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tags/tag92.xml" ContentType="application/vnd.openxmlformats-officedocument.presentationml.tags+xml"/>
  <Override PartName="/ppt/notesSlides/notesSlide91.xml" ContentType="application/vnd.openxmlformats-officedocument.presentationml.notesSlide+xml"/>
  <Override PartName="/ppt/tags/tag93.xml" ContentType="application/vnd.openxmlformats-officedocument.presentationml.tags+xml"/>
  <Override PartName="/ppt/notesSlides/notesSlide92.xml" ContentType="application/vnd.openxmlformats-officedocument.presentationml.notesSlide+xml"/>
  <Override PartName="/ppt/tags/tag94.xml" ContentType="application/vnd.openxmlformats-officedocument.presentationml.tags+xml"/>
  <Override PartName="/ppt/notesSlides/notesSlide93.xml" ContentType="application/vnd.openxmlformats-officedocument.presentationml.notesSlide+xml"/>
  <Override PartName="/ppt/tags/tag95.xml" ContentType="application/vnd.openxmlformats-officedocument.presentationml.tags+xml"/>
  <Override PartName="/ppt/notesSlides/notesSlide94.xml" ContentType="application/vnd.openxmlformats-officedocument.presentationml.notesSlide+xml"/>
  <Override PartName="/ppt/tags/tag96.xml" ContentType="application/vnd.openxmlformats-officedocument.presentationml.tags+xml"/>
  <Override PartName="/ppt/notesSlides/notesSlide95.xml" ContentType="application/vnd.openxmlformats-officedocument.presentationml.notesSlide+xml"/>
  <Override PartName="/ppt/tags/tag97.xml" ContentType="application/vnd.openxmlformats-officedocument.presentationml.tags+xml"/>
  <Override PartName="/ppt/notesSlides/notesSlide96.xml" ContentType="application/vnd.openxmlformats-officedocument.presentationml.notesSlide+xml"/>
  <Override PartName="/ppt/tags/tag98.xml" ContentType="application/vnd.openxmlformats-officedocument.presentationml.tags+xml"/>
  <Override PartName="/ppt/notesSlides/notesSlide97.xml" ContentType="application/vnd.openxmlformats-officedocument.presentationml.notesSlide+xml"/>
  <Override PartName="/ppt/tags/tag99.xml" ContentType="application/vnd.openxmlformats-officedocument.presentationml.tags+xml"/>
  <Override PartName="/ppt/notesSlides/notesSlide98.xml" ContentType="application/vnd.openxmlformats-officedocument.presentationml.notesSlide+xml"/>
  <Override PartName="/ppt/tags/tag100.xml" ContentType="application/vnd.openxmlformats-officedocument.presentationml.tags+xml"/>
  <Override PartName="/ppt/notesSlides/notesSlide99.xml" ContentType="application/vnd.openxmlformats-officedocument.presentationml.notesSlide+xml"/>
  <Override PartName="/ppt/tags/tag101.xml" ContentType="application/vnd.openxmlformats-officedocument.presentationml.tags+xml"/>
  <Override PartName="/ppt/notesSlides/notesSlide100.xml" ContentType="application/vnd.openxmlformats-officedocument.presentationml.notesSlide+xml"/>
  <Override PartName="/ppt/tags/tag102.xml" ContentType="application/vnd.openxmlformats-officedocument.presentationml.tags+xml"/>
  <Override PartName="/ppt/notesSlides/notesSlide101.xml" ContentType="application/vnd.openxmlformats-officedocument.presentationml.notesSlide+xml"/>
  <Override PartName="/ppt/tags/tag103.xml" ContentType="application/vnd.openxmlformats-officedocument.presentationml.tags+xml"/>
  <Override PartName="/ppt/notesSlides/notesSlide102.xml" ContentType="application/vnd.openxmlformats-officedocument.presentationml.notesSlide+xml"/>
  <Override PartName="/ppt/tags/tag104.xml" ContentType="application/vnd.openxmlformats-officedocument.presentationml.tags+xml"/>
  <Override PartName="/ppt/notesSlides/notesSlide103.xml" ContentType="application/vnd.openxmlformats-officedocument.presentationml.notesSlide+xml"/>
  <Override PartName="/ppt/tags/tag105.xml" ContentType="application/vnd.openxmlformats-officedocument.presentationml.tags+xml"/>
  <Override PartName="/ppt/notesSlides/notesSlide104.xml" ContentType="application/vnd.openxmlformats-officedocument.presentationml.notesSlide+xml"/>
  <Override PartName="/ppt/tags/tag106.xml" ContentType="application/vnd.openxmlformats-officedocument.presentationml.tags+xml"/>
  <Override PartName="/ppt/notesSlides/notesSlide105.xml" ContentType="application/vnd.openxmlformats-officedocument.presentationml.notesSlide+xml"/>
  <Override PartName="/ppt/tags/tag107.xml" ContentType="application/vnd.openxmlformats-officedocument.presentationml.tags+xml"/>
  <Override PartName="/ppt/notesSlides/notesSlide106.xml" ContentType="application/vnd.openxmlformats-officedocument.presentationml.notesSlide+xml"/>
  <Override PartName="/ppt/tags/tag108.xml" ContentType="application/vnd.openxmlformats-officedocument.presentationml.tags+xml"/>
  <Override PartName="/ppt/notesSlides/notesSlide107.xml" ContentType="application/vnd.openxmlformats-officedocument.presentationml.notesSlide+xml"/>
  <Override PartName="/ppt/tags/tag109.xml" ContentType="application/vnd.openxmlformats-officedocument.presentationml.tags+xml"/>
  <Override PartName="/ppt/notesSlides/notesSlide108.xml" ContentType="application/vnd.openxmlformats-officedocument.presentationml.notesSlide+xml"/>
  <Override PartName="/ppt/tags/tag110.xml" ContentType="application/vnd.openxmlformats-officedocument.presentationml.tags+xml"/>
  <Override PartName="/ppt/notesSlides/notesSlide109.xml" ContentType="application/vnd.openxmlformats-officedocument.presentationml.notesSlide+xml"/>
  <Override PartName="/ppt/tags/tag111.xml" ContentType="application/vnd.openxmlformats-officedocument.presentationml.tags+xml"/>
  <Override PartName="/ppt/notesSlides/notesSlide110.xml" ContentType="application/vnd.openxmlformats-officedocument.presentationml.notesSlide+xml"/>
  <Override PartName="/ppt/tags/tag112.xml" ContentType="application/vnd.openxmlformats-officedocument.presentationml.tags+xml"/>
  <Override PartName="/ppt/notesSlides/notesSlide111.xml" ContentType="application/vnd.openxmlformats-officedocument.presentationml.notesSlide+xml"/>
  <Override PartName="/ppt/tags/tag113.xml" ContentType="application/vnd.openxmlformats-officedocument.presentationml.tags+xml"/>
  <Override PartName="/ppt/notesSlides/notesSlide112.xml" ContentType="application/vnd.openxmlformats-officedocument.presentationml.notesSlide+xml"/>
  <Override PartName="/ppt/tags/tag114.xml" ContentType="application/vnd.openxmlformats-officedocument.presentationml.tags+xml"/>
  <Override PartName="/ppt/notesSlides/notesSlide113.xml" ContentType="application/vnd.openxmlformats-officedocument.presentationml.notesSlide+xml"/>
  <Override PartName="/ppt/tags/tag115.xml" ContentType="application/vnd.openxmlformats-officedocument.presentationml.tags+xml"/>
  <Override PartName="/ppt/notesSlides/notesSlide114.xml" ContentType="application/vnd.openxmlformats-officedocument.presentationml.notesSlide+xml"/>
  <Override PartName="/ppt/tags/tag116.xml" ContentType="application/vnd.openxmlformats-officedocument.presentationml.tags+xml"/>
  <Override PartName="/ppt/notesSlides/notesSlide115.xml" ContentType="application/vnd.openxmlformats-officedocument.presentationml.notesSlide+xml"/>
  <Override PartName="/ppt/tags/tag117.xml" ContentType="application/vnd.openxmlformats-officedocument.presentationml.tags+xml"/>
  <Override PartName="/ppt/notesSlides/notesSlide116.xml" ContentType="application/vnd.openxmlformats-officedocument.presentationml.notesSlide+xml"/>
  <Override PartName="/ppt/tags/tag118.xml" ContentType="application/vnd.openxmlformats-officedocument.presentationml.tags+xml"/>
  <Override PartName="/ppt/notesSlides/notesSlide117.xml" ContentType="application/vnd.openxmlformats-officedocument.presentationml.notesSlide+xml"/>
  <Override PartName="/ppt/tags/tag119.xml" ContentType="application/vnd.openxmlformats-officedocument.presentationml.tags+xml"/>
  <Override PartName="/ppt/notesSlides/notesSlide118.xml" ContentType="application/vnd.openxmlformats-officedocument.presentationml.notesSlide+xml"/>
  <Override PartName="/ppt/tags/tag120.xml" ContentType="application/vnd.openxmlformats-officedocument.presentationml.tags+xml"/>
  <Override PartName="/ppt/notesSlides/notesSlide119.xml" ContentType="application/vnd.openxmlformats-officedocument.presentationml.notesSlide+xml"/>
  <Override PartName="/ppt/tags/tag121.xml" ContentType="application/vnd.openxmlformats-officedocument.presentationml.tags+xml"/>
  <Override PartName="/ppt/notesSlides/notesSlide120.xml" ContentType="application/vnd.openxmlformats-officedocument.presentationml.notesSlide+xml"/>
  <Override PartName="/ppt/tags/tag122.xml" ContentType="application/vnd.openxmlformats-officedocument.presentationml.tags+xml"/>
  <Override PartName="/ppt/notesSlides/notesSlide121.xml" ContentType="application/vnd.openxmlformats-officedocument.presentationml.notesSlide+xml"/>
  <Override PartName="/ppt/tags/tag123.xml" ContentType="application/vnd.openxmlformats-officedocument.presentationml.tags+xml"/>
  <Override PartName="/ppt/notesSlides/notesSlide122.xml" ContentType="application/vnd.openxmlformats-officedocument.presentationml.notesSlide+xml"/>
  <Override PartName="/ppt/tags/tag124.xml" ContentType="application/vnd.openxmlformats-officedocument.presentationml.tags+xml"/>
  <Override PartName="/ppt/notesSlides/notesSlide123.xml" ContentType="application/vnd.openxmlformats-officedocument.presentationml.notesSlide+xml"/>
  <Override PartName="/ppt/tags/tag125.xml" ContentType="application/vnd.openxmlformats-officedocument.presentationml.tags+xml"/>
  <Override PartName="/ppt/notesSlides/notesSlide124.xml" ContentType="application/vnd.openxmlformats-officedocument.presentationml.notesSlide+xml"/>
  <Override PartName="/ppt/tags/tag126.xml" ContentType="application/vnd.openxmlformats-officedocument.presentationml.tags+xml"/>
  <Override PartName="/ppt/notesSlides/notesSlide125.xml" ContentType="application/vnd.openxmlformats-officedocument.presentationml.notesSlide+xml"/>
  <Override PartName="/ppt/tags/tag127.xml" ContentType="application/vnd.openxmlformats-officedocument.presentationml.tags+xml"/>
  <Override PartName="/ppt/notesSlides/notesSlide126.xml" ContentType="application/vnd.openxmlformats-officedocument.presentationml.notesSlide+xml"/>
  <Override PartName="/ppt/tags/tag128.xml" ContentType="application/vnd.openxmlformats-officedocument.presentationml.tags+xml"/>
  <Override PartName="/ppt/notesSlides/notesSlide127.xml" ContentType="application/vnd.openxmlformats-officedocument.presentationml.notesSlide+xml"/>
  <Override PartName="/ppt/tags/tag129.xml" ContentType="application/vnd.openxmlformats-officedocument.presentationml.tags+xml"/>
  <Override PartName="/ppt/notesSlides/notesSlide128.xml" ContentType="application/vnd.openxmlformats-officedocument.presentationml.notesSlide+xml"/>
  <Override PartName="/ppt/tags/tag130.xml" ContentType="application/vnd.openxmlformats-officedocument.presentationml.tags+xml"/>
  <Override PartName="/ppt/notesSlides/notesSlide129.xml" ContentType="application/vnd.openxmlformats-officedocument.presentationml.notesSlide+xml"/>
  <Override PartName="/ppt/tags/tag131.xml" ContentType="application/vnd.openxmlformats-officedocument.presentationml.tags+xml"/>
  <Override PartName="/ppt/notesSlides/notesSlide130.xml" ContentType="application/vnd.openxmlformats-officedocument.presentationml.notesSlide+xml"/>
  <Override PartName="/ppt/tags/tag132.xml" ContentType="application/vnd.openxmlformats-officedocument.presentationml.tags+xml"/>
  <Override PartName="/ppt/notesSlides/notesSlide131.xml" ContentType="application/vnd.openxmlformats-officedocument.presentationml.notesSlide+xml"/>
  <Override PartName="/ppt/tags/tag133.xml" ContentType="application/vnd.openxmlformats-officedocument.presentationml.tags+xml"/>
  <Override PartName="/ppt/notesSlides/notesSlide132.xml" ContentType="application/vnd.openxmlformats-officedocument.presentationml.notesSlide+xml"/>
  <Override PartName="/ppt/tags/tag134.xml" ContentType="application/vnd.openxmlformats-officedocument.presentationml.tags+xml"/>
  <Override PartName="/ppt/notesSlides/notesSlide133.xml" ContentType="application/vnd.openxmlformats-officedocument.presentationml.notesSlide+xml"/>
  <Override PartName="/ppt/tags/tag135.xml" ContentType="application/vnd.openxmlformats-officedocument.presentationml.tags+xml"/>
  <Override PartName="/ppt/notesSlides/notesSlide134.xml" ContentType="application/vnd.openxmlformats-officedocument.presentationml.notesSlide+xml"/>
  <Override PartName="/ppt/tags/tag136.xml" ContentType="application/vnd.openxmlformats-officedocument.presentationml.tags+xml"/>
  <Override PartName="/ppt/notesSlides/notesSlide135.xml" ContentType="application/vnd.openxmlformats-officedocument.presentationml.notesSlide+xml"/>
  <Override PartName="/ppt/tags/tag137.xml" ContentType="application/vnd.openxmlformats-officedocument.presentationml.tags+xml"/>
  <Override PartName="/ppt/notesSlides/notesSlide136.xml" ContentType="application/vnd.openxmlformats-officedocument.presentationml.notesSlide+xml"/>
  <Override PartName="/ppt/tags/tag138.xml" ContentType="application/vnd.openxmlformats-officedocument.presentationml.tags+xml"/>
  <Override PartName="/ppt/notesSlides/notesSlide137.xml" ContentType="application/vnd.openxmlformats-officedocument.presentationml.notesSlide+xml"/>
  <Override PartName="/ppt/tags/tag139.xml" ContentType="application/vnd.openxmlformats-officedocument.presentationml.tags+xml"/>
  <Override PartName="/ppt/notesSlides/notesSlide138.xml" ContentType="application/vnd.openxmlformats-officedocument.presentationml.notesSlide+xml"/>
  <Override PartName="/ppt/tags/tag140.xml" ContentType="application/vnd.openxmlformats-officedocument.presentationml.tags+xml"/>
  <Override PartName="/ppt/notesSlides/notesSlide139.xml" ContentType="application/vnd.openxmlformats-officedocument.presentationml.notesSlide+xml"/>
  <Override PartName="/ppt/tags/tag141.xml" ContentType="application/vnd.openxmlformats-officedocument.presentationml.tags+xml"/>
  <Override PartName="/ppt/notesSlides/notesSlide140.xml" ContentType="application/vnd.openxmlformats-officedocument.presentationml.notesSlide+xml"/>
  <Override PartName="/ppt/tags/tag142.xml" ContentType="application/vnd.openxmlformats-officedocument.presentationml.tags+xml"/>
  <Override PartName="/ppt/notesSlides/notesSlide141.xml" ContentType="application/vnd.openxmlformats-officedocument.presentationml.notesSlide+xml"/>
  <Override PartName="/ppt/tags/tag143.xml" ContentType="application/vnd.openxmlformats-officedocument.presentationml.tags+xml"/>
  <Override PartName="/ppt/notesSlides/notesSlide142.xml" ContentType="application/vnd.openxmlformats-officedocument.presentationml.notesSlide+xml"/>
  <Override PartName="/ppt/tags/tag144.xml" ContentType="application/vnd.openxmlformats-officedocument.presentationml.tags+xml"/>
  <Override PartName="/ppt/notesSlides/notesSlide143.xml" ContentType="application/vnd.openxmlformats-officedocument.presentationml.notesSlide+xml"/>
  <Override PartName="/ppt/tags/tag145.xml" ContentType="application/vnd.openxmlformats-officedocument.presentationml.tags+xml"/>
  <Override PartName="/ppt/notesSlides/notesSlide144.xml" ContentType="application/vnd.openxmlformats-officedocument.presentationml.notesSlide+xml"/>
  <Override PartName="/ppt/tags/tag146.xml" ContentType="application/vnd.openxmlformats-officedocument.presentationml.tags+xml"/>
  <Override PartName="/ppt/notesSlides/notesSlide145.xml" ContentType="application/vnd.openxmlformats-officedocument.presentationml.notesSlide+xml"/>
  <Override PartName="/ppt/tags/tag147.xml" ContentType="application/vnd.openxmlformats-officedocument.presentationml.tags+xml"/>
  <Override PartName="/ppt/notesSlides/notesSlide146.xml" ContentType="application/vnd.openxmlformats-officedocument.presentationml.notesSlide+xml"/>
  <Override PartName="/ppt/tags/tag148.xml" ContentType="application/vnd.openxmlformats-officedocument.presentationml.tags+xml"/>
  <Override PartName="/ppt/notesSlides/notesSlide147.xml" ContentType="application/vnd.openxmlformats-officedocument.presentationml.notesSlide+xml"/>
  <Override PartName="/ppt/tags/tag149.xml" ContentType="application/vnd.openxmlformats-officedocument.presentationml.tags+xml"/>
  <Override PartName="/ppt/notesSlides/notesSlide148.xml" ContentType="application/vnd.openxmlformats-officedocument.presentationml.notesSlide+xml"/>
  <Override PartName="/ppt/tags/tag150.xml" ContentType="application/vnd.openxmlformats-officedocument.presentationml.tags+xml"/>
  <Override PartName="/ppt/notesSlides/notesSlide149.xml" ContentType="application/vnd.openxmlformats-officedocument.presentationml.notesSlide+xml"/>
  <Override PartName="/ppt/tags/tag151.xml" ContentType="application/vnd.openxmlformats-officedocument.presentationml.tags+xml"/>
  <Override PartName="/ppt/notesSlides/notesSlide150.xml" ContentType="application/vnd.openxmlformats-officedocument.presentationml.notesSlide+xml"/>
  <Override PartName="/ppt/tags/tag152.xml" ContentType="application/vnd.openxmlformats-officedocument.presentationml.tags+xml"/>
  <Override PartName="/ppt/notesSlides/notesSlide151.xml" ContentType="application/vnd.openxmlformats-officedocument.presentationml.notesSlide+xml"/>
  <Override PartName="/ppt/tags/tag153.xml" ContentType="application/vnd.openxmlformats-officedocument.presentationml.tags+xml"/>
  <Override PartName="/ppt/notesSlides/notesSlide152.xml" ContentType="application/vnd.openxmlformats-officedocument.presentationml.notesSlide+xml"/>
  <Override PartName="/ppt/tags/tag154.xml" ContentType="application/vnd.openxmlformats-officedocument.presentationml.tags+xml"/>
  <Override PartName="/ppt/notesSlides/notesSlide153.xml" ContentType="application/vnd.openxmlformats-officedocument.presentationml.notesSlide+xml"/>
  <Override PartName="/ppt/tags/tag155.xml" ContentType="application/vnd.openxmlformats-officedocument.presentationml.tags+xml"/>
  <Override PartName="/ppt/notesSlides/notesSlide154.xml" ContentType="application/vnd.openxmlformats-officedocument.presentationml.notesSlide+xml"/>
  <Override PartName="/ppt/tags/tag156.xml" ContentType="application/vnd.openxmlformats-officedocument.presentationml.tags+xml"/>
  <Override PartName="/ppt/notesSlides/notesSlide155.xml" ContentType="application/vnd.openxmlformats-officedocument.presentationml.notesSlide+xml"/>
  <Override PartName="/ppt/tags/tag157.xml" ContentType="application/vnd.openxmlformats-officedocument.presentationml.tags+xml"/>
  <Override PartName="/ppt/notesSlides/notesSlide156.xml" ContentType="application/vnd.openxmlformats-officedocument.presentationml.notesSlide+xml"/>
  <Override PartName="/ppt/tags/tag158.xml" ContentType="application/vnd.openxmlformats-officedocument.presentationml.tags+xml"/>
  <Override PartName="/ppt/notesSlides/notesSlide157.xml" ContentType="application/vnd.openxmlformats-officedocument.presentationml.notesSlide+xml"/>
  <Override PartName="/ppt/tags/tag159.xml" ContentType="application/vnd.openxmlformats-officedocument.presentationml.tags+xml"/>
  <Override PartName="/ppt/notesSlides/notesSlide158.xml" ContentType="application/vnd.openxmlformats-officedocument.presentationml.notesSlide+xml"/>
  <Override PartName="/ppt/tags/tag160.xml" ContentType="application/vnd.openxmlformats-officedocument.presentationml.tags+xml"/>
  <Override PartName="/ppt/notesSlides/notesSlide159.xml" ContentType="application/vnd.openxmlformats-officedocument.presentationml.notesSlide+xml"/>
  <Override PartName="/ppt/tags/tag161.xml" ContentType="application/vnd.openxmlformats-officedocument.presentationml.tags+xml"/>
  <Override PartName="/ppt/notesSlides/notesSlide160.xml" ContentType="application/vnd.openxmlformats-officedocument.presentationml.notesSlide+xml"/>
  <Override PartName="/ppt/tags/tag162.xml" ContentType="application/vnd.openxmlformats-officedocument.presentationml.tags+xml"/>
  <Override PartName="/ppt/notesSlides/notesSlide161.xml" ContentType="application/vnd.openxmlformats-officedocument.presentationml.notesSlide+xml"/>
  <Override PartName="/ppt/tags/tag163.xml" ContentType="application/vnd.openxmlformats-officedocument.presentationml.tags+xml"/>
  <Override PartName="/ppt/notesSlides/notesSlide162.xml" ContentType="application/vnd.openxmlformats-officedocument.presentationml.notesSlide+xml"/>
  <Override PartName="/ppt/tags/tag164.xml" ContentType="application/vnd.openxmlformats-officedocument.presentationml.tags+xml"/>
  <Override PartName="/ppt/notesSlides/notesSlide163.xml" ContentType="application/vnd.openxmlformats-officedocument.presentationml.notesSlide+xml"/>
  <Override PartName="/ppt/tags/tag165.xml" ContentType="application/vnd.openxmlformats-officedocument.presentationml.tags+xml"/>
  <Override PartName="/ppt/notesSlides/notesSlide164.xml" ContentType="application/vnd.openxmlformats-officedocument.presentationml.notesSlide+xml"/>
  <Override PartName="/ppt/tags/tag166.xml" ContentType="application/vnd.openxmlformats-officedocument.presentationml.tags+xml"/>
  <Override PartName="/ppt/notesSlides/notesSlide165.xml" ContentType="application/vnd.openxmlformats-officedocument.presentationml.notesSlide+xml"/>
  <Override PartName="/ppt/tags/tag167.xml" ContentType="application/vnd.openxmlformats-officedocument.presentationml.tags+xml"/>
  <Override PartName="/ppt/notesSlides/notesSlide166.xml" ContentType="application/vnd.openxmlformats-officedocument.presentationml.notesSlide+xml"/>
  <Override PartName="/ppt/tags/tag168.xml" ContentType="application/vnd.openxmlformats-officedocument.presentationml.tags+xml"/>
  <Override PartName="/ppt/notesSlides/notesSlide167.xml" ContentType="application/vnd.openxmlformats-officedocument.presentationml.notesSlide+xml"/>
  <Override PartName="/ppt/tags/tag169.xml" ContentType="application/vnd.openxmlformats-officedocument.presentationml.tags+xml"/>
  <Override PartName="/ppt/notesSlides/notesSlide168.xml" ContentType="application/vnd.openxmlformats-officedocument.presentationml.notesSlide+xml"/>
  <Override PartName="/ppt/tags/tag170.xml" ContentType="application/vnd.openxmlformats-officedocument.presentationml.tags+xml"/>
  <Override PartName="/ppt/notesSlides/notesSlide169.xml" ContentType="application/vnd.openxmlformats-officedocument.presentationml.notesSlide+xml"/>
  <Override PartName="/ppt/tags/tag171.xml" ContentType="application/vnd.openxmlformats-officedocument.presentationml.tags+xml"/>
  <Override PartName="/ppt/notesSlides/notesSlide170.xml" ContentType="application/vnd.openxmlformats-officedocument.presentationml.notesSlide+xml"/>
  <Override PartName="/ppt/tags/tag172.xml" ContentType="application/vnd.openxmlformats-officedocument.presentationml.tags+xml"/>
  <Override PartName="/ppt/notesSlides/notesSlide171.xml" ContentType="application/vnd.openxmlformats-officedocument.presentationml.notesSlide+xml"/>
  <Override PartName="/ppt/tags/tag173.xml" ContentType="application/vnd.openxmlformats-officedocument.presentationml.tags+xml"/>
  <Override PartName="/ppt/notesSlides/notesSlide172.xml" ContentType="application/vnd.openxmlformats-officedocument.presentationml.notesSlide+xml"/>
  <Override PartName="/ppt/tags/tag174.xml" ContentType="application/vnd.openxmlformats-officedocument.presentationml.tags+xml"/>
  <Override PartName="/ppt/notesSlides/notesSlide173.xml" ContentType="application/vnd.openxmlformats-officedocument.presentationml.notesSlide+xml"/>
  <Override PartName="/ppt/tags/tag175.xml" ContentType="application/vnd.openxmlformats-officedocument.presentationml.tags+xml"/>
  <Override PartName="/ppt/notesSlides/notesSlide174.xml" ContentType="application/vnd.openxmlformats-officedocument.presentationml.notesSlide+xml"/>
  <Override PartName="/ppt/tags/tag176.xml" ContentType="application/vnd.openxmlformats-officedocument.presentationml.tags+xml"/>
  <Override PartName="/ppt/notesSlides/notesSlide175.xml" ContentType="application/vnd.openxmlformats-officedocument.presentationml.notesSlide+xml"/>
  <Override PartName="/ppt/tags/tag177.xml" ContentType="application/vnd.openxmlformats-officedocument.presentationml.tags+xml"/>
  <Override PartName="/ppt/notesSlides/notesSlide176.xml" ContentType="application/vnd.openxmlformats-officedocument.presentationml.notesSlide+xml"/>
  <Override PartName="/ppt/tags/tag178.xml" ContentType="application/vnd.openxmlformats-officedocument.presentationml.tags+xml"/>
  <Override PartName="/ppt/notesSlides/notesSlide177.xml" ContentType="application/vnd.openxmlformats-officedocument.presentationml.notesSlide+xml"/>
  <Override PartName="/ppt/tags/tag179.xml" ContentType="application/vnd.openxmlformats-officedocument.presentationml.tags+xml"/>
  <Override PartName="/ppt/notesSlides/notesSlide178.xml" ContentType="application/vnd.openxmlformats-officedocument.presentationml.notesSlide+xml"/>
  <Override PartName="/ppt/tags/tag180.xml" ContentType="application/vnd.openxmlformats-officedocument.presentationml.tags+xml"/>
  <Override PartName="/ppt/notesSlides/notesSlide179.xml" ContentType="application/vnd.openxmlformats-officedocument.presentationml.notesSlide+xml"/>
  <Override PartName="/ppt/tags/tag181.xml" ContentType="application/vnd.openxmlformats-officedocument.presentationml.tags+xml"/>
  <Override PartName="/ppt/notesSlides/notesSlide180.xml" ContentType="application/vnd.openxmlformats-officedocument.presentationml.notesSlide+xml"/>
  <Override PartName="/ppt/tags/tag182.xml" ContentType="application/vnd.openxmlformats-officedocument.presentationml.tags+xml"/>
  <Override PartName="/ppt/notesSlides/notesSlide181.xml" ContentType="application/vnd.openxmlformats-officedocument.presentationml.notesSlide+xml"/>
  <Override PartName="/ppt/tags/tag183.xml" ContentType="application/vnd.openxmlformats-officedocument.presentationml.tags+xml"/>
  <Override PartName="/ppt/notesSlides/notesSlide182.xml" ContentType="application/vnd.openxmlformats-officedocument.presentationml.notesSlide+xml"/>
  <Override PartName="/ppt/tags/tag184.xml" ContentType="application/vnd.openxmlformats-officedocument.presentationml.tags+xml"/>
  <Override PartName="/ppt/notesSlides/notesSlide183.xml" ContentType="application/vnd.openxmlformats-officedocument.presentationml.notesSlide+xml"/>
  <Override PartName="/ppt/tags/tag185.xml" ContentType="application/vnd.openxmlformats-officedocument.presentationml.tags+xml"/>
  <Override PartName="/ppt/notesSlides/notesSlide184.xml" ContentType="application/vnd.openxmlformats-officedocument.presentationml.notesSlide+xml"/>
  <Override PartName="/ppt/tags/tag186.xml" ContentType="application/vnd.openxmlformats-officedocument.presentationml.tags+xml"/>
  <Override PartName="/ppt/notesSlides/notesSlide185.xml" ContentType="application/vnd.openxmlformats-officedocument.presentationml.notesSlide+xml"/>
  <Override PartName="/ppt/tags/tag187.xml" ContentType="application/vnd.openxmlformats-officedocument.presentationml.tags+xml"/>
  <Override PartName="/ppt/notesSlides/notesSlide186.xml" ContentType="application/vnd.openxmlformats-officedocument.presentationml.notesSlide+xml"/>
  <Override PartName="/ppt/tags/tag188.xml" ContentType="application/vnd.openxmlformats-officedocument.presentationml.tags+xml"/>
  <Override PartName="/ppt/notesSlides/notesSlide187.xml" ContentType="application/vnd.openxmlformats-officedocument.presentationml.notesSlide+xml"/>
  <Override PartName="/ppt/tags/tag189.xml" ContentType="application/vnd.openxmlformats-officedocument.presentationml.tags+xml"/>
  <Override PartName="/ppt/notesSlides/notesSlide188.xml" ContentType="application/vnd.openxmlformats-officedocument.presentationml.notesSlide+xml"/>
  <Override PartName="/ppt/tags/tag190.xml" ContentType="application/vnd.openxmlformats-officedocument.presentationml.tags+xml"/>
  <Override PartName="/ppt/notesSlides/notesSlide189.xml" ContentType="application/vnd.openxmlformats-officedocument.presentationml.notesSlide+xml"/>
  <Override PartName="/ppt/tags/tag191.xml" ContentType="application/vnd.openxmlformats-officedocument.presentationml.tags+xml"/>
  <Override PartName="/ppt/notesSlides/notesSlide190.xml" ContentType="application/vnd.openxmlformats-officedocument.presentationml.notesSlide+xml"/>
  <Override PartName="/ppt/tags/tag192.xml" ContentType="application/vnd.openxmlformats-officedocument.presentationml.tags+xml"/>
  <Override PartName="/ppt/notesSlides/notesSlide191.xml" ContentType="application/vnd.openxmlformats-officedocument.presentationml.notesSlide+xml"/>
  <Override PartName="/ppt/tags/tag193.xml" ContentType="application/vnd.openxmlformats-officedocument.presentationml.tags+xml"/>
  <Override PartName="/ppt/notesSlides/notesSlide192.xml" ContentType="application/vnd.openxmlformats-officedocument.presentationml.notesSlide+xml"/>
  <Override PartName="/ppt/tags/tag194.xml" ContentType="application/vnd.openxmlformats-officedocument.presentationml.tags+xml"/>
  <Override PartName="/ppt/notesSlides/notesSlide193.xml" ContentType="application/vnd.openxmlformats-officedocument.presentationml.notesSlide+xml"/>
  <Override PartName="/ppt/tags/tag195.xml" ContentType="application/vnd.openxmlformats-officedocument.presentationml.tags+xml"/>
  <Override PartName="/ppt/notesSlides/notesSlide194.xml" ContentType="application/vnd.openxmlformats-officedocument.presentationml.notesSlide+xml"/>
  <Override PartName="/ppt/tags/tag196.xml" ContentType="application/vnd.openxmlformats-officedocument.presentationml.tags+xml"/>
  <Override PartName="/ppt/notesSlides/notesSlide195.xml" ContentType="application/vnd.openxmlformats-officedocument.presentationml.notesSlide+xml"/>
  <Override PartName="/ppt/tags/tag197.xml" ContentType="application/vnd.openxmlformats-officedocument.presentationml.tags+xml"/>
  <Override PartName="/ppt/notesSlides/notesSlide196.xml" ContentType="application/vnd.openxmlformats-officedocument.presentationml.notesSlide+xml"/>
  <Override PartName="/ppt/tags/tag198.xml" ContentType="application/vnd.openxmlformats-officedocument.presentationml.tags+xml"/>
  <Override PartName="/ppt/notesSlides/notesSlide197.xml" ContentType="application/vnd.openxmlformats-officedocument.presentationml.notesSlide+xml"/>
  <Override PartName="/ppt/tags/tag199.xml" ContentType="application/vnd.openxmlformats-officedocument.presentationml.tags+xml"/>
  <Override PartName="/ppt/notesSlides/notesSlide198.xml" ContentType="application/vnd.openxmlformats-officedocument.presentationml.notesSlide+xml"/>
  <Override PartName="/ppt/tags/tag200.xml" ContentType="application/vnd.openxmlformats-officedocument.presentationml.tags+xml"/>
  <Override PartName="/ppt/notesSlides/notesSlide199.xml" ContentType="application/vnd.openxmlformats-officedocument.presentationml.notesSlide+xml"/>
  <Override PartName="/ppt/tags/tag201.xml" ContentType="application/vnd.openxmlformats-officedocument.presentationml.tags+xml"/>
  <Override PartName="/ppt/notesSlides/notesSlide200.xml" ContentType="application/vnd.openxmlformats-officedocument.presentationml.notesSlide+xml"/>
  <Override PartName="/ppt/tags/tag202.xml" ContentType="application/vnd.openxmlformats-officedocument.presentationml.tags+xml"/>
  <Override PartName="/ppt/notesSlides/notesSlide201.xml" ContentType="application/vnd.openxmlformats-officedocument.presentationml.notesSlide+xml"/>
  <Override PartName="/ppt/tags/tag203.xml" ContentType="application/vnd.openxmlformats-officedocument.presentationml.tags+xml"/>
  <Override PartName="/ppt/notesSlides/notesSlide202.xml" ContentType="application/vnd.openxmlformats-officedocument.presentationml.notesSlide+xml"/>
  <Override PartName="/ppt/tags/tag204.xml" ContentType="application/vnd.openxmlformats-officedocument.presentationml.tags+xml"/>
  <Override PartName="/ppt/notesSlides/notesSlide203.xml" ContentType="application/vnd.openxmlformats-officedocument.presentationml.notesSlide+xml"/>
  <Override PartName="/ppt/tags/tag205.xml" ContentType="application/vnd.openxmlformats-officedocument.presentationml.tags+xml"/>
  <Override PartName="/ppt/notesSlides/notesSlide204.xml" ContentType="application/vnd.openxmlformats-officedocument.presentationml.notesSlide+xml"/>
  <Override PartName="/ppt/tags/tag206.xml" ContentType="application/vnd.openxmlformats-officedocument.presentationml.tags+xml"/>
  <Override PartName="/ppt/notesSlides/notesSlide205.xml" ContentType="application/vnd.openxmlformats-officedocument.presentationml.notesSlide+xml"/>
  <Override PartName="/ppt/tags/tag207.xml" ContentType="application/vnd.openxmlformats-officedocument.presentationml.tags+xml"/>
  <Override PartName="/ppt/notesSlides/notesSlide206.xml" ContentType="application/vnd.openxmlformats-officedocument.presentationml.notesSlide+xml"/>
  <Override PartName="/ppt/tags/tag208.xml" ContentType="application/vnd.openxmlformats-officedocument.presentationml.tags+xml"/>
  <Override PartName="/ppt/notesSlides/notesSlide2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9"/>
  </p:notesMasterIdLst>
  <p:handoutMasterIdLst>
    <p:handoutMasterId r:id="rId210"/>
  </p:handoutMasterIdLst>
  <p:sldIdLst>
    <p:sldId id="256" r:id="rId2"/>
    <p:sldId id="258" r:id="rId3"/>
    <p:sldId id="729" r:id="rId4"/>
    <p:sldId id="730" r:id="rId5"/>
    <p:sldId id="731" r:id="rId6"/>
    <p:sldId id="719" r:id="rId7"/>
    <p:sldId id="732" r:id="rId8"/>
    <p:sldId id="733" r:id="rId9"/>
    <p:sldId id="734" r:id="rId10"/>
    <p:sldId id="735" r:id="rId11"/>
    <p:sldId id="736" r:id="rId12"/>
    <p:sldId id="737" r:id="rId13"/>
    <p:sldId id="738" r:id="rId14"/>
    <p:sldId id="739" r:id="rId15"/>
    <p:sldId id="740" r:id="rId16"/>
    <p:sldId id="741" r:id="rId17"/>
    <p:sldId id="742" r:id="rId18"/>
    <p:sldId id="743" r:id="rId19"/>
    <p:sldId id="724" r:id="rId20"/>
    <p:sldId id="744" r:id="rId21"/>
    <p:sldId id="745" r:id="rId22"/>
    <p:sldId id="746" r:id="rId23"/>
    <p:sldId id="747" r:id="rId24"/>
    <p:sldId id="748" r:id="rId25"/>
    <p:sldId id="749" r:id="rId26"/>
    <p:sldId id="750" r:id="rId27"/>
    <p:sldId id="751" r:id="rId28"/>
    <p:sldId id="752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26" r:id="rId44"/>
    <p:sldId id="717" r:id="rId45"/>
    <p:sldId id="927" r:id="rId46"/>
    <p:sldId id="767" r:id="rId47"/>
    <p:sldId id="768" r:id="rId48"/>
    <p:sldId id="769" r:id="rId49"/>
    <p:sldId id="723" r:id="rId50"/>
    <p:sldId id="720" r:id="rId51"/>
    <p:sldId id="728" r:id="rId52"/>
    <p:sldId id="727" r:id="rId53"/>
    <p:sldId id="771" r:id="rId54"/>
    <p:sldId id="772" r:id="rId55"/>
    <p:sldId id="773" r:id="rId56"/>
    <p:sldId id="774" r:id="rId57"/>
    <p:sldId id="775" r:id="rId58"/>
    <p:sldId id="776" r:id="rId59"/>
    <p:sldId id="777" r:id="rId60"/>
    <p:sldId id="778" r:id="rId61"/>
    <p:sldId id="779" r:id="rId62"/>
    <p:sldId id="780" r:id="rId63"/>
    <p:sldId id="781" r:id="rId64"/>
    <p:sldId id="783" r:id="rId65"/>
    <p:sldId id="782" r:id="rId66"/>
    <p:sldId id="784" r:id="rId67"/>
    <p:sldId id="785" r:id="rId68"/>
    <p:sldId id="787" r:id="rId69"/>
    <p:sldId id="786" r:id="rId70"/>
    <p:sldId id="788" r:id="rId71"/>
    <p:sldId id="789" r:id="rId72"/>
    <p:sldId id="790" r:id="rId73"/>
    <p:sldId id="791" r:id="rId74"/>
    <p:sldId id="793" r:id="rId75"/>
    <p:sldId id="792" r:id="rId76"/>
    <p:sldId id="794" r:id="rId77"/>
    <p:sldId id="795" r:id="rId78"/>
    <p:sldId id="796" r:id="rId79"/>
    <p:sldId id="797" r:id="rId80"/>
    <p:sldId id="798" r:id="rId81"/>
    <p:sldId id="799" r:id="rId82"/>
    <p:sldId id="800" r:id="rId83"/>
    <p:sldId id="801" r:id="rId84"/>
    <p:sldId id="802" r:id="rId85"/>
    <p:sldId id="803" r:id="rId86"/>
    <p:sldId id="804" r:id="rId87"/>
    <p:sldId id="805" r:id="rId88"/>
    <p:sldId id="806" r:id="rId89"/>
    <p:sldId id="807" r:id="rId90"/>
    <p:sldId id="808" r:id="rId91"/>
    <p:sldId id="809" r:id="rId92"/>
    <p:sldId id="810" r:id="rId93"/>
    <p:sldId id="811" r:id="rId94"/>
    <p:sldId id="812" r:id="rId95"/>
    <p:sldId id="813" r:id="rId96"/>
    <p:sldId id="814" r:id="rId97"/>
    <p:sldId id="815" r:id="rId98"/>
    <p:sldId id="816" r:id="rId99"/>
    <p:sldId id="817" r:id="rId100"/>
    <p:sldId id="818" r:id="rId101"/>
    <p:sldId id="819" r:id="rId102"/>
    <p:sldId id="820" r:id="rId103"/>
    <p:sldId id="821" r:id="rId104"/>
    <p:sldId id="822" r:id="rId105"/>
    <p:sldId id="823" r:id="rId106"/>
    <p:sldId id="824" r:id="rId107"/>
    <p:sldId id="825" r:id="rId108"/>
    <p:sldId id="826" r:id="rId109"/>
    <p:sldId id="827" r:id="rId110"/>
    <p:sldId id="828" r:id="rId111"/>
    <p:sldId id="829" r:id="rId112"/>
    <p:sldId id="830" r:id="rId113"/>
    <p:sldId id="831" r:id="rId114"/>
    <p:sldId id="832" r:id="rId115"/>
    <p:sldId id="833" r:id="rId116"/>
    <p:sldId id="834" r:id="rId117"/>
    <p:sldId id="835" r:id="rId118"/>
    <p:sldId id="836" r:id="rId119"/>
    <p:sldId id="837" r:id="rId120"/>
    <p:sldId id="838" r:id="rId121"/>
    <p:sldId id="839" r:id="rId122"/>
    <p:sldId id="840" r:id="rId123"/>
    <p:sldId id="841" r:id="rId124"/>
    <p:sldId id="842" r:id="rId125"/>
    <p:sldId id="843" r:id="rId126"/>
    <p:sldId id="844" r:id="rId127"/>
    <p:sldId id="845" r:id="rId128"/>
    <p:sldId id="846" r:id="rId129"/>
    <p:sldId id="847" r:id="rId130"/>
    <p:sldId id="848" r:id="rId131"/>
    <p:sldId id="849" r:id="rId132"/>
    <p:sldId id="850" r:id="rId133"/>
    <p:sldId id="851" r:id="rId134"/>
    <p:sldId id="852" r:id="rId135"/>
    <p:sldId id="853" r:id="rId136"/>
    <p:sldId id="854" r:id="rId137"/>
    <p:sldId id="855" r:id="rId138"/>
    <p:sldId id="856" r:id="rId139"/>
    <p:sldId id="857" r:id="rId140"/>
    <p:sldId id="858" r:id="rId141"/>
    <p:sldId id="859" r:id="rId142"/>
    <p:sldId id="860" r:id="rId143"/>
    <p:sldId id="862" r:id="rId144"/>
    <p:sldId id="863" r:id="rId145"/>
    <p:sldId id="864" r:id="rId146"/>
    <p:sldId id="865" r:id="rId147"/>
    <p:sldId id="866" r:id="rId148"/>
    <p:sldId id="867" r:id="rId149"/>
    <p:sldId id="868" r:id="rId150"/>
    <p:sldId id="869" r:id="rId151"/>
    <p:sldId id="870" r:id="rId152"/>
    <p:sldId id="871" r:id="rId153"/>
    <p:sldId id="872" r:id="rId154"/>
    <p:sldId id="873" r:id="rId155"/>
    <p:sldId id="874" r:id="rId156"/>
    <p:sldId id="875" r:id="rId157"/>
    <p:sldId id="876" r:id="rId158"/>
    <p:sldId id="877" r:id="rId159"/>
    <p:sldId id="878" r:id="rId160"/>
    <p:sldId id="879" r:id="rId161"/>
    <p:sldId id="880" r:id="rId162"/>
    <p:sldId id="881" r:id="rId163"/>
    <p:sldId id="882" r:id="rId164"/>
    <p:sldId id="883" r:id="rId165"/>
    <p:sldId id="884" r:id="rId166"/>
    <p:sldId id="885" r:id="rId167"/>
    <p:sldId id="886" r:id="rId168"/>
    <p:sldId id="887" r:id="rId169"/>
    <p:sldId id="888" r:id="rId170"/>
    <p:sldId id="889" r:id="rId171"/>
    <p:sldId id="890" r:id="rId172"/>
    <p:sldId id="891" r:id="rId173"/>
    <p:sldId id="892" r:id="rId174"/>
    <p:sldId id="893" r:id="rId175"/>
    <p:sldId id="894" r:id="rId176"/>
    <p:sldId id="895" r:id="rId177"/>
    <p:sldId id="896" r:id="rId178"/>
    <p:sldId id="897" r:id="rId179"/>
    <p:sldId id="898" r:id="rId180"/>
    <p:sldId id="899" r:id="rId181"/>
    <p:sldId id="900" r:id="rId182"/>
    <p:sldId id="901" r:id="rId183"/>
    <p:sldId id="902" r:id="rId184"/>
    <p:sldId id="903" r:id="rId185"/>
    <p:sldId id="904" r:id="rId186"/>
    <p:sldId id="905" r:id="rId187"/>
    <p:sldId id="906" r:id="rId188"/>
    <p:sldId id="907" r:id="rId189"/>
    <p:sldId id="908" r:id="rId190"/>
    <p:sldId id="909" r:id="rId191"/>
    <p:sldId id="910" r:id="rId192"/>
    <p:sldId id="911" r:id="rId193"/>
    <p:sldId id="912" r:id="rId194"/>
    <p:sldId id="913" r:id="rId195"/>
    <p:sldId id="914" r:id="rId196"/>
    <p:sldId id="915" r:id="rId197"/>
    <p:sldId id="916" r:id="rId198"/>
    <p:sldId id="917" r:id="rId199"/>
    <p:sldId id="919" r:id="rId200"/>
    <p:sldId id="920" r:id="rId201"/>
    <p:sldId id="921" r:id="rId202"/>
    <p:sldId id="922" r:id="rId203"/>
    <p:sldId id="923" r:id="rId204"/>
    <p:sldId id="924" r:id="rId205"/>
    <p:sldId id="925" r:id="rId206"/>
    <p:sldId id="926" r:id="rId207"/>
    <p:sldId id="604" r:id="rId208"/>
  </p:sldIdLst>
  <p:sldSz cx="9144000" cy="6858000" type="screen4x3"/>
  <p:notesSz cx="6985000" cy="9283700"/>
  <p:custDataLst>
    <p:tags r:id="rId21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00FF"/>
    <a:srgbClr val="484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722" autoAdjust="0"/>
  </p:normalViewPr>
  <p:slideViewPr>
    <p:cSldViewPr>
      <p:cViewPr varScale="1">
        <p:scale>
          <a:sx n="68" d="100"/>
          <a:sy n="68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handoutMaster" Target="handoutMasters/handoutMaster1.xml"/><Relationship Id="rId215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0E1FB-EAD7-4BD3-B457-4C6FA97D77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8233B-49D8-4ADB-A024-5738BF500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DD4567-17AA-4815-B294-2510D96E0C5C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3A008-748E-42CF-80D0-953C405CC4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DE0F7-91D1-4440-A174-3C818720DE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DA8621-CC2F-4FBF-8A60-0350D42299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95BBC-F631-422B-A090-35EC143E71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04AF9-C999-4EEF-9E9C-C40E28E3D2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2018DD-EB59-4617-8B0D-3E1D314D5244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220F6C-45D8-4614-809A-7906F9F753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D37341-30D2-40DF-9841-5938766F5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28874-55D8-4169-8CFF-0C52C59E5E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E522F-645D-4BAD-84C4-FC86C1ABC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E7091B-F8B6-4AED-8799-C82FDF9E293E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9173FD7-5BD5-4AD8-8355-99D9D211F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D419E4A-ABB2-4613-AD7F-C4C1D466BE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D9D5B1C-8523-4D99-9124-72E2F8B98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8C9BC1A-F625-4805-871E-576D187B32CE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>
            <a:extLst>
              <a:ext uri="{FF2B5EF4-FFF2-40B4-BE49-F238E27FC236}">
                <a16:creationId xmlns:a16="http://schemas.microsoft.com/office/drawing/2014/main" id="{FCAD298F-E90B-4B97-91BC-292A6FFAC6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43" name="Rectangle 3">
            <a:extLst>
              <a:ext uri="{FF2B5EF4-FFF2-40B4-BE49-F238E27FC236}">
                <a16:creationId xmlns:a16="http://schemas.microsoft.com/office/drawing/2014/main" id="{CFB13DF0-5A1F-4894-A361-3F3A02760A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>
            <a:extLst>
              <a:ext uri="{FF2B5EF4-FFF2-40B4-BE49-F238E27FC236}">
                <a16:creationId xmlns:a16="http://schemas.microsoft.com/office/drawing/2014/main" id="{62D1DEFF-2C0A-457C-9C72-E7FCD00914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7827" name="Rectangle 3">
            <a:extLst>
              <a:ext uri="{FF2B5EF4-FFF2-40B4-BE49-F238E27FC236}">
                <a16:creationId xmlns:a16="http://schemas.microsoft.com/office/drawing/2014/main" id="{E5792731-692E-42D4-86F7-7CE94419F5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>
            <a:extLst>
              <a:ext uri="{FF2B5EF4-FFF2-40B4-BE49-F238E27FC236}">
                <a16:creationId xmlns:a16="http://schemas.microsoft.com/office/drawing/2014/main" id="{49FF8C4E-F1B4-43A5-8DB8-CDD22CCA37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9875" name="Rectangle 3">
            <a:extLst>
              <a:ext uri="{FF2B5EF4-FFF2-40B4-BE49-F238E27FC236}">
                <a16:creationId xmlns:a16="http://schemas.microsoft.com/office/drawing/2014/main" id="{6706D7D9-65F4-4624-A9BC-89F52747EA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>
            <a:extLst>
              <a:ext uri="{FF2B5EF4-FFF2-40B4-BE49-F238E27FC236}">
                <a16:creationId xmlns:a16="http://schemas.microsoft.com/office/drawing/2014/main" id="{7070B33B-10BD-4F34-9E03-E71C150F54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23" name="Rectangle 3">
            <a:extLst>
              <a:ext uri="{FF2B5EF4-FFF2-40B4-BE49-F238E27FC236}">
                <a16:creationId xmlns:a16="http://schemas.microsoft.com/office/drawing/2014/main" id="{669B5CFE-A7A3-4F1F-B3E4-358833AA6E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>
            <a:extLst>
              <a:ext uri="{FF2B5EF4-FFF2-40B4-BE49-F238E27FC236}">
                <a16:creationId xmlns:a16="http://schemas.microsoft.com/office/drawing/2014/main" id="{E99629CB-89C6-4034-8D28-26AD1AC8F3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3971" name="Rectangle 3">
            <a:extLst>
              <a:ext uri="{FF2B5EF4-FFF2-40B4-BE49-F238E27FC236}">
                <a16:creationId xmlns:a16="http://schemas.microsoft.com/office/drawing/2014/main" id="{8D800F30-8BBE-4A54-AD1C-D54B963EC1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>
            <a:extLst>
              <a:ext uri="{FF2B5EF4-FFF2-40B4-BE49-F238E27FC236}">
                <a16:creationId xmlns:a16="http://schemas.microsoft.com/office/drawing/2014/main" id="{86CB7FAD-A7F1-4708-ADB8-9E222806CE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6019" name="Rectangle 3">
            <a:extLst>
              <a:ext uri="{FF2B5EF4-FFF2-40B4-BE49-F238E27FC236}">
                <a16:creationId xmlns:a16="http://schemas.microsoft.com/office/drawing/2014/main" id="{50CD293D-C653-49DB-BB8B-1A089F2BB2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>
            <a:extLst>
              <a:ext uri="{FF2B5EF4-FFF2-40B4-BE49-F238E27FC236}">
                <a16:creationId xmlns:a16="http://schemas.microsoft.com/office/drawing/2014/main" id="{7DFBABCE-B6F9-4EDD-B12B-6B520517C5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8067" name="Rectangle 3">
            <a:extLst>
              <a:ext uri="{FF2B5EF4-FFF2-40B4-BE49-F238E27FC236}">
                <a16:creationId xmlns:a16="http://schemas.microsoft.com/office/drawing/2014/main" id="{06A134DF-F4FE-4EBC-B1DB-7227547917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>
            <a:extLst>
              <a:ext uri="{FF2B5EF4-FFF2-40B4-BE49-F238E27FC236}">
                <a16:creationId xmlns:a16="http://schemas.microsoft.com/office/drawing/2014/main" id="{4226DB20-041F-4343-B9F8-FCFA70F8B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0115" name="Rectangle 3">
            <a:extLst>
              <a:ext uri="{FF2B5EF4-FFF2-40B4-BE49-F238E27FC236}">
                <a16:creationId xmlns:a16="http://schemas.microsoft.com/office/drawing/2014/main" id="{26C3FAE5-285E-4263-92FD-046A71B903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>
            <a:extLst>
              <a:ext uri="{FF2B5EF4-FFF2-40B4-BE49-F238E27FC236}">
                <a16:creationId xmlns:a16="http://schemas.microsoft.com/office/drawing/2014/main" id="{CF65A25B-8042-4865-9874-A12B954F99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63" name="Rectangle 3">
            <a:extLst>
              <a:ext uri="{FF2B5EF4-FFF2-40B4-BE49-F238E27FC236}">
                <a16:creationId xmlns:a16="http://schemas.microsoft.com/office/drawing/2014/main" id="{BD5390C5-BA25-437F-AE4D-C4B02A04AA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>
            <a:extLst>
              <a:ext uri="{FF2B5EF4-FFF2-40B4-BE49-F238E27FC236}">
                <a16:creationId xmlns:a16="http://schemas.microsoft.com/office/drawing/2014/main" id="{0EAF5796-8FA2-460C-9DD8-520627CCFE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4211" name="Rectangle 3">
            <a:extLst>
              <a:ext uri="{FF2B5EF4-FFF2-40B4-BE49-F238E27FC236}">
                <a16:creationId xmlns:a16="http://schemas.microsoft.com/office/drawing/2014/main" id="{38D23EFD-DC59-4E30-AD02-C2FEA82115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>
            <a:extLst>
              <a:ext uri="{FF2B5EF4-FFF2-40B4-BE49-F238E27FC236}">
                <a16:creationId xmlns:a16="http://schemas.microsoft.com/office/drawing/2014/main" id="{B6946101-6B82-47F5-B48F-39079343F3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6259" name="Rectangle 3">
            <a:extLst>
              <a:ext uri="{FF2B5EF4-FFF2-40B4-BE49-F238E27FC236}">
                <a16:creationId xmlns:a16="http://schemas.microsoft.com/office/drawing/2014/main" id="{2B0855C1-CAC3-4635-B488-8674B1F8F1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>
            <a:extLst>
              <a:ext uri="{FF2B5EF4-FFF2-40B4-BE49-F238E27FC236}">
                <a16:creationId xmlns:a16="http://schemas.microsoft.com/office/drawing/2014/main" id="{AE6E99F0-D970-4996-A62D-CEC416B343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9891" name="Rectangle 3">
            <a:extLst>
              <a:ext uri="{FF2B5EF4-FFF2-40B4-BE49-F238E27FC236}">
                <a16:creationId xmlns:a16="http://schemas.microsoft.com/office/drawing/2014/main" id="{E010E98A-5487-4A57-B710-60E4B0C36B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>
            <a:extLst>
              <a:ext uri="{FF2B5EF4-FFF2-40B4-BE49-F238E27FC236}">
                <a16:creationId xmlns:a16="http://schemas.microsoft.com/office/drawing/2014/main" id="{33521CAF-A4E0-43CF-83A9-A675F0B486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8307" name="Rectangle 3">
            <a:extLst>
              <a:ext uri="{FF2B5EF4-FFF2-40B4-BE49-F238E27FC236}">
                <a16:creationId xmlns:a16="http://schemas.microsoft.com/office/drawing/2014/main" id="{F74F8262-5C00-4809-BDBD-970D048E72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>
            <a:extLst>
              <a:ext uri="{FF2B5EF4-FFF2-40B4-BE49-F238E27FC236}">
                <a16:creationId xmlns:a16="http://schemas.microsoft.com/office/drawing/2014/main" id="{490D6C85-31A9-473E-9B87-BC515199AE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0355" name="Rectangle 3">
            <a:extLst>
              <a:ext uri="{FF2B5EF4-FFF2-40B4-BE49-F238E27FC236}">
                <a16:creationId xmlns:a16="http://schemas.microsoft.com/office/drawing/2014/main" id="{62AF8EED-4956-479F-A3EB-C88ACEDA32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>
            <a:extLst>
              <a:ext uri="{FF2B5EF4-FFF2-40B4-BE49-F238E27FC236}">
                <a16:creationId xmlns:a16="http://schemas.microsoft.com/office/drawing/2014/main" id="{6B2D3FF7-02C0-43E0-A05D-97F59B18E8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03" name="Rectangle 3">
            <a:extLst>
              <a:ext uri="{FF2B5EF4-FFF2-40B4-BE49-F238E27FC236}">
                <a16:creationId xmlns:a16="http://schemas.microsoft.com/office/drawing/2014/main" id="{3F77A050-5C36-412E-B777-E414AF3154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>
            <a:extLst>
              <a:ext uri="{FF2B5EF4-FFF2-40B4-BE49-F238E27FC236}">
                <a16:creationId xmlns:a16="http://schemas.microsoft.com/office/drawing/2014/main" id="{D46F445E-2EE5-42BD-9906-FA11B56DCC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4451" name="Rectangle 3">
            <a:extLst>
              <a:ext uri="{FF2B5EF4-FFF2-40B4-BE49-F238E27FC236}">
                <a16:creationId xmlns:a16="http://schemas.microsoft.com/office/drawing/2014/main" id="{1359B629-57A3-4832-AE12-B32E857513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>
            <a:extLst>
              <a:ext uri="{FF2B5EF4-FFF2-40B4-BE49-F238E27FC236}">
                <a16:creationId xmlns:a16="http://schemas.microsoft.com/office/drawing/2014/main" id="{E7538E17-57B7-4101-A4D9-1D7F0D8874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6499" name="Rectangle 3">
            <a:extLst>
              <a:ext uri="{FF2B5EF4-FFF2-40B4-BE49-F238E27FC236}">
                <a16:creationId xmlns:a16="http://schemas.microsoft.com/office/drawing/2014/main" id="{C59957F4-2ED1-45B6-B7F7-3BE682F47A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>
            <a:extLst>
              <a:ext uri="{FF2B5EF4-FFF2-40B4-BE49-F238E27FC236}">
                <a16:creationId xmlns:a16="http://schemas.microsoft.com/office/drawing/2014/main" id="{2F3400BC-7E63-4F3E-91C8-ADDAD55432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8547" name="Rectangle 3">
            <a:extLst>
              <a:ext uri="{FF2B5EF4-FFF2-40B4-BE49-F238E27FC236}">
                <a16:creationId xmlns:a16="http://schemas.microsoft.com/office/drawing/2014/main" id="{81315E31-927D-4F5B-AE78-5AEF753DCA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>
            <a:extLst>
              <a:ext uri="{FF2B5EF4-FFF2-40B4-BE49-F238E27FC236}">
                <a16:creationId xmlns:a16="http://schemas.microsoft.com/office/drawing/2014/main" id="{017FFFA1-A174-47A8-875E-34792F0E96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0595" name="Rectangle 3">
            <a:extLst>
              <a:ext uri="{FF2B5EF4-FFF2-40B4-BE49-F238E27FC236}">
                <a16:creationId xmlns:a16="http://schemas.microsoft.com/office/drawing/2014/main" id="{51C4F1F8-BA79-404F-988C-F0DDB28A86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>
            <a:extLst>
              <a:ext uri="{FF2B5EF4-FFF2-40B4-BE49-F238E27FC236}">
                <a16:creationId xmlns:a16="http://schemas.microsoft.com/office/drawing/2014/main" id="{69412C8D-DF82-4123-BD1A-AA35D3EF4C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43" name="Rectangle 3">
            <a:extLst>
              <a:ext uri="{FF2B5EF4-FFF2-40B4-BE49-F238E27FC236}">
                <a16:creationId xmlns:a16="http://schemas.microsoft.com/office/drawing/2014/main" id="{FCC6D55B-3100-4692-9770-CC5D9EC93E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>
            <a:extLst>
              <a:ext uri="{FF2B5EF4-FFF2-40B4-BE49-F238E27FC236}">
                <a16:creationId xmlns:a16="http://schemas.microsoft.com/office/drawing/2014/main" id="{7B4CF3A3-EE37-42DC-B2F0-26194F06FE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4691" name="Rectangle 3">
            <a:extLst>
              <a:ext uri="{FF2B5EF4-FFF2-40B4-BE49-F238E27FC236}">
                <a16:creationId xmlns:a16="http://schemas.microsoft.com/office/drawing/2014/main" id="{3E5D41D9-6CB7-4A8B-AA43-1A0FE9148D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>
            <a:extLst>
              <a:ext uri="{FF2B5EF4-FFF2-40B4-BE49-F238E27FC236}">
                <a16:creationId xmlns:a16="http://schemas.microsoft.com/office/drawing/2014/main" id="{9D7E270C-D8DD-45DB-8A61-A36C505A6A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6739" name="Rectangle 3">
            <a:extLst>
              <a:ext uri="{FF2B5EF4-FFF2-40B4-BE49-F238E27FC236}">
                <a16:creationId xmlns:a16="http://schemas.microsoft.com/office/drawing/2014/main" id="{AA6E9BD6-205A-40B5-8D55-6D25F3C3CC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>
            <a:extLst>
              <a:ext uri="{FF2B5EF4-FFF2-40B4-BE49-F238E27FC236}">
                <a16:creationId xmlns:a16="http://schemas.microsoft.com/office/drawing/2014/main" id="{3453D3AA-396F-4AD0-B7EC-E0AE1CBA23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1939" name="Rectangle 3">
            <a:extLst>
              <a:ext uri="{FF2B5EF4-FFF2-40B4-BE49-F238E27FC236}">
                <a16:creationId xmlns:a16="http://schemas.microsoft.com/office/drawing/2014/main" id="{7FC75C8B-560B-47D3-9B41-DBF53AD628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>
            <a:extLst>
              <a:ext uri="{FF2B5EF4-FFF2-40B4-BE49-F238E27FC236}">
                <a16:creationId xmlns:a16="http://schemas.microsoft.com/office/drawing/2014/main" id="{6CC8B9B5-578B-4985-A7EB-48C1DA2844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8787" name="Rectangle 3">
            <a:extLst>
              <a:ext uri="{FF2B5EF4-FFF2-40B4-BE49-F238E27FC236}">
                <a16:creationId xmlns:a16="http://schemas.microsoft.com/office/drawing/2014/main" id="{C74960B5-25C6-4816-B437-37C95C1B99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>
            <a:extLst>
              <a:ext uri="{FF2B5EF4-FFF2-40B4-BE49-F238E27FC236}">
                <a16:creationId xmlns:a16="http://schemas.microsoft.com/office/drawing/2014/main" id="{40147946-8B65-4B7E-8F70-487D93FAE9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0835" name="Rectangle 3">
            <a:extLst>
              <a:ext uri="{FF2B5EF4-FFF2-40B4-BE49-F238E27FC236}">
                <a16:creationId xmlns:a16="http://schemas.microsoft.com/office/drawing/2014/main" id="{2E096558-039E-40A1-8A2D-94D364C930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>
            <a:extLst>
              <a:ext uri="{FF2B5EF4-FFF2-40B4-BE49-F238E27FC236}">
                <a16:creationId xmlns:a16="http://schemas.microsoft.com/office/drawing/2014/main" id="{B6FF0033-BC4A-47CE-AD6F-EB1F168F59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883" name="Rectangle 3">
            <a:extLst>
              <a:ext uri="{FF2B5EF4-FFF2-40B4-BE49-F238E27FC236}">
                <a16:creationId xmlns:a16="http://schemas.microsoft.com/office/drawing/2014/main" id="{1D38763F-6DA7-4E27-8120-E6FD4FF9E4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>
            <a:extLst>
              <a:ext uri="{FF2B5EF4-FFF2-40B4-BE49-F238E27FC236}">
                <a16:creationId xmlns:a16="http://schemas.microsoft.com/office/drawing/2014/main" id="{14A083C2-C026-4AF8-ADBB-7690BD9CBB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4931" name="Rectangle 3">
            <a:extLst>
              <a:ext uri="{FF2B5EF4-FFF2-40B4-BE49-F238E27FC236}">
                <a16:creationId xmlns:a16="http://schemas.microsoft.com/office/drawing/2014/main" id="{3F8FDC9E-280F-4799-ADF5-E45890160A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>
            <a:extLst>
              <a:ext uri="{FF2B5EF4-FFF2-40B4-BE49-F238E27FC236}">
                <a16:creationId xmlns:a16="http://schemas.microsoft.com/office/drawing/2014/main" id="{CD73F422-5368-49C7-8983-BBF69496EA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6979" name="Rectangle 3">
            <a:extLst>
              <a:ext uri="{FF2B5EF4-FFF2-40B4-BE49-F238E27FC236}">
                <a16:creationId xmlns:a16="http://schemas.microsoft.com/office/drawing/2014/main" id="{898BE620-6FB0-48A6-B09E-1AAE6A4B85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>
            <a:extLst>
              <a:ext uri="{FF2B5EF4-FFF2-40B4-BE49-F238E27FC236}">
                <a16:creationId xmlns:a16="http://schemas.microsoft.com/office/drawing/2014/main" id="{170F9357-801B-4012-B95E-98EDED2083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9027" name="Rectangle 3">
            <a:extLst>
              <a:ext uri="{FF2B5EF4-FFF2-40B4-BE49-F238E27FC236}">
                <a16:creationId xmlns:a16="http://schemas.microsoft.com/office/drawing/2014/main" id="{1A0CFF61-2834-43C7-B3E6-528A050117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>
            <a:extLst>
              <a:ext uri="{FF2B5EF4-FFF2-40B4-BE49-F238E27FC236}">
                <a16:creationId xmlns:a16="http://schemas.microsoft.com/office/drawing/2014/main" id="{D1CF521B-2E09-4D59-8C91-E615537472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1075" name="Rectangle 3">
            <a:extLst>
              <a:ext uri="{FF2B5EF4-FFF2-40B4-BE49-F238E27FC236}">
                <a16:creationId xmlns:a16="http://schemas.microsoft.com/office/drawing/2014/main" id="{0D6A5C81-D67F-4A84-9348-8668549941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>
            <a:extLst>
              <a:ext uri="{FF2B5EF4-FFF2-40B4-BE49-F238E27FC236}">
                <a16:creationId xmlns:a16="http://schemas.microsoft.com/office/drawing/2014/main" id="{951C2B04-404A-4E05-BE5A-BA07311A84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23" name="Rectangle 3">
            <a:extLst>
              <a:ext uri="{FF2B5EF4-FFF2-40B4-BE49-F238E27FC236}">
                <a16:creationId xmlns:a16="http://schemas.microsoft.com/office/drawing/2014/main" id="{3C7B980C-5EAD-4B45-9AD4-00FCF1BE53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62E8073B-1AD1-46CB-B163-DE31AC29AB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5171" name="Rectangle 3">
            <a:extLst>
              <a:ext uri="{FF2B5EF4-FFF2-40B4-BE49-F238E27FC236}">
                <a16:creationId xmlns:a16="http://schemas.microsoft.com/office/drawing/2014/main" id="{29344877-7998-4079-802E-DFD3F881A8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27887264-7A6D-4D70-A89E-1043F2A06D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7219" name="Rectangle 3">
            <a:extLst>
              <a:ext uri="{FF2B5EF4-FFF2-40B4-BE49-F238E27FC236}">
                <a16:creationId xmlns:a16="http://schemas.microsoft.com/office/drawing/2014/main" id="{20558DD5-B7B2-4F4D-ADEE-9C03E425D6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>
            <a:extLst>
              <a:ext uri="{FF2B5EF4-FFF2-40B4-BE49-F238E27FC236}">
                <a16:creationId xmlns:a16="http://schemas.microsoft.com/office/drawing/2014/main" id="{D2FA4DCA-9095-4EBC-AF86-87B403D9C6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3987" name="Rectangle 3">
            <a:extLst>
              <a:ext uri="{FF2B5EF4-FFF2-40B4-BE49-F238E27FC236}">
                <a16:creationId xmlns:a16="http://schemas.microsoft.com/office/drawing/2014/main" id="{BC351116-D742-435F-B414-AA60AE04B6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>
            <a:extLst>
              <a:ext uri="{FF2B5EF4-FFF2-40B4-BE49-F238E27FC236}">
                <a16:creationId xmlns:a16="http://schemas.microsoft.com/office/drawing/2014/main" id="{2BF54930-172C-4946-8688-17493A5570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9267" name="Rectangle 3">
            <a:extLst>
              <a:ext uri="{FF2B5EF4-FFF2-40B4-BE49-F238E27FC236}">
                <a16:creationId xmlns:a16="http://schemas.microsoft.com/office/drawing/2014/main" id="{90912B67-A751-414C-B0CF-1D7F99F03A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>
            <a:extLst>
              <a:ext uri="{FF2B5EF4-FFF2-40B4-BE49-F238E27FC236}">
                <a16:creationId xmlns:a16="http://schemas.microsoft.com/office/drawing/2014/main" id="{EA3F9CC9-B5B2-40EB-909B-923884EEE9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1315" name="Rectangle 3">
            <a:extLst>
              <a:ext uri="{FF2B5EF4-FFF2-40B4-BE49-F238E27FC236}">
                <a16:creationId xmlns:a16="http://schemas.microsoft.com/office/drawing/2014/main" id="{63AE7F2F-8C6B-460F-9589-1E4D6BC733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>
            <a:extLst>
              <a:ext uri="{FF2B5EF4-FFF2-40B4-BE49-F238E27FC236}">
                <a16:creationId xmlns:a16="http://schemas.microsoft.com/office/drawing/2014/main" id="{4C9EC1A2-9ABD-4EF9-8EF2-5CD36FF500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63" name="Rectangle 3">
            <a:extLst>
              <a:ext uri="{FF2B5EF4-FFF2-40B4-BE49-F238E27FC236}">
                <a16:creationId xmlns:a16="http://schemas.microsoft.com/office/drawing/2014/main" id="{C008798C-9693-4580-BC7C-931B6CE00B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>
            <a:extLst>
              <a:ext uri="{FF2B5EF4-FFF2-40B4-BE49-F238E27FC236}">
                <a16:creationId xmlns:a16="http://schemas.microsoft.com/office/drawing/2014/main" id="{62DBED96-E2BC-469F-87CF-3BF9FE1733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5411" name="Rectangle 3">
            <a:extLst>
              <a:ext uri="{FF2B5EF4-FFF2-40B4-BE49-F238E27FC236}">
                <a16:creationId xmlns:a16="http://schemas.microsoft.com/office/drawing/2014/main" id="{67AC52F9-7629-43D7-B5B8-327C4080BA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>
            <a:extLst>
              <a:ext uri="{FF2B5EF4-FFF2-40B4-BE49-F238E27FC236}">
                <a16:creationId xmlns:a16="http://schemas.microsoft.com/office/drawing/2014/main" id="{D3F59506-16EE-4904-8387-955039DA42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7459" name="Rectangle 3">
            <a:extLst>
              <a:ext uri="{FF2B5EF4-FFF2-40B4-BE49-F238E27FC236}">
                <a16:creationId xmlns:a16="http://schemas.microsoft.com/office/drawing/2014/main" id="{34C5827F-FD91-4938-845A-7EE3223CE8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>
            <a:extLst>
              <a:ext uri="{FF2B5EF4-FFF2-40B4-BE49-F238E27FC236}">
                <a16:creationId xmlns:a16="http://schemas.microsoft.com/office/drawing/2014/main" id="{94DD71B2-0660-4BD4-AFDB-92BCC6C87C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9507" name="Rectangle 3">
            <a:extLst>
              <a:ext uri="{FF2B5EF4-FFF2-40B4-BE49-F238E27FC236}">
                <a16:creationId xmlns:a16="http://schemas.microsoft.com/office/drawing/2014/main" id="{58C7D69B-42A1-4E8B-A01D-07197FC8DA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>
            <a:extLst>
              <a:ext uri="{FF2B5EF4-FFF2-40B4-BE49-F238E27FC236}">
                <a16:creationId xmlns:a16="http://schemas.microsoft.com/office/drawing/2014/main" id="{EB38CAEA-5788-4942-8166-A3C94E5DAE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1555" name="Rectangle 3">
            <a:extLst>
              <a:ext uri="{FF2B5EF4-FFF2-40B4-BE49-F238E27FC236}">
                <a16:creationId xmlns:a16="http://schemas.microsoft.com/office/drawing/2014/main" id="{96ADD78F-D10C-43A9-8F67-9E916DA00A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>
            <a:extLst>
              <a:ext uri="{FF2B5EF4-FFF2-40B4-BE49-F238E27FC236}">
                <a16:creationId xmlns:a16="http://schemas.microsoft.com/office/drawing/2014/main" id="{EBEDAE15-66A7-43C3-A2AE-A7A4E0E583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03" name="Rectangle 3">
            <a:extLst>
              <a:ext uri="{FF2B5EF4-FFF2-40B4-BE49-F238E27FC236}">
                <a16:creationId xmlns:a16="http://schemas.microsoft.com/office/drawing/2014/main" id="{27DA7D2A-3A3E-40FA-94D6-4D7CCE70FD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>
            <a:extLst>
              <a:ext uri="{FF2B5EF4-FFF2-40B4-BE49-F238E27FC236}">
                <a16:creationId xmlns:a16="http://schemas.microsoft.com/office/drawing/2014/main" id="{28B1C22B-FD66-4F8C-A664-3C64ADDA8D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5651" name="Rectangle 3">
            <a:extLst>
              <a:ext uri="{FF2B5EF4-FFF2-40B4-BE49-F238E27FC236}">
                <a16:creationId xmlns:a16="http://schemas.microsoft.com/office/drawing/2014/main" id="{4F466F6A-AC52-4763-ACAA-4AFCA7F865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>
            <a:extLst>
              <a:ext uri="{FF2B5EF4-FFF2-40B4-BE49-F238E27FC236}">
                <a16:creationId xmlns:a16="http://schemas.microsoft.com/office/drawing/2014/main" id="{FDD52618-F456-4E87-BA5E-C6DA424AAE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7699" name="Rectangle 3">
            <a:extLst>
              <a:ext uri="{FF2B5EF4-FFF2-40B4-BE49-F238E27FC236}">
                <a16:creationId xmlns:a16="http://schemas.microsoft.com/office/drawing/2014/main" id="{A12A0749-A8E3-43E1-A393-9B5FEC4DF0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>
            <a:extLst>
              <a:ext uri="{FF2B5EF4-FFF2-40B4-BE49-F238E27FC236}">
                <a16:creationId xmlns:a16="http://schemas.microsoft.com/office/drawing/2014/main" id="{05C4BC46-66B8-4029-836F-C19F0481D2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6035" name="Rectangle 3">
            <a:extLst>
              <a:ext uri="{FF2B5EF4-FFF2-40B4-BE49-F238E27FC236}">
                <a16:creationId xmlns:a16="http://schemas.microsoft.com/office/drawing/2014/main" id="{0A5DB02B-43C2-40B4-82C7-FD025360B2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>
            <a:extLst>
              <a:ext uri="{FF2B5EF4-FFF2-40B4-BE49-F238E27FC236}">
                <a16:creationId xmlns:a16="http://schemas.microsoft.com/office/drawing/2014/main" id="{29399F99-C275-4F44-856F-963C08A7CE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9747" name="Rectangle 3">
            <a:extLst>
              <a:ext uri="{FF2B5EF4-FFF2-40B4-BE49-F238E27FC236}">
                <a16:creationId xmlns:a16="http://schemas.microsoft.com/office/drawing/2014/main" id="{4C67D94A-E413-4ADF-A01A-F3F17DC209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>
            <a:extLst>
              <a:ext uri="{FF2B5EF4-FFF2-40B4-BE49-F238E27FC236}">
                <a16:creationId xmlns:a16="http://schemas.microsoft.com/office/drawing/2014/main" id="{29F1F5A6-32A4-4184-BDF0-E4954D54F3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1795" name="Rectangle 3">
            <a:extLst>
              <a:ext uri="{FF2B5EF4-FFF2-40B4-BE49-F238E27FC236}">
                <a16:creationId xmlns:a16="http://schemas.microsoft.com/office/drawing/2014/main" id="{D32D5B43-BBC6-41C8-B77D-9F36B25614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>
            <a:extLst>
              <a:ext uri="{FF2B5EF4-FFF2-40B4-BE49-F238E27FC236}">
                <a16:creationId xmlns:a16="http://schemas.microsoft.com/office/drawing/2014/main" id="{4C0F0B0D-6092-44A7-BED1-CBC2CC8FEF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43" name="Rectangle 3">
            <a:extLst>
              <a:ext uri="{FF2B5EF4-FFF2-40B4-BE49-F238E27FC236}">
                <a16:creationId xmlns:a16="http://schemas.microsoft.com/office/drawing/2014/main" id="{83419354-B88D-4AD8-9C4E-B2653B9B87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>
            <a:extLst>
              <a:ext uri="{FF2B5EF4-FFF2-40B4-BE49-F238E27FC236}">
                <a16:creationId xmlns:a16="http://schemas.microsoft.com/office/drawing/2014/main" id="{D42DCA4B-61E8-414E-B8BD-44D04769CF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8963" name="Rectangle 3">
            <a:extLst>
              <a:ext uri="{FF2B5EF4-FFF2-40B4-BE49-F238E27FC236}">
                <a16:creationId xmlns:a16="http://schemas.microsoft.com/office/drawing/2014/main" id="{F0FDC25C-8287-4040-A19E-DC91BE4547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>
            <a:extLst>
              <a:ext uri="{FF2B5EF4-FFF2-40B4-BE49-F238E27FC236}">
                <a16:creationId xmlns:a16="http://schemas.microsoft.com/office/drawing/2014/main" id="{D4A44C7E-CB6F-4CD7-A669-4F7F830C97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1011" name="Rectangle 3">
            <a:extLst>
              <a:ext uri="{FF2B5EF4-FFF2-40B4-BE49-F238E27FC236}">
                <a16:creationId xmlns:a16="http://schemas.microsoft.com/office/drawing/2014/main" id="{96FB18FB-75CE-4087-A2F8-E9B16DA9AC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>
            <a:extLst>
              <a:ext uri="{FF2B5EF4-FFF2-40B4-BE49-F238E27FC236}">
                <a16:creationId xmlns:a16="http://schemas.microsoft.com/office/drawing/2014/main" id="{D1143D3C-FB44-49F1-985B-565AE6302E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3059" name="Rectangle 3">
            <a:extLst>
              <a:ext uri="{FF2B5EF4-FFF2-40B4-BE49-F238E27FC236}">
                <a16:creationId xmlns:a16="http://schemas.microsoft.com/office/drawing/2014/main" id="{AE065FB0-4768-427C-B6E8-6172635476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>
            <a:extLst>
              <a:ext uri="{FF2B5EF4-FFF2-40B4-BE49-F238E27FC236}">
                <a16:creationId xmlns:a16="http://schemas.microsoft.com/office/drawing/2014/main" id="{04B2210C-771F-40ED-B74A-F71DA280C4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5107" name="Rectangle 3">
            <a:extLst>
              <a:ext uri="{FF2B5EF4-FFF2-40B4-BE49-F238E27FC236}">
                <a16:creationId xmlns:a16="http://schemas.microsoft.com/office/drawing/2014/main" id="{66609C46-3AE1-4106-8FC9-24B1ED64F5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>
            <a:extLst>
              <a:ext uri="{FF2B5EF4-FFF2-40B4-BE49-F238E27FC236}">
                <a16:creationId xmlns:a16="http://schemas.microsoft.com/office/drawing/2014/main" id="{1B6E1CC9-39E8-46B1-990C-D0CE616869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7155" name="Rectangle 3">
            <a:extLst>
              <a:ext uri="{FF2B5EF4-FFF2-40B4-BE49-F238E27FC236}">
                <a16:creationId xmlns:a16="http://schemas.microsoft.com/office/drawing/2014/main" id="{1CE8A99C-DD7A-4AB7-93C2-766FAD3EF3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>
            <a:extLst>
              <a:ext uri="{FF2B5EF4-FFF2-40B4-BE49-F238E27FC236}">
                <a16:creationId xmlns:a16="http://schemas.microsoft.com/office/drawing/2014/main" id="{9433A255-E837-4CAD-8AF3-0659A10F12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9203" name="Rectangle 3">
            <a:extLst>
              <a:ext uri="{FF2B5EF4-FFF2-40B4-BE49-F238E27FC236}">
                <a16:creationId xmlns:a16="http://schemas.microsoft.com/office/drawing/2014/main" id="{E198EAF1-06BA-4CE5-89E1-2F6D7E09A7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>
            <a:extLst>
              <a:ext uri="{FF2B5EF4-FFF2-40B4-BE49-F238E27FC236}">
                <a16:creationId xmlns:a16="http://schemas.microsoft.com/office/drawing/2014/main" id="{015A72BA-2B33-42FC-8C9E-F55DB4824E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1251" name="Rectangle 3">
            <a:extLst>
              <a:ext uri="{FF2B5EF4-FFF2-40B4-BE49-F238E27FC236}">
                <a16:creationId xmlns:a16="http://schemas.microsoft.com/office/drawing/2014/main" id="{41DD7DB2-F7EB-4BF6-B967-E358B1538F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>
            <a:extLst>
              <a:ext uri="{FF2B5EF4-FFF2-40B4-BE49-F238E27FC236}">
                <a16:creationId xmlns:a16="http://schemas.microsoft.com/office/drawing/2014/main" id="{2FAA8209-1C05-40A8-906B-5AE90B8FF7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083" name="Rectangle 3">
            <a:extLst>
              <a:ext uri="{FF2B5EF4-FFF2-40B4-BE49-F238E27FC236}">
                <a16:creationId xmlns:a16="http://schemas.microsoft.com/office/drawing/2014/main" id="{B28BF550-38FE-4471-B6E5-C71A8474C3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>
            <a:extLst>
              <a:ext uri="{FF2B5EF4-FFF2-40B4-BE49-F238E27FC236}">
                <a16:creationId xmlns:a16="http://schemas.microsoft.com/office/drawing/2014/main" id="{6786148A-2AA3-4D8F-8D1E-CF2ACB5E43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3299" name="Rectangle 3">
            <a:extLst>
              <a:ext uri="{FF2B5EF4-FFF2-40B4-BE49-F238E27FC236}">
                <a16:creationId xmlns:a16="http://schemas.microsoft.com/office/drawing/2014/main" id="{51DD7A99-9478-4439-B975-59695F3B08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>
            <a:extLst>
              <a:ext uri="{FF2B5EF4-FFF2-40B4-BE49-F238E27FC236}">
                <a16:creationId xmlns:a16="http://schemas.microsoft.com/office/drawing/2014/main" id="{A2BB224B-10CE-4311-85EB-FFF2C3C2AF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C4E5B85D-4704-4095-BD26-5E78FD868D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>
            <a:extLst>
              <a:ext uri="{FF2B5EF4-FFF2-40B4-BE49-F238E27FC236}">
                <a16:creationId xmlns:a16="http://schemas.microsoft.com/office/drawing/2014/main" id="{85245103-AB64-4A27-A3D9-88EFB658AB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7395" name="Rectangle 3">
            <a:extLst>
              <a:ext uri="{FF2B5EF4-FFF2-40B4-BE49-F238E27FC236}">
                <a16:creationId xmlns:a16="http://schemas.microsoft.com/office/drawing/2014/main" id="{B9D5AE6A-6A5C-4184-9EB6-803BC916C4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>
            <a:extLst>
              <a:ext uri="{FF2B5EF4-FFF2-40B4-BE49-F238E27FC236}">
                <a16:creationId xmlns:a16="http://schemas.microsoft.com/office/drawing/2014/main" id="{0082F63E-6373-4619-A1E3-8A209A13FF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9443" name="Rectangle 3">
            <a:extLst>
              <a:ext uri="{FF2B5EF4-FFF2-40B4-BE49-F238E27FC236}">
                <a16:creationId xmlns:a16="http://schemas.microsoft.com/office/drawing/2014/main" id="{A7FBE539-F59E-401C-AAC5-B930A40F54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>
            <a:extLst>
              <a:ext uri="{FF2B5EF4-FFF2-40B4-BE49-F238E27FC236}">
                <a16:creationId xmlns:a16="http://schemas.microsoft.com/office/drawing/2014/main" id="{9EB65A16-86D7-4473-9066-27EC562931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1491" name="Rectangle 3">
            <a:extLst>
              <a:ext uri="{FF2B5EF4-FFF2-40B4-BE49-F238E27FC236}">
                <a16:creationId xmlns:a16="http://schemas.microsoft.com/office/drawing/2014/main" id="{D9337FC6-825F-49AE-AFDD-987A2311BB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>
            <a:extLst>
              <a:ext uri="{FF2B5EF4-FFF2-40B4-BE49-F238E27FC236}">
                <a16:creationId xmlns:a16="http://schemas.microsoft.com/office/drawing/2014/main" id="{256C9333-3E20-4FD9-A328-C25C7C0E70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3539" name="Rectangle 3">
            <a:extLst>
              <a:ext uri="{FF2B5EF4-FFF2-40B4-BE49-F238E27FC236}">
                <a16:creationId xmlns:a16="http://schemas.microsoft.com/office/drawing/2014/main" id="{0B2B943D-3E69-4A65-98DA-72CD7CF972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>
            <a:extLst>
              <a:ext uri="{FF2B5EF4-FFF2-40B4-BE49-F238E27FC236}">
                <a16:creationId xmlns:a16="http://schemas.microsoft.com/office/drawing/2014/main" id="{2FC065FD-F7E6-44CA-8C4E-946D94EDB4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587" name="Rectangle 3">
            <a:extLst>
              <a:ext uri="{FF2B5EF4-FFF2-40B4-BE49-F238E27FC236}">
                <a16:creationId xmlns:a16="http://schemas.microsoft.com/office/drawing/2014/main" id="{BF3B92D5-FCA3-4708-B261-BF36AA19A2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>
            <a:extLst>
              <a:ext uri="{FF2B5EF4-FFF2-40B4-BE49-F238E27FC236}">
                <a16:creationId xmlns:a16="http://schemas.microsoft.com/office/drawing/2014/main" id="{B41B9FE0-F31E-4AEE-B09C-302F9B2A23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7635" name="Rectangle 3">
            <a:extLst>
              <a:ext uri="{FF2B5EF4-FFF2-40B4-BE49-F238E27FC236}">
                <a16:creationId xmlns:a16="http://schemas.microsoft.com/office/drawing/2014/main" id="{3CF4D472-D841-479F-9A2A-C21FF720AE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>
            <a:extLst>
              <a:ext uri="{FF2B5EF4-FFF2-40B4-BE49-F238E27FC236}">
                <a16:creationId xmlns:a16="http://schemas.microsoft.com/office/drawing/2014/main" id="{B1970BED-8BC8-43BD-ACA8-C3531A1321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9683" name="Rectangle 3">
            <a:extLst>
              <a:ext uri="{FF2B5EF4-FFF2-40B4-BE49-F238E27FC236}">
                <a16:creationId xmlns:a16="http://schemas.microsoft.com/office/drawing/2014/main" id="{6F8498C3-E9B1-4644-BE02-9D04AF26A5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>
            <a:extLst>
              <a:ext uri="{FF2B5EF4-FFF2-40B4-BE49-F238E27FC236}">
                <a16:creationId xmlns:a16="http://schemas.microsoft.com/office/drawing/2014/main" id="{3E1ADFF9-A9E7-4804-BE14-0A268D2E13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1731" name="Rectangle 3">
            <a:extLst>
              <a:ext uri="{FF2B5EF4-FFF2-40B4-BE49-F238E27FC236}">
                <a16:creationId xmlns:a16="http://schemas.microsoft.com/office/drawing/2014/main" id="{7B96F788-09C6-4BEE-A72E-60448C03CA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>
            <a:extLst>
              <a:ext uri="{FF2B5EF4-FFF2-40B4-BE49-F238E27FC236}">
                <a16:creationId xmlns:a16="http://schemas.microsoft.com/office/drawing/2014/main" id="{89036D75-F44E-4901-9EF4-F6BB0CDC4B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0131" name="Rectangle 3">
            <a:extLst>
              <a:ext uri="{FF2B5EF4-FFF2-40B4-BE49-F238E27FC236}">
                <a16:creationId xmlns:a16="http://schemas.microsoft.com/office/drawing/2014/main" id="{B25C3D77-4C45-4E02-A3B5-8836419FAE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>
            <a:extLst>
              <a:ext uri="{FF2B5EF4-FFF2-40B4-BE49-F238E27FC236}">
                <a16:creationId xmlns:a16="http://schemas.microsoft.com/office/drawing/2014/main" id="{35DBB872-BCD2-4547-A21D-BB544E97BB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3779" name="Rectangle 3">
            <a:extLst>
              <a:ext uri="{FF2B5EF4-FFF2-40B4-BE49-F238E27FC236}">
                <a16:creationId xmlns:a16="http://schemas.microsoft.com/office/drawing/2014/main" id="{AB26AD23-44DD-4111-915D-ED77207A33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>
            <a:extLst>
              <a:ext uri="{FF2B5EF4-FFF2-40B4-BE49-F238E27FC236}">
                <a16:creationId xmlns:a16="http://schemas.microsoft.com/office/drawing/2014/main" id="{8BA95CD4-A788-4770-BF2E-9A63AE78F4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5827" name="Rectangle 3">
            <a:extLst>
              <a:ext uri="{FF2B5EF4-FFF2-40B4-BE49-F238E27FC236}">
                <a16:creationId xmlns:a16="http://schemas.microsoft.com/office/drawing/2014/main" id="{D48EDD6E-AD5C-4780-806C-9C4CE3A767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>
            <a:extLst>
              <a:ext uri="{FF2B5EF4-FFF2-40B4-BE49-F238E27FC236}">
                <a16:creationId xmlns:a16="http://schemas.microsoft.com/office/drawing/2014/main" id="{A2FBC5A7-1444-45FC-ACBF-E52740F24C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7875" name="Rectangle 3">
            <a:extLst>
              <a:ext uri="{FF2B5EF4-FFF2-40B4-BE49-F238E27FC236}">
                <a16:creationId xmlns:a16="http://schemas.microsoft.com/office/drawing/2014/main" id="{7788CCCA-5976-40A6-B7AE-66EFAE583A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>
            <a:extLst>
              <a:ext uri="{FF2B5EF4-FFF2-40B4-BE49-F238E27FC236}">
                <a16:creationId xmlns:a16="http://schemas.microsoft.com/office/drawing/2014/main" id="{F49BB10F-C8EB-4655-B812-BCABAF6445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9923" name="Rectangle 3">
            <a:extLst>
              <a:ext uri="{FF2B5EF4-FFF2-40B4-BE49-F238E27FC236}">
                <a16:creationId xmlns:a16="http://schemas.microsoft.com/office/drawing/2014/main" id="{2A17532A-EC3F-435D-B72D-E00D31A99E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>
            <a:extLst>
              <a:ext uri="{FF2B5EF4-FFF2-40B4-BE49-F238E27FC236}">
                <a16:creationId xmlns:a16="http://schemas.microsoft.com/office/drawing/2014/main" id="{B4985590-25AE-4266-A7E1-8A0BBB8A9E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1971" name="Rectangle 3">
            <a:extLst>
              <a:ext uri="{FF2B5EF4-FFF2-40B4-BE49-F238E27FC236}">
                <a16:creationId xmlns:a16="http://schemas.microsoft.com/office/drawing/2014/main" id="{2046AF82-D66D-4F41-8C45-F47D43C091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>
            <a:extLst>
              <a:ext uri="{FF2B5EF4-FFF2-40B4-BE49-F238E27FC236}">
                <a16:creationId xmlns:a16="http://schemas.microsoft.com/office/drawing/2014/main" id="{068E5721-76D6-47BF-A2E0-031BC170DE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4019" name="Rectangle 3">
            <a:extLst>
              <a:ext uri="{FF2B5EF4-FFF2-40B4-BE49-F238E27FC236}">
                <a16:creationId xmlns:a16="http://schemas.microsoft.com/office/drawing/2014/main" id="{FA6AE843-42BB-4929-B478-6889AC4CB7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>
            <a:extLst>
              <a:ext uri="{FF2B5EF4-FFF2-40B4-BE49-F238E27FC236}">
                <a16:creationId xmlns:a16="http://schemas.microsoft.com/office/drawing/2014/main" id="{DD9AD1E1-792E-4645-9AD9-963ED8ABE3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6067" name="Rectangle 3">
            <a:extLst>
              <a:ext uri="{FF2B5EF4-FFF2-40B4-BE49-F238E27FC236}">
                <a16:creationId xmlns:a16="http://schemas.microsoft.com/office/drawing/2014/main" id="{8AD006F8-AAE0-4091-981D-9911CBD4FC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>
            <a:extLst>
              <a:ext uri="{FF2B5EF4-FFF2-40B4-BE49-F238E27FC236}">
                <a16:creationId xmlns:a16="http://schemas.microsoft.com/office/drawing/2014/main" id="{1C39797B-8438-42B9-8136-D22EB8201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8115" name="Rectangle 3">
            <a:extLst>
              <a:ext uri="{FF2B5EF4-FFF2-40B4-BE49-F238E27FC236}">
                <a16:creationId xmlns:a16="http://schemas.microsoft.com/office/drawing/2014/main" id="{1733BF37-B63A-4C7E-8D79-9EB29B780F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>
            <a:extLst>
              <a:ext uri="{FF2B5EF4-FFF2-40B4-BE49-F238E27FC236}">
                <a16:creationId xmlns:a16="http://schemas.microsoft.com/office/drawing/2014/main" id="{7C419FD8-7E7C-4941-BD6A-3B5816E76A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0163" name="Rectangle 3">
            <a:extLst>
              <a:ext uri="{FF2B5EF4-FFF2-40B4-BE49-F238E27FC236}">
                <a16:creationId xmlns:a16="http://schemas.microsoft.com/office/drawing/2014/main" id="{4B630903-15F9-482B-9B84-047DA2D084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>
            <a:extLst>
              <a:ext uri="{FF2B5EF4-FFF2-40B4-BE49-F238E27FC236}">
                <a16:creationId xmlns:a16="http://schemas.microsoft.com/office/drawing/2014/main" id="{F3422471-D291-4435-8564-416498F583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2211" name="Rectangle 3">
            <a:extLst>
              <a:ext uri="{FF2B5EF4-FFF2-40B4-BE49-F238E27FC236}">
                <a16:creationId xmlns:a16="http://schemas.microsoft.com/office/drawing/2014/main" id="{F743C17A-3B32-4947-BD22-C0AF519E3D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>
            <a:extLst>
              <a:ext uri="{FF2B5EF4-FFF2-40B4-BE49-F238E27FC236}">
                <a16:creationId xmlns:a16="http://schemas.microsoft.com/office/drawing/2014/main" id="{0CB416A6-C119-47DF-90EA-87361AEBE6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2179" name="Rectangle 3">
            <a:extLst>
              <a:ext uri="{FF2B5EF4-FFF2-40B4-BE49-F238E27FC236}">
                <a16:creationId xmlns:a16="http://schemas.microsoft.com/office/drawing/2014/main" id="{4C167CB1-327C-40D0-A147-F17DD0E64D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>
            <a:extLst>
              <a:ext uri="{FF2B5EF4-FFF2-40B4-BE49-F238E27FC236}">
                <a16:creationId xmlns:a16="http://schemas.microsoft.com/office/drawing/2014/main" id="{DAEC144A-80AB-4C7F-A803-C698D68213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4259" name="Rectangle 3">
            <a:extLst>
              <a:ext uri="{FF2B5EF4-FFF2-40B4-BE49-F238E27FC236}">
                <a16:creationId xmlns:a16="http://schemas.microsoft.com/office/drawing/2014/main" id="{2E780D2D-7D63-44B0-A420-2C2B49BA25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>
            <a:extLst>
              <a:ext uri="{FF2B5EF4-FFF2-40B4-BE49-F238E27FC236}">
                <a16:creationId xmlns:a16="http://schemas.microsoft.com/office/drawing/2014/main" id="{B28F9326-4028-4DFA-81CA-BA261D6999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6307" name="Rectangle 3">
            <a:extLst>
              <a:ext uri="{FF2B5EF4-FFF2-40B4-BE49-F238E27FC236}">
                <a16:creationId xmlns:a16="http://schemas.microsoft.com/office/drawing/2014/main" id="{7D24A5DC-AFAC-4C5E-8DD2-5D46BC8C49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Rectangle 2">
            <a:extLst>
              <a:ext uri="{FF2B5EF4-FFF2-40B4-BE49-F238E27FC236}">
                <a16:creationId xmlns:a16="http://schemas.microsoft.com/office/drawing/2014/main" id="{67CA0674-5208-4EF7-92E1-F27A77ECA7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8355" name="Rectangle 3">
            <a:extLst>
              <a:ext uri="{FF2B5EF4-FFF2-40B4-BE49-F238E27FC236}">
                <a16:creationId xmlns:a16="http://schemas.microsoft.com/office/drawing/2014/main" id="{6510D23B-3784-4496-8E5A-3FF6BB2817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>
            <a:extLst>
              <a:ext uri="{FF2B5EF4-FFF2-40B4-BE49-F238E27FC236}">
                <a16:creationId xmlns:a16="http://schemas.microsoft.com/office/drawing/2014/main" id="{38FEEC1D-A4BD-4A99-AF22-A69414AFEB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0403" name="Rectangle 3">
            <a:extLst>
              <a:ext uri="{FF2B5EF4-FFF2-40B4-BE49-F238E27FC236}">
                <a16:creationId xmlns:a16="http://schemas.microsoft.com/office/drawing/2014/main" id="{107A270A-7EF5-44F3-A38D-69CB661C62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>
            <a:extLst>
              <a:ext uri="{FF2B5EF4-FFF2-40B4-BE49-F238E27FC236}">
                <a16:creationId xmlns:a16="http://schemas.microsoft.com/office/drawing/2014/main" id="{CA0F2FFF-F041-4EC4-B280-C3F7F4E70D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2451" name="Rectangle 3">
            <a:extLst>
              <a:ext uri="{FF2B5EF4-FFF2-40B4-BE49-F238E27FC236}">
                <a16:creationId xmlns:a16="http://schemas.microsoft.com/office/drawing/2014/main" id="{67E1E925-D9C3-49C0-A10B-E2B4ADB1EE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>
            <a:extLst>
              <a:ext uri="{FF2B5EF4-FFF2-40B4-BE49-F238E27FC236}">
                <a16:creationId xmlns:a16="http://schemas.microsoft.com/office/drawing/2014/main" id="{2AB88702-B79D-44BC-B9E4-04E26AEDC7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E53C63CA-C4E7-4584-B65C-D4C0BA5364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>
            <a:extLst>
              <a:ext uri="{FF2B5EF4-FFF2-40B4-BE49-F238E27FC236}">
                <a16:creationId xmlns:a16="http://schemas.microsoft.com/office/drawing/2014/main" id="{A165B07A-FAF0-40F2-8557-66DA921D9B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6547" name="Rectangle 3">
            <a:extLst>
              <a:ext uri="{FF2B5EF4-FFF2-40B4-BE49-F238E27FC236}">
                <a16:creationId xmlns:a16="http://schemas.microsoft.com/office/drawing/2014/main" id="{3338E687-DDC3-4D0B-8A93-85FD7A5EC9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>
            <a:extLst>
              <a:ext uri="{FF2B5EF4-FFF2-40B4-BE49-F238E27FC236}">
                <a16:creationId xmlns:a16="http://schemas.microsoft.com/office/drawing/2014/main" id="{CE2F4C16-5686-4927-8412-1D0FCA2747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8595" name="Rectangle 3">
            <a:extLst>
              <a:ext uri="{FF2B5EF4-FFF2-40B4-BE49-F238E27FC236}">
                <a16:creationId xmlns:a16="http://schemas.microsoft.com/office/drawing/2014/main" id="{29A78891-03CD-458B-BFFA-CBEF727A60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>
            <a:extLst>
              <a:ext uri="{FF2B5EF4-FFF2-40B4-BE49-F238E27FC236}">
                <a16:creationId xmlns:a16="http://schemas.microsoft.com/office/drawing/2014/main" id="{57002BB2-5187-4A09-933A-08CB31B2D3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0643" name="Rectangle 3">
            <a:extLst>
              <a:ext uri="{FF2B5EF4-FFF2-40B4-BE49-F238E27FC236}">
                <a16:creationId xmlns:a16="http://schemas.microsoft.com/office/drawing/2014/main" id="{56768373-3CA3-44BC-B9C2-BDD39B2832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>
            <a:extLst>
              <a:ext uri="{FF2B5EF4-FFF2-40B4-BE49-F238E27FC236}">
                <a16:creationId xmlns:a16="http://schemas.microsoft.com/office/drawing/2014/main" id="{812F3C93-247B-4D60-ACB1-9D8AD5E926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33B6CFC3-A6AC-487C-91D5-D7B86F918C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>
            <a:extLst>
              <a:ext uri="{FF2B5EF4-FFF2-40B4-BE49-F238E27FC236}">
                <a16:creationId xmlns:a16="http://schemas.microsoft.com/office/drawing/2014/main" id="{7F2C78B8-EF8B-43F1-B14B-F1932E2B70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4227" name="Rectangle 3">
            <a:extLst>
              <a:ext uri="{FF2B5EF4-FFF2-40B4-BE49-F238E27FC236}">
                <a16:creationId xmlns:a16="http://schemas.microsoft.com/office/drawing/2014/main" id="{17834A30-E393-4C5D-BF5A-B427FB0E33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>
            <a:extLst>
              <a:ext uri="{FF2B5EF4-FFF2-40B4-BE49-F238E27FC236}">
                <a16:creationId xmlns:a16="http://schemas.microsoft.com/office/drawing/2014/main" id="{FDF78F21-28AB-487C-8AB7-0F706205A8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4739" name="Rectangle 3">
            <a:extLst>
              <a:ext uri="{FF2B5EF4-FFF2-40B4-BE49-F238E27FC236}">
                <a16:creationId xmlns:a16="http://schemas.microsoft.com/office/drawing/2014/main" id="{23525540-4434-45D3-ABE5-F2F8FF7D87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>
            <a:extLst>
              <a:ext uri="{FF2B5EF4-FFF2-40B4-BE49-F238E27FC236}">
                <a16:creationId xmlns:a16="http://schemas.microsoft.com/office/drawing/2014/main" id="{FAE8890E-D318-49DF-AF8A-004DE53839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6787" name="Rectangle 3">
            <a:extLst>
              <a:ext uri="{FF2B5EF4-FFF2-40B4-BE49-F238E27FC236}">
                <a16:creationId xmlns:a16="http://schemas.microsoft.com/office/drawing/2014/main" id="{0791FA48-B4F1-487C-A8EE-660979F843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>
            <a:extLst>
              <a:ext uri="{FF2B5EF4-FFF2-40B4-BE49-F238E27FC236}">
                <a16:creationId xmlns:a16="http://schemas.microsoft.com/office/drawing/2014/main" id="{8FEE7C06-D573-4999-BA73-283A8A1792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8835" name="Rectangle 3">
            <a:extLst>
              <a:ext uri="{FF2B5EF4-FFF2-40B4-BE49-F238E27FC236}">
                <a16:creationId xmlns:a16="http://schemas.microsoft.com/office/drawing/2014/main" id="{55FD9719-8EEE-4013-9110-147644B8C1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>
            <a:extLst>
              <a:ext uri="{FF2B5EF4-FFF2-40B4-BE49-F238E27FC236}">
                <a16:creationId xmlns:a16="http://schemas.microsoft.com/office/drawing/2014/main" id="{5A9D96B9-E6FB-4CF0-9443-B98251322E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6BE7F7C5-00C4-4FB7-8657-2123B806DA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>
            <a:extLst>
              <a:ext uri="{FF2B5EF4-FFF2-40B4-BE49-F238E27FC236}">
                <a16:creationId xmlns:a16="http://schemas.microsoft.com/office/drawing/2014/main" id="{4669B863-6EB5-4FA1-B03C-2B54D7504D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2931" name="Rectangle 3">
            <a:extLst>
              <a:ext uri="{FF2B5EF4-FFF2-40B4-BE49-F238E27FC236}">
                <a16:creationId xmlns:a16="http://schemas.microsoft.com/office/drawing/2014/main" id="{A7018807-1486-49E0-9CBD-FBD962B433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>
            <a:extLst>
              <a:ext uri="{FF2B5EF4-FFF2-40B4-BE49-F238E27FC236}">
                <a16:creationId xmlns:a16="http://schemas.microsoft.com/office/drawing/2014/main" id="{AA86E855-1E9C-456C-9B14-BF1B506B53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4979" name="Rectangle 3">
            <a:extLst>
              <a:ext uri="{FF2B5EF4-FFF2-40B4-BE49-F238E27FC236}">
                <a16:creationId xmlns:a16="http://schemas.microsoft.com/office/drawing/2014/main" id="{01FCC27C-4E2A-48D1-B32E-13B7016543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>
            <a:extLst>
              <a:ext uri="{FF2B5EF4-FFF2-40B4-BE49-F238E27FC236}">
                <a16:creationId xmlns:a16="http://schemas.microsoft.com/office/drawing/2014/main" id="{DCDC4CBE-9102-4B76-9A88-9D2EA6262F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7027" name="Rectangle 3">
            <a:extLst>
              <a:ext uri="{FF2B5EF4-FFF2-40B4-BE49-F238E27FC236}">
                <a16:creationId xmlns:a16="http://schemas.microsoft.com/office/drawing/2014/main" id="{6298FD2B-21E8-46E1-ABF7-4735BF772B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>
            <a:extLst>
              <a:ext uri="{FF2B5EF4-FFF2-40B4-BE49-F238E27FC236}">
                <a16:creationId xmlns:a16="http://schemas.microsoft.com/office/drawing/2014/main" id="{0B647CFD-4DEB-4B83-8BC1-04C61F0FAB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9075" name="Rectangle 3">
            <a:extLst>
              <a:ext uri="{FF2B5EF4-FFF2-40B4-BE49-F238E27FC236}">
                <a16:creationId xmlns:a16="http://schemas.microsoft.com/office/drawing/2014/main" id="{F5C846A8-0B5B-46BF-83D0-827429EAEA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>
            <a:extLst>
              <a:ext uri="{FF2B5EF4-FFF2-40B4-BE49-F238E27FC236}">
                <a16:creationId xmlns:a16="http://schemas.microsoft.com/office/drawing/2014/main" id="{079EA8E4-6FCF-4F05-A9FF-2DBE37EE1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1123" name="Rectangle 3">
            <a:extLst>
              <a:ext uri="{FF2B5EF4-FFF2-40B4-BE49-F238E27FC236}">
                <a16:creationId xmlns:a16="http://schemas.microsoft.com/office/drawing/2014/main" id="{60DB2523-203C-489B-A0F1-F40AB0EEA6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>
            <a:extLst>
              <a:ext uri="{FF2B5EF4-FFF2-40B4-BE49-F238E27FC236}">
                <a16:creationId xmlns:a16="http://schemas.microsoft.com/office/drawing/2014/main" id="{2C097D85-E1EB-4E31-974A-DAE07C94B1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3171" name="Rectangle 3">
            <a:extLst>
              <a:ext uri="{FF2B5EF4-FFF2-40B4-BE49-F238E27FC236}">
                <a16:creationId xmlns:a16="http://schemas.microsoft.com/office/drawing/2014/main" id="{75C03F0A-C52D-418D-9D3F-2501C17A9F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>
            <a:extLst>
              <a:ext uri="{FF2B5EF4-FFF2-40B4-BE49-F238E27FC236}">
                <a16:creationId xmlns:a16="http://schemas.microsoft.com/office/drawing/2014/main" id="{54A16205-8E35-49AC-AA8E-86D48E9B2D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5315" name="Rectangle 3">
            <a:extLst>
              <a:ext uri="{FF2B5EF4-FFF2-40B4-BE49-F238E27FC236}">
                <a16:creationId xmlns:a16="http://schemas.microsoft.com/office/drawing/2014/main" id="{838056A1-523A-4A5D-AD6B-E78888048B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>
            <a:extLst>
              <a:ext uri="{FF2B5EF4-FFF2-40B4-BE49-F238E27FC236}">
                <a16:creationId xmlns:a16="http://schemas.microsoft.com/office/drawing/2014/main" id="{CFB86394-9090-4350-8435-4D03060B57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5219" name="Rectangle 3">
            <a:extLst>
              <a:ext uri="{FF2B5EF4-FFF2-40B4-BE49-F238E27FC236}">
                <a16:creationId xmlns:a16="http://schemas.microsoft.com/office/drawing/2014/main" id="{5AFA12DC-079E-4D42-9B1A-E712447C6D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>
            <a:extLst>
              <a:ext uri="{FF2B5EF4-FFF2-40B4-BE49-F238E27FC236}">
                <a16:creationId xmlns:a16="http://schemas.microsoft.com/office/drawing/2014/main" id="{3D893651-9973-4F32-B687-59F36CF82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7267" name="Rectangle 3">
            <a:extLst>
              <a:ext uri="{FF2B5EF4-FFF2-40B4-BE49-F238E27FC236}">
                <a16:creationId xmlns:a16="http://schemas.microsoft.com/office/drawing/2014/main" id="{7A82650D-67D3-43C0-8912-72429D611B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>
            <a:extLst>
              <a:ext uri="{FF2B5EF4-FFF2-40B4-BE49-F238E27FC236}">
                <a16:creationId xmlns:a16="http://schemas.microsoft.com/office/drawing/2014/main" id="{49FFA3BB-956B-4A86-BB09-347B74388C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9315" name="Rectangle 3">
            <a:extLst>
              <a:ext uri="{FF2B5EF4-FFF2-40B4-BE49-F238E27FC236}">
                <a16:creationId xmlns:a16="http://schemas.microsoft.com/office/drawing/2014/main" id="{32BC13FA-CFB8-4B32-9680-E4EC087C64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>
            <a:extLst>
              <a:ext uri="{FF2B5EF4-FFF2-40B4-BE49-F238E27FC236}">
                <a16:creationId xmlns:a16="http://schemas.microsoft.com/office/drawing/2014/main" id="{2960ED62-3717-435C-A2F0-E6B3274FA9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1363" name="Rectangle 3">
            <a:extLst>
              <a:ext uri="{FF2B5EF4-FFF2-40B4-BE49-F238E27FC236}">
                <a16:creationId xmlns:a16="http://schemas.microsoft.com/office/drawing/2014/main" id="{0921B9B2-3A17-4F1B-8927-EDEDE985AC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>
            <a:extLst>
              <a:ext uri="{FF2B5EF4-FFF2-40B4-BE49-F238E27FC236}">
                <a16:creationId xmlns:a16="http://schemas.microsoft.com/office/drawing/2014/main" id="{7F73C657-E989-4448-98E4-55022FCB9E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3411" name="Rectangle 3">
            <a:extLst>
              <a:ext uri="{FF2B5EF4-FFF2-40B4-BE49-F238E27FC236}">
                <a16:creationId xmlns:a16="http://schemas.microsoft.com/office/drawing/2014/main" id="{0C86FD40-6D90-4A37-A655-7CB796F972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>
            <a:extLst>
              <a:ext uri="{FF2B5EF4-FFF2-40B4-BE49-F238E27FC236}">
                <a16:creationId xmlns:a16="http://schemas.microsoft.com/office/drawing/2014/main" id="{9820FA81-B60E-4015-87E8-D724447EF8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5459" name="Rectangle 3">
            <a:extLst>
              <a:ext uri="{FF2B5EF4-FFF2-40B4-BE49-F238E27FC236}">
                <a16:creationId xmlns:a16="http://schemas.microsoft.com/office/drawing/2014/main" id="{35676347-D3A0-4438-939E-F63D9DF5B8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>
            <a:extLst>
              <a:ext uri="{FF2B5EF4-FFF2-40B4-BE49-F238E27FC236}">
                <a16:creationId xmlns:a16="http://schemas.microsoft.com/office/drawing/2014/main" id="{535FDE11-67B0-4F70-A852-DD1FF2108D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7507" name="Rectangle 3">
            <a:extLst>
              <a:ext uri="{FF2B5EF4-FFF2-40B4-BE49-F238E27FC236}">
                <a16:creationId xmlns:a16="http://schemas.microsoft.com/office/drawing/2014/main" id="{6F009BB1-4102-4D34-9E35-2902A6740C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79F687F5-1316-40B1-B681-1CEDEB6B0A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9555" name="Rectangle 3">
            <a:extLst>
              <a:ext uri="{FF2B5EF4-FFF2-40B4-BE49-F238E27FC236}">
                <a16:creationId xmlns:a16="http://schemas.microsoft.com/office/drawing/2014/main" id="{8C24D073-301F-4706-AEB1-A7408EF14C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>
            <a:extLst>
              <a:ext uri="{FF2B5EF4-FFF2-40B4-BE49-F238E27FC236}">
                <a16:creationId xmlns:a16="http://schemas.microsoft.com/office/drawing/2014/main" id="{862E245C-4126-4F11-826B-836C93DFFF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1603" name="Rectangle 3">
            <a:extLst>
              <a:ext uri="{FF2B5EF4-FFF2-40B4-BE49-F238E27FC236}">
                <a16:creationId xmlns:a16="http://schemas.microsoft.com/office/drawing/2014/main" id="{60CDFF93-4846-414D-97F1-65EE1AB1B0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>
            <a:extLst>
              <a:ext uri="{FF2B5EF4-FFF2-40B4-BE49-F238E27FC236}">
                <a16:creationId xmlns:a16="http://schemas.microsoft.com/office/drawing/2014/main" id="{E5781C39-23E4-4C4E-AE51-4BB2C4F9F0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5699" name="Rectangle 3">
            <a:extLst>
              <a:ext uri="{FF2B5EF4-FFF2-40B4-BE49-F238E27FC236}">
                <a16:creationId xmlns:a16="http://schemas.microsoft.com/office/drawing/2014/main" id="{5A5D425E-7C47-40C8-AB7F-2A9C0B9E7E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14F32DC-028F-420D-90D1-590EC8605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14D4F8D-4B3E-47E6-93F8-E7D6020CAF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F00E30B-B89A-4531-850E-592BD1346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1EEB5DB-AF79-4192-93E8-0F71B5F51F0B}" type="slidenum">
              <a:rPr lang="es-PR" altLang="en-US">
                <a:latin typeface="Calibri" panose="020F0502020204030204" pitchFamily="34" charset="0"/>
              </a:rPr>
              <a:pPr algn="r"/>
              <a:t>2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>
            <a:extLst>
              <a:ext uri="{FF2B5EF4-FFF2-40B4-BE49-F238E27FC236}">
                <a16:creationId xmlns:a16="http://schemas.microsoft.com/office/drawing/2014/main" id="{AC6479C2-E54F-407E-8CB9-A0FECA4CDA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6275" name="Rectangle 3">
            <a:extLst>
              <a:ext uri="{FF2B5EF4-FFF2-40B4-BE49-F238E27FC236}">
                <a16:creationId xmlns:a16="http://schemas.microsoft.com/office/drawing/2014/main" id="{2C67F241-3650-40AB-B90B-15591B6F65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>
            <a:extLst>
              <a:ext uri="{FF2B5EF4-FFF2-40B4-BE49-F238E27FC236}">
                <a16:creationId xmlns:a16="http://schemas.microsoft.com/office/drawing/2014/main" id="{162212F9-91E3-40A0-9CFA-F41A788B81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7747" name="Rectangle 3">
            <a:extLst>
              <a:ext uri="{FF2B5EF4-FFF2-40B4-BE49-F238E27FC236}">
                <a16:creationId xmlns:a16="http://schemas.microsoft.com/office/drawing/2014/main" id="{31450CEE-04E1-47C1-B0CF-051E4F63FA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>
            <a:extLst>
              <a:ext uri="{FF2B5EF4-FFF2-40B4-BE49-F238E27FC236}">
                <a16:creationId xmlns:a16="http://schemas.microsoft.com/office/drawing/2014/main" id="{1B742AE2-151A-4E15-94FE-2DB747BEDC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9795" name="Rectangle 3">
            <a:extLst>
              <a:ext uri="{FF2B5EF4-FFF2-40B4-BE49-F238E27FC236}">
                <a16:creationId xmlns:a16="http://schemas.microsoft.com/office/drawing/2014/main" id="{438410CF-ED52-41C5-936A-D778B34AEA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>
            <a:extLst>
              <a:ext uri="{FF2B5EF4-FFF2-40B4-BE49-F238E27FC236}">
                <a16:creationId xmlns:a16="http://schemas.microsoft.com/office/drawing/2014/main" id="{70DC3BFB-AE27-490A-9A00-FF4BE610F0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1843" name="Rectangle 3">
            <a:extLst>
              <a:ext uri="{FF2B5EF4-FFF2-40B4-BE49-F238E27FC236}">
                <a16:creationId xmlns:a16="http://schemas.microsoft.com/office/drawing/2014/main" id="{FEDCE1BD-28CF-4CC8-AAEA-BB5A2ECCA1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>
            <a:extLst>
              <a:ext uri="{FF2B5EF4-FFF2-40B4-BE49-F238E27FC236}">
                <a16:creationId xmlns:a16="http://schemas.microsoft.com/office/drawing/2014/main" id="{70013128-D75A-43F6-B90E-599515A0F8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3891" name="Rectangle 3">
            <a:extLst>
              <a:ext uri="{FF2B5EF4-FFF2-40B4-BE49-F238E27FC236}">
                <a16:creationId xmlns:a16="http://schemas.microsoft.com/office/drawing/2014/main" id="{8A8407C8-79FB-48A3-B194-4D55B85D2A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>
            <a:extLst>
              <a:ext uri="{FF2B5EF4-FFF2-40B4-BE49-F238E27FC236}">
                <a16:creationId xmlns:a16="http://schemas.microsoft.com/office/drawing/2014/main" id="{4E8A8E4C-AEFC-4D4D-8E6B-46E46AD252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5939" name="Rectangle 3">
            <a:extLst>
              <a:ext uri="{FF2B5EF4-FFF2-40B4-BE49-F238E27FC236}">
                <a16:creationId xmlns:a16="http://schemas.microsoft.com/office/drawing/2014/main" id="{C6DB43CD-63D1-4A3F-9199-4326FD319A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>
            <a:extLst>
              <a:ext uri="{FF2B5EF4-FFF2-40B4-BE49-F238E27FC236}">
                <a16:creationId xmlns:a16="http://schemas.microsoft.com/office/drawing/2014/main" id="{86AED2BE-1DE1-433F-965E-80F8A8D16C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987" name="Rectangle 3">
            <a:extLst>
              <a:ext uri="{FF2B5EF4-FFF2-40B4-BE49-F238E27FC236}">
                <a16:creationId xmlns:a16="http://schemas.microsoft.com/office/drawing/2014/main" id="{BB373B0B-1E9F-41AF-90F7-774CD6FD1C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>
            <a:extLst>
              <a:ext uri="{FF2B5EF4-FFF2-40B4-BE49-F238E27FC236}">
                <a16:creationId xmlns:a16="http://schemas.microsoft.com/office/drawing/2014/main" id="{EE6B4B65-726E-46FB-A5A5-3FEAED235A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0035" name="Rectangle 3">
            <a:extLst>
              <a:ext uri="{FF2B5EF4-FFF2-40B4-BE49-F238E27FC236}">
                <a16:creationId xmlns:a16="http://schemas.microsoft.com/office/drawing/2014/main" id="{465D1728-BD10-4A74-B290-7E44A90631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Slide Image Placeholder 1">
            <a:extLst>
              <a:ext uri="{FF2B5EF4-FFF2-40B4-BE49-F238E27FC236}">
                <a16:creationId xmlns:a16="http://schemas.microsoft.com/office/drawing/2014/main" id="{DC345945-0A48-4C8F-9610-CE656DA9B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9811" name="Notes Placeholder 2">
            <a:extLst>
              <a:ext uri="{FF2B5EF4-FFF2-40B4-BE49-F238E27FC236}">
                <a16:creationId xmlns:a16="http://schemas.microsoft.com/office/drawing/2014/main" id="{B42507CA-8BC0-4884-ABD6-56532646E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759812" name="Slide Number Placeholder 3">
            <a:extLst>
              <a:ext uri="{FF2B5EF4-FFF2-40B4-BE49-F238E27FC236}">
                <a16:creationId xmlns:a16="http://schemas.microsoft.com/office/drawing/2014/main" id="{AAD1EC10-B9B3-430F-BB6E-A9E97BC3E2F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240D62F-C983-49DC-9D2F-814F3728DEF6}" type="slidenum">
              <a:rPr lang="es-PR" altLang="en-US" sz="1200">
                <a:latin typeface="Calibri" panose="020F0502020204030204" pitchFamily="34" charset="0"/>
              </a:rPr>
              <a:pPr algn="r"/>
              <a:t>207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>
            <a:extLst>
              <a:ext uri="{FF2B5EF4-FFF2-40B4-BE49-F238E27FC236}">
                <a16:creationId xmlns:a16="http://schemas.microsoft.com/office/drawing/2014/main" id="{4CBD33EB-7CCF-4BBC-BF36-F8E5DE2CE1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23" name="Rectangle 3">
            <a:extLst>
              <a:ext uri="{FF2B5EF4-FFF2-40B4-BE49-F238E27FC236}">
                <a16:creationId xmlns:a16="http://schemas.microsoft.com/office/drawing/2014/main" id="{BD256A0D-3B70-49B3-B169-08FC70186D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>
            <a:extLst>
              <a:ext uri="{FF2B5EF4-FFF2-40B4-BE49-F238E27FC236}">
                <a16:creationId xmlns:a16="http://schemas.microsoft.com/office/drawing/2014/main" id="{BD7F06CB-4417-48A6-B7A4-DA3DA88E8B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0371" name="Rectangle 3">
            <a:extLst>
              <a:ext uri="{FF2B5EF4-FFF2-40B4-BE49-F238E27FC236}">
                <a16:creationId xmlns:a16="http://schemas.microsoft.com/office/drawing/2014/main" id="{B00263D8-637A-40D1-B32C-1AAC5CDD10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>
            <a:extLst>
              <a:ext uri="{FF2B5EF4-FFF2-40B4-BE49-F238E27FC236}">
                <a16:creationId xmlns:a16="http://schemas.microsoft.com/office/drawing/2014/main" id="{356E5A37-67FB-47BB-BD00-0C9F6656B4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2419" name="Rectangle 3">
            <a:extLst>
              <a:ext uri="{FF2B5EF4-FFF2-40B4-BE49-F238E27FC236}">
                <a16:creationId xmlns:a16="http://schemas.microsoft.com/office/drawing/2014/main" id="{4CA55D9C-40CC-42DF-8F8F-0E583D2529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>
            <a:extLst>
              <a:ext uri="{FF2B5EF4-FFF2-40B4-BE49-F238E27FC236}">
                <a16:creationId xmlns:a16="http://schemas.microsoft.com/office/drawing/2014/main" id="{99F45988-A58B-4CDB-B04E-400A61F331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4467" name="Rectangle 3">
            <a:extLst>
              <a:ext uri="{FF2B5EF4-FFF2-40B4-BE49-F238E27FC236}">
                <a16:creationId xmlns:a16="http://schemas.microsoft.com/office/drawing/2014/main" id="{13E0C501-3F5D-4ECE-8A79-78CC31F08C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>
            <a:extLst>
              <a:ext uri="{FF2B5EF4-FFF2-40B4-BE49-F238E27FC236}">
                <a16:creationId xmlns:a16="http://schemas.microsoft.com/office/drawing/2014/main" id="{6F25B70B-BEA7-4A98-B05B-651D479929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6515" name="Rectangle 3">
            <a:extLst>
              <a:ext uri="{FF2B5EF4-FFF2-40B4-BE49-F238E27FC236}">
                <a16:creationId xmlns:a16="http://schemas.microsoft.com/office/drawing/2014/main" id="{9529C888-663F-4ED3-86B2-70B291DDD1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>
            <a:extLst>
              <a:ext uri="{FF2B5EF4-FFF2-40B4-BE49-F238E27FC236}">
                <a16:creationId xmlns:a16="http://schemas.microsoft.com/office/drawing/2014/main" id="{FD1A80FC-A51A-4549-8438-333C3B4BBE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63" name="Rectangle 3">
            <a:extLst>
              <a:ext uri="{FF2B5EF4-FFF2-40B4-BE49-F238E27FC236}">
                <a16:creationId xmlns:a16="http://schemas.microsoft.com/office/drawing/2014/main" id="{9D90DEB3-EEB0-4734-BB12-AB77A8E8D8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>
            <a:extLst>
              <a:ext uri="{FF2B5EF4-FFF2-40B4-BE49-F238E27FC236}">
                <a16:creationId xmlns:a16="http://schemas.microsoft.com/office/drawing/2014/main" id="{EC0CD2B8-5A19-4245-980E-CACF93F3D5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0611" name="Rectangle 3">
            <a:extLst>
              <a:ext uri="{FF2B5EF4-FFF2-40B4-BE49-F238E27FC236}">
                <a16:creationId xmlns:a16="http://schemas.microsoft.com/office/drawing/2014/main" id="{253C3379-BA5B-4736-8679-E1600D6A94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>
            <a:extLst>
              <a:ext uri="{FF2B5EF4-FFF2-40B4-BE49-F238E27FC236}">
                <a16:creationId xmlns:a16="http://schemas.microsoft.com/office/drawing/2014/main" id="{F51F2703-DC9E-49B3-B5AB-9049227DAD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2659" name="Rectangle 3">
            <a:extLst>
              <a:ext uri="{FF2B5EF4-FFF2-40B4-BE49-F238E27FC236}">
                <a16:creationId xmlns:a16="http://schemas.microsoft.com/office/drawing/2014/main" id="{3E17FBA9-F867-476F-B5F9-C16F175F20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>
            <a:extLst>
              <a:ext uri="{FF2B5EF4-FFF2-40B4-BE49-F238E27FC236}">
                <a16:creationId xmlns:a16="http://schemas.microsoft.com/office/drawing/2014/main" id="{8A2CCF5D-3CD4-4E31-A113-563A94AD7D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4707" name="Rectangle 3">
            <a:extLst>
              <a:ext uri="{FF2B5EF4-FFF2-40B4-BE49-F238E27FC236}">
                <a16:creationId xmlns:a16="http://schemas.microsoft.com/office/drawing/2014/main" id="{8A18C2E6-10E8-4080-BF02-67A52DA8C9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>
            <a:extLst>
              <a:ext uri="{FF2B5EF4-FFF2-40B4-BE49-F238E27FC236}">
                <a16:creationId xmlns:a16="http://schemas.microsoft.com/office/drawing/2014/main" id="{8DA10D49-F174-492D-B5D4-B1C87594C8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5555" name="Rectangle 3">
            <a:extLst>
              <a:ext uri="{FF2B5EF4-FFF2-40B4-BE49-F238E27FC236}">
                <a16:creationId xmlns:a16="http://schemas.microsoft.com/office/drawing/2014/main" id="{B1D47D20-23B4-4416-9C05-E3A71352EF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>
            <a:extLst>
              <a:ext uri="{FF2B5EF4-FFF2-40B4-BE49-F238E27FC236}">
                <a16:creationId xmlns:a16="http://schemas.microsoft.com/office/drawing/2014/main" id="{F734505B-67A7-4237-90BA-BDEFC5FC48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6755" name="Rectangle 3">
            <a:extLst>
              <a:ext uri="{FF2B5EF4-FFF2-40B4-BE49-F238E27FC236}">
                <a16:creationId xmlns:a16="http://schemas.microsoft.com/office/drawing/2014/main" id="{2202387F-DACB-47E1-B922-CBA18BD436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>
            <a:extLst>
              <a:ext uri="{FF2B5EF4-FFF2-40B4-BE49-F238E27FC236}">
                <a16:creationId xmlns:a16="http://schemas.microsoft.com/office/drawing/2014/main" id="{82E3798E-F736-4FA5-B6C3-D752B69CAC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03" name="Rectangle 3">
            <a:extLst>
              <a:ext uri="{FF2B5EF4-FFF2-40B4-BE49-F238E27FC236}">
                <a16:creationId xmlns:a16="http://schemas.microsoft.com/office/drawing/2014/main" id="{BB820771-C8E3-4028-B12D-949FE31EAB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>
            <a:extLst>
              <a:ext uri="{FF2B5EF4-FFF2-40B4-BE49-F238E27FC236}">
                <a16:creationId xmlns:a16="http://schemas.microsoft.com/office/drawing/2014/main" id="{82306A3F-B297-4536-A52E-B390A8AE58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0851" name="Rectangle 3">
            <a:extLst>
              <a:ext uri="{FF2B5EF4-FFF2-40B4-BE49-F238E27FC236}">
                <a16:creationId xmlns:a16="http://schemas.microsoft.com/office/drawing/2014/main" id="{F5A1E660-1A97-4443-9DC5-496E452513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>
            <a:extLst>
              <a:ext uri="{FF2B5EF4-FFF2-40B4-BE49-F238E27FC236}">
                <a16:creationId xmlns:a16="http://schemas.microsoft.com/office/drawing/2014/main" id="{3F7B7238-0350-451D-9BE9-7A8B621817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2899" name="Rectangle 3">
            <a:extLst>
              <a:ext uri="{FF2B5EF4-FFF2-40B4-BE49-F238E27FC236}">
                <a16:creationId xmlns:a16="http://schemas.microsoft.com/office/drawing/2014/main" id="{A33CE985-C931-459F-9541-4B3B3C2A58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>
            <a:extLst>
              <a:ext uri="{FF2B5EF4-FFF2-40B4-BE49-F238E27FC236}">
                <a16:creationId xmlns:a16="http://schemas.microsoft.com/office/drawing/2014/main" id="{3EE78D45-B192-4519-98D6-74543C8C9E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4947" name="Rectangle 3">
            <a:extLst>
              <a:ext uri="{FF2B5EF4-FFF2-40B4-BE49-F238E27FC236}">
                <a16:creationId xmlns:a16="http://schemas.microsoft.com/office/drawing/2014/main" id="{7957532F-8DBC-4E15-98EC-7A7B5A22EB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>
            <a:extLst>
              <a:ext uri="{FF2B5EF4-FFF2-40B4-BE49-F238E27FC236}">
                <a16:creationId xmlns:a16="http://schemas.microsoft.com/office/drawing/2014/main" id="{BAD459BF-4FF0-4BF6-A8F6-71A4D9EC4A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6995" name="Rectangle 3">
            <a:extLst>
              <a:ext uri="{FF2B5EF4-FFF2-40B4-BE49-F238E27FC236}">
                <a16:creationId xmlns:a16="http://schemas.microsoft.com/office/drawing/2014/main" id="{1090373F-0E2A-4F73-B62F-27C1A54181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>
            <a:extLst>
              <a:ext uri="{FF2B5EF4-FFF2-40B4-BE49-F238E27FC236}">
                <a16:creationId xmlns:a16="http://schemas.microsoft.com/office/drawing/2014/main" id="{6F0E8CF2-B3E5-42DF-956B-FF7151453B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06C487F7-250F-4041-9F79-BE35DF48B5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>
            <a:extLst>
              <a:ext uri="{FF2B5EF4-FFF2-40B4-BE49-F238E27FC236}">
                <a16:creationId xmlns:a16="http://schemas.microsoft.com/office/drawing/2014/main" id="{BB836A61-FC75-4177-BC3E-F3959BA402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1091" name="Rectangle 3">
            <a:extLst>
              <a:ext uri="{FF2B5EF4-FFF2-40B4-BE49-F238E27FC236}">
                <a16:creationId xmlns:a16="http://schemas.microsoft.com/office/drawing/2014/main" id="{A0C7D6CC-75ED-4AA7-A1E2-9B07BD2F95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>
            <a:extLst>
              <a:ext uri="{FF2B5EF4-FFF2-40B4-BE49-F238E27FC236}">
                <a16:creationId xmlns:a16="http://schemas.microsoft.com/office/drawing/2014/main" id="{39C2A32B-A735-47B8-905A-00B887DDC3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3139" name="Rectangle 3">
            <a:extLst>
              <a:ext uri="{FF2B5EF4-FFF2-40B4-BE49-F238E27FC236}">
                <a16:creationId xmlns:a16="http://schemas.microsoft.com/office/drawing/2014/main" id="{41CD1B94-D602-47E8-9262-F3239D94B8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>
            <a:extLst>
              <a:ext uri="{FF2B5EF4-FFF2-40B4-BE49-F238E27FC236}">
                <a16:creationId xmlns:a16="http://schemas.microsoft.com/office/drawing/2014/main" id="{AC1156B1-C536-46AA-8CD8-AB56563A08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5187" name="Rectangle 3">
            <a:extLst>
              <a:ext uri="{FF2B5EF4-FFF2-40B4-BE49-F238E27FC236}">
                <a16:creationId xmlns:a16="http://schemas.microsoft.com/office/drawing/2014/main" id="{CEFAA202-AF68-4126-82F9-93D32C48B8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>
            <a:extLst>
              <a:ext uri="{FF2B5EF4-FFF2-40B4-BE49-F238E27FC236}">
                <a16:creationId xmlns:a16="http://schemas.microsoft.com/office/drawing/2014/main" id="{4863FC4A-9BC5-4A9F-B6E6-674C23D566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03" name="Rectangle 3">
            <a:extLst>
              <a:ext uri="{FF2B5EF4-FFF2-40B4-BE49-F238E27FC236}">
                <a16:creationId xmlns:a16="http://schemas.microsoft.com/office/drawing/2014/main" id="{03E27D11-015C-4015-8091-1BFE9C0D29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>
            <a:extLst>
              <a:ext uri="{FF2B5EF4-FFF2-40B4-BE49-F238E27FC236}">
                <a16:creationId xmlns:a16="http://schemas.microsoft.com/office/drawing/2014/main" id="{51461139-AB70-46EB-8F06-20EAAE6FAC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7235" name="Rectangle 3">
            <a:extLst>
              <a:ext uri="{FF2B5EF4-FFF2-40B4-BE49-F238E27FC236}">
                <a16:creationId xmlns:a16="http://schemas.microsoft.com/office/drawing/2014/main" id="{B4EEBFFE-BED8-44B8-BB11-7B626C695D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DB146754-7B54-411C-9436-C00EA78A77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705E0F71-67A4-4045-AA75-D4CBBC9ECE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>
            <a:extLst>
              <a:ext uri="{FF2B5EF4-FFF2-40B4-BE49-F238E27FC236}">
                <a16:creationId xmlns:a16="http://schemas.microsoft.com/office/drawing/2014/main" id="{91EBEC78-395F-48C1-B0A2-54D8AE645E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2355" name="Rectangle 3">
            <a:extLst>
              <a:ext uri="{FF2B5EF4-FFF2-40B4-BE49-F238E27FC236}">
                <a16:creationId xmlns:a16="http://schemas.microsoft.com/office/drawing/2014/main" id="{A5514A41-A2EA-4A89-BEBE-DA024B9AE3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>
            <a:extLst>
              <a:ext uri="{FF2B5EF4-FFF2-40B4-BE49-F238E27FC236}">
                <a16:creationId xmlns:a16="http://schemas.microsoft.com/office/drawing/2014/main" id="{9B6F1235-E75F-4D72-A4FD-C16622035E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63" name="Rectangle 3">
            <a:extLst>
              <a:ext uri="{FF2B5EF4-FFF2-40B4-BE49-F238E27FC236}">
                <a16:creationId xmlns:a16="http://schemas.microsoft.com/office/drawing/2014/main" id="{A0FC61DE-6341-4C03-9327-02DF00353D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Slide Image Placeholder 1">
            <a:extLst>
              <a:ext uri="{FF2B5EF4-FFF2-40B4-BE49-F238E27FC236}">
                <a16:creationId xmlns:a16="http://schemas.microsoft.com/office/drawing/2014/main" id="{EA871EAA-2292-483A-9927-A91E4BCA2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9603" name="Notes Placeholder 2">
            <a:extLst>
              <a:ext uri="{FF2B5EF4-FFF2-40B4-BE49-F238E27FC236}">
                <a16:creationId xmlns:a16="http://schemas.microsoft.com/office/drawing/2014/main" id="{0E4E2C21-5FFC-4110-9011-5EE366B29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49604" name="Slide Number Placeholder 3">
            <a:extLst>
              <a:ext uri="{FF2B5EF4-FFF2-40B4-BE49-F238E27FC236}">
                <a16:creationId xmlns:a16="http://schemas.microsoft.com/office/drawing/2014/main" id="{6BA3187A-F7D6-4B7B-9054-5A9260BA328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28E2F27-1196-45F7-9990-9AD699B3E9DD}" type="slidenum">
              <a:rPr lang="es-PR" altLang="en-US" sz="1200">
                <a:latin typeface="Calibri" panose="020F0502020204030204" pitchFamily="34" charset="0"/>
              </a:rPr>
              <a:pPr algn="r"/>
              <a:t>44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>
            <a:extLst>
              <a:ext uri="{FF2B5EF4-FFF2-40B4-BE49-F238E27FC236}">
                <a16:creationId xmlns:a16="http://schemas.microsoft.com/office/drawing/2014/main" id="{F765913F-8384-4E0D-8CA1-05B344F739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2083" name="Rectangle 3">
            <a:extLst>
              <a:ext uri="{FF2B5EF4-FFF2-40B4-BE49-F238E27FC236}">
                <a16:creationId xmlns:a16="http://schemas.microsoft.com/office/drawing/2014/main" id="{56CA01D2-0531-4635-9BCD-4685B4A67C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>
            <a:extLst>
              <a:ext uri="{FF2B5EF4-FFF2-40B4-BE49-F238E27FC236}">
                <a16:creationId xmlns:a16="http://schemas.microsoft.com/office/drawing/2014/main" id="{3B3B0C18-D3C0-4408-8E23-C3EB4C5EA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4403" name="Rectangle 3">
            <a:extLst>
              <a:ext uri="{FF2B5EF4-FFF2-40B4-BE49-F238E27FC236}">
                <a16:creationId xmlns:a16="http://schemas.microsoft.com/office/drawing/2014/main" id="{AEDE6AC0-EDF2-490D-8869-DCA904CAB4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>
            <a:extLst>
              <a:ext uri="{FF2B5EF4-FFF2-40B4-BE49-F238E27FC236}">
                <a16:creationId xmlns:a16="http://schemas.microsoft.com/office/drawing/2014/main" id="{9033AC8C-E549-4793-B253-8D27A0A2A9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6451" name="Rectangle 3">
            <a:extLst>
              <a:ext uri="{FF2B5EF4-FFF2-40B4-BE49-F238E27FC236}">
                <a16:creationId xmlns:a16="http://schemas.microsoft.com/office/drawing/2014/main" id="{6C818566-C707-448C-BBA6-043C2629E3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>
            <a:extLst>
              <a:ext uri="{FF2B5EF4-FFF2-40B4-BE49-F238E27FC236}">
                <a16:creationId xmlns:a16="http://schemas.microsoft.com/office/drawing/2014/main" id="{63E8697B-17AA-43CD-8365-2E5ABF88FD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8499" name="Rectangle 3">
            <a:extLst>
              <a:ext uri="{FF2B5EF4-FFF2-40B4-BE49-F238E27FC236}">
                <a16:creationId xmlns:a16="http://schemas.microsoft.com/office/drawing/2014/main" id="{89362E3D-6931-47D0-81D4-C2683D126E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>
            <a:extLst>
              <a:ext uri="{FF2B5EF4-FFF2-40B4-BE49-F238E27FC236}">
                <a16:creationId xmlns:a16="http://schemas.microsoft.com/office/drawing/2014/main" id="{B7E71437-256B-4AF5-85D7-5CDCAD6F9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2243" name="Rectangle 3">
            <a:extLst>
              <a:ext uri="{FF2B5EF4-FFF2-40B4-BE49-F238E27FC236}">
                <a16:creationId xmlns:a16="http://schemas.microsoft.com/office/drawing/2014/main" id="{8D80A34D-39E8-4FEC-B117-D9E5638EE3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>
            <a:extLst>
              <a:ext uri="{FF2B5EF4-FFF2-40B4-BE49-F238E27FC236}">
                <a16:creationId xmlns:a16="http://schemas.microsoft.com/office/drawing/2014/main" id="{7D09C134-AD32-4300-B3B4-810617EE0B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9651" name="Rectangle 3">
            <a:extLst>
              <a:ext uri="{FF2B5EF4-FFF2-40B4-BE49-F238E27FC236}">
                <a16:creationId xmlns:a16="http://schemas.microsoft.com/office/drawing/2014/main" id="{DC576936-9A0B-4178-8BCF-B491E1604A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>
            <a:extLst>
              <a:ext uri="{FF2B5EF4-FFF2-40B4-BE49-F238E27FC236}">
                <a16:creationId xmlns:a16="http://schemas.microsoft.com/office/drawing/2014/main" id="{8EA81B44-5ECA-49F6-A359-74E6458EEE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C3C43AE4-A806-48C8-9C2B-254731F401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>
            <a:extLst>
              <a:ext uri="{FF2B5EF4-FFF2-40B4-BE49-F238E27FC236}">
                <a16:creationId xmlns:a16="http://schemas.microsoft.com/office/drawing/2014/main" id="{86912005-6D64-44C7-8225-EADFEC781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1459" name="Rectangle 3">
            <a:extLst>
              <a:ext uri="{FF2B5EF4-FFF2-40B4-BE49-F238E27FC236}">
                <a16:creationId xmlns:a16="http://schemas.microsoft.com/office/drawing/2014/main" id="{CCEDB66A-84FA-4DA7-B65B-A565CA7981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>
            <a:extLst>
              <a:ext uri="{FF2B5EF4-FFF2-40B4-BE49-F238E27FC236}">
                <a16:creationId xmlns:a16="http://schemas.microsoft.com/office/drawing/2014/main" id="{4607D808-4351-4D7B-B78E-7FA4D716C2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0435" name="Rectangle 3">
            <a:extLst>
              <a:ext uri="{FF2B5EF4-FFF2-40B4-BE49-F238E27FC236}">
                <a16:creationId xmlns:a16="http://schemas.microsoft.com/office/drawing/2014/main" id="{FB23E770-A21F-4AE9-9D51-133DE7459F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>
            <a:extLst>
              <a:ext uri="{FF2B5EF4-FFF2-40B4-BE49-F238E27FC236}">
                <a16:creationId xmlns:a16="http://schemas.microsoft.com/office/drawing/2014/main" id="{C7A09618-0C5F-4156-B1FB-441E0A72FE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1571" name="Rectangle 3">
            <a:extLst>
              <a:ext uri="{FF2B5EF4-FFF2-40B4-BE49-F238E27FC236}">
                <a16:creationId xmlns:a16="http://schemas.microsoft.com/office/drawing/2014/main" id="{5193016D-ECD5-4D21-BBB9-3A1FF7DB42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>
            <a:extLst>
              <a:ext uri="{FF2B5EF4-FFF2-40B4-BE49-F238E27FC236}">
                <a16:creationId xmlns:a16="http://schemas.microsoft.com/office/drawing/2014/main" id="{65E17B55-599B-4398-8ADC-45B3B4C133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3619" name="Rectangle 3">
            <a:extLst>
              <a:ext uri="{FF2B5EF4-FFF2-40B4-BE49-F238E27FC236}">
                <a16:creationId xmlns:a16="http://schemas.microsoft.com/office/drawing/2014/main" id="{12C0E0F0-BB64-4E4B-8A06-E37B04618F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>
            <a:extLst>
              <a:ext uri="{FF2B5EF4-FFF2-40B4-BE49-F238E27FC236}">
                <a16:creationId xmlns:a16="http://schemas.microsoft.com/office/drawing/2014/main" id="{5A0F2173-2AE1-4E41-B8D2-7ADB1D20DE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5667" name="Rectangle 3">
            <a:extLst>
              <a:ext uri="{FF2B5EF4-FFF2-40B4-BE49-F238E27FC236}">
                <a16:creationId xmlns:a16="http://schemas.microsoft.com/office/drawing/2014/main" id="{9C3090C4-5D27-412F-9C20-62E9263873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>
            <a:extLst>
              <a:ext uri="{FF2B5EF4-FFF2-40B4-BE49-F238E27FC236}">
                <a16:creationId xmlns:a16="http://schemas.microsoft.com/office/drawing/2014/main" id="{76F1027D-9EAE-4C5D-A51A-9B109BB191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7715" name="Rectangle 3">
            <a:extLst>
              <a:ext uri="{FF2B5EF4-FFF2-40B4-BE49-F238E27FC236}">
                <a16:creationId xmlns:a16="http://schemas.microsoft.com/office/drawing/2014/main" id="{9F0EA04F-849D-4A12-94AD-E08F14D2E1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>
            <a:extLst>
              <a:ext uri="{FF2B5EF4-FFF2-40B4-BE49-F238E27FC236}">
                <a16:creationId xmlns:a16="http://schemas.microsoft.com/office/drawing/2014/main" id="{75AD1501-7885-411A-BC29-38446BF05A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63" name="Rectangle 3">
            <a:extLst>
              <a:ext uri="{FF2B5EF4-FFF2-40B4-BE49-F238E27FC236}">
                <a16:creationId xmlns:a16="http://schemas.microsoft.com/office/drawing/2014/main" id="{8C92005A-EC76-4DEE-9259-1D59CBFE76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>
            <a:extLst>
              <a:ext uri="{FF2B5EF4-FFF2-40B4-BE49-F238E27FC236}">
                <a16:creationId xmlns:a16="http://schemas.microsoft.com/office/drawing/2014/main" id="{AFBF5001-7F1F-4668-A095-F33A7ACCDC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1811" name="Rectangle 3">
            <a:extLst>
              <a:ext uri="{FF2B5EF4-FFF2-40B4-BE49-F238E27FC236}">
                <a16:creationId xmlns:a16="http://schemas.microsoft.com/office/drawing/2014/main" id="{9C77C09D-DC4D-41C5-8BE1-A9E9BF0F2F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>
            <a:extLst>
              <a:ext uri="{FF2B5EF4-FFF2-40B4-BE49-F238E27FC236}">
                <a16:creationId xmlns:a16="http://schemas.microsoft.com/office/drawing/2014/main" id="{86DC6C90-EF99-4F62-9DA9-8098FAEF94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3859" name="Rectangle 3">
            <a:extLst>
              <a:ext uri="{FF2B5EF4-FFF2-40B4-BE49-F238E27FC236}">
                <a16:creationId xmlns:a16="http://schemas.microsoft.com/office/drawing/2014/main" id="{D582D5DA-3B73-43DC-82BC-BEEF3EA7E4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>
            <a:extLst>
              <a:ext uri="{FF2B5EF4-FFF2-40B4-BE49-F238E27FC236}">
                <a16:creationId xmlns:a16="http://schemas.microsoft.com/office/drawing/2014/main" id="{64490DD1-F723-4F23-BEA8-E2441B53C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5747" name="Rectangle 3">
            <a:extLst>
              <a:ext uri="{FF2B5EF4-FFF2-40B4-BE49-F238E27FC236}">
                <a16:creationId xmlns:a16="http://schemas.microsoft.com/office/drawing/2014/main" id="{292C8E2A-C37A-42F2-9D15-0035646E02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>
            <a:extLst>
              <a:ext uri="{FF2B5EF4-FFF2-40B4-BE49-F238E27FC236}">
                <a16:creationId xmlns:a16="http://schemas.microsoft.com/office/drawing/2014/main" id="{EF29F6E2-2763-4DC0-9FF3-F65DDE1DA4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5907" name="Rectangle 3">
            <a:extLst>
              <a:ext uri="{FF2B5EF4-FFF2-40B4-BE49-F238E27FC236}">
                <a16:creationId xmlns:a16="http://schemas.microsoft.com/office/drawing/2014/main" id="{649396AC-3E3A-4897-9B03-D425FC87EF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>
            <a:extLst>
              <a:ext uri="{FF2B5EF4-FFF2-40B4-BE49-F238E27FC236}">
                <a16:creationId xmlns:a16="http://schemas.microsoft.com/office/drawing/2014/main" id="{34BBF627-A253-4EDA-9CBA-444DFB56F4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7955" name="Rectangle 3">
            <a:extLst>
              <a:ext uri="{FF2B5EF4-FFF2-40B4-BE49-F238E27FC236}">
                <a16:creationId xmlns:a16="http://schemas.microsoft.com/office/drawing/2014/main" id="{5F319B60-0DB0-4000-AB59-7B0FA46B6F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>
            <a:extLst>
              <a:ext uri="{FF2B5EF4-FFF2-40B4-BE49-F238E27FC236}">
                <a16:creationId xmlns:a16="http://schemas.microsoft.com/office/drawing/2014/main" id="{2A6FBA3B-AAA7-4DFB-8049-C4DD7009E4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03" name="Rectangle 3">
            <a:extLst>
              <a:ext uri="{FF2B5EF4-FFF2-40B4-BE49-F238E27FC236}">
                <a16:creationId xmlns:a16="http://schemas.microsoft.com/office/drawing/2014/main" id="{5D3766BA-9957-4BEC-BA43-16275D3809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>
            <a:extLst>
              <a:ext uri="{FF2B5EF4-FFF2-40B4-BE49-F238E27FC236}">
                <a16:creationId xmlns:a16="http://schemas.microsoft.com/office/drawing/2014/main" id="{8EEC0798-3F56-4E42-A676-58195FED40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2051" name="Rectangle 3">
            <a:extLst>
              <a:ext uri="{FF2B5EF4-FFF2-40B4-BE49-F238E27FC236}">
                <a16:creationId xmlns:a16="http://schemas.microsoft.com/office/drawing/2014/main" id="{489AB99F-F81D-4440-A97D-627E948EB2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>
            <a:extLst>
              <a:ext uri="{FF2B5EF4-FFF2-40B4-BE49-F238E27FC236}">
                <a16:creationId xmlns:a16="http://schemas.microsoft.com/office/drawing/2014/main" id="{D8119ADE-62B5-4081-A595-4D85DFC405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6147" name="Rectangle 3">
            <a:extLst>
              <a:ext uri="{FF2B5EF4-FFF2-40B4-BE49-F238E27FC236}">
                <a16:creationId xmlns:a16="http://schemas.microsoft.com/office/drawing/2014/main" id="{207AB76B-99D3-4C85-A0AF-F07DB58642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>
            <a:extLst>
              <a:ext uri="{FF2B5EF4-FFF2-40B4-BE49-F238E27FC236}">
                <a16:creationId xmlns:a16="http://schemas.microsoft.com/office/drawing/2014/main" id="{777735EE-4035-4850-BA89-B02809CC5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4099" name="Rectangle 3">
            <a:extLst>
              <a:ext uri="{FF2B5EF4-FFF2-40B4-BE49-F238E27FC236}">
                <a16:creationId xmlns:a16="http://schemas.microsoft.com/office/drawing/2014/main" id="{34616D28-74A4-4FFD-8861-05D4A2868D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>
            <a:extLst>
              <a:ext uri="{FF2B5EF4-FFF2-40B4-BE49-F238E27FC236}">
                <a16:creationId xmlns:a16="http://schemas.microsoft.com/office/drawing/2014/main" id="{328B3BF9-4FC3-4B6F-87C9-6E56D4CF5A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8195" name="Rectangle 3">
            <a:extLst>
              <a:ext uri="{FF2B5EF4-FFF2-40B4-BE49-F238E27FC236}">
                <a16:creationId xmlns:a16="http://schemas.microsoft.com/office/drawing/2014/main" id="{A165ED42-70B9-4E75-843E-E1C5632C06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>
            <a:extLst>
              <a:ext uri="{FF2B5EF4-FFF2-40B4-BE49-F238E27FC236}">
                <a16:creationId xmlns:a16="http://schemas.microsoft.com/office/drawing/2014/main" id="{47046209-244A-4D24-8A79-946DBA2A00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43" name="Rectangle 3">
            <a:extLst>
              <a:ext uri="{FF2B5EF4-FFF2-40B4-BE49-F238E27FC236}">
                <a16:creationId xmlns:a16="http://schemas.microsoft.com/office/drawing/2014/main" id="{FAE6A7EA-A5BB-492B-8BB7-0DCF93A6D4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>
            <a:extLst>
              <a:ext uri="{FF2B5EF4-FFF2-40B4-BE49-F238E27FC236}">
                <a16:creationId xmlns:a16="http://schemas.microsoft.com/office/drawing/2014/main" id="{F970FEAD-4024-4549-A134-DBEB78FC26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4339" name="Rectangle 3">
            <a:extLst>
              <a:ext uri="{FF2B5EF4-FFF2-40B4-BE49-F238E27FC236}">
                <a16:creationId xmlns:a16="http://schemas.microsoft.com/office/drawing/2014/main" id="{7B4C6620-E8A2-46A2-98B0-407245869A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>
            <a:extLst>
              <a:ext uri="{FF2B5EF4-FFF2-40B4-BE49-F238E27FC236}">
                <a16:creationId xmlns:a16="http://schemas.microsoft.com/office/drawing/2014/main" id="{1AEE23A7-E73F-4AE0-8CE2-CB5C44DBA9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2291" name="Rectangle 3">
            <a:extLst>
              <a:ext uri="{FF2B5EF4-FFF2-40B4-BE49-F238E27FC236}">
                <a16:creationId xmlns:a16="http://schemas.microsoft.com/office/drawing/2014/main" id="{7E2C0000-4654-47E3-BCB9-35D4A1B9A0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>
            <a:extLst>
              <a:ext uri="{FF2B5EF4-FFF2-40B4-BE49-F238E27FC236}">
                <a16:creationId xmlns:a16="http://schemas.microsoft.com/office/drawing/2014/main" id="{CD774E2A-FB76-4E35-B5D3-96A271A763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1699" name="Rectangle 3">
            <a:extLst>
              <a:ext uri="{FF2B5EF4-FFF2-40B4-BE49-F238E27FC236}">
                <a16:creationId xmlns:a16="http://schemas.microsoft.com/office/drawing/2014/main" id="{3EB4228C-1493-4DAD-9D3E-21B7781D81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>
            <a:extLst>
              <a:ext uri="{FF2B5EF4-FFF2-40B4-BE49-F238E27FC236}">
                <a16:creationId xmlns:a16="http://schemas.microsoft.com/office/drawing/2014/main" id="{CA0A9DE9-041E-45D3-B29A-9C5390AA2C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6387" name="Rectangle 3">
            <a:extLst>
              <a:ext uri="{FF2B5EF4-FFF2-40B4-BE49-F238E27FC236}">
                <a16:creationId xmlns:a16="http://schemas.microsoft.com/office/drawing/2014/main" id="{D1B153C1-D0FB-42B5-A8D4-83B09B0955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>
            <a:extLst>
              <a:ext uri="{FF2B5EF4-FFF2-40B4-BE49-F238E27FC236}">
                <a16:creationId xmlns:a16="http://schemas.microsoft.com/office/drawing/2014/main" id="{178279B5-674C-45EA-9DAF-BFD7ED57D0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8435" name="Rectangle 3">
            <a:extLst>
              <a:ext uri="{FF2B5EF4-FFF2-40B4-BE49-F238E27FC236}">
                <a16:creationId xmlns:a16="http://schemas.microsoft.com/office/drawing/2014/main" id="{96264D0F-C984-479E-9534-9156597A56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>
            <a:extLst>
              <a:ext uri="{FF2B5EF4-FFF2-40B4-BE49-F238E27FC236}">
                <a16:creationId xmlns:a16="http://schemas.microsoft.com/office/drawing/2014/main" id="{C3A2D0D2-FF80-4BEE-8D8E-338FD2E762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483" name="Rectangle 3">
            <a:extLst>
              <a:ext uri="{FF2B5EF4-FFF2-40B4-BE49-F238E27FC236}">
                <a16:creationId xmlns:a16="http://schemas.microsoft.com/office/drawing/2014/main" id="{7F7583CF-A9A3-4DBF-AC1D-C686736B52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>
            <a:extLst>
              <a:ext uri="{FF2B5EF4-FFF2-40B4-BE49-F238E27FC236}">
                <a16:creationId xmlns:a16="http://schemas.microsoft.com/office/drawing/2014/main" id="{F2DBD51B-D25D-4401-985D-5A8510028C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2531" name="Rectangle 3">
            <a:extLst>
              <a:ext uri="{FF2B5EF4-FFF2-40B4-BE49-F238E27FC236}">
                <a16:creationId xmlns:a16="http://schemas.microsoft.com/office/drawing/2014/main" id="{C6B8B6E0-7C9C-4F5A-976D-6698341986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>
            <a:extLst>
              <a:ext uri="{FF2B5EF4-FFF2-40B4-BE49-F238E27FC236}">
                <a16:creationId xmlns:a16="http://schemas.microsoft.com/office/drawing/2014/main" id="{34A06D5F-E94E-44D7-AE37-EB94A64AB6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6627" name="Rectangle 3">
            <a:extLst>
              <a:ext uri="{FF2B5EF4-FFF2-40B4-BE49-F238E27FC236}">
                <a16:creationId xmlns:a16="http://schemas.microsoft.com/office/drawing/2014/main" id="{6D44977B-1875-4DD5-96E9-C8A5CB3D38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>
            <a:extLst>
              <a:ext uri="{FF2B5EF4-FFF2-40B4-BE49-F238E27FC236}">
                <a16:creationId xmlns:a16="http://schemas.microsoft.com/office/drawing/2014/main" id="{EF6C8BD4-836F-4D6A-BF9F-2BCF6275C8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4579" name="Rectangle 3">
            <a:extLst>
              <a:ext uri="{FF2B5EF4-FFF2-40B4-BE49-F238E27FC236}">
                <a16:creationId xmlns:a16="http://schemas.microsoft.com/office/drawing/2014/main" id="{7906D2FC-2CB8-48B9-BD8F-4E2BF12E37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>
            <a:extLst>
              <a:ext uri="{FF2B5EF4-FFF2-40B4-BE49-F238E27FC236}">
                <a16:creationId xmlns:a16="http://schemas.microsoft.com/office/drawing/2014/main" id="{898B8202-9832-44CD-9635-7A446F1619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8675" name="Rectangle 3">
            <a:extLst>
              <a:ext uri="{FF2B5EF4-FFF2-40B4-BE49-F238E27FC236}">
                <a16:creationId xmlns:a16="http://schemas.microsoft.com/office/drawing/2014/main" id="{E8B75222-EF12-4A0A-8BE2-D83BFAF991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>
            <a:extLst>
              <a:ext uri="{FF2B5EF4-FFF2-40B4-BE49-F238E27FC236}">
                <a16:creationId xmlns:a16="http://schemas.microsoft.com/office/drawing/2014/main" id="{EAB1080F-C4EA-460B-A272-54D7654E40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23" name="Rectangle 3">
            <a:extLst>
              <a:ext uri="{FF2B5EF4-FFF2-40B4-BE49-F238E27FC236}">
                <a16:creationId xmlns:a16="http://schemas.microsoft.com/office/drawing/2014/main" id="{5CA501A3-E5C5-4661-B291-8ED4851845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>
            <a:extLst>
              <a:ext uri="{FF2B5EF4-FFF2-40B4-BE49-F238E27FC236}">
                <a16:creationId xmlns:a16="http://schemas.microsoft.com/office/drawing/2014/main" id="{6330870C-F7C5-40DC-98C4-111967C9DF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2771" name="Rectangle 3">
            <a:extLst>
              <a:ext uri="{FF2B5EF4-FFF2-40B4-BE49-F238E27FC236}">
                <a16:creationId xmlns:a16="http://schemas.microsoft.com/office/drawing/2014/main" id="{280F1B88-CFA7-409B-A371-9CB07C1D8B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>
            <a:extLst>
              <a:ext uri="{FF2B5EF4-FFF2-40B4-BE49-F238E27FC236}">
                <a16:creationId xmlns:a16="http://schemas.microsoft.com/office/drawing/2014/main" id="{527DC0FF-9CED-45CC-ACDF-35ACD265A0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4819" name="Rectangle 3">
            <a:extLst>
              <a:ext uri="{FF2B5EF4-FFF2-40B4-BE49-F238E27FC236}">
                <a16:creationId xmlns:a16="http://schemas.microsoft.com/office/drawing/2014/main" id="{CB735FD2-0DDF-4E86-A919-7A1B4D6192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>
            <a:extLst>
              <a:ext uri="{FF2B5EF4-FFF2-40B4-BE49-F238E27FC236}">
                <a16:creationId xmlns:a16="http://schemas.microsoft.com/office/drawing/2014/main" id="{5EE6F320-FAD5-44A0-9E31-187EF71DE8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3747" name="Rectangle 3">
            <a:extLst>
              <a:ext uri="{FF2B5EF4-FFF2-40B4-BE49-F238E27FC236}">
                <a16:creationId xmlns:a16="http://schemas.microsoft.com/office/drawing/2014/main" id="{DFAD953C-E4BE-4265-916A-ED8000B818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>
            <a:extLst>
              <a:ext uri="{FF2B5EF4-FFF2-40B4-BE49-F238E27FC236}">
                <a16:creationId xmlns:a16="http://schemas.microsoft.com/office/drawing/2014/main" id="{60C9E23E-13BB-4A9F-AFE0-918BBEE947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6867" name="Rectangle 3">
            <a:extLst>
              <a:ext uri="{FF2B5EF4-FFF2-40B4-BE49-F238E27FC236}">
                <a16:creationId xmlns:a16="http://schemas.microsoft.com/office/drawing/2014/main" id="{77A35895-F35C-4A01-B86E-59BACCE8A3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>
            <a:extLst>
              <a:ext uri="{FF2B5EF4-FFF2-40B4-BE49-F238E27FC236}">
                <a16:creationId xmlns:a16="http://schemas.microsoft.com/office/drawing/2014/main" id="{B8D936B3-0314-4B8C-A6C6-FB2E10370F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8915" name="Rectangle 3">
            <a:extLst>
              <a:ext uri="{FF2B5EF4-FFF2-40B4-BE49-F238E27FC236}">
                <a16:creationId xmlns:a16="http://schemas.microsoft.com/office/drawing/2014/main" id="{569B71A7-9D66-4BD1-81A3-FC4870FAB0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>
            <a:extLst>
              <a:ext uri="{FF2B5EF4-FFF2-40B4-BE49-F238E27FC236}">
                <a16:creationId xmlns:a16="http://schemas.microsoft.com/office/drawing/2014/main" id="{5AB57B17-BAA5-4354-9ADB-BCF0127C7C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63" name="Rectangle 3">
            <a:extLst>
              <a:ext uri="{FF2B5EF4-FFF2-40B4-BE49-F238E27FC236}">
                <a16:creationId xmlns:a16="http://schemas.microsoft.com/office/drawing/2014/main" id="{BDD90514-0DDB-46AB-87A5-8DC184FAC3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>
            <a:extLst>
              <a:ext uri="{FF2B5EF4-FFF2-40B4-BE49-F238E27FC236}">
                <a16:creationId xmlns:a16="http://schemas.microsoft.com/office/drawing/2014/main" id="{99B8BEC7-7D8C-4DC3-B901-5FDDBD5936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3011" name="Rectangle 3">
            <a:extLst>
              <a:ext uri="{FF2B5EF4-FFF2-40B4-BE49-F238E27FC236}">
                <a16:creationId xmlns:a16="http://schemas.microsoft.com/office/drawing/2014/main" id="{22D10B67-4FA2-46F9-97C8-E004124C88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>
            <a:extLst>
              <a:ext uri="{FF2B5EF4-FFF2-40B4-BE49-F238E27FC236}">
                <a16:creationId xmlns:a16="http://schemas.microsoft.com/office/drawing/2014/main" id="{4B314A81-EFFA-486E-8051-AB1AAD8B0F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5059" name="Rectangle 3">
            <a:extLst>
              <a:ext uri="{FF2B5EF4-FFF2-40B4-BE49-F238E27FC236}">
                <a16:creationId xmlns:a16="http://schemas.microsoft.com/office/drawing/2014/main" id="{ECAEAADB-F6A8-4027-AAA8-4ACDA054BF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>
            <a:extLst>
              <a:ext uri="{FF2B5EF4-FFF2-40B4-BE49-F238E27FC236}">
                <a16:creationId xmlns:a16="http://schemas.microsoft.com/office/drawing/2014/main" id="{A9A42429-BCEA-4697-9382-02F2F0F0F4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7107" name="Rectangle 3">
            <a:extLst>
              <a:ext uri="{FF2B5EF4-FFF2-40B4-BE49-F238E27FC236}">
                <a16:creationId xmlns:a16="http://schemas.microsoft.com/office/drawing/2014/main" id="{3D21EE90-611A-44CD-8762-A6B33A547F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>
            <a:extLst>
              <a:ext uri="{FF2B5EF4-FFF2-40B4-BE49-F238E27FC236}">
                <a16:creationId xmlns:a16="http://schemas.microsoft.com/office/drawing/2014/main" id="{BDAD323C-7CB9-46CE-B8DB-EFBBCE74EE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9155" name="Rectangle 3">
            <a:extLst>
              <a:ext uri="{FF2B5EF4-FFF2-40B4-BE49-F238E27FC236}">
                <a16:creationId xmlns:a16="http://schemas.microsoft.com/office/drawing/2014/main" id="{DCFF69CC-4444-4902-BD29-A76B6E8036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>
            <a:extLst>
              <a:ext uri="{FF2B5EF4-FFF2-40B4-BE49-F238E27FC236}">
                <a16:creationId xmlns:a16="http://schemas.microsoft.com/office/drawing/2014/main" id="{51951F06-4C69-4A65-9864-EED1DEE105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03" name="Rectangle 3">
            <a:extLst>
              <a:ext uri="{FF2B5EF4-FFF2-40B4-BE49-F238E27FC236}">
                <a16:creationId xmlns:a16="http://schemas.microsoft.com/office/drawing/2014/main" id="{92623996-BB2D-4780-9D53-CE5AA5767B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>
            <a:extLst>
              <a:ext uri="{FF2B5EF4-FFF2-40B4-BE49-F238E27FC236}">
                <a16:creationId xmlns:a16="http://schemas.microsoft.com/office/drawing/2014/main" id="{A8FE1510-5F9E-4289-BFBA-C7E2836BDA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3251" name="Rectangle 3">
            <a:extLst>
              <a:ext uri="{FF2B5EF4-FFF2-40B4-BE49-F238E27FC236}">
                <a16:creationId xmlns:a16="http://schemas.microsoft.com/office/drawing/2014/main" id="{3D6AC42E-1E01-483F-9C4D-285E1E7A7C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>
            <a:extLst>
              <a:ext uri="{FF2B5EF4-FFF2-40B4-BE49-F238E27FC236}">
                <a16:creationId xmlns:a16="http://schemas.microsoft.com/office/drawing/2014/main" id="{69BBEAD9-3E79-4BCA-B392-ABD7E1F87A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5299" name="Rectangle 3">
            <a:extLst>
              <a:ext uri="{FF2B5EF4-FFF2-40B4-BE49-F238E27FC236}">
                <a16:creationId xmlns:a16="http://schemas.microsoft.com/office/drawing/2014/main" id="{C2A20FE2-3B78-4AC9-819D-7EAB6A1907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>
            <a:extLst>
              <a:ext uri="{FF2B5EF4-FFF2-40B4-BE49-F238E27FC236}">
                <a16:creationId xmlns:a16="http://schemas.microsoft.com/office/drawing/2014/main" id="{A5140686-A2A5-4A3D-9FFA-90ED205FA2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5795" name="Rectangle 3">
            <a:extLst>
              <a:ext uri="{FF2B5EF4-FFF2-40B4-BE49-F238E27FC236}">
                <a16:creationId xmlns:a16="http://schemas.microsoft.com/office/drawing/2014/main" id="{FAEEDEC1-7397-45BE-B99C-03DB4635A6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>
            <a:extLst>
              <a:ext uri="{FF2B5EF4-FFF2-40B4-BE49-F238E27FC236}">
                <a16:creationId xmlns:a16="http://schemas.microsoft.com/office/drawing/2014/main" id="{04C129AE-C3CF-4CC4-9876-DBD154E9F1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7347" name="Rectangle 3">
            <a:extLst>
              <a:ext uri="{FF2B5EF4-FFF2-40B4-BE49-F238E27FC236}">
                <a16:creationId xmlns:a16="http://schemas.microsoft.com/office/drawing/2014/main" id="{26EE6AA8-9565-4985-BC4B-2A11366E76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>
            <a:extLst>
              <a:ext uri="{FF2B5EF4-FFF2-40B4-BE49-F238E27FC236}">
                <a16:creationId xmlns:a16="http://schemas.microsoft.com/office/drawing/2014/main" id="{638B78AA-FF55-43D4-A403-F40BE3CAAA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9395" name="Rectangle 3">
            <a:extLst>
              <a:ext uri="{FF2B5EF4-FFF2-40B4-BE49-F238E27FC236}">
                <a16:creationId xmlns:a16="http://schemas.microsoft.com/office/drawing/2014/main" id="{222BC971-1690-46E3-B3C3-FB598538AF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>
            <a:extLst>
              <a:ext uri="{FF2B5EF4-FFF2-40B4-BE49-F238E27FC236}">
                <a16:creationId xmlns:a16="http://schemas.microsoft.com/office/drawing/2014/main" id="{882E4C98-939A-429A-8851-781C4D9F3A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43" name="Rectangle 3">
            <a:extLst>
              <a:ext uri="{FF2B5EF4-FFF2-40B4-BE49-F238E27FC236}">
                <a16:creationId xmlns:a16="http://schemas.microsoft.com/office/drawing/2014/main" id="{8C5B3CE9-C658-4F65-A70B-BA2F8D77EB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>
            <a:extLst>
              <a:ext uri="{FF2B5EF4-FFF2-40B4-BE49-F238E27FC236}">
                <a16:creationId xmlns:a16="http://schemas.microsoft.com/office/drawing/2014/main" id="{CE1B5C5E-3B6E-4C62-83E8-0A759EE3BF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3491" name="Rectangle 3">
            <a:extLst>
              <a:ext uri="{FF2B5EF4-FFF2-40B4-BE49-F238E27FC236}">
                <a16:creationId xmlns:a16="http://schemas.microsoft.com/office/drawing/2014/main" id="{F396122B-74C2-4A41-8C27-DACB36254D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>
            <a:extLst>
              <a:ext uri="{FF2B5EF4-FFF2-40B4-BE49-F238E27FC236}">
                <a16:creationId xmlns:a16="http://schemas.microsoft.com/office/drawing/2014/main" id="{0818418F-D526-4C0E-8D15-C51A973311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5539" name="Rectangle 3">
            <a:extLst>
              <a:ext uri="{FF2B5EF4-FFF2-40B4-BE49-F238E27FC236}">
                <a16:creationId xmlns:a16="http://schemas.microsoft.com/office/drawing/2014/main" id="{F15CE0C9-DC1D-42C5-A25F-C8DA55D048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>
            <a:extLst>
              <a:ext uri="{FF2B5EF4-FFF2-40B4-BE49-F238E27FC236}">
                <a16:creationId xmlns:a16="http://schemas.microsoft.com/office/drawing/2014/main" id="{05243566-D76A-4582-963B-FE2C8F8F38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7587" name="Rectangle 3">
            <a:extLst>
              <a:ext uri="{FF2B5EF4-FFF2-40B4-BE49-F238E27FC236}">
                <a16:creationId xmlns:a16="http://schemas.microsoft.com/office/drawing/2014/main" id="{4748714B-75E8-4E59-9A74-55D6E4CF8E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>
            <a:extLst>
              <a:ext uri="{FF2B5EF4-FFF2-40B4-BE49-F238E27FC236}">
                <a16:creationId xmlns:a16="http://schemas.microsoft.com/office/drawing/2014/main" id="{A020ED7B-F6CF-4B64-AE29-2D21945642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9635" name="Rectangle 3">
            <a:extLst>
              <a:ext uri="{FF2B5EF4-FFF2-40B4-BE49-F238E27FC236}">
                <a16:creationId xmlns:a16="http://schemas.microsoft.com/office/drawing/2014/main" id="{F8270179-15C3-42CC-850B-E31EB45292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>
            <a:extLst>
              <a:ext uri="{FF2B5EF4-FFF2-40B4-BE49-F238E27FC236}">
                <a16:creationId xmlns:a16="http://schemas.microsoft.com/office/drawing/2014/main" id="{30CD4804-0FE4-4E17-AFFF-22078645E2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683" name="Rectangle 3">
            <a:extLst>
              <a:ext uri="{FF2B5EF4-FFF2-40B4-BE49-F238E27FC236}">
                <a16:creationId xmlns:a16="http://schemas.microsoft.com/office/drawing/2014/main" id="{43A53494-F963-44B8-8CCD-FAC4778926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>
            <a:extLst>
              <a:ext uri="{FF2B5EF4-FFF2-40B4-BE49-F238E27FC236}">
                <a16:creationId xmlns:a16="http://schemas.microsoft.com/office/drawing/2014/main" id="{7590CD88-0C45-4103-9910-364E6F5882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Rectangle 3">
            <a:extLst>
              <a:ext uri="{FF2B5EF4-FFF2-40B4-BE49-F238E27FC236}">
                <a16:creationId xmlns:a16="http://schemas.microsoft.com/office/drawing/2014/main" id="{694C7300-BB74-4530-BA24-41598B8FB1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>
            <a:extLst>
              <a:ext uri="{FF2B5EF4-FFF2-40B4-BE49-F238E27FC236}">
                <a16:creationId xmlns:a16="http://schemas.microsoft.com/office/drawing/2014/main" id="{DCE58257-D1AD-4F5C-8ECA-93F564A260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5779" name="Rectangle 3">
            <a:extLst>
              <a:ext uri="{FF2B5EF4-FFF2-40B4-BE49-F238E27FC236}">
                <a16:creationId xmlns:a16="http://schemas.microsoft.com/office/drawing/2014/main" id="{F8106671-0B38-4116-A8C8-2D4453E87C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82AAD-1B20-4529-865C-30460087D10F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EA0D9B06-BC64-49D7-ACD9-553AF44CA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A4E92B-A528-40F7-81A9-3EF9A7A6B15B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FEA44-F486-4D46-A70E-B5EDA4BDD6F6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252C965-4BF0-4B31-9B7F-8BD27B443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63F1D314-0B4C-42E5-9D90-EFD34774E9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>
                <a:latin typeface="Arial" panose="020B0604020202020204" pitchFamily="34" charset="0"/>
              </a:rPr>
              <a:t>Saludmed 2013, por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>
                <a:latin typeface="Arial" panose="020B0604020202020204" pitchFamily="34" charset="0"/>
                <a:hlinkClick r:id="rId5"/>
              </a:rPr>
              <a:t>"Creative Commons"</a:t>
            </a:r>
            <a:r>
              <a:rPr lang="es-PR" altLang="en-US" sz="120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de tipo: </a:t>
            </a:r>
            <a:r>
              <a:rPr lang="es-PR" altLang="en-US" sz="1200" b="1" i="1">
                <a:latin typeface="Arial" panose="020B0604020202020204" pitchFamily="34" charset="0"/>
                <a:hlinkClick r:id="rId5"/>
              </a:rPr>
              <a:t>Reconocimiento-NoComercial-Sin Obras Derivadas 3.0.  Licencia de Puerto Rico</a:t>
            </a:r>
            <a:r>
              <a:rPr lang="es-PR" altLang="en-US" sz="120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>
                <a:latin typeface="Arial" panose="020B0604020202020204" pitchFamily="34" charset="0"/>
              </a:rPr>
              <a:t>.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F6623-EDBE-48EF-8BB3-980C5DC3C52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9D0CD-43B9-4A97-85D9-BC237589C4D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871430-F38E-4923-9AFF-E5D315C425F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875E3-BBC7-4616-AF40-EBA6B0EFFF3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8EFC95-EB33-42CF-9155-55F8E88690B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4CA86F-5238-4601-8575-781993D2E1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EDFD8DBE-C618-4C73-B3C7-6571EAFB85E8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B22CEB92-AA56-41EC-BC1E-7AD81A00A97E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F8AFD771-C117-4D29-AADE-B206A7506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37426E-E8A8-4F54-AB91-B9F685EC2E2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1" name="Date Placeholder 27">
            <a:extLst>
              <a:ext uri="{FF2B5EF4-FFF2-40B4-BE49-F238E27FC236}">
                <a16:creationId xmlns:a16="http://schemas.microsoft.com/office/drawing/2014/main" id="{76843DEA-DB6F-49F2-B80E-55046A20D0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D332-09D2-446F-B670-0293F37EDA5B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7AD6B80F-306E-4EBD-9AD1-D6BA33693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266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AFF3467-0387-4D16-9131-5FAB4F7B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B638-6B56-48AD-89AD-F5E8C92E71BC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6D3B3D0-5682-45D8-AD31-7CF39FC0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540E30A-5190-4F58-A37C-5315B45A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AF24-9BE1-413C-B514-1DD63C5A700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81972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2A46CE0-83DF-44FD-A49D-DC794BAA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BB0-E1F1-4881-B876-060DBC9E7DDC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8EA1BD0-8604-4857-B072-A768BA34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7DBC75A-686F-4214-84B9-407AC64A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CF18-DABD-469F-A376-48CC4196DA11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78352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172733C-363B-4B4F-9261-D3AD7AA6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6CB9-1E47-44E8-987C-D6C0AA66FA74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E75A98A-C559-4BFB-B559-8A17B6C7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10ABBB-9AF9-4E53-B4C1-1CA73AA7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A18C6-AD63-4866-BCBE-4DE0745F1D1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70483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8811EC5-51E3-4464-8825-3AE07FBF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6302-3C1B-4ED1-976F-E4AE0ED9F2A7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873699-72C1-4052-AEAA-669EC536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768F678-7D09-4A4C-A4C9-EF292B61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4544-97A2-41BB-8195-1E1F294142E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99840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43D4C71-D066-421C-8E58-C44628C3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7927-A9DE-4BBF-B563-2BAD301CC710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277099-9573-46AC-AAB3-4F30D9C1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ABB38D6-89B9-4F3F-945A-D58E7774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2D65-4B1A-4BCD-9648-8F2EA221B52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7482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E13BC1-38B0-4D5D-BB81-4F730BE81073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3AF55-17AB-4B33-A52B-0F684269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232DE-004D-4046-9871-6851CAC9AAC7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BF56E-47F2-4445-8A7B-8DB5868517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57299-165C-403D-A98A-F5C99C9017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E9118A0C-4BF1-41C2-9D31-B63712205576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A619A264-0714-4BC4-8510-B75A7448CCD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47B57-C55F-4ACC-B540-AA4457C45DE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55ECC-3AEE-4F00-8095-A1F08549ECE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774AC-B258-4CDA-9D03-2DE40E0DEFD9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913AA-E0D4-4488-B903-A24078820E17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86A82-3C6A-4B5C-A0AE-5ECE535267F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51EF22-B82F-43FF-951C-0B05575C493A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8ADDB7A7-B4CB-4493-BC2F-7B2499EDB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17084653-C38C-4BB9-AA2C-336EB077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48111E-B928-4C1C-9EF0-3D722C754EC1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F03EB618-E6B9-4DD5-AC2B-7DA55D57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A4FAFF17-1B5D-40A4-8A90-4E2D3050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3DC86-13B0-45BE-86BE-EECA32006211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27316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74A112-ADB3-41FB-8EAD-FEF9ECF6FEA7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90F27-3F66-42DA-BCD2-0922781F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BBBA5-E69C-4C79-95A1-D4316F16ED58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2015D7-DF87-46F2-828F-AF79B7545E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DD4AE-4236-4365-9CC2-20F51A84AAB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6EDE7C46-576D-46E8-A49E-81A92FC31E5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AF7A4E2F-ABC7-44AD-B0DC-FE640BE28F42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86705-3884-4F4D-AC8E-3DBCC6FA1E81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C14015-1593-49CA-A994-DA2A77A24EF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D9978-1398-4944-832D-73C4B181A748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6ADDA4-C297-42E1-A8CD-0BF199455B5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087D6-68DA-444F-9D15-244028B6981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D53D3-AE11-4C98-B802-DEDD76C4D83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522E03B8-C56D-4D0A-B0B6-C07143AB2A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51CAEB4-9297-4307-B6B5-58D2EEC7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B44B-67D4-409C-B33A-DD2393861F3B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52081FE-C8B6-4C11-8FE3-2DC6B55D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9B4B597-146F-4F1C-A63C-B1DAF5F5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7C70-192B-44D8-AC4E-98797C29CEB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3696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0757751-F7A0-4AC0-8F07-1597B9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44E9-ED2E-4B16-BD4F-64C60ADA823A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04A1A-AC5D-4CC3-9976-880ECBF0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C391178-79BF-4510-A984-205AE010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FC0BB-06E6-4CE9-9D25-740D75908C7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6756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4C3ADEE-A282-4A52-BE05-D4EDF1BD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6E8D-5828-42A3-997B-F014E9DAA834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56176D-C4E7-4101-B377-C5ADA28E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93885F0-E465-47FC-B80F-5A79EAF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FE46-8C57-4F56-86CA-C7AE020F119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52944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8FFC808-2DB4-44C0-9905-EB78B793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7C8-C55E-4980-A35A-48ECDDBD0E8D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AA4A3F6-52AF-4B79-979E-02A9A889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CF9A2EC-FCCD-427A-A237-77A3C06E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7823F-C9A8-4CB1-B5CE-013FA457ED3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8753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FC4AFF-E032-491E-881B-4E5DE9180DC6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429071-9D92-4D75-B62F-6801A3EB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FBEA46-3428-4ADD-8930-1946C1BF1815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996D20-87C2-49D0-96BC-19E0B2BE99C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23979A-0474-43EE-B655-3B92757A5EB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21D9F04B-C650-4482-8BD8-4CF986F4D37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56682BC1-9445-4272-A0E9-93D4D48E34F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8FFD1D-588C-455F-9B24-0A8B5DE0BB4A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5F2B2E-BEE2-4C07-9A90-5479F4612AA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072333-1DD5-4595-8924-EC4364F2CFF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3F39BB-5311-4679-90D8-A07D11B01BB9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BE381E-B9E2-4592-BE8F-29F4D9E9CDF3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4C74D-111C-45EC-BFD2-72FDD74F0BFC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3F62A351-4028-4B1D-A308-EF3D896E61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EC7AF6B5-4E48-4E94-AA55-E66BF7CED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B47D620-1D93-4EBE-A695-9E2E89DA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E62EA97-5C72-4271-A326-5F2303EC3EF9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901BE-D9A6-4015-8756-905D247CD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26153A2A-1E51-4918-8632-F81A3764F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FE2AE08-A680-4158-BEEC-9C299BDE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5FD1A010-178E-485B-BED0-B21A00533F8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1435A0C-EFDE-428B-BB92-23E79158D2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panose="020B0604020202020204" pitchFamily="34" charset="0"/>
              </a:rPr>
              <a:t>Copyright © 2013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6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4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6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8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6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7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7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6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0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8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9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2.xml"/><Relationship Id="rId6" Type="http://schemas.openxmlformats.org/officeDocument/2006/relationships/image" Target="../media/image8.wmf"/><Relationship Id="rId5" Type="http://schemas.openxmlformats.org/officeDocument/2006/relationships/image" Target="../media/image30.wmf"/><Relationship Id="rId4" Type="http://schemas.openxmlformats.org/officeDocument/2006/relationships/image" Target="../media/image12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5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9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0.xml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7.xml"/><Relationship Id="rId6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8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audio" Target="../media/audio3.wav"/><Relationship Id="rId9" Type="http://schemas.openxmlformats.org/officeDocument/2006/relationships/image" Target="../media/image2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6" Type="http://schemas.openxmlformats.org/officeDocument/2006/relationships/image" Target="../media/image1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9B1939-0A5E-4D8E-9E1A-109B9B7236AE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18BF73F7-5541-4574-BE35-F8FC8098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A904A740-4764-4E70-8B6C-8EB33386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3B18F9CD-E63E-43BA-8CCD-375E1F0F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117C6539-A2C5-4A1E-8A95-352F69BE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C415D1BC-A065-4706-8213-B7293B80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DFB4DCF7-3AE6-45DE-98EF-C7254704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</a:t>
            </a:r>
            <a:r>
              <a:rPr lang="es-PR" altLang="en-US" sz="1700" b="1" i="1"/>
              <a:t>nutricionentrena/nutricionentrena.html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504B6-1623-4329-A81F-9E3C6799C852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6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FUNCION DE LAS: </a:t>
            </a:r>
            <a:r>
              <a:rPr lang="es-PR" altLang="en-US" sz="260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VITAMINAS</a:t>
            </a:r>
            <a:br>
              <a:rPr lang="es-PR" altLang="en-US" sz="2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27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 el Ejercicio y Deporte</a:t>
            </a:r>
          </a:p>
        </p:txBody>
      </p:sp>
      <p:pic>
        <p:nvPicPr>
          <p:cNvPr id="5159" name="Picture 39">
            <a:extLst>
              <a:ext uri="{FF2B5EF4-FFF2-40B4-BE49-F238E27FC236}">
                <a16:creationId xmlns:a16="http://schemas.microsoft.com/office/drawing/2014/main" id="{257D2DA6-589B-4B90-BC1F-2908EE87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31311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>
            <a:extLst>
              <a:ext uri="{FF2B5EF4-FFF2-40B4-BE49-F238E27FC236}">
                <a16:creationId xmlns:a16="http://schemas.microsoft.com/office/drawing/2014/main" id="{CA387A20-EF34-4D61-8DE7-59446C609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019175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86819" name="Rectangle 3">
            <a:extLst>
              <a:ext uri="{FF2B5EF4-FFF2-40B4-BE49-F238E27FC236}">
                <a16:creationId xmlns:a16="http://schemas.microsoft.com/office/drawing/2014/main" id="{8B84D876-D7F0-4916-BD04-8244AE03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871663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Básica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86820" name="Picture 4">
            <a:extLst>
              <a:ext uri="{FF2B5EF4-FFF2-40B4-BE49-F238E27FC236}">
                <a16:creationId xmlns:a16="http://schemas.microsoft.com/office/drawing/2014/main" id="{EAAB798D-D955-4D79-BD16-0EAC0F3A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78100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6821" name="Text Box 5">
            <a:extLst>
              <a:ext uri="{FF2B5EF4-FFF2-40B4-BE49-F238E27FC236}">
                <a16:creationId xmlns:a16="http://schemas.microsoft.com/office/drawing/2014/main" id="{C4724402-C822-4318-B57B-7140B567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505075"/>
            <a:ext cx="80295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Liposolubles (solubles en grasas)</a:t>
            </a:r>
          </a:p>
        </p:txBody>
      </p:sp>
      <p:pic>
        <p:nvPicPr>
          <p:cNvPr id="1186822" name="Picture 6">
            <a:extLst>
              <a:ext uri="{FF2B5EF4-FFF2-40B4-BE49-F238E27FC236}">
                <a16:creationId xmlns:a16="http://schemas.microsoft.com/office/drawing/2014/main" id="{EB43C678-1618-463B-B759-53883C3F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751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6823" name="Text Box 7">
            <a:extLst>
              <a:ext uri="{FF2B5EF4-FFF2-40B4-BE49-F238E27FC236}">
                <a16:creationId xmlns:a16="http://schemas.microsoft.com/office/drawing/2014/main" id="{48194D06-75B2-4F9C-B5D2-9E4C41F5E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154488"/>
            <a:ext cx="7956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Hidrosolubles</a:t>
            </a:r>
          </a:p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(solubles en agua)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3" name="Text Box 3">
            <a:extLst>
              <a:ext uri="{FF2B5EF4-FFF2-40B4-BE49-F238E27FC236}">
                <a16:creationId xmlns:a16="http://schemas.microsoft.com/office/drawing/2014/main" id="{6A010217-01F8-40C1-A32B-5D999EA6C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266-267),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56807" name="Picture 7">
            <a:extLst>
              <a:ext uri="{FF2B5EF4-FFF2-40B4-BE49-F238E27FC236}">
                <a16:creationId xmlns:a16="http://schemas.microsoft.com/office/drawing/2014/main" id="{DC496748-763F-49F7-95BA-557449DC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0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6808" name="Text Box 8">
            <a:extLst>
              <a:ext uri="{FF2B5EF4-FFF2-40B4-BE49-F238E27FC236}">
                <a16:creationId xmlns:a16="http://schemas.microsoft.com/office/drawing/2014/main" id="{00A44730-20B9-4EB2-B2B8-3CE527C6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193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AI para ácido pantoténico:</a:t>
            </a:r>
          </a:p>
        </p:txBody>
      </p:sp>
      <p:pic>
        <p:nvPicPr>
          <p:cNvPr id="1356809" name="Picture 9">
            <a:extLst>
              <a:ext uri="{FF2B5EF4-FFF2-40B4-BE49-F238E27FC236}">
                <a16:creationId xmlns:a16="http://schemas.microsoft.com/office/drawing/2014/main" id="{420FED57-FB17-43A3-9134-E42D706A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749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6810" name="Text Box 10">
            <a:extLst>
              <a:ext uri="{FF2B5EF4-FFF2-40B4-BE49-F238E27FC236}">
                <a16:creationId xmlns:a16="http://schemas.microsoft.com/office/drawing/2014/main" id="{DA310E69-A2CB-4CBA-AF4F-B1C1D5D6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7987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6811" name="Picture 11">
            <a:extLst>
              <a:ext uri="{FF2B5EF4-FFF2-40B4-BE49-F238E27FC236}">
                <a16:creationId xmlns:a16="http://schemas.microsoft.com/office/drawing/2014/main" id="{ED4095B0-F131-4934-B34E-60C8C331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051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6812" name="Text Box 12">
            <a:extLst>
              <a:ext uri="{FF2B5EF4-FFF2-40B4-BE49-F238E27FC236}">
                <a16:creationId xmlns:a16="http://schemas.microsoft.com/office/drawing/2014/main" id="{2416EE5F-D330-4502-BA30-BB0667D3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30835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5 mg/día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189E6-33ED-4689-9D5F-840D261D8E80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56814" name="Picture 14">
            <a:extLst>
              <a:ext uri="{FF2B5EF4-FFF2-40B4-BE49-F238E27FC236}">
                <a16:creationId xmlns:a16="http://schemas.microsoft.com/office/drawing/2014/main" id="{3F36AB37-2B0B-472A-AC9B-8DBEF2E1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9756D4-FF18-48B4-918F-E027BEDF052F}"/>
              </a:ext>
            </a:extLst>
          </p:cNvPr>
          <p:cNvSpPr>
            <a:spLocks/>
          </p:cNvSpPr>
          <p:nvPr/>
        </p:nvSpPr>
        <p:spPr bwMode="auto">
          <a:xfrm>
            <a:off x="1403350" y="18446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1" name="Text Box 3">
            <a:extLst>
              <a:ext uri="{FF2B5EF4-FFF2-40B4-BE49-F238E27FC236}">
                <a16:creationId xmlns:a16="http://schemas.microsoft.com/office/drawing/2014/main" id="{E11CF87C-5687-48B6-8770-A947CDDA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58855" name="Picture 7">
            <a:extLst>
              <a:ext uri="{FF2B5EF4-FFF2-40B4-BE49-F238E27FC236}">
                <a16:creationId xmlns:a16="http://schemas.microsoft.com/office/drawing/2014/main" id="{3228F9F7-48B0-4059-B942-8A2FB434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494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8856" name="Text Box 8">
            <a:extLst>
              <a:ext uri="{FF2B5EF4-FFF2-40B4-BE49-F238E27FC236}">
                <a16:creationId xmlns:a16="http://schemas.microsoft.com/office/drawing/2014/main" id="{1E8EDD9A-4B92-46D2-AD5E-2E608531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178050"/>
            <a:ext cx="8174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reduce la participación del ácido pantoténico con la coenzima A:</a:t>
            </a:r>
          </a:p>
        </p:txBody>
      </p:sp>
      <p:pic>
        <p:nvPicPr>
          <p:cNvPr id="1358857" name="Picture 9">
            <a:extLst>
              <a:ext uri="{FF2B5EF4-FFF2-40B4-BE49-F238E27FC236}">
                <a16:creationId xmlns:a16="http://schemas.microsoft.com/office/drawing/2014/main" id="{4E9B0B11-9FFE-41C4-BCE0-E25BD4C4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749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8858" name="Text Box 10">
            <a:extLst>
              <a:ext uri="{FF2B5EF4-FFF2-40B4-BE49-F238E27FC236}">
                <a16:creationId xmlns:a16="http://schemas.microsoft.com/office/drawing/2014/main" id="{E74FDF2D-DFF2-48DF-A8A2-D3A1E8EE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98775"/>
            <a:ext cx="77898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afecta la habilidad del organismo para derivar energía de los hidratos de carbono, grasas, proteínas y grasas: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8859" name="Picture 11">
            <a:extLst>
              <a:ext uri="{FF2B5EF4-FFF2-40B4-BE49-F238E27FC236}">
                <a16:creationId xmlns:a16="http://schemas.microsoft.com/office/drawing/2014/main" id="{F7AB0C2F-CA69-467C-8D70-2E0C3419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0513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8860" name="Text Box 12">
            <a:extLst>
              <a:ext uri="{FF2B5EF4-FFF2-40B4-BE49-F238E27FC236}">
                <a16:creationId xmlns:a16="http://schemas.microsoft.com/office/drawing/2014/main" id="{7CA2AA06-10D5-450C-9965-90F5249E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0544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Síntomas: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58861" name="Text Box 13">
            <a:extLst>
              <a:ext uri="{FF2B5EF4-FFF2-40B4-BE49-F238E27FC236}">
                <a16:creationId xmlns:a16="http://schemas.microsoft.com/office/drawing/2014/main" id="{9E5583E8-46E6-4D28-BF76-46118DAD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4413250"/>
            <a:ext cx="5688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Pesadez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358862" name="Group 14">
            <a:extLst>
              <a:ext uri="{FF2B5EF4-FFF2-40B4-BE49-F238E27FC236}">
                <a16:creationId xmlns:a16="http://schemas.microsoft.com/office/drawing/2014/main" id="{195F1094-8DDB-4165-8DEB-287F6E6055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2563" y="4448175"/>
            <a:ext cx="266700" cy="268288"/>
            <a:chOff x="618" y="2160"/>
            <a:chExt cx="2262" cy="2267"/>
          </a:xfrm>
        </p:grpSpPr>
        <p:sp>
          <p:nvSpPr>
            <p:cNvPr id="1358863" name="AutoShape 15">
              <a:extLst>
                <a:ext uri="{FF2B5EF4-FFF2-40B4-BE49-F238E27FC236}">
                  <a16:creationId xmlns:a16="http://schemas.microsoft.com/office/drawing/2014/main" id="{FB89455F-D0C8-4C59-9D75-D546940DD4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4" name="Freeform 16">
              <a:extLst>
                <a:ext uri="{FF2B5EF4-FFF2-40B4-BE49-F238E27FC236}">
                  <a16:creationId xmlns:a16="http://schemas.microsoft.com/office/drawing/2014/main" id="{E6CAD3A0-EC7A-4D47-A46F-D3DEBDA0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5" name="Freeform 17">
              <a:extLst>
                <a:ext uri="{FF2B5EF4-FFF2-40B4-BE49-F238E27FC236}">
                  <a16:creationId xmlns:a16="http://schemas.microsoft.com/office/drawing/2014/main" id="{470F3BF3-FDE8-4F7E-96E4-715F4A63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6" name="Freeform 18">
              <a:extLst>
                <a:ext uri="{FF2B5EF4-FFF2-40B4-BE49-F238E27FC236}">
                  <a16:creationId xmlns:a16="http://schemas.microsoft.com/office/drawing/2014/main" id="{32522597-C592-4B76-B6E1-CD4910CF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7" name="Freeform 19">
              <a:extLst>
                <a:ext uri="{FF2B5EF4-FFF2-40B4-BE49-F238E27FC236}">
                  <a16:creationId xmlns:a16="http://schemas.microsoft.com/office/drawing/2014/main" id="{D8D2A1C8-06A3-4F21-B83D-A849EA7D4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8" name="Freeform 20">
              <a:extLst>
                <a:ext uri="{FF2B5EF4-FFF2-40B4-BE49-F238E27FC236}">
                  <a16:creationId xmlns:a16="http://schemas.microsoft.com/office/drawing/2014/main" id="{B5BF5D1D-C061-4E21-AF16-AC69C0D9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69" name="Freeform 21">
              <a:extLst>
                <a:ext uri="{FF2B5EF4-FFF2-40B4-BE49-F238E27FC236}">
                  <a16:creationId xmlns:a16="http://schemas.microsoft.com/office/drawing/2014/main" id="{D6760783-F42B-4EB8-B36F-552D932D8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0" name="Freeform 22">
              <a:extLst>
                <a:ext uri="{FF2B5EF4-FFF2-40B4-BE49-F238E27FC236}">
                  <a16:creationId xmlns:a16="http://schemas.microsoft.com/office/drawing/2014/main" id="{512E876C-C5A0-4804-906A-5249601E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1" name="Freeform 23">
              <a:extLst>
                <a:ext uri="{FF2B5EF4-FFF2-40B4-BE49-F238E27FC236}">
                  <a16:creationId xmlns:a16="http://schemas.microsoft.com/office/drawing/2014/main" id="{85CB2E82-9C96-4B54-913B-0949AF52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2" name="Freeform 24">
              <a:extLst>
                <a:ext uri="{FF2B5EF4-FFF2-40B4-BE49-F238E27FC236}">
                  <a16:creationId xmlns:a16="http://schemas.microsoft.com/office/drawing/2014/main" id="{E422B698-3D2B-4E81-9168-98F0623C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3" name="Freeform 25">
              <a:extLst>
                <a:ext uri="{FF2B5EF4-FFF2-40B4-BE49-F238E27FC236}">
                  <a16:creationId xmlns:a16="http://schemas.microsoft.com/office/drawing/2014/main" id="{B84B5F9F-C000-48D0-A590-8237D666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8874" name="Text Box 26">
            <a:extLst>
              <a:ext uri="{FF2B5EF4-FFF2-40B4-BE49-F238E27FC236}">
                <a16:creationId xmlns:a16="http://schemas.microsoft.com/office/drawing/2014/main" id="{81EBB683-5E57-4A9E-A9CD-0C8D7338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4843463"/>
            <a:ext cx="5688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Fatiga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358875" name="Group 27">
            <a:extLst>
              <a:ext uri="{FF2B5EF4-FFF2-40B4-BE49-F238E27FC236}">
                <a16:creationId xmlns:a16="http://schemas.microsoft.com/office/drawing/2014/main" id="{F2806F53-4BC6-42B0-B3DC-7B2C9922F1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2563" y="4878388"/>
            <a:ext cx="266700" cy="268287"/>
            <a:chOff x="618" y="2160"/>
            <a:chExt cx="2262" cy="2267"/>
          </a:xfrm>
        </p:grpSpPr>
        <p:sp>
          <p:nvSpPr>
            <p:cNvPr id="1358876" name="AutoShape 28">
              <a:extLst>
                <a:ext uri="{FF2B5EF4-FFF2-40B4-BE49-F238E27FC236}">
                  <a16:creationId xmlns:a16="http://schemas.microsoft.com/office/drawing/2014/main" id="{3914F6F1-C706-4A67-A54B-AA6350FF8E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7" name="Freeform 29">
              <a:extLst>
                <a:ext uri="{FF2B5EF4-FFF2-40B4-BE49-F238E27FC236}">
                  <a16:creationId xmlns:a16="http://schemas.microsoft.com/office/drawing/2014/main" id="{137BB233-3894-4041-BB6B-19DFAE2AB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8" name="Freeform 30">
              <a:extLst>
                <a:ext uri="{FF2B5EF4-FFF2-40B4-BE49-F238E27FC236}">
                  <a16:creationId xmlns:a16="http://schemas.microsoft.com/office/drawing/2014/main" id="{AAF64A06-AD86-4DFE-8CAB-A67C3CCB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79" name="Freeform 31">
              <a:extLst>
                <a:ext uri="{FF2B5EF4-FFF2-40B4-BE49-F238E27FC236}">
                  <a16:creationId xmlns:a16="http://schemas.microsoft.com/office/drawing/2014/main" id="{894B8FCE-CF95-45C4-8CE6-F9DF466C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0" name="Freeform 32">
              <a:extLst>
                <a:ext uri="{FF2B5EF4-FFF2-40B4-BE49-F238E27FC236}">
                  <a16:creationId xmlns:a16="http://schemas.microsoft.com/office/drawing/2014/main" id="{71B00E4C-090F-48FD-91EA-91AE80DA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1" name="Freeform 33">
              <a:extLst>
                <a:ext uri="{FF2B5EF4-FFF2-40B4-BE49-F238E27FC236}">
                  <a16:creationId xmlns:a16="http://schemas.microsoft.com/office/drawing/2014/main" id="{27676943-1598-4F21-B143-1B4B2742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2" name="Freeform 34">
              <a:extLst>
                <a:ext uri="{FF2B5EF4-FFF2-40B4-BE49-F238E27FC236}">
                  <a16:creationId xmlns:a16="http://schemas.microsoft.com/office/drawing/2014/main" id="{DE55DD08-6B7F-442B-9421-04D3E3F9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3" name="Freeform 35">
              <a:extLst>
                <a:ext uri="{FF2B5EF4-FFF2-40B4-BE49-F238E27FC236}">
                  <a16:creationId xmlns:a16="http://schemas.microsoft.com/office/drawing/2014/main" id="{70EDDC88-E0E5-422F-BA67-8B94A745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4" name="Freeform 36">
              <a:extLst>
                <a:ext uri="{FF2B5EF4-FFF2-40B4-BE49-F238E27FC236}">
                  <a16:creationId xmlns:a16="http://schemas.microsoft.com/office/drawing/2014/main" id="{E14F7AD4-C51A-485D-8736-24C2D1D4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5" name="Freeform 37">
              <a:extLst>
                <a:ext uri="{FF2B5EF4-FFF2-40B4-BE49-F238E27FC236}">
                  <a16:creationId xmlns:a16="http://schemas.microsoft.com/office/drawing/2014/main" id="{6B7B55C3-3732-447A-AF22-B2832A24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86" name="Freeform 38">
              <a:extLst>
                <a:ext uri="{FF2B5EF4-FFF2-40B4-BE49-F238E27FC236}">
                  <a16:creationId xmlns:a16="http://schemas.microsoft.com/office/drawing/2014/main" id="{D153A285-D430-45CA-B063-B48AC1E5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8887" name="Picture 39">
            <a:extLst>
              <a:ext uri="{FF2B5EF4-FFF2-40B4-BE49-F238E27FC236}">
                <a16:creationId xmlns:a16="http://schemas.microsoft.com/office/drawing/2014/main" id="{AE1962E2-BF48-4573-9010-B332237B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2673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8888" name="Text Box 40">
            <a:extLst>
              <a:ext uri="{FF2B5EF4-FFF2-40B4-BE49-F238E27FC236}">
                <a16:creationId xmlns:a16="http://schemas.microsoft.com/office/drawing/2014/main" id="{D3D40F45-67D2-4D6D-8C02-0F3E1A82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270500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Disturbios neurológicos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358889" name="Picture 41">
            <a:extLst>
              <a:ext uri="{FF2B5EF4-FFF2-40B4-BE49-F238E27FC236}">
                <a16:creationId xmlns:a16="http://schemas.microsoft.com/office/drawing/2014/main" id="{2458AC3E-B7C9-4125-AEBE-5FEF0C3D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6991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8890" name="Text Box 42">
            <a:extLst>
              <a:ext uri="{FF2B5EF4-FFF2-40B4-BE49-F238E27FC236}">
                <a16:creationId xmlns:a16="http://schemas.microsoft.com/office/drawing/2014/main" id="{394B8A0B-6536-4FB4-961B-6741DEEA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702300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Disminución en la coordinación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4A35A-05E2-44DF-8F6B-918E003B0F81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58892" name="Picture 44">
            <a:extLst>
              <a:ext uri="{FF2B5EF4-FFF2-40B4-BE49-F238E27FC236}">
                <a16:creationId xmlns:a16="http://schemas.microsoft.com/office/drawing/2014/main" id="{85B2A04C-09FA-4D86-9C96-9D839E8A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5C5C9D9-376E-4DC6-AADB-EC8E02341886}"/>
              </a:ext>
            </a:extLst>
          </p:cNvPr>
          <p:cNvSpPr>
            <a:spLocks/>
          </p:cNvSpPr>
          <p:nvPr/>
        </p:nvSpPr>
        <p:spPr bwMode="auto">
          <a:xfrm>
            <a:off x="2268538" y="16748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9" name="Text Box 3">
            <a:extLst>
              <a:ext uri="{FF2B5EF4-FFF2-40B4-BE49-F238E27FC236}">
                <a16:creationId xmlns:a16="http://schemas.microsoft.com/office/drawing/2014/main" id="{9638A743-74B6-4E9B-B48B-AE7A6444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60903" name="Picture 7">
            <a:extLst>
              <a:ext uri="{FF2B5EF4-FFF2-40B4-BE49-F238E27FC236}">
                <a16:creationId xmlns:a16="http://schemas.microsoft.com/office/drawing/2014/main" id="{A29FF7BA-8B2D-409B-B0A6-69C41F49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0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0904" name="Text Box 8">
            <a:extLst>
              <a:ext uri="{FF2B5EF4-FFF2-40B4-BE49-F238E27FC236}">
                <a16:creationId xmlns:a16="http://schemas.microsoft.com/office/drawing/2014/main" id="{0618750B-0563-4D2F-8F47-85A85AB7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0686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de ácido patonénico no es común:</a:t>
            </a:r>
          </a:p>
        </p:txBody>
      </p:sp>
      <p:pic>
        <p:nvPicPr>
          <p:cNvPr id="1360905" name="Picture 9">
            <a:extLst>
              <a:ext uri="{FF2B5EF4-FFF2-40B4-BE49-F238E27FC236}">
                <a16:creationId xmlns:a16="http://schemas.microsoft.com/office/drawing/2014/main" id="{40B41F7C-A04E-4637-A960-5BD2123B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5766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0906" name="Text Box 10">
            <a:extLst>
              <a:ext uri="{FF2B5EF4-FFF2-40B4-BE49-F238E27FC236}">
                <a16:creationId xmlns:a16="http://schemas.microsoft.com/office/drawing/2014/main" id="{3E52CDF7-F8B9-409F-9D7C-06F9C9F9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004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Razón: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60907" name="Text Box 11">
            <a:extLst>
              <a:ext uri="{FF2B5EF4-FFF2-40B4-BE49-F238E27FC236}">
                <a16:creationId xmlns:a16="http://schemas.microsoft.com/office/drawing/2014/main" id="{EBEC9E54-AE3E-48C8-A293-CE775C7E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005263"/>
            <a:ext cx="779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Los excesos se eliminan efectivamente por medio de la orina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60908" name="Picture 12">
            <a:extLst>
              <a:ext uri="{FF2B5EF4-FFF2-40B4-BE49-F238E27FC236}">
                <a16:creationId xmlns:a16="http://schemas.microsoft.com/office/drawing/2014/main" id="{86BF71AD-B715-4C26-8FF9-BCB64E7D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4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0909" name="Text Box 13">
            <a:extLst>
              <a:ext uri="{FF2B5EF4-FFF2-40B4-BE49-F238E27FC236}">
                <a16:creationId xmlns:a16="http://schemas.microsoft.com/office/drawing/2014/main" id="{0F39D19F-4059-488E-B974-7B63DA4C2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6926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ácido pantoténico:</a:t>
            </a:r>
          </a:p>
        </p:txBody>
      </p:sp>
      <p:sp>
        <p:nvSpPr>
          <p:cNvPr id="1360910" name="Text Box 14">
            <a:extLst>
              <a:ext uri="{FF2B5EF4-FFF2-40B4-BE49-F238E27FC236}">
                <a16:creationId xmlns:a16="http://schemas.microsoft.com/office/drawing/2014/main" id="{B48F5149-E8EE-4214-80D2-7DACF10A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1038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No se ha determinado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D7A17-AC61-4CC2-9A2E-F3AD8348BC96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60912" name="Picture 16">
            <a:extLst>
              <a:ext uri="{FF2B5EF4-FFF2-40B4-BE49-F238E27FC236}">
                <a16:creationId xmlns:a16="http://schemas.microsoft.com/office/drawing/2014/main" id="{13FE1384-634D-4445-8AA3-9905D918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75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9D65DA-101E-40A9-87D5-43A0E91A9F1C}"/>
              </a:ext>
            </a:extLst>
          </p:cNvPr>
          <p:cNvSpPr>
            <a:spLocks/>
          </p:cNvSpPr>
          <p:nvPr/>
        </p:nvSpPr>
        <p:spPr bwMode="auto">
          <a:xfrm>
            <a:off x="2268538" y="217646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7" name="Text Box 3">
            <a:extLst>
              <a:ext uri="{FF2B5EF4-FFF2-40B4-BE49-F238E27FC236}">
                <a16:creationId xmlns:a16="http://schemas.microsoft.com/office/drawing/2014/main" id="{519530BC-7658-40DB-B89A-72E424C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266-267),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62949" name="Picture 5">
            <a:extLst>
              <a:ext uri="{FF2B5EF4-FFF2-40B4-BE49-F238E27FC236}">
                <a16:creationId xmlns:a16="http://schemas.microsoft.com/office/drawing/2014/main" id="{E868BAAB-5A77-4D12-8167-225A185B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71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50" name="Text Box 6">
            <a:extLst>
              <a:ext uri="{FF2B5EF4-FFF2-40B4-BE49-F238E27FC236}">
                <a16:creationId xmlns:a16="http://schemas.microsoft.com/office/drawing/2014/main" id="{02B0B65C-C446-42A2-8DD4-EB98FD9E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00363"/>
            <a:ext cx="846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ácido pantoténico en individuos activos:</a:t>
            </a:r>
          </a:p>
        </p:txBody>
      </p:sp>
      <p:pic>
        <p:nvPicPr>
          <p:cNvPr id="1362951" name="Picture 7">
            <a:extLst>
              <a:ext uri="{FF2B5EF4-FFF2-40B4-BE49-F238E27FC236}">
                <a16:creationId xmlns:a16="http://schemas.microsoft.com/office/drawing/2014/main" id="{4C885AC7-5A37-4EED-A65A-53463292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4210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52" name="Text Box 8">
            <a:extLst>
              <a:ext uri="{FF2B5EF4-FFF2-40B4-BE49-F238E27FC236}">
                <a16:creationId xmlns:a16="http://schemas.microsoft.com/office/drawing/2014/main" id="{C2AC2AEE-8B68-4E98-B427-ADBF5ADD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448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Actualmente se cree: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62955" name="Text Box 11">
            <a:extLst>
              <a:ext uri="{FF2B5EF4-FFF2-40B4-BE49-F238E27FC236}">
                <a16:creationId xmlns:a16="http://schemas.microsoft.com/office/drawing/2014/main" id="{8784B7DD-8C3E-4CB9-833F-833B7682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776663"/>
            <a:ext cx="640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Ser suficiente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62956" name="Picture 12">
            <a:extLst>
              <a:ext uri="{FF2B5EF4-FFF2-40B4-BE49-F238E27FC236}">
                <a16:creationId xmlns:a16="http://schemas.microsoft.com/office/drawing/2014/main" id="{6407B2EA-0971-4EF2-BAB8-3C56EACB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529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57" name="Text Box 13">
            <a:extLst>
              <a:ext uri="{FF2B5EF4-FFF2-40B4-BE49-F238E27FC236}">
                <a16:creationId xmlns:a16="http://schemas.microsoft.com/office/drawing/2014/main" id="{74A10742-87C6-4E30-8520-093DAF2B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281488"/>
            <a:ext cx="83899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investigación científica actual es incompleta en cuanto a:</a:t>
            </a:r>
          </a:p>
        </p:txBody>
      </p:sp>
      <p:sp>
        <p:nvSpPr>
          <p:cNvPr id="1362958" name="Text Box 14">
            <a:extLst>
              <a:ext uri="{FF2B5EF4-FFF2-40B4-BE49-F238E27FC236}">
                <a16:creationId xmlns:a16="http://schemas.microsoft.com/office/drawing/2014/main" id="{56D5156A-F2BC-407F-800D-C055F077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072063"/>
            <a:ext cx="66960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Cómo el ejercicio afecta es estado del ácido pantoténuco</a:t>
            </a:r>
          </a:p>
        </p:txBody>
      </p:sp>
      <p:pic>
        <p:nvPicPr>
          <p:cNvPr id="1362959" name="Picture 15">
            <a:extLst>
              <a:ext uri="{FF2B5EF4-FFF2-40B4-BE49-F238E27FC236}">
                <a16:creationId xmlns:a16="http://schemas.microsoft.com/office/drawing/2014/main" id="{6BE8E1A0-62BC-4F42-A423-049CD691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10F12-A096-446C-A4BE-E8C57C6DC81E}"/>
              </a:ext>
            </a:extLst>
          </p:cNvPr>
          <p:cNvSpPr>
            <a:spLocks/>
          </p:cNvSpPr>
          <p:nvPr/>
        </p:nvSpPr>
        <p:spPr bwMode="auto">
          <a:xfrm>
            <a:off x="2268538" y="21050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313B03-8765-44AC-A22D-EE6F1873C70C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998" name="Picture 6">
            <a:extLst>
              <a:ext uri="{FF2B5EF4-FFF2-40B4-BE49-F238E27FC236}">
                <a16:creationId xmlns:a16="http://schemas.microsoft.com/office/drawing/2014/main" id="{72F76DBD-CDC8-4BAD-8E2B-34EBF0C7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4999" name="Text Box 7">
            <a:extLst>
              <a:ext uri="{FF2B5EF4-FFF2-40B4-BE49-F238E27FC236}">
                <a16:creationId xmlns:a16="http://schemas.microsoft.com/office/drawing/2014/main" id="{7B9EBA9B-265D-41CD-B983-4919648C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185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Nombre general para varios compuestos en los alimentos que poseen una estructura y funciones similares en el cuerpo:</a:t>
            </a:r>
          </a:p>
        </p:txBody>
      </p:sp>
      <p:pic>
        <p:nvPicPr>
          <p:cNvPr id="1365000" name="Picture 8">
            <a:extLst>
              <a:ext uri="{FF2B5EF4-FFF2-40B4-BE49-F238E27FC236}">
                <a16:creationId xmlns:a16="http://schemas.microsoft.com/office/drawing/2014/main" id="{67F76439-62DD-4BB5-8C0C-C4C552BE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7066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5001" name="Text Box 9">
            <a:extLst>
              <a:ext uri="{FF2B5EF4-FFF2-40B4-BE49-F238E27FC236}">
                <a16:creationId xmlns:a16="http://schemas.microsoft.com/office/drawing/2014/main" id="{6ACD9179-644E-4C54-B998-3E6DB437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6304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Piridoxina: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5002" name="Picture 10">
            <a:extLst>
              <a:ext uri="{FF2B5EF4-FFF2-40B4-BE49-F238E27FC236}">
                <a16:creationId xmlns:a16="http://schemas.microsoft.com/office/drawing/2014/main" id="{19D0DB50-C4CF-4419-BC5A-72498B59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433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5003" name="Text Box 11">
            <a:extLst>
              <a:ext uri="{FF2B5EF4-FFF2-40B4-BE49-F238E27FC236}">
                <a16:creationId xmlns:a16="http://schemas.microsoft.com/office/drawing/2014/main" id="{184BCD0D-2E02-4FDB-BB1C-C36D191D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671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Piridoxal y piridoxamina: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65004" name="Text Box 12">
            <a:extLst>
              <a:ext uri="{FF2B5EF4-FFF2-40B4-BE49-F238E27FC236}">
                <a16:creationId xmlns:a16="http://schemas.microsoft.com/office/drawing/2014/main" id="{EAE33F45-3739-4AE9-AC15-682E53B2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990850"/>
            <a:ext cx="7799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 encuentra principalmente en las plantas (Ej: guineos, habichuelas blancas y nueces)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365005" name="Text Box 13">
            <a:extLst>
              <a:ext uri="{FF2B5EF4-FFF2-40B4-BE49-F238E27FC236}">
                <a16:creationId xmlns:a16="http://schemas.microsoft.com/office/drawing/2014/main" id="{C7967222-14BA-4A8A-9209-DEBA9EEE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960813"/>
            <a:ext cx="787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 halla principalmente en los alimentos animales (Ej: carnes de res, aves de corral y pescado)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365006" name="Text Box 14">
            <a:extLst>
              <a:ext uri="{FF2B5EF4-FFF2-40B4-BE49-F238E27FC236}">
                <a16:creationId xmlns:a16="http://schemas.microsoft.com/office/drawing/2014/main" id="{F18D03D6-2F01-4656-BF35-96969BC5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935538"/>
            <a:ext cx="7726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Común en los productos animales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65007" name="Picture 15">
            <a:extLst>
              <a:ext uri="{FF2B5EF4-FFF2-40B4-BE49-F238E27FC236}">
                <a16:creationId xmlns:a16="http://schemas.microsoft.com/office/drawing/2014/main" id="{E5BEBC3A-4716-4625-A1B2-AB5B8067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6513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5008" name="Text Box 16">
            <a:extLst>
              <a:ext uri="{FF2B5EF4-FFF2-40B4-BE49-F238E27FC236}">
                <a16:creationId xmlns:a16="http://schemas.microsoft.com/office/drawing/2014/main" id="{DA6672D1-B886-44D1-8ED5-56390F99C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751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Versiones fosforiladas: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5009" name="Picture 17">
            <a:extLst>
              <a:ext uri="{FF2B5EF4-FFF2-40B4-BE49-F238E27FC236}">
                <a16:creationId xmlns:a16="http://schemas.microsoft.com/office/drawing/2014/main" id="{6F1525D4-67B4-48B2-92FF-EDFA64FF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895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5010" name="Text Box 18">
            <a:extLst>
              <a:ext uri="{FF2B5EF4-FFF2-40B4-BE49-F238E27FC236}">
                <a16:creationId xmlns:a16="http://schemas.microsoft.com/office/drawing/2014/main" id="{AB1F19C1-8F5E-4D0C-8693-AD566BEA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2181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Moderadamente sensitiva a la cocción:</a:t>
            </a:r>
          </a:p>
        </p:txBody>
      </p:sp>
      <p:pic>
        <p:nvPicPr>
          <p:cNvPr id="1365011" name="Picture 19">
            <a:extLst>
              <a:ext uri="{FF2B5EF4-FFF2-40B4-BE49-F238E27FC236}">
                <a16:creationId xmlns:a16="http://schemas.microsoft.com/office/drawing/2014/main" id="{752D013C-103D-405A-9205-0E309F91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6594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5012" name="Text Box 20">
            <a:extLst>
              <a:ext uri="{FF2B5EF4-FFF2-40B4-BE49-F238E27FC236}">
                <a16:creationId xmlns:a16="http://schemas.microsoft.com/office/drawing/2014/main" id="{87B175BE-C683-4869-9AA8-CA24AB4E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5832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Ejemplo:  </a:t>
            </a:r>
            <a:r>
              <a:rPr lang="en-US" altLang="en-US" sz="2100" b="1" i="1">
                <a:latin typeface="Arial" panose="020B0604020202020204" pitchFamily="34" charset="0"/>
              </a:rPr>
              <a:t>Calor prolongado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5E35E-CE88-4EF0-841C-D5F0A8746DB5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B</a:t>
            </a:r>
            <a:r>
              <a:rPr lang="es-PR" altLang="en-US" sz="28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28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65015" name="Picture 23">
            <a:extLst>
              <a:ext uri="{FF2B5EF4-FFF2-40B4-BE49-F238E27FC236}">
                <a16:creationId xmlns:a16="http://schemas.microsoft.com/office/drawing/2014/main" id="{9276AE5D-55ED-4763-8C99-4ED6BC3A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6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5016" name="Picture 24">
            <a:extLst>
              <a:ext uri="{FF2B5EF4-FFF2-40B4-BE49-F238E27FC236}">
                <a16:creationId xmlns:a16="http://schemas.microsoft.com/office/drawing/2014/main" id="{0B8C0A76-CBDB-4246-9DA1-B409062B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3950"/>
            <a:ext cx="53292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1BEE42-36A1-4575-A6C1-7CBC332C601F}"/>
              </a:ext>
            </a:extLst>
          </p:cNvPr>
          <p:cNvSpPr>
            <a:spLocks/>
          </p:cNvSpPr>
          <p:nvPr/>
        </p:nvSpPr>
        <p:spPr bwMode="auto">
          <a:xfrm>
            <a:off x="2051050" y="1196975"/>
            <a:ext cx="4752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  <p:sp>
        <p:nvSpPr>
          <p:cNvPr id="1365018" name="Text Box 26">
            <a:extLst>
              <a:ext uri="{FF2B5EF4-FFF2-40B4-BE49-F238E27FC236}">
                <a16:creationId xmlns:a16="http://schemas.microsoft.com/office/drawing/2014/main" id="{5B6B1F7A-865B-4D15-9706-F3CAE5DF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046" name="Picture 6">
            <a:extLst>
              <a:ext uri="{FF2B5EF4-FFF2-40B4-BE49-F238E27FC236}">
                <a16:creationId xmlns:a16="http://schemas.microsoft.com/office/drawing/2014/main" id="{BAB8E0A7-C137-46E6-A4E6-379FBDA5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305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7047" name="Text Box 7">
            <a:extLst>
              <a:ext uri="{FF2B5EF4-FFF2-40B4-BE49-F238E27FC236}">
                <a16:creationId xmlns:a16="http://schemas.microsoft.com/office/drawing/2014/main" id="{EF20137E-4184-4489-AAF3-D265517F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59063"/>
            <a:ext cx="8245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Involucrada en el metabolismo de los aminoácidos (Ej: transaminación) y el catabolismo del glucógeno</a:t>
            </a:r>
          </a:p>
        </p:txBody>
      </p:sp>
      <p:pic>
        <p:nvPicPr>
          <p:cNvPr id="1367048" name="Picture 8">
            <a:extLst>
              <a:ext uri="{FF2B5EF4-FFF2-40B4-BE49-F238E27FC236}">
                <a16:creationId xmlns:a16="http://schemas.microsoft.com/office/drawing/2014/main" id="{F32A6FF7-570F-4FAC-8C61-0A4293DD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9560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7049" name="Text Box 9">
            <a:extLst>
              <a:ext uri="{FF2B5EF4-FFF2-40B4-BE49-F238E27FC236}">
                <a16:creationId xmlns:a16="http://schemas.microsoft.com/office/drawing/2014/main" id="{727BB293-0E8F-4DA2-BA3B-A55D16F7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8798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Apoya un metabolismo del ejercicio eficiente: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67050" name="Text Box 10">
            <a:extLst>
              <a:ext uri="{FF2B5EF4-FFF2-40B4-BE49-F238E27FC236}">
                <a16:creationId xmlns:a16="http://schemas.microsoft.com/office/drawing/2014/main" id="{CFE728F4-8104-4E77-B625-BA5D86B7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313238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Al  asistir en: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67051" name="Picture 11">
            <a:extLst>
              <a:ext uri="{FF2B5EF4-FFF2-40B4-BE49-F238E27FC236}">
                <a16:creationId xmlns:a16="http://schemas.microsoft.com/office/drawing/2014/main" id="{36A90D1C-FC31-4122-B83E-74251F02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21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7052" name="Text Box 12">
            <a:extLst>
              <a:ext uri="{FF2B5EF4-FFF2-40B4-BE49-F238E27FC236}">
                <a16:creationId xmlns:a16="http://schemas.microsoft.com/office/drawing/2014/main" id="{30981AFC-B014-4D5A-A7A5-3C5C8FDE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4607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Importancia para el ejercicio:</a:t>
            </a:r>
          </a:p>
        </p:txBody>
      </p:sp>
      <p:pic>
        <p:nvPicPr>
          <p:cNvPr id="1367053" name="Picture 13">
            <a:extLst>
              <a:ext uri="{FF2B5EF4-FFF2-40B4-BE49-F238E27FC236}">
                <a16:creationId xmlns:a16="http://schemas.microsoft.com/office/drawing/2014/main" id="{0BAC5F59-21D7-4223-8C44-5D3B6C41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450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7054" name="Text Box 14">
            <a:extLst>
              <a:ext uri="{FF2B5EF4-FFF2-40B4-BE49-F238E27FC236}">
                <a16:creationId xmlns:a16="http://schemas.microsoft.com/office/drawing/2014/main" id="{371319B3-78D5-488A-8AD0-A0463E796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48213"/>
            <a:ext cx="7310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La formación de alanina, glutamato y glutamina durante la gluconeogénesis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67055" name="Picture 15">
            <a:extLst>
              <a:ext uri="{FF2B5EF4-FFF2-40B4-BE49-F238E27FC236}">
                <a16:creationId xmlns:a16="http://schemas.microsoft.com/office/drawing/2014/main" id="{33AEA2A1-4B92-44A8-AB5C-79A51C67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943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7056" name="Text Box 16">
            <a:extLst>
              <a:ext uri="{FF2B5EF4-FFF2-40B4-BE49-F238E27FC236}">
                <a16:creationId xmlns:a16="http://schemas.microsoft.com/office/drawing/2014/main" id="{A9AF9987-2BAD-4B10-AA9F-95420B62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397500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La oxidación de los aminoácidos en las fibras musculares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367057" name="Text Box 17">
            <a:extLst>
              <a:ext uri="{FF2B5EF4-FFF2-40B4-BE49-F238E27FC236}">
                <a16:creationId xmlns:a16="http://schemas.microsoft.com/office/drawing/2014/main" id="{3B048666-214B-4FEE-813A-AE5F28B6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15423-2AFE-46C1-8E64-DDCC80DAE923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67059" name="Picture 19">
            <a:extLst>
              <a:ext uri="{FF2B5EF4-FFF2-40B4-BE49-F238E27FC236}">
                <a16:creationId xmlns:a16="http://schemas.microsoft.com/office/drawing/2014/main" id="{F4681DF0-63A9-450C-92D5-C1432E94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1DBAC8-A6B2-4A29-8EC8-7E946BAEB012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094" name="Picture 6">
            <a:extLst>
              <a:ext uri="{FF2B5EF4-FFF2-40B4-BE49-F238E27FC236}">
                <a16:creationId xmlns:a16="http://schemas.microsoft.com/office/drawing/2014/main" id="{11D0B1E2-E070-4705-A57E-EB837E9A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9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095" name="Text Box 7">
            <a:extLst>
              <a:ext uri="{FF2B5EF4-FFF2-40B4-BE49-F238E27FC236}">
                <a16:creationId xmlns:a16="http://schemas.microsoft.com/office/drawing/2014/main" id="{3998E097-1212-4A50-8FBF-C4BAC14D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082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vegetales:</a:t>
            </a:r>
          </a:p>
        </p:txBody>
      </p:sp>
      <p:pic>
        <p:nvPicPr>
          <p:cNvPr id="1369096" name="Picture 8">
            <a:extLst>
              <a:ext uri="{FF2B5EF4-FFF2-40B4-BE49-F238E27FC236}">
                <a16:creationId xmlns:a16="http://schemas.microsoft.com/office/drawing/2014/main" id="{3568891D-917E-49AE-93A0-914E62FB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097" name="Text Box 9">
            <a:extLst>
              <a:ext uri="{FF2B5EF4-FFF2-40B4-BE49-F238E27FC236}">
                <a16:creationId xmlns:a16="http://schemas.microsoft.com/office/drawing/2014/main" id="{F335102B-A6FC-491F-8C10-A79D2C25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3656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pic>
        <p:nvPicPr>
          <p:cNvPr id="1369098" name="Picture 10">
            <a:extLst>
              <a:ext uri="{FF2B5EF4-FFF2-40B4-BE49-F238E27FC236}">
                <a16:creationId xmlns:a16="http://schemas.microsoft.com/office/drawing/2014/main" id="{34B57E01-7078-446D-A1D0-55C7F63F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448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099" name="Text Box 11">
            <a:extLst>
              <a:ext uri="{FF2B5EF4-FFF2-40B4-BE49-F238E27FC236}">
                <a16:creationId xmlns:a16="http://schemas.microsoft.com/office/drawing/2014/main" id="{4B61FF2E-724D-4465-8016-6D412E5D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68650"/>
            <a:ext cx="13573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Guineos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00" name="Picture 12">
            <a:extLst>
              <a:ext uri="{FF2B5EF4-FFF2-40B4-BE49-F238E27FC236}">
                <a16:creationId xmlns:a16="http://schemas.microsoft.com/office/drawing/2014/main" id="{61F62C42-2B00-49F7-A190-56C0DB8C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388" y="32273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01" name="Text Box 13">
            <a:extLst>
              <a:ext uri="{FF2B5EF4-FFF2-40B4-BE49-F238E27FC236}">
                <a16:creationId xmlns:a16="http://schemas.microsoft.com/office/drawing/2014/main" id="{207C2F98-73A9-4DA5-87E7-C74DDD2E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3151188"/>
            <a:ext cx="41894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Nueces de nogal (walnuts)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02" name="Picture 14">
            <a:extLst>
              <a:ext uri="{FF2B5EF4-FFF2-40B4-BE49-F238E27FC236}">
                <a16:creationId xmlns:a16="http://schemas.microsoft.com/office/drawing/2014/main" id="{3154F149-0D04-4432-8C8C-7005FC8B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7925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03" name="Text Box 15">
            <a:extLst>
              <a:ext uri="{FF2B5EF4-FFF2-40B4-BE49-F238E27FC236}">
                <a16:creationId xmlns:a16="http://schemas.microsoft.com/office/drawing/2014/main" id="{826713FF-8E82-4021-8C25-508CC5DE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716338"/>
            <a:ext cx="2941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Habichuelas blancas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04" name="Picture 16">
            <a:extLst>
              <a:ext uri="{FF2B5EF4-FFF2-40B4-BE49-F238E27FC236}">
                <a16:creationId xmlns:a16="http://schemas.microsoft.com/office/drawing/2014/main" id="{2920556F-7284-4935-BC82-D68967B5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9641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05" name="Text Box 17">
            <a:extLst>
              <a:ext uri="{FF2B5EF4-FFF2-40B4-BE49-F238E27FC236}">
                <a16:creationId xmlns:a16="http://schemas.microsoft.com/office/drawing/2014/main" id="{B49FF0AF-4FED-40E1-9CD3-4FF85F71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887913"/>
            <a:ext cx="12144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Carnes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06" name="Picture 18">
            <a:extLst>
              <a:ext uri="{FF2B5EF4-FFF2-40B4-BE49-F238E27FC236}">
                <a16:creationId xmlns:a16="http://schemas.microsoft.com/office/drawing/2014/main" id="{1F2F30B3-D381-4647-9DA7-78171538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1425" y="49450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07" name="Text Box 19">
            <a:extLst>
              <a:ext uri="{FF2B5EF4-FFF2-40B4-BE49-F238E27FC236}">
                <a16:creationId xmlns:a16="http://schemas.microsoft.com/office/drawing/2014/main" id="{820228A1-DE23-4AF8-B10C-7B6EEF36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4868863"/>
            <a:ext cx="17907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Pescado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08" name="Picture 20">
            <a:extLst>
              <a:ext uri="{FF2B5EF4-FFF2-40B4-BE49-F238E27FC236}">
                <a16:creationId xmlns:a16="http://schemas.microsoft.com/office/drawing/2014/main" id="{CB596553-3D5E-48E9-8A2B-5BC8B36E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9188" y="49450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09" name="Text Box 21">
            <a:extLst>
              <a:ext uri="{FF2B5EF4-FFF2-40B4-BE49-F238E27FC236}">
                <a16:creationId xmlns:a16="http://schemas.microsoft.com/office/drawing/2014/main" id="{6633A3DD-4FDF-4BCF-96B4-990E2028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4868863"/>
            <a:ext cx="22923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Aves de corral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69110" name="Text Box 22">
            <a:extLst>
              <a:ext uri="{FF2B5EF4-FFF2-40B4-BE49-F238E27FC236}">
                <a16:creationId xmlns:a16="http://schemas.microsoft.com/office/drawing/2014/main" id="{667C49E0-B46B-4651-935E-93262D7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69111" name="Picture 23">
            <a:extLst>
              <a:ext uri="{FF2B5EF4-FFF2-40B4-BE49-F238E27FC236}">
                <a16:creationId xmlns:a16="http://schemas.microsoft.com/office/drawing/2014/main" id="{EC18535E-A76A-4D12-BAE4-10CFA0DF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388" y="37925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9112" name="Text Box 24">
            <a:extLst>
              <a:ext uri="{FF2B5EF4-FFF2-40B4-BE49-F238E27FC236}">
                <a16:creationId xmlns:a16="http://schemas.microsoft.com/office/drawing/2014/main" id="{35406EA4-D67C-46FE-B30E-205C046C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3716338"/>
            <a:ext cx="2941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Lentejas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69114" name="Picture 26">
            <a:extLst>
              <a:ext uri="{FF2B5EF4-FFF2-40B4-BE49-F238E27FC236}">
                <a16:creationId xmlns:a16="http://schemas.microsoft.com/office/drawing/2014/main" id="{9827C0F9-C4AD-41F4-A383-59D2ABC8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C79FA-9534-4ECA-807F-81D153E060E6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9D2606-7678-4026-8899-9BBC06019304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40" name="Text Box 4">
            <a:extLst>
              <a:ext uri="{FF2B5EF4-FFF2-40B4-BE49-F238E27FC236}">
                <a16:creationId xmlns:a16="http://schemas.microsoft.com/office/drawing/2014/main" id="{757AE048-F278-4733-8BB2-6208D268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71141" name="Picture 5">
            <a:extLst>
              <a:ext uri="{FF2B5EF4-FFF2-40B4-BE49-F238E27FC236}">
                <a16:creationId xmlns:a16="http://schemas.microsoft.com/office/drawing/2014/main" id="{09ED7CBB-38B1-4A30-9B29-A3A9DAB0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44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1142" name="Text Box 6">
            <a:extLst>
              <a:ext uri="{FF2B5EF4-FFF2-40B4-BE49-F238E27FC236}">
                <a16:creationId xmlns:a16="http://schemas.microsoft.com/office/drawing/2014/main" id="{5B2AA117-9D9A-4171-ACA6-6C50FEA3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130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</a:p>
        </p:txBody>
      </p:sp>
      <p:pic>
        <p:nvPicPr>
          <p:cNvPr id="1371143" name="Picture 7">
            <a:extLst>
              <a:ext uri="{FF2B5EF4-FFF2-40B4-BE49-F238E27FC236}">
                <a16:creationId xmlns:a16="http://schemas.microsoft.com/office/drawing/2014/main" id="{02A0D4E8-1125-461A-8CE8-5701824F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0179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1144" name="Text Box 8">
            <a:extLst>
              <a:ext uri="{FF2B5EF4-FFF2-40B4-BE49-F238E27FC236}">
                <a16:creationId xmlns:a16="http://schemas.microsoft.com/office/drawing/2014/main" id="{BD26109D-4695-4DC1-8A1B-AAFAF9DB7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941763"/>
            <a:ext cx="77898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Basado en el contenido proteínico típico de la dieta norteamerica, la cual 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1145" name="Picture 9">
            <a:extLst>
              <a:ext uri="{FF2B5EF4-FFF2-40B4-BE49-F238E27FC236}">
                <a16:creationId xmlns:a16="http://schemas.microsoft.com/office/drawing/2014/main" id="{465F400E-03F5-4AAF-9368-D050AA2E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020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1146" name="Text Box 10">
            <a:extLst>
              <a:ext uri="{FF2B5EF4-FFF2-40B4-BE49-F238E27FC236}">
                <a16:creationId xmlns:a16="http://schemas.microsoft.com/office/drawing/2014/main" id="{2F5EA82D-83C8-4D7F-AADC-791A7A89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5052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0.016 mg de vitamina B</a:t>
            </a:r>
            <a:r>
              <a:rPr lang="es-ES" altLang="en-US" b="1" baseline="-25000">
                <a:latin typeface="Arial" panose="020B0604020202020204" pitchFamily="34" charset="0"/>
              </a:rPr>
              <a:t>6</a:t>
            </a:r>
            <a:r>
              <a:rPr lang="es-ES" altLang="en-US" b="1">
                <a:latin typeface="Arial" panose="020B0604020202020204" pitchFamily="34" charset="0"/>
              </a:rPr>
              <a:t>/g PRO en la dieta: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1149" name="Picture 13">
            <a:extLst>
              <a:ext uri="{FF2B5EF4-FFF2-40B4-BE49-F238E27FC236}">
                <a16:creationId xmlns:a16="http://schemas.microsoft.com/office/drawing/2014/main" id="{FDA90323-7220-423F-946A-C8AE6EE4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210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1150" name="Text Box 14">
            <a:extLst>
              <a:ext uri="{FF2B5EF4-FFF2-40B4-BE49-F238E27FC236}">
                <a16:creationId xmlns:a16="http://schemas.microsoft.com/office/drawing/2014/main" id="{78439FFC-E825-43D6-9F35-C315E36B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448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Según la cantidad de proteína consumida: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1151" name="Picture 15">
            <a:extLst>
              <a:ext uri="{FF2B5EF4-FFF2-40B4-BE49-F238E27FC236}">
                <a16:creationId xmlns:a16="http://schemas.microsoft.com/office/drawing/2014/main" id="{5B7AC0D7-6C53-47AA-8730-ADD0A9A6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863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1152" name="Text Box 16">
            <a:extLst>
              <a:ext uri="{FF2B5EF4-FFF2-40B4-BE49-F238E27FC236}">
                <a16:creationId xmlns:a16="http://schemas.microsoft.com/office/drawing/2014/main" id="{A4F922FF-ED21-47C0-8C47-0E57A41A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8948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100 - 125 g PRO/día: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71153" name="Text Box 17">
            <a:extLst>
              <a:ext uri="{FF2B5EF4-FFF2-40B4-BE49-F238E27FC236}">
                <a16:creationId xmlns:a16="http://schemas.microsoft.com/office/drawing/2014/main" id="{9E24A0E5-B67E-4D36-91EB-A42817D0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5146675"/>
            <a:ext cx="6956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Esto se traduce a (0.016 X 100, 0.016 X 125):</a:t>
            </a:r>
            <a:endParaRPr lang="en-US" altLang="en-US" sz="1800" b="1" i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grpSp>
        <p:nvGrpSpPr>
          <p:cNvPr id="1371154" name="Group 18">
            <a:extLst>
              <a:ext uri="{FF2B5EF4-FFF2-40B4-BE49-F238E27FC236}">
                <a16:creationId xmlns:a16="http://schemas.microsoft.com/office/drawing/2014/main" id="{2CE3CA9F-6170-4A75-BFD9-28663E3D08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2563" y="5181600"/>
            <a:ext cx="266700" cy="268288"/>
            <a:chOff x="618" y="2160"/>
            <a:chExt cx="2262" cy="2267"/>
          </a:xfrm>
        </p:grpSpPr>
        <p:sp>
          <p:nvSpPr>
            <p:cNvPr id="1371155" name="AutoShape 19">
              <a:extLst>
                <a:ext uri="{FF2B5EF4-FFF2-40B4-BE49-F238E27FC236}">
                  <a16:creationId xmlns:a16="http://schemas.microsoft.com/office/drawing/2014/main" id="{66C14090-8F42-4D46-8A0E-068FEA83F4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56" name="Freeform 20">
              <a:extLst>
                <a:ext uri="{FF2B5EF4-FFF2-40B4-BE49-F238E27FC236}">
                  <a16:creationId xmlns:a16="http://schemas.microsoft.com/office/drawing/2014/main" id="{4B951044-5A0A-480D-86D4-FC42AC45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57" name="Freeform 21">
              <a:extLst>
                <a:ext uri="{FF2B5EF4-FFF2-40B4-BE49-F238E27FC236}">
                  <a16:creationId xmlns:a16="http://schemas.microsoft.com/office/drawing/2014/main" id="{CEFDC00A-293B-4D96-8E84-5CEA386D9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58" name="Freeform 22">
              <a:extLst>
                <a:ext uri="{FF2B5EF4-FFF2-40B4-BE49-F238E27FC236}">
                  <a16:creationId xmlns:a16="http://schemas.microsoft.com/office/drawing/2014/main" id="{BE35633B-2F09-462A-9800-A8D2643F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59" name="Freeform 23">
              <a:extLst>
                <a:ext uri="{FF2B5EF4-FFF2-40B4-BE49-F238E27FC236}">
                  <a16:creationId xmlns:a16="http://schemas.microsoft.com/office/drawing/2014/main" id="{90D3DD3E-0E5A-4261-BEB1-10BB7ABD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0" name="Freeform 24">
              <a:extLst>
                <a:ext uri="{FF2B5EF4-FFF2-40B4-BE49-F238E27FC236}">
                  <a16:creationId xmlns:a16="http://schemas.microsoft.com/office/drawing/2014/main" id="{8338920F-88FB-4B47-BE52-A0051449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1" name="Freeform 25">
              <a:extLst>
                <a:ext uri="{FF2B5EF4-FFF2-40B4-BE49-F238E27FC236}">
                  <a16:creationId xmlns:a16="http://schemas.microsoft.com/office/drawing/2014/main" id="{7BB03C55-0B78-4E0C-B8EC-9DED32B90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2" name="Freeform 26">
              <a:extLst>
                <a:ext uri="{FF2B5EF4-FFF2-40B4-BE49-F238E27FC236}">
                  <a16:creationId xmlns:a16="http://schemas.microsoft.com/office/drawing/2014/main" id="{1DC14933-C915-43B0-874F-EFB91AB3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3" name="Freeform 27">
              <a:extLst>
                <a:ext uri="{FF2B5EF4-FFF2-40B4-BE49-F238E27FC236}">
                  <a16:creationId xmlns:a16="http://schemas.microsoft.com/office/drawing/2014/main" id="{7DB18CE8-627A-43F2-8BB5-C4EB32CE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4" name="Freeform 28">
              <a:extLst>
                <a:ext uri="{FF2B5EF4-FFF2-40B4-BE49-F238E27FC236}">
                  <a16:creationId xmlns:a16="http://schemas.microsoft.com/office/drawing/2014/main" id="{1DCFD0C8-38E4-468B-9D27-077388BD6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65" name="Freeform 29">
              <a:extLst>
                <a:ext uri="{FF2B5EF4-FFF2-40B4-BE49-F238E27FC236}">
                  <a16:creationId xmlns:a16="http://schemas.microsoft.com/office/drawing/2014/main" id="{BC7716C6-9D65-4A69-9510-EEE75378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1166" name="Text Box 30">
            <a:extLst>
              <a:ext uri="{FF2B5EF4-FFF2-40B4-BE49-F238E27FC236}">
                <a16:creationId xmlns:a16="http://schemas.microsoft.com/office/drawing/2014/main" id="{6ED6334F-3577-4216-B4A4-644821F5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537200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1.6 - 2 mg vitamina B6/día</a:t>
            </a:r>
          </a:p>
        </p:txBody>
      </p:sp>
      <p:pic>
        <p:nvPicPr>
          <p:cNvPr id="1371167" name="Picture 31">
            <a:extLst>
              <a:ext uri="{FF2B5EF4-FFF2-40B4-BE49-F238E27FC236}">
                <a16:creationId xmlns:a16="http://schemas.microsoft.com/office/drawing/2014/main" id="{7AA8FC43-35C5-49EC-8EB8-EB462CD3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ADABE-335A-4E37-95ED-3617D2323B81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384CC5-C0A9-4F9D-AB4E-58195CF97D37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8" name="Text Box 4">
            <a:extLst>
              <a:ext uri="{FF2B5EF4-FFF2-40B4-BE49-F238E27FC236}">
                <a16:creationId xmlns:a16="http://schemas.microsoft.com/office/drawing/2014/main" id="{CBAE934B-D1E7-4E38-852B-AC153A33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73189" name="Picture 5">
            <a:extLst>
              <a:ext uri="{FF2B5EF4-FFF2-40B4-BE49-F238E27FC236}">
                <a16:creationId xmlns:a16="http://schemas.microsoft.com/office/drawing/2014/main" id="{7241475E-D701-491A-BAAF-27815EB7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570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3190" name="Text Box 6">
            <a:extLst>
              <a:ext uri="{FF2B5EF4-FFF2-40B4-BE49-F238E27FC236}">
                <a16:creationId xmlns:a16="http://schemas.microsoft.com/office/drawing/2014/main" id="{29FCF5F7-8470-4ED7-A023-BBA996BC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987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</a:p>
        </p:txBody>
      </p:sp>
      <p:pic>
        <p:nvPicPr>
          <p:cNvPr id="1373193" name="Picture 9">
            <a:extLst>
              <a:ext uri="{FF2B5EF4-FFF2-40B4-BE49-F238E27FC236}">
                <a16:creationId xmlns:a16="http://schemas.microsoft.com/office/drawing/2014/main" id="{8E8EFF17-A94E-4226-ABC5-1E23D412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0257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3194" name="Text Box 10">
            <a:extLst>
              <a:ext uri="{FF2B5EF4-FFF2-40B4-BE49-F238E27FC236}">
                <a16:creationId xmlns:a16="http://schemas.microsoft.com/office/drawing/2014/main" id="{0EFB3CA2-C6FC-42AE-A39A-12AD2A2F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9495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varones, 19 - 50 años):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3195" name="Picture 11">
            <a:extLst>
              <a:ext uri="{FF2B5EF4-FFF2-40B4-BE49-F238E27FC236}">
                <a16:creationId xmlns:a16="http://schemas.microsoft.com/office/drawing/2014/main" id="{6B2E5C18-6572-4DF1-B634-538F9F8D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559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3196" name="Text Box 12">
            <a:extLst>
              <a:ext uri="{FF2B5EF4-FFF2-40B4-BE49-F238E27FC236}">
                <a16:creationId xmlns:a16="http://schemas.microsoft.com/office/drawing/2014/main" id="{78B23CA2-B262-4CB6-8C26-B6334E13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5916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1.3 mg/día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3197" name="Picture 13">
            <a:extLst>
              <a:ext uri="{FF2B5EF4-FFF2-40B4-BE49-F238E27FC236}">
                <a16:creationId xmlns:a16="http://schemas.microsoft.com/office/drawing/2014/main" id="{0990606F-C318-475F-9354-090ED340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9433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3198" name="Text Box 14">
            <a:extLst>
              <a:ext uri="{FF2B5EF4-FFF2-40B4-BE49-F238E27FC236}">
                <a16:creationId xmlns:a16="http://schemas.microsoft.com/office/drawing/2014/main" id="{E3D9195A-AB92-4940-B6BF-AC7A8827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867150"/>
            <a:ext cx="639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Atletas bajo un regimen dietético alto en proteínas: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3199" name="Picture 15">
            <a:extLst>
              <a:ext uri="{FF2B5EF4-FFF2-40B4-BE49-F238E27FC236}">
                <a16:creationId xmlns:a16="http://schemas.microsoft.com/office/drawing/2014/main" id="{3181679B-F31C-4FD2-8DB5-D3F17A19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307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3200" name="Text Box 16">
            <a:extLst>
              <a:ext uri="{FF2B5EF4-FFF2-40B4-BE49-F238E27FC236}">
                <a16:creationId xmlns:a16="http://schemas.microsoft.com/office/drawing/2014/main" id="{697EFB08-3405-45D8-974C-C1DB896A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733925"/>
            <a:ext cx="5703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Posiblemente requieran consumir una mayor cantidad de vitamina B</a:t>
            </a:r>
            <a:r>
              <a:rPr lang="es-ES" altLang="en-US" b="1" baseline="-25000">
                <a:solidFill>
                  <a:srgbClr val="CC3300"/>
                </a:solidFill>
                <a:latin typeface="Arial" panose="020B0604020202020204" pitchFamily="34" charset="0"/>
              </a:rPr>
              <a:t>6</a:t>
            </a: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73201" name="Text Box 17">
            <a:extLst>
              <a:ext uri="{FF2B5EF4-FFF2-40B4-BE49-F238E27FC236}">
                <a16:creationId xmlns:a16="http://schemas.microsoft.com/office/drawing/2014/main" id="{E9F13DD3-5178-4D32-87CB-0729E041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5380038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Este supuesto no ha sido cabalmente investigado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73202" name="Picture 18">
            <a:extLst>
              <a:ext uri="{FF2B5EF4-FFF2-40B4-BE49-F238E27FC236}">
                <a16:creationId xmlns:a16="http://schemas.microsoft.com/office/drawing/2014/main" id="{2A27CE3A-CDF1-4871-8D19-7DA6C4D5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99BEA1-7673-4431-9638-FA952C685A6E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E62833-3693-4462-9985-7B4B6D7B5732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6" name="Text Box 4">
            <a:extLst>
              <a:ext uri="{FF2B5EF4-FFF2-40B4-BE49-F238E27FC236}">
                <a16:creationId xmlns:a16="http://schemas.microsoft.com/office/drawing/2014/main" id="{470CA90F-EACB-4233-A590-104D393D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75237" name="Picture 5">
            <a:extLst>
              <a:ext uri="{FF2B5EF4-FFF2-40B4-BE49-F238E27FC236}">
                <a16:creationId xmlns:a16="http://schemas.microsoft.com/office/drawing/2014/main" id="{F5566AE4-E9A9-47E8-B577-1550F5D9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16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5238" name="Text Box 6">
            <a:extLst>
              <a:ext uri="{FF2B5EF4-FFF2-40B4-BE49-F238E27FC236}">
                <a16:creationId xmlns:a16="http://schemas.microsoft.com/office/drawing/2014/main" id="{E5F4DA2D-24BE-4259-8F41-FE754D7A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844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Causa común:</a:t>
            </a:r>
          </a:p>
        </p:txBody>
      </p:sp>
      <p:pic>
        <p:nvPicPr>
          <p:cNvPr id="1375241" name="Picture 9">
            <a:extLst>
              <a:ext uri="{FF2B5EF4-FFF2-40B4-BE49-F238E27FC236}">
                <a16:creationId xmlns:a16="http://schemas.microsoft.com/office/drawing/2014/main" id="{0DA9417A-6378-42F6-A0E2-5E5FDE74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3718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5242" name="Text Box 10">
            <a:extLst>
              <a:ext uri="{FF2B5EF4-FFF2-40B4-BE49-F238E27FC236}">
                <a16:creationId xmlns:a16="http://schemas.microsoft.com/office/drawing/2014/main" id="{615B6B5C-8858-49B3-A3FD-22668FE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2956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 adelgazante estricta: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5243" name="Picture 11">
            <a:extLst>
              <a:ext uri="{FF2B5EF4-FFF2-40B4-BE49-F238E27FC236}">
                <a16:creationId xmlns:a16="http://schemas.microsoft.com/office/drawing/2014/main" id="{C88B247F-E901-4A25-A017-BE522D96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8020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5244" name="Text Box 12">
            <a:extLst>
              <a:ext uri="{FF2B5EF4-FFF2-40B4-BE49-F238E27FC236}">
                <a16:creationId xmlns:a16="http://schemas.microsoft.com/office/drawing/2014/main" id="{6F03EF1A-2EE2-4104-A4C5-EBA2A664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8052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Restricción energética prolongada: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75245" name="Text Box 13">
            <a:extLst>
              <a:ext uri="{FF2B5EF4-FFF2-40B4-BE49-F238E27FC236}">
                <a16:creationId xmlns:a16="http://schemas.microsoft.com/office/drawing/2014/main" id="{76DABC1C-1318-4370-ADA1-725A990C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141788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Para facilitar la pérdida de peso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75246" name="Picture 14">
            <a:extLst>
              <a:ext uri="{FF2B5EF4-FFF2-40B4-BE49-F238E27FC236}">
                <a16:creationId xmlns:a16="http://schemas.microsoft.com/office/drawing/2014/main" id="{00437A27-B76A-4A16-BA83-3B13A2BD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3EBF9-39D4-4DAF-BD41-8FF88E876415}"/>
              </a:ext>
            </a:extLst>
          </p:cNvPr>
          <p:cNvSpPr>
            <a:spLocks/>
          </p:cNvSpPr>
          <p:nvPr/>
        </p:nvSpPr>
        <p:spPr bwMode="auto">
          <a:xfrm>
            <a:off x="2268538" y="21066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D430E1-EFAD-4059-BBDC-3515F0D9668E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>
            <a:extLst>
              <a:ext uri="{FF2B5EF4-FFF2-40B4-BE49-F238E27FC236}">
                <a16:creationId xmlns:a16="http://schemas.microsoft.com/office/drawing/2014/main" id="{E1F6A026-709B-4880-B3A0-B6C602FF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01688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88867" name="Rectangle 3">
            <a:extLst>
              <a:ext uri="{FF2B5EF4-FFF2-40B4-BE49-F238E27FC236}">
                <a16:creationId xmlns:a16="http://schemas.microsoft.com/office/drawing/2014/main" id="{39796ECF-37CE-4E3E-AD2F-C8930506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54175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Liposolubles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88868" name="Picture 4">
            <a:extLst>
              <a:ext uri="{FF2B5EF4-FFF2-40B4-BE49-F238E27FC236}">
                <a16:creationId xmlns:a16="http://schemas.microsoft.com/office/drawing/2014/main" id="{43392B2E-D3FE-4297-AB8E-BE15EED5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606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69" name="Text Box 5">
            <a:extLst>
              <a:ext uri="{FF2B5EF4-FFF2-40B4-BE49-F238E27FC236}">
                <a16:creationId xmlns:a16="http://schemas.microsoft.com/office/drawing/2014/main" id="{7392DB74-3E69-4D33-BE99-EE51EC44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89188"/>
            <a:ext cx="80295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encuentran en los alimentos que poseen grasas</a:t>
            </a:r>
          </a:p>
        </p:txBody>
      </p:sp>
      <p:pic>
        <p:nvPicPr>
          <p:cNvPr id="1188870" name="Picture 6">
            <a:extLst>
              <a:ext uri="{FF2B5EF4-FFF2-40B4-BE49-F238E27FC236}">
                <a16:creationId xmlns:a16="http://schemas.microsoft.com/office/drawing/2014/main" id="{1D6671FA-F320-4B19-9711-0DF0ED98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52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71" name="Text Box 7">
            <a:extLst>
              <a:ext uri="{FF2B5EF4-FFF2-40B4-BE49-F238E27FC236}">
                <a16:creationId xmlns:a16="http://schemas.microsoft.com/office/drawing/2014/main" id="{69A52E9E-FEAD-4D4F-BD78-96665956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181350"/>
            <a:ext cx="8174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Almacenadas en los depósitos de grasa del cuerpo (y en el hígado) - </a:t>
            </a:r>
            <a:r>
              <a:rPr lang="en-US" altLang="en-US" sz="2200" b="1" i="1">
                <a:latin typeface="Tahoma" panose="020B0604030504040204" pitchFamily="34" charset="0"/>
              </a:rPr>
              <a:t>Consecuentemente:</a:t>
            </a:r>
          </a:p>
        </p:txBody>
      </p:sp>
      <p:pic>
        <p:nvPicPr>
          <p:cNvPr id="1188872" name="Picture 8">
            <a:extLst>
              <a:ext uri="{FF2B5EF4-FFF2-40B4-BE49-F238E27FC236}">
                <a16:creationId xmlns:a16="http://schemas.microsoft.com/office/drawing/2014/main" id="{8704EF8A-1216-4790-A166-85F4AB62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7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73" name="Text Box 9">
            <a:extLst>
              <a:ext uri="{FF2B5EF4-FFF2-40B4-BE49-F238E27FC236}">
                <a16:creationId xmlns:a16="http://schemas.microsoft.com/office/drawing/2014/main" id="{E150FD06-4020-4A37-89D8-CE774876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1054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Vitaminas que incluye:</a:t>
            </a:r>
          </a:p>
        </p:txBody>
      </p:sp>
      <p:sp>
        <p:nvSpPr>
          <p:cNvPr id="1188874" name="Text Box 10">
            <a:extLst>
              <a:ext uri="{FF2B5EF4-FFF2-40B4-BE49-F238E27FC236}">
                <a16:creationId xmlns:a16="http://schemas.microsoft.com/office/drawing/2014/main" id="{BEF8474F-9EA4-4775-B001-F9D0AF37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6086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A, D, E y K</a:t>
            </a:r>
          </a:p>
        </p:txBody>
      </p:sp>
      <p:pic>
        <p:nvPicPr>
          <p:cNvPr id="1188875" name="Picture 11">
            <a:extLst>
              <a:ext uri="{FF2B5EF4-FFF2-40B4-BE49-F238E27FC236}">
                <a16:creationId xmlns:a16="http://schemas.microsoft.com/office/drawing/2014/main" id="{8C3B348A-1DCD-45A5-8026-C451D9E2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40290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76" name="Text Box 12">
            <a:extLst>
              <a:ext uri="{FF2B5EF4-FFF2-40B4-BE49-F238E27FC236}">
                <a16:creationId xmlns:a16="http://schemas.microsoft.com/office/drawing/2014/main" id="{CE0FA5BD-5360-4F31-81CC-2C636C01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9528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Tóxicas si se consumen en exceso</a:t>
            </a:r>
          </a:p>
        </p:txBody>
      </p:sp>
      <p:pic>
        <p:nvPicPr>
          <p:cNvPr id="1188877" name="Picture 13">
            <a:extLst>
              <a:ext uri="{FF2B5EF4-FFF2-40B4-BE49-F238E27FC236}">
                <a16:creationId xmlns:a16="http://schemas.microsoft.com/office/drawing/2014/main" id="{DFE224E4-8FB0-4A9D-A8C8-3EC40323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46069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78" name="Text Box 14">
            <a:extLst>
              <a:ext uri="{FF2B5EF4-FFF2-40B4-BE49-F238E27FC236}">
                <a16:creationId xmlns:a16="http://schemas.microsoft.com/office/drawing/2014/main" id="{1917FC4D-D074-4941-8FA1-4BBE8851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5307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son absolutamente necesarias en la dieta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4" name="Text Box 4">
            <a:extLst>
              <a:ext uri="{FF2B5EF4-FFF2-40B4-BE49-F238E27FC236}">
                <a16:creationId xmlns:a16="http://schemas.microsoft.com/office/drawing/2014/main" id="{C94AC59C-073F-4B0D-914D-919FC77A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77287" name="Picture 7">
            <a:extLst>
              <a:ext uri="{FF2B5EF4-FFF2-40B4-BE49-F238E27FC236}">
                <a16:creationId xmlns:a16="http://schemas.microsoft.com/office/drawing/2014/main" id="{B6A632E7-812A-4250-BD72-04201A48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734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7288" name="Text Box 8">
            <a:extLst>
              <a:ext uri="{FF2B5EF4-FFF2-40B4-BE49-F238E27FC236}">
                <a16:creationId xmlns:a16="http://schemas.microsoft.com/office/drawing/2014/main" id="{569E1672-E829-48F0-B443-1CB8592A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972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Efectos adversos: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7289" name="Picture 9">
            <a:extLst>
              <a:ext uri="{FF2B5EF4-FFF2-40B4-BE49-F238E27FC236}">
                <a16:creationId xmlns:a16="http://schemas.microsoft.com/office/drawing/2014/main" id="{39023542-A5D7-4F60-A567-192E9840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020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290" name="Text Box 10">
            <a:extLst>
              <a:ext uri="{FF2B5EF4-FFF2-40B4-BE49-F238E27FC236}">
                <a16:creationId xmlns:a16="http://schemas.microsoft.com/office/drawing/2014/main" id="{9EE46E2A-E483-47D8-8A3D-AD116F84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5052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Pobre síntesis de proteína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7291" name="Picture 11">
            <a:extLst>
              <a:ext uri="{FF2B5EF4-FFF2-40B4-BE49-F238E27FC236}">
                <a16:creationId xmlns:a16="http://schemas.microsoft.com/office/drawing/2014/main" id="{D5EE3651-5AEC-4624-9F4B-B400116A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7292" name="Text Box 12">
            <a:extLst>
              <a:ext uri="{FF2B5EF4-FFF2-40B4-BE49-F238E27FC236}">
                <a16:creationId xmlns:a16="http://schemas.microsoft.com/office/drawing/2014/main" id="{EA0272CD-42E4-4A62-BA27-0046FD0D3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93963"/>
            <a:ext cx="82454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compromete el metabolismo de los aminoácidos:</a:t>
            </a:r>
          </a:p>
        </p:txBody>
      </p:sp>
      <p:pic>
        <p:nvPicPr>
          <p:cNvPr id="1377293" name="Picture 13">
            <a:extLst>
              <a:ext uri="{FF2B5EF4-FFF2-40B4-BE49-F238E27FC236}">
                <a16:creationId xmlns:a16="http://schemas.microsoft.com/office/drawing/2014/main" id="{099AF94E-1D0A-463D-9C44-D7FED6D2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719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294" name="Text Box 14">
            <a:extLst>
              <a:ext uri="{FF2B5EF4-FFF2-40B4-BE49-F238E27FC236}">
                <a16:creationId xmlns:a16="http://schemas.microsoft.com/office/drawing/2014/main" id="{A272420F-C532-420D-A355-7145C769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75088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Deficiente balance neto proteínico (protein turnover)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7295" name="Picture 15">
            <a:extLst>
              <a:ext uri="{FF2B5EF4-FFF2-40B4-BE49-F238E27FC236}">
                <a16:creationId xmlns:a16="http://schemas.microsoft.com/office/drawing/2014/main" id="{BF3F0DCE-328D-474E-8E40-C50B066E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3545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7296" name="Text Box 16">
            <a:extLst>
              <a:ext uri="{FF2B5EF4-FFF2-40B4-BE49-F238E27FC236}">
                <a16:creationId xmlns:a16="http://schemas.microsoft.com/office/drawing/2014/main" id="{EB69DFBD-3BFA-43EB-986C-557B3B06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78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entorpece la síntesis de: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7297" name="Picture 17">
            <a:extLst>
              <a:ext uri="{FF2B5EF4-FFF2-40B4-BE49-F238E27FC236}">
                <a16:creationId xmlns:a16="http://schemas.microsoft.com/office/drawing/2014/main" id="{FBE18F1D-6D7B-4297-9247-70B0343A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847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298" name="Text Box 18">
            <a:extLst>
              <a:ext uri="{FF2B5EF4-FFF2-40B4-BE49-F238E27FC236}">
                <a16:creationId xmlns:a16="http://schemas.microsoft.com/office/drawing/2014/main" id="{09D56FC3-3833-4CB6-B08F-E918746E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879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Hemoglobina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7299" name="Picture 19">
            <a:extLst>
              <a:ext uri="{FF2B5EF4-FFF2-40B4-BE49-F238E27FC236}">
                <a16:creationId xmlns:a16="http://schemas.microsoft.com/office/drawing/2014/main" id="{F6BB5D50-10B0-4D4C-A4E6-7BCAEC24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1435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300" name="Text Box 20">
            <a:extLst>
              <a:ext uri="{FF2B5EF4-FFF2-40B4-BE49-F238E27FC236}">
                <a16:creationId xmlns:a16="http://schemas.microsoft.com/office/drawing/2014/main" id="{65C873B7-9EEB-4C68-A967-B419ACA9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1466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Células blancas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7301" name="Picture 21">
            <a:extLst>
              <a:ext uri="{FF2B5EF4-FFF2-40B4-BE49-F238E27FC236}">
                <a16:creationId xmlns:a16="http://schemas.microsoft.com/office/drawing/2014/main" id="{0862D5EA-17FF-424F-99E5-8B239DF9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5372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302" name="Text Box 22">
            <a:extLst>
              <a:ext uri="{FF2B5EF4-FFF2-40B4-BE49-F238E27FC236}">
                <a16:creationId xmlns:a16="http://schemas.microsoft.com/office/drawing/2014/main" id="{854B31F9-2230-4261-9346-841E82ED4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5403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Diversos neurotransmisores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77303" name="Picture 23">
            <a:extLst>
              <a:ext uri="{FF2B5EF4-FFF2-40B4-BE49-F238E27FC236}">
                <a16:creationId xmlns:a16="http://schemas.microsoft.com/office/drawing/2014/main" id="{2449C1CE-64CF-494C-9110-9D5F8BCD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6C8CF-7150-4776-8A64-F486B3B1E063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A0A713-B211-4462-AF83-69464D356811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2" name="Text Box 4">
            <a:extLst>
              <a:ext uri="{FF2B5EF4-FFF2-40B4-BE49-F238E27FC236}">
                <a16:creationId xmlns:a16="http://schemas.microsoft.com/office/drawing/2014/main" id="{923E0CD1-9CD3-4866-BD80-ED2A131F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79335" name="Picture 7">
            <a:extLst>
              <a:ext uri="{FF2B5EF4-FFF2-40B4-BE49-F238E27FC236}">
                <a16:creationId xmlns:a16="http://schemas.microsoft.com/office/drawing/2014/main" id="{88DACC65-E598-47F2-99A1-BB207045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9225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36" name="Text Box 8">
            <a:extLst>
              <a:ext uri="{FF2B5EF4-FFF2-40B4-BE49-F238E27FC236}">
                <a16:creationId xmlns:a16="http://schemas.microsoft.com/office/drawing/2014/main" id="{8E5E5B94-065E-4C6B-963E-5A6FD641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8463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Efectos adversos: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79337" name="Picture 9">
            <a:extLst>
              <a:ext uri="{FF2B5EF4-FFF2-40B4-BE49-F238E27FC236}">
                <a16:creationId xmlns:a16="http://schemas.microsoft.com/office/drawing/2014/main" id="{8E05064D-08CD-47B4-AC0E-1D6F59C3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86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38" name="Text Box 10">
            <a:extLst>
              <a:ext uri="{FF2B5EF4-FFF2-40B4-BE49-F238E27FC236}">
                <a16:creationId xmlns:a16="http://schemas.microsoft.com/office/drawing/2014/main" id="{A677D80B-28A7-4366-B015-BF08073E8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414588"/>
            <a:ext cx="82470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excesivo de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6</a:t>
            </a:r>
            <a:r>
              <a:rPr lang="en-US" altLang="en-US" sz="2300" b="1">
                <a:latin typeface="Tahoma" panose="020B0604030504040204" pitchFamily="34" charset="0"/>
              </a:rPr>
              <a:t> vía suplementación:</a:t>
            </a:r>
          </a:p>
        </p:txBody>
      </p:sp>
      <p:pic>
        <p:nvPicPr>
          <p:cNvPr id="1379339" name="Picture 11">
            <a:extLst>
              <a:ext uri="{FF2B5EF4-FFF2-40B4-BE49-F238E27FC236}">
                <a16:creationId xmlns:a16="http://schemas.microsoft.com/office/drawing/2014/main" id="{94BE8C2B-2BFB-4551-8481-28DC7D72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2672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40" name="Text Box 12">
            <a:extLst>
              <a:ext uri="{FF2B5EF4-FFF2-40B4-BE49-F238E27FC236}">
                <a16:creationId xmlns:a16="http://schemas.microsoft.com/office/drawing/2014/main" id="{6F4B359F-F729-4458-80AB-44E11E89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1910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Efecto a largo plazo: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79341" name="Text Box 13">
            <a:extLst>
              <a:ext uri="{FF2B5EF4-FFF2-40B4-BE49-F238E27FC236}">
                <a16:creationId xmlns:a16="http://schemas.microsoft.com/office/drawing/2014/main" id="{CDFE61C8-2679-43E7-A826-915432A7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298825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Disturbios neurológicos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79342" name="Picture 14">
            <a:extLst>
              <a:ext uri="{FF2B5EF4-FFF2-40B4-BE49-F238E27FC236}">
                <a16:creationId xmlns:a16="http://schemas.microsoft.com/office/drawing/2014/main" id="{899C2B81-6F62-4D1D-9C8F-E99DDCF3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14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43" name="Text Box 15">
            <a:extLst>
              <a:ext uri="{FF2B5EF4-FFF2-40B4-BE49-F238E27FC236}">
                <a16:creationId xmlns:a16="http://schemas.microsoft.com/office/drawing/2014/main" id="{B721132D-D3F6-4A91-BA10-CDFD7D2B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099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vitamina B6: 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≥2 g/día</a:t>
            </a:r>
            <a:r>
              <a:rPr lang="en-US" altLang="en-US" sz="2300" b="1" i="1">
                <a:solidFill>
                  <a:srgbClr val="660066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379344" name="Text Box 16">
            <a:extLst>
              <a:ext uri="{FF2B5EF4-FFF2-40B4-BE49-F238E27FC236}">
                <a16:creationId xmlns:a16="http://schemas.microsoft.com/office/drawing/2014/main" id="{200E6A07-6586-4498-9AC7-48382DD2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622800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Sensación de hormigueo en los pies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79345" name="Picture 17">
            <a:extLst>
              <a:ext uri="{FF2B5EF4-FFF2-40B4-BE49-F238E27FC236}">
                <a16:creationId xmlns:a16="http://schemas.microsoft.com/office/drawing/2014/main" id="{A65D7246-A49D-4513-B4F6-5A3712CB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4594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46" name="Text Box 18">
            <a:extLst>
              <a:ext uri="{FF2B5EF4-FFF2-40B4-BE49-F238E27FC236}">
                <a16:creationId xmlns:a16="http://schemas.microsoft.com/office/drawing/2014/main" id="{327CDBFB-A3BF-432A-882C-93E503EE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3832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79347" name="Text Box 19">
            <a:extLst>
              <a:ext uri="{FF2B5EF4-FFF2-40B4-BE49-F238E27FC236}">
                <a16:creationId xmlns:a16="http://schemas.microsoft.com/office/drawing/2014/main" id="{5CE110BA-3466-4B12-8A90-3A50DB39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5799138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100 mg/día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79348" name="Picture 20">
            <a:extLst>
              <a:ext uri="{FF2B5EF4-FFF2-40B4-BE49-F238E27FC236}">
                <a16:creationId xmlns:a16="http://schemas.microsoft.com/office/drawing/2014/main" id="{76841752-C857-4450-93DD-05287C7C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784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49" name="Text Box 21">
            <a:extLst>
              <a:ext uri="{FF2B5EF4-FFF2-40B4-BE49-F238E27FC236}">
                <a16:creationId xmlns:a16="http://schemas.microsoft.com/office/drawing/2014/main" id="{2ED1C940-0DDE-45EE-B2F3-8380A98C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0069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vitamina B6:</a:t>
            </a:r>
          </a:p>
        </p:txBody>
      </p:sp>
      <p:pic>
        <p:nvPicPr>
          <p:cNvPr id="1379350" name="Picture 22">
            <a:extLst>
              <a:ext uri="{FF2B5EF4-FFF2-40B4-BE49-F238E27FC236}">
                <a16:creationId xmlns:a16="http://schemas.microsoft.com/office/drawing/2014/main" id="{CFEBD9C0-E0F7-4B56-848E-02C218DE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52D27-4F9A-4783-8837-82F504595532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20E585-5206-4873-91CF-908C2A6CF11C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80" name="Text Box 4">
            <a:extLst>
              <a:ext uri="{FF2B5EF4-FFF2-40B4-BE49-F238E27FC236}">
                <a16:creationId xmlns:a16="http://schemas.microsoft.com/office/drawing/2014/main" id="{1D7416B8-2D74-4D68-9B50-B509FC0B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268-271),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81381" name="Picture 5">
            <a:extLst>
              <a:ext uri="{FF2B5EF4-FFF2-40B4-BE49-F238E27FC236}">
                <a16:creationId xmlns:a16="http://schemas.microsoft.com/office/drawing/2014/main" id="{14564890-4075-4EC6-8464-3BA2E518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5654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1382" name="Text Box 6">
            <a:extLst>
              <a:ext uri="{FF2B5EF4-FFF2-40B4-BE49-F238E27FC236}">
                <a16:creationId xmlns:a16="http://schemas.microsoft.com/office/drawing/2014/main" id="{33060460-AEEA-4A81-AC87-737975BC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939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Ejercicios prolongados:</a:t>
            </a:r>
          </a:p>
        </p:txBody>
      </p:sp>
      <p:pic>
        <p:nvPicPr>
          <p:cNvPr id="1381385" name="Picture 9">
            <a:extLst>
              <a:ext uri="{FF2B5EF4-FFF2-40B4-BE49-F238E27FC236}">
                <a16:creationId xmlns:a16="http://schemas.microsoft.com/office/drawing/2014/main" id="{82BA98B0-8C94-4437-A710-29433B10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0210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1386" name="Text Box 10">
            <a:extLst>
              <a:ext uri="{FF2B5EF4-FFF2-40B4-BE49-F238E27FC236}">
                <a16:creationId xmlns:a16="http://schemas.microsoft.com/office/drawing/2014/main" id="{50F632B9-F220-47B6-B7EC-0DCDBE77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9448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Catabolismo del glucógeno: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81387" name="Text Box 11">
            <a:extLst>
              <a:ext uri="{FF2B5EF4-FFF2-40B4-BE49-F238E27FC236}">
                <a16:creationId xmlns:a16="http://schemas.microsoft.com/office/drawing/2014/main" id="{14C73FFD-985D-47B1-A493-B2FF44B9A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430588"/>
            <a:ext cx="78470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No está claro la influencia de la suplementación de la vitamina B</a:t>
            </a:r>
            <a:r>
              <a:rPr lang="es-ES" altLang="en-US" b="1" i="1" baseline="-25000">
                <a:latin typeface="Arial" panose="020B0604020202020204" pitchFamily="34" charset="0"/>
              </a:rPr>
              <a:t>6</a:t>
            </a:r>
            <a:r>
              <a:rPr lang="es-ES" altLang="en-US" b="1" i="1">
                <a:latin typeface="Arial" panose="020B0604020202020204" pitchFamily="34" charset="0"/>
              </a:rPr>
              <a:t> sobre el degradamiento del glucógeno en deportes de tolerancia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81388" name="Picture 12">
            <a:extLst>
              <a:ext uri="{FF2B5EF4-FFF2-40B4-BE49-F238E27FC236}">
                <a16:creationId xmlns:a16="http://schemas.microsoft.com/office/drawing/2014/main" id="{23A8A040-6796-4C4B-9A78-AD946C0D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0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1389" name="Text Box 13">
            <a:extLst>
              <a:ext uri="{FF2B5EF4-FFF2-40B4-BE49-F238E27FC236}">
                <a16:creationId xmlns:a16="http://schemas.microsoft.com/office/drawing/2014/main" id="{2DA1AE23-682F-4472-A906-25B12193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3592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en altos niveles:</a:t>
            </a:r>
            <a:endParaRPr lang="en-US" altLang="en-US" sz="3400" i="1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1381390" name="Text Box 14">
            <a:extLst>
              <a:ext uri="{FF2B5EF4-FFF2-40B4-BE49-F238E27FC236}">
                <a16:creationId xmlns:a16="http://schemas.microsoft.com/office/drawing/2014/main" id="{700761F2-B2EF-45D4-8FFF-77CAD55B1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7450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es común entre los atletas</a:t>
            </a:r>
          </a:p>
        </p:txBody>
      </p:sp>
      <p:pic>
        <p:nvPicPr>
          <p:cNvPr id="1381391" name="Picture 15">
            <a:extLst>
              <a:ext uri="{FF2B5EF4-FFF2-40B4-BE49-F238E27FC236}">
                <a16:creationId xmlns:a16="http://schemas.microsoft.com/office/drawing/2014/main" id="{F859EAA6-03E4-4EED-808C-9C352162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215C2-93E6-482B-B840-4F6A51A2839B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9AF834-D1C2-4E76-A303-A15D61AF66FF}"/>
              </a:ext>
            </a:extLst>
          </p:cNvPr>
          <p:cNvSpPr>
            <a:spLocks/>
          </p:cNvSpPr>
          <p:nvPr/>
        </p:nvSpPr>
        <p:spPr bwMode="auto">
          <a:xfrm>
            <a:off x="0" y="7667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VITAMINA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8" name="Text Box 4">
            <a:extLst>
              <a:ext uri="{FF2B5EF4-FFF2-40B4-BE49-F238E27FC236}">
                <a16:creationId xmlns:a16="http://schemas.microsoft.com/office/drawing/2014/main" id="{8E5337A0-B818-46E8-88C2-6E66C5E2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83429" name="Picture 5">
            <a:extLst>
              <a:ext uri="{FF2B5EF4-FFF2-40B4-BE49-F238E27FC236}">
                <a16:creationId xmlns:a16="http://schemas.microsoft.com/office/drawing/2014/main" id="{9EAB8894-23CB-4165-888D-75D2DDBE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03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3430" name="Text Box 6">
            <a:extLst>
              <a:ext uri="{FF2B5EF4-FFF2-40B4-BE49-F238E27FC236}">
                <a16:creationId xmlns:a16="http://schemas.microsoft.com/office/drawing/2014/main" id="{1A8E4735-EC5D-4E36-8FE5-92BF6571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289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Etimiología:</a:t>
            </a:r>
          </a:p>
        </p:txBody>
      </p:sp>
      <p:pic>
        <p:nvPicPr>
          <p:cNvPr id="1383433" name="Picture 9">
            <a:extLst>
              <a:ext uri="{FF2B5EF4-FFF2-40B4-BE49-F238E27FC236}">
                <a16:creationId xmlns:a16="http://schemas.microsoft.com/office/drawing/2014/main" id="{B7D498B7-E3F6-45FC-8642-5A71FE9F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1559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3434" name="Text Box 10">
            <a:extLst>
              <a:ext uri="{FF2B5EF4-FFF2-40B4-BE49-F238E27FC236}">
                <a16:creationId xmlns:a16="http://schemas.microsoft.com/office/drawing/2014/main" id="{125470A3-D930-4E21-A637-D66998C7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79750"/>
            <a:ext cx="639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palabra </a:t>
            </a:r>
            <a:r>
              <a:rPr lang="en-US" altLang="en-US" sz="2100" b="1" i="1">
                <a:solidFill>
                  <a:srgbClr val="CC3300"/>
                </a:solidFill>
                <a:latin typeface="Tahoma" panose="020B0604030504040204" pitchFamily="34" charset="0"/>
              </a:rPr>
              <a:t>folato </a:t>
            </a:r>
            <a:r>
              <a:rPr lang="en-US" altLang="en-US" sz="2100" b="1" i="1">
                <a:latin typeface="Tahoma" panose="020B0604030504040204" pitchFamily="34" charset="0"/>
              </a:rPr>
              <a:t>se deriva del término en Latín </a:t>
            </a:r>
            <a:r>
              <a:rPr lang="en-US" altLang="en-US" sz="2100" b="1" i="1">
                <a:solidFill>
                  <a:srgbClr val="CC3300"/>
                </a:solidFill>
                <a:latin typeface="Tahoma" panose="020B0604030504040204" pitchFamily="34" charset="0"/>
              </a:rPr>
              <a:t>folium</a:t>
            </a:r>
            <a:r>
              <a:rPr lang="en-US" altLang="en-US" sz="2100" b="1" i="1">
                <a:latin typeface="Tahoma" panose="020B0604030504040204" pitchFamily="34" charset="0"/>
              </a:rPr>
              <a:t>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83435" name="Text Box 11">
            <a:extLst>
              <a:ext uri="{FF2B5EF4-FFF2-40B4-BE49-F238E27FC236}">
                <a16:creationId xmlns:a16="http://schemas.microsoft.com/office/drawing/2014/main" id="{E0A92265-2E78-4BD9-BFB6-62F57E85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85445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Esta es la palabra </a:t>
            </a:r>
            <a:r>
              <a:rPr lang="es-E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foliage</a:t>
            </a:r>
            <a:endParaRPr lang="en-U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A2C27-ACD2-4CD6-BA08-11A190BF2E83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83437" name="Picture 13">
            <a:extLst>
              <a:ext uri="{FF2B5EF4-FFF2-40B4-BE49-F238E27FC236}">
                <a16:creationId xmlns:a16="http://schemas.microsoft.com/office/drawing/2014/main" id="{ABA45037-40DE-4FD5-951C-459CB049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392CDC-67C8-4674-8C20-B9F6378C315A}"/>
              </a:ext>
            </a:extLst>
          </p:cNvPr>
          <p:cNvSpPr>
            <a:spLocks/>
          </p:cNvSpPr>
          <p:nvPr/>
        </p:nvSpPr>
        <p:spPr bwMode="auto">
          <a:xfrm>
            <a:off x="1187450" y="20335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6" name="Text Box 4">
            <a:extLst>
              <a:ext uri="{FF2B5EF4-FFF2-40B4-BE49-F238E27FC236}">
                <a16:creationId xmlns:a16="http://schemas.microsoft.com/office/drawing/2014/main" id="{BB75DC06-718D-4C2A-BBE5-DB7EBA0D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85477" name="Picture 5">
            <a:extLst>
              <a:ext uri="{FF2B5EF4-FFF2-40B4-BE49-F238E27FC236}">
                <a16:creationId xmlns:a16="http://schemas.microsoft.com/office/drawing/2014/main" id="{FD1516D8-0208-466A-9D00-76EB1375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03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5478" name="Text Box 6">
            <a:extLst>
              <a:ext uri="{FF2B5EF4-FFF2-40B4-BE49-F238E27FC236}">
                <a16:creationId xmlns:a16="http://schemas.microsoft.com/office/drawing/2014/main" id="{8BA11C9E-9833-4D68-B3D1-6DFB659F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28888"/>
            <a:ext cx="82470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Transferencia de grupos de carbono sencillos:</a:t>
            </a:r>
          </a:p>
        </p:txBody>
      </p:sp>
      <p:pic>
        <p:nvPicPr>
          <p:cNvPr id="1385481" name="Picture 9">
            <a:extLst>
              <a:ext uri="{FF2B5EF4-FFF2-40B4-BE49-F238E27FC236}">
                <a16:creationId xmlns:a16="http://schemas.microsoft.com/office/drawing/2014/main" id="{257FE6DA-8D58-4308-B35B-1C118E7D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099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5482" name="Text Box 10">
            <a:extLst>
              <a:ext uri="{FF2B5EF4-FFF2-40B4-BE49-F238E27FC236}">
                <a16:creationId xmlns:a16="http://schemas.microsoft.com/office/drawing/2014/main" id="{6F0D6CB1-EF4F-451F-841C-98231F52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337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Ejemplo: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85483" name="Text Box 11">
            <a:extLst>
              <a:ext uri="{FF2B5EF4-FFF2-40B4-BE49-F238E27FC236}">
                <a16:creationId xmlns:a16="http://schemas.microsoft.com/office/drawing/2014/main" id="{6BAC8F5A-B7C0-43ED-B9D9-20C82308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527425"/>
            <a:ext cx="765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Creación de ácidos nucléicos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85484" name="Picture 12">
            <a:extLst>
              <a:ext uri="{FF2B5EF4-FFF2-40B4-BE49-F238E27FC236}">
                <a16:creationId xmlns:a16="http://schemas.microsoft.com/office/drawing/2014/main" id="{F9E0BF30-04D2-4F16-AA3C-2CDC62E1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306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5485" name="Text Box 13">
            <a:extLst>
              <a:ext uri="{FF2B5EF4-FFF2-40B4-BE49-F238E27FC236}">
                <a16:creationId xmlns:a16="http://schemas.microsoft.com/office/drawing/2014/main" id="{29D24B98-0F3B-470F-B560-8B86C17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959225"/>
            <a:ext cx="82470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Esencial para la formación de globulos rojos:</a:t>
            </a:r>
          </a:p>
        </p:txBody>
      </p:sp>
      <p:pic>
        <p:nvPicPr>
          <p:cNvPr id="1385486" name="Picture 14">
            <a:extLst>
              <a:ext uri="{FF2B5EF4-FFF2-40B4-BE49-F238E27FC236}">
                <a16:creationId xmlns:a16="http://schemas.microsoft.com/office/drawing/2014/main" id="{CD4BC213-0B38-4C73-AE84-A2CBEC28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5386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5487" name="Text Box 15">
            <a:extLst>
              <a:ext uri="{FF2B5EF4-FFF2-40B4-BE49-F238E27FC236}">
                <a16:creationId xmlns:a16="http://schemas.microsoft.com/office/drawing/2014/main" id="{4F657E32-0923-4E50-BCCA-837C2CEB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462463"/>
            <a:ext cx="7502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 circusntancia de una deficiencia de folato: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85488" name="Text Box 16">
            <a:extLst>
              <a:ext uri="{FF2B5EF4-FFF2-40B4-BE49-F238E27FC236}">
                <a16:creationId xmlns:a16="http://schemas.microsoft.com/office/drawing/2014/main" id="{F34C7781-9BBA-49BF-BFD5-4FECA218F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948238"/>
            <a:ext cx="7654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 afectan negativamente las adaptaciones al entrenamiento aeróbico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85489" name="Picture 17">
            <a:extLst>
              <a:ext uri="{FF2B5EF4-FFF2-40B4-BE49-F238E27FC236}">
                <a16:creationId xmlns:a16="http://schemas.microsoft.com/office/drawing/2014/main" id="{6A234B3B-E452-400E-BDBC-370CAB97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4669E-E73B-4E15-A65C-6DCA173D0A0A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732E88-F3F0-4F05-A207-616ABC3CC18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4" name="Text Box 4">
            <a:extLst>
              <a:ext uri="{FF2B5EF4-FFF2-40B4-BE49-F238E27FC236}">
                <a16:creationId xmlns:a16="http://schemas.microsoft.com/office/drawing/2014/main" id="{088AEB03-03C0-44FC-A83C-3921B01E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87525" name="Picture 5">
            <a:extLst>
              <a:ext uri="{FF2B5EF4-FFF2-40B4-BE49-F238E27FC236}">
                <a16:creationId xmlns:a16="http://schemas.microsoft.com/office/drawing/2014/main" id="{7003FCCF-B219-43E7-BBAC-8B264117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36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7526" name="Text Box 6">
            <a:extLst>
              <a:ext uri="{FF2B5EF4-FFF2-40B4-BE49-F238E27FC236}">
                <a16:creationId xmlns:a16="http://schemas.microsoft.com/office/drawing/2014/main" id="{2A9FAC43-2116-4402-B349-2EF946B9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65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Vegetales:</a:t>
            </a:r>
          </a:p>
        </p:txBody>
      </p:sp>
      <p:pic>
        <p:nvPicPr>
          <p:cNvPr id="1387529" name="Picture 9">
            <a:extLst>
              <a:ext uri="{FF2B5EF4-FFF2-40B4-BE49-F238E27FC236}">
                <a16:creationId xmlns:a16="http://schemas.microsoft.com/office/drawing/2014/main" id="{9D74E953-A045-4844-AD16-C634FFE7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37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7530" name="Text Box 10">
            <a:extLst>
              <a:ext uri="{FF2B5EF4-FFF2-40B4-BE49-F238E27FC236}">
                <a16:creationId xmlns:a16="http://schemas.microsoft.com/office/drawing/2014/main" id="{E365F6D5-DC8D-47CB-9910-C607D2C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5656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Frutas:</a:t>
            </a:r>
          </a:p>
        </p:txBody>
      </p:sp>
      <p:sp>
        <p:nvSpPr>
          <p:cNvPr id="1387531" name="Text Box 11">
            <a:extLst>
              <a:ext uri="{FF2B5EF4-FFF2-40B4-BE49-F238E27FC236}">
                <a16:creationId xmlns:a16="http://schemas.microsoft.com/office/drawing/2014/main" id="{D75A5672-3FE4-4E31-8B64-A632CF9E0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197225"/>
            <a:ext cx="8231187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Espárragos, coles de Bruselas, habichuelas pintas (black-eyed peas), espinacas, lechuga romana, nabos (turnip) verdes, setas, “lima beans”, guisantes (arvejas), batatas, brecol</a:t>
            </a:r>
          </a:p>
        </p:txBody>
      </p:sp>
      <p:sp>
        <p:nvSpPr>
          <p:cNvPr id="1387532" name="Text Box 12">
            <a:extLst>
              <a:ext uri="{FF2B5EF4-FFF2-40B4-BE49-F238E27FC236}">
                <a16:creationId xmlns:a16="http://schemas.microsoft.com/office/drawing/2014/main" id="{4E530EF9-4BF6-4A2E-826A-CA9B9291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000625"/>
            <a:ext cx="8159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Melón cantalupo o moscado, algunas frutas y jugos cítricos (Ej: china o naranja dulce)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2374B-EDED-48D3-A857-E7D3A3E44CD3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87534" name="Picture 14">
            <a:extLst>
              <a:ext uri="{FF2B5EF4-FFF2-40B4-BE49-F238E27FC236}">
                <a16:creationId xmlns:a16="http://schemas.microsoft.com/office/drawing/2014/main" id="{5575C545-7AD5-4959-B987-197E3A15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C478B1-F0E1-49DC-AE14-58B918104EEE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94" name="Text Box 26">
            <a:extLst>
              <a:ext uri="{FF2B5EF4-FFF2-40B4-BE49-F238E27FC236}">
                <a16:creationId xmlns:a16="http://schemas.microsoft.com/office/drawing/2014/main" id="{959236E9-0A5F-4FF0-BABC-1DE85A207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89595" name="Picture 27">
            <a:extLst>
              <a:ext uri="{FF2B5EF4-FFF2-40B4-BE49-F238E27FC236}">
                <a16:creationId xmlns:a16="http://schemas.microsoft.com/office/drawing/2014/main" id="{9380C5D6-D04D-441F-95BB-3DAB33FB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2719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9596" name="Text Box 28">
            <a:extLst>
              <a:ext uri="{FF2B5EF4-FFF2-40B4-BE49-F238E27FC236}">
                <a16:creationId xmlns:a16="http://schemas.microsoft.com/office/drawing/2014/main" id="{CF8313D6-68BE-4C65-B321-85BCA343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42005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sp>
        <p:nvSpPr>
          <p:cNvPr id="1389599" name="Text Box 31">
            <a:extLst>
              <a:ext uri="{FF2B5EF4-FFF2-40B4-BE49-F238E27FC236}">
                <a16:creationId xmlns:a16="http://schemas.microsoft.com/office/drawing/2014/main" id="{0119CADD-C962-4238-B7C5-242DAF17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32325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Vísceras o carnes orgánicas</a:t>
            </a:r>
          </a:p>
        </p:txBody>
      </p:sp>
      <p:pic>
        <p:nvPicPr>
          <p:cNvPr id="1389600" name="Picture 32">
            <a:extLst>
              <a:ext uri="{FF2B5EF4-FFF2-40B4-BE49-F238E27FC236}">
                <a16:creationId xmlns:a16="http://schemas.microsoft.com/office/drawing/2014/main" id="{F17A97F7-D45B-44A6-8CAA-51E35907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9601" name="Text Box 33">
            <a:extLst>
              <a:ext uri="{FF2B5EF4-FFF2-40B4-BE49-F238E27FC236}">
                <a16:creationId xmlns:a16="http://schemas.microsoft.com/office/drawing/2014/main" id="{ABD1BDBD-DA70-447C-BC03-C0E33640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Granos:</a:t>
            </a:r>
            <a:endParaRPr lang="en-US" altLang="en-US" sz="3400" i="1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1389602" name="Text Box 34">
            <a:extLst>
              <a:ext uri="{FF2B5EF4-FFF2-40B4-BE49-F238E27FC236}">
                <a16:creationId xmlns:a16="http://schemas.microsoft.com/office/drawing/2014/main" id="{0BF7D7EB-0B98-4CFA-8AA6-97BCE487A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022600"/>
            <a:ext cx="82692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Avena, arroz silvestre, granos integrales (Ej: germen de trigo).  Los granos refinados deben ser fortificados con folato en los Estados Unidos Continentales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3E7A0-286B-4CD2-A310-76376B7E56D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89606" name="Picture 38">
            <a:extLst>
              <a:ext uri="{FF2B5EF4-FFF2-40B4-BE49-F238E27FC236}">
                <a16:creationId xmlns:a16="http://schemas.microsoft.com/office/drawing/2014/main" id="{12E85209-4546-4B0F-8DFC-36B9D4989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0CD198-38F1-483E-A35D-C26DF3683202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20" name="Text Box 4">
            <a:extLst>
              <a:ext uri="{FF2B5EF4-FFF2-40B4-BE49-F238E27FC236}">
                <a16:creationId xmlns:a16="http://schemas.microsoft.com/office/drawing/2014/main" id="{10B5E619-3541-4739-ABAC-7C8E2054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91623" name="Picture 7">
            <a:extLst>
              <a:ext uri="{FF2B5EF4-FFF2-40B4-BE49-F238E27FC236}">
                <a16:creationId xmlns:a16="http://schemas.microsoft.com/office/drawing/2014/main" id="{B56AD25F-A961-4701-B7C2-88E57EC7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7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1624" name="Text Box 8">
            <a:extLst>
              <a:ext uri="{FF2B5EF4-FFF2-40B4-BE49-F238E27FC236}">
                <a16:creationId xmlns:a16="http://schemas.microsoft.com/office/drawing/2014/main" id="{B5095B3B-E536-4A80-9B0D-EC1AEE5A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956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</a:p>
        </p:txBody>
      </p:sp>
      <p:pic>
        <p:nvPicPr>
          <p:cNvPr id="1391625" name="Picture 9">
            <a:extLst>
              <a:ext uri="{FF2B5EF4-FFF2-40B4-BE49-F238E27FC236}">
                <a16:creationId xmlns:a16="http://schemas.microsoft.com/office/drawing/2014/main" id="{9AD1E349-9EA8-495C-9126-97F325D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451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1626" name="Text Box 10">
            <a:extLst>
              <a:ext uri="{FF2B5EF4-FFF2-40B4-BE49-F238E27FC236}">
                <a16:creationId xmlns:a16="http://schemas.microsoft.com/office/drawing/2014/main" id="{959E5340-DA8C-4DB8-A38A-7D512A02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750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1627" name="Picture 11">
            <a:extLst>
              <a:ext uri="{FF2B5EF4-FFF2-40B4-BE49-F238E27FC236}">
                <a16:creationId xmlns:a16="http://schemas.microsoft.com/office/drawing/2014/main" id="{494A8CF3-6CA6-4465-AEA8-C5E35B47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814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1628" name="Text Box 12">
            <a:extLst>
              <a:ext uri="{FF2B5EF4-FFF2-40B4-BE49-F238E27FC236}">
                <a16:creationId xmlns:a16="http://schemas.microsoft.com/office/drawing/2014/main" id="{14E6A8CF-9D66-439B-92AD-5952A658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8461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400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1629" name="Picture 13">
            <a:extLst>
              <a:ext uri="{FF2B5EF4-FFF2-40B4-BE49-F238E27FC236}">
                <a16:creationId xmlns:a16="http://schemas.microsoft.com/office/drawing/2014/main" id="{C92B08D2-67D1-4469-9084-71FF8DE2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A2F7C-F160-4E2A-8DDF-94378704121E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72B337-E5EC-45A2-8A1C-BA4ADBA16C40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8" name="Text Box 4">
            <a:extLst>
              <a:ext uri="{FF2B5EF4-FFF2-40B4-BE49-F238E27FC236}">
                <a16:creationId xmlns:a16="http://schemas.microsoft.com/office/drawing/2014/main" id="{3E3B5136-A677-478C-B977-EFAA82AF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93671" name="Picture 7">
            <a:extLst>
              <a:ext uri="{FF2B5EF4-FFF2-40B4-BE49-F238E27FC236}">
                <a16:creationId xmlns:a16="http://schemas.microsoft.com/office/drawing/2014/main" id="{8BDFB60A-5B61-485C-B0A9-C718BA80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8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3672" name="Text Box 8">
            <a:extLst>
              <a:ext uri="{FF2B5EF4-FFF2-40B4-BE49-F238E27FC236}">
                <a16:creationId xmlns:a16="http://schemas.microsoft.com/office/drawing/2014/main" id="{19ACD4C7-43DE-4D9E-AE75-767A9457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3574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Baja incidencia en países industrializados:</a:t>
            </a:r>
          </a:p>
        </p:txBody>
      </p:sp>
      <p:pic>
        <p:nvPicPr>
          <p:cNvPr id="1393673" name="Picture 9">
            <a:extLst>
              <a:ext uri="{FF2B5EF4-FFF2-40B4-BE49-F238E27FC236}">
                <a16:creationId xmlns:a16="http://schemas.microsoft.com/office/drawing/2014/main" id="{2649DD95-81EC-40D0-8F95-A886D0D2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8130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3674" name="Text Box 10">
            <a:extLst>
              <a:ext uri="{FF2B5EF4-FFF2-40B4-BE49-F238E27FC236}">
                <a16:creationId xmlns:a16="http://schemas.microsoft.com/office/drawing/2014/main" id="{4936520B-09C9-4EED-9E10-950D54F2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7368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Razón:</a:t>
            </a:r>
            <a:r>
              <a:rPr lang="en-US" altLang="en-US" sz="2100" b="1" i="1">
                <a:latin typeface="Tahoma" panose="020B0604030504040204" pitchFamily="34" charset="0"/>
              </a:rPr>
              <a:t> Esfuerzos para: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3675" name="Picture 11">
            <a:extLst>
              <a:ext uri="{FF2B5EF4-FFF2-40B4-BE49-F238E27FC236}">
                <a16:creationId xmlns:a16="http://schemas.microsoft.com/office/drawing/2014/main" id="{3C354DC6-0153-4233-A3C8-34CB423C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2432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3676" name="Text Box 12">
            <a:extLst>
              <a:ext uri="{FF2B5EF4-FFF2-40B4-BE49-F238E27FC236}">
                <a16:creationId xmlns:a16="http://schemas.microsoft.com/office/drawing/2014/main" id="{5C6A579D-E2EE-4784-8343-1B99EE16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2464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La fortificación de los alimentos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3677" name="Picture 13">
            <a:extLst>
              <a:ext uri="{FF2B5EF4-FFF2-40B4-BE49-F238E27FC236}">
                <a16:creationId xmlns:a16="http://schemas.microsoft.com/office/drawing/2014/main" id="{EBC4884A-844E-45F1-849D-D9F221385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6544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3678" name="Text Box 14">
            <a:extLst>
              <a:ext uri="{FF2B5EF4-FFF2-40B4-BE49-F238E27FC236}">
                <a16:creationId xmlns:a16="http://schemas.microsoft.com/office/drawing/2014/main" id="{56E0B608-31D1-4D78-B73A-2F9C9550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65760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Suplementación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3679" name="Picture 15">
            <a:extLst>
              <a:ext uri="{FF2B5EF4-FFF2-40B4-BE49-F238E27FC236}">
                <a16:creationId xmlns:a16="http://schemas.microsoft.com/office/drawing/2014/main" id="{AE96BEF4-488D-4465-94C9-69DA7CEE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0338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3680" name="Text Box 16">
            <a:extLst>
              <a:ext uri="{FF2B5EF4-FFF2-40B4-BE49-F238E27FC236}">
                <a16:creationId xmlns:a16="http://schemas.microsoft.com/office/drawing/2014/main" id="{86604948-D369-4C30-947C-0CDD22B44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03701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Educación pública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3681" name="Picture 17">
            <a:extLst>
              <a:ext uri="{FF2B5EF4-FFF2-40B4-BE49-F238E27FC236}">
                <a16:creationId xmlns:a16="http://schemas.microsoft.com/office/drawing/2014/main" id="{1CD8376B-5D77-402D-B03E-171961DB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8831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3682" name="Text Box 18">
            <a:extLst>
              <a:ext uri="{FF2B5EF4-FFF2-40B4-BE49-F238E27FC236}">
                <a16:creationId xmlns:a16="http://schemas.microsoft.com/office/drawing/2014/main" id="{EDC3D587-F9C1-4D66-B0CA-0ADAEAF5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8069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Disminuye la eficiencia para la: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3683" name="Picture 19">
            <a:extLst>
              <a:ext uri="{FF2B5EF4-FFF2-40B4-BE49-F238E27FC236}">
                <a16:creationId xmlns:a16="http://schemas.microsoft.com/office/drawing/2014/main" id="{10655988-12A5-46E0-9F5E-BBFDB8FC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53117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3684" name="Text Box 20">
            <a:extLst>
              <a:ext uri="{FF2B5EF4-FFF2-40B4-BE49-F238E27FC236}">
                <a16:creationId xmlns:a16="http://schemas.microsoft.com/office/drawing/2014/main" id="{ED61CAA2-AD68-455F-ADF7-2E3E4AD3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531495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Formación de glóbulos rojos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3685" name="Picture 21">
            <a:extLst>
              <a:ext uri="{FF2B5EF4-FFF2-40B4-BE49-F238E27FC236}">
                <a16:creationId xmlns:a16="http://schemas.microsoft.com/office/drawing/2014/main" id="{29AF29A8-B7FF-409A-9F96-998A4F5D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98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3686" name="Text Box 22">
            <a:extLst>
              <a:ext uri="{FF2B5EF4-FFF2-40B4-BE49-F238E27FC236}">
                <a16:creationId xmlns:a16="http://schemas.microsoft.com/office/drawing/2014/main" id="{9AEC788B-D4B3-491A-8606-8E703688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4275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deficiencia de ácido fólico:</a:t>
            </a:r>
          </a:p>
        </p:txBody>
      </p:sp>
      <p:pic>
        <p:nvPicPr>
          <p:cNvPr id="1393687" name="Picture 23">
            <a:extLst>
              <a:ext uri="{FF2B5EF4-FFF2-40B4-BE49-F238E27FC236}">
                <a16:creationId xmlns:a16="http://schemas.microsoft.com/office/drawing/2014/main" id="{BF029018-66AA-402D-A4A0-D73F179D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56816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3688" name="Text Box 24">
            <a:extLst>
              <a:ext uri="{FF2B5EF4-FFF2-40B4-BE49-F238E27FC236}">
                <a16:creationId xmlns:a16="http://schemas.microsoft.com/office/drawing/2014/main" id="{0589608C-3A52-4B2D-8F8E-23800711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56848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Producción de celular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93689" name="Picture 25">
            <a:extLst>
              <a:ext uri="{FF2B5EF4-FFF2-40B4-BE49-F238E27FC236}">
                <a16:creationId xmlns:a16="http://schemas.microsoft.com/office/drawing/2014/main" id="{43ABB6A5-1EE8-4168-87AB-28D8BC20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4226C-0398-4A0A-ADA4-0911D25CF5B3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DF5CCF-B775-44AD-880C-391A321F343B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6" name="Text Box 4">
            <a:extLst>
              <a:ext uri="{FF2B5EF4-FFF2-40B4-BE49-F238E27FC236}">
                <a16:creationId xmlns:a16="http://schemas.microsoft.com/office/drawing/2014/main" id="{E38ADD15-4E86-4B26-AD01-4B623241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95719" name="Picture 7">
            <a:extLst>
              <a:ext uri="{FF2B5EF4-FFF2-40B4-BE49-F238E27FC236}">
                <a16:creationId xmlns:a16="http://schemas.microsoft.com/office/drawing/2014/main" id="{EA85E302-BB05-48E9-A329-B5343B0A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41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0" name="Text Box 8">
            <a:extLst>
              <a:ext uri="{FF2B5EF4-FFF2-40B4-BE49-F238E27FC236}">
                <a16:creationId xmlns:a16="http://schemas.microsoft.com/office/drawing/2014/main" id="{E59707C3-D4E5-4B0C-B1C9-554061A20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5701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se excreta por la orina</a:t>
            </a:r>
          </a:p>
        </p:txBody>
      </p:sp>
      <p:pic>
        <p:nvPicPr>
          <p:cNvPr id="1395721" name="Picture 9">
            <a:extLst>
              <a:ext uri="{FF2B5EF4-FFF2-40B4-BE49-F238E27FC236}">
                <a16:creationId xmlns:a16="http://schemas.microsoft.com/office/drawing/2014/main" id="{E0759C54-84E1-4088-9124-ED1FF13A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5115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2" name="Text Box 10">
            <a:extLst>
              <a:ext uri="{FF2B5EF4-FFF2-40B4-BE49-F238E27FC236}">
                <a16:creationId xmlns:a16="http://schemas.microsoft.com/office/drawing/2014/main" id="{B8E95F61-9582-4B92-99B3-4C34E65B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4353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 difícil ingerir: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5723" name="Picture 11">
            <a:extLst>
              <a:ext uri="{FF2B5EF4-FFF2-40B4-BE49-F238E27FC236}">
                <a16:creationId xmlns:a16="http://schemas.microsoft.com/office/drawing/2014/main" id="{5255F226-4B0E-4E7D-B4E6-857C2761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48069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4" name="Text Box 12">
            <a:extLst>
              <a:ext uri="{FF2B5EF4-FFF2-40B4-BE49-F238E27FC236}">
                <a16:creationId xmlns:a16="http://schemas.microsoft.com/office/drawing/2014/main" id="{CA92B5EC-A237-46BD-BA92-B9D980BF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7307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Determinante: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5725" name="Picture 13">
            <a:extLst>
              <a:ext uri="{FF2B5EF4-FFF2-40B4-BE49-F238E27FC236}">
                <a16:creationId xmlns:a16="http://schemas.microsoft.com/office/drawing/2014/main" id="{EBFF8188-4759-4A16-A94B-6382FDCE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63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6" name="Text Box 14">
            <a:extLst>
              <a:ext uri="{FF2B5EF4-FFF2-40B4-BE49-F238E27FC236}">
                <a16:creationId xmlns:a16="http://schemas.microsoft.com/office/drawing/2014/main" id="{02BA5F40-8A94-4797-85E9-3141C8AD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9924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 solo el consumo diario de alimentos:</a:t>
            </a:r>
          </a:p>
        </p:txBody>
      </p:sp>
      <p:sp>
        <p:nvSpPr>
          <p:cNvPr id="1395727" name="Text Box 15">
            <a:extLst>
              <a:ext uri="{FF2B5EF4-FFF2-40B4-BE49-F238E27FC236}">
                <a16:creationId xmlns:a16="http://schemas.microsoft.com/office/drawing/2014/main" id="{DF828619-F4A3-45C5-AA04-539E6048A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2238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Cantidades excesivas de folato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95728" name="Picture 16">
            <a:extLst>
              <a:ext uri="{FF2B5EF4-FFF2-40B4-BE49-F238E27FC236}">
                <a16:creationId xmlns:a16="http://schemas.microsoft.com/office/drawing/2014/main" id="{B93D551D-B8E8-42A9-9ABD-4BDCF1BC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370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9" name="Text Box 17">
            <a:extLst>
              <a:ext uri="{FF2B5EF4-FFF2-40B4-BE49-F238E27FC236}">
                <a16:creationId xmlns:a16="http://schemas.microsoft.com/office/drawing/2014/main" id="{8253F3C2-66B8-467A-8E80-89CC0D62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2989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dosis de folato como suplemento:</a:t>
            </a:r>
          </a:p>
        </p:txBody>
      </p:sp>
      <p:sp>
        <p:nvSpPr>
          <p:cNvPr id="1395730" name="Text Box 18">
            <a:extLst>
              <a:ext uri="{FF2B5EF4-FFF2-40B4-BE49-F238E27FC236}">
                <a16:creationId xmlns:a16="http://schemas.microsoft.com/office/drawing/2014/main" id="{29A12D61-C9D6-4212-9A82-DE2BEC4C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3557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relación entre el estado de folato y vitamina B</a:t>
            </a:r>
            <a:r>
              <a:rPr lang="es-ES" altLang="en-US" b="1" i="1" baseline="-25000">
                <a:latin typeface="Arial" panose="020B0604020202020204" pitchFamily="34" charset="0"/>
              </a:rPr>
              <a:t>12</a:t>
            </a:r>
            <a:r>
              <a:rPr lang="es-ES" altLang="en-US" b="1" i="1">
                <a:latin typeface="Arial" panose="020B0604020202020204" pitchFamily="34" charset="0"/>
              </a:rPr>
              <a:t> en la persona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95731" name="Picture 19">
            <a:extLst>
              <a:ext uri="{FF2B5EF4-FFF2-40B4-BE49-F238E27FC236}">
                <a16:creationId xmlns:a16="http://schemas.microsoft.com/office/drawing/2014/main" id="{941BC92B-ECDB-41E5-BE90-5322B800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EE859-96D9-47C7-BAEC-100006AF4089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FE3C4B-8DD9-4C6E-9AA3-A76729EDEF08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>
            <a:extLst>
              <a:ext uri="{FF2B5EF4-FFF2-40B4-BE49-F238E27FC236}">
                <a16:creationId xmlns:a16="http://schemas.microsoft.com/office/drawing/2014/main" id="{51B5FED4-3302-45B4-8052-C2FEF6AC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72866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90915" name="Rectangle 3">
            <a:extLst>
              <a:ext uri="{FF2B5EF4-FFF2-40B4-BE49-F238E27FC236}">
                <a16:creationId xmlns:a16="http://schemas.microsoft.com/office/drawing/2014/main" id="{13D41CB2-C019-4AB2-8BAA-4154B7069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8115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Hidrosolubles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90916" name="Picture 4">
            <a:extLst>
              <a:ext uri="{FF2B5EF4-FFF2-40B4-BE49-F238E27FC236}">
                <a16:creationId xmlns:a16="http://schemas.microsoft.com/office/drawing/2014/main" id="{9743F6C0-F19B-4528-A8EE-E59742E1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24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17" name="Text Box 5">
            <a:extLst>
              <a:ext uri="{FF2B5EF4-FFF2-40B4-BE49-F238E27FC236}">
                <a16:creationId xmlns:a16="http://schemas.microsoft.com/office/drawing/2014/main" id="{771B9587-A6E7-4704-B238-FD92105A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152650"/>
            <a:ext cx="79581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encuentran en los alimentos que poseen agua</a:t>
            </a:r>
          </a:p>
        </p:txBody>
      </p:sp>
      <p:pic>
        <p:nvPicPr>
          <p:cNvPr id="1190918" name="Picture 6">
            <a:extLst>
              <a:ext uri="{FF2B5EF4-FFF2-40B4-BE49-F238E27FC236}">
                <a16:creationId xmlns:a16="http://schemas.microsoft.com/office/drawing/2014/main" id="{BFDDBDC5-BADE-4C5B-9A49-5D64CF24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162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19" name="Text Box 7">
            <a:extLst>
              <a:ext uri="{FF2B5EF4-FFF2-40B4-BE49-F238E27FC236}">
                <a16:creationId xmlns:a16="http://schemas.microsoft.com/office/drawing/2014/main" id="{56EE04C2-6175-44F4-A708-B03212E6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9448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Sus reservas son mínimas: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pic>
        <p:nvPicPr>
          <p:cNvPr id="1190920" name="Picture 8">
            <a:extLst>
              <a:ext uri="{FF2B5EF4-FFF2-40B4-BE49-F238E27FC236}">
                <a16:creationId xmlns:a16="http://schemas.microsoft.com/office/drawing/2014/main" id="{1316E69A-50DF-491C-B3CD-E92A590B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32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21" name="Text Box 9">
            <a:extLst>
              <a:ext uri="{FF2B5EF4-FFF2-40B4-BE49-F238E27FC236}">
                <a16:creationId xmlns:a16="http://schemas.microsoft.com/office/drawing/2014/main" id="{6941CAEC-B39B-4B71-9043-1A5305BF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9609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Vitaminas que incluye:</a:t>
            </a:r>
          </a:p>
        </p:txBody>
      </p:sp>
      <p:sp>
        <p:nvSpPr>
          <p:cNvPr id="1190922" name="Text Box 10">
            <a:extLst>
              <a:ext uri="{FF2B5EF4-FFF2-40B4-BE49-F238E27FC236}">
                <a16:creationId xmlns:a16="http://schemas.microsoft.com/office/drawing/2014/main" id="{843888E6-FEB6-4236-9224-C550B025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641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Complejo vitamínico B y vitamina C</a:t>
            </a:r>
          </a:p>
        </p:txBody>
      </p:sp>
      <p:pic>
        <p:nvPicPr>
          <p:cNvPr id="1190923" name="Picture 11">
            <a:extLst>
              <a:ext uri="{FF2B5EF4-FFF2-40B4-BE49-F238E27FC236}">
                <a16:creationId xmlns:a16="http://schemas.microsoft.com/office/drawing/2014/main" id="{9F1D4875-9ED4-47C9-884B-50FDDEA1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35052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24" name="Text Box 12">
            <a:extLst>
              <a:ext uri="{FF2B5EF4-FFF2-40B4-BE49-F238E27FC236}">
                <a16:creationId xmlns:a16="http://schemas.microsoft.com/office/drawing/2014/main" id="{87C84F95-E6EE-4747-B846-66844AC2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429000"/>
            <a:ext cx="7550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Su ingestión en exceso se eliminan por la orina</a:t>
            </a:r>
          </a:p>
        </p:txBody>
      </p:sp>
      <p:pic>
        <p:nvPicPr>
          <p:cNvPr id="1190925" name="Picture 13">
            <a:extLst>
              <a:ext uri="{FF2B5EF4-FFF2-40B4-BE49-F238E27FC236}">
                <a16:creationId xmlns:a16="http://schemas.microsoft.com/office/drawing/2014/main" id="{4B7F0FDA-20C2-4974-A0D4-43645858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42433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26" name="Text Box 14">
            <a:extLst>
              <a:ext uri="{FF2B5EF4-FFF2-40B4-BE49-F238E27FC236}">
                <a16:creationId xmlns:a16="http://schemas.microsoft.com/office/drawing/2014/main" id="{1CF3DE7D-0C90-41C4-9D89-27EFA4CC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4167188"/>
            <a:ext cx="74787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Deben consumirse a través de los alimentos diariamente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4" name="Text Box 4">
            <a:extLst>
              <a:ext uri="{FF2B5EF4-FFF2-40B4-BE49-F238E27FC236}">
                <a16:creationId xmlns:a16="http://schemas.microsoft.com/office/drawing/2014/main" id="{F1BF9053-FB10-4B78-B466-9F21DC68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97767" name="Picture 7">
            <a:extLst>
              <a:ext uri="{FF2B5EF4-FFF2-40B4-BE49-F238E27FC236}">
                <a16:creationId xmlns:a16="http://schemas.microsoft.com/office/drawing/2014/main" id="{BD784E5F-6AC0-4055-9176-3FD385D7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4432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7768" name="Text Box 8">
            <a:extLst>
              <a:ext uri="{FF2B5EF4-FFF2-40B4-BE49-F238E27FC236}">
                <a16:creationId xmlns:a16="http://schemas.microsoft.com/office/drawing/2014/main" id="{EC53634E-E4E1-45CA-9638-11DDE672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670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97769" name="Text Box 9">
            <a:extLst>
              <a:ext uri="{FF2B5EF4-FFF2-40B4-BE49-F238E27FC236}">
                <a16:creationId xmlns:a16="http://schemas.microsoft.com/office/drawing/2014/main" id="{B93E7F20-A721-4EBD-AAA4-E15C082A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783013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1000 µg/día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97770" name="Picture 10">
            <a:extLst>
              <a:ext uri="{FF2B5EF4-FFF2-40B4-BE49-F238E27FC236}">
                <a16:creationId xmlns:a16="http://schemas.microsoft.com/office/drawing/2014/main" id="{575290FA-0E1C-4E69-A212-6309CB83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0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7771" name="Text Box 11">
            <a:extLst>
              <a:ext uri="{FF2B5EF4-FFF2-40B4-BE49-F238E27FC236}">
                <a16:creationId xmlns:a16="http://schemas.microsoft.com/office/drawing/2014/main" id="{C36368B5-AD71-4583-8458-16D6701B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194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el folato:</a:t>
            </a:r>
          </a:p>
        </p:txBody>
      </p:sp>
      <p:pic>
        <p:nvPicPr>
          <p:cNvPr id="1397772" name="Picture 12">
            <a:extLst>
              <a:ext uri="{FF2B5EF4-FFF2-40B4-BE49-F238E27FC236}">
                <a16:creationId xmlns:a16="http://schemas.microsoft.com/office/drawing/2014/main" id="{98803601-6F26-4AC2-9DF5-FFD27E72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59BC8-6FF2-49EE-868F-CF3B98BCEFDE}"/>
              </a:ext>
            </a:extLst>
          </p:cNvPr>
          <p:cNvSpPr>
            <a:spLocks/>
          </p:cNvSpPr>
          <p:nvPr/>
        </p:nvSpPr>
        <p:spPr bwMode="auto">
          <a:xfrm>
            <a:off x="2268538" y="21780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B5433F-C8C0-4D68-AE0E-123CF543A5F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2" name="Text Box 4">
            <a:extLst>
              <a:ext uri="{FF2B5EF4-FFF2-40B4-BE49-F238E27FC236}">
                <a16:creationId xmlns:a16="http://schemas.microsoft.com/office/drawing/2014/main" id="{03208057-C72A-43A5-B464-033BEBF1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271-272),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99815" name="Picture 7">
            <a:extLst>
              <a:ext uri="{FF2B5EF4-FFF2-40B4-BE49-F238E27FC236}">
                <a16:creationId xmlns:a16="http://schemas.microsoft.com/office/drawing/2014/main" id="{88CBA8DE-E95A-421D-83E9-BAE9391B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225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9816" name="Text Box 8">
            <a:extLst>
              <a:ext uri="{FF2B5EF4-FFF2-40B4-BE49-F238E27FC236}">
                <a16:creationId xmlns:a16="http://schemas.microsoft.com/office/drawing/2014/main" id="{C9A66918-F51A-48A9-9391-34D0A880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6511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Hallazgos de algunas investigaciones:</a:t>
            </a:r>
          </a:p>
        </p:txBody>
      </p:sp>
      <p:pic>
        <p:nvPicPr>
          <p:cNvPr id="1399817" name="Picture 9">
            <a:extLst>
              <a:ext uri="{FF2B5EF4-FFF2-40B4-BE49-F238E27FC236}">
                <a16:creationId xmlns:a16="http://schemas.microsoft.com/office/drawing/2014/main" id="{D19841F3-DC24-4077-861B-B751ADD0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4608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9818" name="Text Box 10">
            <a:extLst>
              <a:ext uri="{FF2B5EF4-FFF2-40B4-BE49-F238E27FC236}">
                <a16:creationId xmlns:a16="http://schemas.microsoft.com/office/drawing/2014/main" id="{4E8E183F-A8FD-4D31-91F3-1EF05332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384675"/>
            <a:ext cx="77660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Los efectos del ejercicio sobre el metabolismo del folato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99819" name="Text Box 11">
            <a:extLst>
              <a:ext uri="{FF2B5EF4-FFF2-40B4-BE49-F238E27FC236}">
                <a16:creationId xmlns:a16="http://schemas.microsoft.com/office/drawing/2014/main" id="{46EB3A01-6710-456D-AABC-9DAF0CDD8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082925"/>
            <a:ext cx="81359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consumo diario de folato en muchos atletas se encuentra por debajo del RDA</a:t>
            </a:r>
          </a:p>
        </p:txBody>
      </p:sp>
      <p:pic>
        <p:nvPicPr>
          <p:cNvPr id="1399820" name="Picture 12">
            <a:extLst>
              <a:ext uri="{FF2B5EF4-FFF2-40B4-BE49-F238E27FC236}">
                <a16:creationId xmlns:a16="http://schemas.microsoft.com/office/drawing/2014/main" id="{00A49605-8A2C-4B7A-A42B-FBB06688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9592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9821" name="Text Box 13">
            <a:extLst>
              <a:ext uri="{FF2B5EF4-FFF2-40B4-BE49-F238E27FC236}">
                <a16:creationId xmlns:a16="http://schemas.microsoft.com/office/drawing/2014/main" id="{1A2B2E9A-D220-45BA-8D78-25AFFACEB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8877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Deficiencia en la literatura científica sobre:</a:t>
            </a:r>
          </a:p>
        </p:txBody>
      </p:sp>
      <p:pic>
        <p:nvPicPr>
          <p:cNvPr id="1399822" name="Picture 14">
            <a:extLst>
              <a:ext uri="{FF2B5EF4-FFF2-40B4-BE49-F238E27FC236}">
                <a16:creationId xmlns:a16="http://schemas.microsoft.com/office/drawing/2014/main" id="{0F6AF688-6832-4BE0-A91A-CB776E58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9720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9823" name="Text Box 15">
            <a:extLst>
              <a:ext uri="{FF2B5EF4-FFF2-40B4-BE49-F238E27FC236}">
                <a16:creationId xmlns:a16="http://schemas.microsoft.com/office/drawing/2014/main" id="{ED0DAC73-10E8-4771-8477-B88957CF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895850"/>
            <a:ext cx="79089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Evidencia clara demostrando que la suplementación de folato pueda mejorar el rendimiento, aún cuando exista una deficiencia de esta vitamina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99824" name="Picture 16">
            <a:extLst>
              <a:ext uri="{FF2B5EF4-FFF2-40B4-BE49-F238E27FC236}">
                <a16:creationId xmlns:a16="http://schemas.microsoft.com/office/drawing/2014/main" id="{730B980E-C0DE-430A-BE10-EADC94D8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172583-5CED-4A81-8DFC-50109C69842E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232D9-43AE-4684-A67F-DBDCF4C2AAB1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FOLATO (</a:t>
            </a:r>
            <a:r>
              <a:rPr lang="en-US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ÁCIDO FÓLICO)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60" name="Text Box 4">
            <a:extLst>
              <a:ext uri="{FF2B5EF4-FFF2-40B4-BE49-F238E27FC236}">
                <a16:creationId xmlns:a16="http://schemas.microsoft.com/office/drawing/2014/main" id="{BFD54310-D85D-42A3-889D-EADF48C5B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01863" name="Picture 7">
            <a:extLst>
              <a:ext uri="{FF2B5EF4-FFF2-40B4-BE49-F238E27FC236}">
                <a16:creationId xmlns:a16="http://schemas.microsoft.com/office/drawing/2014/main" id="{3AD5DAAC-2E63-43CF-A9DC-63ED072B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7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1864" name="Text Box 8">
            <a:extLst>
              <a:ext uri="{FF2B5EF4-FFF2-40B4-BE49-F238E27FC236}">
                <a16:creationId xmlns:a16="http://schemas.microsoft.com/office/drawing/2014/main" id="{A1A61A3C-83E1-409D-AEAC-04D58F8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76538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llama cobalamina, porque contiene un átomo de cobalto</a:t>
            </a:r>
          </a:p>
        </p:txBody>
      </p:sp>
      <p:pic>
        <p:nvPicPr>
          <p:cNvPr id="1401865" name="Picture 9">
            <a:extLst>
              <a:ext uri="{FF2B5EF4-FFF2-40B4-BE49-F238E27FC236}">
                <a16:creationId xmlns:a16="http://schemas.microsoft.com/office/drawing/2014/main" id="{4E87CE5D-C551-494D-A29B-215555F5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9D1C8-13F1-4CCB-AAA8-8264C5D5B574}"/>
              </a:ext>
            </a:extLst>
          </p:cNvPr>
          <p:cNvSpPr>
            <a:spLocks/>
          </p:cNvSpPr>
          <p:nvPr/>
        </p:nvSpPr>
        <p:spPr bwMode="auto">
          <a:xfrm>
            <a:off x="1187450" y="21066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77FAB1-F53B-45B5-8ED3-7649FA8F9CD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Text Box 4">
            <a:extLst>
              <a:ext uri="{FF2B5EF4-FFF2-40B4-BE49-F238E27FC236}">
                <a16:creationId xmlns:a16="http://schemas.microsoft.com/office/drawing/2014/main" id="{8B44D617-146F-4A85-A11F-7851A66B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272-275),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03911" name="Picture 7">
            <a:extLst>
              <a:ext uri="{FF2B5EF4-FFF2-40B4-BE49-F238E27FC236}">
                <a16:creationId xmlns:a16="http://schemas.microsoft.com/office/drawing/2014/main" id="{174107C5-E875-4D88-B7F5-23083B05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701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912" name="Text Box 8">
            <a:extLst>
              <a:ext uri="{FF2B5EF4-FFF2-40B4-BE49-F238E27FC236}">
                <a16:creationId xmlns:a16="http://schemas.microsoft.com/office/drawing/2014/main" id="{86B2464C-91A6-462F-AB08-245068ED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987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Participa en el metabolismo del folato:</a:t>
            </a:r>
          </a:p>
        </p:txBody>
      </p:sp>
      <p:pic>
        <p:nvPicPr>
          <p:cNvPr id="1403913" name="Picture 9">
            <a:extLst>
              <a:ext uri="{FF2B5EF4-FFF2-40B4-BE49-F238E27FC236}">
                <a16:creationId xmlns:a16="http://schemas.microsoft.com/office/drawing/2014/main" id="{D5B39720-9BE4-47E8-8513-13DA63E1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1194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914" name="Text Box 10">
            <a:extLst>
              <a:ext uri="{FF2B5EF4-FFF2-40B4-BE49-F238E27FC236}">
                <a16:creationId xmlns:a16="http://schemas.microsoft.com/office/drawing/2014/main" id="{11F92EDD-5E88-454C-9432-0DF96909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432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reciclaje del folato: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03915" name="Text Box 11">
            <a:extLst>
              <a:ext uri="{FF2B5EF4-FFF2-40B4-BE49-F238E27FC236}">
                <a16:creationId xmlns:a16="http://schemas.microsoft.com/office/drawing/2014/main" id="{DFC2AD5C-9350-4657-844A-C178F3E5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536950"/>
            <a:ext cx="794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En última instancia, esto disminuye los requisitos dietéticos de folato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03916" name="Picture 12">
            <a:extLst>
              <a:ext uri="{FF2B5EF4-FFF2-40B4-BE49-F238E27FC236}">
                <a16:creationId xmlns:a16="http://schemas.microsoft.com/office/drawing/2014/main" id="{F9799C86-A351-43FB-A95D-6F7467F9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64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917" name="Text Box 13">
            <a:extLst>
              <a:ext uri="{FF2B5EF4-FFF2-40B4-BE49-F238E27FC236}">
                <a16:creationId xmlns:a16="http://schemas.microsoft.com/office/drawing/2014/main" id="{15FBA860-EE97-4D48-8E3A-3BA97F46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192588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Requerida para el degradamiento de ciertos aminoácidos y ácidos grasos (odd-chain-length)</a:t>
            </a:r>
          </a:p>
        </p:txBody>
      </p:sp>
      <p:pic>
        <p:nvPicPr>
          <p:cNvPr id="1403918" name="Picture 14">
            <a:extLst>
              <a:ext uri="{FF2B5EF4-FFF2-40B4-BE49-F238E27FC236}">
                <a16:creationId xmlns:a16="http://schemas.microsoft.com/office/drawing/2014/main" id="{86EB27E5-759A-4E5A-A7D8-1AB5388C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15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919" name="Text Box 15">
            <a:extLst>
              <a:ext uri="{FF2B5EF4-FFF2-40B4-BE49-F238E27FC236}">
                <a16:creationId xmlns:a16="http://schemas.microsoft.com/office/drawing/2014/main" id="{87C6D13C-FBEE-4731-8B11-1512599D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010150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Mantenimiento de la envoltura insulatoria alrededor de las células nerviosas (mielina)</a:t>
            </a:r>
          </a:p>
        </p:txBody>
      </p:sp>
      <p:pic>
        <p:nvPicPr>
          <p:cNvPr id="1403920" name="Picture 16">
            <a:extLst>
              <a:ext uri="{FF2B5EF4-FFF2-40B4-BE49-F238E27FC236}">
                <a16:creationId xmlns:a16="http://schemas.microsoft.com/office/drawing/2014/main" id="{80C93431-F365-42A1-995A-9F1C853B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2859A-C1B9-467F-8B99-CC15C7A18400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2BE4DA-D336-4B1C-8C73-0D2D3C610699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6" name="Text Box 4">
            <a:extLst>
              <a:ext uri="{FF2B5EF4-FFF2-40B4-BE49-F238E27FC236}">
                <a16:creationId xmlns:a16="http://schemas.microsoft.com/office/drawing/2014/main" id="{5FAD4D9A-C588-4447-960D-69F1530A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272-273),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05959" name="Picture 7">
            <a:extLst>
              <a:ext uri="{FF2B5EF4-FFF2-40B4-BE49-F238E27FC236}">
                <a16:creationId xmlns:a16="http://schemas.microsoft.com/office/drawing/2014/main" id="{E9E6EEBC-6FD4-47B5-ACCE-CB069D86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19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960" name="Text Box 8">
            <a:extLst>
              <a:ext uri="{FF2B5EF4-FFF2-40B4-BE49-F238E27FC236}">
                <a16:creationId xmlns:a16="http://schemas.microsoft.com/office/drawing/2014/main" id="{85F46FE4-11C3-4299-8A73-DC4F69B5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479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pic>
        <p:nvPicPr>
          <p:cNvPr id="1405961" name="Picture 9">
            <a:extLst>
              <a:ext uri="{FF2B5EF4-FFF2-40B4-BE49-F238E27FC236}">
                <a16:creationId xmlns:a16="http://schemas.microsoft.com/office/drawing/2014/main" id="{8A0BC431-FD41-4181-ABB3-F80A494F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576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962" name="Text Box 10">
            <a:extLst>
              <a:ext uri="{FF2B5EF4-FFF2-40B4-BE49-F238E27FC236}">
                <a16:creationId xmlns:a16="http://schemas.microsoft.com/office/drawing/2014/main" id="{D9B7D063-7FB9-4817-B411-F1ECA4BD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2862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lácteos:</a:t>
            </a:r>
          </a:p>
        </p:txBody>
      </p:sp>
      <p:pic>
        <p:nvPicPr>
          <p:cNvPr id="1405963" name="Picture 11">
            <a:extLst>
              <a:ext uri="{FF2B5EF4-FFF2-40B4-BE49-F238E27FC236}">
                <a16:creationId xmlns:a16="http://schemas.microsoft.com/office/drawing/2014/main" id="{234A02BD-07C8-41A4-9D10-4CB85B25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975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964" name="Text Box 12">
            <a:extLst>
              <a:ext uri="{FF2B5EF4-FFF2-40B4-BE49-F238E27FC236}">
                <a16:creationId xmlns:a16="http://schemas.microsoft.com/office/drawing/2014/main" id="{548E60CB-C2F7-4722-B975-2753CD0B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3260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Huevo</a:t>
            </a:r>
          </a:p>
        </p:txBody>
      </p:sp>
      <p:sp>
        <p:nvSpPr>
          <p:cNvPr id="1405965" name="Text Box 13">
            <a:extLst>
              <a:ext uri="{FF2B5EF4-FFF2-40B4-BE49-F238E27FC236}">
                <a16:creationId xmlns:a16="http://schemas.microsoft.com/office/drawing/2014/main" id="{7355A6C4-ECCE-49B4-9A8A-E5D745BE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079750"/>
            <a:ext cx="83042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Hígado, cordero, carne de res, ternera, hamburguesa, aves de corral, pescado (Ej: trucha, atún), mariscos (Ej: cangrejo, almejas)</a:t>
            </a:r>
          </a:p>
        </p:txBody>
      </p:sp>
      <p:sp>
        <p:nvSpPr>
          <p:cNvPr id="1405966" name="Text Box 14">
            <a:extLst>
              <a:ext uri="{FF2B5EF4-FFF2-40B4-BE49-F238E27FC236}">
                <a16:creationId xmlns:a16="http://schemas.microsoft.com/office/drawing/2014/main" id="{473A7168-D6BD-4C30-8119-CF3185BB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4749800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Leche, yogur, queso</a:t>
            </a:r>
          </a:p>
        </p:txBody>
      </p:sp>
      <p:pic>
        <p:nvPicPr>
          <p:cNvPr id="1405967" name="Picture 15">
            <a:extLst>
              <a:ext uri="{FF2B5EF4-FFF2-40B4-BE49-F238E27FC236}">
                <a16:creationId xmlns:a16="http://schemas.microsoft.com/office/drawing/2014/main" id="{84C8AFF3-38E6-4A97-B39B-B4CEFE41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EFFC3-DF26-4F32-AC20-E3737DA6326B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256CEF-C805-495F-90E5-9DBFBF3A48CA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Text Box 4">
            <a:extLst>
              <a:ext uri="{FF2B5EF4-FFF2-40B4-BE49-F238E27FC236}">
                <a16:creationId xmlns:a16="http://schemas.microsoft.com/office/drawing/2014/main" id="{A9906A97-14BF-4E77-858B-77BDF7D3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08007" name="Picture 7">
            <a:extLst>
              <a:ext uri="{FF2B5EF4-FFF2-40B4-BE49-F238E27FC236}">
                <a16:creationId xmlns:a16="http://schemas.microsoft.com/office/drawing/2014/main" id="{BB5EAC81-BAB1-4CCB-BED7-449B07C8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8008" name="Text Box 8">
            <a:extLst>
              <a:ext uri="{FF2B5EF4-FFF2-40B4-BE49-F238E27FC236}">
                <a16:creationId xmlns:a16="http://schemas.microsoft.com/office/drawing/2014/main" id="{EE99DDA1-F736-4BA1-9AFC-7E447DC2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</a:p>
        </p:txBody>
      </p:sp>
      <p:pic>
        <p:nvPicPr>
          <p:cNvPr id="1408009" name="Picture 9">
            <a:extLst>
              <a:ext uri="{FF2B5EF4-FFF2-40B4-BE49-F238E27FC236}">
                <a16:creationId xmlns:a16="http://schemas.microsoft.com/office/drawing/2014/main" id="{4D19B3C7-774B-45FE-9DB2-B3E21F16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051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8010" name="Text Box 10">
            <a:extLst>
              <a:ext uri="{FF2B5EF4-FFF2-40B4-BE49-F238E27FC236}">
                <a16:creationId xmlns:a16="http://schemas.microsoft.com/office/drawing/2014/main" id="{D6180C8F-96C9-4447-A0AB-59725FDF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289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08011" name="Picture 11">
            <a:extLst>
              <a:ext uri="{FF2B5EF4-FFF2-40B4-BE49-F238E27FC236}">
                <a16:creationId xmlns:a16="http://schemas.microsoft.com/office/drawing/2014/main" id="{7B5D449E-F00E-46FB-85C6-7EA53FD1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353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8012" name="Text Box 12">
            <a:extLst>
              <a:ext uri="{FF2B5EF4-FFF2-40B4-BE49-F238E27FC236}">
                <a16:creationId xmlns:a16="http://schemas.microsoft.com/office/drawing/2014/main" id="{1331C44C-298D-4657-9B19-97AC3623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5385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2.4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408013" name="Text Box 13">
            <a:extLst>
              <a:ext uri="{FF2B5EF4-FFF2-40B4-BE49-F238E27FC236}">
                <a16:creationId xmlns:a16="http://schemas.microsoft.com/office/drawing/2014/main" id="{52093F07-4279-4520-8987-33C2F716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946525"/>
            <a:ext cx="7367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dieta típica contiene tres veces más tal valor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08014" name="Picture 14">
            <a:extLst>
              <a:ext uri="{FF2B5EF4-FFF2-40B4-BE49-F238E27FC236}">
                <a16:creationId xmlns:a16="http://schemas.microsoft.com/office/drawing/2014/main" id="{590F85A9-A9D9-4C01-B36A-48D7F824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4608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8015" name="Text Box 15">
            <a:extLst>
              <a:ext uri="{FF2B5EF4-FFF2-40B4-BE49-F238E27FC236}">
                <a16:creationId xmlns:a16="http://schemas.microsoft.com/office/drawing/2014/main" id="{1FE2D731-F7A0-4A7C-8CFA-0D7985AE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3846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Atletas:</a:t>
            </a:r>
          </a:p>
        </p:txBody>
      </p:sp>
      <p:sp>
        <p:nvSpPr>
          <p:cNvPr id="1408016" name="Text Box 16">
            <a:extLst>
              <a:ext uri="{FF2B5EF4-FFF2-40B4-BE49-F238E27FC236}">
                <a16:creationId xmlns:a16="http://schemas.microsoft.com/office/drawing/2014/main" id="{2365054B-224F-4E61-AEDD-49E3F767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889500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Aún no se ha establecido un RDA para atletas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08017" name="Picture 17">
            <a:extLst>
              <a:ext uri="{FF2B5EF4-FFF2-40B4-BE49-F238E27FC236}">
                <a16:creationId xmlns:a16="http://schemas.microsoft.com/office/drawing/2014/main" id="{F79008E0-A5F3-4F4A-8EB9-747F0782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69323-5712-4075-9B06-32E77F4E2DDE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8D26AC-6A45-4A7D-9AEB-9ED06231EBB0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2" name="Text Box 4">
            <a:extLst>
              <a:ext uri="{FF2B5EF4-FFF2-40B4-BE49-F238E27FC236}">
                <a16:creationId xmlns:a16="http://schemas.microsoft.com/office/drawing/2014/main" id="{2E3868B2-8EC4-4083-BCB5-30CF04B3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10055" name="Picture 7">
            <a:extLst>
              <a:ext uri="{FF2B5EF4-FFF2-40B4-BE49-F238E27FC236}">
                <a16:creationId xmlns:a16="http://schemas.microsoft.com/office/drawing/2014/main" id="{7C6BFF71-55A1-41B9-940C-ECFAF911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225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0056" name="Text Box 8">
            <a:extLst>
              <a:ext uri="{FF2B5EF4-FFF2-40B4-BE49-F238E27FC236}">
                <a16:creationId xmlns:a16="http://schemas.microsoft.com/office/drawing/2014/main" id="{0F05FC68-EEB6-4556-9362-ACAAE0BEA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511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 muy raro:</a:t>
            </a:r>
          </a:p>
        </p:txBody>
      </p:sp>
      <p:pic>
        <p:nvPicPr>
          <p:cNvPr id="1410057" name="Picture 9">
            <a:extLst>
              <a:ext uri="{FF2B5EF4-FFF2-40B4-BE49-F238E27FC236}">
                <a16:creationId xmlns:a16="http://schemas.microsoft.com/office/drawing/2014/main" id="{6851704E-DD88-4A7A-B2DE-F8519023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70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0058" name="Text Box 10">
            <a:extLst>
              <a:ext uri="{FF2B5EF4-FFF2-40B4-BE49-F238E27FC236}">
                <a16:creationId xmlns:a16="http://schemas.microsoft.com/office/drawing/2014/main" id="{336E9383-9EF3-4935-8467-FB2FAA9B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178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Explicación: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10059" name="Picture 11">
            <a:extLst>
              <a:ext uri="{FF2B5EF4-FFF2-40B4-BE49-F238E27FC236}">
                <a16:creationId xmlns:a16="http://schemas.microsoft.com/office/drawing/2014/main" id="{CC722EA9-E15C-4BE4-A79B-43C38953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242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0060" name="Text Box 12">
            <a:extLst>
              <a:ext uri="{FF2B5EF4-FFF2-40B4-BE49-F238E27FC236}">
                <a16:creationId xmlns:a16="http://schemas.microsoft.com/office/drawing/2014/main" id="{1FC205A6-CE86-472E-9BD6-5869C9C3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52742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Con unas reservas óptimas de vitamina B</a:t>
            </a:r>
            <a:r>
              <a:rPr lang="es-ES" altLang="en-US" b="1" baseline="-25000">
                <a:latin typeface="Arial" panose="020B0604020202020204" pitchFamily="34" charset="0"/>
              </a:rPr>
              <a:t>12</a:t>
            </a:r>
            <a:r>
              <a:rPr lang="es-ES" altLang="en-US" b="1">
                <a:latin typeface="Arial" panose="020B0604020202020204" pitchFamily="34" charset="0"/>
              </a:rPr>
              <a:t>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410061" name="Text Box 13">
            <a:extLst>
              <a:ext uri="{FF2B5EF4-FFF2-40B4-BE49-F238E27FC236}">
                <a16:creationId xmlns:a16="http://schemas.microsoft.com/office/drawing/2014/main" id="{D659AA4D-F6F1-41B0-B238-5B2283BBD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93541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Teóricamente, por años: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410062" name="Group 14">
            <a:extLst>
              <a:ext uri="{FF2B5EF4-FFF2-40B4-BE49-F238E27FC236}">
                <a16:creationId xmlns:a16="http://schemas.microsoft.com/office/drawing/2014/main" id="{6240327B-A383-41B9-B207-379753E665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970338"/>
            <a:ext cx="266700" cy="268287"/>
            <a:chOff x="618" y="2160"/>
            <a:chExt cx="2262" cy="2267"/>
          </a:xfrm>
        </p:grpSpPr>
        <p:sp>
          <p:nvSpPr>
            <p:cNvPr id="1410063" name="AutoShape 15">
              <a:extLst>
                <a:ext uri="{FF2B5EF4-FFF2-40B4-BE49-F238E27FC236}">
                  <a16:creationId xmlns:a16="http://schemas.microsoft.com/office/drawing/2014/main" id="{1DAB2352-A5F1-4064-95CA-330377FF76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4" name="Freeform 16">
              <a:extLst>
                <a:ext uri="{FF2B5EF4-FFF2-40B4-BE49-F238E27FC236}">
                  <a16:creationId xmlns:a16="http://schemas.microsoft.com/office/drawing/2014/main" id="{076C2E95-20D8-4F4A-A5F0-CA3EF0F3F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5" name="Freeform 17">
              <a:extLst>
                <a:ext uri="{FF2B5EF4-FFF2-40B4-BE49-F238E27FC236}">
                  <a16:creationId xmlns:a16="http://schemas.microsoft.com/office/drawing/2014/main" id="{AA6FB281-0CA6-4ACE-B099-44B21C6D3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6" name="Freeform 18">
              <a:extLst>
                <a:ext uri="{FF2B5EF4-FFF2-40B4-BE49-F238E27FC236}">
                  <a16:creationId xmlns:a16="http://schemas.microsoft.com/office/drawing/2014/main" id="{4FF26B49-4258-4E63-B95E-ADDF55B7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7" name="Freeform 19">
              <a:extLst>
                <a:ext uri="{FF2B5EF4-FFF2-40B4-BE49-F238E27FC236}">
                  <a16:creationId xmlns:a16="http://schemas.microsoft.com/office/drawing/2014/main" id="{68AB0CEB-7B96-4555-9DD0-410039A9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8" name="Freeform 20">
              <a:extLst>
                <a:ext uri="{FF2B5EF4-FFF2-40B4-BE49-F238E27FC236}">
                  <a16:creationId xmlns:a16="http://schemas.microsoft.com/office/drawing/2014/main" id="{A3548E7F-35CA-4AB5-AC5C-C9670765D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69" name="Freeform 21">
              <a:extLst>
                <a:ext uri="{FF2B5EF4-FFF2-40B4-BE49-F238E27FC236}">
                  <a16:creationId xmlns:a16="http://schemas.microsoft.com/office/drawing/2014/main" id="{F7596EDA-B71A-4F30-BFA4-8CDFDC95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70" name="Freeform 22">
              <a:extLst>
                <a:ext uri="{FF2B5EF4-FFF2-40B4-BE49-F238E27FC236}">
                  <a16:creationId xmlns:a16="http://schemas.microsoft.com/office/drawing/2014/main" id="{C1E11B47-57E2-4C92-AA6A-3FB967A9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71" name="Freeform 23">
              <a:extLst>
                <a:ext uri="{FF2B5EF4-FFF2-40B4-BE49-F238E27FC236}">
                  <a16:creationId xmlns:a16="http://schemas.microsoft.com/office/drawing/2014/main" id="{5D85CC4B-C385-419A-A89B-40B4CA140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72" name="Freeform 24">
              <a:extLst>
                <a:ext uri="{FF2B5EF4-FFF2-40B4-BE49-F238E27FC236}">
                  <a16:creationId xmlns:a16="http://schemas.microsoft.com/office/drawing/2014/main" id="{5708B63F-AB65-4BBF-AD0C-7ABBC77B9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073" name="Freeform 25">
              <a:extLst>
                <a:ext uri="{FF2B5EF4-FFF2-40B4-BE49-F238E27FC236}">
                  <a16:creationId xmlns:a16="http://schemas.microsoft.com/office/drawing/2014/main" id="{DD0AFE59-27A7-49D8-9E94-A3CE8C4B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0074" name="Picture 26">
            <a:extLst>
              <a:ext uri="{FF2B5EF4-FFF2-40B4-BE49-F238E27FC236}">
                <a16:creationId xmlns:a16="http://schemas.microsoft.com/office/drawing/2014/main" id="{A3C21911-0FF0-4E6B-BAD3-F1B6C47D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418013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0075" name="Text Box 27">
            <a:extLst>
              <a:ext uri="{FF2B5EF4-FFF2-40B4-BE49-F238E27FC236}">
                <a16:creationId xmlns:a16="http://schemas.microsoft.com/office/drawing/2014/main" id="{D242E97D-8B38-4E0F-B9EB-E1740CA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416425"/>
            <a:ext cx="68024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Se puede consumir una dieta baja en vitamina B</a:t>
            </a:r>
            <a:r>
              <a:rPr lang="en-US" altLang="en-US" sz="1800" b="1" baseline="-25000">
                <a:latin typeface="Tahoma" panose="020B0604030504040204" pitchFamily="34" charset="0"/>
              </a:rPr>
              <a:t>12</a:t>
            </a:r>
            <a:r>
              <a:rPr lang="en-US" altLang="en-US" sz="1800" b="1">
                <a:latin typeface="Tahoma" panose="020B0604030504040204" pitchFamily="34" charset="0"/>
              </a:rPr>
              <a:t> (Ej: dieta vegetariana):</a:t>
            </a:r>
          </a:p>
        </p:txBody>
      </p:sp>
      <p:sp>
        <p:nvSpPr>
          <p:cNvPr id="1410076" name="Text Box 28">
            <a:extLst>
              <a:ext uri="{FF2B5EF4-FFF2-40B4-BE49-F238E27FC236}">
                <a16:creationId xmlns:a16="http://schemas.microsoft.com/office/drawing/2014/main" id="{5D117B27-4B7C-419C-9C09-C6F83B2C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89513"/>
            <a:ext cx="66532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 i="1">
                <a:latin typeface="Tahoma" panose="020B0604030504040204" pitchFamily="34" charset="0"/>
              </a:rPr>
              <a:t>Sin manifestar signos y síntomas de deficiencia</a:t>
            </a:r>
          </a:p>
        </p:txBody>
      </p:sp>
      <p:pic>
        <p:nvPicPr>
          <p:cNvPr id="1410077" name="Picture 29">
            <a:extLst>
              <a:ext uri="{FF2B5EF4-FFF2-40B4-BE49-F238E27FC236}">
                <a16:creationId xmlns:a16="http://schemas.microsoft.com/office/drawing/2014/main" id="{AE27EE36-ED00-4EFD-9894-A1CE2334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16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E2D09-8D20-409C-BAE0-AF078AAD43E4}"/>
              </a:ext>
            </a:extLst>
          </p:cNvPr>
          <p:cNvSpPr>
            <a:spLocks/>
          </p:cNvSpPr>
          <p:nvPr/>
        </p:nvSpPr>
        <p:spPr bwMode="auto">
          <a:xfrm>
            <a:off x="2268538" y="196056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9FBB45-3E73-4226-9AFA-05A7CC6CB4CF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100" name="Text Box 4">
            <a:extLst>
              <a:ext uri="{FF2B5EF4-FFF2-40B4-BE49-F238E27FC236}">
                <a16:creationId xmlns:a16="http://schemas.microsoft.com/office/drawing/2014/main" id="{2784C57E-1320-4A52-BF2F-5A9C3D9C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12103" name="Picture 7">
            <a:extLst>
              <a:ext uri="{FF2B5EF4-FFF2-40B4-BE49-F238E27FC236}">
                <a16:creationId xmlns:a16="http://schemas.microsoft.com/office/drawing/2014/main" id="{1C3BE7E3-A50B-4725-A684-10C6EEE9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67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2104" name="Text Box 8">
            <a:extLst>
              <a:ext uri="{FF2B5EF4-FFF2-40B4-BE49-F238E27FC236}">
                <a16:creationId xmlns:a16="http://schemas.microsoft.com/office/drawing/2014/main" id="{F66534C1-5D09-40DA-943B-CA1B5F61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955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Disminución en el reciclaje de </a:t>
            </a:r>
            <a:r>
              <a:rPr lang="en-US" altLang="en-US" sz="23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folato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</a:p>
        </p:txBody>
      </p:sp>
      <p:pic>
        <p:nvPicPr>
          <p:cNvPr id="1412105" name="Picture 9">
            <a:extLst>
              <a:ext uri="{FF2B5EF4-FFF2-40B4-BE49-F238E27FC236}">
                <a16:creationId xmlns:a16="http://schemas.microsoft.com/office/drawing/2014/main" id="{570DDEE7-6794-4453-ABD6-66FD994A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400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2106" name="Text Box 10">
            <a:extLst>
              <a:ext uri="{FF2B5EF4-FFF2-40B4-BE49-F238E27FC236}">
                <a16:creationId xmlns:a16="http://schemas.microsoft.com/office/drawing/2014/main" id="{B366F494-BC3F-4F20-8FD2-E69A9C1B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876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Consecuencia: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12107" name="Picture 11">
            <a:extLst>
              <a:ext uri="{FF2B5EF4-FFF2-40B4-BE49-F238E27FC236}">
                <a16:creationId xmlns:a16="http://schemas.microsoft.com/office/drawing/2014/main" id="{2D1A07D9-1939-471E-A9AE-5CD2784B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94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2108" name="Text Box 12">
            <a:extLst>
              <a:ext uri="{FF2B5EF4-FFF2-40B4-BE49-F238E27FC236}">
                <a16:creationId xmlns:a16="http://schemas.microsoft.com/office/drawing/2014/main" id="{1DEA33F3-A378-4F12-870C-F53752AB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597275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Se reduce el estado de folato: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412109" name="Text Box 13">
            <a:extLst>
              <a:ext uri="{FF2B5EF4-FFF2-40B4-BE49-F238E27FC236}">
                <a16:creationId xmlns:a16="http://schemas.microsoft.com/office/drawing/2014/main" id="{A949168E-83A2-4BF5-92ED-DD2D34CCD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0052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Efectos adversos: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412110" name="Group 14">
            <a:extLst>
              <a:ext uri="{FF2B5EF4-FFF2-40B4-BE49-F238E27FC236}">
                <a16:creationId xmlns:a16="http://schemas.microsoft.com/office/drawing/2014/main" id="{74097911-D5CB-4F4B-B39C-6D70F97850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6225" y="4040188"/>
            <a:ext cx="266700" cy="268287"/>
            <a:chOff x="618" y="2160"/>
            <a:chExt cx="2262" cy="2267"/>
          </a:xfrm>
        </p:grpSpPr>
        <p:sp>
          <p:nvSpPr>
            <p:cNvPr id="1412111" name="AutoShape 15">
              <a:extLst>
                <a:ext uri="{FF2B5EF4-FFF2-40B4-BE49-F238E27FC236}">
                  <a16:creationId xmlns:a16="http://schemas.microsoft.com/office/drawing/2014/main" id="{9BD17B01-AC4E-4623-BFA4-A7C966BE2A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2" name="Freeform 16">
              <a:extLst>
                <a:ext uri="{FF2B5EF4-FFF2-40B4-BE49-F238E27FC236}">
                  <a16:creationId xmlns:a16="http://schemas.microsoft.com/office/drawing/2014/main" id="{7150521D-F107-4529-B48B-59F9EED9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3" name="Freeform 17">
              <a:extLst>
                <a:ext uri="{FF2B5EF4-FFF2-40B4-BE49-F238E27FC236}">
                  <a16:creationId xmlns:a16="http://schemas.microsoft.com/office/drawing/2014/main" id="{089047F9-F0E0-4E0F-8BC1-863A4504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4" name="Freeform 18">
              <a:extLst>
                <a:ext uri="{FF2B5EF4-FFF2-40B4-BE49-F238E27FC236}">
                  <a16:creationId xmlns:a16="http://schemas.microsoft.com/office/drawing/2014/main" id="{12316DFD-AA52-431A-BC60-FAE8FC878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5" name="Freeform 19">
              <a:extLst>
                <a:ext uri="{FF2B5EF4-FFF2-40B4-BE49-F238E27FC236}">
                  <a16:creationId xmlns:a16="http://schemas.microsoft.com/office/drawing/2014/main" id="{CEB513FA-B725-4EF7-A455-45786C6C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6" name="Freeform 20">
              <a:extLst>
                <a:ext uri="{FF2B5EF4-FFF2-40B4-BE49-F238E27FC236}">
                  <a16:creationId xmlns:a16="http://schemas.microsoft.com/office/drawing/2014/main" id="{389E3AB8-4529-411E-B977-827165E7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7" name="Freeform 21">
              <a:extLst>
                <a:ext uri="{FF2B5EF4-FFF2-40B4-BE49-F238E27FC236}">
                  <a16:creationId xmlns:a16="http://schemas.microsoft.com/office/drawing/2014/main" id="{B2518679-1875-4701-9D63-BF2EF6EC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8" name="Freeform 22">
              <a:extLst>
                <a:ext uri="{FF2B5EF4-FFF2-40B4-BE49-F238E27FC236}">
                  <a16:creationId xmlns:a16="http://schemas.microsoft.com/office/drawing/2014/main" id="{32E70879-E27D-48B1-90D5-DB0D3CF0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9" name="Freeform 23">
              <a:extLst>
                <a:ext uri="{FF2B5EF4-FFF2-40B4-BE49-F238E27FC236}">
                  <a16:creationId xmlns:a16="http://schemas.microsoft.com/office/drawing/2014/main" id="{3282CE1E-BD80-4EC0-98E1-8C8EF8E4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20" name="Freeform 24">
              <a:extLst>
                <a:ext uri="{FF2B5EF4-FFF2-40B4-BE49-F238E27FC236}">
                  <a16:creationId xmlns:a16="http://schemas.microsoft.com/office/drawing/2014/main" id="{21CC2551-32A3-4C02-84B3-8C0C1CBE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21" name="Freeform 25">
              <a:extLst>
                <a:ext uri="{FF2B5EF4-FFF2-40B4-BE49-F238E27FC236}">
                  <a16:creationId xmlns:a16="http://schemas.microsoft.com/office/drawing/2014/main" id="{E639F147-9B1D-4401-9F50-3C7F1093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2122" name="Picture 26">
            <a:extLst>
              <a:ext uri="{FF2B5EF4-FFF2-40B4-BE49-F238E27FC236}">
                <a16:creationId xmlns:a16="http://schemas.microsoft.com/office/drawing/2014/main" id="{0BF9AD60-A93A-4DFA-BA7F-456BDB46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4487863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2123" name="Text Box 27">
            <a:extLst>
              <a:ext uri="{FF2B5EF4-FFF2-40B4-BE49-F238E27FC236}">
                <a16:creationId xmlns:a16="http://schemas.microsoft.com/office/drawing/2014/main" id="{73C81E3E-4E85-4394-8A93-58C8444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4486275"/>
            <a:ext cx="51895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Cambios en los glóbulos rojos:</a:t>
            </a:r>
          </a:p>
        </p:txBody>
      </p:sp>
      <p:sp>
        <p:nvSpPr>
          <p:cNvPr id="1412124" name="Text Box 28">
            <a:extLst>
              <a:ext uri="{FF2B5EF4-FFF2-40B4-BE49-F238E27FC236}">
                <a16:creationId xmlns:a16="http://schemas.microsoft.com/office/drawing/2014/main" id="{D6901AC2-6FD4-49FF-89B2-BEF776EE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940300"/>
            <a:ext cx="5189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Esto es indicativo de:</a:t>
            </a:r>
          </a:p>
        </p:txBody>
      </p:sp>
      <p:pic>
        <p:nvPicPr>
          <p:cNvPr id="1412125" name="Picture 29">
            <a:extLst>
              <a:ext uri="{FF2B5EF4-FFF2-40B4-BE49-F238E27FC236}">
                <a16:creationId xmlns:a16="http://schemas.microsoft.com/office/drawing/2014/main" id="{4F107DD6-EE06-4A7B-B336-0EDA4151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940300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2126" name="Text Box 30">
            <a:extLst>
              <a:ext uri="{FF2B5EF4-FFF2-40B4-BE49-F238E27FC236}">
                <a16:creationId xmlns:a16="http://schemas.microsoft.com/office/drawing/2014/main" id="{1C67B059-3D7D-42DF-8D21-06671C44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5337175"/>
            <a:ext cx="5189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900" b="1" i="1">
                <a:latin typeface="Arial" panose="020B0604020202020204" pitchFamily="34" charset="0"/>
              </a:rPr>
              <a:t>Reducción en la producción celular</a:t>
            </a:r>
          </a:p>
        </p:txBody>
      </p:sp>
      <p:pic>
        <p:nvPicPr>
          <p:cNvPr id="1412127" name="Picture 31">
            <a:extLst>
              <a:ext uri="{FF2B5EF4-FFF2-40B4-BE49-F238E27FC236}">
                <a16:creationId xmlns:a16="http://schemas.microsoft.com/office/drawing/2014/main" id="{41B579E6-87E1-4A6C-A107-F13627E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4B081-CF42-4D24-84CD-201CE8ED2D0C}"/>
              </a:ext>
            </a:extLst>
          </p:cNvPr>
          <p:cNvSpPr>
            <a:spLocks/>
          </p:cNvSpPr>
          <p:nvPr/>
        </p:nvSpPr>
        <p:spPr bwMode="auto">
          <a:xfrm>
            <a:off x="2268538" y="20335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E803B3-3461-40A3-84D8-FA3ECCB8ED83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8" name="Text Box 4">
            <a:extLst>
              <a:ext uri="{FF2B5EF4-FFF2-40B4-BE49-F238E27FC236}">
                <a16:creationId xmlns:a16="http://schemas.microsoft.com/office/drawing/2014/main" id="{6C347683-CF6F-4648-9EC0-D226D91A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14151" name="Picture 7">
            <a:extLst>
              <a:ext uri="{FF2B5EF4-FFF2-40B4-BE49-F238E27FC236}">
                <a16:creationId xmlns:a16="http://schemas.microsoft.com/office/drawing/2014/main" id="{505CB38A-0880-49EF-BA41-066633F2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955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4152" name="Text Box 8">
            <a:extLst>
              <a:ext uri="{FF2B5EF4-FFF2-40B4-BE49-F238E27FC236}">
                <a16:creationId xmlns:a16="http://schemas.microsoft.com/office/drawing/2014/main" id="{283D9087-49CD-47CE-AFD0-50ABB751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24138"/>
            <a:ext cx="8102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Deficiencia severa de folato y/o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12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</a:p>
        </p:txBody>
      </p:sp>
      <p:pic>
        <p:nvPicPr>
          <p:cNvPr id="1414153" name="Picture 9">
            <a:extLst>
              <a:ext uri="{FF2B5EF4-FFF2-40B4-BE49-F238E27FC236}">
                <a16:creationId xmlns:a16="http://schemas.microsoft.com/office/drawing/2014/main" id="{B290A15F-41C8-4DFD-B426-9E1EC14D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940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4154" name="Text Box 10">
            <a:extLst>
              <a:ext uri="{FF2B5EF4-FFF2-40B4-BE49-F238E27FC236}">
                <a16:creationId xmlns:a16="http://schemas.microsoft.com/office/drawing/2014/main" id="{48928789-678B-40C5-9434-34507216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416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Consecuencias patológicas: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14155" name="Picture 11">
            <a:extLst>
              <a:ext uri="{FF2B5EF4-FFF2-40B4-BE49-F238E27FC236}">
                <a16:creationId xmlns:a16="http://schemas.microsoft.com/office/drawing/2014/main" id="{2D0B4381-C4B4-4B28-B085-5F1ED702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6480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4156" name="Text Box 12">
            <a:extLst>
              <a:ext uri="{FF2B5EF4-FFF2-40B4-BE49-F238E27FC236}">
                <a16:creationId xmlns:a16="http://schemas.microsoft.com/office/drawing/2014/main" id="{65839D4A-9209-4590-A9DB-13BA5ABF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65125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Anemia macrocítica megaloblástica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14157" name="Picture 13">
            <a:extLst>
              <a:ext uri="{FF2B5EF4-FFF2-40B4-BE49-F238E27FC236}">
                <a16:creationId xmlns:a16="http://schemas.microsoft.com/office/drawing/2014/main" id="{3FA55B98-A25B-4E13-9B3C-E0C75516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0782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4158" name="Text Box 14">
            <a:extLst>
              <a:ext uri="{FF2B5EF4-FFF2-40B4-BE49-F238E27FC236}">
                <a16:creationId xmlns:a16="http://schemas.microsoft.com/office/drawing/2014/main" id="{4DED9B8C-5085-4605-BF55-AE733F92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08146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Desórdenes en la función del tejido nervioso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14159" name="Picture 15">
            <a:extLst>
              <a:ext uri="{FF2B5EF4-FFF2-40B4-BE49-F238E27FC236}">
                <a16:creationId xmlns:a16="http://schemas.microsoft.com/office/drawing/2014/main" id="{950CD57B-CC34-47AC-84C8-B5446D5E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49A32-C60B-442C-9E2A-CD3A8151548A}"/>
              </a:ext>
            </a:extLst>
          </p:cNvPr>
          <p:cNvSpPr>
            <a:spLocks/>
          </p:cNvSpPr>
          <p:nvPr/>
        </p:nvSpPr>
        <p:spPr bwMode="auto">
          <a:xfrm>
            <a:off x="2268538" y="20335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617070-58E0-4096-A7E2-CBCCBC57A3F1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6" name="Text Box 4">
            <a:extLst>
              <a:ext uri="{FF2B5EF4-FFF2-40B4-BE49-F238E27FC236}">
                <a16:creationId xmlns:a16="http://schemas.microsoft.com/office/drawing/2014/main" id="{59018F72-92E5-46F0-BD39-79243062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4043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16199" name="Picture 7">
            <a:extLst>
              <a:ext uri="{FF2B5EF4-FFF2-40B4-BE49-F238E27FC236}">
                <a16:creationId xmlns:a16="http://schemas.microsoft.com/office/drawing/2014/main" id="{2E57714B-C544-4157-938D-88A919AB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63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6200" name="Text Box 8">
            <a:extLst>
              <a:ext uri="{FF2B5EF4-FFF2-40B4-BE49-F238E27FC236}">
                <a16:creationId xmlns:a16="http://schemas.microsoft.com/office/drawing/2014/main" id="{8BCCDE36-262E-4F51-B971-1A8EC29B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6924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Anemia megaloblástica</a:t>
            </a:r>
          </a:p>
        </p:txBody>
      </p:sp>
      <p:pic>
        <p:nvPicPr>
          <p:cNvPr id="1416201" name="Picture 9">
            <a:extLst>
              <a:ext uri="{FF2B5EF4-FFF2-40B4-BE49-F238E27FC236}">
                <a16:creationId xmlns:a16="http://schemas.microsoft.com/office/drawing/2014/main" id="{26ECC948-15B9-4258-9530-08BB6C0E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2813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6202" name="Text Box 10">
            <a:extLst>
              <a:ext uri="{FF2B5EF4-FFF2-40B4-BE49-F238E27FC236}">
                <a16:creationId xmlns:a16="http://schemas.microsoft.com/office/drawing/2014/main" id="{4B18FE67-994D-4C37-AA4D-2D062DF2D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209925"/>
            <a:ext cx="82946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Inhibición profunda en cuanto al desarrollo y funcionamiento apropiado del sistema nervioso central</a:t>
            </a:r>
          </a:p>
        </p:txBody>
      </p:sp>
      <p:sp>
        <p:nvSpPr>
          <p:cNvPr id="1416203" name="Text Box 11">
            <a:extLst>
              <a:ext uri="{FF2B5EF4-FFF2-40B4-BE49-F238E27FC236}">
                <a16:creationId xmlns:a16="http://schemas.microsoft.com/office/drawing/2014/main" id="{5F9A9EEE-05ED-486A-AB88-9A4827E9C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5675"/>
            <a:ext cx="856932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solidFill>
                  <a:srgbClr val="CC3300"/>
                </a:solidFill>
                <a:latin typeface="Tahoma" panose="020B0604030504040204" pitchFamily="34" charset="0"/>
              </a:rPr>
              <a:t>NOTA: </a:t>
            </a:r>
            <a:r>
              <a:rPr lang="en-US" altLang="en-US" sz="2300" b="1">
                <a:latin typeface="Tahoma" panose="020B0604030504040204" pitchFamily="34" charset="0"/>
              </a:rPr>
              <a:t> </a:t>
            </a:r>
            <a:r>
              <a:rPr lang="en-US" altLang="en-US" sz="2300" b="1" i="1">
                <a:latin typeface="Tahoma" panose="020B0604030504040204" pitchFamily="34" charset="0"/>
              </a:rPr>
              <a:t>Debido a que, por lo regular, la velocidad/taza de excreción es baja, el desarrollo de una deficiencia en un adulto previamente bien nutrido, puede tomar años</a:t>
            </a:r>
          </a:p>
        </p:txBody>
      </p:sp>
      <p:pic>
        <p:nvPicPr>
          <p:cNvPr id="1416204" name="Picture 12">
            <a:extLst>
              <a:ext uri="{FF2B5EF4-FFF2-40B4-BE49-F238E27FC236}">
                <a16:creationId xmlns:a16="http://schemas.microsoft.com/office/drawing/2014/main" id="{09E21B89-C938-48B3-A2E1-0C9037F6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E25FE-2021-4728-BD14-FEE34BFFF550}"/>
              </a:ext>
            </a:extLst>
          </p:cNvPr>
          <p:cNvSpPr>
            <a:spLocks/>
          </p:cNvSpPr>
          <p:nvPr/>
        </p:nvSpPr>
        <p:spPr bwMode="auto">
          <a:xfrm>
            <a:off x="2268538" y="20335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05664E-6DDF-426B-BD23-2EE6707FDF2E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>
            <a:extLst>
              <a:ext uri="{FF2B5EF4-FFF2-40B4-BE49-F238E27FC236}">
                <a16:creationId xmlns:a16="http://schemas.microsoft.com/office/drawing/2014/main" id="{D092C10E-9FAD-47AD-8B96-7393B8A9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730250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92963" name="Rectangle 3">
            <a:extLst>
              <a:ext uri="{FF2B5EF4-FFF2-40B4-BE49-F238E27FC236}">
                <a16:creationId xmlns:a16="http://schemas.microsoft.com/office/drawing/2014/main" id="{0F560E5B-FCC5-4036-8E1C-FC761D82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82738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Otra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92964" name="Picture 4">
            <a:extLst>
              <a:ext uri="{FF2B5EF4-FFF2-40B4-BE49-F238E27FC236}">
                <a16:creationId xmlns:a16="http://schemas.microsoft.com/office/drawing/2014/main" id="{E903F006-8190-43DE-A856-61FA0A51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5426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2965" name="Text Box 5">
            <a:extLst>
              <a:ext uri="{FF2B5EF4-FFF2-40B4-BE49-F238E27FC236}">
                <a16:creationId xmlns:a16="http://schemas.microsoft.com/office/drawing/2014/main" id="{BDC85F57-D1B6-433A-BF94-589900BF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281238"/>
            <a:ext cx="65881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Vitaminas de prescripción</a:t>
            </a:r>
          </a:p>
        </p:txBody>
      </p:sp>
      <p:pic>
        <p:nvPicPr>
          <p:cNvPr id="1192966" name="Picture 6">
            <a:extLst>
              <a:ext uri="{FF2B5EF4-FFF2-40B4-BE49-F238E27FC236}">
                <a16:creationId xmlns:a16="http://schemas.microsoft.com/office/drawing/2014/main" id="{47DA5BE6-842C-43ED-B9E0-053237E1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940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2967" name="Text Box 7">
            <a:extLst>
              <a:ext uri="{FF2B5EF4-FFF2-40B4-BE49-F238E27FC236}">
                <a16:creationId xmlns:a16="http://schemas.microsoft.com/office/drawing/2014/main" id="{D0A6194F-B23A-48F9-AD89-9D66E1C5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421063"/>
            <a:ext cx="65881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Vitaminas de contador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4" name="Text Box 4">
            <a:extLst>
              <a:ext uri="{FF2B5EF4-FFF2-40B4-BE49-F238E27FC236}">
                <a16:creationId xmlns:a16="http://schemas.microsoft.com/office/drawing/2014/main" id="{0B4D529E-D5F2-48E9-8779-7E554A6E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272-275),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18247" name="Picture 7">
            <a:extLst>
              <a:ext uri="{FF2B5EF4-FFF2-40B4-BE49-F238E27FC236}">
                <a16:creationId xmlns:a16="http://schemas.microsoft.com/office/drawing/2014/main" id="{D473090F-2561-4E5E-B21C-17F06F3B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11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8248" name="Text Box 8">
            <a:extLst>
              <a:ext uri="{FF2B5EF4-FFF2-40B4-BE49-F238E27FC236}">
                <a16:creationId xmlns:a16="http://schemas.microsoft.com/office/drawing/2014/main" id="{920F1700-8B66-42C9-B364-220E4EA4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840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 se dispone de sufiiciente información</a:t>
            </a:r>
          </a:p>
        </p:txBody>
      </p:sp>
      <p:pic>
        <p:nvPicPr>
          <p:cNvPr id="1418249" name="Picture 9">
            <a:extLst>
              <a:ext uri="{FF2B5EF4-FFF2-40B4-BE49-F238E27FC236}">
                <a16:creationId xmlns:a16="http://schemas.microsoft.com/office/drawing/2014/main" id="{EF075641-E684-4168-9913-0513EAAA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8750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8250" name="Text Box 10">
            <a:extLst>
              <a:ext uri="{FF2B5EF4-FFF2-40B4-BE49-F238E27FC236}">
                <a16:creationId xmlns:a16="http://schemas.microsoft.com/office/drawing/2014/main" id="{B269999C-61B6-4C78-9418-BB3BD37E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7988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18251" name="Text Box 11">
            <a:extLst>
              <a:ext uri="{FF2B5EF4-FFF2-40B4-BE49-F238E27FC236}">
                <a16:creationId xmlns:a16="http://schemas.microsoft.com/office/drawing/2014/main" id="{89B391B5-C822-475C-B61B-0F58E7F5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214813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No se ha determinado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18252" name="Picture 12">
            <a:extLst>
              <a:ext uri="{FF2B5EF4-FFF2-40B4-BE49-F238E27FC236}">
                <a16:creationId xmlns:a16="http://schemas.microsoft.com/office/drawing/2014/main" id="{9CCAA593-0146-4A2A-8032-E4A68FA7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2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8253" name="Text Box 13">
            <a:extLst>
              <a:ext uri="{FF2B5EF4-FFF2-40B4-BE49-F238E27FC236}">
                <a16:creationId xmlns:a16="http://schemas.microsoft.com/office/drawing/2014/main" id="{B7793DC1-D544-4FE0-86AF-BDC3E908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3512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el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12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</a:p>
        </p:txBody>
      </p:sp>
      <p:pic>
        <p:nvPicPr>
          <p:cNvPr id="1418254" name="Picture 14">
            <a:extLst>
              <a:ext uri="{FF2B5EF4-FFF2-40B4-BE49-F238E27FC236}">
                <a16:creationId xmlns:a16="http://schemas.microsoft.com/office/drawing/2014/main" id="{60F72B84-6208-4288-8FEB-51E92733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03F1C-D8CC-4175-A598-ABCE37252BA9}"/>
              </a:ext>
            </a:extLst>
          </p:cNvPr>
          <p:cNvSpPr>
            <a:spLocks/>
          </p:cNvSpPr>
          <p:nvPr/>
        </p:nvSpPr>
        <p:spPr bwMode="auto">
          <a:xfrm>
            <a:off x="2268538" y="21780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A90408-4F07-41A1-BF36-045D0DC9F4E1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2" name="Text Box 4">
            <a:extLst>
              <a:ext uri="{FF2B5EF4-FFF2-40B4-BE49-F238E27FC236}">
                <a16:creationId xmlns:a16="http://schemas.microsoft.com/office/drawing/2014/main" id="{1FF0BACA-79A8-44B9-89F7-86104374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20295" name="Picture 7">
            <a:extLst>
              <a:ext uri="{FF2B5EF4-FFF2-40B4-BE49-F238E27FC236}">
                <a16:creationId xmlns:a16="http://schemas.microsoft.com/office/drawing/2014/main" id="{7B99A25B-918D-49FF-93E8-879285D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32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0296" name="Text Box 8">
            <a:extLst>
              <a:ext uri="{FF2B5EF4-FFF2-40B4-BE49-F238E27FC236}">
                <a16:creationId xmlns:a16="http://schemas.microsoft.com/office/drawing/2014/main" id="{AC4D713C-A547-4EF9-BB63-E7CDA863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606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Pobre literatura científica:</a:t>
            </a:r>
          </a:p>
        </p:txBody>
      </p:sp>
      <p:pic>
        <p:nvPicPr>
          <p:cNvPr id="1420297" name="Picture 9">
            <a:extLst>
              <a:ext uri="{FF2B5EF4-FFF2-40B4-BE49-F238E27FC236}">
                <a16:creationId xmlns:a16="http://schemas.microsoft.com/office/drawing/2014/main" id="{8145E8AD-BECA-4C32-AB64-65A81624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289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0298" name="Text Box 10">
            <a:extLst>
              <a:ext uri="{FF2B5EF4-FFF2-40B4-BE49-F238E27FC236}">
                <a16:creationId xmlns:a16="http://schemas.microsoft.com/office/drawing/2014/main" id="{839D03A7-CC47-4F2E-B7A0-7F1ACD95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52775"/>
            <a:ext cx="77898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existe suficientes investigaciones científicas sobre la: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20299" name="Picture 11">
            <a:extLst>
              <a:ext uri="{FF2B5EF4-FFF2-40B4-BE49-F238E27FC236}">
                <a16:creationId xmlns:a16="http://schemas.microsoft.com/office/drawing/2014/main" id="{7D062F69-8A9A-4DBB-B6A3-8E728D19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973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0300" name="Text Box 12">
            <a:extLst>
              <a:ext uri="{FF2B5EF4-FFF2-40B4-BE49-F238E27FC236}">
                <a16:creationId xmlns:a16="http://schemas.microsoft.com/office/drawing/2014/main" id="{4FE3ADC1-EEB7-4E9B-9BEC-084AEABC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000500"/>
            <a:ext cx="752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Relación entre el metabolismo de la vitamina B</a:t>
            </a:r>
            <a:r>
              <a:rPr lang="es-ES" altLang="en-US" b="1" baseline="-25000">
                <a:latin typeface="Arial" panose="020B0604020202020204" pitchFamily="34" charset="0"/>
              </a:rPr>
              <a:t>12</a:t>
            </a:r>
            <a:r>
              <a:rPr lang="es-ES" altLang="en-US" b="1">
                <a:latin typeface="Arial" panose="020B0604020202020204" pitchFamily="34" charset="0"/>
              </a:rPr>
              <a:t> y el ejercicio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20301" name="Picture 13">
            <a:extLst>
              <a:ext uri="{FF2B5EF4-FFF2-40B4-BE49-F238E27FC236}">
                <a16:creationId xmlns:a16="http://schemas.microsoft.com/office/drawing/2014/main" id="{A7D23BAB-E14F-4820-9984-DF7A7E2A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5775D-85FA-4662-9103-CCFFD270200B}"/>
              </a:ext>
            </a:extLst>
          </p:cNvPr>
          <p:cNvSpPr>
            <a:spLocks/>
          </p:cNvSpPr>
          <p:nvPr/>
        </p:nvSpPr>
        <p:spPr bwMode="auto">
          <a:xfrm>
            <a:off x="1187450" y="21066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METABOLISMO Y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D24541-6F28-40EB-8FED-7E6481D6987E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40" name="Text Box 4">
            <a:extLst>
              <a:ext uri="{FF2B5EF4-FFF2-40B4-BE49-F238E27FC236}">
                <a16:creationId xmlns:a16="http://schemas.microsoft.com/office/drawing/2014/main" id="{A76CF5E8-8EBD-4913-8B6B-66477450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272-275),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22343" name="Picture 7">
            <a:extLst>
              <a:ext uri="{FF2B5EF4-FFF2-40B4-BE49-F238E27FC236}">
                <a16:creationId xmlns:a16="http://schemas.microsoft.com/office/drawing/2014/main" id="{096BA0A1-B582-4008-A974-A5389F67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68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2344" name="Text Box 8">
            <a:extLst>
              <a:ext uri="{FF2B5EF4-FFF2-40B4-BE49-F238E27FC236}">
                <a16:creationId xmlns:a16="http://schemas.microsoft.com/office/drawing/2014/main" id="{F30079C8-B883-4967-9AE8-ACCED35A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97163"/>
            <a:ext cx="82470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que siguen dietas vegetarianas restrictivas y no usan suplementos regulares:</a:t>
            </a:r>
          </a:p>
        </p:txBody>
      </p:sp>
      <p:pic>
        <p:nvPicPr>
          <p:cNvPr id="1422345" name="Picture 9">
            <a:extLst>
              <a:ext uri="{FF2B5EF4-FFF2-40B4-BE49-F238E27FC236}">
                <a16:creationId xmlns:a16="http://schemas.microsoft.com/office/drawing/2014/main" id="{AD325677-4417-4E59-BED0-F2A171F7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5782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2346" name="Text Box 10">
            <a:extLst>
              <a:ext uri="{FF2B5EF4-FFF2-40B4-BE49-F238E27FC236}">
                <a16:creationId xmlns:a16="http://schemas.microsoft.com/office/drawing/2014/main" id="{11F98BA1-3C07-4DD0-AD4C-922E88AA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02025"/>
            <a:ext cx="78628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consumo de vitamina B</a:t>
            </a:r>
            <a:r>
              <a:rPr lang="en-US" altLang="en-US" sz="2100" b="1" i="1" baseline="-25000">
                <a:latin typeface="Tahoma" panose="020B0604030504040204" pitchFamily="34" charset="0"/>
              </a:rPr>
              <a:t>12</a:t>
            </a:r>
            <a:r>
              <a:rPr lang="en-US" altLang="en-US" sz="2100" b="1" i="1">
                <a:latin typeface="Tahoma" panose="020B0604030504040204" pitchFamily="34" charset="0"/>
              </a:rPr>
              <a:t> puede estar por debajo de las recomendaciones (RDA)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22347" name="Picture 11">
            <a:extLst>
              <a:ext uri="{FF2B5EF4-FFF2-40B4-BE49-F238E27FC236}">
                <a16:creationId xmlns:a16="http://schemas.microsoft.com/office/drawing/2014/main" id="{76A8E569-1FD4-4B8B-B8E2-B090F7FC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87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2348" name="Text Box 12">
            <a:extLst>
              <a:ext uri="{FF2B5EF4-FFF2-40B4-BE49-F238E27FC236}">
                <a16:creationId xmlns:a16="http://schemas.microsoft.com/office/drawing/2014/main" id="{D8AA6793-E6A1-4CD5-ACC3-98E76A7A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316413"/>
            <a:ext cx="78136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femeninas que no consumen energía adecuada:</a:t>
            </a:r>
          </a:p>
        </p:txBody>
      </p:sp>
      <p:pic>
        <p:nvPicPr>
          <p:cNvPr id="1422349" name="Picture 13">
            <a:extLst>
              <a:ext uri="{FF2B5EF4-FFF2-40B4-BE49-F238E27FC236}">
                <a16:creationId xmlns:a16="http://schemas.microsoft.com/office/drawing/2014/main" id="{E807BD69-91C2-4CBD-A91D-024FEA1D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1657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2350" name="Text Box 14">
            <a:extLst>
              <a:ext uri="{FF2B5EF4-FFF2-40B4-BE49-F238E27FC236}">
                <a16:creationId xmlns:a16="http://schemas.microsoft.com/office/drawing/2014/main" id="{92614FD3-D9E2-4DA6-9D07-BDB57561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0895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Resultado:</a:t>
            </a:r>
            <a:r>
              <a:rPr lang="en-US" altLang="en-US" sz="2100" b="1" i="1">
                <a:latin typeface="Tahoma" panose="020B0604030504040204" pitchFamily="34" charset="0"/>
              </a:rPr>
              <a:t> Pobre ingesta de vitamina B</a:t>
            </a:r>
            <a:r>
              <a:rPr lang="en-US" altLang="en-US" sz="2100" b="1" i="1" baseline="-25000">
                <a:latin typeface="Tahoma" panose="020B0604030504040204" pitchFamily="34" charset="0"/>
              </a:rPr>
              <a:t>12</a:t>
            </a:r>
            <a:r>
              <a:rPr lang="en-US" altLang="en-US" sz="2100" b="1" i="1">
                <a:latin typeface="Tahoma" panose="020B0604030504040204" pitchFamily="34" charset="0"/>
              </a:rPr>
              <a:t>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22351" name="Text Box 15">
            <a:extLst>
              <a:ext uri="{FF2B5EF4-FFF2-40B4-BE49-F238E27FC236}">
                <a16:creationId xmlns:a16="http://schemas.microsoft.com/office/drawing/2014/main" id="{B1377686-33B8-43D4-8EBA-502B34A7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5583238"/>
            <a:ext cx="6335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Puede contribuir a irregularidades menstruales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22352" name="Picture 16">
            <a:extLst>
              <a:ext uri="{FF2B5EF4-FFF2-40B4-BE49-F238E27FC236}">
                <a16:creationId xmlns:a16="http://schemas.microsoft.com/office/drawing/2014/main" id="{3E769367-A9DD-4A08-B447-4C3A3801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CAA28-89E4-4199-9844-7BA1ACA132AC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COBALAMINA: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40F990-F573-41CE-90CB-E1FB50BF3C53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8" name="Text Box 4">
            <a:extLst>
              <a:ext uri="{FF2B5EF4-FFF2-40B4-BE49-F238E27FC236}">
                <a16:creationId xmlns:a16="http://schemas.microsoft.com/office/drawing/2014/main" id="{B18320CA-EF76-4A04-93E1-7F851E071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24391" name="Picture 7">
            <a:extLst>
              <a:ext uri="{FF2B5EF4-FFF2-40B4-BE49-F238E27FC236}">
                <a16:creationId xmlns:a16="http://schemas.microsoft.com/office/drawing/2014/main" id="{E6D9302E-5427-466F-9693-AAAAD624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67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4392" name="Text Box 8">
            <a:extLst>
              <a:ext uri="{FF2B5EF4-FFF2-40B4-BE49-F238E27FC236}">
                <a16:creationId xmlns:a16="http://schemas.microsoft.com/office/drawing/2014/main" id="{A50B6ABD-4A7C-4786-B1F7-FAE43A75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35263"/>
            <a:ext cx="8174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colina es una reciente incorporación a la lista de vitaminas:</a:t>
            </a:r>
          </a:p>
        </p:txBody>
      </p:sp>
      <p:sp>
        <p:nvSpPr>
          <p:cNvPr id="1424393" name="Text Box 9">
            <a:extLst>
              <a:ext uri="{FF2B5EF4-FFF2-40B4-BE49-F238E27FC236}">
                <a16:creationId xmlns:a16="http://schemas.microsoft.com/office/drawing/2014/main" id="{E92D2D46-ACCE-49F8-BEAD-52EB036CE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527425"/>
            <a:ext cx="83042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Parece ser esencial por lo menos para aquellas personas que poseen una capacidad reducida para sintetizarla en las células  </a:t>
            </a:r>
          </a:p>
        </p:txBody>
      </p:sp>
      <p:pic>
        <p:nvPicPr>
          <p:cNvPr id="1424394" name="Picture 10">
            <a:extLst>
              <a:ext uri="{FF2B5EF4-FFF2-40B4-BE49-F238E27FC236}">
                <a16:creationId xmlns:a16="http://schemas.microsoft.com/office/drawing/2014/main" id="{E91A4856-76D9-4C00-8CD2-545E16DC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10C16F-2BD9-482F-8212-EF17487247E3}"/>
              </a:ext>
            </a:extLst>
          </p:cNvPr>
          <p:cNvSpPr>
            <a:spLocks/>
          </p:cNvSpPr>
          <p:nvPr/>
        </p:nvSpPr>
        <p:spPr bwMode="auto">
          <a:xfrm>
            <a:off x="1187450" y="20335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F2B5DB-0633-41F9-8E9D-C9BA556C75D3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6" name="Text Box 4">
            <a:extLst>
              <a:ext uri="{FF2B5EF4-FFF2-40B4-BE49-F238E27FC236}">
                <a16:creationId xmlns:a16="http://schemas.microsoft.com/office/drawing/2014/main" id="{BC5987FD-5B67-4564-96AF-60F354915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26439" name="Picture 7">
            <a:extLst>
              <a:ext uri="{FF2B5EF4-FFF2-40B4-BE49-F238E27FC236}">
                <a16:creationId xmlns:a16="http://schemas.microsoft.com/office/drawing/2014/main" id="{39CECB9A-63E8-4C61-9E66-897B2370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98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6440" name="Text Box 8">
            <a:extLst>
              <a:ext uri="{FF2B5EF4-FFF2-40B4-BE49-F238E27FC236}">
                <a16:creationId xmlns:a16="http://schemas.microsoft.com/office/drawing/2014/main" id="{7B452E8D-9795-4E26-AED8-71EF4E7B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327275"/>
            <a:ext cx="79581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Derivado del aminoácido </a:t>
            </a:r>
            <a:r>
              <a:rPr lang="en-US" altLang="en-US" sz="2300" b="1" i="1">
                <a:latin typeface="Tahoma" panose="020B0604030504040204" pitchFamily="34" charset="0"/>
              </a:rPr>
              <a:t>metionino</a:t>
            </a:r>
          </a:p>
        </p:txBody>
      </p:sp>
      <p:sp>
        <p:nvSpPr>
          <p:cNvPr id="1426441" name="Text Box 9">
            <a:extLst>
              <a:ext uri="{FF2B5EF4-FFF2-40B4-BE49-F238E27FC236}">
                <a16:creationId xmlns:a16="http://schemas.microsoft.com/office/drawing/2014/main" id="{08F6B239-EB76-458B-89A8-98A515911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216525"/>
            <a:ext cx="83042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Éste se encuentra involucrado en la transferencia de unidades de carbono sencillas</a:t>
            </a:r>
          </a:p>
        </p:txBody>
      </p:sp>
      <p:pic>
        <p:nvPicPr>
          <p:cNvPr id="1426442" name="Picture 10">
            <a:extLst>
              <a:ext uri="{FF2B5EF4-FFF2-40B4-BE49-F238E27FC236}">
                <a16:creationId xmlns:a16="http://schemas.microsoft.com/office/drawing/2014/main" id="{74383DCC-A565-4681-9403-E7B63844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43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6443" name="Text Box 11">
            <a:extLst>
              <a:ext uri="{FF2B5EF4-FFF2-40B4-BE49-F238E27FC236}">
                <a16:creationId xmlns:a16="http://schemas.microsoft.com/office/drawing/2014/main" id="{6F57F847-5599-42E0-A6F3-3DB8B4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717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de:</a:t>
            </a:r>
          </a:p>
        </p:txBody>
      </p:sp>
      <p:pic>
        <p:nvPicPr>
          <p:cNvPr id="1426444" name="Picture 12">
            <a:extLst>
              <a:ext uri="{FF2B5EF4-FFF2-40B4-BE49-F238E27FC236}">
                <a16:creationId xmlns:a16="http://schemas.microsoft.com/office/drawing/2014/main" id="{B34083F8-AB25-45CB-8EF0-61E61BD6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244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6445" name="Text Box 13">
            <a:extLst>
              <a:ext uri="{FF2B5EF4-FFF2-40B4-BE49-F238E27FC236}">
                <a16:creationId xmlns:a16="http://schemas.microsoft.com/office/drawing/2014/main" id="{444D12ED-51ED-4884-97DF-2645FF13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852988"/>
            <a:ext cx="8102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Puede ser convertido a: </a:t>
            </a:r>
            <a:r>
              <a:rPr lang="en-US" altLang="en-US" sz="2300" b="1" i="1">
                <a:latin typeface="Tahoma" panose="020B0604030504040204" pitchFamily="34" charset="0"/>
              </a:rPr>
              <a:t>Betaino (betaine):</a:t>
            </a:r>
          </a:p>
        </p:txBody>
      </p:sp>
      <p:pic>
        <p:nvPicPr>
          <p:cNvPr id="1426446" name="Picture 14">
            <a:extLst>
              <a:ext uri="{FF2B5EF4-FFF2-40B4-BE49-F238E27FC236}">
                <a16:creationId xmlns:a16="http://schemas.microsoft.com/office/drawing/2014/main" id="{47D6756C-7B42-4169-B364-ED756E07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670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6447" name="Text Box 15">
            <a:extLst>
              <a:ext uri="{FF2B5EF4-FFF2-40B4-BE49-F238E27FC236}">
                <a16:creationId xmlns:a16="http://schemas.microsoft.com/office/drawing/2014/main" id="{231C3732-9834-4DA9-B7A9-DBE83B27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908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Fosfatidilcolina (lecitina):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26448" name="Text Box 16">
            <a:extLst>
              <a:ext uri="{FF2B5EF4-FFF2-40B4-BE49-F238E27FC236}">
                <a16:creationId xmlns:a16="http://schemas.microsoft.com/office/drawing/2014/main" id="{93F0E1C1-4CD4-4FDE-9C2C-8D86DE9C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619500"/>
            <a:ext cx="7799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Un fosfolípido importante de las membranas celulares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26449" name="Picture 17">
            <a:extLst>
              <a:ext uri="{FF2B5EF4-FFF2-40B4-BE49-F238E27FC236}">
                <a16:creationId xmlns:a16="http://schemas.microsoft.com/office/drawing/2014/main" id="{BD71878C-D63B-4D8C-B3ED-9A073A65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1322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6450" name="Text Box 18">
            <a:extLst>
              <a:ext uri="{FF2B5EF4-FFF2-40B4-BE49-F238E27FC236}">
                <a16:creationId xmlns:a16="http://schemas.microsoft.com/office/drawing/2014/main" id="{4F37DD59-7E08-489C-8336-5F5142E0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0560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Acetilcolina: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26451" name="Text Box 19">
            <a:extLst>
              <a:ext uri="{FF2B5EF4-FFF2-40B4-BE49-F238E27FC236}">
                <a16:creationId xmlns:a16="http://schemas.microsoft.com/office/drawing/2014/main" id="{6FA9ECFF-4958-420C-AAF4-8C371E391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487863"/>
            <a:ext cx="7872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El neurotransmisor a nivel de las uniones neuromusculares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26452" name="Picture 20">
            <a:extLst>
              <a:ext uri="{FF2B5EF4-FFF2-40B4-BE49-F238E27FC236}">
                <a16:creationId xmlns:a16="http://schemas.microsoft.com/office/drawing/2014/main" id="{14ECB9F5-94F5-46A8-B23A-E426D223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3F5A7-44FB-4402-A3BD-AE91BC1A8E48}"/>
              </a:ext>
            </a:extLst>
          </p:cNvPr>
          <p:cNvSpPr>
            <a:spLocks/>
          </p:cNvSpPr>
          <p:nvPr/>
        </p:nvSpPr>
        <p:spPr bwMode="auto">
          <a:xfrm>
            <a:off x="2268538" y="17462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B4883C-8DBE-4D99-909E-87BD2F0E3A01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4" name="Text Box 4">
            <a:extLst>
              <a:ext uri="{FF2B5EF4-FFF2-40B4-BE49-F238E27FC236}">
                <a16:creationId xmlns:a16="http://schemas.microsoft.com/office/drawing/2014/main" id="{B5A266C2-A8A6-4A4F-95E8-F920C3829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</a:t>
            </a:r>
            <a:r>
              <a:rPr lang="en-US" altLang="en-US" sz="1200" b="1">
                <a:latin typeface="Times New Roman" panose="02020603050405020304" pitchFamily="18" charset="0"/>
              </a:rPr>
              <a:t>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28487" name="Picture 7">
            <a:extLst>
              <a:ext uri="{FF2B5EF4-FFF2-40B4-BE49-F238E27FC236}">
                <a16:creationId xmlns:a16="http://schemas.microsoft.com/office/drawing/2014/main" id="{7EDD277C-9418-4D03-A8C4-2570A98D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273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8488" name="Text Box 8">
            <a:extLst>
              <a:ext uri="{FF2B5EF4-FFF2-40B4-BE49-F238E27FC236}">
                <a16:creationId xmlns:a16="http://schemas.microsoft.com/office/drawing/2014/main" id="{24AB1449-90C1-4DA9-8005-A0F9341C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558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Leche</a:t>
            </a:r>
            <a:endParaRPr lang="en-US" altLang="en-US" sz="2300" b="1" i="1">
              <a:latin typeface="Tahoma" panose="020B0604030504040204" pitchFamily="34" charset="0"/>
            </a:endParaRPr>
          </a:p>
        </p:txBody>
      </p:sp>
      <p:sp>
        <p:nvSpPr>
          <p:cNvPr id="1428489" name="Text Box 9">
            <a:extLst>
              <a:ext uri="{FF2B5EF4-FFF2-40B4-BE49-F238E27FC236}">
                <a16:creationId xmlns:a16="http://schemas.microsoft.com/office/drawing/2014/main" id="{86F44B21-B12F-4619-9B13-DDAC3CD4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456113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cuerpo puede formar colina de metionino</a:t>
            </a:r>
          </a:p>
        </p:txBody>
      </p:sp>
      <p:pic>
        <p:nvPicPr>
          <p:cNvPr id="1428490" name="Picture 10">
            <a:extLst>
              <a:ext uri="{FF2B5EF4-FFF2-40B4-BE49-F238E27FC236}">
                <a16:creationId xmlns:a16="http://schemas.microsoft.com/office/drawing/2014/main" id="{6CA04CAE-8DD1-4561-83C9-71FDF1D5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18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8491" name="Text Box 11">
            <a:extLst>
              <a:ext uri="{FF2B5EF4-FFF2-40B4-BE49-F238E27FC236}">
                <a16:creationId xmlns:a16="http://schemas.microsoft.com/office/drawing/2014/main" id="{5722F6F7-FB28-4789-9CBF-5A81D59F2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1003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Huevos</a:t>
            </a:r>
          </a:p>
        </p:txBody>
      </p:sp>
      <p:pic>
        <p:nvPicPr>
          <p:cNvPr id="1428492" name="Picture 12">
            <a:extLst>
              <a:ext uri="{FF2B5EF4-FFF2-40B4-BE49-F238E27FC236}">
                <a16:creationId xmlns:a16="http://schemas.microsoft.com/office/drawing/2014/main" id="{0C520E1A-3AF0-44F1-A68F-97C1A4F8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639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8493" name="Text Box 13">
            <a:extLst>
              <a:ext uri="{FF2B5EF4-FFF2-40B4-BE49-F238E27FC236}">
                <a16:creationId xmlns:a16="http://schemas.microsoft.com/office/drawing/2014/main" id="{832E8B4D-4597-4097-859B-44494C39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5925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Maní</a:t>
            </a:r>
          </a:p>
        </p:txBody>
      </p:sp>
      <p:pic>
        <p:nvPicPr>
          <p:cNvPr id="1428494" name="Picture 14">
            <a:extLst>
              <a:ext uri="{FF2B5EF4-FFF2-40B4-BE49-F238E27FC236}">
                <a16:creationId xmlns:a16="http://schemas.microsoft.com/office/drawing/2014/main" id="{F8F5C8EF-BD0E-4CE5-A239-A03535FD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957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8495" name="Text Box 15">
            <a:extLst>
              <a:ext uri="{FF2B5EF4-FFF2-40B4-BE49-F238E27FC236}">
                <a16:creationId xmlns:a16="http://schemas.microsoft.com/office/drawing/2014/main" id="{8A7A6AF2-1F47-42AC-A101-1D9A0C3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0243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Fuentes endogénicas: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DAA66-03C9-476B-9410-9A71D1020E69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28497" name="Picture 17">
            <a:extLst>
              <a:ext uri="{FF2B5EF4-FFF2-40B4-BE49-F238E27FC236}">
                <a16:creationId xmlns:a16="http://schemas.microsoft.com/office/drawing/2014/main" id="{3928C201-7AA9-4FC6-8530-5D778952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19ACA-DD1F-4214-8036-ACCB30D82024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2" name="Text Box 4">
            <a:extLst>
              <a:ext uri="{FF2B5EF4-FFF2-40B4-BE49-F238E27FC236}">
                <a16:creationId xmlns:a16="http://schemas.microsoft.com/office/drawing/2014/main" id="{4D0FD6D1-C3B0-4565-B3F4-9751AC75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30535" name="Picture 7">
            <a:extLst>
              <a:ext uri="{FF2B5EF4-FFF2-40B4-BE49-F238E27FC236}">
                <a16:creationId xmlns:a16="http://schemas.microsoft.com/office/drawing/2014/main" id="{01C65F65-E82F-4C32-B708-D5CBA440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2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0536" name="Text Box 8">
            <a:extLst>
              <a:ext uri="{FF2B5EF4-FFF2-40B4-BE49-F238E27FC236}">
                <a16:creationId xmlns:a16="http://schemas.microsoft.com/office/drawing/2014/main" id="{9E30776D-7FDF-46F2-A1B2-59DFB9311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06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AI para colina:</a:t>
            </a:r>
            <a:endParaRPr lang="en-US" altLang="en-US" sz="2300" b="1" i="1">
              <a:latin typeface="Tahoma" panose="020B0604030504040204" pitchFamily="34" charset="0"/>
            </a:endParaRPr>
          </a:p>
        </p:txBody>
      </p:sp>
      <p:pic>
        <p:nvPicPr>
          <p:cNvPr id="1430537" name="Picture 9">
            <a:extLst>
              <a:ext uri="{FF2B5EF4-FFF2-40B4-BE49-F238E27FC236}">
                <a16:creationId xmlns:a16="http://schemas.microsoft.com/office/drawing/2014/main" id="{70B1C7A8-3580-4BCB-872A-47F860B1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638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0538" name="Text Box 10">
            <a:extLst>
              <a:ext uri="{FF2B5EF4-FFF2-40B4-BE49-F238E27FC236}">
                <a16:creationId xmlns:a16="http://schemas.microsoft.com/office/drawing/2014/main" id="{100F6D23-E942-42DB-BE21-5359C88E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876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0539" name="Picture 11">
            <a:extLst>
              <a:ext uri="{FF2B5EF4-FFF2-40B4-BE49-F238E27FC236}">
                <a16:creationId xmlns:a16="http://schemas.microsoft.com/office/drawing/2014/main" id="{60C28172-AE54-4F27-B0F1-57C32BE5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94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0540" name="Text Box 12">
            <a:extLst>
              <a:ext uri="{FF2B5EF4-FFF2-40B4-BE49-F238E27FC236}">
                <a16:creationId xmlns:a16="http://schemas.microsoft.com/office/drawing/2014/main" id="{93D2EEEB-54AB-4F4D-82C2-CA10026D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597275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425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30541" name="Picture 13">
            <a:extLst>
              <a:ext uri="{FF2B5EF4-FFF2-40B4-BE49-F238E27FC236}">
                <a16:creationId xmlns:a16="http://schemas.microsoft.com/office/drawing/2014/main" id="{476DB625-1366-4906-B742-94C429B6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528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0542" name="Text Box 14">
            <a:extLst>
              <a:ext uri="{FF2B5EF4-FFF2-40B4-BE49-F238E27FC236}">
                <a16:creationId xmlns:a16="http://schemas.microsoft.com/office/drawing/2014/main" id="{3364EABB-75B2-42EB-AB93-EA09FAF0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95605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550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30543" name="Picture 15">
            <a:extLst>
              <a:ext uri="{FF2B5EF4-FFF2-40B4-BE49-F238E27FC236}">
                <a16:creationId xmlns:a16="http://schemas.microsoft.com/office/drawing/2014/main" id="{8C5704E9-66BE-4D36-B601-5BA96E41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57C43-5AD7-4929-9851-6357708D4CF3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9A0BF6-D8CD-4337-89EA-A393DEC127B5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80" name="Text Box 4">
            <a:extLst>
              <a:ext uri="{FF2B5EF4-FFF2-40B4-BE49-F238E27FC236}">
                <a16:creationId xmlns:a16="http://schemas.microsoft.com/office/drawing/2014/main" id="{1E7D693F-CDF2-4338-AC98-2F39D12E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32583" name="Picture 7">
            <a:extLst>
              <a:ext uri="{FF2B5EF4-FFF2-40B4-BE49-F238E27FC236}">
                <a16:creationId xmlns:a16="http://schemas.microsoft.com/office/drawing/2014/main" id="{F44007DB-096D-4525-868D-188F5CA6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60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2584" name="Text Box 8">
            <a:extLst>
              <a:ext uri="{FF2B5EF4-FFF2-40B4-BE49-F238E27FC236}">
                <a16:creationId xmlns:a16="http://schemas.microsoft.com/office/drawing/2014/main" id="{6A36C5D3-B78A-4AD6-BD46-965055EE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892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Incidencia:</a:t>
            </a:r>
            <a:endParaRPr lang="en-US" altLang="en-US" sz="2300" b="1" i="1">
              <a:latin typeface="Tahoma" panose="020B0604030504040204" pitchFamily="34" charset="0"/>
            </a:endParaRPr>
          </a:p>
        </p:txBody>
      </p:sp>
      <p:pic>
        <p:nvPicPr>
          <p:cNvPr id="1432585" name="Picture 9">
            <a:extLst>
              <a:ext uri="{FF2B5EF4-FFF2-40B4-BE49-F238E27FC236}">
                <a16:creationId xmlns:a16="http://schemas.microsoft.com/office/drawing/2014/main" id="{3D3221AC-53B9-437B-94CE-931F01CA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5403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2586" name="Text Box 10">
            <a:extLst>
              <a:ext uri="{FF2B5EF4-FFF2-40B4-BE49-F238E27FC236}">
                <a16:creationId xmlns:a16="http://schemas.microsoft.com/office/drawing/2014/main" id="{97EF5A23-07AB-4D34-949D-CBD7C005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4641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Daño en el hígado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2587" name="Picture 11">
            <a:extLst>
              <a:ext uri="{FF2B5EF4-FFF2-40B4-BE49-F238E27FC236}">
                <a16:creationId xmlns:a16="http://schemas.microsoft.com/office/drawing/2014/main" id="{862D7A7F-7BEB-45A9-8E9D-D3A8EEB7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244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2588" name="Text Box 12">
            <a:extLst>
              <a:ext uri="{FF2B5EF4-FFF2-40B4-BE49-F238E27FC236}">
                <a16:creationId xmlns:a16="http://schemas.microsoft.com/office/drawing/2014/main" id="{BE2CFA6B-9D6F-4D98-8C92-0E9B7E3B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275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Colina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32589" name="Picture 13">
            <a:extLst>
              <a:ext uri="{FF2B5EF4-FFF2-40B4-BE49-F238E27FC236}">
                <a16:creationId xmlns:a16="http://schemas.microsoft.com/office/drawing/2014/main" id="{D65277D3-116C-4EAA-8614-831EAE42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831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2590" name="Text Box 14">
            <a:extLst>
              <a:ext uri="{FF2B5EF4-FFF2-40B4-BE49-F238E27FC236}">
                <a16:creationId xmlns:a16="http://schemas.microsoft.com/office/drawing/2014/main" id="{FB7D17CD-8739-425B-8B37-581E1464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8635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Fosfatidilcolina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432591" name="Text Box 15">
            <a:extLst>
              <a:ext uri="{FF2B5EF4-FFF2-40B4-BE49-F238E27FC236}">
                <a16:creationId xmlns:a16="http://schemas.microsoft.com/office/drawing/2014/main" id="{39C4D418-8F9E-4503-A2CE-0209C03A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046413"/>
            <a:ext cx="83042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Personas que poseen una capacidad reducida para sintetizar en sus células</a:t>
            </a:r>
          </a:p>
        </p:txBody>
      </p:sp>
      <p:pic>
        <p:nvPicPr>
          <p:cNvPr id="1432592" name="Picture 16">
            <a:extLst>
              <a:ext uri="{FF2B5EF4-FFF2-40B4-BE49-F238E27FC236}">
                <a16:creationId xmlns:a16="http://schemas.microsoft.com/office/drawing/2014/main" id="{E63594AF-4FBB-42B7-800E-C1356217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59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2593" name="Text Box 17">
            <a:extLst>
              <a:ext uri="{FF2B5EF4-FFF2-40B4-BE49-F238E27FC236}">
                <a16:creationId xmlns:a16="http://schemas.microsoft.com/office/drawing/2014/main" id="{B10DBA4B-EFE7-4108-A6C6-D4340325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7877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 patológicos:</a:t>
            </a:r>
          </a:p>
        </p:txBody>
      </p:sp>
      <p:pic>
        <p:nvPicPr>
          <p:cNvPr id="1432594" name="Picture 18">
            <a:extLst>
              <a:ext uri="{FF2B5EF4-FFF2-40B4-BE49-F238E27FC236}">
                <a16:creationId xmlns:a16="http://schemas.microsoft.com/office/drawing/2014/main" id="{DC9FE216-345C-4801-946B-00443B60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2973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2595" name="Text Box 19">
            <a:extLst>
              <a:ext uri="{FF2B5EF4-FFF2-40B4-BE49-F238E27FC236}">
                <a16:creationId xmlns:a16="http://schemas.microsoft.com/office/drawing/2014/main" id="{C827FF79-2217-4D42-9C48-A589EE742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2116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Disminución en la concentración plasmática de: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2596" name="Picture 20">
            <a:extLst>
              <a:ext uri="{FF2B5EF4-FFF2-40B4-BE49-F238E27FC236}">
                <a16:creationId xmlns:a16="http://schemas.microsoft.com/office/drawing/2014/main" id="{942CF16E-FFA5-4C85-BA6E-FAF1D6C5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4938C-A9F8-4A76-8514-0D0F9FA78CB1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19B7E7-B027-42D1-98D1-ED8DEA06D4E6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8" name="Text Box 4">
            <a:extLst>
              <a:ext uri="{FF2B5EF4-FFF2-40B4-BE49-F238E27FC236}">
                <a16:creationId xmlns:a16="http://schemas.microsoft.com/office/drawing/2014/main" id="{E7169DDB-D5AA-4D5A-9917-655DD577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34631" name="Picture 7">
            <a:extLst>
              <a:ext uri="{FF2B5EF4-FFF2-40B4-BE49-F238E27FC236}">
                <a16:creationId xmlns:a16="http://schemas.microsoft.com/office/drawing/2014/main" id="{CA8F8594-C253-4B6F-A3C4-26E08316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60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32" name="Text Box 8">
            <a:extLst>
              <a:ext uri="{FF2B5EF4-FFF2-40B4-BE49-F238E27FC236}">
                <a16:creationId xmlns:a16="http://schemas.microsoft.com/office/drawing/2014/main" id="{14CE919E-969A-40E4-8252-96B31FA8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892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 de toxicidad:</a:t>
            </a:r>
            <a:endParaRPr lang="en-US" altLang="en-US" sz="2300" b="1" i="1">
              <a:latin typeface="Tahoma" panose="020B0604030504040204" pitchFamily="34" charset="0"/>
            </a:endParaRPr>
          </a:p>
        </p:txBody>
      </p:sp>
      <p:pic>
        <p:nvPicPr>
          <p:cNvPr id="1434633" name="Picture 9">
            <a:extLst>
              <a:ext uri="{FF2B5EF4-FFF2-40B4-BE49-F238E27FC236}">
                <a16:creationId xmlns:a16="http://schemas.microsoft.com/office/drawing/2014/main" id="{585C2499-0DC1-4B71-813D-AC5BFC29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578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34" name="Text Box 10">
            <a:extLst>
              <a:ext uri="{FF2B5EF4-FFF2-40B4-BE49-F238E27FC236}">
                <a16:creationId xmlns:a16="http://schemas.microsoft.com/office/drawing/2014/main" id="{CD030FAF-AD81-48D2-94FE-9428F517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020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Diarrea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35" name="Picture 11">
            <a:extLst>
              <a:ext uri="{FF2B5EF4-FFF2-40B4-BE49-F238E27FC236}">
                <a16:creationId xmlns:a16="http://schemas.microsoft.com/office/drawing/2014/main" id="{2E2C59EB-C988-40A5-9E93-78B4031E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1448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36" name="Text Box 12">
            <a:extLst>
              <a:ext uri="{FF2B5EF4-FFF2-40B4-BE49-F238E27FC236}">
                <a16:creationId xmlns:a16="http://schemas.microsoft.com/office/drawing/2014/main" id="{930D74B6-8A2C-47F2-986E-79B2F13D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686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Olor a pescado que emana del cuerpo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37" name="Picture 13">
            <a:extLst>
              <a:ext uri="{FF2B5EF4-FFF2-40B4-BE49-F238E27FC236}">
                <a16:creationId xmlns:a16="http://schemas.microsoft.com/office/drawing/2014/main" id="{34ED8C7F-69C7-4B86-A905-4EB5849A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0767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38" name="Text Box 14">
            <a:extLst>
              <a:ext uri="{FF2B5EF4-FFF2-40B4-BE49-F238E27FC236}">
                <a16:creationId xmlns:a16="http://schemas.microsoft.com/office/drawing/2014/main" id="{808441B4-5335-40D4-B087-43B4ACCA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024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Aumento en la sudoración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39" name="Picture 15">
            <a:extLst>
              <a:ext uri="{FF2B5EF4-FFF2-40B4-BE49-F238E27FC236}">
                <a16:creationId xmlns:a16="http://schemas.microsoft.com/office/drawing/2014/main" id="{12553BAA-2622-4550-B724-BC590319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815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40" name="Text Box 16">
            <a:extLst>
              <a:ext uri="{FF2B5EF4-FFF2-40B4-BE49-F238E27FC236}">
                <a16:creationId xmlns:a16="http://schemas.microsoft.com/office/drawing/2014/main" id="{1941BE97-560B-49A1-AA22-B427240B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291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Incremento en la salivación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41" name="Picture 17">
            <a:extLst>
              <a:ext uri="{FF2B5EF4-FFF2-40B4-BE49-F238E27FC236}">
                <a16:creationId xmlns:a16="http://schemas.microsoft.com/office/drawing/2014/main" id="{7E0091B1-1707-4A0A-9756-B56A9298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0657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42" name="Text Box 18">
            <a:extLst>
              <a:ext uri="{FF2B5EF4-FFF2-40B4-BE49-F238E27FC236}">
                <a16:creationId xmlns:a16="http://schemas.microsoft.com/office/drawing/2014/main" id="{F64D62B9-9886-40B2-A76C-54A51AA4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0133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Presión arterial baja (hipotensión)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43" name="Picture 19">
            <a:extLst>
              <a:ext uri="{FF2B5EF4-FFF2-40B4-BE49-F238E27FC236}">
                <a16:creationId xmlns:a16="http://schemas.microsoft.com/office/drawing/2014/main" id="{14B749FC-2D37-4DCC-9968-06678BC3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5895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44" name="Text Box 20">
            <a:extLst>
              <a:ext uri="{FF2B5EF4-FFF2-40B4-BE49-F238E27FC236}">
                <a16:creationId xmlns:a16="http://schemas.microsoft.com/office/drawing/2014/main" id="{0D0D4F4D-3235-442D-B448-003DFB92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5372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Disfunción hepática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4645" name="Picture 21">
            <a:extLst>
              <a:ext uri="{FF2B5EF4-FFF2-40B4-BE49-F238E27FC236}">
                <a16:creationId xmlns:a16="http://schemas.microsoft.com/office/drawing/2014/main" id="{17FF1C84-A137-4051-9D98-3B8192EE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E5CB2-44D9-4373-812E-242076B29526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D19EFF-FA2A-4FD5-A4C7-6E8F83DA8EC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6" name="Text Box 4">
            <a:extLst>
              <a:ext uri="{FF2B5EF4-FFF2-40B4-BE49-F238E27FC236}">
                <a16:creationId xmlns:a16="http://schemas.microsoft.com/office/drawing/2014/main" id="{06371550-43C8-4E11-AA7E-062C644F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36679" name="Picture 7">
            <a:extLst>
              <a:ext uri="{FF2B5EF4-FFF2-40B4-BE49-F238E27FC236}">
                <a16:creationId xmlns:a16="http://schemas.microsoft.com/office/drawing/2014/main" id="{8F861AF6-FAF2-4161-A63C-5BC89023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988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680" name="Text Box 8">
            <a:extLst>
              <a:ext uri="{FF2B5EF4-FFF2-40B4-BE49-F238E27FC236}">
                <a16:creationId xmlns:a16="http://schemas.microsoft.com/office/drawing/2014/main" id="{4C32DEED-AA3A-409E-AEE2-61BC01F7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2226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36681" name="Text Box 9">
            <a:extLst>
              <a:ext uri="{FF2B5EF4-FFF2-40B4-BE49-F238E27FC236}">
                <a16:creationId xmlns:a16="http://schemas.microsoft.com/office/drawing/2014/main" id="{ACFF470B-41F5-47FE-B205-AE54D0F7C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63855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3.5 g/día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36682" name="Picture 10">
            <a:extLst>
              <a:ext uri="{FF2B5EF4-FFF2-40B4-BE49-F238E27FC236}">
                <a16:creationId xmlns:a16="http://schemas.microsoft.com/office/drawing/2014/main" id="{548B0D2A-4A20-4E4C-9B10-15FF185D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178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683" name="Text Box 11">
            <a:extLst>
              <a:ext uri="{FF2B5EF4-FFF2-40B4-BE49-F238E27FC236}">
                <a16:creationId xmlns:a16="http://schemas.microsoft.com/office/drawing/2014/main" id="{177D7B18-E7C3-4817-8C9C-4EA6C8EC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463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vitamina colina:</a:t>
            </a:r>
          </a:p>
        </p:txBody>
      </p:sp>
      <p:pic>
        <p:nvPicPr>
          <p:cNvPr id="1436684" name="Picture 12">
            <a:extLst>
              <a:ext uri="{FF2B5EF4-FFF2-40B4-BE49-F238E27FC236}">
                <a16:creationId xmlns:a16="http://schemas.microsoft.com/office/drawing/2014/main" id="{977C0BC9-1228-4655-B920-56AE3F67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B4F1EB-18E8-4A0D-BA57-131E06DF93EF}"/>
              </a:ext>
            </a:extLst>
          </p:cNvPr>
          <p:cNvSpPr>
            <a:spLocks/>
          </p:cNvSpPr>
          <p:nvPr/>
        </p:nvSpPr>
        <p:spPr bwMode="auto">
          <a:xfrm>
            <a:off x="2268538" y="21066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3EDBB9-29C9-416A-86B2-F301E0FD7D4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>
            <a:extLst>
              <a:ext uri="{FF2B5EF4-FFF2-40B4-BE49-F238E27FC236}">
                <a16:creationId xmlns:a16="http://schemas.microsoft.com/office/drawing/2014/main" id="{6EE1AB61-25D5-42F7-A2CC-E24675D6C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801688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95011" name="Rectangle 3">
            <a:extLst>
              <a:ext uri="{FF2B5EF4-FFF2-40B4-BE49-F238E27FC236}">
                <a16:creationId xmlns:a16="http://schemas.microsoft.com/office/drawing/2014/main" id="{736E52EE-09C2-4317-AE19-8B9BD00F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654175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De Prescripción: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95012" name="Picture 4">
            <a:extLst>
              <a:ext uri="{FF2B5EF4-FFF2-40B4-BE49-F238E27FC236}">
                <a16:creationId xmlns:a16="http://schemas.microsoft.com/office/drawing/2014/main" id="{4F0E00EE-9C52-4FFF-8125-2AC25608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60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13" name="Text Box 5">
            <a:extLst>
              <a:ext uri="{FF2B5EF4-FFF2-40B4-BE49-F238E27FC236}">
                <a16:creationId xmlns:a16="http://schemas.microsoft.com/office/drawing/2014/main" id="{452126F3-86F6-4ED0-80A5-FDA92941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891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Consideradas como drogas:</a:t>
            </a:r>
          </a:p>
        </p:txBody>
      </p:sp>
      <p:pic>
        <p:nvPicPr>
          <p:cNvPr id="1195014" name="Picture 6">
            <a:extLst>
              <a:ext uri="{FF2B5EF4-FFF2-40B4-BE49-F238E27FC236}">
                <a16:creationId xmlns:a16="http://schemas.microsoft.com/office/drawing/2014/main" id="{680AA9CD-BE24-4880-84EE-577D2B96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925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15" name="Text Box 7">
            <a:extLst>
              <a:ext uri="{FF2B5EF4-FFF2-40B4-BE49-F238E27FC236}">
                <a16:creationId xmlns:a16="http://schemas.microsoft.com/office/drawing/2014/main" id="{30800EEF-FA70-4AB9-8738-1C97FE00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4210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Ejemplos:</a:t>
            </a:r>
          </a:p>
        </p:txBody>
      </p:sp>
      <p:pic>
        <p:nvPicPr>
          <p:cNvPr id="1195016" name="Picture 8">
            <a:extLst>
              <a:ext uri="{FF2B5EF4-FFF2-40B4-BE49-F238E27FC236}">
                <a16:creationId xmlns:a16="http://schemas.microsoft.com/office/drawing/2014/main" id="{90E38A23-4588-4EF1-AD2A-7BDCE504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8495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17" name="Text Box 9">
            <a:extLst>
              <a:ext uri="{FF2B5EF4-FFF2-40B4-BE49-F238E27FC236}">
                <a16:creationId xmlns:a16="http://schemas.microsoft.com/office/drawing/2014/main" id="{DD590D28-153D-4310-82BE-C9953026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7733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Solo pueden ser prescritas por un médico</a:t>
            </a:r>
          </a:p>
        </p:txBody>
      </p:sp>
      <p:pic>
        <p:nvPicPr>
          <p:cNvPr id="1195018" name="Picture 10">
            <a:extLst>
              <a:ext uri="{FF2B5EF4-FFF2-40B4-BE49-F238E27FC236}">
                <a16:creationId xmlns:a16="http://schemas.microsoft.com/office/drawing/2014/main" id="{D9AA8025-A688-418C-8AC7-4E0D7CB8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39893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19" name="Text Box 11">
            <a:extLst>
              <a:ext uri="{FF2B5EF4-FFF2-40B4-BE49-F238E27FC236}">
                <a16:creationId xmlns:a16="http://schemas.microsoft.com/office/drawing/2014/main" id="{67F032DE-9064-43DE-9447-65D8E686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9131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Vitamina B</a:t>
            </a:r>
            <a:r>
              <a:rPr lang="en-US" altLang="en-US" sz="2100" b="1" i="1" baseline="-25000">
                <a:latin typeface="Tahoma" panose="020B0604030504040204" pitchFamily="34" charset="0"/>
              </a:rPr>
              <a:t>17</a:t>
            </a:r>
            <a:r>
              <a:rPr lang="en-US" altLang="en-US" sz="2100" b="1" i="1">
                <a:latin typeface="Tahoma" panose="020B0604030504040204" pitchFamily="34" charset="0"/>
              </a:rPr>
              <a:t> (laetrile):</a:t>
            </a:r>
          </a:p>
        </p:txBody>
      </p:sp>
      <p:sp>
        <p:nvSpPr>
          <p:cNvPr id="1195020" name="Text Box 12">
            <a:extLst>
              <a:ext uri="{FF2B5EF4-FFF2-40B4-BE49-F238E27FC236}">
                <a16:creationId xmlns:a16="http://schemas.microsoft.com/office/drawing/2014/main" id="{E5B66FE8-F1C9-40A2-B1BC-A6E63CE8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430713"/>
            <a:ext cx="640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Empleada para el tratamiento del cáncer</a:t>
            </a:r>
            <a:endParaRPr lang="en-US" altLang="en-US" b="1" i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4" name="Text Box 4">
            <a:extLst>
              <a:ext uri="{FF2B5EF4-FFF2-40B4-BE49-F238E27FC236}">
                <a16:creationId xmlns:a16="http://schemas.microsoft.com/office/drawing/2014/main" id="{C2BCAD06-20EB-4096-9F2E-BE94BC17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38727" name="Picture 7">
            <a:extLst>
              <a:ext uri="{FF2B5EF4-FFF2-40B4-BE49-F238E27FC236}">
                <a16:creationId xmlns:a16="http://schemas.microsoft.com/office/drawing/2014/main" id="{1E73E98C-E7D1-41EA-8F93-B2CBB7D6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19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8728" name="Text Box 8">
            <a:extLst>
              <a:ext uri="{FF2B5EF4-FFF2-40B4-BE49-F238E27FC236}">
                <a16:creationId xmlns:a16="http://schemas.microsoft.com/office/drawing/2014/main" id="{C3B51CE2-B789-4C09-A2BD-75522EFE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47950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Luego de una sesión de ejercicio de tolerancia:</a:t>
            </a:r>
            <a:endParaRPr lang="en-US" altLang="en-US" sz="2300" b="1" i="1">
              <a:latin typeface="Tahoma" panose="020B0604030504040204" pitchFamily="34" charset="0"/>
            </a:endParaRPr>
          </a:p>
        </p:txBody>
      </p:sp>
      <p:pic>
        <p:nvPicPr>
          <p:cNvPr id="1438729" name="Picture 9">
            <a:extLst>
              <a:ext uri="{FF2B5EF4-FFF2-40B4-BE49-F238E27FC236}">
                <a16:creationId xmlns:a16="http://schemas.microsoft.com/office/drawing/2014/main" id="{DA5EA3CA-EF2F-4D65-8D19-365ACDA9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369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8730" name="Text Box 10">
            <a:extLst>
              <a:ext uri="{FF2B5EF4-FFF2-40B4-BE49-F238E27FC236}">
                <a16:creationId xmlns:a16="http://schemas.microsoft.com/office/drawing/2014/main" id="{0A339A47-DF14-445F-BC7A-B581CAC2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6071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Reducción en los niveles plasmáticos de colina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38731" name="Picture 11">
            <a:extLst>
              <a:ext uri="{FF2B5EF4-FFF2-40B4-BE49-F238E27FC236}">
                <a16:creationId xmlns:a16="http://schemas.microsoft.com/office/drawing/2014/main" id="{3A3AB321-5657-4E3F-B9D6-FDC933F5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F7E3C-ED2E-4968-8BC7-DDF655F264EB}"/>
              </a:ext>
            </a:extLst>
          </p:cNvPr>
          <p:cNvSpPr>
            <a:spLocks/>
          </p:cNvSpPr>
          <p:nvPr/>
        </p:nvSpPr>
        <p:spPr bwMode="auto">
          <a:xfrm>
            <a:off x="1187450" y="196215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DEL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4A21B3-DC6D-4873-8FDC-7CDF4DCC3AC0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2" name="Text Box 4">
            <a:extLst>
              <a:ext uri="{FF2B5EF4-FFF2-40B4-BE49-F238E27FC236}">
                <a16:creationId xmlns:a16="http://schemas.microsoft.com/office/drawing/2014/main" id="{0008B0CE-BF3B-4F74-9F64-A4F8AA4F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40775" name="Picture 7">
            <a:extLst>
              <a:ext uri="{FF2B5EF4-FFF2-40B4-BE49-F238E27FC236}">
                <a16:creationId xmlns:a16="http://schemas.microsoft.com/office/drawing/2014/main" id="{74BD9939-D9F6-4998-8820-E01FB1B8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2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0776" name="Text Box 8">
            <a:extLst>
              <a:ext uri="{FF2B5EF4-FFF2-40B4-BE49-F238E27FC236}">
                <a16:creationId xmlns:a16="http://schemas.microsoft.com/office/drawing/2014/main" id="{FA1EDD0D-7F9D-43EB-BBC9-EA4CF6FB5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11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de: 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Acetilcolina:</a:t>
            </a:r>
          </a:p>
        </p:txBody>
      </p:sp>
      <p:pic>
        <p:nvPicPr>
          <p:cNvPr id="1440777" name="Picture 9">
            <a:extLst>
              <a:ext uri="{FF2B5EF4-FFF2-40B4-BE49-F238E27FC236}">
                <a16:creationId xmlns:a16="http://schemas.microsoft.com/office/drawing/2014/main" id="{07BAD9CD-0D81-4AD8-A037-993BDCC5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069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0778" name="Text Box 10">
            <a:extLst>
              <a:ext uri="{FF2B5EF4-FFF2-40B4-BE49-F238E27FC236}">
                <a16:creationId xmlns:a16="http://schemas.microsoft.com/office/drawing/2014/main" id="{F65B02FA-DE3B-4DD1-9B82-E4744387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430713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Teóricamente, la suplemetación de colina podría: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40779" name="Text Box 11">
            <a:extLst>
              <a:ext uri="{FF2B5EF4-FFF2-40B4-BE49-F238E27FC236}">
                <a16:creationId xmlns:a16="http://schemas.microsoft.com/office/drawing/2014/main" id="{6CC710C7-AE3A-4F52-98BB-6068CCCAE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919413"/>
            <a:ext cx="83042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Niveles óptimos de acetilcolina en las neuronas motoras promueven una estimulación eficiente de la actividad de los músculos esqueletales</a:t>
            </a:r>
          </a:p>
        </p:txBody>
      </p:sp>
      <p:pic>
        <p:nvPicPr>
          <p:cNvPr id="1440780" name="Picture 12">
            <a:extLst>
              <a:ext uri="{FF2B5EF4-FFF2-40B4-BE49-F238E27FC236}">
                <a16:creationId xmlns:a16="http://schemas.microsoft.com/office/drawing/2014/main" id="{6A20E7DD-4464-4993-A108-859A4D21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671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0781" name="Text Box 13">
            <a:extLst>
              <a:ext uri="{FF2B5EF4-FFF2-40B4-BE49-F238E27FC236}">
                <a16:creationId xmlns:a16="http://schemas.microsoft.com/office/drawing/2014/main" id="{C435B9D4-1B08-474F-9350-94A3BEE1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9957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de: 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Fosfatidilcolina:</a:t>
            </a:r>
          </a:p>
        </p:txBody>
      </p:sp>
      <p:pic>
        <p:nvPicPr>
          <p:cNvPr id="1440782" name="Picture 14">
            <a:extLst>
              <a:ext uri="{FF2B5EF4-FFF2-40B4-BE49-F238E27FC236}">
                <a16:creationId xmlns:a16="http://schemas.microsoft.com/office/drawing/2014/main" id="{E811AB5C-DDAD-414F-A8BD-CE8E64FA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9339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0783" name="Text Box 15">
            <a:extLst>
              <a:ext uri="{FF2B5EF4-FFF2-40B4-BE49-F238E27FC236}">
                <a16:creationId xmlns:a16="http://schemas.microsoft.com/office/drawing/2014/main" id="{09967BA5-04CE-4589-95B8-1FD9339E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937125"/>
            <a:ext cx="752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Mejorar la integridad de las membranas de la fibra muscular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40784" name="Picture 16">
            <a:extLst>
              <a:ext uri="{FF2B5EF4-FFF2-40B4-BE49-F238E27FC236}">
                <a16:creationId xmlns:a16="http://schemas.microsoft.com/office/drawing/2014/main" id="{D7B94E78-CC7E-44DD-A979-F2077309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657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0785" name="Text Box 17">
            <a:extLst>
              <a:ext uri="{FF2B5EF4-FFF2-40B4-BE49-F238E27FC236}">
                <a16:creationId xmlns:a16="http://schemas.microsoft.com/office/drawing/2014/main" id="{AC8BD4B5-693B-4D8D-9B6F-1F1FF819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368925"/>
            <a:ext cx="752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Mejorar la rapidez en la recuperación y procesos adaptativos involucrados en las membranas de las células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40786" name="Picture 18">
            <a:extLst>
              <a:ext uri="{FF2B5EF4-FFF2-40B4-BE49-F238E27FC236}">
                <a16:creationId xmlns:a16="http://schemas.microsoft.com/office/drawing/2014/main" id="{0025ADAE-9EAC-49EF-A0E7-5E01B212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353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CBF0E-BFB5-48F7-9580-7833564B006A}"/>
              </a:ext>
            </a:extLst>
          </p:cNvPr>
          <p:cNvSpPr>
            <a:spLocks/>
          </p:cNvSpPr>
          <p:nvPr/>
        </p:nvSpPr>
        <p:spPr bwMode="auto">
          <a:xfrm>
            <a:off x="1187450" y="1989138"/>
            <a:ext cx="7129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APLICACIONES PARA EL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E6E982-B5EF-4581-860B-9C22F382B00B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0" name="Text Box 4">
            <a:extLst>
              <a:ext uri="{FF2B5EF4-FFF2-40B4-BE49-F238E27FC236}">
                <a16:creationId xmlns:a16="http://schemas.microsoft.com/office/drawing/2014/main" id="{0FD18311-278C-4C18-9461-224FCE45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42823" name="Picture 7">
            <a:extLst>
              <a:ext uri="{FF2B5EF4-FFF2-40B4-BE49-F238E27FC236}">
                <a16:creationId xmlns:a16="http://schemas.microsoft.com/office/drawing/2014/main" id="{4116BA5F-773B-4AA6-B465-420AA3D5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824" name="Text Box 8">
            <a:extLst>
              <a:ext uri="{FF2B5EF4-FFF2-40B4-BE49-F238E27FC236}">
                <a16:creationId xmlns:a16="http://schemas.microsoft.com/office/drawing/2014/main" id="{55AA8F09-5431-4E77-A2E0-13A72993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36838"/>
            <a:ext cx="80787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a corto plazo no aumenta el rendimiento agudo en eventos de tolerancia: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42825" name="Picture 9">
            <a:extLst>
              <a:ext uri="{FF2B5EF4-FFF2-40B4-BE49-F238E27FC236}">
                <a16:creationId xmlns:a16="http://schemas.microsoft.com/office/drawing/2014/main" id="{719157BF-AC06-4C41-98F3-28E91982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9925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826" name="Text Box 10">
            <a:extLst>
              <a:ext uri="{FF2B5EF4-FFF2-40B4-BE49-F238E27FC236}">
                <a16:creationId xmlns:a16="http://schemas.microsoft.com/office/drawing/2014/main" id="{54BC45B0-7E2D-49D1-ADBB-C0D7FBB0B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916363"/>
            <a:ext cx="7550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Colina en combinación con carnitina y cafeína: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42827" name="Picture 11">
            <a:extLst>
              <a:ext uri="{FF2B5EF4-FFF2-40B4-BE49-F238E27FC236}">
                <a16:creationId xmlns:a16="http://schemas.microsoft.com/office/drawing/2014/main" id="{657C76F7-6164-4F4F-9244-D41579D8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274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828" name="Text Box 12">
            <a:extLst>
              <a:ext uri="{FF2B5EF4-FFF2-40B4-BE49-F238E27FC236}">
                <a16:creationId xmlns:a16="http://schemas.microsoft.com/office/drawing/2014/main" id="{D160D11A-AF7F-4474-84D9-88C95621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455988"/>
            <a:ext cx="80057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Investigaciones científicas, empleando ratas: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42829" name="Picture 13">
            <a:extLst>
              <a:ext uri="{FF2B5EF4-FFF2-40B4-BE49-F238E27FC236}">
                <a16:creationId xmlns:a16="http://schemas.microsoft.com/office/drawing/2014/main" id="{26B17814-1080-417A-B1D1-3B16E3E2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4719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30" name="Text Box 14">
            <a:extLst>
              <a:ext uri="{FF2B5EF4-FFF2-40B4-BE49-F238E27FC236}">
                <a16:creationId xmlns:a16="http://schemas.microsoft.com/office/drawing/2014/main" id="{E79E8902-0185-41D3-8A9C-FA4C4B7E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75163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Mejoró el VO</a:t>
            </a:r>
            <a:r>
              <a:rPr lang="es-ES" altLang="en-US" b="1" baseline="-25000">
                <a:latin typeface="Arial" panose="020B0604020202020204" pitchFamily="34" charset="0"/>
              </a:rPr>
              <a:t>2</a:t>
            </a:r>
            <a:r>
              <a:rPr lang="es-ES" altLang="en-US" b="1">
                <a:latin typeface="Arial" panose="020B0604020202020204" pitchFamily="34" charset="0"/>
              </a:rPr>
              <a:t>máx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42831" name="Picture 15">
            <a:extLst>
              <a:ext uri="{FF2B5EF4-FFF2-40B4-BE49-F238E27FC236}">
                <a16:creationId xmlns:a16="http://schemas.microsoft.com/office/drawing/2014/main" id="{5F6A7364-3D84-469A-B268-7952D0A5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9037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32" name="Text Box 16">
            <a:extLst>
              <a:ext uri="{FF2B5EF4-FFF2-40B4-BE49-F238E27FC236}">
                <a16:creationId xmlns:a16="http://schemas.microsoft.com/office/drawing/2014/main" id="{C998DC25-4224-4462-8708-449524DA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906963"/>
            <a:ext cx="606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Aumenta la utilización de ácidos grasos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42833" name="Picture 17">
            <a:extLst>
              <a:ext uri="{FF2B5EF4-FFF2-40B4-BE49-F238E27FC236}">
                <a16:creationId xmlns:a16="http://schemas.microsoft.com/office/drawing/2014/main" id="{3BDF9EB3-974C-464D-95FB-C549DACF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980E-9841-4D34-A3A5-9E80DEC38FA5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COLINA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397619-6006-4AAD-8217-B110638F0B07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40" name="Text Box 4">
            <a:extLst>
              <a:ext uri="{FF2B5EF4-FFF2-40B4-BE49-F238E27FC236}">
                <a16:creationId xmlns:a16="http://schemas.microsoft.com/office/drawing/2014/main" id="{FB8BEEEA-B267-4C74-AC3D-ED0BF45B9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47943" name="Picture 7">
            <a:extLst>
              <a:ext uri="{FF2B5EF4-FFF2-40B4-BE49-F238E27FC236}">
                <a16:creationId xmlns:a16="http://schemas.microsoft.com/office/drawing/2014/main" id="{5127C1EF-A5DE-47DF-907D-9A419780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7944" name="Text Box 8">
            <a:extLst>
              <a:ext uri="{FF2B5EF4-FFF2-40B4-BE49-F238E27FC236}">
                <a16:creationId xmlns:a16="http://schemas.microsoft.com/office/drawing/2014/main" id="{5FB9B694-71C7-4718-A085-883296C5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Tres formas: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Retinoides:</a:t>
            </a:r>
          </a:p>
        </p:txBody>
      </p:sp>
      <p:pic>
        <p:nvPicPr>
          <p:cNvPr id="1447945" name="Picture 9">
            <a:extLst>
              <a:ext uri="{FF2B5EF4-FFF2-40B4-BE49-F238E27FC236}">
                <a16:creationId xmlns:a16="http://schemas.microsoft.com/office/drawing/2014/main" id="{50139E54-9D2E-4CB3-A1C8-E2C7A8B2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336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7946" name="Text Box 10">
            <a:extLst>
              <a:ext uri="{FF2B5EF4-FFF2-40B4-BE49-F238E27FC236}">
                <a16:creationId xmlns:a16="http://schemas.microsoft.com/office/drawing/2014/main" id="{45957961-C1D2-4693-950B-37E60C5D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7574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Retinoles: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47947" name="Text Box 11">
            <a:extLst>
              <a:ext uri="{FF2B5EF4-FFF2-40B4-BE49-F238E27FC236}">
                <a16:creationId xmlns:a16="http://schemas.microsoft.com/office/drawing/2014/main" id="{AFAA4AF7-1808-46CA-A298-E32157F6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186113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forma de alcohol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47948" name="Picture 12">
            <a:extLst>
              <a:ext uri="{FF2B5EF4-FFF2-40B4-BE49-F238E27FC236}">
                <a16:creationId xmlns:a16="http://schemas.microsoft.com/office/drawing/2014/main" id="{80F293A4-952F-40A0-A0A8-6448E76B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972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7949" name="Text Box 13">
            <a:extLst>
              <a:ext uri="{FF2B5EF4-FFF2-40B4-BE49-F238E27FC236}">
                <a16:creationId xmlns:a16="http://schemas.microsoft.com/office/drawing/2014/main" id="{8E6630E2-B124-46D1-9310-1875CEA0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6210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Retinales: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47950" name="Text Box 14">
            <a:extLst>
              <a:ext uri="{FF2B5EF4-FFF2-40B4-BE49-F238E27FC236}">
                <a16:creationId xmlns:a16="http://schemas.microsoft.com/office/drawing/2014/main" id="{DFC52FBB-792E-4F4E-88F8-A5F16F05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052888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Formas de aldehido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47951" name="Picture 15">
            <a:extLst>
              <a:ext uri="{FF2B5EF4-FFF2-40B4-BE49-F238E27FC236}">
                <a16:creationId xmlns:a16="http://schemas.microsoft.com/office/drawing/2014/main" id="{69A5254C-5517-43FD-BCDF-335D4BC5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608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7952" name="Text Box 16">
            <a:extLst>
              <a:ext uri="{FF2B5EF4-FFF2-40B4-BE49-F238E27FC236}">
                <a16:creationId xmlns:a16="http://schemas.microsoft.com/office/drawing/2014/main" id="{8A8BCECD-C643-4CCB-8674-9D052705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4846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Ácidos retinoicos: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47953" name="Text Box 17">
            <a:extLst>
              <a:ext uri="{FF2B5EF4-FFF2-40B4-BE49-F238E27FC236}">
                <a16:creationId xmlns:a16="http://schemas.microsoft.com/office/drawing/2014/main" id="{0F5DE970-D4E7-40DF-825E-2E4115A7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913313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Formas ácidas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B3D2-78B0-4EF2-8990-2F263B03EF5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47955" name="Picture 19">
            <a:extLst>
              <a:ext uri="{FF2B5EF4-FFF2-40B4-BE49-F238E27FC236}">
                <a16:creationId xmlns:a16="http://schemas.microsoft.com/office/drawing/2014/main" id="{44CA4167-9810-4724-9BAD-01083E04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60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16321B-12C0-4A26-8B7E-2E2D4E986700}"/>
              </a:ext>
            </a:extLst>
          </p:cNvPr>
          <p:cNvSpPr>
            <a:spLocks/>
          </p:cNvSpPr>
          <p:nvPr/>
        </p:nvSpPr>
        <p:spPr bwMode="auto">
          <a:xfrm>
            <a:off x="1187450" y="160496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8" name="Text Box 4">
            <a:extLst>
              <a:ext uri="{FF2B5EF4-FFF2-40B4-BE49-F238E27FC236}">
                <a16:creationId xmlns:a16="http://schemas.microsoft.com/office/drawing/2014/main" id="{9D567B28-F6A3-43D4-AFEF-C77924FA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49991" name="Picture 7">
            <a:extLst>
              <a:ext uri="{FF2B5EF4-FFF2-40B4-BE49-F238E27FC236}">
                <a16:creationId xmlns:a16="http://schemas.microsoft.com/office/drawing/2014/main" id="{C9918104-943D-447C-882B-A3EFEFE6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66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9992" name="Text Box 8">
            <a:extLst>
              <a:ext uri="{FF2B5EF4-FFF2-40B4-BE49-F238E27FC236}">
                <a16:creationId xmlns:a16="http://schemas.microsoft.com/office/drawing/2014/main" id="{2142A71B-D996-43BC-B8CB-97C054B0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0955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Carotenoides: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49993" name="Picture 9">
            <a:extLst>
              <a:ext uri="{FF2B5EF4-FFF2-40B4-BE49-F238E27FC236}">
                <a16:creationId xmlns:a16="http://schemas.microsoft.com/office/drawing/2014/main" id="{6E7959AA-E9DE-406C-9A91-F52E356B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5796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9994" name="Text Box 10">
            <a:extLst>
              <a:ext uri="{FF2B5EF4-FFF2-40B4-BE49-F238E27FC236}">
                <a16:creationId xmlns:a16="http://schemas.microsoft.com/office/drawing/2014/main" id="{A6D0D7B1-F59A-463F-AD9D-73A46083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034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Producidos por las plantas: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49995" name="Text Box 11">
            <a:extLst>
              <a:ext uri="{FF2B5EF4-FFF2-40B4-BE49-F238E27FC236}">
                <a16:creationId xmlns:a16="http://schemas.microsoft.com/office/drawing/2014/main" id="{4B199B84-FBC6-453B-BD86-B38AB853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932113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Éstas no pueden fabricar retinoides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49996" name="Picture 12">
            <a:extLst>
              <a:ext uri="{FF2B5EF4-FFF2-40B4-BE49-F238E27FC236}">
                <a16:creationId xmlns:a16="http://schemas.microsoft.com/office/drawing/2014/main" id="{6DE9D9D8-CF4D-4CB9-9864-2CE2228D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24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9997" name="Text Box 13">
            <a:extLst>
              <a:ext uri="{FF2B5EF4-FFF2-40B4-BE49-F238E27FC236}">
                <a16:creationId xmlns:a16="http://schemas.microsoft.com/office/drawing/2014/main" id="{6A3C9C5F-BB67-473F-92BF-5FD2D245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2480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Provitamina 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49998" name="Picture 14">
            <a:extLst>
              <a:ext uri="{FF2B5EF4-FFF2-40B4-BE49-F238E27FC236}">
                <a16:creationId xmlns:a16="http://schemas.microsoft.com/office/drawing/2014/main" id="{EA497063-3123-41C1-A1FA-3498647B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482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9999" name="Text Box 15">
            <a:extLst>
              <a:ext uri="{FF2B5EF4-FFF2-40B4-BE49-F238E27FC236}">
                <a16:creationId xmlns:a16="http://schemas.microsoft.com/office/drawing/2014/main" id="{D2676309-EEB8-4586-B369-B75FC25A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51425"/>
            <a:ext cx="606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ß-caróteno: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50000" name="Text Box 16">
            <a:extLst>
              <a:ext uri="{FF2B5EF4-FFF2-40B4-BE49-F238E27FC236}">
                <a16:creationId xmlns:a16="http://schemas.microsoft.com/office/drawing/2014/main" id="{14DC44D1-C6CE-4B13-9DB7-92D32885B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5394325"/>
            <a:ext cx="7367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Representa un tipo/forma de carotenoide que también se considera como una provitamina 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50001" name="Picture 17">
            <a:extLst>
              <a:ext uri="{FF2B5EF4-FFF2-40B4-BE49-F238E27FC236}">
                <a16:creationId xmlns:a16="http://schemas.microsoft.com/office/drawing/2014/main" id="{26187B18-106B-4B31-87EC-72D45101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798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0002" name="Text Box 18">
            <a:extLst>
              <a:ext uri="{FF2B5EF4-FFF2-40B4-BE49-F238E27FC236}">
                <a16:creationId xmlns:a16="http://schemas.microsoft.com/office/drawing/2014/main" id="{2A2FC581-4C32-4B11-BFC2-EA187241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683000"/>
            <a:ext cx="606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Descripción/concepto: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50003" name="Text Box 19">
            <a:extLst>
              <a:ext uri="{FF2B5EF4-FFF2-40B4-BE49-F238E27FC236}">
                <a16:creationId xmlns:a16="http://schemas.microsoft.com/office/drawing/2014/main" id="{3427D086-8522-4EBB-B36D-3B6B514D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017963"/>
            <a:ext cx="7151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Representan varias formas de carotenoides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450004" name="Group 20">
            <a:extLst>
              <a:ext uri="{FF2B5EF4-FFF2-40B4-BE49-F238E27FC236}">
                <a16:creationId xmlns:a16="http://schemas.microsoft.com/office/drawing/2014/main" id="{133DAE4F-0084-4B90-8BDF-69DA7A2F28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052888"/>
            <a:ext cx="266700" cy="268287"/>
            <a:chOff x="618" y="2160"/>
            <a:chExt cx="2262" cy="2267"/>
          </a:xfrm>
        </p:grpSpPr>
        <p:sp>
          <p:nvSpPr>
            <p:cNvPr id="1450005" name="AutoShape 21">
              <a:extLst>
                <a:ext uri="{FF2B5EF4-FFF2-40B4-BE49-F238E27FC236}">
                  <a16:creationId xmlns:a16="http://schemas.microsoft.com/office/drawing/2014/main" id="{13772563-082B-4116-9960-2F73567DF1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06" name="Freeform 22">
              <a:extLst>
                <a:ext uri="{FF2B5EF4-FFF2-40B4-BE49-F238E27FC236}">
                  <a16:creationId xmlns:a16="http://schemas.microsoft.com/office/drawing/2014/main" id="{506E4A6F-A61E-4A76-AD6A-68FC6C8F9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07" name="Freeform 23">
              <a:extLst>
                <a:ext uri="{FF2B5EF4-FFF2-40B4-BE49-F238E27FC236}">
                  <a16:creationId xmlns:a16="http://schemas.microsoft.com/office/drawing/2014/main" id="{88690FAA-6A6E-4A1F-8AEA-A5AE69EF9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08" name="Freeform 24">
              <a:extLst>
                <a:ext uri="{FF2B5EF4-FFF2-40B4-BE49-F238E27FC236}">
                  <a16:creationId xmlns:a16="http://schemas.microsoft.com/office/drawing/2014/main" id="{941DDD7E-E74E-4F78-A8B0-9FF6D1752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09" name="Freeform 25">
              <a:extLst>
                <a:ext uri="{FF2B5EF4-FFF2-40B4-BE49-F238E27FC236}">
                  <a16:creationId xmlns:a16="http://schemas.microsoft.com/office/drawing/2014/main" id="{BE187DA3-35BE-432A-ABD5-CD9809B3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0" name="Freeform 26">
              <a:extLst>
                <a:ext uri="{FF2B5EF4-FFF2-40B4-BE49-F238E27FC236}">
                  <a16:creationId xmlns:a16="http://schemas.microsoft.com/office/drawing/2014/main" id="{1CC171E9-7AE0-4E48-A6B7-C707C82A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1" name="Freeform 27">
              <a:extLst>
                <a:ext uri="{FF2B5EF4-FFF2-40B4-BE49-F238E27FC236}">
                  <a16:creationId xmlns:a16="http://schemas.microsoft.com/office/drawing/2014/main" id="{B9D79CA4-0ED1-4FF8-A1F6-E1E07178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2" name="Freeform 28">
              <a:extLst>
                <a:ext uri="{FF2B5EF4-FFF2-40B4-BE49-F238E27FC236}">
                  <a16:creationId xmlns:a16="http://schemas.microsoft.com/office/drawing/2014/main" id="{84E554AF-7B8F-4F36-B8CE-CD9988D4B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3" name="Freeform 29">
              <a:extLst>
                <a:ext uri="{FF2B5EF4-FFF2-40B4-BE49-F238E27FC236}">
                  <a16:creationId xmlns:a16="http://schemas.microsoft.com/office/drawing/2014/main" id="{3167A981-447D-42FC-83EF-FD0E5751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4" name="Freeform 30">
              <a:extLst>
                <a:ext uri="{FF2B5EF4-FFF2-40B4-BE49-F238E27FC236}">
                  <a16:creationId xmlns:a16="http://schemas.microsoft.com/office/drawing/2014/main" id="{ABCF80D8-6387-4F01-AC33-9B8E0B6A5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5" name="Freeform 31">
              <a:extLst>
                <a:ext uri="{FF2B5EF4-FFF2-40B4-BE49-F238E27FC236}">
                  <a16:creationId xmlns:a16="http://schemas.microsoft.com/office/drawing/2014/main" id="{723A00F8-822C-4D60-91D5-3EED06CF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0016" name="Text Box 32">
            <a:extLst>
              <a:ext uri="{FF2B5EF4-FFF2-40B4-BE49-F238E27FC236}">
                <a16:creationId xmlns:a16="http://schemas.microsoft.com/office/drawing/2014/main" id="{D0F94855-0CDC-4ECC-907C-6AD8999B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3989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Precursor para la vitamina A:</a:t>
            </a:r>
            <a:r>
              <a:rPr lang="en-US" altLang="en-US" sz="1800" b="1"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1450017" name="Group 33">
            <a:extLst>
              <a:ext uri="{FF2B5EF4-FFF2-40B4-BE49-F238E27FC236}">
                <a16:creationId xmlns:a16="http://schemas.microsoft.com/office/drawing/2014/main" id="{7498D22B-304B-4C32-8240-E8470662D3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433888"/>
            <a:ext cx="266700" cy="268287"/>
            <a:chOff x="618" y="2160"/>
            <a:chExt cx="2262" cy="2267"/>
          </a:xfrm>
        </p:grpSpPr>
        <p:sp>
          <p:nvSpPr>
            <p:cNvPr id="1450018" name="AutoShape 34">
              <a:extLst>
                <a:ext uri="{FF2B5EF4-FFF2-40B4-BE49-F238E27FC236}">
                  <a16:creationId xmlns:a16="http://schemas.microsoft.com/office/drawing/2014/main" id="{0B448F8B-3E7C-481F-8080-70C0F3EA13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19" name="Freeform 35">
              <a:extLst>
                <a:ext uri="{FF2B5EF4-FFF2-40B4-BE49-F238E27FC236}">
                  <a16:creationId xmlns:a16="http://schemas.microsoft.com/office/drawing/2014/main" id="{D048C3B5-1CA9-4F7B-AEDA-9B8E5C5DF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0" name="Freeform 36">
              <a:extLst>
                <a:ext uri="{FF2B5EF4-FFF2-40B4-BE49-F238E27FC236}">
                  <a16:creationId xmlns:a16="http://schemas.microsoft.com/office/drawing/2014/main" id="{0FA1EC11-04CE-444E-A02E-CDE66259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1" name="Freeform 37">
              <a:extLst>
                <a:ext uri="{FF2B5EF4-FFF2-40B4-BE49-F238E27FC236}">
                  <a16:creationId xmlns:a16="http://schemas.microsoft.com/office/drawing/2014/main" id="{36DD143C-A370-4DCC-82EB-D97849CAD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2" name="Freeform 38">
              <a:extLst>
                <a:ext uri="{FF2B5EF4-FFF2-40B4-BE49-F238E27FC236}">
                  <a16:creationId xmlns:a16="http://schemas.microsoft.com/office/drawing/2014/main" id="{3A9E7E96-A21D-400F-A328-628CCD1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3" name="Freeform 39">
              <a:extLst>
                <a:ext uri="{FF2B5EF4-FFF2-40B4-BE49-F238E27FC236}">
                  <a16:creationId xmlns:a16="http://schemas.microsoft.com/office/drawing/2014/main" id="{95697D21-83E7-4711-9D18-616679AD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4" name="Freeform 40">
              <a:extLst>
                <a:ext uri="{FF2B5EF4-FFF2-40B4-BE49-F238E27FC236}">
                  <a16:creationId xmlns:a16="http://schemas.microsoft.com/office/drawing/2014/main" id="{638B15A9-B87B-4B21-90CC-E3C52D52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5" name="Freeform 41">
              <a:extLst>
                <a:ext uri="{FF2B5EF4-FFF2-40B4-BE49-F238E27FC236}">
                  <a16:creationId xmlns:a16="http://schemas.microsoft.com/office/drawing/2014/main" id="{D8F601E6-C826-4194-A4D7-56BFF6E7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6" name="Freeform 42">
              <a:extLst>
                <a:ext uri="{FF2B5EF4-FFF2-40B4-BE49-F238E27FC236}">
                  <a16:creationId xmlns:a16="http://schemas.microsoft.com/office/drawing/2014/main" id="{F3B04059-52F6-41FF-B022-99EDA7D4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7" name="Freeform 43">
              <a:extLst>
                <a:ext uri="{FF2B5EF4-FFF2-40B4-BE49-F238E27FC236}">
                  <a16:creationId xmlns:a16="http://schemas.microsoft.com/office/drawing/2014/main" id="{088E4000-D8CF-4E41-BEE9-3600D52D7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28" name="Freeform 44">
              <a:extLst>
                <a:ext uri="{FF2B5EF4-FFF2-40B4-BE49-F238E27FC236}">
                  <a16:creationId xmlns:a16="http://schemas.microsoft.com/office/drawing/2014/main" id="{BF69E1A8-B20F-4CD0-BA87-D0E0A81C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0029" name="Text Box 45">
            <a:extLst>
              <a:ext uri="{FF2B5EF4-FFF2-40B4-BE49-F238E27FC236}">
                <a16:creationId xmlns:a16="http://schemas.microsoft.com/office/drawing/2014/main" id="{8E38F6A0-A6CC-42B2-B71A-3D730C48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687888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Se rompen para producir retinol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C446B-6283-4381-B5B1-DC833409EC3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50031" name="Picture 47">
            <a:extLst>
              <a:ext uri="{FF2B5EF4-FFF2-40B4-BE49-F238E27FC236}">
                <a16:creationId xmlns:a16="http://schemas.microsoft.com/office/drawing/2014/main" id="{5EBB6F71-F1DD-4050-BAF4-D2B82D31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60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5E5740-A162-427C-81FE-3D3F15413415}"/>
              </a:ext>
            </a:extLst>
          </p:cNvPr>
          <p:cNvSpPr>
            <a:spLocks/>
          </p:cNvSpPr>
          <p:nvPr/>
        </p:nvSpPr>
        <p:spPr bwMode="auto">
          <a:xfrm>
            <a:off x="1187450" y="160496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6" name="Text Box 4">
            <a:extLst>
              <a:ext uri="{FF2B5EF4-FFF2-40B4-BE49-F238E27FC236}">
                <a16:creationId xmlns:a16="http://schemas.microsoft.com/office/drawing/2014/main" id="{2F9FE5D4-6DB8-462D-8E9C-DD5E7435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52039" name="Picture 7">
            <a:extLst>
              <a:ext uri="{FF2B5EF4-FFF2-40B4-BE49-F238E27FC236}">
                <a16:creationId xmlns:a16="http://schemas.microsoft.com/office/drawing/2014/main" id="{13712F89-1849-4EE2-91CD-85D3C713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384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2040" name="Text Box 8">
            <a:extLst>
              <a:ext uri="{FF2B5EF4-FFF2-40B4-BE49-F238E27FC236}">
                <a16:creationId xmlns:a16="http://schemas.microsoft.com/office/drawing/2014/main" id="{BC831494-EBBA-4B2C-B9ED-111DF8E83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669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Carotenoides: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52041" name="Picture 9">
            <a:extLst>
              <a:ext uri="{FF2B5EF4-FFF2-40B4-BE49-F238E27FC236}">
                <a16:creationId xmlns:a16="http://schemas.microsoft.com/office/drawing/2014/main" id="{A3E66920-945A-417B-AEEC-A009C8C0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241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2042" name="Text Box 10">
            <a:extLst>
              <a:ext uri="{FF2B5EF4-FFF2-40B4-BE49-F238E27FC236}">
                <a16:creationId xmlns:a16="http://schemas.microsoft.com/office/drawing/2014/main" id="{CA303160-FB4A-44B2-B39B-110005964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479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Tipos de carotenoides: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52043" name="Text Box 11">
            <a:extLst>
              <a:ext uri="{FF2B5EF4-FFF2-40B4-BE49-F238E27FC236}">
                <a16:creationId xmlns:a16="http://schemas.microsoft.com/office/drawing/2014/main" id="{DE16B73D-0845-4919-804E-3968C8EA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376613"/>
            <a:ext cx="80152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Licopeno (no se convierte a vitamina A), α-caróteno, ß-caróteno, δ-caróteno, luteína, capsantin, criptoxantin, zeaxantin y astaxantino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9CF7C-F8BD-4022-BCF6-816E9B09F46B}"/>
              </a:ext>
            </a:extLst>
          </p:cNvPr>
          <p:cNvSpPr>
            <a:spLocks/>
          </p:cNvSpPr>
          <p:nvPr/>
        </p:nvSpPr>
        <p:spPr bwMode="auto">
          <a:xfrm>
            <a:off x="0" y="10509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52045" name="Picture 13">
            <a:extLst>
              <a:ext uri="{FF2B5EF4-FFF2-40B4-BE49-F238E27FC236}">
                <a16:creationId xmlns:a16="http://schemas.microsoft.com/office/drawing/2014/main" id="{64611A97-106D-488B-A509-0CE13452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08DDF2-3FB9-4B80-8497-2CFFA8025DFC}"/>
              </a:ext>
            </a:extLst>
          </p:cNvPr>
          <p:cNvSpPr>
            <a:spLocks/>
          </p:cNvSpPr>
          <p:nvPr/>
        </p:nvSpPr>
        <p:spPr bwMode="auto">
          <a:xfrm>
            <a:off x="1187450" y="18907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4" name="Text Box 4">
            <a:extLst>
              <a:ext uri="{FF2B5EF4-FFF2-40B4-BE49-F238E27FC236}">
                <a16:creationId xmlns:a16="http://schemas.microsoft.com/office/drawing/2014/main" id="{8281A6E8-453F-4B8C-8146-E2D2CDE1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278-279),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54087" name="Picture 7">
            <a:extLst>
              <a:ext uri="{FF2B5EF4-FFF2-40B4-BE49-F238E27FC236}">
                <a16:creationId xmlns:a16="http://schemas.microsoft.com/office/drawing/2014/main" id="{93CC2208-1774-49AA-960F-46D4AFF0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63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088" name="Text Box 8">
            <a:extLst>
              <a:ext uri="{FF2B5EF4-FFF2-40B4-BE49-F238E27FC236}">
                <a16:creationId xmlns:a16="http://schemas.microsoft.com/office/drawing/2014/main" id="{3CE6FCD9-B987-44E6-AFD9-2A16C00B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923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Vitamina 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54089" name="Picture 9">
            <a:extLst>
              <a:ext uri="{FF2B5EF4-FFF2-40B4-BE49-F238E27FC236}">
                <a16:creationId xmlns:a16="http://schemas.microsoft.com/office/drawing/2014/main" id="{D94348D7-BC7B-4C4C-919A-FE52970C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765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090" name="Text Box 10">
            <a:extLst>
              <a:ext uri="{FF2B5EF4-FFF2-40B4-BE49-F238E27FC236}">
                <a16:creationId xmlns:a16="http://schemas.microsoft.com/office/drawing/2014/main" id="{C1E1238B-F66A-4EAC-ABE9-7D8C7D0F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003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Involucrada en los procesos visuales: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54091" name="Text Box 11">
            <a:extLst>
              <a:ext uri="{FF2B5EF4-FFF2-40B4-BE49-F238E27FC236}">
                <a16:creationId xmlns:a16="http://schemas.microsoft.com/office/drawing/2014/main" id="{E0EF74D9-5988-4EC2-813A-ED6CC65E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228975"/>
            <a:ext cx="8015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</a:t>
            </a:r>
            <a:r>
              <a:rPr lang="es-E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vitamina A</a:t>
            </a:r>
            <a:r>
              <a:rPr lang="es-ES" altLang="en-US" b="1" i="1">
                <a:latin typeface="Arial" panose="020B0604020202020204" pitchFamily="34" charset="0"/>
              </a:rPr>
              <a:t> ayuda a generar impulsos nerviosos desde el ojo hasta el centro óptico en el encéfalo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54092" name="Picture 12">
            <a:extLst>
              <a:ext uri="{FF2B5EF4-FFF2-40B4-BE49-F238E27FC236}">
                <a16:creationId xmlns:a16="http://schemas.microsoft.com/office/drawing/2014/main" id="{92FB8042-DF27-45B0-9671-5233C751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9766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093" name="Text Box 13">
            <a:extLst>
              <a:ext uri="{FF2B5EF4-FFF2-40B4-BE49-F238E27FC236}">
                <a16:creationId xmlns:a16="http://schemas.microsoft.com/office/drawing/2014/main" id="{B40C4B01-092C-476D-9E0D-CB5952F1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9004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Participa en la transcripción del DNA: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54094" name="Picture 14">
            <a:extLst>
              <a:ext uri="{FF2B5EF4-FFF2-40B4-BE49-F238E27FC236}">
                <a16:creationId xmlns:a16="http://schemas.microsoft.com/office/drawing/2014/main" id="{37D52D86-975F-4264-BFD6-655E1CB5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3322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095" name="Text Box 15">
            <a:extLst>
              <a:ext uri="{FF2B5EF4-FFF2-40B4-BE49-F238E27FC236}">
                <a16:creationId xmlns:a16="http://schemas.microsoft.com/office/drawing/2014/main" id="{C2224E3A-9833-4361-A069-A9610FB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335463"/>
            <a:ext cx="752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Interacciona con un receptor en el núcleo de las células y participa en la diferenciación celular: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54096" name="Text Box 16">
            <a:extLst>
              <a:ext uri="{FF2B5EF4-FFF2-40B4-BE49-F238E27FC236}">
                <a16:creationId xmlns:a16="http://schemas.microsoft.com/office/drawing/2014/main" id="{86268DD0-B7FE-4CDE-AE90-59FAF9880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960938"/>
            <a:ext cx="7512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diferenciación celular es el proceso por el cual células generalizadas cambian a células especializadas, adquiriendo características y propiedades particulares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53E0B-4EDA-4018-AD83-EA729C618E47}"/>
              </a:ext>
            </a:extLst>
          </p:cNvPr>
          <p:cNvSpPr>
            <a:spLocks/>
          </p:cNvSpPr>
          <p:nvPr/>
        </p:nvSpPr>
        <p:spPr bwMode="auto">
          <a:xfrm>
            <a:off x="0" y="9810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54098" name="Picture 18">
            <a:extLst>
              <a:ext uri="{FF2B5EF4-FFF2-40B4-BE49-F238E27FC236}">
                <a16:creationId xmlns:a16="http://schemas.microsoft.com/office/drawing/2014/main" id="{B1708EEC-AFD1-4243-AA5B-05D15869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B41F57-786F-48A1-8C86-2B6F364EDF38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2" name="Text Box 4">
            <a:extLst>
              <a:ext uri="{FF2B5EF4-FFF2-40B4-BE49-F238E27FC236}">
                <a16:creationId xmlns:a16="http://schemas.microsoft.com/office/drawing/2014/main" id="{A4636141-EBFD-4666-88CF-35606FC1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278-279),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56135" name="Picture 7">
            <a:extLst>
              <a:ext uri="{FF2B5EF4-FFF2-40B4-BE49-F238E27FC236}">
                <a16:creationId xmlns:a16="http://schemas.microsoft.com/office/drawing/2014/main" id="{83F2CB46-5F84-4562-B0FE-B50A32B47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289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6136" name="Text Box 8">
            <a:extLst>
              <a:ext uri="{FF2B5EF4-FFF2-40B4-BE49-F238E27FC236}">
                <a16:creationId xmlns:a16="http://schemas.microsoft.com/office/drawing/2014/main" id="{1729437A-8DAF-4828-9842-3F89CA95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574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Carotenoides: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56137" name="Picture 9">
            <a:extLst>
              <a:ext uri="{FF2B5EF4-FFF2-40B4-BE49-F238E27FC236}">
                <a16:creationId xmlns:a16="http://schemas.microsoft.com/office/drawing/2014/main" id="{80449A78-9210-4458-82F7-B366F557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0416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6138" name="Text Box 10">
            <a:extLst>
              <a:ext uri="{FF2B5EF4-FFF2-40B4-BE49-F238E27FC236}">
                <a16:creationId xmlns:a16="http://schemas.microsoft.com/office/drawing/2014/main" id="{1AFB0753-D482-43CA-A7A7-2860704E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9654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Antioxidantes: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56139" name="Picture 11">
            <a:extLst>
              <a:ext uri="{FF2B5EF4-FFF2-40B4-BE49-F238E27FC236}">
                <a16:creationId xmlns:a16="http://schemas.microsoft.com/office/drawing/2014/main" id="{12F2643C-94BB-4874-A648-B3A54B10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4909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6140" name="Text Box 12">
            <a:extLst>
              <a:ext uri="{FF2B5EF4-FFF2-40B4-BE49-F238E27FC236}">
                <a16:creationId xmlns:a16="http://schemas.microsoft.com/office/drawing/2014/main" id="{09F51FE1-18BA-411D-96CC-CA9D2CAB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494088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Contrarrestran los radicales libres: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56141" name="Text Box 13">
            <a:extLst>
              <a:ext uri="{FF2B5EF4-FFF2-40B4-BE49-F238E27FC236}">
                <a16:creationId xmlns:a16="http://schemas.microsoft.com/office/drawing/2014/main" id="{8B3FB9C2-DB99-4049-8D3D-0CB3EDA1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902075"/>
            <a:ext cx="70802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Los radicales libres se producen en abundancia durante el ejercicio:</a:t>
            </a:r>
          </a:p>
        </p:txBody>
      </p:sp>
      <p:grpSp>
        <p:nvGrpSpPr>
          <p:cNvPr id="1456142" name="Group 14">
            <a:extLst>
              <a:ext uri="{FF2B5EF4-FFF2-40B4-BE49-F238E27FC236}">
                <a16:creationId xmlns:a16="http://schemas.microsoft.com/office/drawing/2014/main" id="{5C0521D3-163A-4A81-98C7-83B16071E1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6225" y="3937000"/>
            <a:ext cx="266700" cy="268288"/>
            <a:chOff x="618" y="2160"/>
            <a:chExt cx="2262" cy="2267"/>
          </a:xfrm>
        </p:grpSpPr>
        <p:sp>
          <p:nvSpPr>
            <p:cNvPr id="1456143" name="AutoShape 15">
              <a:extLst>
                <a:ext uri="{FF2B5EF4-FFF2-40B4-BE49-F238E27FC236}">
                  <a16:creationId xmlns:a16="http://schemas.microsoft.com/office/drawing/2014/main" id="{836B16B9-5845-4E49-971A-8978639325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4" name="Freeform 16">
              <a:extLst>
                <a:ext uri="{FF2B5EF4-FFF2-40B4-BE49-F238E27FC236}">
                  <a16:creationId xmlns:a16="http://schemas.microsoft.com/office/drawing/2014/main" id="{7BB87834-C015-4811-BEA2-B855F9E6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5" name="Freeform 17">
              <a:extLst>
                <a:ext uri="{FF2B5EF4-FFF2-40B4-BE49-F238E27FC236}">
                  <a16:creationId xmlns:a16="http://schemas.microsoft.com/office/drawing/2014/main" id="{48DA1EF5-CAE5-4A0A-8F64-223FFAEE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6" name="Freeform 18">
              <a:extLst>
                <a:ext uri="{FF2B5EF4-FFF2-40B4-BE49-F238E27FC236}">
                  <a16:creationId xmlns:a16="http://schemas.microsoft.com/office/drawing/2014/main" id="{2359966B-A40A-4B26-91A9-32F81963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7" name="Freeform 19">
              <a:extLst>
                <a:ext uri="{FF2B5EF4-FFF2-40B4-BE49-F238E27FC236}">
                  <a16:creationId xmlns:a16="http://schemas.microsoft.com/office/drawing/2014/main" id="{54B8E09B-25F6-4DFA-9023-935C0B37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8" name="Freeform 20">
              <a:extLst>
                <a:ext uri="{FF2B5EF4-FFF2-40B4-BE49-F238E27FC236}">
                  <a16:creationId xmlns:a16="http://schemas.microsoft.com/office/drawing/2014/main" id="{89C6E16F-434F-4E69-A7DE-87951D0F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49" name="Freeform 21">
              <a:extLst>
                <a:ext uri="{FF2B5EF4-FFF2-40B4-BE49-F238E27FC236}">
                  <a16:creationId xmlns:a16="http://schemas.microsoft.com/office/drawing/2014/main" id="{B7BBBDD5-A3AF-467E-8C53-46A74EED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50" name="Freeform 22">
              <a:extLst>
                <a:ext uri="{FF2B5EF4-FFF2-40B4-BE49-F238E27FC236}">
                  <a16:creationId xmlns:a16="http://schemas.microsoft.com/office/drawing/2014/main" id="{1B991C11-86AF-4018-B181-C0D4FF50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51" name="Freeform 23">
              <a:extLst>
                <a:ext uri="{FF2B5EF4-FFF2-40B4-BE49-F238E27FC236}">
                  <a16:creationId xmlns:a16="http://schemas.microsoft.com/office/drawing/2014/main" id="{BF9D7ACD-7101-4C52-9168-092212AB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52" name="Freeform 24">
              <a:extLst>
                <a:ext uri="{FF2B5EF4-FFF2-40B4-BE49-F238E27FC236}">
                  <a16:creationId xmlns:a16="http://schemas.microsoft.com/office/drawing/2014/main" id="{75AF74D8-E794-4F20-B8E3-F57ABDC8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53" name="Freeform 25">
              <a:extLst>
                <a:ext uri="{FF2B5EF4-FFF2-40B4-BE49-F238E27FC236}">
                  <a16:creationId xmlns:a16="http://schemas.microsoft.com/office/drawing/2014/main" id="{5DB8C09F-30CB-45CC-B70F-C4188FB2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6154" name="Text Box 26">
            <a:extLst>
              <a:ext uri="{FF2B5EF4-FFF2-40B4-BE49-F238E27FC236}">
                <a16:creationId xmlns:a16="http://schemas.microsoft.com/office/drawing/2014/main" id="{7896DDB6-43FB-4738-8AB8-7A2369A0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4570413"/>
            <a:ext cx="69373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La relación entre carotenoides y ejercicio requiere más investigación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833F-0555-4B27-A202-43C7FD5F3CE0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56156" name="Picture 28">
            <a:extLst>
              <a:ext uri="{FF2B5EF4-FFF2-40B4-BE49-F238E27FC236}">
                <a16:creationId xmlns:a16="http://schemas.microsoft.com/office/drawing/2014/main" id="{9BC5932F-5C5B-4F4D-AF92-0B0E9818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DE3531-BF9D-48BA-9BCA-0F88B2FC0B73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202" name="Text Box 26">
            <a:extLst>
              <a:ext uri="{FF2B5EF4-FFF2-40B4-BE49-F238E27FC236}">
                <a16:creationId xmlns:a16="http://schemas.microsoft.com/office/drawing/2014/main" id="{5824D591-CC5B-4B6A-92F7-403E0D42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58205" name="Picture 29">
            <a:extLst>
              <a:ext uri="{FF2B5EF4-FFF2-40B4-BE49-F238E27FC236}">
                <a16:creationId xmlns:a16="http://schemas.microsoft.com/office/drawing/2014/main" id="{67F50D0A-22CE-43B8-A660-B0019739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8206" name="Text Box 30">
            <a:extLst>
              <a:ext uri="{FF2B5EF4-FFF2-40B4-BE49-F238E27FC236}">
                <a16:creationId xmlns:a16="http://schemas.microsoft.com/office/drawing/2014/main" id="{D07588E9-9A7B-4DBF-A0B1-3A6D9679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0605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Retinoides: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58207" name="Picture 31">
            <a:extLst>
              <a:ext uri="{FF2B5EF4-FFF2-40B4-BE49-F238E27FC236}">
                <a16:creationId xmlns:a16="http://schemas.microsoft.com/office/drawing/2014/main" id="{5F7383DB-968B-4548-833A-F5D9BA2C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375" y="25447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8208" name="Text Box 32">
            <a:extLst>
              <a:ext uri="{FF2B5EF4-FFF2-40B4-BE49-F238E27FC236}">
                <a16:creationId xmlns:a16="http://schemas.microsoft.com/office/drawing/2014/main" id="{52B77BCB-0351-4BE2-BDC0-564D223E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246856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Alimentos derivados de los animales: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58209" name="Picture 33">
            <a:extLst>
              <a:ext uri="{FF2B5EF4-FFF2-40B4-BE49-F238E27FC236}">
                <a16:creationId xmlns:a16="http://schemas.microsoft.com/office/drawing/2014/main" id="{082A06F3-4A0C-491F-AE56-C29634C2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9940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10" name="Text Box 34">
            <a:extLst>
              <a:ext uri="{FF2B5EF4-FFF2-40B4-BE49-F238E27FC236}">
                <a16:creationId xmlns:a16="http://schemas.microsoft.com/office/drawing/2014/main" id="{3D3B7402-747C-47B8-9BD5-FC82B246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997200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Hígado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58211" name="Picture 35">
            <a:extLst>
              <a:ext uri="{FF2B5EF4-FFF2-40B4-BE49-F238E27FC236}">
                <a16:creationId xmlns:a16="http://schemas.microsoft.com/office/drawing/2014/main" id="{594CA2A4-1E70-47E6-BDB8-E41E34AC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3686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12" name="Text Box 36">
            <a:extLst>
              <a:ext uri="{FF2B5EF4-FFF2-40B4-BE49-F238E27FC236}">
                <a16:creationId xmlns:a16="http://schemas.microsoft.com/office/drawing/2014/main" id="{0CDB2421-DD25-426D-B1BB-8D4097E2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371850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Pescado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58213" name="Picture 37">
            <a:extLst>
              <a:ext uri="{FF2B5EF4-FFF2-40B4-BE49-F238E27FC236}">
                <a16:creationId xmlns:a16="http://schemas.microsoft.com/office/drawing/2014/main" id="{490873D1-44BF-4A89-9104-0580A10E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7655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14" name="Text Box 38">
            <a:extLst>
              <a:ext uri="{FF2B5EF4-FFF2-40B4-BE49-F238E27FC236}">
                <a16:creationId xmlns:a16="http://schemas.microsoft.com/office/drawing/2014/main" id="{02C72EDE-9B48-441A-A088-194B5FD57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76872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Aceites de hígado de pescado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58215" name="Picture 39">
            <a:extLst>
              <a:ext uri="{FF2B5EF4-FFF2-40B4-BE49-F238E27FC236}">
                <a16:creationId xmlns:a16="http://schemas.microsoft.com/office/drawing/2014/main" id="{41FE89D7-8C6F-4587-B6DE-4553E3B3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1608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16" name="Text Box 40">
            <a:extLst>
              <a:ext uri="{FF2B5EF4-FFF2-40B4-BE49-F238E27FC236}">
                <a16:creationId xmlns:a16="http://schemas.microsoft.com/office/drawing/2014/main" id="{652B2388-09B5-4C60-8CEB-E67FA94E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4164013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Yemas de huevo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58217" name="Picture 41">
            <a:extLst>
              <a:ext uri="{FF2B5EF4-FFF2-40B4-BE49-F238E27FC236}">
                <a16:creationId xmlns:a16="http://schemas.microsoft.com/office/drawing/2014/main" id="{FC2F50BD-4516-43D2-9B53-69490BE7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5212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18" name="Text Box 42">
            <a:extLst>
              <a:ext uri="{FF2B5EF4-FFF2-40B4-BE49-F238E27FC236}">
                <a16:creationId xmlns:a16="http://schemas.microsoft.com/office/drawing/2014/main" id="{32CD8C4D-0711-4729-89C8-3646AD55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452437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Leche fortificada con vitamina 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58219" name="Picture 43">
            <a:extLst>
              <a:ext uri="{FF2B5EF4-FFF2-40B4-BE49-F238E27FC236}">
                <a16:creationId xmlns:a16="http://schemas.microsoft.com/office/drawing/2014/main" id="{2415EBC1-7B5C-475E-BD26-B5BABC57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9180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220" name="Text Box 44">
            <a:extLst>
              <a:ext uri="{FF2B5EF4-FFF2-40B4-BE49-F238E27FC236}">
                <a16:creationId xmlns:a16="http://schemas.microsoft.com/office/drawing/2014/main" id="{344EE47C-F5D2-4EFB-9C7E-0BF92B5D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4921250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Margarina fortificada con vitamina 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FE482-6A24-40D3-927B-ED1736B8C9CA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58222" name="Picture 46">
            <a:extLst>
              <a:ext uri="{FF2B5EF4-FFF2-40B4-BE49-F238E27FC236}">
                <a16:creationId xmlns:a16="http://schemas.microsoft.com/office/drawing/2014/main" id="{7C1E1B41-B0A6-41C8-B792-E460C85C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8DFE76-0EFB-4D8E-A522-E18A76AB4F33}"/>
              </a:ext>
            </a:extLst>
          </p:cNvPr>
          <p:cNvSpPr>
            <a:spLocks/>
          </p:cNvSpPr>
          <p:nvPr/>
        </p:nvSpPr>
        <p:spPr bwMode="auto">
          <a:xfrm>
            <a:off x="1403350" y="15573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8" name="Text Box 4">
            <a:extLst>
              <a:ext uri="{FF2B5EF4-FFF2-40B4-BE49-F238E27FC236}">
                <a16:creationId xmlns:a16="http://schemas.microsoft.com/office/drawing/2014/main" id="{111DA944-2C15-41CC-B128-DF2B40F6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60231" name="Picture 7">
            <a:extLst>
              <a:ext uri="{FF2B5EF4-FFF2-40B4-BE49-F238E27FC236}">
                <a16:creationId xmlns:a16="http://schemas.microsoft.com/office/drawing/2014/main" id="{BFF2B7DA-4E9A-4C55-BAAE-4C24B934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0232" name="Text Box 8">
            <a:extLst>
              <a:ext uri="{FF2B5EF4-FFF2-40B4-BE49-F238E27FC236}">
                <a16:creationId xmlns:a16="http://schemas.microsoft.com/office/drawing/2014/main" id="{059B7D4E-C7FB-4148-85F1-4D127F19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0605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Carotenoides: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0233" name="Picture 9">
            <a:extLst>
              <a:ext uri="{FF2B5EF4-FFF2-40B4-BE49-F238E27FC236}">
                <a16:creationId xmlns:a16="http://schemas.microsoft.com/office/drawing/2014/main" id="{01861740-19D9-467A-9A69-FF278D9D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5320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0234" name="Text Box 10">
            <a:extLst>
              <a:ext uri="{FF2B5EF4-FFF2-40B4-BE49-F238E27FC236}">
                <a16:creationId xmlns:a16="http://schemas.microsoft.com/office/drawing/2014/main" id="{8FEA2871-A1A5-4919-A2AE-B64FB9F8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4558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Vegetales anaranjados: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0235" name="Text Box 11">
            <a:extLst>
              <a:ext uri="{FF2B5EF4-FFF2-40B4-BE49-F238E27FC236}">
                <a16:creationId xmlns:a16="http://schemas.microsoft.com/office/drawing/2014/main" id="{206B97D4-5382-4ECC-BA4D-B760336FC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825750"/>
            <a:ext cx="787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Calabaza de cuello (squash), calabaza, zanahorias, batata amarilla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60236" name="Picture 12">
            <a:extLst>
              <a:ext uri="{FF2B5EF4-FFF2-40B4-BE49-F238E27FC236}">
                <a16:creationId xmlns:a16="http://schemas.microsoft.com/office/drawing/2014/main" id="{714DEF16-1EDB-4651-9214-BC049C23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5496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0237" name="Text Box 13">
            <a:extLst>
              <a:ext uri="{FF2B5EF4-FFF2-40B4-BE49-F238E27FC236}">
                <a16:creationId xmlns:a16="http://schemas.microsoft.com/office/drawing/2014/main" id="{3F142DC9-1C20-443C-9E2A-DA1CF220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4734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Vegetales verdes obscuros: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0238" name="Text Box 14">
            <a:extLst>
              <a:ext uri="{FF2B5EF4-FFF2-40B4-BE49-F238E27FC236}">
                <a16:creationId xmlns:a16="http://schemas.microsoft.com/office/drawing/2014/main" id="{5F33C075-0404-4056-BAAC-4EE9017C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902075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Espinaca, brécol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60239" name="Picture 15">
            <a:extLst>
              <a:ext uri="{FF2B5EF4-FFF2-40B4-BE49-F238E27FC236}">
                <a16:creationId xmlns:a16="http://schemas.microsoft.com/office/drawing/2014/main" id="{9B037A7F-1C3B-4D59-AE6C-4FB26D03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340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0240" name="Text Box 16">
            <a:extLst>
              <a:ext uri="{FF2B5EF4-FFF2-40B4-BE49-F238E27FC236}">
                <a16:creationId xmlns:a16="http://schemas.microsoft.com/office/drawing/2014/main" id="{F0466570-A782-4AFE-80D4-F7EFC81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64025"/>
            <a:ext cx="80057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Tomate y productos de tomate (alto en licopeno):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0241" name="Text Box 17">
            <a:extLst>
              <a:ext uri="{FF2B5EF4-FFF2-40B4-BE49-F238E27FC236}">
                <a16:creationId xmlns:a16="http://schemas.microsoft.com/office/drawing/2014/main" id="{5C743523-1183-4050-A9C4-34D6111F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652963"/>
            <a:ext cx="7583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Catsup, salsa de tomate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60242" name="Picture 18">
            <a:extLst>
              <a:ext uri="{FF2B5EF4-FFF2-40B4-BE49-F238E27FC236}">
                <a16:creationId xmlns:a16="http://schemas.microsoft.com/office/drawing/2014/main" id="{535A9E6C-29F6-46A0-B607-2C5450BE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0990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0243" name="Text Box 19">
            <a:extLst>
              <a:ext uri="{FF2B5EF4-FFF2-40B4-BE49-F238E27FC236}">
                <a16:creationId xmlns:a16="http://schemas.microsoft.com/office/drawing/2014/main" id="{48910C90-D91C-4E8C-88C6-93B663787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022850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Frutas anaranjadas: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0244" name="Text Box 20">
            <a:extLst>
              <a:ext uri="{FF2B5EF4-FFF2-40B4-BE49-F238E27FC236}">
                <a16:creationId xmlns:a16="http://schemas.microsoft.com/office/drawing/2014/main" id="{FCC84E70-B428-4F25-AC0E-C311521E5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5451475"/>
            <a:ext cx="794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Papaya (lechosa), mango, cantalupo (melón moscado), melocotones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9E0D3-3068-4B65-BC2B-B634A96E029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60246" name="Picture 22">
            <a:extLst>
              <a:ext uri="{FF2B5EF4-FFF2-40B4-BE49-F238E27FC236}">
                <a16:creationId xmlns:a16="http://schemas.microsoft.com/office/drawing/2014/main" id="{0D98D3C0-8DBB-41CC-805C-562E7915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2F3DCB-A56B-40B3-A7AC-76A91FF595C3}"/>
              </a:ext>
            </a:extLst>
          </p:cNvPr>
          <p:cNvSpPr>
            <a:spLocks/>
          </p:cNvSpPr>
          <p:nvPr/>
        </p:nvSpPr>
        <p:spPr bwMode="auto">
          <a:xfrm>
            <a:off x="1403350" y="15573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>
            <a:extLst>
              <a:ext uri="{FF2B5EF4-FFF2-40B4-BE49-F238E27FC236}">
                <a16:creationId xmlns:a16="http://schemas.microsoft.com/office/drawing/2014/main" id="{5FA96533-00F0-434F-B315-D5C1E8A7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6588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97059" name="Rectangle 3">
            <a:extLst>
              <a:ext uri="{FF2B5EF4-FFF2-40B4-BE49-F238E27FC236}">
                <a16:creationId xmlns:a16="http://schemas.microsoft.com/office/drawing/2014/main" id="{1E75CA62-ED19-4C28-8734-34592C7D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113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De Contador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97060" name="Picture 4">
            <a:extLst>
              <a:ext uri="{FF2B5EF4-FFF2-40B4-BE49-F238E27FC236}">
                <a16:creationId xmlns:a16="http://schemas.microsoft.com/office/drawing/2014/main" id="{CCEF9D6C-FEA5-4632-97B4-674E50FD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161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61" name="Text Box 5">
            <a:extLst>
              <a:ext uri="{FF2B5EF4-FFF2-40B4-BE49-F238E27FC236}">
                <a16:creationId xmlns:a16="http://schemas.microsoft.com/office/drawing/2014/main" id="{5E0C1713-CE2C-4B1E-8353-FAE50723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1447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Comercialmente disponibles:</a:t>
            </a:r>
          </a:p>
        </p:txBody>
      </p:sp>
      <p:pic>
        <p:nvPicPr>
          <p:cNvPr id="1197062" name="Picture 6">
            <a:extLst>
              <a:ext uri="{FF2B5EF4-FFF2-40B4-BE49-F238E27FC236}">
                <a16:creationId xmlns:a16="http://schemas.microsoft.com/office/drawing/2014/main" id="{671A3E80-9603-47AA-B08E-2BFC417D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7051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63" name="Text Box 7">
            <a:extLst>
              <a:ext uri="{FF2B5EF4-FFF2-40B4-BE49-F238E27FC236}">
                <a16:creationId xmlns:a16="http://schemas.microsoft.com/office/drawing/2014/main" id="{20872278-6A61-45BF-B412-D46B62EFE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6289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Multi-vitaminas</a:t>
            </a:r>
          </a:p>
        </p:txBody>
      </p:sp>
      <p:pic>
        <p:nvPicPr>
          <p:cNvPr id="1197064" name="Picture 8">
            <a:extLst>
              <a:ext uri="{FF2B5EF4-FFF2-40B4-BE49-F238E27FC236}">
                <a16:creationId xmlns:a16="http://schemas.microsoft.com/office/drawing/2014/main" id="{61A1395D-0EE6-421A-A0D4-44CDA885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32099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65" name="Text Box 9">
            <a:extLst>
              <a:ext uri="{FF2B5EF4-FFF2-40B4-BE49-F238E27FC236}">
                <a16:creationId xmlns:a16="http://schemas.microsoft.com/office/drawing/2014/main" id="{E5CEAEC4-5A2A-4B2E-A4D7-D320353EC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133725"/>
            <a:ext cx="7766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Vitaminas para el tratamiento deproblemas de salud particulares:</a:t>
            </a:r>
          </a:p>
        </p:txBody>
      </p:sp>
      <p:pic>
        <p:nvPicPr>
          <p:cNvPr id="1197066" name="Picture 10">
            <a:extLst>
              <a:ext uri="{FF2B5EF4-FFF2-40B4-BE49-F238E27FC236}">
                <a16:creationId xmlns:a16="http://schemas.microsoft.com/office/drawing/2014/main" id="{75D99AF0-575C-4A00-89FE-8C069816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894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67" name="Text Box 11">
            <a:extLst>
              <a:ext uri="{FF2B5EF4-FFF2-40B4-BE49-F238E27FC236}">
                <a16:creationId xmlns:a16="http://schemas.microsoft.com/office/drawing/2014/main" id="{D1891BDE-1786-4EA6-95C3-AE66E4C0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4092575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Vítamina C:</a:t>
            </a:r>
            <a:r>
              <a:rPr lang="es-ES" altLang="en-US" b="1">
                <a:latin typeface="Arial" panose="020B0604020202020204" pitchFamily="34" charset="0"/>
              </a:rPr>
              <a:t>  </a:t>
            </a:r>
            <a:r>
              <a:rPr lang="es-ES" altLang="en-US" b="1" i="1">
                <a:latin typeface="Arial" panose="020B0604020202020204" pitchFamily="34" charset="0"/>
              </a:rPr>
              <a:t>Resfriado</a:t>
            </a:r>
          </a:p>
        </p:txBody>
      </p:sp>
      <p:pic>
        <p:nvPicPr>
          <p:cNvPr id="1197068" name="Picture 12">
            <a:extLst>
              <a:ext uri="{FF2B5EF4-FFF2-40B4-BE49-F238E27FC236}">
                <a16:creationId xmlns:a16="http://schemas.microsoft.com/office/drawing/2014/main" id="{DF5A344B-E7C1-4B0A-8C66-933CFCED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735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69" name="Text Box 13">
            <a:extLst>
              <a:ext uri="{FF2B5EF4-FFF2-40B4-BE49-F238E27FC236}">
                <a16:creationId xmlns:a16="http://schemas.microsoft.com/office/drawing/2014/main" id="{3EF12680-F551-4BC4-932F-726DA5D3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4576763"/>
            <a:ext cx="7288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Vitamina E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s-ES" altLang="en-US" b="1">
                <a:latin typeface="Arial" panose="020B0604020202020204" pitchFamily="34" charset="0"/>
              </a:rPr>
              <a:t>  </a:t>
            </a:r>
            <a:r>
              <a:rPr lang="es-ES" altLang="en-US" b="1" i="1">
                <a:latin typeface="Arial" panose="020B0604020202020204" pitchFamily="34" charset="0"/>
              </a:rPr>
              <a:t>Enfermedades del Corazón – </a:t>
            </a:r>
          </a:p>
          <a:p>
            <a:pPr algn="l" eaLnBrk="0" hangingPunct="0">
              <a:lnSpc>
                <a:spcPct val="8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                      Anticoagulante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6" name="Text Box 4">
            <a:extLst>
              <a:ext uri="{FF2B5EF4-FFF2-40B4-BE49-F238E27FC236}">
                <a16:creationId xmlns:a16="http://schemas.microsoft.com/office/drawing/2014/main" id="{C118B770-8263-473B-ACC4-37974B67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278),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62279" name="Picture 7">
            <a:extLst>
              <a:ext uri="{FF2B5EF4-FFF2-40B4-BE49-F238E27FC236}">
                <a16:creationId xmlns:a16="http://schemas.microsoft.com/office/drawing/2014/main" id="{86FE911C-C0D3-46BE-9E06-8810B0B3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58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2280" name="Text Box 8">
            <a:extLst>
              <a:ext uri="{FF2B5EF4-FFF2-40B4-BE49-F238E27FC236}">
                <a16:creationId xmlns:a16="http://schemas.microsoft.com/office/drawing/2014/main" id="{F39A9D3B-D7E5-4726-9FED-A3372E66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844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2281" name="Picture 9">
            <a:extLst>
              <a:ext uri="{FF2B5EF4-FFF2-40B4-BE49-F238E27FC236}">
                <a16:creationId xmlns:a16="http://schemas.microsoft.com/office/drawing/2014/main" id="{C6F4582B-DC81-4F41-81A0-EB45B6D1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210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2282" name="Text Box 10">
            <a:extLst>
              <a:ext uri="{FF2B5EF4-FFF2-40B4-BE49-F238E27FC236}">
                <a16:creationId xmlns:a16="http://schemas.microsoft.com/office/drawing/2014/main" id="{15CB657A-F1D0-4AD2-BA16-BC8BF6E6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241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62283" name="Picture 11">
            <a:extLst>
              <a:ext uri="{FF2B5EF4-FFF2-40B4-BE49-F238E27FC236}">
                <a16:creationId xmlns:a16="http://schemas.microsoft.com/office/drawing/2014/main" id="{8AE08FCA-FF8A-4639-BFE5-78B2DC54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512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2284" name="Text Box 12">
            <a:extLst>
              <a:ext uri="{FF2B5EF4-FFF2-40B4-BE49-F238E27FC236}">
                <a16:creationId xmlns:a16="http://schemas.microsoft.com/office/drawing/2014/main" id="{C688906F-BC4F-417E-8D2C-D4840114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4544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700 µg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2285" name="Picture 13">
            <a:extLst>
              <a:ext uri="{FF2B5EF4-FFF2-40B4-BE49-F238E27FC236}">
                <a16:creationId xmlns:a16="http://schemas.microsoft.com/office/drawing/2014/main" id="{B4B764DA-853A-4143-85BF-100CFE57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10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2286" name="Text Box 14">
            <a:extLst>
              <a:ext uri="{FF2B5EF4-FFF2-40B4-BE49-F238E27FC236}">
                <a16:creationId xmlns:a16="http://schemas.microsoft.com/office/drawing/2014/main" id="{83E6149F-A754-44B4-9E70-B3D6AA6C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131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900 µg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3320-04C9-4CF7-BF51-EEEFC4B10D06}"/>
              </a:ext>
            </a:extLst>
          </p:cNvPr>
          <p:cNvSpPr>
            <a:spLocks/>
          </p:cNvSpPr>
          <p:nvPr/>
        </p:nvSpPr>
        <p:spPr bwMode="auto">
          <a:xfrm>
            <a:off x="0" y="11969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62288" name="Picture 16">
            <a:extLst>
              <a:ext uri="{FF2B5EF4-FFF2-40B4-BE49-F238E27FC236}">
                <a16:creationId xmlns:a16="http://schemas.microsoft.com/office/drawing/2014/main" id="{CF8C6E55-FDA9-43FB-B531-522462DE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7DB737-6CF7-4F60-B94F-C806B07476B6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4" name="Text Box 4">
            <a:extLst>
              <a:ext uri="{FF2B5EF4-FFF2-40B4-BE49-F238E27FC236}">
                <a16:creationId xmlns:a16="http://schemas.microsoft.com/office/drawing/2014/main" id="{4B9BA31E-ECA9-4ED9-A0DD-F0BD2791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64327" name="Picture 7">
            <a:extLst>
              <a:ext uri="{FF2B5EF4-FFF2-40B4-BE49-F238E27FC236}">
                <a16:creationId xmlns:a16="http://schemas.microsoft.com/office/drawing/2014/main" id="{220B2932-9DC3-4245-9F5C-7DF9211C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01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28" name="Text Box 8">
            <a:extLst>
              <a:ext uri="{FF2B5EF4-FFF2-40B4-BE49-F238E27FC236}">
                <a16:creationId xmlns:a16="http://schemas.microsoft.com/office/drawing/2014/main" id="{F86403D4-3C73-43CA-9447-EC76CAFE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304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Seguera no accidental en niños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4329" name="Picture 9">
            <a:extLst>
              <a:ext uri="{FF2B5EF4-FFF2-40B4-BE49-F238E27FC236}">
                <a16:creationId xmlns:a16="http://schemas.microsoft.com/office/drawing/2014/main" id="{3F8CACD3-F0AA-41D8-A967-277020A5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2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30" name="Text Box 10">
            <a:extLst>
              <a:ext uri="{FF2B5EF4-FFF2-40B4-BE49-F238E27FC236}">
                <a16:creationId xmlns:a16="http://schemas.microsoft.com/office/drawing/2014/main" id="{BD1A80EF-3D3E-4D38-9D2B-8E6F5874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06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4331" name="Picture 11">
            <a:extLst>
              <a:ext uri="{FF2B5EF4-FFF2-40B4-BE49-F238E27FC236}">
                <a16:creationId xmlns:a16="http://schemas.microsoft.com/office/drawing/2014/main" id="{A9DA0C00-E71B-4ADF-A53D-462CFD75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178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32" name="Text Box 12">
            <a:extLst>
              <a:ext uri="{FF2B5EF4-FFF2-40B4-BE49-F238E27FC236}">
                <a16:creationId xmlns:a16="http://schemas.microsoft.com/office/drawing/2014/main" id="{6AE5E662-3075-4961-A690-6BC7E2DA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416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Seguera nocturna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64333" name="Picture 13">
            <a:extLst>
              <a:ext uri="{FF2B5EF4-FFF2-40B4-BE49-F238E27FC236}">
                <a16:creationId xmlns:a16="http://schemas.microsoft.com/office/drawing/2014/main" id="{935EC711-912D-49E3-9C8E-F88ED8D2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6560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34" name="Text Box 14">
            <a:extLst>
              <a:ext uri="{FF2B5EF4-FFF2-40B4-BE49-F238E27FC236}">
                <a16:creationId xmlns:a16="http://schemas.microsoft.com/office/drawing/2014/main" id="{8505F3DE-A7F7-4CCB-AF7B-F34AB2B2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798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Manchas de Bitot en los ojos: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4335" name="Text Box 15">
            <a:extLst>
              <a:ext uri="{FF2B5EF4-FFF2-40B4-BE49-F238E27FC236}">
                <a16:creationId xmlns:a16="http://schemas.microsoft.com/office/drawing/2014/main" id="{9742BBD6-35A9-4A54-8F4E-7C28E043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011613"/>
            <a:ext cx="6335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Se observa como un material espumoso y blancuzco en la conjuntiva del ojo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BA9B8-3809-49C4-BE7C-3E8E3101B36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64337" name="Picture 17">
            <a:extLst>
              <a:ext uri="{FF2B5EF4-FFF2-40B4-BE49-F238E27FC236}">
                <a16:creationId xmlns:a16="http://schemas.microsoft.com/office/drawing/2014/main" id="{1CEF2F64-F694-4D41-BB54-0C1141BA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544DB7-C80C-4570-ADBC-67ABEC9736EE}"/>
              </a:ext>
            </a:extLst>
          </p:cNvPr>
          <p:cNvSpPr>
            <a:spLocks/>
          </p:cNvSpPr>
          <p:nvPr/>
        </p:nvSpPr>
        <p:spPr bwMode="auto">
          <a:xfrm>
            <a:off x="2268538" y="16017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2" name="Text Box 4">
            <a:extLst>
              <a:ext uri="{FF2B5EF4-FFF2-40B4-BE49-F238E27FC236}">
                <a16:creationId xmlns:a16="http://schemas.microsoft.com/office/drawing/2014/main" id="{5885D9E6-E142-499A-8742-0F99AED2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66375" name="Picture 7">
            <a:extLst>
              <a:ext uri="{FF2B5EF4-FFF2-40B4-BE49-F238E27FC236}">
                <a16:creationId xmlns:a16="http://schemas.microsoft.com/office/drawing/2014/main" id="{A38E5A89-F4D7-47EC-934A-47728F48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51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6376" name="Text Box 8">
            <a:extLst>
              <a:ext uri="{FF2B5EF4-FFF2-40B4-BE49-F238E27FC236}">
                <a16:creationId xmlns:a16="http://schemas.microsoft.com/office/drawing/2014/main" id="{91FF5469-9874-4805-8D92-AE4DA637B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1796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Dosis tóxicas: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6377" name="Picture 9">
            <a:extLst>
              <a:ext uri="{FF2B5EF4-FFF2-40B4-BE49-F238E27FC236}">
                <a16:creationId xmlns:a16="http://schemas.microsoft.com/office/drawing/2014/main" id="{76A7113F-5CBA-499C-9ED2-16540548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418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6378" name="Text Box 10">
            <a:extLst>
              <a:ext uri="{FF2B5EF4-FFF2-40B4-BE49-F238E27FC236}">
                <a16:creationId xmlns:a16="http://schemas.microsoft.com/office/drawing/2014/main" id="{CC7597CF-C442-4440-AABD-7496BDF8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2449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Piel seca y escamosa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6379" name="Picture 11">
            <a:extLst>
              <a:ext uri="{FF2B5EF4-FFF2-40B4-BE49-F238E27FC236}">
                <a16:creationId xmlns:a16="http://schemas.microsoft.com/office/drawing/2014/main" id="{C5124374-9F8B-48B4-8B5F-F2AC162A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6005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6380" name="Text Box 12">
            <a:extLst>
              <a:ext uri="{FF2B5EF4-FFF2-40B4-BE49-F238E27FC236}">
                <a16:creationId xmlns:a16="http://schemas.microsoft.com/office/drawing/2014/main" id="{D50ABBCA-B07D-4073-BF02-411EB695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60375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Pérdida de cabello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6381" name="Picture 13">
            <a:extLst>
              <a:ext uri="{FF2B5EF4-FFF2-40B4-BE49-F238E27FC236}">
                <a16:creationId xmlns:a16="http://schemas.microsoft.com/office/drawing/2014/main" id="{5A4742D0-E390-4E95-AB4F-65E7D5EB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76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6382" name="Text Box 14">
            <a:extLst>
              <a:ext uri="{FF2B5EF4-FFF2-40B4-BE49-F238E27FC236}">
                <a16:creationId xmlns:a16="http://schemas.microsoft.com/office/drawing/2014/main" id="{99896939-3DDD-490A-906C-8B582066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3051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 y síntomas (cuadro clínico):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6383" name="Picture 15">
            <a:extLst>
              <a:ext uri="{FF2B5EF4-FFF2-40B4-BE49-F238E27FC236}">
                <a16:creationId xmlns:a16="http://schemas.microsoft.com/office/drawing/2014/main" id="{FE16A637-212F-400D-B54C-E33D7094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8084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6384" name="Text Box 16">
            <a:extLst>
              <a:ext uri="{FF2B5EF4-FFF2-40B4-BE49-F238E27FC236}">
                <a16:creationId xmlns:a16="http://schemas.microsoft.com/office/drawing/2014/main" id="{82A9E9AC-B775-490D-9AD0-EF84E8A65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7322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Signos: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66385" name="Picture 17">
            <a:extLst>
              <a:ext uri="{FF2B5EF4-FFF2-40B4-BE49-F238E27FC236}">
                <a16:creationId xmlns:a16="http://schemas.microsoft.com/office/drawing/2014/main" id="{E5D04939-DDAF-494F-8964-237B84E0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6685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6386" name="Text Box 18">
            <a:extLst>
              <a:ext uri="{FF2B5EF4-FFF2-40B4-BE49-F238E27FC236}">
                <a16:creationId xmlns:a16="http://schemas.microsoft.com/office/drawing/2014/main" id="{C700F645-A891-4E29-B479-640A6A2A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92388"/>
            <a:ext cx="73342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Ingesta de vitamina A mayor de 10 veces del RDA: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66387" name="Text Box 19">
            <a:extLst>
              <a:ext uri="{FF2B5EF4-FFF2-40B4-BE49-F238E27FC236}">
                <a16:creationId xmlns:a16="http://schemas.microsoft.com/office/drawing/2014/main" id="{3281787D-0C56-4131-A4F1-75CF3EEF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024188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~ 10 mg/día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66388" name="Picture 20">
            <a:extLst>
              <a:ext uri="{FF2B5EF4-FFF2-40B4-BE49-F238E27FC236}">
                <a16:creationId xmlns:a16="http://schemas.microsoft.com/office/drawing/2014/main" id="{A589D8A3-01F9-4326-A903-AF68F0A9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9609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6389" name="Text Box 21">
            <a:extLst>
              <a:ext uri="{FF2B5EF4-FFF2-40B4-BE49-F238E27FC236}">
                <a16:creationId xmlns:a16="http://schemas.microsoft.com/office/drawing/2014/main" id="{6C9AA80F-7809-42B3-AF0E-9FA4F876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964113"/>
            <a:ext cx="714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Ataxia </a:t>
            </a:r>
            <a:r>
              <a:rPr lang="es-ES" altLang="en-US" b="1" i="1">
                <a:latin typeface="Arial" panose="020B0604020202020204" pitchFamily="34" charset="0"/>
              </a:rPr>
              <a:t>(descoordinación de los movimientos musculares)</a:t>
            </a:r>
          </a:p>
        </p:txBody>
      </p:sp>
      <p:pic>
        <p:nvPicPr>
          <p:cNvPr id="1466390" name="Picture 22">
            <a:extLst>
              <a:ext uri="{FF2B5EF4-FFF2-40B4-BE49-F238E27FC236}">
                <a16:creationId xmlns:a16="http://schemas.microsoft.com/office/drawing/2014/main" id="{4308FB2D-AA29-4455-A725-342D9DC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213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6391" name="Text Box 23">
            <a:extLst>
              <a:ext uri="{FF2B5EF4-FFF2-40B4-BE49-F238E27FC236}">
                <a16:creationId xmlns:a16="http://schemas.microsoft.com/office/drawing/2014/main" id="{429387F0-386B-498E-B11A-2F4CD128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3244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Vómito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B6B91-B671-48F4-A6F0-DB8FD7734273}"/>
              </a:ext>
            </a:extLst>
          </p:cNvPr>
          <p:cNvSpPr>
            <a:spLocks/>
          </p:cNvSpPr>
          <p:nvPr/>
        </p:nvSpPr>
        <p:spPr bwMode="auto">
          <a:xfrm>
            <a:off x="0" y="8112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66393" name="Picture 25">
            <a:extLst>
              <a:ext uri="{FF2B5EF4-FFF2-40B4-BE49-F238E27FC236}">
                <a16:creationId xmlns:a16="http://schemas.microsoft.com/office/drawing/2014/main" id="{F724A1DB-17A9-4F70-8540-6D80119F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874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C130A1-A5E6-4F26-B636-59DCB99746F5}"/>
              </a:ext>
            </a:extLst>
          </p:cNvPr>
          <p:cNvSpPr>
            <a:spLocks/>
          </p:cNvSpPr>
          <p:nvPr/>
        </p:nvSpPr>
        <p:spPr bwMode="auto">
          <a:xfrm>
            <a:off x="2268538" y="15763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20" name="Text Box 4">
            <a:extLst>
              <a:ext uri="{FF2B5EF4-FFF2-40B4-BE49-F238E27FC236}">
                <a16:creationId xmlns:a16="http://schemas.microsoft.com/office/drawing/2014/main" id="{858EBFD1-2035-47BF-AE55-5221A5A1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68423" name="Picture 7">
            <a:extLst>
              <a:ext uri="{FF2B5EF4-FFF2-40B4-BE49-F238E27FC236}">
                <a16:creationId xmlns:a16="http://schemas.microsoft.com/office/drawing/2014/main" id="{A1A997BE-DDBF-479D-B981-F087E437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0702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24" name="Text Box 8">
            <a:extLst>
              <a:ext uri="{FF2B5EF4-FFF2-40B4-BE49-F238E27FC236}">
                <a16:creationId xmlns:a16="http://schemas.microsoft.com/office/drawing/2014/main" id="{6BDAC608-E932-4759-A275-ECCEAB72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0734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Disminución en el apetito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25" name="Picture 9">
            <a:extLst>
              <a:ext uri="{FF2B5EF4-FFF2-40B4-BE49-F238E27FC236}">
                <a16:creationId xmlns:a16="http://schemas.microsoft.com/office/drawing/2014/main" id="{9008539E-710E-48A3-BD1E-D05674EF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29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26" name="Text Box 10">
            <a:extLst>
              <a:ext uri="{FF2B5EF4-FFF2-40B4-BE49-F238E27FC236}">
                <a16:creationId xmlns:a16="http://schemas.microsoft.com/office/drawing/2014/main" id="{5184BF8C-7045-4858-9A59-E71FEEDF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4321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Picor en la piel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27" name="Picture 11">
            <a:extLst>
              <a:ext uri="{FF2B5EF4-FFF2-40B4-BE49-F238E27FC236}">
                <a16:creationId xmlns:a16="http://schemas.microsoft.com/office/drawing/2014/main" id="{A9680C4A-B53A-46EF-867D-6AB19667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8428" name="Text Box 12">
            <a:extLst>
              <a:ext uri="{FF2B5EF4-FFF2-40B4-BE49-F238E27FC236}">
                <a16:creationId xmlns:a16="http://schemas.microsoft.com/office/drawing/2014/main" id="{56D85508-39EF-4D10-9C1A-DB661F6D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1336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 y síntomas (cuadro clínico):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68429" name="Picture 13">
            <a:extLst>
              <a:ext uri="{FF2B5EF4-FFF2-40B4-BE49-F238E27FC236}">
                <a16:creationId xmlns:a16="http://schemas.microsoft.com/office/drawing/2014/main" id="{387E8536-6BE1-4365-AD4D-37283DAA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6368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8430" name="Text Box 14">
            <a:extLst>
              <a:ext uri="{FF2B5EF4-FFF2-40B4-BE49-F238E27FC236}">
                <a16:creationId xmlns:a16="http://schemas.microsoft.com/office/drawing/2014/main" id="{6CF7F622-1A8C-4509-A34D-9F8FCDC8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606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Síntomas: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68431" name="Picture 15">
            <a:extLst>
              <a:ext uri="{FF2B5EF4-FFF2-40B4-BE49-F238E27FC236}">
                <a16:creationId xmlns:a16="http://schemas.microsoft.com/office/drawing/2014/main" id="{07CE545A-F7DA-4927-ABD6-45221FFA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7893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32" name="Text Box 16">
            <a:extLst>
              <a:ext uri="{FF2B5EF4-FFF2-40B4-BE49-F238E27FC236}">
                <a16:creationId xmlns:a16="http://schemas.microsoft.com/office/drawing/2014/main" id="{2B850CA1-CDB2-4F86-A380-BBA5984C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9253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Dolor de cabeza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33" name="Picture 17">
            <a:extLst>
              <a:ext uri="{FF2B5EF4-FFF2-40B4-BE49-F238E27FC236}">
                <a16:creationId xmlns:a16="http://schemas.microsoft.com/office/drawing/2014/main" id="{76F2CAFB-E5BD-4ED5-822F-DAE9172F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5100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34" name="Text Box 18">
            <a:extLst>
              <a:ext uri="{FF2B5EF4-FFF2-40B4-BE49-F238E27FC236}">
                <a16:creationId xmlns:a16="http://schemas.microsoft.com/office/drawing/2014/main" id="{38807AC2-EE80-406F-A512-4B5494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51326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Náusea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35" name="Picture 19">
            <a:extLst>
              <a:ext uri="{FF2B5EF4-FFF2-40B4-BE49-F238E27FC236}">
                <a16:creationId xmlns:a16="http://schemas.microsoft.com/office/drawing/2014/main" id="{99119A25-F5CB-489B-A85B-911E8DC0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8910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36" name="Text Box 20">
            <a:extLst>
              <a:ext uri="{FF2B5EF4-FFF2-40B4-BE49-F238E27FC236}">
                <a16:creationId xmlns:a16="http://schemas.microsoft.com/office/drawing/2014/main" id="{7A0BEBE3-3F14-4619-AF9E-66A5BEF9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89426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Boca seca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37" name="Picture 21">
            <a:extLst>
              <a:ext uri="{FF2B5EF4-FFF2-40B4-BE49-F238E27FC236}">
                <a16:creationId xmlns:a16="http://schemas.microsoft.com/office/drawing/2014/main" id="{027ACAF0-858D-485E-9B9E-D7D77058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2308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38" name="Text Box 22">
            <a:extLst>
              <a:ext uri="{FF2B5EF4-FFF2-40B4-BE49-F238E27FC236}">
                <a16:creationId xmlns:a16="http://schemas.microsoft.com/office/drawing/2014/main" id="{BCAECBF7-D91F-446D-912C-E3851E38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23398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Irritación en el ojo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68439" name="Picture 23">
            <a:extLst>
              <a:ext uri="{FF2B5EF4-FFF2-40B4-BE49-F238E27FC236}">
                <a16:creationId xmlns:a16="http://schemas.microsoft.com/office/drawing/2014/main" id="{B87505F8-1C89-4056-ABE7-B807A973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497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8440" name="Text Box 24">
            <a:extLst>
              <a:ext uri="{FF2B5EF4-FFF2-40B4-BE49-F238E27FC236}">
                <a16:creationId xmlns:a16="http://schemas.microsoft.com/office/drawing/2014/main" id="{AAEE2C62-96A3-4F37-B62A-70AE7F32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1529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Dolor óseo y muscular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3006A-8DFB-4117-B105-E9172D7D523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68442" name="Picture 26">
            <a:extLst>
              <a:ext uri="{FF2B5EF4-FFF2-40B4-BE49-F238E27FC236}">
                <a16:creationId xmlns:a16="http://schemas.microsoft.com/office/drawing/2014/main" id="{49243F4E-C04A-4DA9-8451-1A5E02CC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E4FA30-B8CA-4344-9675-A3D6DFF40650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8" name="Text Box 4">
            <a:extLst>
              <a:ext uri="{FF2B5EF4-FFF2-40B4-BE49-F238E27FC236}">
                <a16:creationId xmlns:a16="http://schemas.microsoft.com/office/drawing/2014/main" id="{6BC42917-B7E1-44DE-A1E9-BC15D066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70471" name="Picture 7">
            <a:extLst>
              <a:ext uri="{FF2B5EF4-FFF2-40B4-BE49-F238E27FC236}">
                <a16:creationId xmlns:a16="http://schemas.microsoft.com/office/drawing/2014/main" id="{7F4627BF-EDFA-4797-B792-1308C7C6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575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0472" name="Text Box 8">
            <a:extLst>
              <a:ext uri="{FF2B5EF4-FFF2-40B4-BE49-F238E27FC236}">
                <a16:creationId xmlns:a16="http://schemas.microsoft.com/office/drawing/2014/main" id="{D50357FE-9E11-4811-869D-C0F711AC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360738"/>
            <a:ext cx="7310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Reabsorción del feto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0473" name="Picture 9">
            <a:extLst>
              <a:ext uri="{FF2B5EF4-FFF2-40B4-BE49-F238E27FC236}">
                <a16:creationId xmlns:a16="http://schemas.microsoft.com/office/drawing/2014/main" id="{91E4528E-3208-41BE-9732-21F7753A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7163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0474" name="Text Box 10">
            <a:extLst>
              <a:ext uri="{FF2B5EF4-FFF2-40B4-BE49-F238E27FC236}">
                <a16:creationId xmlns:a16="http://schemas.microsoft.com/office/drawing/2014/main" id="{FC907DCE-9820-4D72-9970-8A27D927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19513"/>
            <a:ext cx="752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Aborto espontáneo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0475" name="Picture 11">
            <a:extLst>
              <a:ext uri="{FF2B5EF4-FFF2-40B4-BE49-F238E27FC236}">
                <a16:creationId xmlns:a16="http://schemas.microsoft.com/office/drawing/2014/main" id="{B22943DA-5565-460B-B5A1-A0AC3A30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0476" name="Text Box 12">
            <a:extLst>
              <a:ext uri="{FF2B5EF4-FFF2-40B4-BE49-F238E27FC236}">
                <a16:creationId xmlns:a16="http://schemas.microsoft.com/office/drawing/2014/main" id="{FFD99F5D-A333-4E7B-B718-CC53FB4C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060575"/>
            <a:ext cx="8318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Consecuencias patológicas: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70477" name="Picture 13">
            <a:extLst>
              <a:ext uri="{FF2B5EF4-FFF2-40B4-BE49-F238E27FC236}">
                <a16:creationId xmlns:a16="http://schemas.microsoft.com/office/drawing/2014/main" id="{B0C09897-F09F-4FF2-BCED-9E6F3DD9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5638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0478" name="Text Box 14">
            <a:extLst>
              <a:ext uri="{FF2B5EF4-FFF2-40B4-BE49-F238E27FC236}">
                <a16:creationId xmlns:a16="http://schemas.microsoft.com/office/drawing/2014/main" id="{B14E8C61-46D4-4004-AB64-BCF15189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487613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Conjuntivitis</a:t>
            </a:r>
            <a:endParaRPr lang="en-US" altLang="en-US" sz="2100" b="1" baseline="-25000">
              <a:latin typeface="Tahoma" panose="020B0604030504040204" pitchFamily="34" charset="0"/>
            </a:endParaRPr>
          </a:p>
        </p:txBody>
      </p:sp>
      <p:pic>
        <p:nvPicPr>
          <p:cNvPr id="1470479" name="Picture 15">
            <a:extLst>
              <a:ext uri="{FF2B5EF4-FFF2-40B4-BE49-F238E27FC236}">
                <a16:creationId xmlns:a16="http://schemas.microsoft.com/office/drawing/2014/main" id="{5FE06102-1D4D-4864-81B8-E914DB82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0767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0480" name="Text Box 16">
            <a:extLst>
              <a:ext uri="{FF2B5EF4-FFF2-40B4-BE49-F238E27FC236}">
                <a16:creationId xmlns:a16="http://schemas.microsoft.com/office/drawing/2014/main" id="{1A3A552D-3A32-4029-8CF4-5B9F0978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079875"/>
            <a:ext cx="7310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Defectos en el nacimiento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0481" name="Picture 17">
            <a:extLst>
              <a:ext uri="{FF2B5EF4-FFF2-40B4-BE49-F238E27FC236}">
                <a16:creationId xmlns:a16="http://schemas.microsoft.com/office/drawing/2014/main" id="{E23A4B39-69BA-45A7-8988-9EE586CB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4370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0482" name="Text Box 18">
            <a:extLst>
              <a:ext uri="{FF2B5EF4-FFF2-40B4-BE49-F238E27FC236}">
                <a16:creationId xmlns:a16="http://schemas.microsoft.com/office/drawing/2014/main" id="{7020D513-C72B-4656-90DE-0B5FA457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40238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Niños con problemas en el aprendizaje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0483" name="Picture 19">
            <a:extLst>
              <a:ext uri="{FF2B5EF4-FFF2-40B4-BE49-F238E27FC236}">
                <a16:creationId xmlns:a16="http://schemas.microsoft.com/office/drawing/2014/main" id="{2519CFF5-AA20-4C7F-AAD7-34685F08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479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0484" name="Text Box 20">
            <a:extLst>
              <a:ext uri="{FF2B5EF4-FFF2-40B4-BE49-F238E27FC236}">
                <a16:creationId xmlns:a16="http://schemas.microsoft.com/office/drawing/2014/main" id="{25CD05A2-69DC-4ED4-B7BF-30F6424A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71788"/>
            <a:ext cx="7861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Durante el embarazo: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70485" name="Picture 21">
            <a:extLst>
              <a:ext uri="{FF2B5EF4-FFF2-40B4-BE49-F238E27FC236}">
                <a16:creationId xmlns:a16="http://schemas.microsoft.com/office/drawing/2014/main" id="{05623B8A-0DD7-49E4-8ED2-20A40971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0486" name="Text Box 22">
            <a:extLst>
              <a:ext uri="{FF2B5EF4-FFF2-40B4-BE49-F238E27FC236}">
                <a16:creationId xmlns:a16="http://schemas.microsoft.com/office/drawing/2014/main" id="{35AF9733-3ACF-4A12-9EC9-1CD1A690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797425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Alto consumo de carotenoides: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470487" name="Text Box 23">
            <a:extLst>
              <a:ext uri="{FF2B5EF4-FFF2-40B4-BE49-F238E27FC236}">
                <a16:creationId xmlns:a16="http://schemas.microsoft.com/office/drawing/2014/main" id="{7C900005-0D2D-461E-957B-3CA71CBF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229225"/>
            <a:ext cx="82311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se manifiestan los mismos efectos adversos/tóxicos de la vitamina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1A6A-E4B0-45B4-AAFF-351A8993AC3A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70489" name="Picture 25">
            <a:extLst>
              <a:ext uri="{FF2B5EF4-FFF2-40B4-BE49-F238E27FC236}">
                <a16:creationId xmlns:a16="http://schemas.microsoft.com/office/drawing/2014/main" id="{1B460730-92BF-45A5-97DA-4827A484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C252C6-68E5-45B5-990B-B5C91B2B1805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6" name="Text Box 4">
            <a:extLst>
              <a:ext uri="{FF2B5EF4-FFF2-40B4-BE49-F238E27FC236}">
                <a16:creationId xmlns:a16="http://schemas.microsoft.com/office/drawing/2014/main" id="{00D4BA2D-5BEC-4145-8003-D54B7407B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72519" name="Picture 7">
            <a:extLst>
              <a:ext uri="{FF2B5EF4-FFF2-40B4-BE49-F238E27FC236}">
                <a16:creationId xmlns:a16="http://schemas.microsoft.com/office/drawing/2014/main" id="{46A8A3F7-E66D-44E2-B37A-261DD322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28019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2520" name="Text Box 8">
            <a:extLst>
              <a:ext uri="{FF2B5EF4-FFF2-40B4-BE49-F238E27FC236}">
                <a16:creationId xmlns:a16="http://schemas.microsoft.com/office/drawing/2014/main" id="{9C26FEDE-4CCB-4583-899F-F581D821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725738"/>
            <a:ext cx="76215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72521" name="Text Box 9">
            <a:extLst>
              <a:ext uri="{FF2B5EF4-FFF2-40B4-BE49-F238E27FC236}">
                <a16:creationId xmlns:a16="http://schemas.microsoft.com/office/drawing/2014/main" id="{6BFBEEDB-6695-4EC9-89E0-63BC2036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21310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3000 µg/día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72522" name="Picture 10">
            <a:extLst>
              <a:ext uri="{FF2B5EF4-FFF2-40B4-BE49-F238E27FC236}">
                <a16:creationId xmlns:a16="http://schemas.microsoft.com/office/drawing/2014/main" id="{9E6E5BB5-8A6B-49F1-8623-4901D9B8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2523" name="Text Box 11">
            <a:extLst>
              <a:ext uri="{FF2B5EF4-FFF2-40B4-BE49-F238E27FC236}">
                <a16:creationId xmlns:a16="http://schemas.microsoft.com/office/drawing/2014/main" id="{E110B98F-01CE-44FE-BD7F-B76948C8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vitamina A: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BCCDF-D52F-4C7E-8497-04EB7C95F566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72525" name="Picture 13">
            <a:extLst>
              <a:ext uri="{FF2B5EF4-FFF2-40B4-BE49-F238E27FC236}">
                <a16:creationId xmlns:a16="http://schemas.microsoft.com/office/drawing/2014/main" id="{738C1D7C-6A42-47BB-B402-2DFF0824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3C83F3-96CD-4F1C-9B81-64DC856865F3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4" name="Text Box 4">
            <a:extLst>
              <a:ext uri="{FF2B5EF4-FFF2-40B4-BE49-F238E27FC236}">
                <a16:creationId xmlns:a16="http://schemas.microsoft.com/office/drawing/2014/main" id="{307630D0-533E-4E44-9A7C-3A61940F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74567" name="Picture 7">
            <a:extLst>
              <a:ext uri="{FF2B5EF4-FFF2-40B4-BE49-F238E27FC236}">
                <a16:creationId xmlns:a16="http://schemas.microsoft.com/office/drawing/2014/main" id="{DD61D326-8184-418B-A3EB-8A56504E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210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68" name="Text Box 8">
            <a:extLst>
              <a:ext uri="{FF2B5EF4-FFF2-40B4-BE49-F238E27FC236}">
                <a16:creationId xmlns:a16="http://schemas.microsoft.com/office/drawing/2014/main" id="{4AC06C29-ED8B-4566-AE01-6110652E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44838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Representa un metabolito de la vitamina 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74569" name="Picture 9">
            <a:extLst>
              <a:ext uri="{FF2B5EF4-FFF2-40B4-BE49-F238E27FC236}">
                <a16:creationId xmlns:a16="http://schemas.microsoft.com/office/drawing/2014/main" id="{960423FA-18C7-4B2F-A689-6268A3D7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67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70" name="Text Box 10">
            <a:extLst>
              <a:ext uri="{FF2B5EF4-FFF2-40B4-BE49-F238E27FC236}">
                <a16:creationId xmlns:a16="http://schemas.microsoft.com/office/drawing/2014/main" id="{6562201D-3B40-40DA-8DDD-23CF05F4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955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Concepto:</a:t>
            </a:r>
          </a:p>
        </p:txBody>
      </p:sp>
      <p:pic>
        <p:nvPicPr>
          <p:cNvPr id="1474571" name="Picture 11">
            <a:extLst>
              <a:ext uri="{FF2B5EF4-FFF2-40B4-BE49-F238E27FC236}">
                <a16:creationId xmlns:a16="http://schemas.microsoft.com/office/drawing/2014/main" id="{E4B3AC38-D1CE-4C20-987E-C79023A4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28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72" name="Text Box 12">
            <a:extLst>
              <a:ext uri="{FF2B5EF4-FFF2-40B4-BE49-F238E27FC236}">
                <a16:creationId xmlns:a16="http://schemas.microsoft.com/office/drawing/2014/main" id="{1E73FC79-934E-4F62-AFD4-C8E6311E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656013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Isotretinoine, acutano: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74573" name="Text Box 13">
            <a:extLst>
              <a:ext uri="{FF2B5EF4-FFF2-40B4-BE49-F238E27FC236}">
                <a16:creationId xmlns:a16="http://schemas.microsoft.com/office/drawing/2014/main" id="{BD71C878-96F0-4A86-89EC-0D2CE6EF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992563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forma 11-</a:t>
            </a:r>
            <a:r>
              <a:rPr lang="es-ES" altLang="en-US" b="1" i="1">
                <a:latin typeface="Times New Roman" panose="02020603050405020304" pitchFamily="18" charset="0"/>
              </a:rPr>
              <a:t>cis</a:t>
            </a:r>
            <a:r>
              <a:rPr lang="es-ES" altLang="en-US" b="1" i="1">
                <a:latin typeface="Arial" panose="020B0604020202020204" pitchFamily="34" charset="0"/>
              </a:rPr>
              <a:t> del ácido retinoide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74574" name="Picture 14">
            <a:extLst>
              <a:ext uri="{FF2B5EF4-FFF2-40B4-BE49-F238E27FC236}">
                <a16:creationId xmlns:a16="http://schemas.microsoft.com/office/drawing/2014/main" id="{65C26D75-D29A-427D-AAFB-B64174EF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069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75" name="Text Box 15">
            <a:extLst>
              <a:ext uri="{FF2B5EF4-FFF2-40B4-BE49-F238E27FC236}">
                <a16:creationId xmlns:a16="http://schemas.microsoft.com/office/drawing/2014/main" id="{E4F6FE7F-CDE2-470C-B0E3-5847AA79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4307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Droga/medicamento: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74576" name="Text Box 16">
            <a:extLst>
              <a:ext uri="{FF2B5EF4-FFF2-40B4-BE49-F238E27FC236}">
                <a16:creationId xmlns:a16="http://schemas.microsoft.com/office/drawing/2014/main" id="{18B00885-452A-461E-8B71-D6047B18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862513"/>
            <a:ext cx="801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Sus niveles/dosis tóxicas se emplean con fines terapéuticos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74577" name="Picture 17">
            <a:extLst>
              <a:ext uri="{FF2B5EF4-FFF2-40B4-BE49-F238E27FC236}">
                <a16:creationId xmlns:a16="http://schemas.microsoft.com/office/drawing/2014/main" id="{BE1B2105-1ED3-4C54-A3D7-07FA1C2B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63BD3-A396-4CE4-B0C6-1A7292579A96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11B2C-B246-4C88-A43C-067D88BB6DAD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ACUTANO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2" name="Text Box 4">
            <a:extLst>
              <a:ext uri="{FF2B5EF4-FFF2-40B4-BE49-F238E27FC236}">
                <a16:creationId xmlns:a16="http://schemas.microsoft.com/office/drawing/2014/main" id="{FC657EF6-DB45-46D0-9B9C-9813C854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76615" name="Picture 7">
            <a:extLst>
              <a:ext uri="{FF2B5EF4-FFF2-40B4-BE49-F238E27FC236}">
                <a16:creationId xmlns:a16="http://schemas.microsoft.com/office/drawing/2014/main" id="{9AE3E957-4DC4-432F-AF8D-8AF21A3D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0020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6616" name="Text Box 8">
            <a:extLst>
              <a:ext uri="{FF2B5EF4-FFF2-40B4-BE49-F238E27FC236}">
                <a16:creationId xmlns:a16="http://schemas.microsoft.com/office/drawing/2014/main" id="{770EA503-F954-47AA-909B-7386FD20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39258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Normal: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76617" name="Picture 9">
            <a:extLst>
              <a:ext uri="{FF2B5EF4-FFF2-40B4-BE49-F238E27FC236}">
                <a16:creationId xmlns:a16="http://schemas.microsoft.com/office/drawing/2014/main" id="{04C8EA39-8422-4F33-A517-C9354737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289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6618" name="Text Box 10">
            <a:extLst>
              <a:ext uri="{FF2B5EF4-FFF2-40B4-BE49-F238E27FC236}">
                <a16:creationId xmlns:a16="http://schemas.microsoft.com/office/drawing/2014/main" id="{E185BEF5-0957-4381-BD80-F02F5626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557463"/>
            <a:ext cx="80772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Indicaciones:</a:t>
            </a:r>
          </a:p>
        </p:txBody>
      </p:sp>
      <p:pic>
        <p:nvPicPr>
          <p:cNvPr id="1476619" name="Picture 11">
            <a:extLst>
              <a:ext uri="{FF2B5EF4-FFF2-40B4-BE49-F238E27FC236}">
                <a16:creationId xmlns:a16="http://schemas.microsoft.com/office/drawing/2014/main" id="{BC31A353-1C05-4B5E-A243-039165F6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8672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6620" name="Text Box 12">
            <a:extLst>
              <a:ext uri="{FF2B5EF4-FFF2-40B4-BE49-F238E27FC236}">
                <a16:creationId xmlns:a16="http://schemas.microsoft.com/office/drawing/2014/main" id="{3ED70249-70CF-40C2-A6A6-B692E5CC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7910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Máximo: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476621" name="Text Box 13">
            <a:extLst>
              <a:ext uri="{FF2B5EF4-FFF2-40B4-BE49-F238E27FC236}">
                <a16:creationId xmlns:a16="http://schemas.microsoft.com/office/drawing/2014/main" id="{6EDF4133-CF64-4EFD-A7F9-ED6E5C30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222875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2 mg/kg de la masa corporal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76622" name="Text Box 14">
            <a:extLst>
              <a:ext uri="{FF2B5EF4-FFF2-40B4-BE49-F238E27FC236}">
                <a16:creationId xmlns:a16="http://schemas.microsoft.com/office/drawing/2014/main" id="{3AC589C1-D3C1-4B89-B1D6-87A230AE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967038"/>
            <a:ext cx="8207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Acne cístico severo</a:t>
            </a:r>
          </a:p>
        </p:txBody>
      </p:sp>
      <p:pic>
        <p:nvPicPr>
          <p:cNvPr id="1476623" name="Picture 15">
            <a:extLst>
              <a:ext uri="{FF2B5EF4-FFF2-40B4-BE49-F238E27FC236}">
                <a16:creationId xmlns:a16="http://schemas.microsoft.com/office/drawing/2014/main" id="{3EE316AC-5289-4AC2-A2CD-A7E5FC05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163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6624" name="Text Box 16">
            <a:extLst>
              <a:ext uri="{FF2B5EF4-FFF2-40B4-BE49-F238E27FC236}">
                <a16:creationId xmlns:a16="http://schemas.microsoft.com/office/drawing/2014/main" id="{0A428408-FE82-4387-B521-981C1026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4448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Dosis: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476625" name="Text Box 17">
            <a:extLst>
              <a:ext uri="{FF2B5EF4-FFF2-40B4-BE49-F238E27FC236}">
                <a16:creationId xmlns:a16="http://schemas.microsoft.com/office/drawing/2014/main" id="{2437D420-1774-4251-BC87-7E74A56F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351338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0.5 - 10 mg/kg de la masa corporal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76626" name="Picture 18">
            <a:extLst>
              <a:ext uri="{FF2B5EF4-FFF2-40B4-BE49-F238E27FC236}">
                <a16:creationId xmlns:a16="http://schemas.microsoft.com/office/drawing/2014/main" id="{0D526344-3F1B-48C9-A497-C4F4DB82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554F9-53EE-427F-96B7-1F663F3E643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4CC35B-52A8-4B64-B257-DCBD0CA90859}"/>
              </a:ext>
            </a:extLst>
          </p:cNvPr>
          <p:cNvSpPr>
            <a:spLocks/>
          </p:cNvSpPr>
          <p:nvPr/>
        </p:nvSpPr>
        <p:spPr bwMode="auto">
          <a:xfrm>
            <a:off x="2268538" y="16748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ACUTANO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60" name="Text Box 4">
            <a:extLst>
              <a:ext uri="{FF2B5EF4-FFF2-40B4-BE49-F238E27FC236}">
                <a16:creationId xmlns:a16="http://schemas.microsoft.com/office/drawing/2014/main" id="{FCC6D3D4-F3EC-4D03-B9D0-7E9044B2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279),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78663" name="Picture 7">
            <a:extLst>
              <a:ext uri="{FF2B5EF4-FFF2-40B4-BE49-F238E27FC236}">
                <a16:creationId xmlns:a16="http://schemas.microsoft.com/office/drawing/2014/main" id="{B554CB24-7600-42CB-830F-964FB04A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527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8664" name="Text Box 8">
            <a:extLst>
              <a:ext uri="{FF2B5EF4-FFF2-40B4-BE49-F238E27FC236}">
                <a16:creationId xmlns:a16="http://schemas.microsoft.com/office/drawing/2014/main" id="{E5EB7938-48F5-4173-9720-448BE8E3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00350"/>
            <a:ext cx="7934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Similares a los efectos tóxicos de la </a:t>
            </a:r>
          </a:p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vitamina 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78665" name="Picture 9">
            <a:extLst>
              <a:ext uri="{FF2B5EF4-FFF2-40B4-BE49-F238E27FC236}">
                <a16:creationId xmlns:a16="http://schemas.microsoft.com/office/drawing/2014/main" id="{10729AD6-CDC5-4202-930F-41CA3DCB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30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8666" name="Text Box 10">
            <a:extLst>
              <a:ext uri="{FF2B5EF4-FFF2-40B4-BE49-F238E27FC236}">
                <a16:creationId xmlns:a16="http://schemas.microsoft.com/office/drawing/2014/main" id="{95680D50-E0F5-4D36-84AE-069D2B53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80295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Efectos secundarios:</a:t>
            </a:r>
          </a:p>
        </p:txBody>
      </p:sp>
      <p:pic>
        <p:nvPicPr>
          <p:cNvPr id="1478667" name="Picture 11">
            <a:extLst>
              <a:ext uri="{FF2B5EF4-FFF2-40B4-BE49-F238E27FC236}">
                <a16:creationId xmlns:a16="http://schemas.microsoft.com/office/drawing/2014/main" id="{1A6B1E48-E30E-4AD4-ACC9-CC0891DA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449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8668" name="Text Box 12">
            <a:extLst>
              <a:ext uri="{FF2B5EF4-FFF2-40B4-BE49-F238E27FC236}">
                <a16:creationId xmlns:a16="http://schemas.microsoft.com/office/drawing/2014/main" id="{E03E4E37-3C27-4297-8CF5-5A09BB9D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718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Signos clínicos: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78669" name="Picture 13">
            <a:extLst>
              <a:ext uri="{FF2B5EF4-FFF2-40B4-BE49-F238E27FC236}">
                <a16:creationId xmlns:a16="http://schemas.microsoft.com/office/drawing/2014/main" id="{D61C698D-99F6-4142-85C2-C772F0BD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0973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670" name="Text Box 14">
            <a:extLst>
              <a:ext uri="{FF2B5EF4-FFF2-40B4-BE49-F238E27FC236}">
                <a16:creationId xmlns:a16="http://schemas.microsoft.com/office/drawing/2014/main" id="{C193BE50-A00C-4834-8666-89A002A4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10051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Proteinuria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8671" name="Picture 15">
            <a:extLst>
              <a:ext uri="{FF2B5EF4-FFF2-40B4-BE49-F238E27FC236}">
                <a16:creationId xmlns:a16="http://schemas.microsoft.com/office/drawing/2014/main" id="{5A394ECF-6F17-42DB-812A-043A6EE1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4561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672" name="Text Box 16">
            <a:extLst>
              <a:ext uri="{FF2B5EF4-FFF2-40B4-BE49-F238E27FC236}">
                <a16:creationId xmlns:a16="http://schemas.microsoft.com/office/drawing/2014/main" id="{E34325CE-5AFD-470C-A18F-4DF5FE15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5928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Hematuria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8673" name="Picture 17">
            <a:extLst>
              <a:ext uri="{FF2B5EF4-FFF2-40B4-BE49-F238E27FC236}">
                <a16:creationId xmlns:a16="http://schemas.microsoft.com/office/drawing/2014/main" id="{8D614C82-DF60-4C67-A5E6-ADFF5B095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8164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674" name="Text Box 18">
            <a:extLst>
              <a:ext uri="{FF2B5EF4-FFF2-40B4-BE49-F238E27FC236}">
                <a16:creationId xmlns:a16="http://schemas.microsoft.com/office/drawing/2014/main" id="{BE7D163D-4DBF-47FC-9631-DA5BE239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81965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Hiperuricemia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8675" name="Picture 19">
            <a:extLst>
              <a:ext uri="{FF2B5EF4-FFF2-40B4-BE49-F238E27FC236}">
                <a16:creationId xmlns:a16="http://schemas.microsoft.com/office/drawing/2014/main" id="{226CD5B8-069D-4E18-9A0B-3202AA00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5372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676" name="Text Box 20">
            <a:extLst>
              <a:ext uri="{FF2B5EF4-FFF2-40B4-BE49-F238E27FC236}">
                <a16:creationId xmlns:a16="http://schemas.microsoft.com/office/drawing/2014/main" id="{5B2A5D21-8F84-4C3C-BE1F-A3663473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5403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Hiperglucemia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8677" name="Picture 21">
            <a:extLst>
              <a:ext uri="{FF2B5EF4-FFF2-40B4-BE49-F238E27FC236}">
                <a16:creationId xmlns:a16="http://schemas.microsoft.com/office/drawing/2014/main" id="{4DC888B2-FA27-4F1A-9A24-473C989A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1768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678" name="Text Box 22">
            <a:extLst>
              <a:ext uri="{FF2B5EF4-FFF2-40B4-BE49-F238E27FC236}">
                <a16:creationId xmlns:a16="http://schemas.microsoft.com/office/drawing/2014/main" id="{50B6C0AD-A5F7-4D54-A7BF-A15476AB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18001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Hipertrigliceridemia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478679" name="Picture 23">
            <a:extLst>
              <a:ext uri="{FF2B5EF4-FFF2-40B4-BE49-F238E27FC236}">
                <a16:creationId xmlns:a16="http://schemas.microsoft.com/office/drawing/2014/main" id="{6A6E37BE-5C00-446A-BB3D-C9608731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CFAA2-E388-4DC8-9A20-670CA0D57F30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87827C-E702-45B2-9B97-55B841A907AA}"/>
              </a:ext>
            </a:extLst>
          </p:cNvPr>
          <p:cNvSpPr>
            <a:spLocks/>
          </p:cNvSpPr>
          <p:nvPr/>
        </p:nvSpPr>
        <p:spPr bwMode="auto">
          <a:xfrm>
            <a:off x="2268538" y="16748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ACUTANO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8" name="Text Box 4">
            <a:extLst>
              <a:ext uri="{FF2B5EF4-FFF2-40B4-BE49-F238E27FC236}">
                <a16:creationId xmlns:a16="http://schemas.microsoft.com/office/drawing/2014/main" id="{4C9FFF9A-F8E1-4DF9-A359-CD9DCD88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80711" name="Picture 7">
            <a:extLst>
              <a:ext uri="{FF2B5EF4-FFF2-40B4-BE49-F238E27FC236}">
                <a16:creationId xmlns:a16="http://schemas.microsoft.com/office/drawing/2014/main" id="{A6276EDE-FBDB-4E17-B504-C3BA3E70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1163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0712" name="Text Box 8">
            <a:extLst>
              <a:ext uri="{FF2B5EF4-FFF2-40B4-BE49-F238E27FC236}">
                <a16:creationId xmlns:a16="http://schemas.microsoft.com/office/drawing/2014/main" id="{DCBEB161-EAB9-4E80-B821-ABAC2559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064000"/>
            <a:ext cx="7934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vitamina A posee la capacidad para mantener y asistir el sistema inmunológico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80713" name="Picture 9">
            <a:extLst>
              <a:ext uri="{FF2B5EF4-FFF2-40B4-BE49-F238E27FC236}">
                <a16:creationId xmlns:a16="http://schemas.microsoft.com/office/drawing/2014/main" id="{1BDD89D9-4287-46E5-A2A9-E46E6963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0714" name="Text Box 10">
            <a:extLst>
              <a:ext uri="{FF2B5EF4-FFF2-40B4-BE49-F238E27FC236}">
                <a16:creationId xmlns:a16="http://schemas.microsoft.com/office/drawing/2014/main" id="{6FC3D49D-C4CC-48D7-97B9-D54AD0DC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76563"/>
            <a:ext cx="83899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 posible que exista una relación entre la vitamina A y ejercicios agotadores que pueden reducir el sistema inmunológico:</a:t>
            </a:r>
          </a:p>
        </p:txBody>
      </p:sp>
      <p:pic>
        <p:nvPicPr>
          <p:cNvPr id="1480715" name="Picture 11">
            <a:extLst>
              <a:ext uri="{FF2B5EF4-FFF2-40B4-BE49-F238E27FC236}">
                <a16:creationId xmlns:a16="http://schemas.microsoft.com/office/drawing/2014/main" id="{F3EAE34A-CA4A-441E-87CE-9BC675BB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1404A-A375-4058-9EE8-7AAD274466AE}"/>
              </a:ext>
            </a:extLst>
          </p:cNvPr>
          <p:cNvSpPr>
            <a:spLocks/>
          </p:cNvSpPr>
          <p:nvPr/>
        </p:nvSpPr>
        <p:spPr bwMode="auto">
          <a:xfrm>
            <a:off x="1187450" y="22494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METABOLISMO Y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7573E9-2A25-46BA-85CA-1E127868D161}"/>
              </a:ext>
            </a:extLst>
          </p:cNvPr>
          <p:cNvSpPr>
            <a:spLocks/>
          </p:cNvSpPr>
          <p:nvPr/>
        </p:nvSpPr>
        <p:spPr bwMode="auto">
          <a:xfrm>
            <a:off x="0" y="9794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 y Carotenoides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>
            <a:extLst>
              <a:ext uri="{FF2B5EF4-FFF2-40B4-BE49-F238E27FC236}">
                <a16:creationId xmlns:a16="http://schemas.microsoft.com/office/drawing/2014/main" id="{52497E77-8DD7-4378-805F-DFEB5B31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568325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99107" name="Rectangle 3">
            <a:extLst>
              <a:ext uri="{FF2B5EF4-FFF2-40B4-BE49-F238E27FC236}">
                <a16:creationId xmlns:a16="http://schemas.microsoft.com/office/drawing/2014/main" id="{8B920ACA-9377-430C-B360-971F7CD8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20813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DEFICIENCIAS: Causas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99108" name="Picture 4">
            <a:extLst>
              <a:ext uri="{FF2B5EF4-FFF2-40B4-BE49-F238E27FC236}">
                <a16:creationId xmlns:a16="http://schemas.microsoft.com/office/drawing/2014/main" id="{7C4D028F-7275-445C-AD0E-DC7DAED1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2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09" name="Text Box 5">
            <a:extLst>
              <a:ext uri="{FF2B5EF4-FFF2-40B4-BE49-F238E27FC236}">
                <a16:creationId xmlns:a16="http://schemas.microsoft.com/office/drawing/2014/main" id="{FEE1C1C3-19D4-4F3D-B05F-BEC23A8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9113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falta de algún nutriente en la dieta:</a:t>
            </a:r>
          </a:p>
        </p:txBody>
      </p:sp>
      <p:pic>
        <p:nvPicPr>
          <p:cNvPr id="1199110" name="Picture 6">
            <a:extLst>
              <a:ext uri="{FF2B5EF4-FFF2-40B4-BE49-F238E27FC236}">
                <a16:creationId xmlns:a16="http://schemas.microsoft.com/office/drawing/2014/main" id="{7C47F466-28ED-41E6-B211-45AF8BA8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4384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11" name="Text Box 7">
            <a:extLst>
              <a:ext uri="{FF2B5EF4-FFF2-40B4-BE49-F238E27FC236}">
                <a16:creationId xmlns:a16="http://schemas.microsoft.com/office/drawing/2014/main" id="{30731312-BCD8-4ED9-9159-1E2FCE94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3558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 no balanceada</a:t>
            </a:r>
          </a:p>
        </p:txBody>
      </p:sp>
      <p:pic>
        <p:nvPicPr>
          <p:cNvPr id="1199112" name="Picture 8">
            <a:extLst>
              <a:ext uri="{FF2B5EF4-FFF2-40B4-BE49-F238E27FC236}">
                <a16:creationId xmlns:a16="http://schemas.microsoft.com/office/drawing/2014/main" id="{3FC2CCDE-B2D4-4964-9760-595EBCAD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8908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13" name="Text Box 9">
            <a:extLst>
              <a:ext uri="{FF2B5EF4-FFF2-40B4-BE49-F238E27FC236}">
                <a16:creationId xmlns:a16="http://schemas.microsoft.com/office/drawing/2014/main" id="{47026C7C-64F6-4BFC-AE8D-F9A68A78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814638"/>
            <a:ext cx="76946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Mala preparación y almacenaje de los alimentos</a:t>
            </a:r>
          </a:p>
        </p:txBody>
      </p:sp>
      <p:pic>
        <p:nvPicPr>
          <p:cNvPr id="1199114" name="Picture 10">
            <a:extLst>
              <a:ext uri="{FF2B5EF4-FFF2-40B4-BE49-F238E27FC236}">
                <a16:creationId xmlns:a16="http://schemas.microsoft.com/office/drawing/2014/main" id="{66EB928E-54AC-4D32-A478-8944794D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25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15" name="Text Box 11">
            <a:extLst>
              <a:ext uri="{FF2B5EF4-FFF2-40B4-BE49-F238E27FC236}">
                <a16:creationId xmlns:a16="http://schemas.microsoft.com/office/drawing/2014/main" id="{187C3111-25D4-463A-9F53-77F59991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554413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cuerpo no absorbe el nutriente suministrado a través de los alimentos:</a:t>
            </a:r>
          </a:p>
        </p:txBody>
      </p:sp>
      <p:pic>
        <p:nvPicPr>
          <p:cNvPr id="1199116" name="Picture 12">
            <a:extLst>
              <a:ext uri="{FF2B5EF4-FFF2-40B4-BE49-F238E27FC236}">
                <a16:creationId xmlns:a16="http://schemas.microsoft.com/office/drawing/2014/main" id="{BB78FCA9-4644-455F-AF87-B1086E44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44084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17" name="Text Box 13">
            <a:extLst>
              <a:ext uri="{FF2B5EF4-FFF2-40B4-BE49-F238E27FC236}">
                <a16:creationId xmlns:a16="http://schemas.microsoft.com/office/drawing/2014/main" id="{17ED7C9B-D928-4005-B6C7-213F3BCA3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43322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Ejemplo:</a:t>
            </a:r>
          </a:p>
        </p:txBody>
      </p:sp>
      <p:pic>
        <p:nvPicPr>
          <p:cNvPr id="1199118" name="Picture 14">
            <a:extLst>
              <a:ext uri="{FF2B5EF4-FFF2-40B4-BE49-F238E27FC236}">
                <a16:creationId xmlns:a16="http://schemas.microsoft.com/office/drawing/2014/main" id="{68B50DD9-D808-466A-9C85-80174E01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164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19" name="Text Box 15">
            <a:extLst>
              <a:ext uri="{FF2B5EF4-FFF2-40B4-BE49-F238E27FC236}">
                <a16:creationId xmlns:a16="http://schemas.microsoft.com/office/drawing/2014/main" id="{90DA4907-3573-41A1-A9FE-85F053A1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4819650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Personas que no producen sales biliares: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199120" name="Text Box 16">
            <a:extLst>
              <a:ext uri="{FF2B5EF4-FFF2-40B4-BE49-F238E27FC236}">
                <a16:creationId xmlns:a16="http://schemas.microsoft.com/office/drawing/2014/main" id="{69AD5781-083B-423D-93E6-C23970D7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156200"/>
            <a:ext cx="591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Absorben poco vitaminas hidrosolubles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199121" name="Picture 17">
            <a:extLst>
              <a:ext uri="{FF2B5EF4-FFF2-40B4-BE49-F238E27FC236}">
                <a16:creationId xmlns:a16="http://schemas.microsoft.com/office/drawing/2014/main" id="{08A4675D-10C6-4272-BC7E-3991CA64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943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22" name="Text Box 18">
            <a:extLst>
              <a:ext uri="{FF2B5EF4-FFF2-40B4-BE49-F238E27FC236}">
                <a16:creationId xmlns:a16="http://schemas.microsoft.com/office/drawing/2014/main" id="{42551CDB-6B4A-4012-9FD2-7B65C4A0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5229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Aumento en la necesidad por vitaminas:</a:t>
            </a:r>
          </a:p>
        </p:txBody>
      </p:sp>
      <p:pic>
        <p:nvPicPr>
          <p:cNvPr id="1199123" name="Picture 19">
            <a:extLst>
              <a:ext uri="{FF2B5EF4-FFF2-40B4-BE49-F238E27FC236}">
                <a16:creationId xmlns:a16="http://schemas.microsoft.com/office/drawing/2014/main" id="{DEF70114-77D0-40CF-80E9-E6F7078E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60452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9124" name="Text Box 20">
            <a:extLst>
              <a:ext uri="{FF2B5EF4-FFF2-40B4-BE49-F238E27FC236}">
                <a16:creationId xmlns:a16="http://schemas.microsoft.com/office/drawing/2014/main" id="{FD10EBFC-CDAC-4E50-9704-6E1E16D4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59690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solidFill>
                  <a:srgbClr val="660066"/>
                </a:solidFill>
                <a:latin typeface="Tahoma" panose="020B0604030504040204" pitchFamily="34" charset="0"/>
              </a:rPr>
              <a:t>Alcohólicos:</a:t>
            </a:r>
            <a:r>
              <a:rPr lang="en-US" altLang="en-US" sz="2100" b="1" i="1">
                <a:solidFill>
                  <a:srgbClr val="00FF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 Deficiencia de vitamina B</a:t>
            </a:r>
            <a:r>
              <a:rPr lang="en-US" altLang="en-US" sz="2100" b="1" i="1" baseline="-25000">
                <a:latin typeface="Tahoma" panose="020B0604030504040204" pitchFamily="34" charset="0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6" name="Text Box 4">
            <a:extLst>
              <a:ext uri="{FF2B5EF4-FFF2-40B4-BE49-F238E27FC236}">
                <a16:creationId xmlns:a16="http://schemas.microsoft.com/office/drawing/2014/main" id="{56ACAD4F-5254-44B7-BCC5-4BD6E9A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82759" name="Picture 7">
            <a:extLst>
              <a:ext uri="{FF2B5EF4-FFF2-40B4-BE49-F238E27FC236}">
                <a16:creationId xmlns:a16="http://schemas.microsoft.com/office/drawing/2014/main" id="{E80D0490-D426-42C8-903A-8D748F79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7117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2760" name="Text Box 8">
            <a:extLst>
              <a:ext uri="{FF2B5EF4-FFF2-40B4-BE49-F238E27FC236}">
                <a16:creationId xmlns:a16="http://schemas.microsoft.com/office/drawing/2014/main" id="{AB52227F-C9A3-488D-97B6-C563B8E9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640263"/>
            <a:ext cx="7861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conoce poco sobre cómo el ejercicio influencia la conversión de carotenoides a vitamina 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82761" name="Picture 9">
            <a:extLst>
              <a:ext uri="{FF2B5EF4-FFF2-40B4-BE49-F238E27FC236}">
                <a16:creationId xmlns:a16="http://schemas.microsoft.com/office/drawing/2014/main" id="{B74F465B-70B5-4129-80E8-B6CE29E5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575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2762" name="Text Box 10">
            <a:extLst>
              <a:ext uri="{FF2B5EF4-FFF2-40B4-BE49-F238E27FC236}">
                <a16:creationId xmlns:a16="http://schemas.microsoft.com/office/drawing/2014/main" id="{6CE6CE61-CF94-4EB5-B647-865DB2C6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86088"/>
            <a:ext cx="8318500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cree que los ß-carótenos ayudan a reducir la actividad de los radicales libres durante y después de ejercicios de tolerancia aeróbica: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82763" name="Picture 11">
            <a:extLst>
              <a:ext uri="{FF2B5EF4-FFF2-40B4-BE49-F238E27FC236}">
                <a16:creationId xmlns:a16="http://schemas.microsoft.com/office/drawing/2014/main" id="{7C4149DD-895D-4F1C-99A8-CC4CEFE1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2132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2764" name="Text Box 12">
            <a:extLst>
              <a:ext uri="{FF2B5EF4-FFF2-40B4-BE49-F238E27FC236}">
                <a16:creationId xmlns:a16="http://schemas.microsoft.com/office/drawing/2014/main" id="{5706E881-38A0-4798-A70F-C835EDF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137025"/>
            <a:ext cx="79438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Esta suposición no está comprobada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82765" name="Picture 13">
            <a:extLst>
              <a:ext uri="{FF2B5EF4-FFF2-40B4-BE49-F238E27FC236}">
                <a16:creationId xmlns:a16="http://schemas.microsoft.com/office/drawing/2014/main" id="{654543D4-2380-41ED-A63B-EF778A6C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71488-2220-4146-AFF8-AC1206FF0CAC}"/>
              </a:ext>
            </a:extLst>
          </p:cNvPr>
          <p:cNvSpPr>
            <a:spLocks/>
          </p:cNvSpPr>
          <p:nvPr/>
        </p:nvSpPr>
        <p:spPr bwMode="auto">
          <a:xfrm>
            <a:off x="1187450" y="22494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METABOLISMO Y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39CC79-59D2-4CD8-88CC-8929156A1902}"/>
              </a:ext>
            </a:extLst>
          </p:cNvPr>
          <p:cNvSpPr>
            <a:spLocks/>
          </p:cNvSpPr>
          <p:nvPr/>
        </p:nvSpPr>
        <p:spPr bwMode="auto">
          <a:xfrm>
            <a:off x="0" y="9794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 y Carotenoides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4" name="Text Box 4">
            <a:extLst>
              <a:ext uri="{FF2B5EF4-FFF2-40B4-BE49-F238E27FC236}">
                <a16:creationId xmlns:a16="http://schemas.microsoft.com/office/drawing/2014/main" id="{BC80C509-50B3-40C4-BC41-DEFF4DFE5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84807" name="Picture 7">
            <a:extLst>
              <a:ext uri="{FF2B5EF4-FFF2-40B4-BE49-F238E27FC236}">
                <a16:creationId xmlns:a16="http://schemas.microsoft.com/office/drawing/2014/main" id="{36419FFD-ECA4-46D5-AF58-190F9939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43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08" name="Text Box 8">
            <a:extLst>
              <a:ext uri="{FF2B5EF4-FFF2-40B4-BE49-F238E27FC236}">
                <a16:creationId xmlns:a16="http://schemas.microsoft.com/office/drawing/2014/main" id="{0AEFB571-B904-4EAA-95C3-260D6018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82888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mayoría de los atletas no usan suplementos de vitamina A en altas dosis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484809" name="Text Box 9">
            <a:extLst>
              <a:ext uri="{FF2B5EF4-FFF2-40B4-BE49-F238E27FC236}">
                <a16:creationId xmlns:a16="http://schemas.microsoft.com/office/drawing/2014/main" id="{5988AE44-2F11-4B9F-877A-742F3032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521075"/>
            <a:ext cx="8159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Esto puede inducir efectos tóxicos peligrosos</a:t>
            </a:r>
          </a:p>
        </p:txBody>
      </p:sp>
      <p:pic>
        <p:nvPicPr>
          <p:cNvPr id="1484810" name="Picture 10">
            <a:extLst>
              <a:ext uri="{FF2B5EF4-FFF2-40B4-BE49-F238E27FC236}">
                <a16:creationId xmlns:a16="http://schemas.microsoft.com/office/drawing/2014/main" id="{D1C09DC5-A54D-4087-A2F3-90BBAA75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4D45C-4938-44D6-A0BF-DDE9DC0A70E3}"/>
              </a:ext>
            </a:extLst>
          </p:cNvPr>
          <p:cNvSpPr>
            <a:spLocks/>
          </p:cNvSpPr>
          <p:nvPr/>
        </p:nvSpPr>
        <p:spPr bwMode="auto">
          <a:xfrm>
            <a:off x="0" y="11239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55EFD7-E81E-4BE3-825D-BDE93F583BFC}"/>
              </a:ext>
            </a:extLst>
          </p:cNvPr>
          <p:cNvSpPr>
            <a:spLocks/>
          </p:cNvSpPr>
          <p:nvPr/>
        </p:nvSpPr>
        <p:spPr bwMode="auto">
          <a:xfrm>
            <a:off x="2268538" y="20335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2" name="Text Box 4">
            <a:extLst>
              <a:ext uri="{FF2B5EF4-FFF2-40B4-BE49-F238E27FC236}">
                <a16:creationId xmlns:a16="http://schemas.microsoft.com/office/drawing/2014/main" id="{9D6C806F-5345-45E2-A2E7-B9BE3ED9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86855" name="Picture 7">
            <a:extLst>
              <a:ext uri="{FF2B5EF4-FFF2-40B4-BE49-F238E27FC236}">
                <a16:creationId xmlns:a16="http://schemas.microsoft.com/office/drawing/2014/main" id="{4D343B58-9558-491B-A086-CA2DC469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5545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6856" name="Text Box 8">
            <a:extLst>
              <a:ext uri="{FF2B5EF4-FFF2-40B4-BE49-F238E27FC236}">
                <a16:creationId xmlns:a16="http://schemas.microsoft.com/office/drawing/2014/main" id="{B41F1329-0D16-4937-8FC3-FFFB7183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557713"/>
            <a:ext cx="728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Este dato no es conclusivo: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486857" name="Picture 9">
            <a:extLst>
              <a:ext uri="{FF2B5EF4-FFF2-40B4-BE49-F238E27FC236}">
                <a16:creationId xmlns:a16="http://schemas.microsoft.com/office/drawing/2014/main" id="{2F69CF38-4A89-471D-8712-99687864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34559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6858" name="Text Box 10">
            <a:extLst>
              <a:ext uri="{FF2B5EF4-FFF2-40B4-BE49-F238E27FC236}">
                <a16:creationId xmlns:a16="http://schemas.microsoft.com/office/drawing/2014/main" id="{2571D60A-DCD4-47F7-B2CC-25D2ED92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3403600"/>
            <a:ext cx="79089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Cierta evidencia científica indica que los suplementos de antioxidantes que contienen ß-caróteno pueden reducir los marcadores de la actividad de los radicales libres: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86859" name="Picture 11">
            <a:extLst>
              <a:ext uri="{FF2B5EF4-FFF2-40B4-BE49-F238E27FC236}">
                <a16:creationId xmlns:a16="http://schemas.microsoft.com/office/drawing/2014/main" id="{4AB9D18C-5905-4652-B52F-11CE5CC8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82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6860" name="Text Box 12">
            <a:extLst>
              <a:ext uri="{FF2B5EF4-FFF2-40B4-BE49-F238E27FC236}">
                <a16:creationId xmlns:a16="http://schemas.microsoft.com/office/drawing/2014/main" id="{3541874D-C85D-422F-984D-CF23D75C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611438"/>
            <a:ext cx="83661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Muchos atletas de tolerancia usan suplementos de carotenoides, particularmente ß-caróteno:</a:t>
            </a:r>
          </a:p>
        </p:txBody>
      </p:sp>
      <p:sp>
        <p:nvSpPr>
          <p:cNvPr id="1486861" name="Text Box 13">
            <a:extLst>
              <a:ext uri="{FF2B5EF4-FFF2-40B4-BE49-F238E27FC236}">
                <a16:creationId xmlns:a16="http://schemas.microsoft.com/office/drawing/2014/main" id="{2AAA6753-1B44-41F6-95D5-40FB92F7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948238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El potencial actual protectivo de los antioxidantes no se ha determinado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86862" name="Picture 14">
            <a:extLst>
              <a:ext uri="{FF2B5EF4-FFF2-40B4-BE49-F238E27FC236}">
                <a16:creationId xmlns:a16="http://schemas.microsoft.com/office/drawing/2014/main" id="{3809FFCA-8D73-48C1-909F-4F6C6BF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37EF2-7936-49CE-93BD-C9F1D5EFABC2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392896-1BED-4F56-BF6E-CFB3D7947CE3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900" name="Text Box 4">
            <a:extLst>
              <a:ext uri="{FF2B5EF4-FFF2-40B4-BE49-F238E27FC236}">
                <a16:creationId xmlns:a16="http://schemas.microsoft.com/office/drawing/2014/main" id="{4FF1F7F4-8201-4D3C-8066-FE3170B00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</a:t>
            </a:r>
            <a:r>
              <a:rPr lang="en-US" altLang="en-US" sz="1200" b="1">
                <a:latin typeface="Times New Roman" panose="02020603050405020304" pitchFamily="18" charset="0"/>
              </a:rPr>
              <a:t>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88903" name="Picture 7">
            <a:extLst>
              <a:ext uri="{FF2B5EF4-FFF2-40B4-BE49-F238E27FC236}">
                <a16:creationId xmlns:a16="http://schemas.microsoft.com/office/drawing/2014/main" id="{917117E7-62DE-45D1-93B8-5839BE9D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241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8904" name="Text Box 8">
            <a:extLst>
              <a:ext uri="{FF2B5EF4-FFF2-40B4-BE49-F238E27FC236}">
                <a16:creationId xmlns:a16="http://schemas.microsoft.com/office/drawing/2014/main" id="{0B1392BC-6C58-44C5-88D2-B3DB9306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52713"/>
            <a:ext cx="82454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Vitamina liposoluble: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88905" name="Picture 9">
            <a:extLst>
              <a:ext uri="{FF2B5EF4-FFF2-40B4-BE49-F238E27FC236}">
                <a16:creationId xmlns:a16="http://schemas.microsoft.com/office/drawing/2014/main" id="{8AB2F538-9F7F-4D5B-A86D-5F00BBEF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41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8906" name="Text Box 10">
            <a:extLst>
              <a:ext uri="{FF2B5EF4-FFF2-40B4-BE49-F238E27FC236}">
                <a16:creationId xmlns:a16="http://schemas.microsoft.com/office/drawing/2014/main" id="{272A7813-3EDA-44FB-B19C-A8C1C8A2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65525"/>
            <a:ext cx="7645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Se produce y libera por tejidos específicos: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88907" name="Picture 11">
            <a:extLst>
              <a:ext uri="{FF2B5EF4-FFF2-40B4-BE49-F238E27FC236}">
                <a16:creationId xmlns:a16="http://schemas.microsoft.com/office/drawing/2014/main" id="{9B5B1614-C66A-47AF-BBEF-D8B054A1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5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8908" name="Text Box 12">
            <a:extLst>
              <a:ext uri="{FF2B5EF4-FFF2-40B4-BE49-F238E27FC236}">
                <a16:creationId xmlns:a16="http://schemas.microsoft.com/office/drawing/2014/main" id="{A363BFA3-5BD6-40F2-9223-6EFE871F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133725"/>
            <a:ext cx="83899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puede considerar como una hormona: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88909" name="Picture 13">
            <a:extLst>
              <a:ext uri="{FF2B5EF4-FFF2-40B4-BE49-F238E27FC236}">
                <a16:creationId xmlns:a16="http://schemas.microsoft.com/office/drawing/2014/main" id="{7B841534-D53B-4BA9-AEEB-EBA9D2C6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0687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8910" name="Text Box 14">
            <a:extLst>
              <a:ext uri="{FF2B5EF4-FFF2-40B4-BE49-F238E27FC236}">
                <a16:creationId xmlns:a16="http://schemas.microsoft.com/office/drawing/2014/main" id="{8CDBD624-A531-4DA0-9059-1007C14B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071938"/>
            <a:ext cx="745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Luego circula e interacciona con receptores específicos llamados: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88911" name="Text Box 15">
            <a:extLst>
              <a:ext uri="{FF2B5EF4-FFF2-40B4-BE49-F238E27FC236}">
                <a16:creationId xmlns:a16="http://schemas.microsoft.com/office/drawing/2014/main" id="{460B923B-D5B3-4DB7-B23D-A838E55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718050"/>
            <a:ext cx="7294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Receptores de vitamina D (RVD o VDR, siglas en inglés)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0CB5F-570F-4FE2-BD67-2D14D286B21B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88913" name="Picture 17">
            <a:extLst>
              <a:ext uri="{FF2B5EF4-FFF2-40B4-BE49-F238E27FC236}">
                <a16:creationId xmlns:a16="http://schemas.microsoft.com/office/drawing/2014/main" id="{97C67295-3275-4746-B96B-A2E72EFE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55CAC9-F57B-489C-A857-A9FC2D36418B}"/>
              </a:ext>
            </a:extLst>
          </p:cNvPr>
          <p:cNvSpPr>
            <a:spLocks/>
          </p:cNvSpPr>
          <p:nvPr/>
        </p:nvSpPr>
        <p:spPr bwMode="auto">
          <a:xfrm>
            <a:off x="1187450" y="196215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8" name="Text Box 4">
            <a:extLst>
              <a:ext uri="{FF2B5EF4-FFF2-40B4-BE49-F238E27FC236}">
                <a16:creationId xmlns:a16="http://schemas.microsoft.com/office/drawing/2014/main" id="{C170DE6A-0784-499E-AF13-49837831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90951" name="Picture 7">
            <a:extLst>
              <a:ext uri="{FF2B5EF4-FFF2-40B4-BE49-F238E27FC236}">
                <a16:creationId xmlns:a16="http://schemas.microsoft.com/office/drawing/2014/main" id="{A8D97DA8-8E3F-4B1F-8793-D6F083C5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11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0952" name="Text Box 8">
            <a:extLst>
              <a:ext uri="{FF2B5EF4-FFF2-40B4-BE49-F238E27FC236}">
                <a16:creationId xmlns:a16="http://schemas.microsoft.com/office/drawing/2014/main" id="{2E12F423-AFF1-4F4D-BD5D-692016B9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796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Participa en el metabolismo del calcio: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0953" name="Picture 9">
            <a:extLst>
              <a:ext uri="{FF2B5EF4-FFF2-40B4-BE49-F238E27FC236}">
                <a16:creationId xmlns:a16="http://schemas.microsoft.com/office/drawing/2014/main" id="{B8C148AF-8A69-4DAA-BA3D-F0B75EBE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1321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0954" name="Text Box 10">
            <a:extLst>
              <a:ext uri="{FF2B5EF4-FFF2-40B4-BE49-F238E27FC236}">
                <a16:creationId xmlns:a16="http://schemas.microsoft.com/office/drawing/2014/main" id="{68573DF6-D0A5-4711-8550-C2F802CE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5911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Aumenta la producción de la proteína responsable para: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0955" name="Picture 11">
            <a:extLst>
              <a:ext uri="{FF2B5EF4-FFF2-40B4-BE49-F238E27FC236}">
                <a16:creationId xmlns:a16="http://schemas.microsoft.com/office/drawing/2014/main" id="{7C8BBD35-C8B3-4A89-B008-684CB6F4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449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0956" name="Text Box 12">
            <a:extLst>
              <a:ext uri="{FF2B5EF4-FFF2-40B4-BE49-F238E27FC236}">
                <a16:creationId xmlns:a16="http://schemas.microsoft.com/office/drawing/2014/main" id="{6AC65BDD-2192-43AE-A808-D51F2BAEB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648075"/>
            <a:ext cx="7383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Transportar el calcio y fosfato dentro del revestimiento celular del intestino delgado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7B8B5-9A5B-41C2-9E0F-E51344E97EA5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90958" name="Picture 14">
            <a:extLst>
              <a:ext uri="{FF2B5EF4-FFF2-40B4-BE49-F238E27FC236}">
                <a16:creationId xmlns:a16="http://schemas.microsoft.com/office/drawing/2014/main" id="{12FA2D19-8613-4020-BE59-7CA14E12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208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C12E71-C325-402C-B18F-0A20FF43C777}"/>
              </a:ext>
            </a:extLst>
          </p:cNvPr>
          <p:cNvSpPr>
            <a:spLocks/>
          </p:cNvSpPr>
          <p:nvPr/>
        </p:nvSpPr>
        <p:spPr bwMode="auto">
          <a:xfrm>
            <a:off x="2268538" y="190976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6" name="Text Box 4">
            <a:extLst>
              <a:ext uri="{FF2B5EF4-FFF2-40B4-BE49-F238E27FC236}">
                <a16:creationId xmlns:a16="http://schemas.microsoft.com/office/drawing/2014/main" id="{ABD06E11-35C1-4472-A2D8-A27322E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92999" name="Picture 7">
            <a:extLst>
              <a:ext uri="{FF2B5EF4-FFF2-40B4-BE49-F238E27FC236}">
                <a16:creationId xmlns:a16="http://schemas.microsoft.com/office/drawing/2014/main" id="{AC32FA72-70A0-4EB0-911A-31994E67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9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3000" name="Text Box 8">
            <a:extLst>
              <a:ext uri="{FF2B5EF4-FFF2-40B4-BE49-F238E27FC236}">
                <a16:creationId xmlns:a16="http://schemas.microsoft.com/office/drawing/2014/main" id="{8B67C08B-332A-4044-93F0-8CBDCFDB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38413"/>
            <a:ext cx="83899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Aumenta la actividad de la enzima: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 i="1">
                <a:latin typeface="Tahoma" panose="020B0604030504040204" pitchFamily="34" charset="0"/>
              </a:rPr>
              <a:t>Alcalina Fosfatasa: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3001" name="Picture 9">
            <a:extLst>
              <a:ext uri="{FF2B5EF4-FFF2-40B4-BE49-F238E27FC236}">
                <a16:creationId xmlns:a16="http://schemas.microsoft.com/office/drawing/2014/main" id="{A929CCAF-A231-430B-8D64-ED2C882F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4655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3002" name="Text Box 10">
            <a:extLst>
              <a:ext uri="{FF2B5EF4-FFF2-40B4-BE49-F238E27FC236}">
                <a16:creationId xmlns:a16="http://schemas.microsoft.com/office/drawing/2014/main" id="{2CDF0CE9-1F2D-44DC-85D9-101D8EB8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89313"/>
            <a:ext cx="7861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Función/efecto: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3003" name="Picture 11">
            <a:extLst>
              <a:ext uri="{FF2B5EF4-FFF2-40B4-BE49-F238E27FC236}">
                <a16:creationId xmlns:a16="http://schemas.microsoft.com/office/drawing/2014/main" id="{D71E4FE8-5E34-4B51-9802-C9E9FB0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925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3004" name="Text Box 12">
            <a:extLst>
              <a:ext uri="{FF2B5EF4-FFF2-40B4-BE49-F238E27FC236}">
                <a16:creationId xmlns:a16="http://schemas.microsoft.com/office/drawing/2014/main" id="{2C7B5683-C7D8-489D-9E7B-C76FB01B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95725"/>
            <a:ext cx="7383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Aumenta la disponibilidad de fósforo en el intestino delgado para: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93005" name="Text Box 13">
            <a:extLst>
              <a:ext uri="{FF2B5EF4-FFF2-40B4-BE49-F238E27FC236}">
                <a16:creationId xmlns:a16="http://schemas.microsoft.com/office/drawing/2014/main" id="{62C1AE10-F47C-41B7-895C-043215D5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519613"/>
            <a:ext cx="7078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La absorción del fósforo por el intestino delgado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493006" name="Group 14">
            <a:extLst>
              <a:ext uri="{FF2B5EF4-FFF2-40B4-BE49-F238E27FC236}">
                <a16:creationId xmlns:a16="http://schemas.microsoft.com/office/drawing/2014/main" id="{6E63738C-CD5F-445D-BAAE-B7CC3F3FD7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554538"/>
            <a:ext cx="266700" cy="268287"/>
            <a:chOff x="618" y="2160"/>
            <a:chExt cx="2262" cy="2267"/>
          </a:xfrm>
        </p:grpSpPr>
        <p:sp>
          <p:nvSpPr>
            <p:cNvPr id="1493007" name="AutoShape 15">
              <a:extLst>
                <a:ext uri="{FF2B5EF4-FFF2-40B4-BE49-F238E27FC236}">
                  <a16:creationId xmlns:a16="http://schemas.microsoft.com/office/drawing/2014/main" id="{D7738EE0-2E87-43BA-8CF9-85FD6F44AC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8" name="Freeform 16">
              <a:extLst>
                <a:ext uri="{FF2B5EF4-FFF2-40B4-BE49-F238E27FC236}">
                  <a16:creationId xmlns:a16="http://schemas.microsoft.com/office/drawing/2014/main" id="{A52D8B33-2472-491C-BB50-8811E57E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9" name="Freeform 17">
              <a:extLst>
                <a:ext uri="{FF2B5EF4-FFF2-40B4-BE49-F238E27FC236}">
                  <a16:creationId xmlns:a16="http://schemas.microsoft.com/office/drawing/2014/main" id="{1FE48224-3596-4D74-B7AD-6F0D5273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0" name="Freeform 18">
              <a:extLst>
                <a:ext uri="{FF2B5EF4-FFF2-40B4-BE49-F238E27FC236}">
                  <a16:creationId xmlns:a16="http://schemas.microsoft.com/office/drawing/2014/main" id="{3A756FE6-DAFB-41AD-A82B-145DEFB4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1" name="Freeform 19">
              <a:extLst>
                <a:ext uri="{FF2B5EF4-FFF2-40B4-BE49-F238E27FC236}">
                  <a16:creationId xmlns:a16="http://schemas.microsoft.com/office/drawing/2014/main" id="{9928ACC3-BF38-40A1-A691-F94C8199E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2" name="Freeform 20">
              <a:extLst>
                <a:ext uri="{FF2B5EF4-FFF2-40B4-BE49-F238E27FC236}">
                  <a16:creationId xmlns:a16="http://schemas.microsoft.com/office/drawing/2014/main" id="{7AE59D1F-DED7-4C98-A56E-85B357A7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3" name="Freeform 21">
              <a:extLst>
                <a:ext uri="{FF2B5EF4-FFF2-40B4-BE49-F238E27FC236}">
                  <a16:creationId xmlns:a16="http://schemas.microsoft.com/office/drawing/2014/main" id="{036460C1-A6FB-479A-AE25-CBD8A377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4" name="Freeform 22">
              <a:extLst>
                <a:ext uri="{FF2B5EF4-FFF2-40B4-BE49-F238E27FC236}">
                  <a16:creationId xmlns:a16="http://schemas.microsoft.com/office/drawing/2014/main" id="{62F3018B-D8C1-4413-BFCB-41CF725B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5" name="Freeform 23">
              <a:extLst>
                <a:ext uri="{FF2B5EF4-FFF2-40B4-BE49-F238E27FC236}">
                  <a16:creationId xmlns:a16="http://schemas.microsoft.com/office/drawing/2014/main" id="{D117BBDB-440B-4DAA-9FE6-1DBF5C186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6" name="Freeform 24">
              <a:extLst>
                <a:ext uri="{FF2B5EF4-FFF2-40B4-BE49-F238E27FC236}">
                  <a16:creationId xmlns:a16="http://schemas.microsoft.com/office/drawing/2014/main" id="{5D32EE4F-534D-4865-8CB5-C8DDF2A14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7" name="Freeform 25">
              <a:extLst>
                <a:ext uri="{FF2B5EF4-FFF2-40B4-BE49-F238E27FC236}">
                  <a16:creationId xmlns:a16="http://schemas.microsoft.com/office/drawing/2014/main" id="{1FE4A3FC-1A7D-4C8E-B3AE-4435CF3B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18" name="Text Box 26">
            <a:extLst>
              <a:ext uri="{FF2B5EF4-FFF2-40B4-BE49-F238E27FC236}">
                <a16:creationId xmlns:a16="http://schemas.microsoft.com/office/drawing/2014/main" id="{776BE9EB-3A5C-4166-9201-EAA00AF4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960938"/>
            <a:ext cx="7223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Las proteínas que transportan el fosfato</a:t>
            </a:r>
          </a:p>
        </p:txBody>
      </p:sp>
      <p:grpSp>
        <p:nvGrpSpPr>
          <p:cNvPr id="1493019" name="Group 27">
            <a:extLst>
              <a:ext uri="{FF2B5EF4-FFF2-40B4-BE49-F238E27FC236}">
                <a16:creationId xmlns:a16="http://schemas.microsoft.com/office/drawing/2014/main" id="{B90F8539-6FEB-43C3-96F7-C5E8EAE332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995863"/>
            <a:ext cx="266700" cy="268287"/>
            <a:chOff x="618" y="2160"/>
            <a:chExt cx="2262" cy="2267"/>
          </a:xfrm>
        </p:grpSpPr>
        <p:sp>
          <p:nvSpPr>
            <p:cNvPr id="1493020" name="AutoShape 28">
              <a:extLst>
                <a:ext uri="{FF2B5EF4-FFF2-40B4-BE49-F238E27FC236}">
                  <a16:creationId xmlns:a16="http://schemas.microsoft.com/office/drawing/2014/main" id="{D8153848-B4DC-4B89-A9C7-65EC95D2EF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1" name="Freeform 29">
              <a:extLst>
                <a:ext uri="{FF2B5EF4-FFF2-40B4-BE49-F238E27FC236}">
                  <a16:creationId xmlns:a16="http://schemas.microsoft.com/office/drawing/2014/main" id="{5A4811E3-F90E-4C65-B164-108F65632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2" name="Freeform 30">
              <a:extLst>
                <a:ext uri="{FF2B5EF4-FFF2-40B4-BE49-F238E27FC236}">
                  <a16:creationId xmlns:a16="http://schemas.microsoft.com/office/drawing/2014/main" id="{486428C3-7B89-4AFF-BEA2-D5AD332A3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3" name="Freeform 31">
              <a:extLst>
                <a:ext uri="{FF2B5EF4-FFF2-40B4-BE49-F238E27FC236}">
                  <a16:creationId xmlns:a16="http://schemas.microsoft.com/office/drawing/2014/main" id="{E5F7F874-16E9-4419-8D6B-45DA3CD7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4" name="Freeform 32">
              <a:extLst>
                <a:ext uri="{FF2B5EF4-FFF2-40B4-BE49-F238E27FC236}">
                  <a16:creationId xmlns:a16="http://schemas.microsoft.com/office/drawing/2014/main" id="{1D14FDFA-BFD3-44A5-A80C-532A776E3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5" name="Freeform 33">
              <a:extLst>
                <a:ext uri="{FF2B5EF4-FFF2-40B4-BE49-F238E27FC236}">
                  <a16:creationId xmlns:a16="http://schemas.microsoft.com/office/drawing/2014/main" id="{309AF6AE-4B2E-4BCE-88D4-AB22B8A7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6" name="Freeform 34">
              <a:extLst>
                <a:ext uri="{FF2B5EF4-FFF2-40B4-BE49-F238E27FC236}">
                  <a16:creationId xmlns:a16="http://schemas.microsoft.com/office/drawing/2014/main" id="{5C4DA8ED-671B-4B15-B5C6-9C7DACBE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7" name="Freeform 35">
              <a:extLst>
                <a:ext uri="{FF2B5EF4-FFF2-40B4-BE49-F238E27FC236}">
                  <a16:creationId xmlns:a16="http://schemas.microsoft.com/office/drawing/2014/main" id="{FE8E9E28-35D4-4F4B-8F74-E5DC38EF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8" name="Freeform 36">
              <a:extLst>
                <a:ext uri="{FF2B5EF4-FFF2-40B4-BE49-F238E27FC236}">
                  <a16:creationId xmlns:a16="http://schemas.microsoft.com/office/drawing/2014/main" id="{C4D02631-42B8-4ACC-94BA-FF04782D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29" name="Freeform 37">
              <a:extLst>
                <a:ext uri="{FF2B5EF4-FFF2-40B4-BE49-F238E27FC236}">
                  <a16:creationId xmlns:a16="http://schemas.microsoft.com/office/drawing/2014/main" id="{01670865-F8B3-48BB-8E00-022D7F761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30" name="Freeform 38">
              <a:extLst>
                <a:ext uri="{FF2B5EF4-FFF2-40B4-BE49-F238E27FC236}">
                  <a16:creationId xmlns:a16="http://schemas.microsoft.com/office/drawing/2014/main" id="{B2C41437-3D6B-43E8-A22C-F4A5D15A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FAC725-F2F7-49AE-BF98-85E4CF679C6B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93032" name="Picture 40">
            <a:extLst>
              <a:ext uri="{FF2B5EF4-FFF2-40B4-BE49-F238E27FC236}">
                <a16:creationId xmlns:a16="http://schemas.microsoft.com/office/drawing/2014/main" id="{3AA4FE21-55BF-4315-BB75-65012937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208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01D8BB-4270-47AB-B8C3-DCA374ACDF2F}"/>
              </a:ext>
            </a:extLst>
          </p:cNvPr>
          <p:cNvSpPr>
            <a:spLocks/>
          </p:cNvSpPr>
          <p:nvPr/>
        </p:nvSpPr>
        <p:spPr bwMode="auto">
          <a:xfrm>
            <a:off x="2268538" y="190976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4" name="Text Box 4">
            <a:extLst>
              <a:ext uri="{FF2B5EF4-FFF2-40B4-BE49-F238E27FC236}">
                <a16:creationId xmlns:a16="http://schemas.microsoft.com/office/drawing/2014/main" id="{F81A41FA-27C4-4BC6-9904-F84F7901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95047" name="Picture 7">
            <a:extLst>
              <a:ext uri="{FF2B5EF4-FFF2-40B4-BE49-F238E27FC236}">
                <a16:creationId xmlns:a16="http://schemas.microsoft.com/office/drawing/2014/main" id="{287EDDC4-160E-422E-93EE-7F063129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5607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48" name="Text Box 8">
            <a:extLst>
              <a:ext uri="{FF2B5EF4-FFF2-40B4-BE49-F238E27FC236}">
                <a16:creationId xmlns:a16="http://schemas.microsoft.com/office/drawing/2014/main" id="{87A10B2C-43A4-4B00-9E7F-E7336762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083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Efecto: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5049" name="Picture 9">
            <a:extLst>
              <a:ext uri="{FF2B5EF4-FFF2-40B4-BE49-F238E27FC236}">
                <a16:creationId xmlns:a16="http://schemas.microsoft.com/office/drawing/2014/main" id="{6783FCC2-E23E-47F0-9C0C-64A5A0BC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50" name="Text Box 10">
            <a:extLst>
              <a:ext uri="{FF2B5EF4-FFF2-40B4-BE49-F238E27FC236}">
                <a16:creationId xmlns:a16="http://schemas.microsoft.com/office/drawing/2014/main" id="{F47BC893-41E6-4CC9-97F7-7237B284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97200"/>
            <a:ext cx="83899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Promueve la producción de osteoclastos en el hueso:</a:t>
            </a:r>
          </a:p>
        </p:txBody>
      </p:sp>
      <p:pic>
        <p:nvPicPr>
          <p:cNvPr id="1495051" name="Picture 11">
            <a:extLst>
              <a:ext uri="{FF2B5EF4-FFF2-40B4-BE49-F238E27FC236}">
                <a16:creationId xmlns:a16="http://schemas.microsoft.com/office/drawing/2014/main" id="{A6EE105C-68F0-4A7C-B35F-D590F0C2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925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52" name="Text Box 12">
            <a:extLst>
              <a:ext uri="{FF2B5EF4-FFF2-40B4-BE49-F238E27FC236}">
                <a16:creationId xmlns:a16="http://schemas.microsoft.com/office/drawing/2014/main" id="{38341669-7132-4EBE-89F3-E15741C2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995738"/>
            <a:ext cx="745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Mobilización de calcio y fosfato de: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95053" name="Text Box 13">
            <a:extLst>
              <a:ext uri="{FF2B5EF4-FFF2-40B4-BE49-F238E27FC236}">
                <a16:creationId xmlns:a16="http://schemas.microsoft.com/office/drawing/2014/main" id="{74927D56-FE46-4172-BBBC-90F36C1F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344988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Las sales minerales óseas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95054" name="Picture 14">
            <a:extLst>
              <a:ext uri="{FF2B5EF4-FFF2-40B4-BE49-F238E27FC236}">
                <a16:creationId xmlns:a16="http://schemas.microsoft.com/office/drawing/2014/main" id="{CC7627F1-5C99-45DB-B452-31084644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AFFDF-8503-4CDE-9622-81DAC62789CB}"/>
              </a:ext>
            </a:extLst>
          </p:cNvPr>
          <p:cNvSpPr>
            <a:spLocks/>
          </p:cNvSpPr>
          <p:nvPr/>
        </p:nvSpPr>
        <p:spPr bwMode="auto">
          <a:xfrm>
            <a:off x="2268538" y="21050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DA5AA8-B4DE-4A5F-A6CE-2816C295DD18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2" name="Text Box 4">
            <a:extLst>
              <a:ext uri="{FF2B5EF4-FFF2-40B4-BE49-F238E27FC236}">
                <a16:creationId xmlns:a16="http://schemas.microsoft.com/office/drawing/2014/main" id="{9A597BCF-9547-41BB-B72E-BB0B1561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97095" name="Picture 7">
            <a:extLst>
              <a:ext uri="{FF2B5EF4-FFF2-40B4-BE49-F238E27FC236}">
                <a16:creationId xmlns:a16="http://schemas.microsoft.com/office/drawing/2014/main" id="{88367452-C038-4E09-A1C0-E51FBB7C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5447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096" name="Text Box 8">
            <a:extLst>
              <a:ext uri="{FF2B5EF4-FFF2-40B4-BE49-F238E27FC236}">
                <a16:creationId xmlns:a16="http://schemas.microsoft.com/office/drawing/2014/main" id="{6964C2E3-D7A7-41A7-8913-C7D084FB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4923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Hígado de res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097" name="Picture 9">
            <a:extLst>
              <a:ext uri="{FF2B5EF4-FFF2-40B4-BE49-F238E27FC236}">
                <a16:creationId xmlns:a16="http://schemas.microsoft.com/office/drawing/2014/main" id="{894825D7-39F3-4ADC-BEFF-29ED1181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2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098" name="Text Box 10">
            <a:extLst>
              <a:ext uri="{FF2B5EF4-FFF2-40B4-BE49-F238E27FC236}">
                <a16:creationId xmlns:a16="http://schemas.microsoft.com/office/drawing/2014/main" id="{6DDE5361-17E5-49A7-8200-E34A1445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8318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Carnes:</a:t>
            </a:r>
          </a:p>
        </p:txBody>
      </p:sp>
      <p:pic>
        <p:nvPicPr>
          <p:cNvPr id="1497099" name="Picture 11">
            <a:extLst>
              <a:ext uri="{FF2B5EF4-FFF2-40B4-BE49-F238E27FC236}">
                <a16:creationId xmlns:a16="http://schemas.microsoft.com/office/drawing/2014/main" id="{69A0A31F-63E2-48D0-BB93-3005F8BB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7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00" name="Text Box 12">
            <a:extLst>
              <a:ext uri="{FF2B5EF4-FFF2-40B4-BE49-F238E27FC236}">
                <a16:creationId xmlns:a16="http://schemas.microsoft.com/office/drawing/2014/main" id="{7CE2D297-90D9-4E11-9F10-A1A479165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995613"/>
            <a:ext cx="81740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Pescado: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7101" name="Picture 13">
            <a:extLst>
              <a:ext uri="{FF2B5EF4-FFF2-40B4-BE49-F238E27FC236}">
                <a16:creationId xmlns:a16="http://schemas.microsoft.com/office/drawing/2014/main" id="{30E2E9CC-E866-455F-B12B-426B7858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4766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02" name="Text Box 14">
            <a:extLst>
              <a:ext uri="{FF2B5EF4-FFF2-40B4-BE49-F238E27FC236}">
                <a16:creationId xmlns:a16="http://schemas.microsoft.com/office/drawing/2014/main" id="{9F5FF29F-F40E-4207-8FD3-207EF142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403600"/>
            <a:ext cx="1285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Salmón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103" name="Picture 15">
            <a:extLst>
              <a:ext uri="{FF2B5EF4-FFF2-40B4-BE49-F238E27FC236}">
                <a16:creationId xmlns:a16="http://schemas.microsoft.com/office/drawing/2014/main" id="{7FEC7065-6044-4831-B79D-EEBED007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41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04" name="Text Box 16">
            <a:extLst>
              <a:ext uri="{FF2B5EF4-FFF2-40B4-BE49-F238E27FC236}">
                <a16:creationId xmlns:a16="http://schemas.microsoft.com/office/drawing/2014/main" id="{5F071299-8F87-4854-BDA5-22F28182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870325"/>
            <a:ext cx="81740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Mariscos/crustaceos: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7105" name="Picture 17">
            <a:extLst>
              <a:ext uri="{FF2B5EF4-FFF2-40B4-BE49-F238E27FC236}">
                <a16:creationId xmlns:a16="http://schemas.microsoft.com/office/drawing/2014/main" id="{23BDE9AF-A53D-417B-A5AA-6EC40551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3513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06" name="Text Box 18">
            <a:extLst>
              <a:ext uri="{FF2B5EF4-FFF2-40B4-BE49-F238E27FC236}">
                <a16:creationId xmlns:a16="http://schemas.microsoft.com/office/drawing/2014/main" id="{D9482388-E6B0-4279-815A-32116716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278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Camarones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107" name="Picture 19">
            <a:extLst>
              <a:ext uri="{FF2B5EF4-FFF2-40B4-BE49-F238E27FC236}">
                <a16:creationId xmlns:a16="http://schemas.microsoft.com/office/drawing/2014/main" id="{66708090-E08B-41A6-8041-83E0A383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069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08" name="Text Box 20">
            <a:extLst>
              <a:ext uri="{FF2B5EF4-FFF2-40B4-BE49-F238E27FC236}">
                <a16:creationId xmlns:a16="http://schemas.microsoft.com/office/drawing/2014/main" id="{265ABA54-5A5F-4513-8D10-CCE0D0F2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7355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Huevos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7109" name="Picture 21">
            <a:extLst>
              <a:ext uri="{FF2B5EF4-FFF2-40B4-BE49-F238E27FC236}">
                <a16:creationId xmlns:a16="http://schemas.microsoft.com/office/drawing/2014/main" id="{BEF63029-48D3-49C4-9093-110966D8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2425" y="35004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10" name="Text Box 22">
            <a:extLst>
              <a:ext uri="{FF2B5EF4-FFF2-40B4-BE49-F238E27FC236}">
                <a16:creationId xmlns:a16="http://schemas.microsoft.com/office/drawing/2014/main" id="{32C6B5B2-938A-42EC-ACA2-695CE1958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427413"/>
            <a:ext cx="854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Atún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111" name="Picture 23">
            <a:extLst>
              <a:ext uri="{FF2B5EF4-FFF2-40B4-BE49-F238E27FC236}">
                <a16:creationId xmlns:a16="http://schemas.microsoft.com/office/drawing/2014/main" id="{56EDA2B3-B2B2-4C4C-86C8-2DF8AC77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99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12" name="Text Box 24">
            <a:extLst>
              <a:ext uri="{FF2B5EF4-FFF2-40B4-BE49-F238E27FC236}">
                <a16:creationId xmlns:a16="http://schemas.microsoft.com/office/drawing/2014/main" id="{85B68AFE-B17D-467C-94B4-2D363EC1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227638"/>
            <a:ext cx="80295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lácteos: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497113" name="Picture 25">
            <a:extLst>
              <a:ext uri="{FF2B5EF4-FFF2-40B4-BE49-F238E27FC236}">
                <a16:creationId xmlns:a16="http://schemas.microsoft.com/office/drawing/2014/main" id="{03CFB6E3-B0CB-46BC-9FF7-F4BEE975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6750" y="35210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14" name="Text Box 26">
            <a:extLst>
              <a:ext uri="{FF2B5EF4-FFF2-40B4-BE49-F238E27FC236}">
                <a16:creationId xmlns:a16="http://schemas.microsoft.com/office/drawing/2014/main" id="{49597D89-4B41-4D45-9C4E-716AA7E9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3448050"/>
            <a:ext cx="15001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Arenque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115" name="Picture 27">
            <a:extLst>
              <a:ext uri="{FF2B5EF4-FFF2-40B4-BE49-F238E27FC236}">
                <a16:creationId xmlns:a16="http://schemas.microsoft.com/office/drawing/2014/main" id="{519D50D3-F744-4BB6-A534-94A6BD41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6800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16" name="Text Box 28">
            <a:extLst>
              <a:ext uri="{FF2B5EF4-FFF2-40B4-BE49-F238E27FC236}">
                <a16:creationId xmlns:a16="http://schemas.microsoft.com/office/drawing/2014/main" id="{24D8ED5F-9831-4284-9514-E9BDCE2A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607050"/>
            <a:ext cx="25098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Leche fortificada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7117" name="Picture 29">
            <a:extLst>
              <a:ext uri="{FF2B5EF4-FFF2-40B4-BE49-F238E27FC236}">
                <a16:creationId xmlns:a16="http://schemas.microsoft.com/office/drawing/2014/main" id="{BCD933CA-D1D8-43E5-A952-772F82D5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56800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7118" name="Text Box 30">
            <a:extLst>
              <a:ext uri="{FF2B5EF4-FFF2-40B4-BE49-F238E27FC236}">
                <a16:creationId xmlns:a16="http://schemas.microsoft.com/office/drawing/2014/main" id="{00F3B746-6661-4925-9408-60C10CC5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5607050"/>
            <a:ext cx="3228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Margarina fortificada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7B70F-7294-4BA4-80F1-011B98134895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97120" name="Picture 32">
            <a:extLst>
              <a:ext uri="{FF2B5EF4-FFF2-40B4-BE49-F238E27FC236}">
                <a16:creationId xmlns:a16="http://schemas.microsoft.com/office/drawing/2014/main" id="{94CFC92C-44AE-42D2-B720-E39EDAD4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5750"/>
            <a:ext cx="71294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11E7CC-A509-44C5-B933-6318B55604EB}"/>
              </a:ext>
            </a:extLst>
          </p:cNvPr>
          <p:cNvSpPr>
            <a:spLocks/>
          </p:cNvSpPr>
          <p:nvPr/>
        </p:nvSpPr>
        <p:spPr bwMode="auto">
          <a:xfrm>
            <a:off x="1403350" y="1700213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40" name="Text Box 4">
            <a:extLst>
              <a:ext uri="{FF2B5EF4-FFF2-40B4-BE49-F238E27FC236}">
                <a16:creationId xmlns:a16="http://schemas.microsoft.com/office/drawing/2014/main" id="{D44899EE-579B-4F2B-AA4D-EA355A59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499143" name="Picture 7">
            <a:extLst>
              <a:ext uri="{FF2B5EF4-FFF2-40B4-BE49-F238E27FC236}">
                <a16:creationId xmlns:a16="http://schemas.microsoft.com/office/drawing/2014/main" id="{986EACB9-72F0-4F43-B230-D92C5083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7226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9144" name="Text Box 8">
            <a:extLst>
              <a:ext uri="{FF2B5EF4-FFF2-40B4-BE49-F238E27FC236}">
                <a16:creationId xmlns:a16="http://schemas.microsoft.com/office/drawing/2014/main" id="{73C750E9-523C-46AF-B03E-0499FF6D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725863"/>
            <a:ext cx="73834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Radiación ultravioleta (UV) vía luz solar o aparato/cama bronceadora: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99145" name="Text Box 9">
            <a:extLst>
              <a:ext uri="{FF2B5EF4-FFF2-40B4-BE49-F238E27FC236}">
                <a16:creationId xmlns:a16="http://schemas.microsoft.com/office/drawing/2014/main" id="{B47F7277-D2E0-4F34-84D4-776B7ADF1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364038"/>
            <a:ext cx="7151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Produce cantidades adecuadas de vitamina D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499146" name="Picture 10">
            <a:extLst>
              <a:ext uri="{FF2B5EF4-FFF2-40B4-BE49-F238E27FC236}">
                <a16:creationId xmlns:a16="http://schemas.microsoft.com/office/drawing/2014/main" id="{AADAAB81-4D03-4C14-89AA-69189A33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908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9147" name="Text Box 11">
            <a:extLst>
              <a:ext uri="{FF2B5EF4-FFF2-40B4-BE49-F238E27FC236}">
                <a16:creationId xmlns:a16="http://schemas.microsoft.com/office/drawing/2014/main" id="{F0A00022-EA82-48BD-A960-5D58CD78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217863"/>
            <a:ext cx="78628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Adecuada exposición a la piel de: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499148" name="Picture 12">
            <a:extLst>
              <a:ext uri="{FF2B5EF4-FFF2-40B4-BE49-F238E27FC236}">
                <a16:creationId xmlns:a16="http://schemas.microsoft.com/office/drawing/2014/main" id="{A4740D53-8A7E-4F67-8909-03F3D036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9149" name="Text Box 13">
            <a:extLst>
              <a:ext uri="{FF2B5EF4-FFF2-40B4-BE49-F238E27FC236}">
                <a16:creationId xmlns:a16="http://schemas.microsoft.com/office/drawing/2014/main" id="{86BE5DEC-0B35-4BBB-B428-29EA9865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81300"/>
            <a:ext cx="82470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Fuentes endogénicas: </a:t>
            </a:r>
            <a:r>
              <a:rPr lang="en-US" altLang="en-US" sz="2300" b="1" i="1">
                <a:latin typeface="Tahoma" panose="020B0604030504040204" pitchFamily="34" charset="0"/>
              </a:rPr>
              <a:t>Exposición a la luz solar: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F861D-4A14-4DCA-9458-2A706A0BDBA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99151" name="Picture 15">
            <a:extLst>
              <a:ext uri="{FF2B5EF4-FFF2-40B4-BE49-F238E27FC236}">
                <a16:creationId xmlns:a16="http://schemas.microsoft.com/office/drawing/2014/main" id="{9A77A914-DED6-4550-B2F3-E8B1FE7D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B29932-3EC4-499B-8B2B-4173445A6B79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8" name="Text Box 4">
            <a:extLst>
              <a:ext uri="{FF2B5EF4-FFF2-40B4-BE49-F238E27FC236}">
                <a16:creationId xmlns:a16="http://schemas.microsoft.com/office/drawing/2014/main" id="{8A12AB88-17B0-4DA1-91D2-D6314833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01191" name="Picture 7">
            <a:extLst>
              <a:ext uri="{FF2B5EF4-FFF2-40B4-BE49-F238E27FC236}">
                <a16:creationId xmlns:a16="http://schemas.microsoft.com/office/drawing/2014/main" id="{E8BC56E1-7D2E-411F-A9D3-E4ED0B60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416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1192" name="Text Box 8">
            <a:extLst>
              <a:ext uri="{FF2B5EF4-FFF2-40B4-BE49-F238E27FC236}">
                <a16:creationId xmlns:a16="http://schemas.microsoft.com/office/drawing/2014/main" id="{5581B4CD-0C1A-4685-9DF9-ABC5A1E1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686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Limitaciones: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01193" name="Picture 9">
            <a:extLst>
              <a:ext uri="{FF2B5EF4-FFF2-40B4-BE49-F238E27FC236}">
                <a16:creationId xmlns:a16="http://schemas.microsoft.com/office/drawing/2014/main" id="{70711404-63D0-42E8-A0CB-4B8CD925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812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1194" name="Text Box 10">
            <a:extLst>
              <a:ext uri="{FF2B5EF4-FFF2-40B4-BE49-F238E27FC236}">
                <a16:creationId xmlns:a16="http://schemas.microsoft.com/office/drawing/2014/main" id="{73CDC46F-05D2-4EF9-A88C-86590D41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09850"/>
            <a:ext cx="81740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Fuentes endogénicas: </a:t>
            </a:r>
            <a:r>
              <a:rPr lang="en-US" altLang="en-US" sz="2300" b="1" i="1">
                <a:latin typeface="Tahoma" panose="020B0604030504040204" pitchFamily="34" charset="0"/>
              </a:rPr>
              <a:t>Exposición a la luz solar: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01195" name="Picture 11">
            <a:extLst>
              <a:ext uri="{FF2B5EF4-FFF2-40B4-BE49-F238E27FC236}">
                <a16:creationId xmlns:a16="http://schemas.microsoft.com/office/drawing/2014/main" id="{D690DE38-305A-4631-8F19-551DF98C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734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1196" name="Text Box 12">
            <a:extLst>
              <a:ext uri="{FF2B5EF4-FFF2-40B4-BE49-F238E27FC236}">
                <a16:creationId xmlns:a16="http://schemas.microsoft.com/office/drawing/2014/main" id="{26F0C43E-2338-4070-ACD3-F1C67575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5766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Pobre/inadecuada exposición UV: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01197" name="Text Box 13">
            <a:extLst>
              <a:ext uri="{FF2B5EF4-FFF2-40B4-BE49-F238E27FC236}">
                <a16:creationId xmlns:a16="http://schemas.microsoft.com/office/drawing/2014/main" id="{DA943263-4B19-438A-B3E6-76BD3307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984625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Determinantes: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501198" name="Group 14">
            <a:extLst>
              <a:ext uri="{FF2B5EF4-FFF2-40B4-BE49-F238E27FC236}">
                <a16:creationId xmlns:a16="http://schemas.microsoft.com/office/drawing/2014/main" id="{2A67DC11-810E-4ED0-A612-C38668ED8A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6225" y="4019550"/>
            <a:ext cx="266700" cy="268288"/>
            <a:chOff x="618" y="2160"/>
            <a:chExt cx="2262" cy="2267"/>
          </a:xfrm>
        </p:grpSpPr>
        <p:sp>
          <p:nvSpPr>
            <p:cNvPr id="1501199" name="AutoShape 15">
              <a:extLst>
                <a:ext uri="{FF2B5EF4-FFF2-40B4-BE49-F238E27FC236}">
                  <a16:creationId xmlns:a16="http://schemas.microsoft.com/office/drawing/2014/main" id="{46E8DC54-9D42-425F-AF50-20420CB6AA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0" name="Freeform 16">
              <a:extLst>
                <a:ext uri="{FF2B5EF4-FFF2-40B4-BE49-F238E27FC236}">
                  <a16:creationId xmlns:a16="http://schemas.microsoft.com/office/drawing/2014/main" id="{CADD3A40-ACFE-4B0C-9A61-41FC89D69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1" name="Freeform 17">
              <a:extLst>
                <a:ext uri="{FF2B5EF4-FFF2-40B4-BE49-F238E27FC236}">
                  <a16:creationId xmlns:a16="http://schemas.microsoft.com/office/drawing/2014/main" id="{8BC8A6B5-272C-4D69-90AB-4B4BF7CC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2" name="Freeform 18">
              <a:extLst>
                <a:ext uri="{FF2B5EF4-FFF2-40B4-BE49-F238E27FC236}">
                  <a16:creationId xmlns:a16="http://schemas.microsoft.com/office/drawing/2014/main" id="{8F8EFC9D-493B-40CC-B86C-BA251617E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3" name="Freeform 19">
              <a:extLst>
                <a:ext uri="{FF2B5EF4-FFF2-40B4-BE49-F238E27FC236}">
                  <a16:creationId xmlns:a16="http://schemas.microsoft.com/office/drawing/2014/main" id="{81904230-9D79-4D37-83A4-207C426CE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4" name="Freeform 20">
              <a:extLst>
                <a:ext uri="{FF2B5EF4-FFF2-40B4-BE49-F238E27FC236}">
                  <a16:creationId xmlns:a16="http://schemas.microsoft.com/office/drawing/2014/main" id="{9B6737DB-30FB-45C5-A9E0-67B3A6BA2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5" name="Freeform 21">
              <a:extLst>
                <a:ext uri="{FF2B5EF4-FFF2-40B4-BE49-F238E27FC236}">
                  <a16:creationId xmlns:a16="http://schemas.microsoft.com/office/drawing/2014/main" id="{E792A000-ACF1-4DA2-98F1-B158C907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6" name="Freeform 22">
              <a:extLst>
                <a:ext uri="{FF2B5EF4-FFF2-40B4-BE49-F238E27FC236}">
                  <a16:creationId xmlns:a16="http://schemas.microsoft.com/office/drawing/2014/main" id="{C10A7C75-22B2-4626-9CBB-A845FA027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7" name="Freeform 23">
              <a:extLst>
                <a:ext uri="{FF2B5EF4-FFF2-40B4-BE49-F238E27FC236}">
                  <a16:creationId xmlns:a16="http://schemas.microsoft.com/office/drawing/2014/main" id="{9058478E-F27D-407E-94A0-9E09F1DC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8" name="Freeform 24">
              <a:extLst>
                <a:ext uri="{FF2B5EF4-FFF2-40B4-BE49-F238E27FC236}">
                  <a16:creationId xmlns:a16="http://schemas.microsoft.com/office/drawing/2014/main" id="{FAD587F8-7384-490A-BA31-8E8DA023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209" name="Freeform 25">
              <a:extLst>
                <a:ext uri="{FF2B5EF4-FFF2-40B4-BE49-F238E27FC236}">
                  <a16:creationId xmlns:a16="http://schemas.microsoft.com/office/drawing/2014/main" id="{E72C0712-A65B-4E4F-85C1-3CE12AB73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1210" name="Picture 26">
            <a:extLst>
              <a:ext uri="{FF2B5EF4-FFF2-40B4-BE49-F238E27FC236}">
                <a16:creationId xmlns:a16="http://schemas.microsoft.com/office/drawing/2014/main" id="{5A6CF17F-D59B-4599-B752-7C613BBF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4467225"/>
            <a:ext cx="28257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1211" name="Text Box 27">
            <a:extLst>
              <a:ext uri="{FF2B5EF4-FFF2-40B4-BE49-F238E27FC236}">
                <a16:creationId xmlns:a16="http://schemas.microsoft.com/office/drawing/2014/main" id="{2FAA3696-D27D-4B62-99A0-E6AA526B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4465638"/>
            <a:ext cx="65865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Climas fríos, niebla tóxica u hongo de contaminación (smog), capas de ozono pesados o nubes pesadas:</a:t>
            </a:r>
          </a:p>
        </p:txBody>
      </p:sp>
      <p:sp>
        <p:nvSpPr>
          <p:cNvPr id="1501212" name="Text Box 28">
            <a:extLst>
              <a:ext uri="{FF2B5EF4-FFF2-40B4-BE49-F238E27FC236}">
                <a16:creationId xmlns:a16="http://schemas.microsoft.com/office/drawing/2014/main" id="{0E584436-2C20-4E12-9ED4-001E3AD5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108575"/>
            <a:ext cx="65817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 i="1">
                <a:latin typeface="Tahoma" panose="020B0604030504040204" pitchFamily="34" charset="0"/>
              </a:rPr>
              <a:t>Previenen que la luz UV  llegue a la tierra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C3D9C-E496-465C-A355-6C9F5FA04E5D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01214" name="Picture 30">
            <a:extLst>
              <a:ext uri="{FF2B5EF4-FFF2-40B4-BE49-F238E27FC236}">
                <a16:creationId xmlns:a16="http://schemas.microsoft.com/office/drawing/2014/main" id="{1C6CFF0C-128B-47C1-BB56-5256D328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48F841-D0FA-4BFA-9DBE-76410D504C07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>
            <a:extLst>
              <a:ext uri="{FF2B5EF4-FFF2-40B4-BE49-F238E27FC236}">
                <a16:creationId xmlns:a16="http://schemas.microsoft.com/office/drawing/2014/main" id="{D1B30757-5E5A-4A21-893C-F5E0DEFC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730250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01155" name="Rectangle 3">
            <a:extLst>
              <a:ext uri="{FF2B5EF4-FFF2-40B4-BE49-F238E27FC236}">
                <a16:creationId xmlns:a16="http://schemas.microsoft.com/office/drawing/2014/main" id="{3E3CA097-10C0-4E8C-B294-B8E731CF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82738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REQUISITOS VITAMÍNICOS: RDA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01156" name="Picture 4">
            <a:extLst>
              <a:ext uri="{FF2B5EF4-FFF2-40B4-BE49-F238E27FC236}">
                <a16:creationId xmlns:a16="http://schemas.microsoft.com/office/drawing/2014/main" id="{4BC0CBC3-BC89-4830-9B52-CB5597B4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12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57" name="Text Box 5">
            <a:extLst>
              <a:ext uri="{FF2B5EF4-FFF2-40B4-BE49-F238E27FC236}">
                <a16:creationId xmlns:a16="http://schemas.microsoft.com/office/drawing/2014/main" id="{EDF83359-B9D6-466E-BC86-DB97F68F6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141538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RDA</a:t>
            </a:r>
            <a:r>
              <a:rPr lang="en-US" altLang="en-US" sz="2300" b="1">
                <a:solidFill>
                  <a:srgbClr val="CC33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300" b="1">
                <a:latin typeface="Tahoma" panose="020B0604030504040204" pitchFamily="34" charset="0"/>
              </a:rPr>
              <a:t>se estableció para suplir las necesidades de personas saludables bajo un estrés ambiental no usual</a:t>
            </a:r>
          </a:p>
        </p:txBody>
      </p:sp>
      <p:pic>
        <p:nvPicPr>
          <p:cNvPr id="1201158" name="Picture 6">
            <a:extLst>
              <a:ext uri="{FF2B5EF4-FFF2-40B4-BE49-F238E27FC236}">
                <a16:creationId xmlns:a16="http://schemas.microsoft.com/office/drawing/2014/main" id="{2201B875-514E-45BB-BA98-48B52324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1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59" name="Text Box 7">
            <a:extLst>
              <a:ext uri="{FF2B5EF4-FFF2-40B4-BE49-F238E27FC236}">
                <a16:creationId xmlns:a16="http://schemas.microsoft.com/office/drawing/2014/main" id="{91704D7F-DF69-4BFC-9AC3-D53A1245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79775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Desarrollado por el subcomité del “</a:t>
            </a:r>
            <a:r>
              <a:rPr lang="en-US" altLang="en-US" sz="2300" b="1" i="1">
                <a:latin typeface="Tahoma" panose="020B0604030504040204" pitchFamily="34" charset="0"/>
              </a:rPr>
              <a:t>Food and Nutrition Board of the National Academy of Sciences</a:t>
            </a:r>
            <a:r>
              <a:rPr lang="en-US" altLang="en-US" sz="2300" b="1">
                <a:latin typeface="Tahoma" panose="020B0604030504040204" pitchFamily="34" charset="0"/>
              </a:rPr>
              <a:t>”</a:t>
            </a:r>
          </a:p>
        </p:txBody>
      </p:sp>
      <p:pic>
        <p:nvPicPr>
          <p:cNvPr id="1201160" name="Picture 8">
            <a:extLst>
              <a:ext uri="{FF2B5EF4-FFF2-40B4-BE49-F238E27FC236}">
                <a16:creationId xmlns:a16="http://schemas.microsoft.com/office/drawing/2014/main" id="{86B159EA-C476-41D8-8027-2108354E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0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61" name="Text Box 9">
            <a:extLst>
              <a:ext uri="{FF2B5EF4-FFF2-40B4-BE49-F238E27FC236}">
                <a16:creationId xmlns:a16="http://schemas.microsoft.com/office/drawing/2014/main" id="{CB9A2703-CE45-4600-B617-CF91FED3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289425"/>
            <a:ext cx="82470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Comúnmente excede los requisitos nutricionales de los individuos porque se ubican 2 desviaciones estándar sobre la media de los requisitos </a:t>
            </a:r>
          </a:p>
        </p:txBody>
      </p:sp>
      <p:pic>
        <p:nvPicPr>
          <p:cNvPr id="1201162" name="Picture 10">
            <a:extLst>
              <a:ext uri="{FF2B5EF4-FFF2-40B4-BE49-F238E27FC236}">
                <a16:creationId xmlns:a16="http://schemas.microsoft.com/office/drawing/2014/main" id="{07C86279-197E-4BDE-840E-9BD08AAD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292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63" name="Text Box 11">
            <a:extLst>
              <a:ext uri="{FF2B5EF4-FFF2-40B4-BE49-F238E27FC236}">
                <a16:creationId xmlns:a16="http://schemas.microsoft.com/office/drawing/2014/main" id="{64F094B7-8078-4981-A324-EAECA177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657850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Alcanzando 2/3 del RDA se considera adecuado, pero los requisitos cambian a través de la vida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6" name="Text Box 4">
            <a:extLst>
              <a:ext uri="{FF2B5EF4-FFF2-40B4-BE49-F238E27FC236}">
                <a16:creationId xmlns:a16="http://schemas.microsoft.com/office/drawing/2014/main" id="{70F926A8-EC63-4EF7-A9B7-2F4578FC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03239" name="Picture 7">
            <a:extLst>
              <a:ext uri="{FF2B5EF4-FFF2-40B4-BE49-F238E27FC236}">
                <a16:creationId xmlns:a16="http://schemas.microsoft.com/office/drawing/2014/main" id="{FA63A11E-C6A0-48B8-B903-EC9CEA1C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65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3240" name="Text Box 8">
            <a:extLst>
              <a:ext uri="{FF2B5EF4-FFF2-40B4-BE49-F238E27FC236}">
                <a16:creationId xmlns:a16="http://schemas.microsoft.com/office/drawing/2014/main" id="{34394694-2FA5-4158-B2FD-256B5ACD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05100"/>
            <a:ext cx="82470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Fuentes endogénicas: </a:t>
            </a:r>
            <a:r>
              <a:rPr lang="en-US" altLang="en-US" sz="2300" b="1" i="1">
                <a:latin typeface="Tahoma" panose="020B0604030504040204" pitchFamily="34" charset="0"/>
              </a:rPr>
              <a:t>Exposición a la luz solar: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03241" name="Picture 9">
            <a:extLst>
              <a:ext uri="{FF2B5EF4-FFF2-40B4-BE49-F238E27FC236}">
                <a16:creationId xmlns:a16="http://schemas.microsoft.com/office/drawing/2014/main" id="{71554E19-5D36-4694-9550-F4EB10C0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893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3242" name="Text Box 10">
            <a:extLst>
              <a:ext uri="{FF2B5EF4-FFF2-40B4-BE49-F238E27FC236}">
                <a16:creationId xmlns:a16="http://schemas.microsoft.com/office/drawing/2014/main" id="{9D42F627-2B0F-457C-8732-1B4E1C95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213100"/>
            <a:ext cx="77898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Riesgo para la salud: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03243" name="Picture 11">
            <a:extLst>
              <a:ext uri="{FF2B5EF4-FFF2-40B4-BE49-F238E27FC236}">
                <a16:creationId xmlns:a16="http://schemas.microsoft.com/office/drawing/2014/main" id="{527FEFAE-786E-48DC-A04E-CD5A8FF7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7163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3244" name="Text Box 12">
            <a:extLst>
              <a:ext uri="{FF2B5EF4-FFF2-40B4-BE49-F238E27FC236}">
                <a16:creationId xmlns:a16="http://schemas.microsoft.com/office/drawing/2014/main" id="{5E089FE7-4EE2-4A23-B815-1AC2458D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719513"/>
            <a:ext cx="7167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Exposición prolongada a rayos UV: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03245" name="Text Box 13">
            <a:extLst>
              <a:ext uri="{FF2B5EF4-FFF2-40B4-BE49-F238E27FC236}">
                <a16:creationId xmlns:a16="http://schemas.microsoft.com/office/drawing/2014/main" id="{80D8E9D1-9541-4657-9A09-41401D03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76700"/>
            <a:ext cx="6983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Aumenta el riesgo de cáncer en la piel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A45A0-6DFB-4C07-AE12-93C20CE4F88A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03247" name="Picture 15">
            <a:extLst>
              <a:ext uri="{FF2B5EF4-FFF2-40B4-BE49-F238E27FC236}">
                <a16:creationId xmlns:a16="http://schemas.microsoft.com/office/drawing/2014/main" id="{76992AD6-C5EE-48F7-A606-F128EF47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0C9241-1EED-4DD5-A11F-920414DB58A9}"/>
              </a:ext>
            </a:extLst>
          </p:cNvPr>
          <p:cNvSpPr>
            <a:spLocks/>
          </p:cNvSpPr>
          <p:nvPr/>
        </p:nvSpPr>
        <p:spPr bwMode="auto">
          <a:xfrm>
            <a:off x="1403350" y="20605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6" name="Text Box 26">
            <a:extLst>
              <a:ext uri="{FF2B5EF4-FFF2-40B4-BE49-F238E27FC236}">
                <a16:creationId xmlns:a16="http://schemas.microsoft.com/office/drawing/2014/main" id="{12B0F35C-9F44-48FC-8E19-0B640FD2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280),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05309" name="Picture 29">
            <a:extLst>
              <a:ext uri="{FF2B5EF4-FFF2-40B4-BE49-F238E27FC236}">
                <a16:creationId xmlns:a16="http://schemas.microsoft.com/office/drawing/2014/main" id="{B64CC410-2483-4823-BDB0-ED295843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7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0" name="Text Box 30">
            <a:extLst>
              <a:ext uri="{FF2B5EF4-FFF2-40B4-BE49-F238E27FC236}">
                <a16:creationId xmlns:a16="http://schemas.microsoft.com/office/drawing/2014/main" id="{D80C47CD-2E77-4D21-B787-9DDD9196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76538"/>
            <a:ext cx="81740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adecuado (adequate intake, AI) diario: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05311" name="Picture 31">
            <a:extLst>
              <a:ext uri="{FF2B5EF4-FFF2-40B4-BE49-F238E27FC236}">
                <a16:creationId xmlns:a16="http://schemas.microsoft.com/office/drawing/2014/main" id="{2F3CBDC9-2E0B-47F3-8FC1-BD08A4B6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607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2" name="Text Box 32">
            <a:extLst>
              <a:ext uri="{FF2B5EF4-FFF2-40B4-BE49-F238E27FC236}">
                <a16:creationId xmlns:a16="http://schemas.microsoft.com/office/drawing/2014/main" id="{179949AE-8E57-49C2-BD4E-4B6B6F38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284538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05313" name="Picture 33">
            <a:extLst>
              <a:ext uri="{FF2B5EF4-FFF2-40B4-BE49-F238E27FC236}">
                <a16:creationId xmlns:a16="http://schemas.microsoft.com/office/drawing/2014/main" id="{336487AE-DB2F-4621-82D3-F0F2A491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10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4" name="Text Box 34">
            <a:extLst>
              <a:ext uri="{FF2B5EF4-FFF2-40B4-BE49-F238E27FC236}">
                <a16:creationId xmlns:a16="http://schemas.microsoft.com/office/drawing/2014/main" id="{C7AFE387-7CA5-41E9-81A3-D6992726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131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5 - 10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F048A-FEC2-427F-ABF0-631982EA69F0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05316" name="Picture 36">
            <a:extLst>
              <a:ext uri="{FF2B5EF4-FFF2-40B4-BE49-F238E27FC236}">
                <a16:creationId xmlns:a16="http://schemas.microsoft.com/office/drawing/2014/main" id="{6212F792-5114-4030-AB39-44D2E768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9B8E12-5073-4C60-AF25-67D0509E89FC}"/>
              </a:ext>
            </a:extLst>
          </p:cNvPr>
          <p:cNvSpPr>
            <a:spLocks/>
          </p:cNvSpPr>
          <p:nvPr/>
        </p:nvSpPr>
        <p:spPr bwMode="auto">
          <a:xfrm>
            <a:off x="1187450" y="21066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2" name="Text Box 4">
            <a:extLst>
              <a:ext uri="{FF2B5EF4-FFF2-40B4-BE49-F238E27FC236}">
                <a16:creationId xmlns:a16="http://schemas.microsoft.com/office/drawing/2014/main" id="{1AF1CC2C-03FF-4F60-BFBE-5DE12A80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07335" name="Picture 7">
            <a:extLst>
              <a:ext uri="{FF2B5EF4-FFF2-40B4-BE49-F238E27FC236}">
                <a16:creationId xmlns:a16="http://schemas.microsoft.com/office/drawing/2014/main" id="{54D35AA2-CFA6-4B59-B43F-343FEDA1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05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7336" name="Text Box 8">
            <a:extLst>
              <a:ext uri="{FF2B5EF4-FFF2-40B4-BE49-F238E27FC236}">
                <a16:creationId xmlns:a16="http://schemas.microsoft.com/office/drawing/2014/main" id="{F9CF83FD-FBC8-47CB-A94C-91186428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633663"/>
            <a:ext cx="82946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Pobre estado de la vitamina D: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07337" name="Picture 9">
            <a:extLst>
              <a:ext uri="{FF2B5EF4-FFF2-40B4-BE49-F238E27FC236}">
                <a16:creationId xmlns:a16="http://schemas.microsoft.com/office/drawing/2014/main" id="{FC143109-5B5E-4DB4-9F26-A2565C0C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1416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7338" name="Text Box 10">
            <a:extLst>
              <a:ext uri="{FF2B5EF4-FFF2-40B4-BE49-F238E27FC236}">
                <a16:creationId xmlns:a16="http://schemas.microsoft.com/office/drawing/2014/main" id="{2FA48431-D68B-4414-B09A-8BBF4932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068638"/>
            <a:ext cx="77660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Durante la niñez: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07339" name="Picture 11">
            <a:extLst>
              <a:ext uri="{FF2B5EF4-FFF2-40B4-BE49-F238E27FC236}">
                <a16:creationId xmlns:a16="http://schemas.microsoft.com/office/drawing/2014/main" id="{042ED85B-D99F-4745-BA14-03F0AAA0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94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7340" name="Text Box 12">
            <a:extLst>
              <a:ext uri="{FF2B5EF4-FFF2-40B4-BE49-F238E27FC236}">
                <a16:creationId xmlns:a16="http://schemas.microsoft.com/office/drawing/2014/main" id="{8F266CD0-B4CD-42C9-A253-D03DE11F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597275"/>
            <a:ext cx="735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Consecuencias patológicas: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07341" name="Text Box 13">
            <a:extLst>
              <a:ext uri="{FF2B5EF4-FFF2-40B4-BE49-F238E27FC236}">
                <a16:creationId xmlns:a16="http://schemas.microsoft.com/office/drawing/2014/main" id="{9049143F-C737-41BC-AB2A-BB2D4BE82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005263"/>
            <a:ext cx="70548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Reducción en la mineralización de los huesos de crecimiento: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507342" name="Group 14">
            <a:extLst>
              <a:ext uri="{FF2B5EF4-FFF2-40B4-BE49-F238E27FC236}">
                <a16:creationId xmlns:a16="http://schemas.microsoft.com/office/drawing/2014/main" id="{40C0D7C7-25E6-437C-BEE4-E488110D1C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600" y="4040188"/>
            <a:ext cx="266700" cy="268287"/>
            <a:chOff x="618" y="2160"/>
            <a:chExt cx="2262" cy="2267"/>
          </a:xfrm>
        </p:grpSpPr>
        <p:sp>
          <p:nvSpPr>
            <p:cNvPr id="1507343" name="AutoShape 15">
              <a:extLst>
                <a:ext uri="{FF2B5EF4-FFF2-40B4-BE49-F238E27FC236}">
                  <a16:creationId xmlns:a16="http://schemas.microsoft.com/office/drawing/2014/main" id="{A87D4796-6452-4393-BA97-252D9171E5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4" name="Freeform 16">
              <a:extLst>
                <a:ext uri="{FF2B5EF4-FFF2-40B4-BE49-F238E27FC236}">
                  <a16:creationId xmlns:a16="http://schemas.microsoft.com/office/drawing/2014/main" id="{668CAA02-4034-4AD2-8914-10038C676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5" name="Freeform 17">
              <a:extLst>
                <a:ext uri="{FF2B5EF4-FFF2-40B4-BE49-F238E27FC236}">
                  <a16:creationId xmlns:a16="http://schemas.microsoft.com/office/drawing/2014/main" id="{B47D3ADC-78C1-4DC4-A3EE-CB28B0B5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6" name="Freeform 18">
              <a:extLst>
                <a:ext uri="{FF2B5EF4-FFF2-40B4-BE49-F238E27FC236}">
                  <a16:creationId xmlns:a16="http://schemas.microsoft.com/office/drawing/2014/main" id="{42398714-41C1-4937-AB37-F2752E31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7" name="Freeform 19">
              <a:extLst>
                <a:ext uri="{FF2B5EF4-FFF2-40B4-BE49-F238E27FC236}">
                  <a16:creationId xmlns:a16="http://schemas.microsoft.com/office/drawing/2014/main" id="{E0DDB394-AFD8-4193-8E04-EAAA19C32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8" name="Freeform 20">
              <a:extLst>
                <a:ext uri="{FF2B5EF4-FFF2-40B4-BE49-F238E27FC236}">
                  <a16:creationId xmlns:a16="http://schemas.microsoft.com/office/drawing/2014/main" id="{C4A0F7CB-B352-4B5C-9158-795EC4F5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49" name="Freeform 21">
              <a:extLst>
                <a:ext uri="{FF2B5EF4-FFF2-40B4-BE49-F238E27FC236}">
                  <a16:creationId xmlns:a16="http://schemas.microsoft.com/office/drawing/2014/main" id="{45B465D5-0944-4E60-B2BA-4D5AACF9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50" name="Freeform 22">
              <a:extLst>
                <a:ext uri="{FF2B5EF4-FFF2-40B4-BE49-F238E27FC236}">
                  <a16:creationId xmlns:a16="http://schemas.microsoft.com/office/drawing/2014/main" id="{59B1F7C8-4990-4395-BF72-D16A4B578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51" name="Freeform 23">
              <a:extLst>
                <a:ext uri="{FF2B5EF4-FFF2-40B4-BE49-F238E27FC236}">
                  <a16:creationId xmlns:a16="http://schemas.microsoft.com/office/drawing/2014/main" id="{A106A978-E1C7-43FC-9A84-DDB71A24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52" name="Freeform 24">
              <a:extLst>
                <a:ext uri="{FF2B5EF4-FFF2-40B4-BE49-F238E27FC236}">
                  <a16:creationId xmlns:a16="http://schemas.microsoft.com/office/drawing/2014/main" id="{01D58988-2522-4093-B000-4D8CC32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353" name="Freeform 25">
              <a:extLst>
                <a:ext uri="{FF2B5EF4-FFF2-40B4-BE49-F238E27FC236}">
                  <a16:creationId xmlns:a16="http://schemas.microsoft.com/office/drawing/2014/main" id="{1793FCB9-6CD9-4D9C-AC59-37F9CC647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7354" name="Picture 26">
            <a:extLst>
              <a:ext uri="{FF2B5EF4-FFF2-40B4-BE49-F238E27FC236}">
                <a16:creationId xmlns:a16="http://schemas.microsoft.com/office/drawing/2014/main" id="{3B126AC8-54A1-4FF6-9E0C-1951A42F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727575"/>
            <a:ext cx="28257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7355" name="Text Box 27">
            <a:extLst>
              <a:ext uri="{FF2B5EF4-FFF2-40B4-BE49-F238E27FC236}">
                <a16:creationId xmlns:a16="http://schemas.microsoft.com/office/drawing/2014/main" id="{AB8A8C97-BCDA-44FF-8054-22BBB043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725988"/>
            <a:ext cx="68500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Esto conduce a:</a:t>
            </a:r>
          </a:p>
        </p:txBody>
      </p:sp>
      <p:sp>
        <p:nvSpPr>
          <p:cNvPr id="1507356" name="Text Box 28">
            <a:extLst>
              <a:ext uri="{FF2B5EF4-FFF2-40B4-BE49-F238E27FC236}">
                <a16:creationId xmlns:a16="http://schemas.microsoft.com/office/drawing/2014/main" id="{E62052C9-3D55-4E5C-BB70-784D7221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5062538"/>
            <a:ext cx="67008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 i="1">
                <a:latin typeface="Tahoma" panose="020B0604030504040204" pitchFamily="34" charset="0"/>
              </a:rPr>
              <a:t>Malformación de los huesos</a:t>
            </a:r>
          </a:p>
        </p:txBody>
      </p:sp>
      <p:pic>
        <p:nvPicPr>
          <p:cNvPr id="1507357" name="Picture 29">
            <a:extLst>
              <a:ext uri="{FF2B5EF4-FFF2-40B4-BE49-F238E27FC236}">
                <a16:creationId xmlns:a16="http://schemas.microsoft.com/office/drawing/2014/main" id="{D36B863B-8911-42EA-B1EA-2644CAAD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91118-EA9E-4BAE-86AC-1FA3AF178645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71FD6-0455-47A1-96C6-12182112FFF4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80" name="Text Box 4">
            <a:extLst>
              <a:ext uri="{FF2B5EF4-FFF2-40B4-BE49-F238E27FC236}">
                <a16:creationId xmlns:a16="http://schemas.microsoft.com/office/drawing/2014/main" id="{4FD39223-21EF-437C-A5C7-844D7A86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09383" name="Picture 7">
            <a:extLst>
              <a:ext uri="{FF2B5EF4-FFF2-40B4-BE49-F238E27FC236}">
                <a16:creationId xmlns:a16="http://schemas.microsoft.com/office/drawing/2014/main" id="{97FD89AA-BECA-452B-88A8-F865D695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74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9384" name="Text Box 8">
            <a:extLst>
              <a:ext uri="{FF2B5EF4-FFF2-40B4-BE49-F238E27FC236}">
                <a16:creationId xmlns:a16="http://schemas.microsoft.com/office/drawing/2014/main" id="{AEC48B8B-6BDE-4CB9-BE35-952381BF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86025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Pobre estado de la vitamina D: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09385" name="Picture 9">
            <a:extLst>
              <a:ext uri="{FF2B5EF4-FFF2-40B4-BE49-F238E27FC236}">
                <a16:creationId xmlns:a16="http://schemas.microsoft.com/office/drawing/2014/main" id="{3CCEBD2D-1594-4E32-835C-2C101386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940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9386" name="Text Box 10">
            <a:extLst>
              <a:ext uri="{FF2B5EF4-FFF2-40B4-BE49-F238E27FC236}">
                <a16:creationId xmlns:a16="http://schemas.microsoft.com/office/drawing/2014/main" id="{3B7484EE-4C85-46D4-8B2D-24F542A8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21000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Durante la aduldez: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09387" name="Picture 11">
            <a:extLst>
              <a:ext uri="{FF2B5EF4-FFF2-40B4-BE49-F238E27FC236}">
                <a16:creationId xmlns:a16="http://schemas.microsoft.com/office/drawing/2014/main" id="{ED209AFC-360C-4A8C-9363-607CD221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464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9388" name="Text Box 12">
            <a:extLst>
              <a:ext uri="{FF2B5EF4-FFF2-40B4-BE49-F238E27FC236}">
                <a16:creationId xmlns:a16="http://schemas.microsoft.com/office/drawing/2014/main" id="{26DC1D57-9EEB-4C4D-8FFC-C70B6225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449638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Consecuencias patológicas: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09389" name="Text Box 13">
            <a:extLst>
              <a:ext uri="{FF2B5EF4-FFF2-40B4-BE49-F238E27FC236}">
                <a16:creationId xmlns:a16="http://schemas.microsoft.com/office/drawing/2014/main" id="{76F315F7-5AFE-4826-8CAB-2F43E891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857625"/>
            <a:ext cx="7223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Disminución en la absorción de calcio y fosfato: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509390" name="Group 14">
            <a:extLst>
              <a:ext uri="{FF2B5EF4-FFF2-40B4-BE49-F238E27FC236}">
                <a16:creationId xmlns:a16="http://schemas.microsoft.com/office/drawing/2014/main" id="{8565EA3E-8022-4D52-BB3E-FEA5DA2F31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892550"/>
            <a:ext cx="266700" cy="268288"/>
            <a:chOff x="618" y="2160"/>
            <a:chExt cx="2262" cy="2267"/>
          </a:xfrm>
        </p:grpSpPr>
        <p:sp>
          <p:nvSpPr>
            <p:cNvPr id="1509391" name="AutoShape 15">
              <a:extLst>
                <a:ext uri="{FF2B5EF4-FFF2-40B4-BE49-F238E27FC236}">
                  <a16:creationId xmlns:a16="http://schemas.microsoft.com/office/drawing/2014/main" id="{5249A9BA-978C-43EC-AB0E-D7F513B524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2" name="Freeform 16">
              <a:extLst>
                <a:ext uri="{FF2B5EF4-FFF2-40B4-BE49-F238E27FC236}">
                  <a16:creationId xmlns:a16="http://schemas.microsoft.com/office/drawing/2014/main" id="{1BFF04FA-7EA5-4D85-B1D3-3548DD48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3" name="Freeform 17">
              <a:extLst>
                <a:ext uri="{FF2B5EF4-FFF2-40B4-BE49-F238E27FC236}">
                  <a16:creationId xmlns:a16="http://schemas.microsoft.com/office/drawing/2014/main" id="{E5B6926E-88E6-4973-8376-B2E1C158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4" name="Freeform 18">
              <a:extLst>
                <a:ext uri="{FF2B5EF4-FFF2-40B4-BE49-F238E27FC236}">
                  <a16:creationId xmlns:a16="http://schemas.microsoft.com/office/drawing/2014/main" id="{91A26C12-A9B1-4056-B937-5C8D8A57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5" name="Freeform 19">
              <a:extLst>
                <a:ext uri="{FF2B5EF4-FFF2-40B4-BE49-F238E27FC236}">
                  <a16:creationId xmlns:a16="http://schemas.microsoft.com/office/drawing/2014/main" id="{8022551C-E448-413F-AEC0-77DD726F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6" name="Freeform 20">
              <a:extLst>
                <a:ext uri="{FF2B5EF4-FFF2-40B4-BE49-F238E27FC236}">
                  <a16:creationId xmlns:a16="http://schemas.microsoft.com/office/drawing/2014/main" id="{9F42C2E7-482E-4785-96E5-F6872891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7" name="Freeform 21">
              <a:extLst>
                <a:ext uri="{FF2B5EF4-FFF2-40B4-BE49-F238E27FC236}">
                  <a16:creationId xmlns:a16="http://schemas.microsoft.com/office/drawing/2014/main" id="{08106D21-9B54-4417-8507-260A2514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8" name="Freeform 22">
              <a:extLst>
                <a:ext uri="{FF2B5EF4-FFF2-40B4-BE49-F238E27FC236}">
                  <a16:creationId xmlns:a16="http://schemas.microsoft.com/office/drawing/2014/main" id="{0F4D0640-7351-4D02-9C3A-E3AB95FC8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399" name="Freeform 23">
              <a:extLst>
                <a:ext uri="{FF2B5EF4-FFF2-40B4-BE49-F238E27FC236}">
                  <a16:creationId xmlns:a16="http://schemas.microsoft.com/office/drawing/2014/main" id="{0EBA5496-279F-4E8C-80E4-DC9666C5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400" name="Freeform 24">
              <a:extLst>
                <a:ext uri="{FF2B5EF4-FFF2-40B4-BE49-F238E27FC236}">
                  <a16:creationId xmlns:a16="http://schemas.microsoft.com/office/drawing/2014/main" id="{A15AE28D-9652-4C15-9E54-294C5483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401" name="Freeform 25">
              <a:extLst>
                <a:ext uri="{FF2B5EF4-FFF2-40B4-BE49-F238E27FC236}">
                  <a16:creationId xmlns:a16="http://schemas.microsoft.com/office/drawing/2014/main" id="{7C2EA35B-267B-4260-8970-EE0A2497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9402" name="Picture 26">
            <a:extLst>
              <a:ext uri="{FF2B5EF4-FFF2-40B4-BE49-F238E27FC236}">
                <a16:creationId xmlns:a16="http://schemas.microsoft.com/office/drawing/2014/main" id="{ABDD132D-B95F-4E68-B73D-CB5F9068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294188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9403" name="Text Box 27">
            <a:extLst>
              <a:ext uri="{FF2B5EF4-FFF2-40B4-BE49-F238E27FC236}">
                <a16:creationId xmlns:a16="http://schemas.microsoft.com/office/drawing/2014/main" id="{0EA06F4E-C313-43ED-8B3D-48032823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292600"/>
            <a:ext cx="51895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Resultado:</a:t>
            </a:r>
          </a:p>
        </p:txBody>
      </p:sp>
      <p:sp>
        <p:nvSpPr>
          <p:cNvPr id="1509404" name="Text Box 28">
            <a:extLst>
              <a:ext uri="{FF2B5EF4-FFF2-40B4-BE49-F238E27FC236}">
                <a16:creationId xmlns:a16="http://schemas.microsoft.com/office/drawing/2014/main" id="{B56A1D4A-C3E0-46A2-8027-245F1AE6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6138"/>
            <a:ext cx="66246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 i="1">
                <a:latin typeface="Tahoma" panose="020B0604030504040204" pitchFamily="34" charset="0"/>
              </a:rPr>
              <a:t>Progresivamente se pierde la mineralización en la matriz ósea</a:t>
            </a:r>
          </a:p>
        </p:txBody>
      </p:sp>
      <p:pic>
        <p:nvPicPr>
          <p:cNvPr id="1509405" name="Picture 29">
            <a:extLst>
              <a:ext uri="{FF2B5EF4-FFF2-40B4-BE49-F238E27FC236}">
                <a16:creationId xmlns:a16="http://schemas.microsoft.com/office/drawing/2014/main" id="{13CF05BF-867E-4F8F-A2E0-2171B18A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CF768-78FA-4674-9F23-0378474FD0D5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2D1F5D-72E6-4565-8A11-5239A1261E46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8" name="Text Box 4">
            <a:extLst>
              <a:ext uri="{FF2B5EF4-FFF2-40B4-BE49-F238E27FC236}">
                <a16:creationId xmlns:a16="http://schemas.microsoft.com/office/drawing/2014/main" id="{2312D78E-58F5-46F6-A531-AE274ED9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11431" name="Picture 7">
            <a:extLst>
              <a:ext uri="{FF2B5EF4-FFF2-40B4-BE49-F238E27FC236}">
                <a16:creationId xmlns:a16="http://schemas.microsoft.com/office/drawing/2014/main" id="{F16D9101-2B73-49C9-A99E-C68E47CE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05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1432" name="Text Box 8">
            <a:extLst>
              <a:ext uri="{FF2B5EF4-FFF2-40B4-BE49-F238E27FC236}">
                <a16:creationId xmlns:a16="http://schemas.microsoft.com/office/drawing/2014/main" id="{56240CDD-EBFC-4817-82E9-C6B343B1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6336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Prevención: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1433" name="Picture 9">
            <a:extLst>
              <a:ext uri="{FF2B5EF4-FFF2-40B4-BE49-F238E27FC236}">
                <a16:creationId xmlns:a16="http://schemas.microsoft.com/office/drawing/2014/main" id="{E9409AED-E15D-4F81-8368-B46BC8AF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1416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1434" name="Text Box 10">
            <a:extLst>
              <a:ext uri="{FF2B5EF4-FFF2-40B4-BE49-F238E27FC236}">
                <a16:creationId xmlns:a16="http://schemas.microsoft.com/office/drawing/2014/main" id="{BD59988F-FCA2-4F49-86B0-E6518382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068638"/>
            <a:ext cx="76215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Exposición adecuada a la luz solar: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11435" name="Picture 11">
            <a:extLst>
              <a:ext uri="{FF2B5EF4-FFF2-40B4-BE49-F238E27FC236}">
                <a16:creationId xmlns:a16="http://schemas.microsoft.com/office/drawing/2014/main" id="{B8DA0890-FF7D-4F01-A916-F7E7BFDF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94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1436" name="Text Box 12">
            <a:extLst>
              <a:ext uri="{FF2B5EF4-FFF2-40B4-BE49-F238E27FC236}">
                <a16:creationId xmlns:a16="http://schemas.microsoft.com/office/drawing/2014/main" id="{EB8517EA-821B-41B9-BB9D-5900652A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597275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Esto es cierto: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11437" name="Text Box 13">
            <a:extLst>
              <a:ext uri="{FF2B5EF4-FFF2-40B4-BE49-F238E27FC236}">
                <a16:creationId xmlns:a16="http://schemas.microsoft.com/office/drawing/2014/main" id="{5D69F007-F499-4B48-A0CA-736230035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98913"/>
            <a:ext cx="7415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 pesar de un pobre consumo de vitamina D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11438" name="Picture 14">
            <a:extLst>
              <a:ext uri="{FF2B5EF4-FFF2-40B4-BE49-F238E27FC236}">
                <a16:creationId xmlns:a16="http://schemas.microsoft.com/office/drawing/2014/main" id="{4F6CA656-2581-45A7-8B15-5E065455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ADCF6-D386-41F6-A194-648B8DE4FC8F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9876E3-0941-45F5-95F8-3436ADD165C9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6" name="Text Box 4">
            <a:extLst>
              <a:ext uri="{FF2B5EF4-FFF2-40B4-BE49-F238E27FC236}">
                <a16:creationId xmlns:a16="http://schemas.microsoft.com/office/drawing/2014/main" id="{99CA61EE-D42F-4C8B-93EF-673B0027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404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13479" name="Picture 7">
            <a:extLst>
              <a:ext uri="{FF2B5EF4-FFF2-40B4-BE49-F238E27FC236}">
                <a16:creationId xmlns:a16="http://schemas.microsoft.com/office/drawing/2014/main" id="{B7D9756B-634D-4E8F-9AB4-63751088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605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3480" name="Text Box 8">
            <a:extLst>
              <a:ext uri="{FF2B5EF4-FFF2-40B4-BE49-F238E27FC236}">
                <a16:creationId xmlns:a16="http://schemas.microsoft.com/office/drawing/2014/main" id="{7D39CE93-F267-483C-9EC3-2C821090D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89138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Desarrollo de cristales de fosfato de calcio en el tejido blando: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3481" name="Picture 9">
            <a:extLst>
              <a:ext uri="{FF2B5EF4-FFF2-40B4-BE49-F238E27FC236}">
                <a16:creationId xmlns:a16="http://schemas.microsoft.com/office/drawing/2014/main" id="{5502F4FF-9D94-415B-A363-218FA2B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7860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3482" name="Text Box 10">
            <a:extLst>
              <a:ext uri="{FF2B5EF4-FFF2-40B4-BE49-F238E27FC236}">
                <a16:creationId xmlns:a16="http://schemas.microsoft.com/office/drawing/2014/main" id="{151CD734-EE2F-4EBD-A994-0E4A3B810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7130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Mecanismo: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513483" name="Text Box 11">
            <a:extLst>
              <a:ext uri="{FF2B5EF4-FFF2-40B4-BE49-F238E27FC236}">
                <a16:creationId xmlns:a16="http://schemas.microsoft.com/office/drawing/2014/main" id="{3A0F0A2C-137D-4DA9-8EE2-64155DD6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68663"/>
            <a:ext cx="28797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Absorción Excesiva de Calcio y Fosfato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del Tracto Digestivo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513484" name="Line 12">
            <a:extLst>
              <a:ext uri="{FF2B5EF4-FFF2-40B4-BE49-F238E27FC236}">
                <a16:creationId xmlns:a16="http://schemas.microsoft.com/office/drawing/2014/main" id="{F4BFFD20-DCDB-410B-81AC-6A5651794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276725"/>
            <a:ext cx="0" cy="287338"/>
          </a:xfrm>
          <a:prstGeom prst="line">
            <a:avLst/>
          </a:prstGeom>
          <a:noFill/>
          <a:ln w="63500">
            <a:solidFill>
              <a:srgbClr val="484876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3485" name="Freeform 13">
            <a:extLst>
              <a:ext uri="{FF2B5EF4-FFF2-40B4-BE49-F238E27FC236}">
                <a16:creationId xmlns:a16="http://schemas.microsoft.com/office/drawing/2014/main" id="{0BBFE334-0962-4B07-A3B8-1A29732709BD}"/>
              </a:ext>
            </a:extLst>
          </p:cNvPr>
          <p:cNvSpPr>
            <a:spLocks/>
          </p:cNvSpPr>
          <p:nvPr/>
        </p:nvSpPr>
        <p:spPr bwMode="auto">
          <a:xfrm flipH="1">
            <a:off x="2413000" y="4048125"/>
            <a:ext cx="4319588" cy="217488"/>
          </a:xfrm>
          <a:custGeom>
            <a:avLst/>
            <a:gdLst>
              <a:gd name="T0" fmla="*/ 0 w 3264"/>
              <a:gd name="T1" fmla="*/ 0 h 864"/>
              <a:gd name="T2" fmla="*/ 0 w 3264"/>
              <a:gd name="T3" fmla="*/ 864 h 864"/>
              <a:gd name="T4" fmla="*/ 3264 w 3264"/>
              <a:gd name="T5" fmla="*/ 864 h 864"/>
              <a:gd name="T6" fmla="*/ 3264 w 3264"/>
              <a:gd name="T7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4" h="864">
                <a:moveTo>
                  <a:pt x="0" y="0"/>
                </a:moveTo>
                <a:lnTo>
                  <a:pt x="0" y="864"/>
                </a:lnTo>
                <a:lnTo>
                  <a:pt x="3264" y="864"/>
                </a:lnTo>
                <a:lnTo>
                  <a:pt x="3264" y="0"/>
                </a:lnTo>
              </a:path>
            </a:pathLst>
          </a:custGeom>
          <a:noFill/>
          <a:ln w="63500" cmpd="sng">
            <a:solidFill>
              <a:srgbClr val="484876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3486" name="Text Box 14">
            <a:extLst>
              <a:ext uri="{FF2B5EF4-FFF2-40B4-BE49-F238E27FC236}">
                <a16:creationId xmlns:a16="http://schemas.microsoft.com/office/drawing/2014/main" id="{342368E4-6862-4409-91B4-DF06A64E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268663"/>
            <a:ext cx="28082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Disminución en la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Excreción Urinaria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de Calcio y Fosfato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513487" name="Text Box 15">
            <a:extLst>
              <a:ext uri="{FF2B5EF4-FFF2-40B4-BE49-F238E27FC236}">
                <a16:creationId xmlns:a16="http://schemas.microsoft.com/office/drawing/2014/main" id="{E8C30067-C211-4076-A17A-DCD555DA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508500"/>
            <a:ext cx="63357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Aumento en los Niveles Séricos 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s-ES" altLang="en-US" sz="1800" b="1">
                <a:latin typeface="Tahoma" panose="020B0604030504040204" pitchFamily="34" charset="0"/>
              </a:rPr>
              <a:t>de Calcio y Fosfato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513488" name="Text Box 16">
            <a:extLst>
              <a:ext uri="{FF2B5EF4-FFF2-40B4-BE49-F238E27FC236}">
                <a16:creationId xmlns:a16="http://schemas.microsoft.com/office/drawing/2014/main" id="{E76EDC4D-F911-454B-AFAC-97EA4001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5200650"/>
            <a:ext cx="619283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Verdana" panose="020B0604030504040204" pitchFamily="34" charset="0"/>
              </a:rPr>
              <a:t>Formación de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Verdana" panose="020B0604030504040204" pitchFamily="34" charset="0"/>
              </a:rPr>
              <a:t>Cristales de Fosfato de Calcio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1800" b="1">
                <a:latin typeface="Verdana" panose="020B0604030504040204" pitchFamily="34" charset="0"/>
              </a:rPr>
              <a:t>en el Tejido Blando (Ej: Músculo)</a:t>
            </a:r>
            <a:endParaRPr lang="en-US" altLang="en-US" sz="1800" b="1">
              <a:latin typeface="Verdana" panose="020B0604030504040204" pitchFamily="34" charset="0"/>
            </a:endParaRPr>
          </a:p>
        </p:txBody>
      </p:sp>
      <p:sp>
        <p:nvSpPr>
          <p:cNvPr id="1513489" name="Line 17">
            <a:extLst>
              <a:ext uri="{FF2B5EF4-FFF2-40B4-BE49-F238E27FC236}">
                <a16:creationId xmlns:a16="http://schemas.microsoft.com/office/drawing/2014/main" id="{E2806213-FBFA-4385-BC9B-679A3F8F4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997450"/>
            <a:ext cx="0" cy="287338"/>
          </a:xfrm>
          <a:prstGeom prst="line">
            <a:avLst/>
          </a:prstGeom>
          <a:noFill/>
          <a:ln w="63500">
            <a:solidFill>
              <a:srgbClr val="484876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13490" name="Picture 18">
            <a:extLst>
              <a:ext uri="{FF2B5EF4-FFF2-40B4-BE49-F238E27FC236}">
                <a16:creationId xmlns:a16="http://schemas.microsoft.com/office/drawing/2014/main" id="{3456819A-0348-4295-AD73-55FC6015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1294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0CA40-71C6-4C85-82DC-CE6C68E52E40}"/>
              </a:ext>
            </a:extLst>
          </p:cNvPr>
          <p:cNvSpPr>
            <a:spLocks/>
          </p:cNvSpPr>
          <p:nvPr/>
        </p:nvSpPr>
        <p:spPr bwMode="auto">
          <a:xfrm>
            <a:off x="2268538" y="16017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EE7AC2-FB7C-4199-B653-0BB1B8BF8220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28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28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4" name="Text Box 4">
            <a:extLst>
              <a:ext uri="{FF2B5EF4-FFF2-40B4-BE49-F238E27FC236}">
                <a16:creationId xmlns:a16="http://schemas.microsoft.com/office/drawing/2014/main" id="{52168D8E-D5E6-48E8-AD78-F12F4E1B3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15527" name="Picture 7">
            <a:extLst>
              <a:ext uri="{FF2B5EF4-FFF2-40B4-BE49-F238E27FC236}">
                <a16:creationId xmlns:a16="http://schemas.microsoft.com/office/drawing/2014/main" id="{4D419468-C3AD-4A18-90A4-4898DE30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65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28" name="Text Box 8">
            <a:extLst>
              <a:ext uri="{FF2B5EF4-FFF2-40B4-BE49-F238E27FC236}">
                <a16:creationId xmlns:a16="http://schemas.microsoft.com/office/drawing/2014/main" id="{D552C8CA-2E93-4975-A9B1-6BFA4426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051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vitamina D: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5529" name="Picture 9">
            <a:extLst>
              <a:ext uri="{FF2B5EF4-FFF2-40B4-BE49-F238E27FC236}">
                <a16:creationId xmlns:a16="http://schemas.microsoft.com/office/drawing/2014/main" id="{E5C5CD66-6C65-40F2-996F-675C0D7F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591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30" name="Text Box 10">
            <a:extLst>
              <a:ext uri="{FF2B5EF4-FFF2-40B4-BE49-F238E27FC236}">
                <a16:creationId xmlns:a16="http://schemas.microsoft.com/office/drawing/2014/main" id="{73400011-902D-44F1-84D0-FE3B7B39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2861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15531" name="Picture 11">
            <a:extLst>
              <a:ext uri="{FF2B5EF4-FFF2-40B4-BE49-F238E27FC236}">
                <a16:creationId xmlns:a16="http://schemas.microsoft.com/office/drawing/2014/main" id="{7AE25026-78DC-4560-9119-5FF8FB9B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10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32" name="Text Box 12">
            <a:extLst>
              <a:ext uri="{FF2B5EF4-FFF2-40B4-BE49-F238E27FC236}">
                <a16:creationId xmlns:a16="http://schemas.microsoft.com/office/drawing/2014/main" id="{B255577E-2BBE-45FF-97FF-87EB9C712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131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50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15533" name="Picture 13">
            <a:extLst>
              <a:ext uri="{FF2B5EF4-FFF2-40B4-BE49-F238E27FC236}">
                <a16:creationId xmlns:a16="http://schemas.microsoft.com/office/drawing/2014/main" id="{32F41CD7-4521-4E04-B99E-AA712259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D122A-E4B4-4250-8F87-BFB7726F3786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23434D-003A-4E08-B4AB-E26FB3E5AC31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2" name="Text Box 4">
            <a:extLst>
              <a:ext uri="{FF2B5EF4-FFF2-40B4-BE49-F238E27FC236}">
                <a16:creationId xmlns:a16="http://schemas.microsoft.com/office/drawing/2014/main" id="{7113C57F-EFFB-44E9-9798-87075D67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17575" name="Picture 7">
            <a:extLst>
              <a:ext uri="{FF2B5EF4-FFF2-40B4-BE49-F238E27FC236}">
                <a16:creationId xmlns:a16="http://schemas.microsoft.com/office/drawing/2014/main" id="{48F90B28-C392-4692-9579-0121B878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9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7576" name="Text Box 8">
            <a:extLst>
              <a:ext uri="{FF2B5EF4-FFF2-40B4-BE49-F238E27FC236}">
                <a16:creationId xmlns:a16="http://schemas.microsoft.com/office/drawing/2014/main" id="{EF63F08B-9FD8-4E64-A22D-B1EE85F2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08275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Hallazgos de algunas investigaciones científicas: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7577" name="Picture 9">
            <a:extLst>
              <a:ext uri="{FF2B5EF4-FFF2-40B4-BE49-F238E27FC236}">
                <a16:creationId xmlns:a16="http://schemas.microsoft.com/office/drawing/2014/main" id="{05E91998-FBA9-4C20-9862-A5E8465B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623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7578" name="Text Box 10">
            <a:extLst>
              <a:ext uri="{FF2B5EF4-FFF2-40B4-BE49-F238E27FC236}">
                <a16:creationId xmlns:a16="http://schemas.microsoft.com/office/drawing/2014/main" id="{F92D900D-FC94-47DA-9413-23C05192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89288"/>
            <a:ext cx="77898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consumo de vitamina D estaba por debajo del RDA para algunos atletas: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17579" name="Picture 11">
            <a:extLst>
              <a:ext uri="{FF2B5EF4-FFF2-40B4-BE49-F238E27FC236}">
                <a16:creationId xmlns:a16="http://schemas.microsoft.com/office/drawing/2014/main" id="{D5C60650-6528-477F-95D5-5D5DC9BD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798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7580" name="Text Box 12">
            <a:extLst>
              <a:ext uri="{FF2B5EF4-FFF2-40B4-BE49-F238E27FC236}">
                <a16:creationId xmlns:a16="http://schemas.microsoft.com/office/drawing/2014/main" id="{CA7432A3-4FB7-4676-B371-731FEA2D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983038"/>
            <a:ext cx="752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Esto no debe ser una preocupaci</a:t>
            </a:r>
            <a:r>
              <a:rPr lang="en-US" altLang="en-US" b="1">
                <a:latin typeface="Arial" panose="020B0604020202020204" pitchFamily="34" charset="0"/>
              </a:rPr>
              <a:t>ó</a:t>
            </a:r>
            <a:r>
              <a:rPr lang="es-ES" altLang="en-US" b="1">
                <a:latin typeface="Arial" panose="020B0604020202020204" pitchFamily="34" charset="0"/>
              </a:rPr>
              <a:t>n si: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17581" name="Text Box 13">
            <a:extLst>
              <a:ext uri="{FF2B5EF4-FFF2-40B4-BE49-F238E27FC236}">
                <a16:creationId xmlns:a16="http://schemas.microsoft.com/office/drawing/2014/main" id="{C82AC02D-3F26-4EF4-B033-B99E5692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411663"/>
            <a:ext cx="70072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CC3300"/>
                </a:solidFill>
                <a:latin typeface="Verdana" panose="020B0604030504040204" pitchFamily="34" charset="0"/>
              </a:rPr>
              <a:t>El entrenamiento y competencia de estos atletas se llevan a cabo en el exterior:</a:t>
            </a:r>
          </a:p>
        </p:txBody>
      </p:sp>
      <p:grpSp>
        <p:nvGrpSpPr>
          <p:cNvPr id="1517582" name="Group 14">
            <a:extLst>
              <a:ext uri="{FF2B5EF4-FFF2-40B4-BE49-F238E27FC236}">
                <a16:creationId xmlns:a16="http://schemas.microsoft.com/office/drawing/2014/main" id="{811E0322-E12C-485A-969E-5849FF9030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446588"/>
            <a:ext cx="266700" cy="268287"/>
            <a:chOff x="618" y="2160"/>
            <a:chExt cx="2262" cy="2267"/>
          </a:xfrm>
        </p:grpSpPr>
        <p:sp>
          <p:nvSpPr>
            <p:cNvPr id="1517583" name="AutoShape 15">
              <a:extLst>
                <a:ext uri="{FF2B5EF4-FFF2-40B4-BE49-F238E27FC236}">
                  <a16:creationId xmlns:a16="http://schemas.microsoft.com/office/drawing/2014/main" id="{9259D5B4-F9EE-4F40-B8E5-9C1A104812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4" name="Freeform 16">
              <a:extLst>
                <a:ext uri="{FF2B5EF4-FFF2-40B4-BE49-F238E27FC236}">
                  <a16:creationId xmlns:a16="http://schemas.microsoft.com/office/drawing/2014/main" id="{6A71330C-FE05-4207-9BA4-0377A840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5" name="Freeform 17">
              <a:extLst>
                <a:ext uri="{FF2B5EF4-FFF2-40B4-BE49-F238E27FC236}">
                  <a16:creationId xmlns:a16="http://schemas.microsoft.com/office/drawing/2014/main" id="{4D83FA70-5859-48CA-8480-D6510A00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6" name="Freeform 18">
              <a:extLst>
                <a:ext uri="{FF2B5EF4-FFF2-40B4-BE49-F238E27FC236}">
                  <a16:creationId xmlns:a16="http://schemas.microsoft.com/office/drawing/2014/main" id="{AAAE10B3-E797-49D6-958C-DCD58C670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7" name="Freeform 19">
              <a:extLst>
                <a:ext uri="{FF2B5EF4-FFF2-40B4-BE49-F238E27FC236}">
                  <a16:creationId xmlns:a16="http://schemas.microsoft.com/office/drawing/2014/main" id="{49BB0BFD-C366-4B99-8B08-E924CCCF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8" name="Freeform 20">
              <a:extLst>
                <a:ext uri="{FF2B5EF4-FFF2-40B4-BE49-F238E27FC236}">
                  <a16:creationId xmlns:a16="http://schemas.microsoft.com/office/drawing/2014/main" id="{883A099B-C9E0-4A49-B6FD-182A23206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89" name="Freeform 21">
              <a:extLst>
                <a:ext uri="{FF2B5EF4-FFF2-40B4-BE49-F238E27FC236}">
                  <a16:creationId xmlns:a16="http://schemas.microsoft.com/office/drawing/2014/main" id="{FFC63999-73D8-4765-ADB2-AFC97D6B3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90" name="Freeform 22">
              <a:extLst>
                <a:ext uri="{FF2B5EF4-FFF2-40B4-BE49-F238E27FC236}">
                  <a16:creationId xmlns:a16="http://schemas.microsoft.com/office/drawing/2014/main" id="{DFCA5608-0641-4F74-9FC5-684EE9D6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91" name="Freeform 23">
              <a:extLst>
                <a:ext uri="{FF2B5EF4-FFF2-40B4-BE49-F238E27FC236}">
                  <a16:creationId xmlns:a16="http://schemas.microsoft.com/office/drawing/2014/main" id="{C5ADAB65-B159-4A89-8C27-4E968DBD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92" name="Freeform 24">
              <a:extLst>
                <a:ext uri="{FF2B5EF4-FFF2-40B4-BE49-F238E27FC236}">
                  <a16:creationId xmlns:a16="http://schemas.microsoft.com/office/drawing/2014/main" id="{76991617-D273-4938-9EA8-AFEFF800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93" name="Freeform 25">
              <a:extLst>
                <a:ext uri="{FF2B5EF4-FFF2-40B4-BE49-F238E27FC236}">
                  <a16:creationId xmlns:a16="http://schemas.microsoft.com/office/drawing/2014/main" id="{54DF8D1B-57E5-4A27-BDBF-1F58406DE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7594" name="Text Box 26">
            <a:extLst>
              <a:ext uri="{FF2B5EF4-FFF2-40B4-BE49-F238E27FC236}">
                <a16:creationId xmlns:a16="http://schemas.microsoft.com/office/drawing/2014/main" id="{29F3E2A3-E938-4FDE-954A-FD9F39EA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080000"/>
            <a:ext cx="6935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Donde están expuestos a la luz solar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2136A-5A15-4A72-ABF4-5B274E2C77C2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17596" name="Picture 28">
            <a:extLst>
              <a:ext uri="{FF2B5EF4-FFF2-40B4-BE49-F238E27FC236}">
                <a16:creationId xmlns:a16="http://schemas.microsoft.com/office/drawing/2014/main" id="{62E8413E-F68A-46C6-9E69-37670D22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FF9CD8-1610-43DD-84EF-ABA8D54BEC37}"/>
              </a:ext>
            </a:extLst>
          </p:cNvPr>
          <p:cNvSpPr>
            <a:spLocks/>
          </p:cNvSpPr>
          <p:nvPr/>
        </p:nvSpPr>
        <p:spPr bwMode="auto">
          <a:xfrm>
            <a:off x="539750" y="1962150"/>
            <a:ext cx="7993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INGESTA DE VITAMINA D POR ATLETAS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20" name="Text Box 4">
            <a:extLst>
              <a:ext uri="{FF2B5EF4-FFF2-40B4-BE49-F238E27FC236}">
                <a16:creationId xmlns:a16="http://schemas.microsoft.com/office/drawing/2014/main" id="{0A493BA7-B4B4-4F0D-9264-6B6A95CF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182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19623" name="Picture 7">
            <a:extLst>
              <a:ext uri="{FF2B5EF4-FFF2-40B4-BE49-F238E27FC236}">
                <a16:creationId xmlns:a16="http://schemas.microsoft.com/office/drawing/2014/main" id="{1F5C1B9F-8537-4B32-A24B-BE14E2AB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0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9624" name="Text Box 8">
            <a:extLst>
              <a:ext uri="{FF2B5EF4-FFF2-40B4-BE49-F238E27FC236}">
                <a16:creationId xmlns:a16="http://schemas.microsoft.com/office/drawing/2014/main" id="{E9E53B5F-CC59-43A3-99CA-C6166718F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19350"/>
            <a:ext cx="8318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Megadosis de vitamina D (varias veces el RDA):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9625" name="Picture 9">
            <a:extLst>
              <a:ext uri="{FF2B5EF4-FFF2-40B4-BE49-F238E27FC236}">
                <a16:creationId xmlns:a16="http://schemas.microsoft.com/office/drawing/2014/main" id="{126D85EB-2E50-42DD-9BEF-A4D79E71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273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9626" name="Text Box 10">
            <a:extLst>
              <a:ext uri="{FF2B5EF4-FFF2-40B4-BE49-F238E27FC236}">
                <a16:creationId xmlns:a16="http://schemas.microsoft.com/office/drawing/2014/main" id="{11F95FA3-2A2E-4B56-B86F-6B7ECCEA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54325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es común entre atletas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19627" name="Picture 11">
            <a:extLst>
              <a:ext uri="{FF2B5EF4-FFF2-40B4-BE49-F238E27FC236}">
                <a16:creationId xmlns:a16="http://schemas.microsoft.com/office/drawing/2014/main" id="{D3C1E7A6-86F8-4438-B526-F4B6D9A5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813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9628" name="Text Box 12">
            <a:extLst>
              <a:ext uri="{FF2B5EF4-FFF2-40B4-BE49-F238E27FC236}">
                <a16:creationId xmlns:a16="http://schemas.microsoft.com/office/drawing/2014/main" id="{9F741A9D-C466-4222-B868-515253EE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59150"/>
            <a:ext cx="8005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No es recomendado por nutricionistas deportivos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19629" name="Picture 13">
            <a:extLst>
              <a:ext uri="{FF2B5EF4-FFF2-40B4-BE49-F238E27FC236}">
                <a16:creationId xmlns:a16="http://schemas.microsoft.com/office/drawing/2014/main" id="{C481E917-65B7-42CC-B615-BFAA101F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259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9630" name="Text Box 14">
            <a:extLst>
              <a:ext uri="{FF2B5EF4-FFF2-40B4-BE49-F238E27FC236}">
                <a16:creationId xmlns:a16="http://schemas.microsoft.com/office/drawing/2014/main" id="{C6D48C87-B69A-42EF-AA98-925FE570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29163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Causa: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519631" name="Picture 15">
            <a:extLst>
              <a:ext uri="{FF2B5EF4-FFF2-40B4-BE49-F238E27FC236}">
                <a16:creationId xmlns:a16="http://schemas.microsoft.com/office/drawing/2014/main" id="{9AFEA5D6-1FE8-477C-8296-AD024E92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84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9632" name="Text Box 16">
            <a:extLst>
              <a:ext uri="{FF2B5EF4-FFF2-40B4-BE49-F238E27FC236}">
                <a16:creationId xmlns:a16="http://schemas.microsoft.com/office/drawing/2014/main" id="{9D78E1C0-E990-4B9E-B796-8EBD3D46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813175"/>
            <a:ext cx="85693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Indicaciones: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19633" name="Picture 17">
            <a:extLst>
              <a:ext uri="{FF2B5EF4-FFF2-40B4-BE49-F238E27FC236}">
                <a16:creationId xmlns:a16="http://schemas.microsoft.com/office/drawing/2014/main" id="{CCC3755C-D7B9-407B-AA8B-4AFF3D40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3164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9634" name="Text Box 18">
            <a:extLst>
              <a:ext uri="{FF2B5EF4-FFF2-40B4-BE49-F238E27FC236}">
                <a16:creationId xmlns:a16="http://schemas.microsoft.com/office/drawing/2014/main" id="{07ECDC9D-5D0A-4338-A8A3-3094583BB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4021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Deficiencia de vitamina D: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519635" name="Text Box 19">
            <a:extLst>
              <a:ext uri="{FF2B5EF4-FFF2-40B4-BE49-F238E27FC236}">
                <a16:creationId xmlns:a16="http://schemas.microsoft.com/office/drawing/2014/main" id="{2A3D222C-17F7-40AB-94EF-57CF92BB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5078413"/>
            <a:ext cx="7512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ingesta dietética diaria de vitamina D no puede ser mejorada mediante el consumo de productos lácteos (Ej: leche)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19636" name="Picture 20">
            <a:extLst>
              <a:ext uri="{FF2B5EF4-FFF2-40B4-BE49-F238E27FC236}">
                <a16:creationId xmlns:a16="http://schemas.microsoft.com/office/drawing/2014/main" id="{C46EFB33-B3ED-4D2B-BD06-92CB46A9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5AF5B-5CF6-45B1-BD76-80EB613EBE3A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D: Colecalciferol (D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0800A-C944-49C1-80C8-79F1295EC3B3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8" name="Text Box 4">
            <a:extLst>
              <a:ext uri="{FF2B5EF4-FFF2-40B4-BE49-F238E27FC236}">
                <a16:creationId xmlns:a16="http://schemas.microsoft.com/office/drawing/2014/main" id="{D58B1602-4D71-443D-863A-FED10AFE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743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21671" name="Picture 7">
            <a:extLst>
              <a:ext uri="{FF2B5EF4-FFF2-40B4-BE49-F238E27FC236}">
                <a16:creationId xmlns:a16="http://schemas.microsoft.com/office/drawing/2014/main" id="{388D9D0D-96DB-4BF3-97F8-D0597650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72" name="Text Box 8">
            <a:extLst>
              <a:ext uri="{FF2B5EF4-FFF2-40B4-BE49-F238E27FC236}">
                <a16:creationId xmlns:a16="http://schemas.microsoft.com/office/drawing/2014/main" id="{B10BD67E-EB51-42AD-8F83-B7E73965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205038"/>
            <a:ext cx="81740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Grupos moleculares de la vitamina E: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1673" name="Picture 9">
            <a:extLst>
              <a:ext uri="{FF2B5EF4-FFF2-40B4-BE49-F238E27FC236}">
                <a16:creationId xmlns:a16="http://schemas.microsoft.com/office/drawing/2014/main" id="{4290AA90-18E9-4716-95F8-A0D1D898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7146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74" name="Text Box 10">
            <a:extLst>
              <a:ext uri="{FF2B5EF4-FFF2-40B4-BE49-F238E27FC236}">
                <a16:creationId xmlns:a16="http://schemas.microsoft.com/office/drawing/2014/main" id="{E059AF98-A5DD-4818-9322-06DB2D9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641600"/>
            <a:ext cx="79343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Tocoferoles:  </a:t>
            </a:r>
            <a:r>
              <a:rPr lang="en-US" altLang="en-US" sz="2100" b="1" i="1">
                <a:latin typeface="Arial" panose="020B0604020202020204" pitchFamily="34" charset="0"/>
              </a:rPr>
              <a:t>α, ß, δ, δ</a:t>
            </a:r>
          </a:p>
          <a:p>
            <a:pPr algn="l" eaLnBrk="0" hangingPunct="0"/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21675" name="Picture 11">
            <a:extLst>
              <a:ext uri="{FF2B5EF4-FFF2-40B4-BE49-F238E27FC236}">
                <a16:creationId xmlns:a16="http://schemas.microsoft.com/office/drawing/2014/main" id="{FD4EC11E-61C1-49DB-B6A2-F8399D64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1686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76" name="Text Box 12">
            <a:extLst>
              <a:ext uri="{FF2B5EF4-FFF2-40B4-BE49-F238E27FC236}">
                <a16:creationId xmlns:a16="http://schemas.microsoft.com/office/drawing/2014/main" id="{B509E954-88B7-4A68-B942-8792775A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46425"/>
            <a:ext cx="79343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Tocotrienoles: </a:t>
            </a:r>
            <a:r>
              <a:rPr lang="en-US" altLang="en-US" sz="2100" b="1" i="1">
                <a:latin typeface="Arial" panose="020B0604020202020204" pitchFamily="34" charset="0"/>
              </a:rPr>
              <a:t>α, ß, δ, δ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77" name="Picture 13">
            <a:extLst>
              <a:ext uri="{FF2B5EF4-FFF2-40B4-BE49-F238E27FC236}">
                <a16:creationId xmlns:a16="http://schemas.microsoft.com/office/drawing/2014/main" id="{A94EC84F-1C5A-438B-B948-29CAE947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95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78" name="Text Box 14">
            <a:extLst>
              <a:ext uri="{FF2B5EF4-FFF2-40B4-BE49-F238E27FC236}">
                <a16:creationId xmlns:a16="http://schemas.microsoft.com/office/drawing/2014/main" id="{E30E242B-2340-44DF-87EA-AB8254C44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8353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E se encuentra en la mayoría de los tejidos corporales: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1679" name="Picture 15">
            <a:extLst>
              <a:ext uri="{FF2B5EF4-FFF2-40B4-BE49-F238E27FC236}">
                <a16:creationId xmlns:a16="http://schemas.microsoft.com/office/drawing/2014/main" id="{EC7CBAAD-C66E-4521-BEDA-7C14FF8B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100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80" name="Text Box 16">
            <a:extLst>
              <a:ext uri="{FF2B5EF4-FFF2-40B4-BE49-F238E27FC236}">
                <a16:creationId xmlns:a16="http://schemas.microsoft.com/office/drawing/2014/main" id="{43E0BBEA-0A53-4C6F-8266-7664DB5C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433888"/>
            <a:ext cx="29416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Glandulas adrenales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81" name="Picture 17">
            <a:extLst>
              <a:ext uri="{FF2B5EF4-FFF2-40B4-BE49-F238E27FC236}">
                <a16:creationId xmlns:a16="http://schemas.microsoft.com/office/drawing/2014/main" id="{3898B86E-1A06-42DD-9E74-0C654891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9847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82" name="Text Box 18">
            <a:extLst>
              <a:ext uri="{FF2B5EF4-FFF2-40B4-BE49-F238E27FC236}">
                <a16:creationId xmlns:a16="http://schemas.microsoft.com/office/drawing/2014/main" id="{44021433-54C5-4BC2-8E75-6CD7A6A1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911725"/>
            <a:ext cx="18621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Pulmones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83" name="Picture 19">
            <a:extLst>
              <a:ext uri="{FF2B5EF4-FFF2-40B4-BE49-F238E27FC236}">
                <a16:creationId xmlns:a16="http://schemas.microsoft.com/office/drawing/2014/main" id="{5B0516B1-E401-4077-B1B8-4FCD6064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4689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84" name="Text Box 20">
            <a:extLst>
              <a:ext uri="{FF2B5EF4-FFF2-40B4-BE49-F238E27FC236}">
                <a16:creationId xmlns:a16="http://schemas.microsoft.com/office/drawing/2014/main" id="{E8B73830-1315-435A-80BE-927D58B0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395913"/>
            <a:ext cx="18621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Músculos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85" name="Picture 21">
            <a:extLst>
              <a:ext uri="{FF2B5EF4-FFF2-40B4-BE49-F238E27FC236}">
                <a16:creationId xmlns:a16="http://schemas.microsoft.com/office/drawing/2014/main" id="{CD8F29B1-8CD9-45FF-8731-4DB70AE9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0" y="45323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86" name="Text Box 22">
            <a:extLst>
              <a:ext uri="{FF2B5EF4-FFF2-40B4-BE49-F238E27FC236}">
                <a16:creationId xmlns:a16="http://schemas.microsoft.com/office/drawing/2014/main" id="{575C1F14-83DB-4D77-A10D-6C1A9812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59288"/>
            <a:ext cx="29416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Tejido adiposo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87" name="Picture 23">
            <a:extLst>
              <a:ext uri="{FF2B5EF4-FFF2-40B4-BE49-F238E27FC236}">
                <a16:creationId xmlns:a16="http://schemas.microsoft.com/office/drawing/2014/main" id="{F0B32201-41BE-452A-A4CC-9EACCA3A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0" y="54689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88" name="Text Box 24">
            <a:extLst>
              <a:ext uri="{FF2B5EF4-FFF2-40B4-BE49-F238E27FC236}">
                <a16:creationId xmlns:a16="http://schemas.microsoft.com/office/drawing/2014/main" id="{E4643AE5-D1E0-48A7-8A86-6B5AACFE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95913"/>
            <a:ext cx="30130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Sangre (células y lipoproteínas)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1689" name="Picture 25">
            <a:extLst>
              <a:ext uri="{FF2B5EF4-FFF2-40B4-BE49-F238E27FC236}">
                <a16:creationId xmlns:a16="http://schemas.microsoft.com/office/drawing/2014/main" id="{AE8E64B8-BA42-4C13-8E62-EA2DC09F6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0" y="49641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1690" name="Text Box 26">
            <a:extLst>
              <a:ext uri="{FF2B5EF4-FFF2-40B4-BE49-F238E27FC236}">
                <a16:creationId xmlns:a16="http://schemas.microsoft.com/office/drawing/2014/main" id="{3B9E1C71-F56A-41DE-A3C6-10918D3C8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891088"/>
            <a:ext cx="3013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Hígado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F2919-3784-418A-9AE2-42E12E4749B2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21692" name="Picture 28">
            <a:extLst>
              <a:ext uri="{FF2B5EF4-FFF2-40B4-BE49-F238E27FC236}">
                <a16:creationId xmlns:a16="http://schemas.microsoft.com/office/drawing/2014/main" id="{D7E90194-9CEC-4669-98DC-50AEC3B4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60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5AF3E2-312C-4874-9F1A-74A2CB291A9B}"/>
              </a:ext>
            </a:extLst>
          </p:cNvPr>
          <p:cNvSpPr>
            <a:spLocks/>
          </p:cNvSpPr>
          <p:nvPr/>
        </p:nvSpPr>
        <p:spPr bwMode="auto">
          <a:xfrm>
            <a:off x="1187450" y="160496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>
            <a:extLst>
              <a:ext uri="{FF2B5EF4-FFF2-40B4-BE49-F238E27FC236}">
                <a16:creationId xmlns:a16="http://schemas.microsoft.com/office/drawing/2014/main" id="{A3D767E1-A001-44A5-970F-04580154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901700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03203" name="Rectangle 3">
            <a:extLst>
              <a:ext uri="{FF2B5EF4-FFF2-40B4-BE49-F238E27FC236}">
                <a16:creationId xmlns:a16="http://schemas.microsoft.com/office/drawing/2014/main" id="{5D98D1C3-FF67-4DD2-81EF-A1A9A289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54188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DIETARY REFERENCE INTAKES: DRI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03204" name="Picture 4">
            <a:extLst>
              <a:ext uri="{FF2B5EF4-FFF2-40B4-BE49-F238E27FC236}">
                <a16:creationId xmlns:a16="http://schemas.microsoft.com/office/drawing/2014/main" id="{67FA291F-60A8-4621-AA26-2E2383EC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74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5" name="Text Box 5">
            <a:extLst>
              <a:ext uri="{FF2B5EF4-FFF2-40B4-BE49-F238E27FC236}">
                <a16:creationId xmlns:a16="http://schemas.microsoft.com/office/drawing/2014/main" id="{4B77C395-8F5E-4AB3-AFC6-D1CA21CA5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03500"/>
            <a:ext cx="8102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Establecido en el 1997 por la “National Academy of Sciences”, con el fin de actualizar los delineamientos del RDA</a:t>
            </a:r>
          </a:p>
        </p:txBody>
      </p:sp>
      <p:pic>
        <p:nvPicPr>
          <p:cNvPr id="1203206" name="Picture 6">
            <a:extLst>
              <a:ext uri="{FF2B5EF4-FFF2-40B4-BE49-F238E27FC236}">
                <a16:creationId xmlns:a16="http://schemas.microsoft.com/office/drawing/2014/main" id="{E20D7E50-116C-4ACC-ABA4-B5E338E0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31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7" name="Text Box 7">
            <a:extLst>
              <a:ext uri="{FF2B5EF4-FFF2-40B4-BE49-F238E27FC236}">
                <a16:creationId xmlns:a16="http://schemas.microsoft.com/office/drawing/2014/main" id="{CD1BC269-FEE1-422F-9312-2214612E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41738"/>
            <a:ext cx="8102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enfoca más hacia la prevención de enfermedades</a:t>
            </a:r>
          </a:p>
        </p:txBody>
      </p:sp>
      <p:pic>
        <p:nvPicPr>
          <p:cNvPr id="1203208" name="Picture 8">
            <a:extLst>
              <a:ext uri="{FF2B5EF4-FFF2-40B4-BE49-F238E27FC236}">
                <a16:creationId xmlns:a16="http://schemas.microsoft.com/office/drawing/2014/main" id="{C5BB3EE5-CC29-4BB9-B9C7-06F725FE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053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9" name="Text Box 9">
            <a:extLst>
              <a:ext uri="{FF2B5EF4-FFF2-40B4-BE49-F238E27FC236}">
                <a16:creationId xmlns:a16="http://schemas.microsoft.com/office/drawing/2014/main" id="{E6565E36-A9CC-4E16-BE57-5E7BFB3B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533900"/>
            <a:ext cx="81740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han actualizados varias vitaminas y minerales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6" name="Text Box 4">
            <a:extLst>
              <a:ext uri="{FF2B5EF4-FFF2-40B4-BE49-F238E27FC236}">
                <a16:creationId xmlns:a16="http://schemas.microsoft.com/office/drawing/2014/main" id="{A655655D-953E-4D1C-BC30-1006C44B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23719" name="Picture 7">
            <a:extLst>
              <a:ext uri="{FF2B5EF4-FFF2-40B4-BE49-F238E27FC236}">
                <a16:creationId xmlns:a16="http://schemas.microsoft.com/office/drawing/2014/main" id="{E1B14A76-92A4-4975-B058-90C56DC3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7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3720" name="Text Box 8">
            <a:extLst>
              <a:ext uri="{FF2B5EF4-FFF2-40B4-BE49-F238E27FC236}">
                <a16:creationId xmlns:a16="http://schemas.microsoft.com/office/drawing/2014/main" id="{C0E0A40A-C418-4E26-B0FA-EA822F01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46325"/>
            <a:ext cx="8318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Asociadas a las porciones lípidas de las células: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3721" name="Picture 9">
            <a:extLst>
              <a:ext uri="{FF2B5EF4-FFF2-40B4-BE49-F238E27FC236}">
                <a16:creationId xmlns:a16="http://schemas.microsoft.com/office/drawing/2014/main" id="{906DD6F7-402B-4D2C-A6A3-CD88DEEB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257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3722" name="Text Box 10">
            <a:extLst>
              <a:ext uri="{FF2B5EF4-FFF2-40B4-BE49-F238E27FC236}">
                <a16:creationId xmlns:a16="http://schemas.microsoft.com/office/drawing/2014/main" id="{B912C392-99E9-4172-B5E5-A2ABB0FB2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52738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Plasmáticas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23723" name="Picture 11">
            <a:extLst>
              <a:ext uri="{FF2B5EF4-FFF2-40B4-BE49-F238E27FC236}">
                <a16:creationId xmlns:a16="http://schemas.microsoft.com/office/drawing/2014/main" id="{E2578EFA-C1BE-458F-AEE7-3F4E5BCD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797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3724" name="Text Box 12">
            <a:extLst>
              <a:ext uri="{FF2B5EF4-FFF2-40B4-BE49-F238E27FC236}">
                <a16:creationId xmlns:a16="http://schemas.microsoft.com/office/drawing/2014/main" id="{21EEA110-9570-408D-B6DF-C8DF03EF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57563"/>
            <a:ext cx="786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Organelos dentro de las células: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3725" name="Picture 13">
            <a:extLst>
              <a:ext uri="{FF2B5EF4-FFF2-40B4-BE49-F238E27FC236}">
                <a16:creationId xmlns:a16="http://schemas.microsoft.com/office/drawing/2014/main" id="{7D14F8FE-A9F5-4970-9E8A-87D1FF95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1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3726" name="Text Box 14">
            <a:extLst>
              <a:ext uri="{FF2B5EF4-FFF2-40B4-BE49-F238E27FC236}">
                <a16:creationId xmlns:a16="http://schemas.microsoft.com/office/drawing/2014/main" id="{E4ECC4A5-DFC7-46C8-89FE-81FE6C35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579938"/>
            <a:ext cx="82454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Transportadas en la sangre mediante lipoproteínas (Ej: lipoproteínas de baja densidad, LBD o LDL, siglas en inglés)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3727" name="Picture 15">
            <a:extLst>
              <a:ext uri="{FF2B5EF4-FFF2-40B4-BE49-F238E27FC236}">
                <a16:creationId xmlns:a16="http://schemas.microsoft.com/office/drawing/2014/main" id="{342AB033-8A1D-4EF9-A74A-7DC4B5B3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195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3728" name="Text Box 16">
            <a:extLst>
              <a:ext uri="{FF2B5EF4-FFF2-40B4-BE49-F238E27FC236}">
                <a16:creationId xmlns:a16="http://schemas.microsoft.com/office/drawing/2014/main" id="{B0A6C6AF-C4E8-47D9-BB9B-3268B5AF9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22700"/>
            <a:ext cx="745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Membranas de las mitocondrias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23729" name="Picture 17">
            <a:extLst>
              <a:ext uri="{FF2B5EF4-FFF2-40B4-BE49-F238E27FC236}">
                <a16:creationId xmlns:a16="http://schemas.microsoft.com/office/drawing/2014/main" id="{D81B0684-E2D3-435C-AD08-2CAE3E10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783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3730" name="Text Box 18">
            <a:extLst>
              <a:ext uri="{FF2B5EF4-FFF2-40B4-BE49-F238E27FC236}">
                <a16:creationId xmlns:a16="http://schemas.microsoft.com/office/drawing/2014/main" id="{7FC8DBF2-F910-4C4B-B39A-268997D6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181475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Membranas del retículo endoplasmático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7A8E5-BB49-4BED-A66C-5CEEE9634896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23732" name="Picture 20">
            <a:extLst>
              <a:ext uri="{FF2B5EF4-FFF2-40B4-BE49-F238E27FC236}">
                <a16:creationId xmlns:a16="http://schemas.microsoft.com/office/drawing/2014/main" id="{24A40217-9D08-42C2-BD5A-AE6C35E3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75DBD8-45B4-4407-AB22-48095BCAE80D}"/>
              </a:ext>
            </a:extLst>
          </p:cNvPr>
          <p:cNvSpPr>
            <a:spLocks/>
          </p:cNvSpPr>
          <p:nvPr/>
        </p:nvSpPr>
        <p:spPr bwMode="auto">
          <a:xfrm>
            <a:off x="1187450" y="16748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4" name="Text Box 4">
            <a:extLst>
              <a:ext uri="{FF2B5EF4-FFF2-40B4-BE49-F238E27FC236}">
                <a16:creationId xmlns:a16="http://schemas.microsoft.com/office/drawing/2014/main" id="{7BA98D05-719A-48D5-B63E-B828086F8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25767" name="Picture 7">
            <a:extLst>
              <a:ext uri="{FF2B5EF4-FFF2-40B4-BE49-F238E27FC236}">
                <a16:creationId xmlns:a16="http://schemas.microsoft.com/office/drawing/2014/main" id="{2EA4AEDE-2587-4C9C-819E-4FCBFD1C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68" name="Text Box 8">
            <a:extLst>
              <a:ext uri="{FF2B5EF4-FFF2-40B4-BE49-F238E27FC236}">
                <a16:creationId xmlns:a16="http://schemas.microsoft.com/office/drawing/2014/main" id="{7F6A8D48-1D3D-426C-82BB-CE3CC8056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495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Eliminación: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5769" name="Picture 9">
            <a:extLst>
              <a:ext uri="{FF2B5EF4-FFF2-40B4-BE49-F238E27FC236}">
                <a16:creationId xmlns:a16="http://schemas.microsoft.com/office/drawing/2014/main" id="{859480BB-0EE5-4399-AED0-0121EA4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765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70" name="Text Box 10">
            <a:extLst>
              <a:ext uri="{FF2B5EF4-FFF2-40B4-BE49-F238E27FC236}">
                <a16:creationId xmlns:a16="http://schemas.microsoft.com/office/drawing/2014/main" id="{4C6C8EB8-069B-4836-B619-858D6B77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035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Piel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25771" name="Picture 11">
            <a:extLst>
              <a:ext uri="{FF2B5EF4-FFF2-40B4-BE49-F238E27FC236}">
                <a16:creationId xmlns:a16="http://schemas.microsoft.com/office/drawing/2014/main" id="{46556344-FE48-4C75-8C4C-A2660838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099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72" name="Text Box 12">
            <a:extLst>
              <a:ext uri="{FF2B5EF4-FFF2-40B4-BE49-F238E27FC236}">
                <a16:creationId xmlns:a16="http://schemas.microsoft.com/office/drawing/2014/main" id="{D872384A-27EA-4BBD-92AD-69C8F699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287713"/>
            <a:ext cx="6397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Heces fecales: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25773" name="Picture 13">
            <a:extLst>
              <a:ext uri="{FF2B5EF4-FFF2-40B4-BE49-F238E27FC236}">
                <a16:creationId xmlns:a16="http://schemas.microsoft.com/office/drawing/2014/main" id="{D55E912C-74DD-45FE-BFD4-B06AD53F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7401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74" name="Text Box 14">
            <a:extLst>
              <a:ext uri="{FF2B5EF4-FFF2-40B4-BE49-F238E27FC236}">
                <a16:creationId xmlns:a16="http://schemas.microsoft.com/office/drawing/2014/main" id="{C0466E99-A4B5-424F-B888-B06F79EE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4332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Contenido de vitamina E en las heces fecales: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25775" name="Text Box 15">
            <a:extLst>
              <a:ext uri="{FF2B5EF4-FFF2-40B4-BE49-F238E27FC236}">
                <a16:creationId xmlns:a16="http://schemas.microsoft.com/office/drawing/2014/main" id="{B97651D1-DD2C-43C1-A207-22243C20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152900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Refleja la vitamina E que no se absorbe de la dieta y bilis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0D4A-07E2-4B65-B4E5-EC6702978CD0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25777" name="Picture 17">
            <a:extLst>
              <a:ext uri="{FF2B5EF4-FFF2-40B4-BE49-F238E27FC236}">
                <a16:creationId xmlns:a16="http://schemas.microsoft.com/office/drawing/2014/main" id="{8C97A652-CB6C-4BC7-A00E-AA4A76CE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02515C-B3A8-446E-A6A5-B8F627461E0D}"/>
              </a:ext>
            </a:extLst>
          </p:cNvPr>
          <p:cNvSpPr>
            <a:spLocks/>
          </p:cNvSpPr>
          <p:nvPr/>
        </p:nvSpPr>
        <p:spPr bwMode="auto">
          <a:xfrm>
            <a:off x="1187450" y="1674813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2" name="Text Box 4">
            <a:extLst>
              <a:ext uri="{FF2B5EF4-FFF2-40B4-BE49-F238E27FC236}">
                <a16:creationId xmlns:a16="http://schemas.microsoft.com/office/drawing/2014/main" id="{86389019-A75C-420B-B07D-E6D33519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283-284),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27815" name="Picture 7">
            <a:extLst>
              <a:ext uri="{FF2B5EF4-FFF2-40B4-BE49-F238E27FC236}">
                <a16:creationId xmlns:a16="http://schemas.microsoft.com/office/drawing/2014/main" id="{F9D5BBA2-C5DD-44CF-A2A0-EB643B1B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7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7816" name="Text Box 8">
            <a:extLst>
              <a:ext uri="{FF2B5EF4-FFF2-40B4-BE49-F238E27FC236}">
                <a16:creationId xmlns:a16="http://schemas.microsoft.com/office/drawing/2014/main" id="{C0B3984F-7DF6-4941-9D4A-48E2E4EBC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463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Antioxidante: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7817" name="Picture 9">
            <a:extLst>
              <a:ext uri="{FF2B5EF4-FFF2-40B4-BE49-F238E27FC236}">
                <a16:creationId xmlns:a16="http://schemas.microsoft.com/office/drawing/2014/main" id="{9D93582F-E95B-40D5-913A-2427C5A9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733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7818" name="Text Box 10">
            <a:extLst>
              <a:ext uri="{FF2B5EF4-FFF2-40B4-BE49-F238E27FC236}">
                <a16:creationId xmlns:a16="http://schemas.microsoft.com/office/drawing/2014/main" id="{7BE723E7-1CAD-4E17-86A7-6A493152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00350"/>
            <a:ext cx="79343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Ayuda a proteger las membranas celulares, particularmente los componentes de los ácidos grasos insaturados de los fosfolípidos, contra la oxidación de los radicales libres (peroxidación de los radicales libres)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27819" name="Picture 11">
            <a:extLst>
              <a:ext uri="{FF2B5EF4-FFF2-40B4-BE49-F238E27FC236}">
                <a16:creationId xmlns:a16="http://schemas.microsoft.com/office/drawing/2014/main" id="{114339DB-F761-4118-8A6A-68C056C4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3148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7820" name="Text Box 12">
            <a:extLst>
              <a:ext uri="{FF2B5EF4-FFF2-40B4-BE49-F238E27FC236}">
                <a16:creationId xmlns:a16="http://schemas.microsoft.com/office/drawing/2014/main" id="{81F3D702-9B5A-4EF9-B725-2CEA33F3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92600"/>
            <a:ext cx="6397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Beneficio para atletas: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527821" name="Text Box 13">
            <a:extLst>
              <a:ext uri="{FF2B5EF4-FFF2-40B4-BE49-F238E27FC236}">
                <a16:creationId xmlns:a16="http://schemas.microsoft.com/office/drawing/2014/main" id="{F90FAAC0-31F6-4345-A9E9-354A89E9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732338"/>
            <a:ext cx="787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Ayuda a manejar/controlar la producción de radicales libres inducidos por el ejercicio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3DADF-3989-4502-9AF3-305AE243DA5E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27823" name="Picture 15">
            <a:extLst>
              <a:ext uri="{FF2B5EF4-FFF2-40B4-BE49-F238E27FC236}">
                <a16:creationId xmlns:a16="http://schemas.microsoft.com/office/drawing/2014/main" id="{683E020C-EA97-4A89-AC82-A610BF25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85839A-0705-4D5A-AE47-AAA115682722}"/>
              </a:ext>
            </a:extLst>
          </p:cNvPr>
          <p:cNvSpPr>
            <a:spLocks/>
          </p:cNvSpPr>
          <p:nvPr/>
        </p:nvSpPr>
        <p:spPr bwMode="auto">
          <a:xfrm>
            <a:off x="2268538" y="17462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60" name="Text Box 4">
            <a:extLst>
              <a:ext uri="{FF2B5EF4-FFF2-40B4-BE49-F238E27FC236}">
                <a16:creationId xmlns:a16="http://schemas.microsoft.com/office/drawing/2014/main" id="{2B5BF5DA-7EA7-4C8C-A396-FE392504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283-284),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29863" name="Picture 7">
            <a:extLst>
              <a:ext uri="{FF2B5EF4-FFF2-40B4-BE49-F238E27FC236}">
                <a16:creationId xmlns:a16="http://schemas.microsoft.com/office/drawing/2014/main" id="{2A2EF609-6C0F-4E14-AD20-736CDFBE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78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9864" name="Text Box 8">
            <a:extLst>
              <a:ext uri="{FF2B5EF4-FFF2-40B4-BE49-F238E27FC236}">
                <a16:creationId xmlns:a16="http://schemas.microsoft.com/office/drawing/2014/main" id="{2A422748-F482-4A5C-8D55-AD7A2B0E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06663"/>
            <a:ext cx="82454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estado y niveles dietéticos de la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vitamina E: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29865" name="Picture 9">
            <a:extLst>
              <a:ext uri="{FF2B5EF4-FFF2-40B4-BE49-F238E27FC236}">
                <a16:creationId xmlns:a16="http://schemas.microsoft.com/office/drawing/2014/main" id="{EF4A6BD2-F74D-4C9C-BA71-F306445B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3940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9866" name="Text Box 10">
            <a:extLst>
              <a:ext uri="{FF2B5EF4-FFF2-40B4-BE49-F238E27FC236}">
                <a16:creationId xmlns:a16="http://schemas.microsoft.com/office/drawing/2014/main" id="{6B5EFB3D-5A1F-4A56-AA50-6E6C7389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3210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Relacionado con: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29867" name="Picture 11">
            <a:extLst>
              <a:ext uri="{FF2B5EF4-FFF2-40B4-BE49-F238E27FC236}">
                <a16:creationId xmlns:a16="http://schemas.microsoft.com/office/drawing/2014/main" id="{4EFB45C9-BE2E-4BDA-9CDE-43ABCD75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766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9868" name="Text Box 12">
            <a:extLst>
              <a:ext uri="{FF2B5EF4-FFF2-40B4-BE49-F238E27FC236}">
                <a16:creationId xmlns:a16="http://schemas.microsoft.com/office/drawing/2014/main" id="{61E6BE9E-451E-4FE7-927C-E3D6C40B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879850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Una reducción en la actividad de los radicales libres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29869" name="Picture 13">
            <a:extLst>
              <a:ext uri="{FF2B5EF4-FFF2-40B4-BE49-F238E27FC236}">
                <a16:creationId xmlns:a16="http://schemas.microsoft.com/office/drawing/2014/main" id="{83ABE4E3-E571-42D4-939C-1FFB8DC3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926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9870" name="Text Box 14">
            <a:extLst>
              <a:ext uri="{FF2B5EF4-FFF2-40B4-BE49-F238E27FC236}">
                <a16:creationId xmlns:a16="http://schemas.microsoft.com/office/drawing/2014/main" id="{58F0DEF1-B531-4082-8760-AE093AC2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295775"/>
            <a:ext cx="745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Disminución en la incidencia de enfermedades del corazón y algunos cánceres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EA27-F76A-4AE4-B81E-5CB53A13772F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29872" name="Picture 16">
            <a:extLst>
              <a:ext uri="{FF2B5EF4-FFF2-40B4-BE49-F238E27FC236}">
                <a16:creationId xmlns:a16="http://schemas.microsoft.com/office/drawing/2014/main" id="{31D307DF-F362-4F5E-AEFC-A3C45E72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753ABC-5D41-4A12-B317-AF0033C5F78A}"/>
              </a:ext>
            </a:extLst>
          </p:cNvPr>
          <p:cNvSpPr>
            <a:spLocks/>
          </p:cNvSpPr>
          <p:nvPr/>
        </p:nvSpPr>
        <p:spPr bwMode="auto">
          <a:xfrm>
            <a:off x="2268538" y="17462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8" name="Text Box 4">
            <a:extLst>
              <a:ext uri="{FF2B5EF4-FFF2-40B4-BE49-F238E27FC236}">
                <a16:creationId xmlns:a16="http://schemas.microsoft.com/office/drawing/2014/main" id="{8F480736-979A-4552-B924-9CB7D8DE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282, 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31911" name="Picture 7">
            <a:extLst>
              <a:ext uri="{FF2B5EF4-FFF2-40B4-BE49-F238E27FC236}">
                <a16:creationId xmlns:a16="http://schemas.microsoft.com/office/drawing/2014/main" id="{FF2B4137-0746-488C-93BD-B4D63B27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85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1912" name="Text Box 8">
            <a:extLst>
              <a:ext uri="{FF2B5EF4-FFF2-40B4-BE49-F238E27FC236}">
                <a16:creationId xmlns:a16="http://schemas.microsoft.com/office/drawing/2014/main" id="{38E35283-7101-4292-8EB3-3AF2DC55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297113"/>
            <a:ext cx="8318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Aceites: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31913" name="Picture 9">
            <a:extLst>
              <a:ext uri="{FF2B5EF4-FFF2-40B4-BE49-F238E27FC236}">
                <a16:creationId xmlns:a16="http://schemas.microsoft.com/office/drawing/2014/main" id="{7F3AE6DC-22EF-4CC3-AF7B-C30C360E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527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1914" name="Text Box 10">
            <a:extLst>
              <a:ext uri="{FF2B5EF4-FFF2-40B4-BE49-F238E27FC236}">
                <a16:creationId xmlns:a16="http://schemas.microsoft.com/office/drawing/2014/main" id="{0FF5BC2E-2E8D-4D09-BC94-B59733ED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03525"/>
            <a:ext cx="8185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Aceites de plantas (mejores fuentes):</a:t>
            </a:r>
            <a:endParaRPr lang="en-US" altLang="en-US" sz="2100" b="1" baseline="-25000">
              <a:latin typeface="Arial" panose="020B0604020202020204" pitchFamily="34" charset="0"/>
            </a:endParaRPr>
          </a:p>
        </p:txBody>
      </p:sp>
      <p:sp>
        <p:nvSpPr>
          <p:cNvPr id="1531915" name="Text Box 11">
            <a:extLst>
              <a:ext uri="{FF2B5EF4-FFF2-40B4-BE49-F238E27FC236}">
                <a16:creationId xmlns:a16="http://schemas.microsoft.com/office/drawing/2014/main" id="{5C13EA24-72E2-448E-8410-523ECCA8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278188"/>
            <a:ext cx="794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Aceites de semilla de algodón, de maíz, semilla de girasol, cártamo (safflower), soya y aceite de palma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1916" name="Text Box 12">
            <a:extLst>
              <a:ext uri="{FF2B5EF4-FFF2-40B4-BE49-F238E27FC236}">
                <a16:creationId xmlns:a16="http://schemas.microsoft.com/office/drawing/2014/main" id="{0F819F39-8E94-4CD5-A2FA-4514A9D8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43865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Margarina, mantecas, mayonesa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31917" name="Picture 13">
            <a:extLst>
              <a:ext uri="{FF2B5EF4-FFF2-40B4-BE49-F238E27FC236}">
                <a16:creationId xmlns:a16="http://schemas.microsoft.com/office/drawing/2014/main" id="{0BDB97DD-0CCF-4AD7-8FF9-B45247BC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9846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1918" name="Text Box 14">
            <a:extLst>
              <a:ext uri="{FF2B5EF4-FFF2-40B4-BE49-F238E27FC236}">
                <a16:creationId xmlns:a16="http://schemas.microsoft.com/office/drawing/2014/main" id="{65F61853-33D4-42B2-9BF8-135A0EC64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933825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Productos derivados del aceite:</a:t>
            </a:r>
            <a:endParaRPr lang="en-US" altLang="en-US" sz="2100" b="1" baseline="-25000">
              <a:latin typeface="Tahoma" panose="020B0604030504040204" pitchFamily="34" charset="0"/>
            </a:endParaRPr>
          </a:p>
        </p:txBody>
      </p:sp>
      <p:pic>
        <p:nvPicPr>
          <p:cNvPr id="1531919" name="Picture 15">
            <a:extLst>
              <a:ext uri="{FF2B5EF4-FFF2-40B4-BE49-F238E27FC236}">
                <a16:creationId xmlns:a16="http://schemas.microsoft.com/office/drawing/2014/main" id="{A2AE94E5-480C-46A2-B5C9-1E45C05E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68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1920" name="Text Box 16">
            <a:extLst>
              <a:ext uri="{FF2B5EF4-FFF2-40B4-BE49-F238E27FC236}">
                <a16:creationId xmlns:a16="http://schemas.microsoft.com/office/drawing/2014/main" id="{4C1F3A79-4E85-4580-87B4-EE1D19080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897438"/>
            <a:ext cx="82454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Nueces: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1921" name="Text Box 17">
            <a:extLst>
              <a:ext uri="{FF2B5EF4-FFF2-40B4-BE49-F238E27FC236}">
                <a16:creationId xmlns:a16="http://schemas.microsoft.com/office/drawing/2014/main" id="{0319C651-2035-47A5-A936-E7F3FAAE6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327650"/>
            <a:ext cx="8304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Almendras, maní, anacardos (cashews)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8285C-49A9-441D-A4C3-1DB0BA1F3B0B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31923" name="Picture 19">
            <a:extLst>
              <a:ext uri="{FF2B5EF4-FFF2-40B4-BE49-F238E27FC236}">
                <a16:creationId xmlns:a16="http://schemas.microsoft.com/office/drawing/2014/main" id="{D31B63F8-8DA8-49B9-B319-5E9784ED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92CB41-3501-40CF-9AC1-EF8683B37ACD}"/>
              </a:ext>
            </a:extLst>
          </p:cNvPr>
          <p:cNvSpPr>
            <a:spLocks/>
          </p:cNvSpPr>
          <p:nvPr/>
        </p:nvSpPr>
        <p:spPr bwMode="auto">
          <a:xfrm>
            <a:off x="1187450" y="160020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6" name="Text Box 4">
            <a:extLst>
              <a:ext uri="{FF2B5EF4-FFF2-40B4-BE49-F238E27FC236}">
                <a16:creationId xmlns:a16="http://schemas.microsoft.com/office/drawing/2014/main" id="{D54E8AF6-7975-440F-852C-BF013DFF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426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282, 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33959" name="Picture 7">
            <a:extLst>
              <a:ext uri="{FF2B5EF4-FFF2-40B4-BE49-F238E27FC236}">
                <a16:creationId xmlns:a16="http://schemas.microsoft.com/office/drawing/2014/main" id="{E2051E84-308E-4501-934F-CBA8E0B7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3960" name="Text Box 8">
            <a:extLst>
              <a:ext uri="{FF2B5EF4-FFF2-40B4-BE49-F238E27FC236}">
                <a16:creationId xmlns:a16="http://schemas.microsoft.com/office/drawing/2014/main" id="{4644985D-89C3-4FBA-890F-388FD4113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133600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Semillas: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3961" name="Text Box 9">
            <a:extLst>
              <a:ext uri="{FF2B5EF4-FFF2-40B4-BE49-F238E27FC236}">
                <a16:creationId xmlns:a16="http://schemas.microsoft.com/office/drawing/2014/main" id="{CBEB0FA6-E70B-4B3C-9363-6C9AB244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565400"/>
            <a:ext cx="79438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Semilla de girasol, semilla de algodón</a:t>
            </a:r>
          </a:p>
        </p:txBody>
      </p:sp>
      <p:pic>
        <p:nvPicPr>
          <p:cNvPr id="1533962" name="Picture 10">
            <a:extLst>
              <a:ext uri="{FF2B5EF4-FFF2-40B4-BE49-F238E27FC236}">
                <a16:creationId xmlns:a16="http://schemas.microsoft.com/office/drawing/2014/main" id="{D1D9F349-FD44-4CE6-B294-0DA83CE2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3963" name="Text Box 11">
            <a:extLst>
              <a:ext uri="{FF2B5EF4-FFF2-40B4-BE49-F238E27FC236}">
                <a16:creationId xmlns:a16="http://schemas.microsoft.com/office/drawing/2014/main" id="{7C1CD554-2FC0-4097-B7DF-5505B896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070225"/>
            <a:ext cx="81740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Vegetales: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3964" name="Text Box 12">
            <a:extLst>
              <a:ext uri="{FF2B5EF4-FFF2-40B4-BE49-F238E27FC236}">
                <a16:creationId xmlns:a16="http://schemas.microsoft.com/office/drawing/2014/main" id="{3FE06ED2-3430-468A-B4F5-DF159838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500438"/>
            <a:ext cx="8159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Batatas anaranjadas, col de berza (repollo verdiblanco liso), espárragos, espinaca cruda</a:t>
            </a:r>
          </a:p>
        </p:txBody>
      </p:sp>
      <p:pic>
        <p:nvPicPr>
          <p:cNvPr id="1533965" name="Picture 13">
            <a:extLst>
              <a:ext uri="{FF2B5EF4-FFF2-40B4-BE49-F238E27FC236}">
                <a16:creationId xmlns:a16="http://schemas.microsoft.com/office/drawing/2014/main" id="{3C7F5020-90C0-48D3-A36A-D555CAE1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4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3966" name="Text Box 14">
            <a:extLst>
              <a:ext uri="{FF2B5EF4-FFF2-40B4-BE49-F238E27FC236}">
                <a16:creationId xmlns:a16="http://schemas.microsoft.com/office/drawing/2014/main" id="{D110C860-45DE-494F-A162-0FA44A3C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292600"/>
            <a:ext cx="81010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3967" name="Text Box 15">
            <a:extLst>
              <a:ext uri="{FF2B5EF4-FFF2-40B4-BE49-F238E27FC236}">
                <a16:creationId xmlns:a16="http://schemas.microsoft.com/office/drawing/2014/main" id="{2EBBC115-09DE-4D23-BC56-D2C7F987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4724400"/>
            <a:ext cx="7870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Germen de trigo, pan integral y blanco</a:t>
            </a:r>
          </a:p>
        </p:txBody>
      </p:sp>
      <p:pic>
        <p:nvPicPr>
          <p:cNvPr id="1533968" name="Picture 16">
            <a:extLst>
              <a:ext uri="{FF2B5EF4-FFF2-40B4-BE49-F238E27FC236}">
                <a16:creationId xmlns:a16="http://schemas.microsoft.com/office/drawing/2014/main" id="{4F3F2DDA-008B-46EA-8354-FB18239B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466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3969" name="Text Box 17">
            <a:extLst>
              <a:ext uri="{FF2B5EF4-FFF2-40B4-BE49-F238E27FC236}">
                <a16:creationId xmlns:a16="http://schemas.microsoft.com/office/drawing/2014/main" id="{D33E5DF1-4EF9-44AA-BF34-690D3032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175250"/>
            <a:ext cx="81010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Frutas: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3970" name="Text Box 18">
            <a:extLst>
              <a:ext uri="{FF2B5EF4-FFF2-40B4-BE49-F238E27FC236}">
                <a16:creationId xmlns:a16="http://schemas.microsoft.com/office/drawing/2014/main" id="{D5338B02-E5D0-4912-A421-D43A133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607050"/>
            <a:ext cx="7870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Melocotones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A713E-8639-45FC-B406-38925E70472F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33972" name="Picture 20">
            <a:extLst>
              <a:ext uri="{FF2B5EF4-FFF2-40B4-BE49-F238E27FC236}">
                <a16:creationId xmlns:a16="http://schemas.microsoft.com/office/drawing/2014/main" id="{28C7011F-3BD0-475E-A493-AF78BA3C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5DA624-2AD9-48AE-A831-2809C7FFAD11}"/>
              </a:ext>
            </a:extLst>
          </p:cNvPr>
          <p:cNvSpPr>
            <a:spLocks/>
          </p:cNvSpPr>
          <p:nvPr/>
        </p:nvSpPr>
        <p:spPr bwMode="auto">
          <a:xfrm>
            <a:off x="1187450" y="160020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Text Box 4">
            <a:extLst>
              <a:ext uri="{FF2B5EF4-FFF2-40B4-BE49-F238E27FC236}">
                <a16:creationId xmlns:a16="http://schemas.microsoft.com/office/drawing/2014/main" id="{47D5BD79-BD69-4FB0-BCC0-AC63D03D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282, 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36007" name="Picture 7">
            <a:extLst>
              <a:ext uri="{FF2B5EF4-FFF2-40B4-BE49-F238E27FC236}">
                <a16:creationId xmlns:a16="http://schemas.microsoft.com/office/drawing/2014/main" id="{1BE7F34E-C70F-4378-94E0-1E2DBF2A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08" name="Text Box 8">
            <a:extLst>
              <a:ext uri="{FF2B5EF4-FFF2-40B4-BE49-F238E27FC236}">
                <a16:creationId xmlns:a16="http://schemas.microsoft.com/office/drawing/2014/main" id="{7BCBBD1F-43CB-4C19-ABC5-C8326C24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05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Mariscos: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6009" name="Text Box 9">
            <a:extLst>
              <a:ext uri="{FF2B5EF4-FFF2-40B4-BE49-F238E27FC236}">
                <a16:creationId xmlns:a16="http://schemas.microsoft.com/office/drawing/2014/main" id="{279569B6-925A-424D-8C30-F6C21BDF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635250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Cangrejo/juey, camarones</a:t>
            </a:r>
          </a:p>
        </p:txBody>
      </p:sp>
      <p:pic>
        <p:nvPicPr>
          <p:cNvPr id="1536010" name="Picture 10">
            <a:extLst>
              <a:ext uri="{FF2B5EF4-FFF2-40B4-BE49-F238E27FC236}">
                <a16:creationId xmlns:a16="http://schemas.microsoft.com/office/drawing/2014/main" id="{DFD51DD7-1720-4C76-8FD5-9C8E2E5C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654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11" name="Text Box 11">
            <a:extLst>
              <a:ext uri="{FF2B5EF4-FFF2-40B4-BE49-F238E27FC236}">
                <a16:creationId xmlns:a16="http://schemas.microsoft.com/office/drawing/2014/main" id="{63751333-03DA-4146-AA7B-2DA15CB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1940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Pescados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2D90D-75A2-4F14-9CD5-79B60D9E1097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36013" name="Picture 13">
            <a:extLst>
              <a:ext uri="{FF2B5EF4-FFF2-40B4-BE49-F238E27FC236}">
                <a16:creationId xmlns:a16="http://schemas.microsoft.com/office/drawing/2014/main" id="{36121300-B16C-4172-9CF3-9B87707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DF83C6-DD38-4546-A4D7-496B459B1EA8}"/>
              </a:ext>
            </a:extLst>
          </p:cNvPr>
          <p:cNvSpPr>
            <a:spLocks/>
          </p:cNvSpPr>
          <p:nvPr/>
        </p:nvSpPr>
        <p:spPr bwMode="auto">
          <a:xfrm>
            <a:off x="1187450" y="160020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2" name="Text Box 4">
            <a:extLst>
              <a:ext uri="{FF2B5EF4-FFF2-40B4-BE49-F238E27FC236}">
                <a16:creationId xmlns:a16="http://schemas.microsoft.com/office/drawing/2014/main" id="{F47FFB29-3E74-4916-BF88-2D820E7C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283),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38055" name="Picture 7">
            <a:extLst>
              <a:ext uri="{FF2B5EF4-FFF2-40B4-BE49-F238E27FC236}">
                <a16:creationId xmlns:a16="http://schemas.microsoft.com/office/drawing/2014/main" id="{F6F9512E-A994-4D1E-AC44-CA0039F5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056" name="Text Box 8">
            <a:extLst>
              <a:ext uri="{FF2B5EF4-FFF2-40B4-BE49-F238E27FC236}">
                <a16:creationId xmlns:a16="http://schemas.microsoft.com/office/drawing/2014/main" id="{2578D5A5-7B73-40ED-A5DC-0079233E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205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38057" name="Picture 9">
            <a:extLst>
              <a:ext uri="{FF2B5EF4-FFF2-40B4-BE49-F238E27FC236}">
                <a16:creationId xmlns:a16="http://schemas.microsoft.com/office/drawing/2014/main" id="{20454268-A36E-4247-82D1-6C59A76A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6908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058" name="Text Box 10">
            <a:extLst>
              <a:ext uri="{FF2B5EF4-FFF2-40B4-BE49-F238E27FC236}">
                <a16:creationId xmlns:a16="http://schemas.microsoft.com/office/drawing/2014/main" id="{3C243716-89CA-4C8B-8AC7-DDC81C0DC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6146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Adultos </a:t>
            </a:r>
            <a:r>
              <a:rPr lang="en-US" altLang="en-US" sz="2100" b="1" i="1">
                <a:latin typeface="Tahoma" panose="020B0604030504040204" pitchFamily="34" charset="0"/>
              </a:rPr>
              <a:t>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38059" name="Picture 11">
            <a:extLst>
              <a:ext uri="{FF2B5EF4-FFF2-40B4-BE49-F238E27FC236}">
                <a16:creationId xmlns:a16="http://schemas.microsoft.com/office/drawing/2014/main" id="{FB5514FE-0CB7-4270-B973-AA7786FA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1194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060" name="Text Box 12">
            <a:extLst>
              <a:ext uri="{FF2B5EF4-FFF2-40B4-BE49-F238E27FC236}">
                <a16:creationId xmlns:a16="http://schemas.microsoft.com/office/drawing/2014/main" id="{BF206F3D-C077-48DE-8640-DFAAA0FF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12261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15 mg de: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38061" name="Text Box 13">
            <a:extLst>
              <a:ext uri="{FF2B5EF4-FFF2-40B4-BE49-F238E27FC236}">
                <a16:creationId xmlns:a16="http://schemas.microsoft.com/office/drawing/2014/main" id="{E725D15E-294C-4436-A910-E6FC66C3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508375"/>
            <a:ext cx="5543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Arial" panose="020B0604020202020204" pitchFamily="34" charset="0"/>
              </a:rPr>
              <a:t>α</a:t>
            </a:r>
            <a:r>
              <a:rPr lang="en-US" altLang="en-US" sz="1800" b="1">
                <a:latin typeface="Verdana" panose="020B0604030504040204" pitchFamily="34" charset="0"/>
              </a:rPr>
              <a:t>-Tocoferol (</a:t>
            </a:r>
            <a:r>
              <a:rPr lang="en-US" altLang="en-US" sz="2100" b="1" i="1">
                <a:latin typeface="Arial" panose="020B0604020202020204" pitchFamily="34" charset="0"/>
              </a:rPr>
              <a:t>α</a:t>
            </a:r>
            <a:r>
              <a:rPr lang="en-US" altLang="en-US" sz="1800" b="1">
                <a:latin typeface="Verdana" panose="020B0604030504040204" pitchFamily="34" charset="0"/>
              </a:rPr>
              <a:t>-TE)</a:t>
            </a:r>
          </a:p>
        </p:txBody>
      </p:sp>
      <p:grpSp>
        <p:nvGrpSpPr>
          <p:cNvPr id="1538062" name="Group 14">
            <a:extLst>
              <a:ext uri="{FF2B5EF4-FFF2-40B4-BE49-F238E27FC236}">
                <a16:creationId xmlns:a16="http://schemas.microsoft.com/office/drawing/2014/main" id="{1C5A5A1A-DDB9-4AC2-989A-7F98558F51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563938"/>
            <a:ext cx="266700" cy="268287"/>
            <a:chOff x="618" y="2160"/>
            <a:chExt cx="2262" cy="2267"/>
          </a:xfrm>
        </p:grpSpPr>
        <p:sp>
          <p:nvSpPr>
            <p:cNvPr id="1538063" name="AutoShape 15">
              <a:extLst>
                <a:ext uri="{FF2B5EF4-FFF2-40B4-BE49-F238E27FC236}">
                  <a16:creationId xmlns:a16="http://schemas.microsoft.com/office/drawing/2014/main" id="{72E00101-D0A2-4238-A797-3D47F6F0E9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4" name="Freeform 16">
              <a:extLst>
                <a:ext uri="{FF2B5EF4-FFF2-40B4-BE49-F238E27FC236}">
                  <a16:creationId xmlns:a16="http://schemas.microsoft.com/office/drawing/2014/main" id="{5563B1E7-CF71-4F2A-A79F-D75AA52EE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5" name="Freeform 17">
              <a:extLst>
                <a:ext uri="{FF2B5EF4-FFF2-40B4-BE49-F238E27FC236}">
                  <a16:creationId xmlns:a16="http://schemas.microsoft.com/office/drawing/2014/main" id="{4E29DA7F-FB3C-4F28-AAD2-25180108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6" name="Freeform 18">
              <a:extLst>
                <a:ext uri="{FF2B5EF4-FFF2-40B4-BE49-F238E27FC236}">
                  <a16:creationId xmlns:a16="http://schemas.microsoft.com/office/drawing/2014/main" id="{6866765D-0987-4558-BF06-AB6A9089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7" name="Freeform 19">
              <a:extLst>
                <a:ext uri="{FF2B5EF4-FFF2-40B4-BE49-F238E27FC236}">
                  <a16:creationId xmlns:a16="http://schemas.microsoft.com/office/drawing/2014/main" id="{A1313F20-92D7-40E4-B56B-3E547238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8" name="Freeform 20">
              <a:extLst>
                <a:ext uri="{FF2B5EF4-FFF2-40B4-BE49-F238E27FC236}">
                  <a16:creationId xmlns:a16="http://schemas.microsoft.com/office/drawing/2014/main" id="{B5B4657A-A740-4B55-BF84-EB58D0E4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69" name="Freeform 21">
              <a:extLst>
                <a:ext uri="{FF2B5EF4-FFF2-40B4-BE49-F238E27FC236}">
                  <a16:creationId xmlns:a16="http://schemas.microsoft.com/office/drawing/2014/main" id="{E985E865-6134-468A-A294-9848FDFFA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0" name="Freeform 22">
              <a:extLst>
                <a:ext uri="{FF2B5EF4-FFF2-40B4-BE49-F238E27FC236}">
                  <a16:creationId xmlns:a16="http://schemas.microsoft.com/office/drawing/2014/main" id="{8FB3AF75-E776-430B-B2A9-C97A2749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1" name="Freeform 23">
              <a:extLst>
                <a:ext uri="{FF2B5EF4-FFF2-40B4-BE49-F238E27FC236}">
                  <a16:creationId xmlns:a16="http://schemas.microsoft.com/office/drawing/2014/main" id="{35DA4235-E052-4063-8359-DBC953FE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2" name="Freeform 24">
              <a:extLst>
                <a:ext uri="{FF2B5EF4-FFF2-40B4-BE49-F238E27FC236}">
                  <a16:creationId xmlns:a16="http://schemas.microsoft.com/office/drawing/2014/main" id="{461D8DE6-1CDF-41A9-AB60-4D34F3A67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3" name="Freeform 25">
              <a:extLst>
                <a:ext uri="{FF2B5EF4-FFF2-40B4-BE49-F238E27FC236}">
                  <a16:creationId xmlns:a16="http://schemas.microsoft.com/office/drawing/2014/main" id="{B0505348-834A-4498-838D-6D0BAEA6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074" name="Text Box 26">
            <a:extLst>
              <a:ext uri="{FF2B5EF4-FFF2-40B4-BE49-F238E27FC236}">
                <a16:creationId xmlns:a16="http://schemas.microsoft.com/office/drawing/2014/main" id="{CF7C24CB-E567-4FF5-A287-9705D8AE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033838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El equivalente en otras formas</a:t>
            </a:r>
          </a:p>
        </p:txBody>
      </p:sp>
      <p:grpSp>
        <p:nvGrpSpPr>
          <p:cNvPr id="1538075" name="Group 27">
            <a:extLst>
              <a:ext uri="{FF2B5EF4-FFF2-40B4-BE49-F238E27FC236}">
                <a16:creationId xmlns:a16="http://schemas.microsoft.com/office/drawing/2014/main" id="{6CB83FB7-8E32-467E-9ECE-6A772D9278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068763"/>
            <a:ext cx="266700" cy="268287"/>
            <a:chOff x="618" y="2160"/>
            <a:chExt cx="2262" cy="2267"/>
          </a:xfrm>
        </p:grpSpPr>
        <p:sp>
          <p:nvSpPr>
            <p:cNvPr id="1538076" name="AutoShape 28">
              <a:extLst>
                <a:ext uri="{FF2B5EF4-FFF2-40B4-BE49-F238E27FC236}">
                  <a16:creationId xmlns:a16="http://schemas.microsoft.com/office/drawing/2014/main" id="{5D43979E-F811-44C7-BB17-6C0E52244C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7" name="Freeform 29">
              <a:extLst>
                <a:ext uri="{FF2B5EF4-FFF2-40B4-BE49-F238E27FC236}">
                  <a16:creationId xmlns:a16="http://schemas.microsoft.com/office/drawing/2014/main" id="{46F8574C-5731-4E17-9D3C-64D8D4C4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8" name="Freeform 30">
              <a:extLst>
                <a:ext uri="{FF2B5EF4-FFF2-40B4-BE49-F238E27FC236}">
                  <a16:creationId xmlns:a16="http://schemas.microsoft.com/office/drawing/2014/main" id="{553AA006-BF0B-46BD-BB39-A23D456BE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79" name="Freeform 31">
              <a:extLst>
                <a:ext uri="{FF2B5EF4-FFF2-40B4-BE49-F238E27FC236}">
                  <a16:creationId xmlns:a16="http://schemas.microsoft.com/office/drawing/2014/main" id="{AD1E09D5-97FA-4CC3-BC61-DD36AB58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0" name="Freeform 32">
              <a:extLst>
                <a:ext uri="{FF2B5EF4-FFF2-40B4-BE49-F238E27FC236}">
                  <a16:creationId xmlns:a16="http://schemas.microsoft.com/office/drawing/2014/main" id="{6CC2A526-9A9C-4B2E-B9E9-42F2266AF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1" name="Freeform 33">
              <a:extLst>
                <a:ext uri="{FF2B5EF4-FFF2-40B4-BE49-F238E27FC236}">
                  <a16:creationId xmlns:a16="http://schemas.microsoft.com/office/drawing/2014/main" id="{F7DAE522-073E-453A-9452-2E4FBF5A0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2" name="Freeform 34">
              <a:extLst>
                <a:ext uri="{FF2B5EF4-FFF2-40B4-BE49-F238E27FC236}">
                  <a16:creationId xmlns:a16="http://schemas.microsoft.com/office/drawing/2014/main" id="{C919CA8B-5066-4C08-9177-A51A7A60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3" name="Freeform 35">
              <a:extLst>
                <a:ext uri="{FF2B5EF4-FFF2-40B4-BE49-F238E27FC236}">
                  <a16:creationId xmlns:a16="http://schemas.microsoft.com/office/drawing/2014/main" id="{A2F201B0-7E05-449D-86AD-AAAB4EDCC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4" name="Freeform 36">
              <a:extLst>
                <a:ext uri="{FF2B5EF4-FFF2-40B4-BE49-F238E27FC236}">
                  <a16:creationId xmlns:a16="http://schemas.microsoft.com/office/drawing/2014/main" id="{B1337F4E-8720-43C4-8530-4203BABE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5" name="Freeform 37">
              <a:extLst>
                <a:ext uri="{FF2B5EF4-FFF2-40B4-BE49-F238E27FC236}">
                  <a16:creationId xmlns:a16="http://schemas.microsoft.com/office/drawing/2014/main" id="{32AEBF58-A8BD-43CF-A2AB-9A9C8191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86" name="Freeform 38">
              <a:extLst>
                <a:ext uri="{FF2B5EF4-FFF2-40B4-BE49-F238E27FC236}">
                  <a16:creationId xmlns:a16="http://schemas.microsoft.com/office/drawing/2014/main" id="{6BD48A57-F87B-49C0-B47D-B02DEEC2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32A2B1-2319-4061-8248-8EC985503708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38088" name="Picture 40">
            <a:extLst>
              <a:ext uri="{FF2B5EF4-FFF2-40B4-BE49-F238E27FC236}">
                <a16:creationId xmlns:a16="http://schemas.microsoft.com/office/drawing/2014/main" id="{1D492C59-7166-41E0-ACFB-C7003938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90C4B82-8AE0-4F65-B5B7-58D6A162B663}"/>
              </a:ext>
            </a:extLst>
          </p:cNvPr>
          <p:cNvSpPr>
            <a:spLocks/>
          </p:cNvSpPr>
          <p:nvPr/>
        </p:nvSpPr>
        <p:spPr bwMode="auto">
          <a:xfrm>
            <a:off x="1187450" y="160020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00" name="Text Box 4">
            <a:extLst>
              <a:ext uri="{FF2B5EF4-FFF2-40B4-BE49-F238E27FC236}">
                <a16:creationId xmlns:a16="http://schemas.microsoft.com/office/drawing/2014/main" id="{935C53F5-5029-4B94-BA3B-9D0BF465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283),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40103" name="Picture 7">
            <a:extLst>
              <a:ext uri="{FF2B5EF4-FFF2-40B4-BE49-F238E27FC236}">
                <a16:creationId xmlns:a16="http://schemas.microsoft.com/office/drawing/2014/main" id="{147CFBEA-0D97-421B-A4F6-BC2B960F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104" name="Text Box 8">
            <a:extLst>
              <a:ext uri="{FF2B5EF4-FFF2-40B4-BE49-F238E27FC236}">
                <a16:creationId xmlns:a16="http://schemas.microsoft.com/office/drawing/2014/main" id="{F25454CD-3B3A-4D62-BACC-55DB161E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Posibles causas: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40105" name="Picture 9">
            <a:extLst>
              <a:ext uri="{FF2B5EF4-FFF2-40B4-BE49-F238E27FC236}">
                <a16:creationId xmlns:a16="http://schemas.microsoft.com/office/drawing/2014/main" id="{E9289CF2-D861-4A61-B57D-19B583B3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8765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106" name="Text Box 10">
            <a:extLst>
              <a:ext uri="{FF2B5EF4-FFF2-40B4-BE49-F238E27FC236}">
                <a16:creationId xmlns:a16="http://schemas.microsoft.com/office/drawing/2014/main" id="{CD95A2E0-9C05-4FFF-AD84-9A84A8A74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800350"/>
            <a:ext cx="77898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Pobre consumo de vitamina 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40107" name="Picture 11">
            <a:extLst>
              <a:ext uri="{FF2B5EF4-FFF2-40B4-BE49-F238E27FC236}">
                <a16:creationId xmlns:a16="http://schemas.microsoft.com/office/drawing/2014/main" id="{14F1F981-D0E8-45E0-83E9-A4C2D013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4067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108" name="Text Box 12">
            <a:extLst>
              <a:ext uri="{FF2B5EF4-FFF2-40B4-BE49-F238E27FC236}">
                <a16:creationId xmlns:a16="http://schemas.microsoft.com/office/drawing/2014/main" id="{0626A2CF-44B8-4D69-804D-9A383553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333750"/>
            <a:ext cx="77898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Disminución en la absorción intestinal de la vitamina E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pic>
        <p:nvPicPr>
          <p:cNvPr id="1540109" name="Picture 13">
            <a:extLst>
              <a:ext uri="{FF2B5EF4-FFF2-40B4-BE49-F238E27FC236}">
                <a16:creationId xmlns:a16="http://schemas.microsoft.com/office/drawing/2014/main" id="{CDEE29BF-CAD1-405E-A62E-460DAD60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9544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110" name="Text Box 14">
            <a:extLst>
              <a:ext uri="{FF2B5EF4-FFF2-40B4-BE49-F238E27FC236}">
                <a16:creationId xmlns:a16="http://schemas.microsoft.com/office/drawing/2014/main" id="{7EC775E4-EEEB-4077-A6C1-EA262926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932238"/>
            <a:ext cx="6397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Aumento en la excreción de la vitamina 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F3803-37FB-4139-A69D-AD2B486E81E2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40112" name="Picture 16">
            <a:extLst>
              <a:ext uri="{FF2B5EF4-FFF2-40B4-BE49-F238E27FC236}">
                <a16:creationId xmlns:a16="http://schemas.microsoft.com/office/drawing/2014/main" id="{D39E1A89-782B-46A9-B53D-7FD13498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EDDE6F-87ED-428A-B690-DDB835A1BBF3}"/>
              </a:ext>
            </a:extLst>
          </p:cNvPr>
          <p:cNvSpPr>
            <a:spLocks/>
          </p:cNvSpPr>
          <p:nvPr/>
        </p:nvSpPr>
        <p:spPr bwMode="auto">
          <a:xfrm>
            <a:off x="2268538" y="160020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8" name="Text Box 4">
            <a:extLst>
              <a:ext uri="{FF2B5EF4-FFF2-40B4-BE49-F238E27FC236}">
                <a16:creationId xmlns:a16="http://schemas.microsoft.com/office/drawing/2014/main" id="{5E67EDE6-29E2-48DB-BBB6-1B8E2082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44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283),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42151" name="Picture 7">
            <a:extLst>
              <a:ext uri="{FF2B5EF4-FFF2-40B4-BE49-F238E27FC236}">
                <a16:creationId xmlns:a16="http://schemas.microsoft.com/office/drawing/2014/main" id="{B23AFF6D-FDE6-4E6C-BC8B-281FB15D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3830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2152" name="Text Box 8">
            <a:extLst>
              <a:ext uri="{FF2B5EF4-FFF2-40B4-BE49-F238E27FC236}">
                <a16:creationId xmlns:a16="http://schemas.microsoft.com/office/drawing/2014/main" id="{53B59992-2791-41E3-A06C-163E2E0E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386263"/>
            <a:ext cx="750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Degeneración de las membranas nerviosas y musculares: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42153" name="Text Box 9">
            <a:extLst>
              <a:ext uri="{FF2B5EF4-FFF2-40B4-BE49-F238E27FC236}">
                <a16:creationId xmlns:a16="http://schemas.microsoft.com/office/drawing/2014/main" id="{3CAA35A6-C52E-43E3-B292-5A43817F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795838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Posibles consecuencias:</a:t>
            </a:r>
          </a:p>
        </p:txBody>
      </p:sp>
      <p:grpSp>
        <p:nvGrpSpPr>
          <p:cNvPr id="1542154" name="Group 10">
            <a:extLst>
              <a:ext uri="{FF2B5EF4-FFF2-40B4-BE49-F238E27FC236}">
                <a16:creationId xmlns:a16="http://schemas.microsoft.com/office/drawing/2014/main" id="{EBFC8ABA-58C4-42A8-8188-74ADE08615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7163" y="4830763"/>
            <a:ext cx="266700" cy="268287"/>
            <a:chOff x="618" y="2160"/>
            <a:chExt cx="2262" cy="2267"/>
          </a:xfrm>
        </p:grpSpPr>
        <p:sp>
          <p:nvSpPr>
            <p:cNvPr id="1542155" name="AutoShape 11">
              <a:extLst>
                <a:ext uri="{FF2B5EF4-FFF2-40B4-BE49-F238E27FC236}">
                  <a16:creationId xmlns:a16="http://schemas.microsoft.com/office/drawing/2014/main" id="{3888F6A1-1527-42D3-9D45-7D6897F576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56" name="Freeform 12">
              <a:extLst>
                <a:ext uri="{FF2B5EF4-FFF2-40B4-BE49-F238E27FC236}">
                  <a16:creationId xmlns:a16="http://schemas.microsoft.com/office/drawing/2014/main" id="{7D1E6F30-0E15-4597-B31F-50E430A5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57" name="Freeform 13">
              <a:extLst>
                <a:ext uri="{FF2B5EF4-FFF2-40B4-BE49-F238E27FC236}">
                  <a16:creationId xmlns:a16="http://schemas.microsoft.com/office/drawing/2014/main" id="{E7CBCC33-372E-4ADD-8972-F1A38D1B4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58" name="Freeform 14">
              <a:extLst>
                <a:ext uri="{FF2B5EF4-FFF2-40B4-BE49-F238E27FC236}">
                  <a16:creationId xmlns:a16="http://schemas.microsoft.com/office/drawing/2014/main" id="{6DF38250-38F2-4A4F-BEA5-D1398B66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59" name="Freeform 15">
              <a:extLst>
                <a:ext uri="{FF2B5EF4-FFF2-40B4-BE49-F238E27FC236}">
                  <a16:creationId xmlns:a16="http://schemas.microsoft.com/office/drawing/2014/main" id="{AD6A544E-4A91-4D29-A0D1-BE4464860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0" name="Freeform 16">
              <a:extLst>
                <a:ext uri="{FF2B5EF4-FFF2-40B4-BE49-F238E27FC236}">
                  <a16:creationId xmlns:a16="http://schemas.microsoft.com/office/drawing/2014/main" id="{C16BB8CB-6311-490F-968A-D5A3FE1FD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1" name="Freeform 17">
              <a:extLst>
                <a:ext uri="{FF2B5EF4-FFF2-40B4-BE49-F238E27FC236}">
                  <a16:creationId xmlns:a16="http://schemas.microsoft.com/office/drawing/2014/main" id="{EABD5D84-ED1E-47CD-9E65-FEF814AF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2" name="Freeform 18">
              <a:extLst>
                <a:ext uri="{FF2B5EF4-FFF2-40B4-BE49-F238E27FC236}">
                  <a16:creationId xmlns:a16="http://schemas.microsoft.com/office/drawing/2014/main" id="{00300EE1-934E-4CD0-B2DF-019C1A4C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3" name="Freeform 19">
              <a:extLst>
                <a:ext uri="{FF2B5EF4-FFF2-40B4-BE49-F238E27FC236}">
                  <a16:creationId xmlns:a16="http://schemas.microsoft.com/office/drawing/2014/main" id="{4B8BD573-D261-4AF5-BD9D-9D728CD5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4" name="Freeform 20">
              <a:extLst>
                <a:ext uri="{FF2B5EF4-FFF2-40B4-BE49-F238E27FC236}">
                  <a16:creationId xmlns:a16="http://schemas.microsoft.com/office/drawing/2014/main" id="{A375A876-9F29-47EF-BD39-B30731D1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65" name="Freeform 21">
              <a:extLst>
                <a:ext uri="{FF2B5EF4-FFF2-40B4-BE49-F238E27FC236}">
                  <a16:creationId xmlns:a16="http://schemas.microsoft.com/office/drawing/2014/main" id="{3FD5393C-C19C-493B-BC37-BF7BD980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2166" name="Picture 22">
            <a:extLst>
              <a:ext uri="{FF2B5EF4-FFF2-40B4-BE49-F238E27FC236}">
                <a16:creationId xmlns:a16="http://schemas.microsoft.com/office/drawing/2014/main" id="{992D26DB-C668-48A1-B111-4C284614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034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2167" name="Text Box 23">
            <a:extLst>
              <a:ext uri="{FF2B5EF4-FFF2-40B4-BE49-F238E27FC236}">
                <a16:creationId xmlns:a16="http://schemas.microsoft.com/office/drawing/2014/main" id="{45DB0E88-3B5E-47D1-9F82-6108EDCF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1320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Efectos patológicos: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42168" name="Picture 24">
            <a:extLst>
              <a:ext uri="{FF2B5EF4-FFF2-40B4-BE49-F238E27FC236}">
                <a16:creationId xmlns:a16="http://schemas.microsoft.com/office/drawing/2014/main" id="{1252D5DB-CD95-4228-A092-E991F779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26368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2169" name="Text Box 25">
            <a:extLst>
              <a:ext uri="{FF2B5EF4-FFF2-40B4-BE49-F238E27FC236}">
                <a16:creationId xmlns:a16="http://schemas.microsoft.com/office/drawing/2014/main" id="{B56A8451-E87A-4AE5-88E4-FFD88218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563813"/>
            <a:ext cx="79819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Destrucción/degeneración de las membranas celulares: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42170" name="Picture 26">
            <a:extLst>
              <a:ext uri="{FF2B5EF4-FFF2-40B4-BE49-F238E27FC236}">
                <a16:creationId xmlns:a16="http://schemas.microsoft.com/office/drawing/2014/main" id="{C6B9D475-246E-4AE5-BC29-5276AF2D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1400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2171" name="Text Box 27">
            <a:extLst>
              <a:ext uri="{FF2B5EF4-FFF2-40B4-BE49-F238E27FC236}">
                <a16:creationId xmlns:a16="http://schemas.microsoft.com/office/drawing/2014/main" id="{01D740EC-A5A0-4BC8-BA8F-97CE018F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3143250"/>
            <a:ext cx="743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Degradamiento de las membranas de los glóbulos rojos: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42172" name="Text Box 28">
            <a:extLst>
              <a:ext uri="{FF2B5EF4-FFF2-40B4-BE49-F238E27FC236}">
                <a16:creationId xmlns:a16="http://schemas.microsoft.com/office/drawing/2014/main" id="{FF57C3CE-E707-490B-9B42-74BA8E96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59251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Posible consecuencia:</a:t>
            </a:r>
          </a:p>
        </p:txBody>
      </p:sp>
      <p:grpSp>
        <p:nvGrpSpPr>
          <p:cNvPr id="1542173" name="Group 29">
            <a:extLst>
              <a:ext uri="{FF2B5EF4-FFF2-40B4-BE49-F238E27FC236}">
                <a16:creationId xmlns:a16="http://schemas.microsoft.com/office/drawing/2014/main" id="{EB710BCA-3134-4D77-A4C5-A3204ED0E7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7163" y="3627438"/>
            <a:ext cx="266700" cy="268287"/>
            <a:chOff x="618" y="2160"/>
            <a:chExt cx="2262" cy="2267"/>
          </a:xfrm>
        </p:grpSpPr>
        <p:sp>
          <p:nvSpPr>
            <p:cNvPr id="1542174" name="AutoShape 30">
              <a:extLst>
                <a:ext uri="{FF2B5EF4-FFF2-40B4-BE49-F238E27FC236}">
                  <a16:creationId xmlns:a16="http://schemas.microsoft.com/office/drawing/2014/main" id="{E035D67D-F1EA-4F50-A525-FCF15DEE60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75" name="Freeform 31">
              <a:extLst>
                <a:ext uri="{FF2B5EF4-FFF2-40B4-BE49-F238E27FC236}">
                  <a16:creationId xmlns:a16="http://schemas.microsoft.com/office/drawing/2014/main" id="{110D19FA-0D28-49C7-B861-F632D980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76" name="Freeform 32">
              <a:extLst>
                <a:ext uri="{FF2B5EF4-FFF2-40B4-BE49-F238E27FC236}">
                  <a16:creationId xmlns:a16="http://schemas.microsoft.com/office/drawing/2014/main" id="{0F90555E-2247-4715-97EB-E87E110E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77" name="Freeform 33">
              <a:extLst>
                <a:ext uri="{FF2B5EF4-FFF2-40B4-BE49-F238E27FC236}">
                  <a16:creationId xmlns:a16="http://schemas.microsoft.com/office/drawing/2014/main" id="{9255458A-37D7-4FA5-9C98-F10D2522A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78" name="Freeform 34">
              <a:extLst>
                <a:ext uri="{FF2B5EF4-FFF2-40B4-BE49-F238E27FC236}">
                  <a16:creationId xmlns:a16="http://schemas.microsoft.com/office/drawing/2014/main" id="{E7DECCEC-5255-48D8-A08C-F48C0475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79" name="Freeform 35">
              <a:extLst>
                <a:ext uri="{FF2B5EF4-FFF2-40B4-BE49-F238E27FC236}">
                  <a16:creationId xmlns:a16="http://schemas.microsoft.com/office/drawing/2014/main" id="{6936E7AE-2F5B-4CAA-BF98-9802B8BE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80" name="Freeform 36">
              <a:extLst>
                <a:ext uri="{FF2B5EF4-FFF2-40B4-BE49-F238E27FC236}">
                  <a16:creationId xmlns:a16="http://schemas.microsoft.com/office/drawing/2014/main" id="{93A9258A-CE6E-4A20-A8AC-FC091428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81" name="Freeform 37">
              <a:extLst>
                <a:ext uri="{FF2B5EF4-FFF2-40B4-BE49-F238E27FC236}">
                  <a16:creationId xmlns:a16="http://schemas.microsoft.com/office/drawing/2014/main" id="{9B9AF669-1D05-461B-BB2E-69578C6E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82" name="Freeform 38">
              <a:extLst>
                <a:ext uri="{FF2B5EF4-FFF2-40B4-BE49-F238E27FC236}">
                  <a16:creationId xmlns:a16="http://schemas.microsoft.com/office/drawing/2014/main" id="{A4DC1B9C-F0C7-4702-A71A-B26593AF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83" name="Freeform 39">
              <a:extLst>
                <a:ext uri="{FF2B5EF4-FFF2-40B4-BE49-F238E27FC236}">
                  <a16:creationId xmlns:a16="http://schemas.microsoft.com/office/drawing/2014/main" id="{8985713F-29E6-4E96-BA2B-FA091849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84" name="Freeform 40">
              <a:extLst>
                <a:ext uri="{FF2B5EF4-FFF2-40B4-BE49-F238E27FC236}">
                  <a16:creationId xmlns:a16="http://schemas.microsoft.com/office/drawing/2014/main" id="{95928AE9-BC7D-4D59-82BC-62B9DE85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85" name="Text Box 41">
            <a:extLst>
              <a:ext uri="{FF2B5EF4-FFF2-40B4-BE49-F238E27FC236}">
                <a16:creationId xmlns:a16="http://schemas.microsoft.com/office/drawing/2014/main" id="{642727AE-5BCB-4461-8A7B-4B6AD65C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952875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Anemia hemolítica</a:t>
            </a:r>
          </a:p>
        </p:txBody>
      </p:sp>
      <p:pic>
        <p:nvPicPr>
          <p:cNvPr id="1542186" name="Picture 42">
            <a:extLst>
              <a:ext uri="{FF2B5EF4-FFF2-40B4-BE49-F238E27FC236}">
                <a16:creationId xmlns:a16="http://schemas.microsoft.com/office/drawing/2014/main" id="{EAFFB01F-EAF0-430F-AA64-14DFF624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207000"/>
            <a:ext cx="28257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2187" name="Text Box 43">
            <a:extLst>
              <a:ext uri="{FF2B5EF4-FFF2-40B4-BE49-F238E27FC236}">
                <a16:creationId xmlns:a16="http://schemas.microsoft.com/office/drawing/2014/main" id="{5F367F38-40DA-4F11-A633-AD39D532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5205413"/>
            <a:ext cx="10175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Ataxia</a:t>
            </a:r>
          </a:p>
        </p:txBody>
      </p:sp>
      <p:pic>
        <p:nvPicPr>
          <p:cNvPr id="1542188" name="Picture 44">
            <a:extLst>
              <a:ext uri="{FF2B5EF4-FFF2-40B4-BE49-F238E27FC236}">
                <a16:creationId xmlns:a16="http://schemas.microsoft.com/office/drawing/2014/main" id="{85EBC738-1A4C-47CD-A573-8E5CF50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7363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2189" name="Text Box 45">
            <a:extLst>
              <a:ext uri="{FF2B5EF4-FFF2-40B4-BE49-F238E27FC236}">
                <a16:creationId xmlns:a16="http://schemas.microsoft.com/office/drawing/2014/main" id="{97A34048-871D-4153-BCB4-C6DD896D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5565775"/>
            <a:ext cx="24526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Debilidad muscular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034BD-37D9-4B61-B6A7-3EA20ADEA32F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42191" name="Picture 47">
            <a:extLst>
              <a:ext uri="{FF2B5EF4-FFF2-40B4-BE49-F238E27FC236}">
                <a16:creationId xmlns:a16="http://schemas.microsoft.com/office/drawing/2014/main" id="{E0B6D126-F258-416B-900C-16E4FE3A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16421E-BDE0-4A83-93C8-0D0E8D19ABA6}"/>
              </a:ext>
            </a:extLst>
          </p:cNvPr>
          <p:cNvSpPr>
            <a:spLocks/>
          </p:cNvSpPr>
          <p:nvPr/>
        </p:nvSpPr>
        <p:spPr bwMode="auto">
          <a:xfrm>
            <a:off x="2268538" y="160020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28FB26EA-3A0E-4B0E-BC85-76666E08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4562766-92DB-4A2C-BF8C-FD10BE2A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53),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164293" name="Picture 5">
            <a:extLst>
              <a:ext uri="{FF2B5EF4-FFF2-40B4-BE49-F238E27FC236}">
                <a16:creationId xmlns:a16="http://schemas.microsoft.com/office/drawing/2014/main" id="{831EE183-1DA8-496E-8248-5CC1A43C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96975"/>
            <a:ext cx="859790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6" name="Text Box 4">
            <a:extLst>
              <a:ext uri="{FF2B5EF4-FFF2-40B4-BE49-F238E27FC236}">
                <a16:creationId xmlns:a16="http://schemas.microsoft.com/office/drawing/2014/main" id="{34258834-F522-40FE-A9B2-325F9D53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283-284),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44199" name="Picture 7">
            <a:extLst>
              <a:ext uri="{FF2B5EF4-FFF2-40B4-BE49-F238E27FC236}">
                <a16:creationId xmlns:a16="http://schemas.microsoft.com/office/drawing/2014/main" id="{A5C789C8-1E3B-4EEC-B1FF-D7ECC619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2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4200" name="Text Box 8">
            <a:extLst>
              <a:ext uri="{FF2B5EF4-FFF2-40B4-BE49-F238E27FC236}">
                <a16:creationId xmlns:a16="http://schemas.microsoft.com/office/drawing/2014/main" id="{697620BB-F48E-4062-8641-2DD5147C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11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Baja incidencia de efectos tóxicos: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44201" name="Picture 9">
            <a:extLst>
              <a:ext uri="{FF2B5EF4-FFF2-40B4-BE49-F238E27FC236}">
                <a16:creationId xmlns:a16="http://schemas.microsoft.com/office/drawing/2014/main" id="{B7BE0249-473F-4A99-A2CD-66F08219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162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4202" name="Text Box 10">
            <a:extLst>
              <a:ext uri="{FF2B5EF4-FFF2-40B4-BE49-F238E27FC236}">
                <a16:creationId xmlns:a16="http://schemas.microsoft.com/office/drawing/2014/main" id="{7D36DA2D-28FE-4E95-B930-5A19F85E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43225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Representa una de las vitaminas menos tóxicas: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44203" name="Picture 11">
            <a:extLst>
              <a:ext uri="{FF2B5EF4-FFF2-40B4-BE49-F238E27FC236}">
                <a16:creationId xmlns:a16="http://schemas.microsoft.com/office/drawing/2014/main" id="{2EBC40EF-543A-4B4F-B70E-EF024678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004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4204" name="Text Box 12">
            <a:extLst>
              <a:ext uri="{FF2B5EF4-FFF2-40B4-BE49-F238E27FC236}">
                <a16:creationId xmlns:a16="http://schemas.microsoft.com/office/drawing/2014/main" id="{DADF1136-918F-4F11-A783-3FFA5926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503613"/>
            <a:ext cx="745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Dosis:</a:t>
            </a:r>
            <a:r>
              <a:rPr lang="es-ES" altLang="en-US" b="1">
                <a:latin typeface="Arial" panose="020B0604020202020204" pitchFamily="34" charset="0"/>
              </a:rPr>
              <a:t> 500 - 800 mg α-TE: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544205" name="Text Box 13">
            <a:extLst>
              <a:ext uri="{FF2B5EF4-FFF2-40B4-BE49-F238E27FC236}">
                <a16:creationId xmlns:a16="http://schemas.microsoft.com/office/drawing/2014/main" id="{53FD3260-0858-458B-AE8F-69745724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935413"/>
            <a:ext cx="7078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Por varios años:</a:t>
            </a:r>
          </a:p>
        </p:txBody>
      </p:sp>
      <p:grpSp>
        <p:nvGrpSpPr>
          <p:cNvPr id="1544206" name="Group 14">
            <a:extLst>
              <a:ext uri="{FF2B5EF4-FFF2-40B4-BE49-F238E27FC236}">
                <a16:creationId xmlns:a16="http://schemas.microsoft.com/office/drawing/2014/main" id="{36380D6A-2F79-46AF-BEFF-F785E386BD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970338"/>
            <a:ext cx="266700" cy="268287"/>
            <a:chOff x="618" y="2160"/>
            <a:chExt cx="2262" cy="2267"/>
          </a:xfrm>
        </p:grpSpPr>
        <p:sp>
          <p:nvSpPr>
            <p:cNvPr id="1544207" name="AutoShape 15">
              <a:extLst>
                <a:ext uri="{FF2B5EF4-FFF2-40B4-BE49-F238E27FC236}">
                  <a16:creationId xmlns:a16="http://schemas.microsoft.com/office/drawing/2014/main" id="{0EB79444-8684-4D3E-8A71-91D6F6CD90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8" name="Freeform 16">
              <a:extLst>
                <a:ext uri="{FF2B5EF4-FFF2-40B4-BE49-F238E27FC236}">
                  <a16:creationId xmlns:a16="http://schemas.microsoft.com/office/drawing/2014/main" id="{110602D0-415E-4416-A4B4-9024DD95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9" name="Freeform 17">
              <a:extLst>
                <a:ext uri="{FF2B5EF4-FFF2-40B4-BE49-F238E27FC236}">
                  <a16:creationId xmlns:a16="http://schemas.microsoft.com/office/drawing/2014/main" id="{8C7CAE2A-A435-4644-9994-C2BE99E0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0" name="Freeform 18">
              <a:extLst>
                <a:ext uri="{FF2B5EF4-FFF2-40B4-BE49-F238E27FC236}">
                  <a16:creationId xmlns:a16="http://schemas.microsoft.com/office/drawing/2014/main" id="{C1C497CF-0D94-468B-B00C-7D4156F8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1" name="Freeform 19">
              <a:extLst>
                <a:ext uri="{FF2B5EF4-FFF2-40B4-BE49-F238E27FC236}">
                  <a16:creationId xmlns:a16="http://schemas.microsoft.com/office/drawing/2014/main" id="{F1EB6BDA-CE63-4E7A-AC38-9E203EC8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2" name="Freeform 20">
              <a:extLst>
                <a:ext uri="{FF2B5EF4-FFF2-40B4-BE49-F238E27FC236}">
                  <a16:creationId xmlns:a16="http://schemas.microsoft.com/office/drawing/2014/main" id="{C0946FEC-2386-426F-BBE3-F864428F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3" name="Freeform 21">
              <a:extLst>
                <a:ext uri="{FF2B5EF4-FFF2-40B4-BE49-F238E27FC236}">
                  <a16:creationId xmlns:a16="http://schemas.microsoft.com/office/drawing/2014/main" id="{25974EF4-0532-4B38-A98C-5CA07BAF2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4" name="Freeform 22">
              <a:extLst>
                <a:ext uri="{FF2B5EF4-FFF2-40B4-BE49-F238E27FC236}">
                  <a16:creationId xmlns:a16="http://schemas.microsoft.com/office/drawing/2014/main" id="{DC6CA115-2E4E-49D4-9A99-EB5287BB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5" name="Freeform 23">
              <a:extLst>
                <a:ext uri="{FF2B5EF4-FFF2-40B4-BE49-F238E27FC236}">
                  <a16:creationId xmlns:a16="http://schemas.microsoft.com/office/drawing/2014/main" id="{119E47F5-F6EE-48B3-82E2-D7CB50A1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6" name="Freeform 24">
              <a:extLst>
                <a:ext uri="{FF2B5EF4-FFF2-40B4-BE49-F238E27FC236}">
                  <a16:creationId xmlns:a16="http://schemas.microsoft.com/office/drawing/2014/main" id="{B4A5FB74-8B3D-4E9E-BB5C-D5CA92F20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17" name="Freeform 25">
              <a:extLst>
                <a:ext uri="{FF2B5EF4-FFF2-40B4-BE49-F238E27FC236}">
                  <a16:creationId xmlns:a16="http://schemas.microsoft.com/office/drawing/2014/main" id="{44EF632C-9A8D-4933-935D-3CFE6D8A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18" name="Text Box 26">
            <a:extLst>
              <a:ext uri="{FF2B5EF4-FFF2-40B4-BE49-F238E27FC236}">
                <a16:creationId xmlns:a16="http://schemas.microsoft.com/office/drawing/2014/main" id="{6E6004E9-AEA3-4665-89DE-B839541F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295775"/>
            <a:ext cx="6935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No ha resultado en efectos significativos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FE678-ED3C-423E-B57D-F4528B029668}"/>
              </a:ext>
            </a:extLst>
          </p:cNvPr>
          <p:cNvSpPr>
            <a:spLocks/>
          </p:cNvSpPr>
          <p:nvPr/>
        </p:nvSpPr>
        <p:spPr bwMode="auto">
          <a:xfrm>
            <a:off x="0" y="9810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44220" name="Picture 28">
            <a:extLst>
              <a:ext uri="{FF2B5EF4-FFF2-40B4-BE49-F238E27FC236}">
                <a16:creationId xmlns:a16="http://schemas.microsoft.com/office/drawing/2014/main" id="{92780632-590C-47CE-85DB-CB8D0193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C08BA9-CF33-443D-8F1C-69BF6F886EEF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Text Box 4">
            <a:extLst>
              <a:ext uri="{FF2B5EF4-FFF2-40B4-BE49-F238E27FC236}">
                <a16:creationId xmlns:a16="http://schemas.microsoft.com/office/drawing/2014/main" id="{5861A540-A0ED-4922-8C7B-60C3BE9F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44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283-284),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46247" name="Picture 7">
            <a:extLst>
              <a:ext uri="{FF2B5EF4-FFF2-40B4-BE49-F238E27FC236}">
                <a16:creationId xmlns:a16="http://schemas.microsoft.com/office/drawing/2014/main" id="{BDC1D178-682D-4FC0-87AE-8F8E6757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9972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48" name="Text Box 8">
            <a:extLst>
              <a:ext uri="{FF2B5EF4-FFF2-40B4-BE49-F238E27FC236}">
                <a16:creationId xmlns:a16="http://schemas.microsoft.com/office/drawing/2014/main" id="{263ADBBE-E6AD-41FF-BCAF-F4A735ED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000375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Manifestaciones clínicas: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46249" name="Text Box 9">
            <a:extLst>
              <a:ext uri="{FF2B5EF4-FFF2-40B4-BE49-F238E27FC236}">
                <a16:creationId xmlns:a16="http://schemas.microsoft.com/office/drawing/2014/main" id="{14136C20-C561-4F34-9185-C66652F5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806825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Debilidad muscular</a:t>
            </a:r>
          </a:p>
        </p:txBody>
      </p:sp>
      <p:grpSp>
        <p:nvGrpSpPr>
          <p:cNvPr id="1546250" name="Group 10">
            <a:extLst>
              <a:ext uri="{FF2B5EF4-FFF2-40B4-BE49-F238E27FC236}">
                <a16:creationId xmlns:a16="http://schemas.microsoft.com/office/drawing/2014/main" id="{A0487FEF-D629-47FD-B1ED-21CE079BFA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841750"/>
            <a:ext cx="266700" cy="268288"/>
            <a:chOff x="618" y="2160"/>
            <a:chExt cx="2262" cy="2267"/>
          </a:xfrm>
        </p:grpSpPr>
        <p:sp>
          <p:nvSpPr>
            <p:cNvPr id="1546251" name="AutoShape 11">
              <a:extLst>
                <a:ext uri="{FF2B5EF4-FFF2-40B4-BE49-F238E27FC236}">
                  <a16:creationId xmlns:a16="http://schemas.microsoft.com/office/drawing/2014/main" id="{446FCDF4-54A8-4CF8-9573-97B092A661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2" name="Freeform 12">
              <a:extLst>
                <a:ext uri="{FF2B5EF4-FFF2-40B4-BE49-F238E27FC236}">
                  <a16:creationId xmlns:a16="http://schemas.microsoft.com/office/drawing/2014/main" id="{937C88AD-5674-492C-AADF-66D89A418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3" name="Freeform 13">
              <a:extLst>
                <a:ext uri="{FF2B5EF4-FFF2-40B4-BE49-F238E27FC236}">
                  <a16:creationId xmlns:a16="http://schemas.microsoft.com/office/drawing/2014/main" id="{FA870239-69C9-4BE6-8D63-0D283B30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4" name="Freeform 14">
              <a:extLst>
                <a:ext uri="{FF2B5EF4-FFF2-40B4-BE49-F238E27FC236}">
                  <a16:creationId xmlns:a16="http://schemas.microsoft.com/office/drawing/2014/main" id="{F269B4A1-FA3A-430B-AAF6-5ED8DCA8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5" name="Freeform 15">
              <a:extLst>
                <a:ext uri="{FF2B5EF4-FFF2-40B4-BE49-F238E27FC236}">
                  <a16:creationId xmlns:a16="http://schemas.microsoft.com/office/drawing/2014/main" id="{1C5714FB-6D2A-4EC7-940C-4E0B7DAC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6" name="Freeform 16">
              <a:extLst>
                <a:ext uri="{FF2B5EF4-FFF2-40B4-BE49-F238E27FC236}">
                  <a16:creationId xmlns:a16="http://schemas.microsoft.com/office/drawing/2014/main" id="{ED17B932-3C27-4BF5-99B0-30B6E333C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7" name="Freeform 17">
              <a:extLst>
                <a:ext uri="{FF2B5EF4-FFF2-40B4-BE49-F238E27FC236}">
                  <a16:creationId xmlns:a16="http://schemas.microsoft.com/office/drawing/2014/main" id="{BE40E9D3-C8F5-4EF5-9A12-461E508D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8" name="Freeform 18">
              <a:extLst>
                <a:ext uri="{FF2B5EF4-FFF2-40B4-BE49-F238E27FC236}">
                  <a16:creationId xmlns:a16="http://schemas.microsoft.com/office/drawing/2014/main" id="{28648F19-F0DC-4C46-A0DD-5333A0B9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59" name="Freeform 19">
              <a:extLst>
                <a:ext uri="{FF2B5EF4-FFF2-40B4-BE49-F238E27FC236}">
                  <a16:creationId xmlns:a16="http://schemas.microsoft.com/office/drawing/2014/main" id="{7FE3DB9B-5828-468B-AD98-8E55F0FC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0" name="Freeform 20">
              <a:extLst>
                <a:ext uri="{FF2B5EF4-FFF2-40B4-BE49-F238E27FC236}">
                  <a16:creationId xmlns:a16="http://schemas.microsoft.com/office/drawing/2014/main" id="{E06E5DAB-48F1-40FE-848C-2F891EE4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1" name="Freeform 21">
              <a:extLst>
                <a:ext uri="{FF2B5EF4-FFF2-40B4-BE49-F238E27FC236}">
                  <a16:creationId xmlns:a16="http://schemas.microsoft.com/office/drawing/2014/main" id="{F533176D-06D5-4B7B-913B-0DC355529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262" name="Text Box 22">
            <a:extLst>
              <a:ext uri="{FF2B5EF4-FFF2-40B4-BE49-F238E27FC236}">
                <a16:creationId xmlns:a16="http://schemas.microsoft.com/office/drawing/2014/main" id="{E39EDEEB-2F11-48A7-887E-D8493384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42741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Fatiga</a:t>
            </a:r>
          </a:p>
        </p:txBody>
      </p:sp>
      <p:grpSp>
        <p:nvGrpSpPr>
          <p:cNvPr id="1546263" name="Group 23">
            <a:extLst>
              <a:ext uri="{FF2B5EF4-FFF2-40B4-BE49-F238E27FC236}">
                <a16:creationId xmlns:a16="http://schemas.microsoft.com/office/drawing/2014/main" id="{D37CBB7B-A0B7-4CF6-9797-72D0894CFD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3462338"/>
            <a:ext cx="266700" cy="268287"/>
            <a:chOff x="618" y="2160"/>
            <a:chExt cx="2262" cy="2267"/>
          </a:xfrm>
        </p:grpSpPr>
        <p:sp>
          <p:nvSpPr>
            <p:cNvPr id="1546264" name="AutoShape 24">
              <a:extLst>
                <a:ext uri="{FF2B5EF4-FFF2-40B4-BE49-F238E27FC236}">
                  <a16:creationId xmlns:a16="http://schemas.microsoft.com/office/drawing/2014/main" id="{49FFACC9-9F76-4C43-80AB-C6B081D492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5" name="Freeform 25">
              <a:extLst>
                <a:ext uri="{FF2B5EF4-FFF2-40B4-BE49-F238E27FC236}">
                  <a16:creationId xmlns:a16="http://schemas.microsoft.com/office/drawing/2014/main" id="{CEA4229D-C845-44AB-AC67-76C9E385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6" name="Freeform 26">
              <a:extLst>
                <a:ext uri="{FF2B5EF4-FFF2-40B4-BE49-F238E27FC236}">
                  <a16:creationId xmlns:a16="http://schemas.microsoft.com/office/drawing/2014/main" id="{B88D73CD-B126-4217-9B6B-27DFFD92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7" name="Freeform 27">
              <a:extLst>
                <a:ext uri="{FF2B5EF4-FFF2-40B4-BE49-F238E27FC236}">
                  <a16:creationId xmlns:a16="http://schemas.microsoft.com/office/drawing/2014/main" id="{BA3878E1-DD7C-4F42-B8C2-AD2E83C9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8" name="Freeform 28">
              <a:extLst>
                <a:ext uri="{FF2B5EF4-FFF2-40B4-BE49-F238E27FC236}">
                  <a16:creationId xmlns:a16="http://schemas.microsoft.com/office/drawing/2014/main" id="{E4A512DB-3AC8-48F9-969D-CCAE89ECA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69" name="Freeform 29">
              <a:extLst>
                <a:ext uri="{FF2B5EF4-FFF2-40B4-BE49-F238E27FC236}">
                  <a16:creationId xmlns:a16="http://schemas.microsoft.com/office/drawing/2014/main" id="{C95CDA0D-29DC-44A9-9482-805BE67D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70" name="Freeform 30">
              <a:extLst>
                <a:ext uri="{FF2B5EF4-FFF2-40B4-BE49-F238E27FC236}">
                  <a16:creationId xmlns:a16="http://schemas.microsoft.com/office/drawing/2014/main" id="{FAA86E74-197B-4178-A281-94F4739E2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71" name="Freeform 31">
              <a:extLst>
                <a:ext uri="{FF2B5EF4-FFF2-40B4-BE49-F238E27FC236}">
                  <a16:creationId xmlns:a16="http://schemas.microsoft.com/office/drawing/2014/main" id="{C271F76C-BAA2-4E54-9ACA-4B2C4B5A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72" name="Freeform 32">
              <a:extLst>
                <a:ext uri="{FF2B5EF4-FFF2-40B4-BE49-F238E27FC236}">
                  <a16:creationId xmlns:a16="http://schemas.microsoft.com/office/drawing/2014/main" id="{82ABA266-302E-4E79-BF98-6C140B27D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73" name="Freeform 33">
              <a:extLst>
                <a:ext uri="{FF2B5EF4-FFF2-40B4-BE49-F238E27FC236}">
                  <a16:creationId xmlns:a16="http://schemas.microsoft.com/office/drawing/2014/main" id="{A54396B8-B045-461F-A0DC-EFDC50A84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74" name="Freeform 34">
              <a:extLst>
                <a:ext uri="{FF2B5EF4-FFF2-40B4-BE49-F238E27FC236}">
                  <a16:creationId xmlns:a16="http://schemas.microsoft.com/office/drawing/2014/main" id="{ED384936-92CB-4431-BF24-B5F12CFC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275" name="Picture 35">
            <a:extLst>
              <a:ext uri="{FF2B5EF4-FFF2-40B4-BE49-F238E27FC236}">
                <a16:creationId xmlns:a16="http://schemas.microsoft.com/office/drawing/2014/main" id="{6CA03611-C777-40E3-991C-40E478D7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110163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6" name="Text Box 36">
            <a:extLst>
              <a:ext uri="{FF2B5EF4-FFF2-40B4-BE49-F238E27FC236}">
                <a16:creationId xmlns:a16="http://schemas.microsoft.com/office/drawing/2014/main" id="{A23224E5-1EEA-4050-90F6-939FE7B3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5108575"/>
            <a:ext cx="52657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La absorción de la la vitamina K</a:t>
            </a:r>
          </a:p>
        </p:txBody>
      </p:sp>
      <p:pic>
        <p:nvPicPr>
          <p:cNvPr id="1546277" name="Picture 37">
            <a:extLst>
              <a:ext uri="{FF2B5EF4-FFF2-40B4-BE49-F238E27FC236}">
                <a16:creationId xmlns:a16="http://schemas.microsoft.com/office/drawing/2014/main" id="{0D7C2191-3DFE-4B76-8805-22EDB287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8" name="Text Box 38">
            <a:extLst>
              <a:ext uri="{FF2B5EF4-FFF2-40B4-BE49-F238E27FC236}">
                <a16:creationId xmlns:a16="http://schemas.microsoft.com/office/drawing/2014/main" id="{FA45510B-BE0B-4816-9BDF-D1C5B782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060575"/>
            <a:ext cx="81010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megadosis: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46279" name="Picture 39">
            <a:extLst>
              <a:ext uri="{FF2B5EF4-FFF2-40B4-BE49-F238E27FC236}">
                <a16:creationId xmlns:a16="http://schemas.microsoft.com/office/drawing/2014/main" id="{E68B82DC-CA7B-4F2B-B286-08957430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5654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0" name="Text Box 40">
            <a:extLst>
              <a:ext uri="{FF2B5EF4-FFF2-40B4-BE49-F238E27FC236}">
                <a16:creationId xmlns:a16="http://schemas.microsoft.com/office/drawing/2014/main" id="{14D293F0-063F-49B4-99D2-673DD6C3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492375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Dosis cuantificadas en gramos: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sp>
        <p:nvSpPr>
          <p:cNvPr id="1546281" name="Text Box 41">
            <a:extLst>
              <a:ext uri="{FF2B5EF4-FFF2-40B4-BE49-F238E27FC236}">
                <a16:creationId xmlns:a16="http://schemas.microsoft.com/office/drawing/2014/main" id="{AEDA4D3E-3260-4E47-837D-0E1CA567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6529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Puede impedir: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546282" name="Group 42">
            <a:extLst>
              <a:ext uri="{FF2B5EF4-FFF2-40B4-BE49-F238E27FC236}">
                <a16:creationId xmlns:a16="http://schemas.microsoft.com/office/drawing/2014/main" id="{02DF13C9-2A9C-465A-BA3C-7B4C04D89E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687888"/>
            <a:ext cx="266700" cy="268287"/>
            <a:chOff x="618" y="2160"/>
            <a:chExt cx="2262" cy="2267"/>
          </a:xfrm>
        </p:grpSpPr>
        <p:sp>
          <p:nvSpPr>
            <p:cNvPr id="1546283" name="AutoShape 43">
              <a:extLst>
                <a:ext uri="{FF2B5EF4-FFF2-40B4-BE49-F238E27FC236}">
                  <a16:creationId xmlns:a16="http://schemas.microsoft.com/office/drawing/2014/main" id="{1A7836D8-D0CF-4924-B81F-9E6E160994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4" name="Freeform 44">
              <a:extLst>
                <a:ext uri="{FF2B5EF4-FFF2-40B4-BE49-F238E27FC236}">
                  <a16:creationId xmlns:a16="http://schemas.microsoft.com/office/drawing/2014/main" id="{CDC7FAC0-9372-49D2-8F90-CFB219F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5" name="Freeform 45">
              <a:extLst>
                <a:ext uri="{FF2B5EF4-FFF2-40B4-BE49-F238E27FC236}">
                  <a16:creationId xmlns:a16="http://schemas.microsoft.com/office/drawing/2014/main" id="{5A92DE38-5884-4976-90F9-4B2B76AB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6" name="Freeform 46">
              <a:extLst>
                <a:ext uri="{FF2B5EF4-FFF2-40B4-BE49-F238E27FC236}">
                  <a16:creationId xmlns:a16="http://schemas.microsoft.com/office/drawing/2014/main" id="{6E2223C8-18CC-4A2C-9819-591EECF7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7" name="Freeform 47">
              <a:extLst>
                <a:ext uri="{FF2B5EF4-FFF2-40B4-BE49-F238E27FC236}">
                  <a16:creationId xmlns:a16="http://schemas.microsoft.com/office/drawing/2014/main" id="{560B05CB-E306-4D07-AB9B-91CC89AA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8" name="Freeform 48">
              <a:extLst>
                <a:ext uri="{FF2B5EF4-FFF2-40B4-BE49-F238E27FC236}">
                  <a16:creationId xmlns:a16="http://schemas.microsoft.com/office/drawing/2014/main" id="{2441B0D2-B5FC-4EBA-9511-D7F175721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9" name="Freeform 49">
              <a:extLst>
                <a:ext uri="{FF2B5EF4-FFF2-40B4-BE49-F238E27FC236}">
                  <a16:creationId xmlns:a16="http://schemas.microsoft.com/office/drawing/2014/main" id="{DEC82C57-6EB6-460E-A4D0-112CCF57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0" name="Freeform 50">
              <a:extLst>
                <a:ext uri="{FF2B5EF4-FFF2-40B4-BE49-F238E27FC236}">
                  <a16:creationId xmlns:a16="http://schemas.microsoft.com/office/drawing/2014/main" id="{261309F7-44E7-4547-A06F-75E1C25D8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1" name="Freeform 51">
              <a:extLst>
                <a:ext uri="{FF2B5EF4-FFF2-40B4-BE49-F238E27FC236}">
                  <a16:creationId xmlns:a16="http://schemas.microsoft.com/office/drawing/2014/main" id="{098435F9-E79D-4941-A7C2-714236A6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2" name="Freeform 52">
              <a:extLst>
                <a:ext uri="{FF2B5EF4-FFF2-40B4-BE49-F238E27FC236}">
                  <a16:creationId xmlns:a16="http://schemas.microsoft.com/office/drawing/2014/main" id="{4FBD5552-69DD-462D-93E2-9EBF8E89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3" name="Freeform 53">
              <a:extLst>
                <a:ext uri="{FF2B5EF4-FFF2-40B4-BE49-F238E27FC236}">
                  <a16:creationId xmlns:a16="http://schemas.microsoft.com/office/drawing/2014/main" id="{107FD44A-89EC-496F-A9CD-02B98CE04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294" name="Picture 54">
            <a:extLst>
              <a:ext uri="{FF2B5EF4-FFF2-40B4-BE49-F238E27FC236}">
                <a16:creationId xmlns:a16="http://schemas.microsoft.com/office/drawing/2014/main" id="{7C5935EE-C8B5-455F-B8A1-0A8EB289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494338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5" name="Text Box 55">
            <a:extLst>
              <a:ext uri="{FF2B5EF4-FFF2-40B4-BE49-F238E27FC236}">
                <a16:creationId xmlns:a16="http://schemas.microsoft.com/office/drawing/2014/main" id="{AB1948F2-B40B-4114-AD19-128D8F21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5492750"/>
            <a:ext cx="68024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La participación de la vitamina D en la mineralización ósea</a:t>
            </a:r>
          </a:p>
        </p:txBody>
      </p:sp>
      <p:sp>
        <p:nvSpPr>
          <p:cNvPr id="1546296" name="Text Box 56">
            <a:extLst>
              <a:ext uri="{FF2B5EF4-FFF2-40B4-BE49-F238E27FC236}">
                <a16:creationId xmlns:a16="http://schemas.microsoft.com/office/drawing/2014/main" id="{BA9949EC-A9FA-4C75-A9EB-BBDF3571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2211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Distrés gastrointestinal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546297" name="Group 57">
            <a:extLst>
              <a:ext uri="{FF2B5EF4-FFF2-40B4-BE49-F238E27FC236}">
                <a16:creationId xmlns:a16="http://schemas.microsoft.com/office/drawing/2014/main" id="{6BFC2C2F-8028-4593-874D-7F5555E569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4256088"/>
            <a:ext cx="266700" cy="268287"/>
            <a:chOff x="618" y="2160"/>
            <a:chExt cx="2262" cy="2267"/>
          </a:xfrm>
        </p:grpSpPr>
        <p:sp>
          <p:nvSpPr>
            <p:cNvPr id="1546298" name="AutoShape 58">
              <a:extLst>
                <a:ext uri="{FF2B5EF4-FFF2-40B4-BE49-F238E27FC236}">
                  <a16:creationId xmlns:a16="http://schemas.microsoft.com/office/drawing/2014/main" id="{F03B8B19-1E6C-420B-AD33-B875A5E14C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9" name="Freeform 59">
              <a:extLst>
                <a:ext uri="{FF2B5EF4-FFF2-40B4-BE49-F238E27FC236}">
                  <a16:creationId xmlns:a16="http://schemas.microsoft.com/office/drawing/2014/main" id="{DF34EA8B-5F2C-405F-91A3-3F6BCAE5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0" name="Freeform 60">
              <a:extLst>
                <a:ext uri="{FF2B5EF4-FFF2-40B4-BE49-F238E27FC236}">
                  <a16:creationId xmlns:a16="http://schemas.microsoft.com/office/drawing/2014/main" id="{5552C89E-708D-44C9-8E96-A5608B9E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1" name="Freeform 61">
              <a:extLst>
                <a:ext uri="{FF2B5EF4-FFF2-40B4-BE49-F238E27FC236}">
                  <a16:creationId xmlns:a16="http://schemas.microsoft.com/office/drawing/2014/main" id="{4830390F-1891-4A9D-8F4C-19383917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2" name="Freeform 62">
              <a:extLst>
                <a:ext uri="{FF2B5EF4-FFF2-40B4-BE49-F238E27FC236}">
                  <a16:creationId xmlns:a16="http://schemas.microsoft.com/office/drawing/2014/main" id="{6CC52973-8F43-496F-B47A-6A832BD09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3" name="Freeform 63">
              <a:extLst>
                <a:ext uri="{FF2B5EF4-FFF2-40B4-BE49-F238E27FC236}">
                  <a16:creationId xmlns:a16="http://schemas.microsoft.com/office/drawing/2014/main" id="{56CAD893-0CC2-4DC0-8DD6-A2CD1830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4" name="Freeform 64">
              <a:extLst>
                <a:ext uri="{FF2B5EF4-FFF2-40B4-BE49-F238E27FC236}">
                  <a16:creationId xmlns:a16="http://schemas.microsoft.com/office/drawing/2014/main" id="{C402E92D-5300-4FAB-B3F5-35DFA21F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5" name="Freeform 65">
              <a:extLst>
                <a:ext uri="{FF2B5EF4-FFF2-40B4-BE49-F238E27FC236}">
                  <a16:creationId xmlns:a16="http://schemas.microsoft.com/office/drawing/2014/main" id="{6844B5B9-2490-4745-A22A-DAF1A36BC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6" name="Freeform 66">
              <a:extLst>
                <a:ext uri="{FF2B5EF4-FFF2-40B4-BE49-F238E27FC236}">
                  <a16:creationId xmlns:a16="http://schemas.microsoft.com/office/drawing/2014/main" id="{9559BBAF-F871-41A1-B61F-B622C42B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7" name="Freeform 67">
              <a:extLst>
                <a:ext uri="{FF2B5EF4-FFF2-40B4-BE49-F238E27FC236}">
                  <a16:creationId xmlns:a16="http://schemas.microsoft.com/office/drawing/2014/main" id="{D44BED71-5F3E-4118-B9FA-E8D396D8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8" name="Freeform 68">
              <a:extLst>
                <a:ext uri="{FF2B5EF4-FFF2-40B4-BE49-F238E27FC236}">
                  <a16:creationId xmlns:a16="http://schemas.microsoft.com/office/drawing/2014/main" id="{D157DA8A-BB21-4575-AE72-947228B5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C51D2C-F871-47FD-8662-BCB4B3B8E18D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46310" name="Picture 70">
            <a:extLst>
              <a:ext uri="{FF2B5EF4-FFF2-40B4-BE49-F238E27FC236}">
                <a16:creationId xmlns:a16="http://schemas.microsoft.com/office/drawing/2014/main" id="{00F7F155-132F-44CF-B336-4577D43B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7493D1-2925-43C6-8E97-11EB577DA916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2" name="Text Box 4">
            <a:extLst>
              <a:ext uri="{FF2B5EF4-FFF2-40B4-BE49-F238E27FC236}">
                <a16:creationId xmlns:a16="http://schemas.microsoft.com/office/drawing/2014/main" id="{0055957F-F592-4C52-8CB5-72A8BFBD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283-284),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48295" name="Picture 7">
            <a:extLst>
              <a:ext uri="{FF2B5EF4-FFF2-40B4-BE49-F238E27FC236}">
                <a16:creationId xmlns:a16="http://schemas.microsoft.com/office/drawing/2014/main" id="{35734D7E-278A-4892-893F-13197AE6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2861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8296" name="Text Box 8">
            <a:extLst>
              <a:ext uri="{FF2B5EF4-FFF2-40B4-BE49-F238E27FC236}">
                <a16:creationId xmlns:a16="http://schemas.microsoft.com/office/drawing/2014/main" id="{3685C374-F5FF-4669-9C86-3601502AC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28930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15 mg/día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548297" name="Picture 9">
            <a:extLst>
              <a:ext uri="{FF2B5EF4-FFF2-40B4-BE49-F238E27FC236}">
                <a16:creationId xmlns:a16="http://schemas.microsoft.com/office/drawing/2014/main" id="{F80948DA-B927-4E48-B12E-C5D31CD9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8298" name="Text Box 10">
            <a:extLst>
              <a:ext uri="{FF2B5EF4-FFF2-40B4-BE49-F238E27FC236}">
                <a16:creationId xmlns:a16="http://schemas.microsoft.com/office/drawing/2014/main" id="{CC9306A5-1813-4DF5-9784-C3734752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3495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la vitamina E: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48299" name="Picture 11">
            <a:extLst>
              <a:ext uri="{FF2B5EF4-FFF2-40B4-BE49-F238E27FC236}">
                <a16:creationId xmlns:a16="http://schemas.microsoft.com/office/drawing/2014/main" id="{E42381A2-4CFF-4148-9DB7-1DA657E9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8543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8300" name="Text Box 12">
            <a:extLst>
              <a:ext uri="{FF2B5EF4-FFF2-40B4-BE49-F238E27FC236}">
                <a16:creationId xmlns:a16="http://schemas.microsoft.com/office/drawing/2014/main" id="{ABEAD3EE-B289-4C1C-9D53-6DB680F1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7813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Adultos </a:t>
            </a:r>
            <a:r>
              <a:rPr lang="en-US" altLang="en-US" sz="2100" b="1" i="1">
                <a:latin typeface="Tahoma" panose="020B0604030504040204" pitchFamily="34" charset="0"/>
              </a:rPr>
              <a:t>(mujeres y varones):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FAC4-59C1-481E-98B3-7A2531BFA40E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48302" name="Picture 14">
            <a:extLst>
              <a:ext uri="{FF2B5EF4-FFF2-40B4-BE49-F238E27FC236}">
                <a16:creationId xmlns:a16="http://schemas.microsoft.com/office/drawing/2014/main" id="{B980A194-E1FA-41A1-B5F7-20CB6052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48C1AC-9626-4BF6-8CE4-CA6D5A7AC64A}"/>
              </a:ext>
            </a:extLst>
          </p:cNvPr>
          <p:cNvSpPr>
            <a:spLocks/>
          </p:cNvSpPr>
          <p:nvPr/>
        </p:nvSpPr>
        <p:spPr bwMode="auto">
          <a:xfrm>
            <a:off x="2268538" y="16017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40" name="Text Box 4">
            <a:extLst>
              <a:ext uri="{FF2B5EF4-FFF2-40B4-BE49-F238E27FC236}">
                <a16:creationId xmlns:a16="http://schemas.microsoft.com/office/drawing/2014/main" id="{539CB507-C9B9-4915-8287-DAF59EA4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50343" name="Picture 7">
            <a:extLst>
              <a:ext uri="{FF2B5EF4-FFF2-40B4-BE49-F238E27FC236}">
                <a16:creationId xmlns:a16="http://schemas.microsoft.com/office/drawing/2014/main" id="{BAD76DE1-591C-4439-B43B-1B80092E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0344" name="Text Box 8">
            <a:extLst>
              <a:ext uri="{FF2B5EF4-FFF2-40B4-BE49-F238E27FC236}">
                <a16:creationId xmlns:a16="http://schemas.microsoft.com/office/drawing/2014/main" id="{34553018-5308-417D-8A45-BAE18E40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209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elites y de potencia: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50345" name="Picture 9">
            <a:extLst>
              <a:ext uri="{FF2B5EF4-FFF2-40B4-BE49-F238E27FC236}">
                <a16:creationId xmlns:a16="http://schemas.microsoft.com/office/drawing/2014/main" id="{FC7F134A-EA50-4B13-94B7-F329ED95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194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0346" name="Text Box 10">
            <a:extLst>
              <a:ext uri="{FF2B5EF4-FFF2-40B4-BE49-F238E27FC236}">
                <a16:creationId xmlns:a16="http://schemas.microsoft.com/office/drawing/2014/main" id="{152E487B-5E2A-45F5-AED6-C912B617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52738"/>
            <a:ext cx="7934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 la mayoría de los casos, probablemente es el adecuado:</a:t>
            </a:r>
            <a:endParaRPr lang="en-US" altLang="en-US" sz="2100" b="1" i="1" baseline="-25000">
              <a:latin typeface="Arial" panose="020B0604020202020204" pitchFamily="34" charset="0"/>
            </a:endParaRPr>
          </a:p>
        </p:txBody>
      </p:sp>
      <p:sp>
        <p:nvSpPr>
          <p:cNvPr id="1550347" name="Text Box 11">
            <a:extLst>
              <a:ext uri="{FF2B5EF4-FFF2-40B4-BE49-F238E27FC236}">
                <a16:creationId xmlns:a16="http://schemas.microsoft.com/office/drawing/2014/main" id="{03016516-F199-408E-96EB-CECED702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64490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Esto se debe al alto consumo energético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50348" name="Picture 12">
            <a:extLst>
              <a:ext uri="{FF2B5EF4-FFF2-40B4-BE49-F238E27FC236}">
                <a16:creationId xmlns:a16="http://schemas.microsoft.com/office/drawing/2014/main" id="{AD5FCB85-9118-4B70-80BD-088E059E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6482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0349" name="Text Box 13">
            <a:extLst>
              <a:ext uri="{FF2B5EF4-FFF2-40B4-BE49-F238E27FC236}">
                <a16:creationId xmlns:a16="http://schemas.microsoft.com/office/drawing/2014/main" id="{E30A5937-EA9B-4348-A387-B2C85E11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989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Ciertas poblaciones atléticas: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0350" name="Picture 14">
            <a:extLst>
              <a:ext uri="{FF2B5EF4-FFF2-40B4-BE49-F238E27FC236}">
                <a16:creationId xmlns:a16="http://schemas.microsoft.com/office/drawing/2014/main" id="{C7422755-A701-4DAA-86F9-8E0701DA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0351" name="Text Box 15">
            <a:extLst>
              <a:ext uri="{FF2B5EF4-FFF2-40B4-BE49-F238E27FC236}">
                <a16:creationId xmlns:a16="http://schemas.microsoft.com/office/drawing/2014/main" id="{E73CBE01-D16E-4119-8617-40579F8A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1497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Hallazgos de algunos estudios:</a:t>
            </a:r>
          </a:p>
        </p:txBody>
      </p:sp>
      <p:sp>
        <p:nvSpPr>
          <p:cNvPr id="1550352" name="Text Box 16">
            <a:extLst>
              <a:ext uri="{FF2B5EF4-FFF2-40B4-BE49-F238E27FC236}">
                <a16:creationId xmlns:a16="http://schemas.microsoft.com/office/drawing/2014/main" id="{B7C85D3B-3505-4870-A225-A92DD3C58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508635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Consumen niveles más bajos de lo recomendado de vitamina E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50353" name="Picture 17">
            <a:extLst>
              <a:ext uri="{FF2B5EF4-FFF2-40B4-BE49-F238E27FC236}">
                <a16:creationId xmlns:a16="http://schemas.microsoft.com/office/drawing/2014/main" id="{4D1AB6F5-E011-4D82-8F49-AF572ADC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07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99DF9-79B2-4563-B2AB-E2103CB74C7C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6AD9B8-31BE-4040-A28A-22A0EF293174}"/>
              </a:ext>
            </a:extLst>
          </p:cNvPr>
          <p:cNvSpPr>
            <a:spLocks/>
          </p:cNvSpPr>
          <p:nvPr/>
        </p:nvSpPr>
        <p:spPr bwMode="auto">
          <a:xfrm>
            <a:off x="539750" y="1673225"/>
            <a:ext cx="7993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CONSUMO DE VITAMINA E POR ATLETAS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8" name="Text Box 4">
            <a:extLst>
              <a:ext uri="{FF2B5EF4-FFF2-40B4-BE49-F238E27FC236}">
                <a16:creationId xmlns:a16="http://schemas.microsoft.com/office/drawing/2014/main" id="{0C1F4180-C920-4E15-8FF1-DE09D278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404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52391" name="Picture 7">
            <a:extLst>
              <a:ext uri="{FF2B5EF4-FFF2-40B4-BE49-F238E27FC236}">
                <a16:creationId xmlns:a16="http://schemas.microsoft.com/office/drawing/2014/main" id="{D9D96358-0B73-4C53-A9BF-1B2EAF98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2131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2392" name="Text Box 8">
            <a:extLst>
              <a:ext uri="{FF2B5EF4-FFF2-40B4-BE49-F238E27FC236}">
                <a16:creationId xmlns:a16="http://schemas.microsoft.com/office/drawing/2014/main" id="{2020B97C-7604-4BCD-9133-5D53974F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141663"/>
            <a:ext cx="7861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Aquellos que restringen su consumo para la pérdida de peso corporal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2393" name="Picture 9">
            <a:extLst>
              <a:ext uri="{FF2B5EF4-FFF2-40B4-BE49-F238E27FC236}">
                <a16:creationId xmlns:a16="http://schemas.microsoft.com/office/drawing/2014/main" id="{C60B3937-ED8D-443A-B884-0492421D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2394" name="Text Box 10">
            <a:extLst>
              <a:ext uri="{FF2B5EF4-FFF2-40B4-BE49-F238E27FC236}">
                <a16:creationId xmlns:a16="http://schemas.microsoft.com/office/drawing/2014/main" id="{E106CE17-D610-45AA-8677-E8A832BD3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8245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Deportistas que posiblemente consuman menos vitamina E de lo recomendado:</a:t>
            </a:r>
          </a:p>
        </p:txBody>
      </p:sp>
      <p:pic>
        <p:nvPicPr>
          <p:cNvPr id="1552395" name="Picture 11">
            <a:extLst>
              <a:ext uri="{FF2B5EF4-FFF2-40B4-BE49-F238E27FC236}">
                <a16:creationId xmlns:a16="http://schemas.microsoft.com/office/drawing/2014/main" id="{910887B3-0A10-45B6-8D9A-0F82B074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0052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2396" name="Text Box 12">
            <a:extLst>
              <a:ext uri="{FF2B5EF4-FFF2-40B4-BE49-F238E27FC236}">
                <a16:creationId xmlns:a16="http://schemas.microsoft.com/office/drawing/2014/main" id="{6F96CDD5-084F-42C2-AC42-F8AE9B1C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933825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Aquellos bajo un régimen dietético muy bajo en grasa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2397" name="Picture 13">
            <a:extLst>
              <a:ext uri="{FF2B5EF4-FFF2-40B4-BE49-F238E27FC236}">
                <a16:creationId xmlns:a16="http://schemas.microsoft.com/office/drawing/2014/main" id="{DA3811FD-753C-4AEF-A53D-50530E11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2398" name="Text Box 14">
            <a:extLst>
              <a:ext uri="{FF2B5EF4-FFF2-40B4-BE49-F238E27FC236}">
                <a16:creationId xmlns:a16="http://schemas.microsoft.com/office/drawing/2014/main" id="{93998E0F-283A-46D5-B5B2-57719210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437063"/>
            <a:ext cx="8245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E es un suplemento nutricional muy popular:</a:t>
            </a:r>
          </a:p>
        </p:txBody>
      </p:sp>
      <p:pic>
        <p:nvPicPr>
          <p:cNvPr id="1552399" name="Picture 15">
            <a:extLst>
              <a:ext uri="{FF2B5EF4-FFF2-40B4-BE49-F238E27FC236}">
                <a16:creationId xmlns:a16="http://schemas.microsoft.com/office/drawing/2014/main" id="{FAB0E878-3DF9-43A0-BAB4-0A3A30DA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52784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2400" name="Text Box 16">
            <a:extLst>
              <a:ext uri="{FF2B5EF4-FFF2-40B4-BE49-F238E27FC236}">
                <a16:creationId xmlns:a16="http://schemas.microsoft.com/office/drawing/2014/main" id="{58826268-86D8-48BE-8F1C-8D2EED95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2101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Más del 50% de los atletas: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552401" name="Text Box 17">
            <a:extLst>
              <a:ext uri="{FF2B5EF4-FFF2-40B4-BE49-F238E27FC236}">
                <a16:creationId xmlns:a16="http://schemas.microsoft.com/office/drawing/2014/main" id="{83054115-092E-492A-937F-B9EB9E35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5703888"/>
            <a:ext cx="633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Utilizan un suplemento multivitamínico y mineral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52402" name="Picture 18">
            <a:extLst>
              <a:ext uri="{FF2B5EF4-FFF2-40B4-BE49-F238E27FC236}">
                <a16:creationId xmlns:a16="http://schemas.microsoft.com/office/drawing/2014/main" id="{05082511-8538-45E3-AAB2-DB48923B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07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EA46D-2FCD-484F-9694-08528231589A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3A86A9-DD42-42AC-9057-122D53F45711}"/>
              </a:ext>
            </a:extLst>
          </p:cNvPr>
          <p:cNvSpPr>
            <a:spLocks/>
          </p:cNvSpPr>
          <p:nvPr/>
        </p:nvSpPr>
        <p:spPr bwMode="auto">
          <a:xfrm>
            <a:off x="539750" y="1673225"/>
            <a:ext cx="7993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CONSUMO DE VITAMINA E POR ATLETAS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6" name="Text Box 4">
            <a:extLst>
              <a:ext uri="{FF2B5EF4-FFF2-40B4-BE49-F238E27FC236}">
                <a16:creationId xmlns:a16="http://schemas.microsoft.com/office/drawing/2014/main" id="{314A8834-9E10-44D6-AF9E-95CE0289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284, 287),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54439" name="Picture 7">
            <a:extLst>
              <a:ext uri="{FF2B5EF4-FFF2-40B4-BE49-F238E27FC236}">
                <a16:creationId xmlns:a16="http://schemas.microsoft.com/office/drawing/2014/main" id="{9D107969-6915-44ED-8651-46CC36BD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5655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4440" name="Text Box 8">
            <a:extLst>
              <a:ext uri="{FF2B5EF4-FFF2-40B4-BE49-F238E27FC236}">
                <a16:creationId xmlns:a16="http://schemas.microsoft.com/office/drawing/2014/main" id="{EE46B3B5-4D0D-43B1-86C7-7C74AF64E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4940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Atletas con un estado nutricional adecuado: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4441" name="Picture 9">
            <a:extLst>
              <a:ext uri="{FF2B5EF4-FFF2-40B4-BE49-F238E27FC236}">
                <a16:creationId xmlns:a16="http://schemas.microsoft.com/office/drawing/2014/main" id="{152D6632-A495-4183-9E05-43BB101D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33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4442" name="Text Box 10">
            <a:extLst>
              <a:ext uri="{FF2B5EF4-FFF2-40B4-BE49-F238E27FC236}">
                <a16:creationId xmlns:a16="http://schemas.microsoft.com/office/drawing/2014/main" id="{2F1A17E5-D19E-46DE-BA89-399D1E619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01925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E como un agente ergogénico (que mejore el rendimiento):</a:t>
            </a:r>
          </a:p>
        </p:txBody>
      </p:sp>
      <p:pic>
        <p:nvPicPr>
          <p:cNvPr id="1554443" name="Picture 11">
            <a:extLst>
              <a:ext uri="{FF2B5EF4-FFF2-40B4-BE49-F238E27FC236}">
                <a16:creationId xmlns:a16="http://schemas.microsoft.com/office/drawing/2014/main" id="{A3DF3757-5C37-430F-A4DB-5B793F46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973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4444" name="Text Box 12">
            <a:extLst>
              <a:ext uri="{FF2B5EF4-FFF2-40B4-BE49-F238E27FC236}">
                <a16:creationId xmlns:a16="http://schemas.microsoft.com/office/drawing/2014/main" id="{D8E6CD7A-48E9-4693-9573-48F799C7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000500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A corto plazo: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54445" name="Text Box 13">
            <a:extLst>
              <a:ext uri="{FF2B5EF4-FFF2-40B4-BE49-F238E27FC236}">
                <a16:creationId xmlns:a16="http://schemas.microsoft.com/office/drawing/2014/main" id="{10052D34-AB2F-406D-8F44-DFBCF663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357688"/>
            <a:ext cx="7439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No se ha observado un efecto ergogénico de la vitamina E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54449" name="Picture 17">
            <a:extLst>
              <a:ext uri="{FF2B5EF4-FFF2-40B4-BE49-F238E27FC236}">
                <a16:creationId xmlns:a16="http://schemas.microsoft.com/office/drawing/2014/main" id="{D35D8C79-2B51-4D46-AD50-AFE2FF7F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75EBD-C6DD-4ABC-9E33-062F636C171A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DE4136-6491-46E5-989C-FA2C322802A5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4" name="Text Box 4">
            <a:extLst>
              <a:ext uri="{FF2B5EF4-FFF2-40B4-BE49-F238E27FC236}">
                <a16:creationId xmlns:a16="http://schemas.microsoft.com/office/drawing/2014/main" id="{EF83361D-8E67-4BEB-A473-2D700CC0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284, 287),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56487" name="Picture 7">
            <a:extLst>
              <a:ext uri="{FF2B5EF4-FFF2-40B4-BE49-F238E27FC236}">
                <a16:creationId xmlns:a16="http://schemas.microsoft.com/office/drawing/2014/main" id="{678D35F3-F38E-4940-8831-8D957B4A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8592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488" name="Text Box 8">
            <a:extLst>
              <a:ext uri="{FF2B5EF4-FFF2-40B4-BE49-F238E27FC236}">
                <a16:creationId xmlns:a16="http://schemas.microsoft.com/office/drawing/2014/main" id="{B201640C-158E-41D9-B27C-72058404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787775"/>
            <a:ext cx="7645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suplementación de vitamina E puede: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6489" name="Picture 9">
            <a:extLst>
              <a:ext uri="{FF2B5EF4-FFF2-40B4-BE49-F238E27FC236}">
                <a16:creationId xmlns:a16="http://schemas.microsoft.com/office/drawing/2014/main" id="{355EBE74-7122-4982-B843-BA117C8E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490" name="Text Box 10">
            <a:extLst>
              <a:ext uri="{FF2B5EF4-FFF2-40B4-BE49-F238E27FC236}">
                <a16:creationId xmlns:a16="http://schemas.microsoft.com/office/drawing/2014/main" id="{8E97B019-55E4-4BF6-B9F2-52792186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824706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que, por la naturaleza de su deporte, generan grandes cantidades de radicales libres (Ej: deportes de tolerancia aeróbica y ejercicios intermitentes):</a:t>
            </a:r>
          </a:p>
        </p:txBody>
      </p:sp>
      <p:sp>
        <p:nvSpPr>
          <p:cNvPr id="1556491" name="Text Box 11">
            <a:extLst>
              <a:ext uri="{FF2B5EF4-FFF2-40B4-BE49-F238E27FC236}">
                <a16:creationId xmlns:a16="http://schemas.microsoft.com/office/drawing/2014/main" id="{91645F45-BF46-470E-A5C7-B50E3AF4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2134850"/>
            <a:ext cx="6335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Utilizan un suplemento multivitamínico y mineral</a:t>
            </a:r>
            <a:endParaRPr lang="en-US" altLang="en-US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56492" name="Picture 12">
            <a:extLst>
              <a:ext uri="{FF2B5EF4-FFF2-40B4-BE49-F238E27FC236}">
                <a16:creationId xmlns:a16="http://schemas.microsoft.com/office/drawing/2014/main" id="{6F1E4E7F-8362-4B9E-B082-1E9FCBC7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2926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493" name="Text Box 13">
            <a:extLst>
              <a:ext uri="{FF2B5EF4-FFF2-40B4-BE49-F238E27FC236}">
                <a16:creationId xmlns:a16="http://schemas.microsoft.com/office/drawing/2014/main" id="{7B01571E-10DC-455A-8763-31075921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295775"/>
            <a:ext cx="7167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Fortalecer las defensas antioxidantes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56494" name="Picture 14">
            <a:extLst>
              <a:ext uri="{FF2B5EF4-FFF2-40B4-BE49-F238E27FC236}">
                <a16:creationId xmlns:a16="http://schemas.microsoft.com/office/drawing/2014/main" id="{60357EF9-0C67-41AA-AEC8-350D4E12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7402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495" name="Text Box 15">
            <a:extLst>
              <a:ext uri="{FF2B5EF4-FFF2-40B4-BE49-F238E27FC236}">
                <a16:creationId xmlns:a16="http://schemas.microsoft.com/office/drawing/2014/main" id="{721CC29B-A229-4937-AC6B-8D4DDD207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743450"/>
            <a:ext cx="688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Reducir la actividad de los radicales libres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56496" name="Picture 16">
            <a:extLst>
              <a:ext uri="{FF2B5EF4-FFF2-40B4-BE49-F238E27FC236}">
                <a16:creationId xmlns:a16="http://schemas.microsoft.com/office/drawing/2014/main" id="{F23DFDC6-0A4E-461B-83D2-403539BB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A119E9-0ACC-41D2-8C09-F1D560BE073C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410E5C-2EBF-4506-9ED9-5EC9C1A2A0B4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2" name="Text Box 4">
            <a:extLst>
              <a:ext uri="{FF2B5EF4-FFF2-40B4-BE49-F238E27FC236}">
                <a16:creationId xmlns:a16="http://schemas.microsoft.com/office/drawing/2014/main" id="{4E7ADF89-179A-4779-A98B-5EC68D00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284, 287),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58535" name="Picture 7">
            <a:extLst>
              <a:ext uri="{FF2B5EF4-FFF2-40B4-BE49-F238E27FC236}">
                <a16:creationId xmlns:a16="http://schemas.microsoft.com/office/drawing/2014/main" id="{9A70D341-45E2-478E-B5E6-E57EDE0D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76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8536" name="Text Box 8">
            <a:extLst>
              <a:ext uri="{FF2B5EF4-FFF2-40B4-BE49-F238E27FC236}">
                <a16:creationId xmlns:a16="http://schemas.microsoft.com/office/drawing/2014/main" id="{1ABD5BC2-6F0F-4818-9D54-CEF6A124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16188"/>
            <a:ext cx="83899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cuestiona la suplementación de antioxidantes: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58537" name="Picture 9">
            <a:extLst>
              <a:ext uri="{FF2B5EF4-FFF2-40B4-BE49-F238E27FC236}">
                <a16:creationId xmlns:a16="http://schemas.microsoft.com/office/drawing/2014/main" id="{1987E5EE-1A50-4FFD-A702-18D885D1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210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8538" name="Text Box 10">
            <a:extLst>
              <a:ext uri="{FF2B5EF4-FFF2-40B4-BE49-F238E27FC236}">
                <a16:creationId xmlns:a16="http://schemas.microsoft.com/office/drawing/2014/main" id="{1032DA52-FF4C-414F-8D0E-2F16555D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47988"/>
            <a:ext cx="7861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 atletas con niveles adecuados/óptimos de todos los nutrientes: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58539" name="Picture 11">
            <a:extLst>
              <a:ext uri="{FF2B5EF4-FFF2-40B4-BE49-F238E27FC236}">
                <a16:creationId xmlns:a16="http://schemas.microsoft.com/office/drawing/2014/main" id="{50AC7639-AFDE-4B51-B2AF-6455D4D6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7369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8540" name="Text Box 12">
            <a:extLst>
              <a:ext uri="{FF2B5EF4-FFF2-40B4-BE49-F238E27FC236}">
                <a16:creationId xmlns:a16="http://schemas.microsoft.com/office/drawing/2014/main" id="{0273350C-7409-44EC-AA53-68BDD4F32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40150"/>
            <a:ext cx="7599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La suplementación de vitamina E puede entorpecer los procesos adaptativos que ocurren en los músculos esqueléticos y en otros tejidos: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58541" name="Text Box 13">
            <a:extLst>
              <a:ext uri="{FF2B5EF4-FFF2-40B4-BE49-F238E27FC236}">
                <a16:creationId xmlns:a16="http://schemas.microsoft.com/office/drawing/2014/main" id="{4C53BB2B-2F3B-4F75-B37B-9BC22E6A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600575"/>
            <a:ext cx="7439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Existe la posibilidad que la función muscular y adaptación al entrenamiento pueda ser obstaculizado si el estado del antioxidante es muy alto (por la suplementación)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58542" name="Picture 14">
            <a:extLst>
              <a:ext uri="{FF2B5EF4-FFF2-40B4-BE49-F238E27FC236}">
                <a16:creationId xmlns:a16="http://schemas.microsoft.com/office/drawing/2014/main" id="{4F4D1F41-96E1-4FC3-9133-16588E6B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4BE00-33CA-4156-939E-9EF513A695C4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E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D6D7E9-1462-499A-9CE7-44FC86C577EE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80" name="Text Box 4">
            <a:extLst>
              <a:ext uri="{FF2B5EF4-FFF2-40B4-BE49-F238E27FC236}">
                <a16:creationId xmlns:a16="http://schemas.microsoft.com/office/drawing/2014/main" id="{2C5003E5-8D5B-4E52-A059-1C73D65C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60583" name="Picture 7">
            <a:extLst>
              <a:ext uri="{FF2B5EF4-FFF2-40B4-BE49-F238E27FC236}">
                <a16:creationId xmlns:a16="http://schemas.microsoft.com/office/drawing/2014/main" id="{D55F4ED6-EB1C-4A62-8530-212903AB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4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0584" name="Text Box 8">
            <a:extLst>
              <a:ext uri="{FF2B5EF4-FFF2-40B4-BE49-F238E27FC236}">
                <a16:creationId xmlns:a16="http://schemas.microsoft.com/office/drawing/2014/main" id="{2E52F3B7-6C79-49FD-9CBD-248BFF2F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482725"/>
            <a:ext cx="81740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Grupo de moléculas que poseen la misma actividad: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60585" name="Picture 9">
            <a:extLst>
              <a:ext uri="{FF2B5EF4-FFF2-40B4-BE49-F238E27FC236}">
                <a16:creationId xmlns:a16="http://schemas.microsoft.com/office/drawing/2014/main" id="{03E06968-5C33-4964-B24A-476E8324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375" y="19891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0586" name="Text Box 10">
            <a:extLst>
              <a:ext uri="{FF2B5EF4-FFF2-40B4-BE49-F238E27FC236}">
                <a16:creationId xmlns:a16="http://schemas.microsoft.com/office/drawing/2014/main" id="{C1C56B35-D769-4455-B6C6-C86E8E73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19161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Formas biológicamente activas de vitamina K: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60587" name="Picture 11">
            <a:extLst>
              <a:ext uri="{FF2B5EF4-FFF2-40B4-BE49-F238E27FC236}">
                <a16:creationId xmlns:a16="http://schemas.microsoft.com/office/drawing/2014/main" id="{A364386A-93A9-4383-B142-FDC421A5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4193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0588" name="Text Box 12">
            <a:extLst>
              <a:ext uri="{FF2B5EF4-FFF2-40B4-BE49-F238E27FC236}">
                <a16:creationId xmlns:a16="http://schemas.microsoft.com/office/drawing/2014/main" id="{3EC5EEE5-CA56-409D-B320-BEB67C3A3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42252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Filoquinone (K</a:t>
            </a:r>
            <a:r>
              <a:rPr lang="es-ES" altLang="en-US" b="1" baseline="-25000">
                <a:solidFill>
                  <a:srgbClr val="CC3300"/>
                </a:solidFill>
                <a:latin typeface="Arial" panose="020B0604020202020204" pitchFamily="34" charset="0"/>
              </a:rPr>
              <a:t>1</a:t>
            </a: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):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60589" name="Text Box 13">
            <a:extLst>
              <a:ext uri="{FF2B5EF4-FFF2-40B4-BE49-F238E27FC236}">
                <a16:creationId xmlns:a16="http://schemas.microsoft.com/office/drawing/2014/main" id="{A2982A00-C1D6-4301-A540-75C5F75A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779713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Constituyente de las plantas verdes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60590" name="Picture 14">
            <a:extLst>
              <a:ext uri="{FF2B5EF4-FFF2-40B4-BE49-F238E27FC236}">
                <a16:creationId xmlns:a16="http://schemas.microsoft.com/office/drawing/2014/main" id="{D4BBB542-6E22-47E9-B14F-26C0405A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213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0591" name="Text Box 15">
            <a:extLst>
              <a:ext uri="{FF2B5EF4-FFF2-40B4-BE49-F238E27FC236}">
                <a16:creationId xmlns:a16="http://schemas.microsoft.com/office/drawing/2014/main" id="{BBEDAB49-0602-40D6-81A3-0E9D3BEF5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21627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Menaquinones (menaquinone-7, K</a:t>
            </a:r>
            <a:r>
              <a:rPr lang="es-ES" altLang="en-US" b="1" baseline="-25000">
                <a:solidFill>
                  <a:srgbClr val="CC3300"/>
                </a:solidFill>
                <a:latin typeface="Arial" panose="020B0604020202020204" pitchFamily="34" charset="0"/>
              </a:rPr>
              <a:t>2</a:t>
            </a: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):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60592" name="Text Box 16">
            <a:extLst>
              <a:ext uri="{FF2B5EF4-FFF2-40B4-BE49-F238E27FC236}">
                <a16:creationId xmlns:a16="http://schemas.microsoft.com/office/drawing/2014/main" id="{CDEB7D68-C38A-45A3-87F1-2A4C5B22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573463"/>
            <a:ext cx="7439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Producida por una bacteria en el intestino grueso de los seres humanos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60596" name="Picture 20">
            <a:extLst>
              <a:ext uri="{FF2B5EF4-FFF2-40B4-BE49-F238E27FC236}">
                <a16:creationId xmlns:a16="http://schemas.microsoft.com/office/drawing/2014/main" id="{027B87D3-BA1B-4C25-A823-C84B60AD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79488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54DE2-0537-41AF-B433-C4F055691ED7}"/>
              </a:ext>
            </a:extLst>
          </p:cNvPr>
          <p:cNvSpPr>
            <a:spLocks/>
          </p:cNvSpPr>
          <p:nvPr/>
        </p:nvSpPr>
        <p:spPr bwMode="auto">
          <a:xfrm>
            <a:off x="0" y="620713"/>
            <a:ext cx="914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1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2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38C580-913D-4E94-BCCB-723F6CDAE837}"/>
              </a:ext>
            </a:extLst>
          </p:cNvPr>
          <p:cNvSpPr>
            <a:spLocks/>
          </p:cNvSpPr>
          <p:nvPr/>
        </p:nvSpPr>
        <p:spPr bwMode="auto">
          <a:xfrm>
            <a:off x="2268538" y="1096963"/>
            <a:ext cx="43926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  <p:pic>
        <p:nvPicPr>
          <p:cNvPr id="1560599" name="Picture 23">
            <a:extLst>
              <a:ext uri="{FF2B5EF4-FFF2-40B4-BE49-F238E27FC236}">
                <a16:creationId xmlns:a16="http://schemas.microsoft.com/office/drawing/2014/main" id="{EFCF7DC7-15EF-44DC-856A-7AADBA31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2211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0600" name="Text Box 24">
            <a:extLst>
              <a:ext uri="{FF2B5EF4-FFF2-40B4-BE49-F238E27FC236}">
                <a16:creationId xmlns:a16="http://schemas.microsoft.com/office/drawing/2014/main" id="{DB848181-D087-464E-9761-41753242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22433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Menadione (K</a:t>
            </a:r>
            <a:r>
              <a:rPr lang="es-ES" altLang="en-US" b="1" baseline="-25000">
                <a:solidFill>
                  <a:srgbClr val="CC3300"/>
                </a:solidFill>
                <a:latin typeface="Arial" panose="020B0604020202020204" pitchFamily="34" charset="0"/>
              </a:rPr>
              <a:t>3</a:t>
            </a: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):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60601" name="Text Box 25">
            <a:extLst>
              <a:ext uri="{FF2B5EF4-FFF2-40B4-BE49-F238E27FC236}">
                <a16:creationId xmlns:a16="http://schemas.microsoft.com/office/drawing/2014/main" id="{8FD69523-F6B0-4F51-BB31-1855A2E8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651375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La forma sintética de la vitamina K:</a:t>
            </a:r>
          </a:p>
        </p:txBody>
      </p:sp>
      <p:grpSp>
        <p:nvGrpSpPr>
          <p:cNvPr id="1560602" name="Group 26">
            <a:extLst>
              <a:ext uri="{FF2B5EF4-FFF2-40B4-BE49-F238E27FC236}">
                <a16:creationId xmlns:a16="http://schemas.microsoft.com/office/drawing/2014/main" id="{36837FD1-7C97-4721-8AB6-D44C99C878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7163" y="4686300"/>
            <a:ext cx="266700" cy="268288"/>
            <a:chOff x="618" y="2160"/>
            <a:chExt cx="2262" cy="2267"/>
          </a:xfrm>
        </p:grpSpPr>
        <p:sp>
          <p:nvSpPr>
            <p:cNvPr id="1560603" name="AutoShape 27">
              <a:extLst>
                <a:ext uri="{FF2B5EF4-FFF2-40B4-BE49-F238E27FC236}">
                  <a16:creationId xmlns:a16="http://schemas.microsoft.com/office/drawing/2014/main" id="{A1FA4CCE-F08D-4F82-B0F8-12173B042C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4" name="Freeform 28">
              <a:extLst>
                <a:ext uri="{FF2B5EF4-FFF2-40B4-BE49-F238E27FC236}">
                  <a16:creationId xmlns:a16="http://schemas.microsoft.com/office/drawing/2014/main" id="{E57841C1-642B-4E74-BE59-890CCC48A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5" name="Freeform 29">
              <a:extLst>
                <a:ext uri="{FF2B5EF4-FFF2-40B4-BE49-F238E27FC236}">
                  <a16:creationId xmlns:a16="http://schemas.microsoft.com/office/drawing/2014/main" id="{E9EB359D-32F4-4E2B-87DC-A426BF294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6" name="Freeform 30">
              <a:extLst>
                <a:ext uri="{FF2B5EF4-FFF2-40B4-BE49-F238E27FC236}">
                  <a16:creationId xmlns:a16="http://schemas.microsoft.com/office/drawing/2014/main" id="{388B669F-4B73-4E66-A1B6-9D0B8393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7" name="Freeform 31">
              <a:extLst>
                <a:ext uri="{FF2B5EF4-FFF2-40B4-BE49-F238E27FC236}">
                  <a16:creationId xmlns:a16="http://schemas.microsoft.com/office/drawing/2014/main" id="{DA2A83C3-9809-4E48-8166-D33C2D068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8" name="Freeform 32">
              <a:extLst>
                <a:ext uri="{FF2B5EF4-FFF2-40B4-BE49-F238E27FC236}">
                  <a16:creationId xmlns:a16="http://schemas.microsoft.com/office/drawing/2014/main" id="{BB578882-AC84-42C1-8B4E-FA445C28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09" name="Freeform 33">
              <a:extLst>
                <a:ext uri="{FF2B5EF4-FFF2-40B4-BE49-F238E27FC236}">
                  <a16:creationId xmlns:a16="http://schemas.microsoft.com/office/drawing/2014/main" id="{146D2608-CB98-46F4-9775-FFD0E111C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0" name="Freeform 34">
              <a:extLst>
                <a:ext uri="{FF2B5EF4-FFF2-40B4-BE49-F238E27FC236}">
                  <a16:creationId xmlns:a16="http://schemas.microsoft.com/office/drawing/2014/main" id="{5F1A8736-482A-4B79-839C-D372644E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1" name="Freeform 35">
              <a:extLst>
                <a:ext uri="{FF2B5EF4-FFF2-40B4-BE49-F238E27FC236}">
                  <a16:creationId xmlns:a16="http://schemas.microsoft.com/office/drawing/2014/main" id="{BCB28CB2-85F8-4D12-96BE-335B5FE2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2" name="Freeform 36">
              <a:extLst>
                <a:ext uri="{FF2B5EF4-FFF2-40B4-BE49-F238E27FC236}">
                  <a16:creationId xmlns:a16="http://schemas.microsoft.com/office/drawing/2014/main" id="{95645367-FE32-43B0-8C30-717A0A1A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3" name="Freeform 37">
              <a:extLst>
                <a:ext uri="{FF2B5EF4-FFF2-40B4-BE49-F238E27FC236}">
                  <a16:creationId xmlns:a16="http://schemas.microsoft.com/office/drawing/2014/main" id="{81BD09FF-8C07-4D0F-AC21-A794FFFD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0614" name="Text Box 38">
            <a:extLst>
              <a:ext uri="{FF2B5EF4-FFF2-40B4-BE49-F238E27FC236}">
                <a16:creationId xmlns:a16="http://schemas.microsoft.com/office/drawing/2014/main" id="{7FEA8144-032A-4678-831F-E5EACCE6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085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Principalmente usada en:</a:t>
            </a:r>
          </a:p>
        </p:txBody>
      </p:sp>
      <p:grpSp>
        <p:nvGrpSpPr>
          <p:cNvPr id="1560615" name="Group 39">
            <a:extLst>
              <a:ext uri="{FF2B5EF4-FFF2-40B4-BE49-F238E27FC236}">
                <a16:creationId xmlns:a16="http://schemas.microsoft.com/office/drawing/2014/main" id="{7EDC51DE-EF56-4185-AD09-3763527969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7163" y="5043488"/>
            <a:ext cx="266700" cy="268287"/>
            <a:chOff x="618" y="2160"/>
            <a:chExt cx="2262" cy="2267"/>
          </a:xfrm>
        </p:grpSpPr>
        <p:sp>
          <p:nvSpPr>
            <p:cNvPr id="1560616" name="AutoShape 40">
              <a:extLst>
                <a:ext uri="{FF2B5EF4-FFF2-40B4-BE49-F238E27FC236}">
                  <a16:creationId xmlns:a16="http://schemas.microsoft.com/office/drawing/2014/main" id="{363379D1-AE2E-48EE-BF20-F550BF9017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7" name="Freeform 41">
              <a:extLst>
                <a:ext uri="{FF2B5EF4-FFF2-40B4-BE49-F238E27FC236}">
                  <a16:creationId xmlns:a16="http://schemas.microsoft.com/office/drawing/2014/main" id="{818AC1BE-A276-4BB1-AE3C-14E36B27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8" name="Freeform 42">
              <a:extLst>
                <a:ext uri="{FF2B5EF4-FFF2-40B4-BE49-F238E27FC236}">
                  <a16:creationId xmlns:a16="http://schemas.microsoft.com/office/drawing/2014/main" id="{77C1D168-B351-412B-8AF4-E592C9FEB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19" name="Freeform 43">
              <a:extLst>
                <a:ext uri="{FF2B5EF4-FFF2-40B4-BE49-F238E27FC236}">
                  <a16:creationId xmlns:a16="http://schemas.microsoft.com/office/drawing/2014/main" id="{95552780-65C0-4A3B-B8FE-5A445511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0" name="Freeform 44">
              <a:extLst>
                <a:ext uri="{FF2B5EF4-FFF2-40B4-BE49-F238E27FC236}">
                  <a16:creationId xmlns:a16="http://schemas.microsoft.com/office/drawing/2014/main" id="{2707CDFC-7D73-4A15-B440-1259A3B4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1" name="Freeform 45">
              <a:extLst>
                <a:ext uri="{FF2B5EF4-FFF2-40B4-BE49-F238E27FC236}">
                  <a16:creationId xmlns:a16="http://schemas.microsoft.com/office/drawing/2014/main" id="{A9A826EF-8244-4C78-81A9-F05EB037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2" name="Freeform 46">
              <a:extLst>
                <a:ext uri="{FF2B5EF4-FFF2-40B4-BE49-F238E27FC236}">
                  <a16:creationId xmlns:a16="http://schemas.microsoft.com/office/drawing/2014/main" id="{1E25D810-5696-4C0F-AE7C-01813DCF6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3" name="Freeform 47">
              <a:extLst>
                <a:ext uri="{FF2B5EF4-FFF2-40B4-BE49-F238E27FC236}">
                  <a16:creationId xmlns:a16="http://schemas.microsoft.com/office/drawing/2014/main" id="{CCDDC2CE-C258-437A-A1B1-D248E2A0A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4" name="Freeform 48">
              <a:extLst>
                <a:ext uri="{FF2B5EF4-FFF2-40B4-BE49-F238E27FC236}">
                  <a16:creationId xmlns:a16="http://schemas.microsoft.com/office/drawing/2014/main" id="{2EAEEEA1-31E0-4A54-B28B-92C0D3ED6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5" name="Freeform 49">
              <a:extLst>
                <a:ext uri="{FF2B5EF4-FFF2-40B4-BE49-F238E27FC236}">
                  <a16:creationId xmlns:a16="http://schemas.microsoft.com/office/drawing/2014/main" id="{F1A42DCC-651B-4C20-8EA3-8405CAE2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26" name="Freeform 50">
              <a:extLst>
                <a:ext uri="{FF2B5EF4-FFF2-40B4-BE49-F238E27FC236}">
                  <a16:creationId xmlns:a16="http://schemas.microsoft.com/office/drawing/2014/main" id="{57B87F29-6889-4A3E-8034-F363324D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60627" name="Picture 51">
            <a:extLst>
              <a:ext uri="{FF2B5EF4-FFF2-40B4-BE49-F238E27FC236}">
                <a16:creationId xmlns:a16="http://schemas.microsoft.com/office/drawing/2014/main" id="{BA7BB73C-6023-49C1-AA5C-C8AFF9DA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41950"/>
            <a:ext cx="28257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0628" name="Text Box 52">
            <a:extLst>
              <a:ext uri="{FF2B5EF4-FFF2-40B4-BE49-F238E27FC236}">
                <a16:creationId xmlns:a16="http://schemas.microsoft.com/office/drawing/2014/main" id="{185EBCE3-27D4-4CEE-9BEB-5A104947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5440363"/>
            <a:ext cx="51228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Suplementos de nutrición</a:t>
            </a:r>
          </a:p>
        </p:txBody>
      </p:sp>
      <p:pic>
        <p:nvPicPr>
          <p:cNvPr id="1560629" name="Picture 53">
            <a:extLst>
              <a:ext uri="{FF2B5EF4-FFF2-40B4-BE49-F238E27FC236}">
                <a16:creationId xmlns:a16="http://schemas.microsoft.com/office/drawing/2014/main" id="{651E7F42-DC2A-45AD-B448-4C9BDCC6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824538"/>
            <a:ext cx="282575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0630" name="Text Box 54">
            <a:extLst>
              <a:ext uri="{FF2B5EF4-FFF2-40B4-BE49-F238E27FC236}">
                <a16:creationId xmlns:a16="http://schemas.microsoft.com/office/drawing/2014/main" id="{C0BE75EA-E44C-4259-9BB2-C7254DA4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5822950"/>
            <a:ext cx="52657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1800" b="1">
                <a:latin typeface="Tahoma" panose="020B0604030504040204" pitchFamily="34" charset="0"/>
              </a:rPr>
              <a:t>Alimentos fortificados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6" name="Text Box 4">
            <a:extLst>
              <a:ext uri="{FF2B5EF4-FFF2-40B4-BE49-F238E27FC236}">
                <a16:creationId xmlns:a16="http://schemas.microsoft.com/office/drawing/2014/main" id="{0A29F76E-4BC8-46B3-BC47-FE23E7CE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285-286),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64679" name="Picture 7">
            <a:extLst>
              <a:ext uri="{FF2B5EF4-FFF2-40B4-BE49-F238E27FC236}">
                <a16:creationId xmlns:a16="http://schemas.microsoft.com/office/drawing/2014/main" id="{F1F67F3E-51BE-4B3D-B570-D705F301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6021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4680" name="Text Box 8">
            <a:extLst>
              <a:ext uri="{FF2B5EF4-FFF2-40B4-BE49-F238E27FC236}">
                <a16:creationId xmlns:a16="http://schemas.microsoft.com/office/drawing/2014/main" id="{0346AF39-C977-445B-9C80-3016E716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307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Puede jugar un papel importante en: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64681" name="Picture 9">
            <a:extLst>
              <a:ext uri="{FF2B5EF4-FFF2-40B4-BE49-F238E27FC236}">
                <a16:creationId xmlns:a16="http://schemas.microsoft.com/office/drawing/2014/main" id="{C62CB9D4-CA8E-4961-9808-D30FC17F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544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4682" name="Text Box 10">
            <a:extLst>
              <a:ext uri="{FF2B5EF4-FFF2-40B4-BE49-F238E27FC236}">
                <a16:creationId xmlns:a16="http://schemas.microsoft.com/office/drawing/2014/main" id="{3CEEA086-8A42-4FEE-A4EA-E593250E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783013"/>
            <a:ext cx="8174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Participa en la modificación de otras proteínas luego que se crean en los tejidos:</a:t>
            </a:r>
          </a:p>
        </p:txBody>
      </p:sp>
      <p:pic>
        <p:nvPicPr>
          <p:cNvPr id="1564683" name="Picture 11">
            <a:extLst>
              <a:ext uri="{FF2B5EF4-FFF2-40B4-BE49-F238E27FC236}">
                <a16:creationId xmlns:a16="http://schemas.microsoft.com/office/drawing/2014/main" id="{8CD7DED0-A726-4525-92C7-A7E9F538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339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4684" name="Text Box 12">
            <a:extLst>
              <a:ext uri="{FF2B5EF4-FFF2-40B4-BE49-F238E27FC236}">
                <a16:creationId xmlns:a16="http://schemas.microsoft.com/office/drawing/2014/main" id="{E4BFD616-101F-4DE5-998F-FF813114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37138"/>
            <a:ext cx="745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La sanación efectiva de heridas (abiertas y cerradas)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64685" name="Picture 13">
            <a:extLst>
              <a:ext uri="{FF2B5EF4-FFF2-40B4-BE49-F238E27FC236}">
                <a16:creationId xmlns:a16="http://schemas.microsoft.com/office/drawing/2014/main" id="{F492F228-B461-41E0-BC0B-BB06E8AA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4657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4686" name="Text Box 14">
            <a:extLst>
              <a:ext uri="{FF2B5EF4-FFF2-40B4-BE49-F238E27FC236}">
                <a16:creationId xmlns:a16="http://schemas.microsoft.com/office/drawing/2014/main" id="{B38647CB-169B-4426-B646-90082BB1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468938"/>
            <a:ext cx="7310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Restablecimiento de lesiones esqueléticas (fracturas)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64687" name="Picture 15">
            <a:extLst>
              <a:ext uri="{FF2B5EF4-FFF2-40B4-BE49-F238E27FC236}">
                <a16:creationId xmlns:a16="http://schemas.microsoft.com/office/drawing/2014/main" id="{DA9B8236-1D35-456E-8F7A-3F32A95D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178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4688" name="Text Box 16">
            <a:extLst>
              <a:ext uri="{FF2B5EF4-FFF2-40B4-BE49-F238E27FC236}">
                <a16:creationId xmlns:a16="http://schemas.microsoft.com/office/drawing/2014/main" id="{01E4C52B-418A-4301-ABB4-50DEDAB2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464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vitamina K está involucrada en: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64689" name="Picture 17">
            <a:extLst>
              <a:ext uri="{FF2B5EF4-FFF2-40B4-BE49-F238E27FC236}">
                <a16:creationId xmlns:a16="http://schemas.microsoft.com/office/drawing/2014/main" id="{66F58280-DA6C-433D-BF82-7A8CCFAE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14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4690" name="Text Box 18">
            <a:extLst>
              <a:ext uri="{FF2B5EF4-FFF2-40B4-BE49-F238E27FC236}">
                <a16:creationId xmlns:a16="http://schemas.microsoft.com/office/drawing/2014/main" id="{C56F3B71-1EA7-41CE-B495-9F3187D5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43163"/>
            <a:ext cx="83899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Esencial para la coagulación apropiada de la sangre:</a:t>
            </a:r>
          </a:p>
        </p:txBody>
      </p:sp>
      <p:sp>
        <p:nvSpPr>
          <p:cNvPr id="1564691" name="Text Box 19">
            <a:extLst>
              <a:ext uri="{FF2B5EF4-FFF2-40B4-BE49-F238E27FC236}">
                <a16:creationId xmlns:a16="http://schemas.microsoft.com/office/drawing/2014/main" id="{41D3951B-2127-4BA1-A9B1-640291FF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37185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 activación de los factores de coagulación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36C17-35D1-4224-9A0E-09F33DD2E88C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64693" name="Picture 21">
            <a:extLst>
              <a:ext uri="{FF2B5EF4-FFF2-40B4-BE49-F238E27FC236}">
                <a16:creationId xmlns:a16="http://schemas.microsoft.com/office/drawing/2014/main" id="{122E9B98-B9DB-4B51-9FD5-F4C4D9F7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8DB953-1681-454A-9DB7-390FAF514642}"/>
              </a:ext>
            </a:extLst>
          </p:cNvPr>
          <p:cNvSpPr>
            <a:spLocks/>
          </p:cNvSpPr>
          <p:nvPr/>
        </p:nvSpPr>
        <p:spPr bwMode="auto">
          <a:xfrm>
            <a:off x="1403350" y="17732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15E8D4-0E31-4DBB-A989-85EF6F16CA3A}"/>
              </a:ext>
            </a:extLst>
          </p:cNvPr>
          <p:cNvSpPr>
            <a:spLocks/>
          </p:cNvSpPr>
          <p:nvPr/>
        </p:nvSpPr>
        <p:spPr bwMode="auto">
          <a:xfrm>
            <a:off x="323850" y="1700213"/>
            <a:ext cx="85693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Conceptos básicos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Origen/Formación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Funciones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Clasificación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Deficiencias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Requisitos vitamínicos (RDA)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Dietary Reference Intakes (DRI)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Suplementación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Toxicidad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Mitos y realidades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Recomendaciones – </a:t>
            </a:r>
            <a:r>
              <a:rPr lang="es-PR" altLang="en-US" sz="2200" b="1" i="1">
                <a:latin typeface="Calibri" panose="020F0502020204030204" pitchFamily="34" charset="0"/>
              </a:rPr>
              <a:t>Atleta en general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 i="1">
                <a:latin typeface="Calibri" panose="020F0502020204030204" pitchFamily="34" charset="0"/>
              </a:rPr>
              <a:t> </a:t>
            </a:r>
            <a:r>
              <a:rPr lang="es-PR" altLang="en-US" sz="2200" b="1">
                <a:latin typeface="Calibri" panose="020F0502020204030204" pitchFamily="34" charset="0"/>
              </a:rPr>
              <a:t>Discusión detalada de las vitaminas y su vínculo con el ejercicio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Preguntas</a:t>
            </a:r>
            <a:endParaRPr lang="es-PR" altLang="en-US" sz="2100" b="1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4542F-666F-4C0B-B044-3BB1C2D4A7FA}"/>
              </a:ext>
            </a:extLst>
          </p:cNvPr>
          <p:cNvSpPr>
            <a:spLocks/>
          </p:cNvSpPr>
          <p:nvPr/>
        </p:nvSpPr>
        <p:spPr bwMode="auto">
          <a:xfrm>
            <a:off x="2843213" y="692150"/>
            <a:ext cx="6049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>
            <a:extLst>
              <a:ext uri="{FF2B5EF4-FFF2-40B4-BE49-F238E27FC236}">
                <a16:creationId xmlns:a16="http://schemas.microsoft.com/office/drawing/2014/main" id="{2C993267-9B0D-4073-8B64-BECA18DC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05251" name="Rectangle 3">
            <a:extLst>
              <a:ext uri="{FF2B5EF4-FFF2-40B4-BE49-F238E27FC236}">
                <a16:creationId xmlns:a16="http://schemas.microsoft.com/office/drawing/2014/main" id="{7B1534B2-D3B7-475F-A6D0-8CF22A30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05252" name="Picture 4">
            <a:extLst>
              <a:ext uri="{FF2B5EF4-FFF2-40B4-BE49-F238E27FC236}">
                <a16:creationId xmlns:a16="http://schemas.microsoft.com/office/drawing/2014/main" id="{98F85BCE-04F3-4D20-A04F-EF520998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7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3" name="Text Box 5">
            <a:extLst>
              <a:ext uri="{FF2B5EF4-FFF2-40B4-BE49-F238E27FC236}">
                <a16:creationId xmlns:a16="http://schemas.microsoft.com/office/drawing/2014/main" id="{2CD6581D-2E51-4347-A28A-4EC5B8A93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7859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Dieta balanceada:</a:t>
            </a:r>
          </a:p>
        </p:txBody>
      </p:sp>
      <p:pic>
        <p:nvPicPr>
          <p:cNvPr id="1205254" name="Picture 6">
            <a:extLst>
              <a:ext uri="{FF2B5EF4-FFF2-40B4-BE49-F238E27FC236}">
                <a16:creationId xmlns:a16="http://schemas.microsoft.com/office/drawing/2014/main" id="{854CC37D-43CB-4C45-80E6-45F57160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3590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5" name="Text Box 7">
            <a:extLst>
              <a:ext uri="{FF2B5EF4-FFF2-40B4-BE49-F238E27FC236}">
                <a16:creationId xmlns:a16="http://schemas.microsoft.com/office/drawing/2014/main" id="{A30BE0F4-663F-48CA-B9ED-709AEE4E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2764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Provee un suministro adecuado de vitaminas</a:t>
            </a:r>
          </a:p>
        </p:txBody>
      </p:sp>
      <p:pic>
        <p:nvPicPr>
          <p:cNvPr id="1205256" name="Picture 8">
            <a:extLst>
              <a:ext uri="{FF2B5EF4-FFF2-40B4-BE49-F238E27FC236}">
                <a16:creationId xmlns:a16="http://schemas.microsoft.com/office/drawing/2014/main" id="{A074281B-644E-48B1-92A6-805AB47F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609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7" name="Text Box 9">
            <a:extLst>
              <a:ext uri="{FF2B5EF4-FFF2-40B4-BE49-F238E27FC236}">
                <a16:creationId xmlns:a16="http://schemas.microsoft.com/office/drawing/2014/main" id="{74C996D4-F747-4298-9C2F-8536B1FB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5337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Las vitaminas son como el aceite del carro</a:t>
            </a:r>
          </a:p>
        </p:txBody>
      </p:sp>
      <p:pic>
        <p:nvPicPr>
          <p:cNvPr id="1205258" name="Picture 10">
            <a:extLst>
              <a:ext uri="{FF2B5EF4-FFF2-40B4-BE49-F238E27FC236}">
                <a16:creationId xmlns:a16="http://schemas.microsoft.com/office/drawing/2014/main" id="{723FB616-F5CA-48FD-BC15-45FDFF3C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9" name="Text Box 11">
            <a:extLst>
              <a:ext uri="{FF2B5EF4-FFF2-40B4-BE49-F238E27FC236}">
                <a16:creationId xmlns:a16="http://schemas.microsoft.com/office/drawing/2014/main" id="{E946F267-02DD-41E6-BEDD-A428693C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781300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 existe ventaja consumir exceso de vitaminas:</a:t>
            </a:r>
          </a:p>
        </p:txBody>
      </p:sp>
      <p:pic>
        <p:nvPicPr>
          <p:cNvPr id="1205260" name="Picture 12">
            <a:extLst>
              <a:ext uri="{FF2B5EF4-FFF2-40B4-BE49-F238E27FC236}">
                <a16:creationId xmlns:a16="http://schemas.microsoft.com/office/drawing/2014/main" id="{E7CBFC6A-4A35-4492-BA29-25885442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5261" name="Text Box 13">
            <a:extLst>
              <a:ext uri="{FF2B5EF4-FFF2-40B4-BE49-F238E27FC236}">
                <a16:creationId xmlns:a16="http://schemas.microsoft.com/office/drawing/2014/main" id="{FB5D9EA0-5E8D-4F63-83BF-B63688EC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584700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Ejemplos - </a:t>
            </a:r>
            <a:r>
              <a:rPr lang="es-ES" altLang="en-US" b="1" i="1">
                <a:latin typeface="Arial" panose="020B0604020202020204" pitchFamily="34" charset="0"/>
              </a:rPr>
              <a:t>Excesos:</a:t>
            </a:r>
          </a:p>
        </p:txBody>
      </p:sp>
      <p:pic>
        <p:nvPicPr>
          <p:cNvPr id="1205262" name="Picture 14">
            <a:extLst>
              <a:ext uri="{FF2B5EF4-FFF2-40B4-BE49-F238E27FC236}">
                <a16:creationId xmlns:a16="http://schemas.microsoft.com/office/drawing/2014/main" id="{D09E5BF1-7FC3-4369-9E86-D9DC41A8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1005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63" name="Text Box 15">
            <a:extLst>
              <a:ext uri="{FF2B5EF4-FFF2-40B4-BE49-F238E27FC236}">
                <a16:creationId xmlns:a16="http://schemas.microsoft.com/office/drawing/2014/main" id="{88EC3DD9-1449-482D-A2FB-062F47BE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024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exceso puede causar daño a la salud: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205264" name="Text Box 16">
            <a:extLst>
              <a:ext uri="{FF2B5EF4-FFF2-40B4-BE49-F238E27FC236}">
                <a16:creationId xmlns:a16="http://schemas.microsoft.com/office/drawing/2014/main" id="{462AA9E6-F025-41ED-9831-F21696E7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013325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Vitamina D:</a:t>
            </a:r>
            <a:r>
              <a:rPr lang="en-US" altLang="en-US" sz="1800" b="1">
                <a:latin typeface="Verdana" panose="020B0604030504040204" pitchFamily="34" charset="0"/>
              </a:rPr>
              <a:t>  Cálculos renales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205265" name="Group 17">
            <a:extLst>
              <a:ext uri="{FF2B5EF4-FFF2-40B4-BE49-F238E27FC236}">
                <a16:creationId xmlns:a16="http://schemas.microsoft.com/office/drawing/2014/main" id="{6F1C1EF0-746E-489F-BC1A-AD56E3092C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4000" y="5048250"/>
            <a:ext cx="266700" cy="268288"/>
            <a:chOff x="618" y="2160"/>
            <a:chExt cx="2262" cy="2267"/>
          </a:xfrm>
        </p:grpSpPr>
        <p:sp>
          <p:nvSpPr>
            <p:cNvPr id="1205266" name="AutoShape 18">
              <a:extLst>
                <a:ext uri="{FF2B5EF4-FFF2-40B4-BE49-F238E27FC236}">
                  <a16:creationId xmlns:a16="http://schemas.microsoft.com/office/drawing/2014/main" id="{C9877979-1602-4D28-B2CD-2C7D7AE557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67" name="Freeform 19">
              <a:extLst>
                <a:ext uri="{FF2B5EF4-FFF2-40B4-BE49-F238E27FC236}">
                  <a16:creationId xmlns:a16="http://schemas.microsoft.com/office/drawing/2014/main" id="{8C04D916-11EA-4FF5-BEF2-888539FA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68" name="Freeform 20">
              <a:extLst>
                <a:ext uri="{FF2B5EF4-FFF2-40B4-BE49-F238E27FC236}">
                  <a16:creationId xmlns:a16="http://schemas.microsoft.com/office/drawing/2014/main" id="{79DB18BD-69A3-4520-8AB6-7C7731AF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69" name="Freeform 21">
              <a:extLst>
                <a:ext uri="{FF2B5EF4-FFF2-40B4-BE49-F238E27FC236}">
                  <a16:creationId xmlns:a16="http://schemas.microsoft.com/office/drawing/2014/main" id="{0FC578EC-9C74-4C06-8059-E5E6D309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0" name="Freeform 22">
              <a:extLst>
                <a:ext uri="{FF2B5EF4-FFF2-40B4-BE49-F238E27FC236}">
                  <a16:creationId xmlns:a16="http://schemas.microsoft.com/office/drawing/2014/main" id="{DD6FA948-F84B-4387-92C9-C431FFB05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1" name="Freeform 23">
              <a:extLst>
                <a:ext uri="{FF2B5EF4-FFF2-40B4-BE49-F238E27FC236}">
                  <a16:creationId xmlns:a16="http://schemas.microsoft.com/office/drawing/2014/main" id="{7AEF6B1A-EB0E-4BCC-8901-A94158BA2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2" name="Freeform 24">
              <a:extLst>
                <a:ext uri="{FF2B5EF4-FFF2-40B4-BE49-F238E27FC236}">
                  <a16:creationId xmlns:a16="http://schemas.microsoft.com/office/drawing/2014/main" id="{E73CC89E-F91F-4739-9861-6895687B1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3" name="Freeform 25">
              <a:extLst>
                <a:ext uri="{FF2B5EF4-FFF2-40B4-BE49-F238E27FC236}">
                  <a16:creationId xmlns:a16="http://schemas.microsoft.com/office/drawing/2014/main" id="{A6BDAE6F-1EB0-4E79-963B-BD735F5F6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4" name="Freeform 26">
              <a:extLst>
                <a:ext uri="{FF2B5EF4-FFF2-40B4-BE49-F238E27FC236}">
                  <a16:creationId xmlns:a16="http://schemas.microsoft.com/office/drawing/2014/main" id="{68BD3EC1-0134-42C4-9F5F-2578DA15E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5" name="Freeform 27">
              <a:extLst>
                <a:ext uri="{FF2B5EF4-FFF2-40B4-BE49-F238E27FC236}">
                  <a16:creationId xmlns:a16="http://schemas.microsoft.com/office/drawing/2014/main" id="{6A038D1B-3432-450C-BBB8-40CBF633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76" name="Freeform 28">
              <a:extLst>
                <a:ext uri="{FF2B5EF4-FFF2-40B4-BE49-F238E27FC236}">
                  <a16:creationId xmlns:a16="http://schemas.microsoft.com/office/drawing/2014/main" id="{C4C2A5DC-26E6-4677-85A1-76B3FF3D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5277" name="Text Box 29">
            <a:extLst>
              <a:ext uri="{FF2B5EF4-FFF2-40B4-BE49-F238E27FC236}">
                <a16:creationId xmlns:a16="http://schemas.microsoft.com/office/drawing/2014/main" id="{5330BD7C-5886-4073-B8BE-26E724044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445125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Vitamina E: </a:t>
            </a:r>
            <a:r>
              <a:rPr lang="en-US" altLang="en-US" sz="1800" b="1">
                <a:latin typeface="Verdana" panose="020B0604030504040204" pitchFamily="34" charset="0"/>
              </a:rPr>
              <a:t> Interfiere con la coagulación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205278" name="Group 30">
            <a:extLst>
              <a:ext uri="{FF2B5EF4-FFF2-40B4-BE49-F238E27FC236}">
                <a16:creationId xmlns:a16="http://schemas.microsoft.com/office/drawing/2014/main" id="{3863A530-37CA-4E82-910D-E605141544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4000" y="5480050"/>
            <a:ext cx="266700" cy="268288"/>
            <a:chOff x="618" y="2160"/>
            <a:chExt cx="2262" cy="2267"/>
          </a:xfrm>
        </p:grpSpPr>
        <p:sp>
          <p:nvSpPr>
            <p:cNvPr id="1205279" name="AutoShape 31">
              <a:extLst>
                <a:ext uri="{FF2B5EF4-FFF2-40B4-BE49-F238E27FC236}">
                  <a16:creationId xmlns:a16="http://schemas.microsoft.com/office/drawing/2014/main" id="{6C50C02B-6E75-4D59-8B9C-41BF4520AF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0" name="Freeform 32">
              <a:extLst>
                <a:ext uri="{FF2B5EF4-FFF2-40B4-BE49-F238E27FC236}">
                  <a16:creationId xmlns:a16="http://schemas.microsoft.com/office/drawing/2014/main" id="{66D13304-EBBC-4FC0-A5F3-B5B82468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1" name="Freeform 33">
              <a:extLst>
                <a:ext uri="{FF2B5EF4-FFF2-40B4-BE49-F238E27FC236}">
                  <a16:creationId xmlns:a16="http://schemas.microsoft.com/office/drawing/2014/main" id="{F657F9EE-61F7-47E4-99B4-61E757BD4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2" name="Freeform 34">
              <a:extLst>
                <a:ext uri="{FF2B5EF4-FFF2-40B4-BE49-F238E27FC236}">
                  <a16:creationId xmlns:a16="http://schemas.microsoft.com/office/drawing/2014/main" id="{8616D65F-010A-457A-BFA6-F545185D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3" name="Freeform 35">
              <a:extLst>
                <a:ext uri="{FF2B5EF4-FFF2-40B4-BE49-F238E27FC236}">
                  <a16:creationId xmlns:a16="http://schemas.microsoft.com/office/drawing/2014/main" id="{A20D261F-E9D9-4261-862E-C867243E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4" name="Freeform 36">
              <a:extLst>
                <a:ext uri="{FF2B5EF4-FFF2-40B4-BE49-F238E27FC236}">
                  <a16:creationId xmlns:a16="http://schemas.microsoft.com/office/drawing/2014/main" id="{04C0576A-8F3E-420D-896F-B5864ECB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5" name="Freeform 37">
              <a:extLst>
                <a:ext uri="{FF2B5EF4-FFF2-40B4-BE49-F238E27FC236}">
                  <a16:creationId xmlns:a16="http://schemas.microsoft.com/office/drawing/2014/main" id="{5FCC25A7-C6C2-4836-84CA-BEC6640D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6" name="Freeform 38">
              <a:extLst>
                <a:ext uri="{FF2B5EF4-FFF2-40B4-BE49-F238E27FC236}">
                  <a16:creationId xmlns:a16="http://schemas.microsoft.com/office/drawing/2014/main" id="{19C6CCE1-125B-4132-A1B3-097762E2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7" name="Freeform 39">
              <a:extLst>
                <a:ext uri="{FF2B5EF4-FFF2-40B4-BE49-F238E27FC236}">
                  <a16:creationId xmlns:a16="http://schemas.microsoft.com/office/drawing/2014/main" id="{67EE0055-29D0-42E3-9D3A-07A112AC6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8" name="Freeform 40">
              <a:extLst>
                <a:ext uri="{FF2B5EF4-FFF2-40B4-BE49-F238E27FC236}">
                  <a16:creationId xmlns:a16="http://schemas.microsoft.com/office/drawing/2014/main" id="{F1B6AAAF-287D-4B87-A09C-633B9F2F5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89" name="Freeform 41">
              <a:extLst>
                <a:ext uri="{FF2B5EF4-FFF2-40B4-BE49-F238E27FC236}">
                  <a16:creationId xmlns:a16="http://schemas.microsoft.com/office/drawing/2014/main" id="{19997E55-4D61-440B-8F72-2776E9AEB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5290" name="Text Box 42">
            <a:extLst>
              <a:ext uri="{FF2B5EF4-FFF2-40B4-BE49-F238E27FC236}">
                <a16:creationId xmlns:a16="http://schemas.microsoft.com/office/drawing/2014/main" id="{D3CF235D-55E4-4F6A-98CF-EAD13536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897563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Vitamina C: </a:t>
            </a:r>
            <a:r>
              <a:rPr lang="en-US" altLang="en-US" sz="1800" b="1">
                <a:latin typeface="Verdana" panose="020B0604030504040204" pitchFamily="34" charset="0"/>
              </a:rPr>
              <a:t> Diarreas, infecciones renales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205291" name="Group 43">
            <a:extLst>
              <a:ext uri="{FF2B5EF4-FFF2-40B4-BE49-F238E27FC236}">
                <a16:creationId xmlns:a16="http://schemas.microsoft.com/office/drawing/2014/main" id="{14CAFE37-7FB8-43C1-8FCD-FFB4AFD21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4000" y="5932488"/>
            <a:ext cx="266700" cy="268287"/>
            <a:chOff x="618" y="2160"/>
            <a:chExt cx="2262" cy="2267"/>
          </a:xfrm>
        </p:grpSpPr>
        <p:sp>
          <p:nvSpPr>
            <p:cNvPr id="1205292" name="AutoShape 44">
              <a:extLst>
                <a:ext uri="{FF2B5EF4-FFF2-40B4-BE49-F238E27FC236}">
                  <a16:creationId xmlns:a16="http://schemas.microsoft.com/office/drawing/2014/main" id="{474D19F0-F2D2-4E35-86FB-AEA15DBFDA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3" name="Freeform 45">
              <a:extLst>
                <a:ext uri="{FF2B5EF4-FFF2-40B4-BE49-F238E27FC236}">
                  <a16:creationId xmlns:a16="http://schemas.microsoft.com/office/drawing/2014/main" id="{8496CA41-D713-444D-AD84-F1D618AE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4" name="Freeform 46">
              <a:extLst>
                <a:ext uri="{FF2B5EF4-FFF2-40B4-BE49-F238E27FC236}">
                  <a16:creationId xmlns:a16="http://schemas.microsoft.com/office/drawing/2014/main" id="{A1A69A8B-7CC5-451A-984D-90970BCC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5" name="Freeform 47">
              <a:extLst>
                <a:ext uri="{FF2B5EF4-FFF2-40B4-BE49-F238E27FC236}">
                  <a16:creationId xmlns:a16="http://schemas.microsoft.com/office/drawing/2014/main" id="{E6B10711-E1EF-401D-8087-70A0EE8D8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6" name="Freeform 48">
              <a:extLst>
                <a:ext uri="{FF2B5EF4-FFF2-40B4-BE49-F238E27FC236}">
                  <a16:creationId xmlns:a16="http://schemas.microsoft.com/office/drawing/2014/main" id="{663CE73C-F5C7-48BF-A3DF-1BB1E830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7" name="Freeform 49">
              <a:extLst>
                <a:ext uri="{FF2B5EF4-FFF2-40B4-BE49-F238E27FC236}">
                  <a16:creationId xmlns:a16="http://schemas.microsoft.com/office/drawing/2014/main" id="{499C5433-1542-4BDC-B3EA-7A3AF9350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8" name="Freeform 50">
              <a:extLst>
                <a:ext uri="{FF2B5EF4-FFF2-40B4-BE49-F238E27FC236}">
                  <a16:creationId xmlns:a16="http://schemas.microsoft.com/office/drawing/2014/main" id="{4B7FF48D-1DFD-4E33-BCFF-A0278AC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99" name="Freeform 51">
              <a:extLst>
                <a:ext uri="{FF2B5EF4-FFF2-40B4-BE49-F238E27FC236}">
                  <a16:creationId xmlns:a16="http://schemas.microsoft.com/office/drawing/2014/main" id="{8A11D4D5-3B71-44C5-9334-98EC2D57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300" name="Freeform 52">
              <a:extLst>
                <a:ext uri="{FF2B5EF4-FFF2-40B4-BE49-F238E27FC236}">
                  <a16:creationId xmlns:a16="http://schemas.microsoft.com/office/drawing/2014/main" id="{08D4B0BD-FD81-4FA3-A294-B36D5A127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301" name="Freeform 53">
              <a:extLst>
                <a:ext uri="{FF2B5EF4-FFF2-40B4-BE49-F238E27FC236}">
                  <a16:creationId xmlns:a16="http://schemas.microsoft.com/office/drawing/2014/main" id="{8BCCB43B-686C-42F2-9A08-BB738A4C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302" name="Freeform 54">
              <a:extLst>
                <a:ext uri="{FF2B5EF4-FFF2-40B4-BE49-F238E27FC236}">
                  <a16:creationId xmlns:a16="http://schemas.microsoft.com/office/drawing/2014/main" id="{79F255D1-C61D-470B-BDD3-F9F62BE2B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push dir="r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4" name="Text Box 4">
            <a:extLst>
              <a:ext uri="{FF2B5EF4-FFF2-40B4-BE49-F238E27FC236}">
                <a16:creationId xmlns:a16="http://schemas.microsoft.com/office/drawing/2014/main" id="{69212F05-3924-488F-9E09-2CF1FEE6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285-286),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66727" name="Picture 7">
            <a:extLst>
              <a:ext uri="{FF2B5EF4-FFF2-40B4-BE49-F238E27FC236}">
                <a16:creationId xmlns:a16="http://schemas.microsoft.com/office/drawing/2014/main" id="{06EBD54C-BF8D-479E-8B4B-C71C4C18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4227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28" name="Text Box 8">
            <a:extLst>
              <a:ext uri="{FF2B5EF4-FFF2-40B4-BE49-F238E27FC236}">
                <a16:creationId xmlns:a16="http://schemas.microsoft.com/office/drawing/2014/main" id="{9AFD41AB-773A-4B9A-962B-0A4BB86A9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25950"/>
            <a:ext cx="7383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Aumenta los marcadores séricos para la formación de hueso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66729" name="Picture 9">
            <a:extLst>
              <a:ext uri="{FF2B5EF4-FFF2-40B4-BE49-F238E27FC236}">
                <a16:creationId xmlns:a16="http://schemas.microsoft.com/office/drawing/2014/main" id="{7CBA8686-FD32-49DA-8BC9-021C0E63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911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30" name="Text Box 10">
            <a:extLst>
              <a:ext uri="{FF2B5EF4-FFF2-40B4-BE49-F238E27FC236}">
                <a16:creationId xmlns:a16="http://schemas.microsoft.com/office/drawing/2014/main" id="{17C73ECC-E5FC-4A9F-91C7-D67D4815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94288"/>
            <a:ext cx="7383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Reduce los marcadores urinarios para el degradamiento óseo y excresión de calcio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66731" name="Picture 11">
            <a:extLst>
              <a:ext uri="{FF2B5EF4-FFF2-40B4-BE49-F238E27FC236}">
                <a16:creationId xmlns:a16="http://schemas.microsoft.com/office/drawing/2014/main" id="{67C6709F-30DD-48DB-B376-FD29446F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734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32" name="Text Box 12">
            <a:extLst>
              <a:ext uri="{FF2B5EF4-FFF2-40B4-BE49-F238E27FC236}">
                <a16:creationId xmlns:a16="http://schemas.microsoft.com/office/drawing/2014/main" id="{FA11FEF9-751A-43E5-84C7-4E717F52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602038"/>
            <a:ext cx="7861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 mujeres postmenopáusicas, con pérdida de masa ósea, se ha encontrado que: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66733" name="Picture 13">
            <a:extLst>
              <a:ext uri="{FF2B5EF4-FFF2-40B4-BE49-F238E27FC236}">
                <a16:creationId xmlns:a16="http://schemas.microsoft.com/office/drawing/2014/main" id="{56473C39-0189-46CD-AFA5-16E3F889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34" name="Text Box 14">
            <a:extLst>
              <a:ext uri="{FF2B5EF4-FFF2-40B4-BE49-F238E27FC236}">
                <a16:creationId xmlns:a16="http://schemas.microsoft.com/office/drawing/2014/main" id="{6AD17AE4-0272-44D9-8119-D1621DCEB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81300"/>
            <a:ext cx="831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Posiblemente es importante para la integridad ósea (mantenimiento y aumento de la densidad ósea):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50A1E-67D8-4B3E-9DC0-B518735883CF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66736" name="Picture 16">
            <a:extLst>
              <a:ext uri="{FF2B5EF4-FFF2-40B4-BE49-F238E27FC236}">
                <a16:creationId xmlns:a16="http://schemas.microsoft.com/office/drawing/2014/main" id="{844FC605-1612-45E9-A98C-B52B556B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D40367-9D7C-4291-9DB9-39CFB1B508BF}"/>
              </a:ext>
            </a:extLst>
          </p:cNvPr>
          <p:cNvSpPr>
            <a:spLocks/>
          </p:cNvSpPr>
          <p:nvPr/>
        </p:nvSpPr>
        <p:spPr bwMode="auto">
          <a:xfrm>
            <a:off x="1403350" y="19891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2" name="Text Box 4">
            <a:extLst>
              <a:ext uri="{FF2B5EF4-FFF2-40B4-BE49-F238E27FC236}">
                <a16:creationId xmlns:a16="http://schemas.microsoft.com/office/drawing/2014/main" id="{0EDA5514-BD78-4D84-A2DC-75757A1D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277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68775" name="Picture 7">
            <a:extLst>
              <a:ext uri="{FF2B5EF4-FFF2-40B4-BE49-F238E27FC236}">
                <a16:creationId xmlns:a16="http://schemas.microsoft.com/office/drawing/2014/main" id="{381003C5-CB22-4743-932B-C21ECB93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093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76" name="Text Box 8">
            <a:extLst>
              <a:ext uri="{FF2B5EF4-FFF2-40B4-BE49-F238E27FC236}">
                <a16:creationId xmlns:a16="http://schemas.microsoft.com/office/drawing/2014/main" id="{A2395DAC-8A7E-4992-BFEE-A4F06F93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022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Vegetales:</a:t>
            </a:r>
          </a:p>
        </p:txBody>
      </p:sp>
      <p:pic>
        <p:nvPicPr>
          <p:cNvPr id="1568777" name="Picture 9">
            <a:extLst>
              <a:ext uri="{FF2B5EF4-FFF2-40B4-BE49-F238E27FC236}">
                <a16:creationId xmlns:a16="http://schemas.microsoft.com/office/drawing/2014/main" id="{E6CB31A8-03D6-41E1-89D6-2681C3CF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225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78" name="Text Box 10">
            <a:extLst>
              <a:ext uri="{FF2B5EF4-FFF2-40B4-BE49-F238E27FC236}">
                <a16:creationId xmlns:a16="http://schemas.microsoft.com/office/drawing/2014/main" id="{F2A2631C-8663-497F-A242-943E80EF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1543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Cereales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68779" name="Text Box 11">
            <a:extLst>
              <a:ext uri="{FF2B5EF4-FFF2-40B4-BE49-F238E27FC236}">
                <a16:creationId xmlns:a16="http://schemas.microsoft.com/office/drawing/2014/main" id="{1E17804E-CF03-483B-B09B-64D910E5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430463"/>
            <a:ext cx="82311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Espinaca, brécol, coles de Bruselas, repollo, lechuga y repollo rizado</a:t>
            </a:r>
          </a:p>
        </p:txBody>
      </p:sp>
      <p:pic>
        <p:nvPicPr>
          <p:cNvPr id="1568780" name="Picture 12">
            <a:extLst>
              <a:ext uri="{FF2B5EF4-FFF2-40B4-BE49-F238E27FC236}">
                <a16:creationId xmlns:a16="http://schemas.microsoft.com/office/drawing/2014/main" id="{18F70297-3062-4936-8AA9-358A3B60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732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81" name="Text Box 13">
            <a:extLst>
              <a:ext uri="{FF2B5EF4-FFF2-40B4-BE49-F238E27FC236}">
                <a16:creationId xmlns:a16="http://schemas.microsoft.com/office/drawing/2014/main" id="{793EF51D-D9DA-428F-9376-29CCC9F3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6607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Nueces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68782" name="Picture 14">
            <a:extLst>
              <a:ext uri="{FF2B5EF4-FFF2-40B4-BE49-F238E27FC236}">
                <a16:creationId xmlns:a16="http://schemas.microsoft.com/office/drawing/2014/main" id="{9C828398-E34E-4921-A8CD-5CB53D48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233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83" name="Text Box 15">
            <a:extLst>
              <a:ext uri="{FF2B5EF4-FFF2-40B4-BE49-F238E27FC236}">
                <a16:creationId xmlns:a16="http://schemas.microsoft.com/office/drawing/2014/main" id="{8B773107-F324-479D-9228-9DBCCF0F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62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Legumbres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68784" name="Picture 16">
            <a:extLst>
              <a:ext uri="{FF2B5EF4-FFF2-40B4-BE49-F238E27FC236}">
                <a16:creationId xmlns:a16="http://schemas.microsoft.com/office/drawing/2014/main" id="{952C7E12-0EAE-43CC-BF3E-E07BC809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737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85" name="Text Box 17">
            <a:extLst>
              <a:ext uri="{FF2B5EF4-FFF2-40B4-BE49-F238E27FC236}">
                <a16:creationId xmlns:a16="http://schemas.microsoft.com/office/drawing/2014/main" id="{489753CA-3469-40CB-B9B9-615C55C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6656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Frutas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68786" name="Picture 18">
            <a:extLst>
              <a:ext uri="{FF2B5EF4-FFF2-40B4-BE49-F238E27FC236}">
                <a16:creationId xmlns:a16="http://schemas.microsoft.com/office/drawing/2014/main" id="{F66471A7-ED02-41AF-B00D-E6C6BBD1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435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87" name="Text Box 19">
            <a:extLst>
              <a:ext uri="{FF2B5EF4-FFF2-40B4-BE49-F238E27FC236}">
                <a16:creationId xmlns:a16="http://schemas.microsoft.com/office/drawing/2014/main" id="{704BFDD7-5F4E-4B30-BF2F-F27F3477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1720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Carnes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568788" name="Picture 20">
            <a:extLst>
              <a:ext uri="{FF2B5EF4-FFF2-40B4-BE49-F238E27FC236}">
                <a16:creationId xmlns:a16="http://schemas.microsoft.com/office/drawing/2014/main" id="{50B5CF0E-5B6D-4536-BA7A-32731CEC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7467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8789" name="Text Box 21">
            <a:extLst>
              <a:ext uri="{FF2B5EF4-FFF2-40B4-BE49-F238E27FC236}">
                <a16:creationId xmlns:a16="http://schemas.microsoft.com/office/drawing/2014/main" id="{11CF45D0-6862-4F14-A4AB-96FDDDD6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6753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lácteos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35098-0CA0-4564-AB67-73FC492AE2F9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68791" name="Picture 23">
            <a:extLst>
              <a:ext uri="{FF2B5EF4-FFF2-40B4-BE49-F238E27FC236}">
                <a16:creationId xmlns:a16="http://schemas.microsoft.com/office/drawing/2014/main" id="{1D125C3F-C93E-41C4-8C07-38E8FF83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99685B-B843-4BCD-BFC2-F506791094E9}"/>
              </a:ext>
            </a:extLst>
          </p:cNvPr>
          <p:cNvSpPr>
            <a:spLocks/>
          </p:cNvSpPr>
          <p:nvPr/>
        </p:nvSpPr>
        <p:spPr bwMode="auto">
          <a:xfrm>
            <a:off x="1403350" y="15573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20" name="Text Box 4">
            <a:extLst>
              <a:ext uri="{FF2B5EF4-FFF2-40B4-BE49-F238E27FC236}">
                <a16:creationId xmlns:a16="http://schemas.microsoft.com/office/drawing/2014/main" id="{18BD1946-EF7B-4A41-8F34-73D0935C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70823" name="Picture 7">
            <a:extLst>
              <a:ext uri="{FF2B5EF4-FFF2-40B4-BE49-F238E27FC236}">
                <a16:creationId xmlns:a16="http://schemas.microsoft.com/office/drawing/2014/main" id="{9DAB670C-EF60-44F3-A222-9BCEF9E3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3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0824" name="Text Box 8">
            <a:extLst>
              <a:ext uri="{FF2B5EF4-FFF2-40B4-BE49-F238E27FC236}">
                <a16:creationId xmlns:a16="http://schemas.microsoft.com/office/drawing/2014/main" id="{3CEBE9B8-A7B9-487D-BDC7-8E2B5540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565400"/>
            <a:ext cx="80772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adecuado (adequate intake, AI) diario:</a:t>
            </a:r>
          </a:p>
        </p:txBody>
      </p:sp>
      <p:pic>
        <p:nvPicPr>
          <p:cNvPr id="1570825" name="Picture 9">
            <a:extLst>
              <a:ext uri="{FF2B5EF4-FFF2-40B4-BE49-F238E27FC236}">
                <a16:creationId xmlns:a16="http://schemas.microsoft.com/office/drawing/2014/main" id="{91D0A32C-D2B1-4433-AFD0-3E909E8E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2162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0826" name="Text Box 10">
            <a:extLst>
              <a:ext uri="{FF2B5EF4-FFF2-40B4-BE49-F238E27FC236}">
                <a16:creationId xmlns:a16="http://schemas.microsoft.com/office/drawing/2014/main" id="{EFCD3474-6206-4012-A4E3-4A90400D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143250"/>
            <a:ext cx="7693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0827" name="Picture 11">
            <a:extLst>
              <a:ext uri="{FF2B5EF4-FFF2-40B4-BE49-F238E27FC236}">
                <a16:creationId xmlns:a16="http://schemas.microsoft.com/office/drawing/2014/main" id="{13C7161B-ADFF-4C07-8347-4DC0D231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671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0828" name="Text Box 12">
            <a:extLst>
              <a:ext uri="{FF2B5EF4-FFF2-40B4-BE49-F238E27FC236}">
                <a16:creationId xmlns:a16="http://schemas.microsoft.com/office/drawing/2014/main" id="{0433CBC4-534C-4C11-824D-B257B62D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670300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90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70829" name="Picture 13">
            <a:extLst>
              <a:ext uri="{FF2B5EF4-FFF2-40B4-BE49-F238E27FC236}">
                <a16:creationId xmlns:a16="http://schemas.microsoft.com/office/drawing/2014/main" id="{C6122BBC-F36D-4F63-B4B1-8CBE702F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42243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0830" name="Text Box 14">
            <a:extLst>
              <a:ext uri="{FF2B5EF4-FFF2-40B4-BE49-F238E27FC236}">
                <a16:creationId xmlns:a16="http://schemas.microsoft.com/office/drawing/2014/main" id="{DA50208B-347F-4E89-BE91-E726EA12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151313"/>
            <a:ext cx="78374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más jóvenes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0831" name="Picture 15">
            <a:extLst>
              <a:ext uri="{FF2B5EF4-FFF2-40B4-BE49-F238E27FC236}">
                <a16:creationId xmlns:a16="http://schemas.microsoft.com/office/drawing/2014/main" id="{7F970DBB-8545-4FBB-96F2-BFFAC717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751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0832" name="Text Box 16">
            <a:extLst>
              <a:ext uri="{FF2B5EF4-FFF2-40B4-BE49-F238E27FC236}">
                <a16:creationId xmlns:a16="http://schemas.microsoft.com/office/drawing/2014/main" id="{5B39013E-F248-4EE3-B7D2-CF2EB535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67836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120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2BD2B-8973-4106-AE9F-711EB30C1BD6}"/>
              </a:ext>
            </a:extLst>
          </p:cNvPr>
          <p:cNvSpPr>
            <a:spLocks/>
          </p:cNvSpPr>
          <p:nvPr/>
        </p:nvSpPr>
        <p:spPr bwMode="auto">
          <a:xfrm>
            <a:off x="0" y="90963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70834" name="Picture 18">
            <a:extLst>
              <a:ext uri="{FF2B5EF4-FFF2-40B4-BE49-F238E27FC236}">
                <a16:creationId xmlns:a16="http://schemas.microsoft.com/office/drawing/2014/main" id="{5845017D-6E3E-4789-86A7-9751DA9B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3597C2-886F-46D4-A8BC-44B3BB0AA797}"/>
              </a:ext>
            </a:extLst>
          </p:cNvPr>
          <p:cNvSpPr>
            <a:spLocks/>
          </p:cNvSpPr>
          <p:nvPr/>
        </p:nvSpPr>
        <p:spPr bwMode="auto">
          <a:xfrm>
            <a:off x="1403350" y="17732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8" name="Text Box 4">
            <a:extLst>
              <a:ext uri="{FF2B5EF4-FFF2-40B4-BE49-F238E27FC236}">
                <a16:creationId xmlns:a16="http://schemas.microsoft.com/office/drawing/2014/main" id="{9990F842-9F1C-4C1B-AE21-AC4AAD77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198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72871" name="Picture 7">
            <a:extLst>
              <a:ext uri="{FF2B5EF4-FFF2-40B4-BE49-F238E27FC236}">
                <a16:creationId xmlns:a16="http://schemas.microsoft.com/office/drawing/2014/main" id="{3FCFBC75-8C25-42DD-9E12-E78D0E03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05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2872" name="Text Box 8">
            <a:extLst>
              <a:ext uri="{FF2B5EF4-FFF2-40B4-BE49-F238E27FC236}">
                <a16:creationId xmlns:a16="http://schemas.microsoft.com/office/drawing/2014/main" id="{4408AB14-7E95-47CE-9D67-A93854BC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2336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Baja incidencia:</a:t>
            </a:r>
          </a:p>
        </p:txBody>
      </p:sp>
      <p:pic>
        <p:nvPicPr>
          <p:cNvPr id="1572873" name="Picture 9">
            <a:extLst>
              <a:ext uri="{FF2B5EF4-FFF2-40B4-BE49-F238E27FC236}">
                <a16:creationId xmlns:a16="http://schemas.microsoft.com/office/drawing/2014/main" id="{61CCC1F3-D0B1-4524-9664-025AD5B4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27416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2874" name="Text Box 10">
            <a:extLst>
              <a:ext uri="{FF2B5EF4-FFF2-40B4-BE49-F238E27FC236}">
                <a16:creationId xmlns:a16="http://schemas.microsoft.com/office/drawing/2014/main" id="{905B1BC6-F423-4AE0-A3AA-D6EB1FDD9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6685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Explicación/razón: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2875" name="Picture 11">
            <a:extLst>
              <a:ext uri="{FF2B5EF4-FFF2-40B4-BE49-F238E27FC236}">
                <a16:creationId xmlns:a16="http://schemas.microsoft.com/office/drawing/2014/main" id="{44FAC877-51DF-4750-998C-D74086A7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924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2876" name="Text Box 12">
            <a:extLst>
              <a:ext uri="{FF2B5EF4-FFF2-40B4-BE49-F238E27FC236}">
                <a16:creationId xmlns:a16="http://schemas.microsoft.com/office/drawing/2014/main" id="{92E06963-0B23-4AAB-9F04-966A65FD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1956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La vitamina K abunda en los alimentos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72877" name="Picture 13">
            <a:extLst>
              <a:ext uri="{FF2B5EF4-FFF2-40B4-BE49-F238E27FC236}">
                <a16:creationId xmlns:a16="http://schemas.microsoft.com/office/drawing/2014/main" id="{3B3761C5-D6FA-43B5-8FB8-76ECF0D9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052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2878" name="Text Box 14">
            <a:extLst>
              <a:ext uri="{FF2B5EF4-FFF2-40B4-BE49-F238E27FC236}">
                <a16:creationId xmlns:a16="http://schemas.microsoft.com/office/drawing/2014/main" id="{887DE3E2-5256-4242-98C7-EDDB7E10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608388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Se absorbe de la: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72879" name="Text Box 15">
            <a:extLst>
              <a:ext uri="{FF2B5EF4-FFF2-40B4-BE49-F238E27FC236}">
                <a16:creationId xmlns:a16="http://schemas.microsoft.com/office/drawing/2014/main" id="{B88E9081-2E37-485A-A2F0-7F30019E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65575"/>
            <a:ext cx="591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Síntesis bacterial en los intestinos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72880" name="Picture 16">
            <a:extLst>
              <a:ext uri="{FF2B5EF4-FFF2-40B4-BE49-F238E27FC236}">
                <a16:creationId xmlns:a16="http://schemas.microsoft.com/office/drawing/2014/main" id="{7FF74AA9-C451-4528-A695-38F3B0D8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50419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2881" name="Text Box 17">
            <a:extLst>
              <a:ext uri="{FF2B5EF4-FFF2-40B4-BE49-F238E27FC236}">
                <a16:creationId xmlns:a16="http://schemas.microsoft.com/office/drawing/2014/main" id="{F70B7DC3-57E5-436E-9761-F3BD8580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9704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 adelgazante con antibióticos: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2882" name="Picture 18">
            <a:extLst>
              <a:ext uri="{FF2B5EF4-FFF2-40B4-BE49-F238E27FC236}">
                <a16:creationId xmlns:a16="http://schemas.microsoft.com/office/drawing/2014/main" id="{0CEC2746-A53E-4353-B718-349AD327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541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2883" name="Text Box 19">
            <a:extLst>
              <a:ext uri="{FF2B5EF4-FFF2-40B4-BE49-F238E27FC236}">
                <a16:creationId xmlns:a16="http://schemas.microsoft.com/office/drawing/2014/main" id="{A962E494-27A4-4781-B8BE-E3D097B6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44704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Posible causa:</a:t>
            </a:r>
          </a:p>
        </p:txBody>
      </p:sp>
      <p:sp>
        <p:nvSpPr>
          <p:cNvPr id="1572884" name="Text Box 20">
            <a:extLst>
              <a:ext uri="{FF2B5EF4-FFF2-40B4-BE49-F238E27FC236}">
                <a16:creationId xmlns:a16="http://schemas.microsoft.com/office/drawing/2014/main" id="{E60E8835-82EE-483D-B552-B87EE34DE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5478463"/>
            <a:ext cx="799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Consumo alimentario restringido combinando con el uso de antibióticos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D7C4C-D912-44BB-8F1A-ED7EDB232C0C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72888" name="Picture 24">
            <a:extLst>
              <a:ext uri="{FF2B5EF4-FFF2-40B4-BE49-F238E27FC236}">
                <a16:creationId xmlns:a16="http://schemas.microsoft.com/office/drawing/2014/main" id="{DF91D7F3-499D-49A0-8131-4FBD8589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C6A78E8-8F1D-4279-8702-5A09980269FA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6" name="Text Box 4">
            <a:extLst>
              <a:ext uri="{FF2B5EF4-FFF2-40B4-BE49-F238E27FC236}">
                <a16:creationId xmlns:a16="http://schemas.microsoft.com/office/drawing/2014/main" id="{0E6BBF4C-4FF4-4B0E-A7AC-C4549D8B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74919" name="Picture 7">
            <a:extLst>
              <a:ext uri="{FF2B5EF4-FFF2-40B4-BE49-F238E27FC236}">
                <a16:creationId xmlns:a16="http://schemas.microsoft.com/office/drawing/2014/main" id="{EC9F272B-1560-4682-8DA6-38CF1F3E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4920" name="Text Box 8">
            <a:extLst>
              <a:ext uri="{FF2B5EF4-FFF2-40B4-BE49-F238E27FC236}">
                <a16:creationId xmlns:a16="http://schemas.microsoft.com/office/drawing/2014/main" id="{20FFFFC4-65AF-4089-A3BD-348545BD3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1336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Baja incidencia:</a:t>
            </a:r>
          </a:p>
        </p:txBody>
      </p:sp>
      <p:pic>
        <p:nvPicPr>
          <p:cNvPr id="1574921" name="Picture 9">
            <a:extLst>
              <a:ext uri="{FF2B5EF4-FFF2-40B4-BE49-F238E27FC236}">
                <a16:creationId xmlns:a16="http://schemas.microsoft.com/office/drawing/2014/main" id="{EA613D0B-B537-45F0-9F86-65AC6A67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6416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4922" name="Text Box 10">
            <a:extLst>
              <a:ext uri="{FF2B5EF4-FFF2-40B4-BE49-F238E27FC236}">
                <a16:creationId xmlns:a16="http://schemas.microsoft.com/office/drawing/2014/main" id="{E1914BBE-0D93-40D9-9F45-5364D6D1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685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Vitamina K en formas naturales: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4923" name="Picture 11">
            <a:extLst>
              <a:ext uri="{FF2B5EF4-FFF2-40B4-BE49-F238E27FC236}">
                <a16:creationId xmlns:a16="http://schemas.microsoft.com/office/drawing/2014/main" id="{BBD58082-5277-4A1C-B126-44AF6186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0670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4924" name="Text Box 12">
            <a:extLst>
              <a:ext uri="{FF2B5EF4-FFF2-40B4-BE49-F238E27FC236}">
                <a16:creationId xmlns:a16="http://schemas.microsoft.com/office/drawing/2014/main" id="{B86D5129-0872-4166-8D0B-1C0B475D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070225"/>
            <a:ext cx="591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Su ingesta en dosis altas: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574925" name="Text Box 13">
            <a:extLst>
              <a:ext uri="{FF2B5EF4-FFF2-40B4-BE49-F238E27FC236}">
                <a16:creationId xmlns:a16="http://schemas.microsoft.com/office/drawing/2014/main" id="{324F4888-3BF8-4992-9685-EB9B54990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27413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 relativamente no tóxico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74926" name="Picture 14">
            <a:extLst>
              <a:ext uri="{FF2B5EF4-FFF2-40B4-BE49-F238E27FC236}">
                <a16:creationId xmlns:a16="http://schemas.microsoft.com/office/drawing/2014/main" id="{D3B279C8-3995-4F0E-9F14-982B2E36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2941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4927" name="Text Box 15">
            <a:extLst>
              <a:ext uri="{FF2B5EF4-FFF2-40B4-BE49-F238E27FC236}">
                <a16:creationId xmlns:a16="http://schemas.microsoft.com/office/drawing/2014/main" id="{705F432C-FFD7-455E-9C04-C99F981C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22750"/>
            <a:ext cx="7789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Consumo crónico de la vitamina K en dosis excesivas: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4928" name="Picture 16">
            <a:extLst>
              <a:ext uri="{FF2B5EF4-FFF2-40B4-BE49-F238E27FC236}">
                <a16:creationId xmlns:a16="http://schemas.microsoft.com/office/drawing/2014/main" id="{1186329F-F539-4024-9820-2FED4817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2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4929" name="Text Box 17">
            <a:extLst>
              <a:ext uri="{FF2B5EF4-FFF2-40B4-BE49-F238E27FC236}">
                <a16:creationId xmlns:a16="http://schemas.microsoft.com/office/drawing/2014/main" id="{428A43B5-C817-4437-94FD-FAAF90CB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7909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Posible causa:</a:t>
            </a:r>
          </a:p>
        </p:txBody>
      </p:sp>
      <p:sp>
        <p:nvSpPr>
          <p:cNvPr id="1574930" name="Text Box 18">
            <a:extLst>
              <a:ext uri="{FF2B5EF4-FFF2-40B4-BE49-F238E27FC236}">
                <a16:creationId xmlns:a16="http://schemas.microsoft.com/office/drawing/2014/main" id="{49F171EB-DEC2-4FCA-A8DF-3D3034E3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72440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En la forma sintética de la menadione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574931" name="Picture 19">
            <a:extLst>
              <a:ext uri="{FF2B5EF4-FFF2-40B4-BE49-F238E27FC236}">
                <a16:creationId xmlns:a16="http://schemas.microsoft.com/office/drawing/2014/main" id="{8A8711D7-C512-4216-8AC1-FDEF92E6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832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4932" name="Text Box 20">
            <a:extLst>
              <a:ext uri="{FF2B5EF4-FFF2-40B4-BE49-F238E27FC236}">
                <a16:creationId xmlns:a16="http://schemas.microsoft.com/office/drawing/2014/main" id="{91620856-E1E9-4CC9-A7F2-1783E7FB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211763"/>
            <a:ext cx="8318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vitamina K:</a:t>
            </a:r>
          </a:p>
        </p:txBody>
      </p:sp>
      <p:sp>
        <p:nvSpPr>
          <p:cNvPr id="1574933" name="Text Box 21">
            <a:extLst>
              <a:ext uri="{FF2B5EF4-FFF2-40B4-BE49-F238E27FC236}">
                <a16:creationId xmlns:a16="http://schemas.microsoft.com/office/drawing/2014/main" id="{8AA597F5-AD0D-487D-B158-C2BFF199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597525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se ha establecido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F7BE8-C34D-43EC-AB7A-FC4251826FB2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74940" name="Picture 28">
            <a:extLst>
              <a:ext uri="{FF2B5EF4-FFF2-40B4-BE49-F238E27FC236}">
                <a16:creationId xmlns:a16="http://schemas.microsoft.com/office/drawing/2014/main" id="{F7835076-3329-4653-AFB2-56C87E63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58B4ED-7CBC-4620-8307-93672AE849CE}"/>
              </a:ext>
            </a:extLst>
          </p:cNvPr>
          <p:cNvSpPr>
            <a:spLocks/>
          </p:cNvSpPr>
          <p:nvPr/>
        </p:nvSpPr>
        <p:spPr bwMode="auto">
          <a:xfrm>
            <a:off x="2268538" y="15303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4" name="Text Box 4">
            <a:extLst>
              <a:ext uri="{FF2B5EF4-FFF2-40B4-BE49-F238E27FC236}">
                <a16:creationId xmlns:a16="http://schemas.microsoft.com/office/drawing/2014/main" id="{D5E415E3-BBB0-4A30-852C-8E00F463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404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76967" name="Picture 7">
            <a:extLst>
              <a:ext uri="{FF2B5EF4-FFF2-40B4-BE49-F238E27FC236}">
                <a16:creationId xmlns:a16="http://schemas.microsoft.com/office/drawing/2014/main" id="{96988940-6A80-451E-8785-88E1DA4B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561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68" name="Text Box 8">
            <a:extLst>
              <a:ext uri="{FF2B5EF4-FFF2-40B4-BE49-F238E27FC236}">
                <a16:creationId xmlns:a16="http://schemas.microsoft.com/office/drawing/2014/main" id="{33C39515-B83C-4647-83CB-9AFC7629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559300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Éstos puede inducir los siguientes traumas: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576969" name="Picture 9">
            <a:extLst>
              <a:ext uri="{FF2B5EF4-FFF2-40B4-BE49-F238E27FC236}">
                <a16:creationId xmlns:a16="http://schemas.microsoft.com/office/drawing/2014/main" id="{D2194B6D-AC04-408A-9A37-191391DC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8354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70" name="Text Box 10">
            <a:extLst>
              <a:ext uri="{FF2B5EF4-FFF2-40B4-BE49-F238E27FC236}">
                <a16:creationId xmlns:a16="http://schemas.microsoft.com/office/drawing/2014/main" id="{5B6845C1-432C-4D8D-9913-77813B4A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763963"/>
            <a:ext cx="7981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Deportes con alta incidencia de lesiones (Ej: football americano, hockey sobre hielo):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6971" name="Picture 11">
            <a:extLst>
              <a:ext uri="{FF2B5EF4-FFF2-40B4-BE49-F238E27FC236}">
                <a16:creationId xmlns:a16="http://schemas.microsoft.com/office/drawing/2014/main" id="{C017F345-4F27-4DE6-8311-83D0D60E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403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72" name="Text Box 12">
            <a:extLst>
              <a:ext uri="{FF2B5EF4-FFF2-40B4-BE49-F238E27FC236}">
                <a16:creationId xmlns:a16="http://schemas.microsoft.com/office/drawing/2014/main" id="{1577F756-366B-4BFB-9DFA-74E11FB7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3321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Posibles indicaciones:</a:t>
            </a:r>
          </a:p>
        </p:txBody>
      </p:sp>
      <p:pic>
        <p:nvPicPr>
          <p:cNvPr id="1576973" name="Picture 13">
            <a:extLst>
              <a:ext uri="{FF2B5EF4-FFF2-40B4-BE49-F238E27FC236}">
                <a16:creationId xmlns:a16="http://schemas.microsoft.com/office/drawing/2014/main" id="{B8197A23-0830-4FBD-8724-CCC5F102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5400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74" name="Text Box 14">
            <a:extLst>
              <a:ext uri="{FF2B5EF4-FFF2-40B4-BE49-F238E27FC236}">
                <a16:creationId xmlns:a16="http://schemas.microsoft.com/office/drawing/2014/main" id="{DD1592E1-83E6-4FD5-B159-699AF688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685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En términos generales:</a:t>
            </a:r>
          </a:p>
        </p:txBody>
      </p:sp>
      <p:sp>
        <p:nvSpPr>
          <p:cNvPr id="1576975" name="Text Box 15">
            <a:extLst>
              <a:ext uri="{FF2B5EF4-FFF2-40B4-BE49-F238E27FC236}">
                <a16:creationId xmlns:a16="http://schemas.microsoft.com/office/drawing/2014/main" id="{73B0E16F-89C6-40BE-8076-C165E48D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854325"/>
            <a:ext cx="8280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Los atletas no requieren suplementos de vitamina K</a:t>
            </a:r>
          </a:p>
        </p:txBody>
      </p:sp>
      <p:sp>
        <p:nvSpPr>
          <p:cNvPr id="1576976" name="Text Box 16">
            <a:extLst>
              <a:ext uri="{FF2B5EF4-FFF2-40B4-BE49-F238E27FC236}">
                <a16:creationId xmlns:a16="http://schemas.microsoft.com/office/drawing/2014/main" id="{0C3ACF0A-2536-40EE-AB73-E2DBA44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916488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Heridas abiertas (Ej: laceraciones)</a:t>
            </a:r>
          </a:p>
        </p:txBody>
      </p:sp>
      <p:grpSp>
        <p:nvGrpSpPr>
          <p:cNvPr id="1576977" name="Group 17">
            <a:extLst>
              <a:ext uri="{FF2B5EF4-FFF2-40B4-BE49-F238E27FC236}">
                <a16:creationId xmlns:a16="http://schemas.microsoft.com/office/drawing/2014/main" id="{DB5D202B-16CC-42E2-B686-58E84BABDB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600" y="4951413"/>
            <a:ext cx="266700" cy="268287"/>
            <a:chOff x="618" y="2160"/>
            <a:chExt cx="2262" cy="2267"/>
          </a:xfrm>
        </p:grpSpPr>
        <p:sp>
          <p:nvSpPr>
            <p:cNvPr id="1576978" name="AutoShape 18">
              <a:extLst>
                <a:ext uri="{FF2B5EF4-FFF2-40B4-BE49-F238E27FC236}">
                  <a16:creationId xmlns:a16="http://schemas.microsoft.com/office/drawing/2014/main" id="{27480030-FEEE-4909-81E0-A51ED25E43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79" name="Freeform 19">
              <a:extLst>
                <a:ext uri="{FF2B5EF4-FFF2-40B4-BE49-F238E27FC236}">
                  <a16:creationId xmlns:a16="http://schemas.microsoft.com/office/drawing/2014/main" id="{C2372D56-3543-42CA-9B3A-B2CE089E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0" name="Freeform 20">
              <a:extLst>
                <a:ext uri="{FF2B5EF4-FFF2-40B4-BE49-F238E27FC236}">
                  <a16:creationId xmlns:a16="http://schemas.microsoft.com/office/drawing/2014/main" id="{C3076D38-A1E3-4420-9270-425DC3E1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1" name="Freeform 21">
              <a:extLst>
                <a:ext uri="{FF2B5EF4-FFF2-40B4-BE49-F238E27FC236}">
                  <a16:creationId xmlns:a16="http://schemas.microsoft.com/office/drawing/2014/main" id="{C64D9E9A-91F0-4C51-B6FC-B07A4914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2" name="Freeform 22">
              <a:extLst>
                <a:ext uri="{FF2B5EF4-FFF2-40B4-BE49-F238E27FC236}">
                  <a16:creationId xmlns:a16="http://schemas.microsoft.com/office/drawing/2014/main" id="{9F9DC10B-EE91-4FBD-9D7E-D1AA699B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3" name="Freeform 23">
              <a:extLst>
                <a:ext uri="{FF2B5EF4-FFF2-40B4-BE49-F238E27FC236}">
                  <a16:creationId xmlns:a16="http://schemas.microsoft.com/office/drawing/2014/main" id="{79AD1DC1-B7E3-4B41-B6EE-5972F3BF2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4" name="Freeform 24">
              <a:extLst>
                <a:ext uri="{FF2B5EF4-FFF2-40B4-BE49-F238E27FC236}">
                  <a16:creationId xmlns:a16="http://schemas.microsoft.com/office/drawing/2014/main" id="{C748FE80-CB6F-48D4-B9DF-DE9736C2E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5" name="Freeform 25">
              <a:extLst>
                <a:ext uri="{FF2B5EF4-FFF2-40B4-BE49-F238E27FC236}">
                  <a16:creationId xmlns:a16="http://schemas.microsoft.com/office/drawing/2014/main" id="{8191AC24-6C08-4CD6-889C-F9E28B412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6" name="Freeform 26">
              <a:extLst>
                <a:ext uri="{FF2B5EF4-FFF2-40B4-BE49-F238E27FC236}">
                  <a16:creationId xmlns:a16="http://schemas.microsoft.com/office/drawing/2014/main" id="{29580840-614C-454A-BE33-9768E70B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7" name="Freeform 27">
              <a:extLst>
                <a:ext uri="{FF2B5EF4-FFF2-40B4-BE49-F238E27FC236}">
                  <a16:creationId xmlns:a16="http://schemas.microsoft.com/office/drawing/2014/main" id="{873D2343-421F-42DC-BE50-64A342A4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88" name="Freeform 28">
              <a:extLst>
                <a:ext uri="{FF2B5EF4-FFF2-40B4-BE49-F238E27FC236}">
                  <a16:creationId xmlns:a16="http://schemas.microsoft.com/office/drawing/2014/main" id="{8FC28528-33ED-4655-A6AB-8E0A97AFE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6989" name="Text Box 29">
            <a:extLst>
              <a:ext uri="{FF2B5EF4-FFF2-40B4-BE49-F238E27FC236}">
                <a16:creationId xmlns:a16="http://schemas.microsoft.com/office/drawing/2014/main" id="{2D251F39-1034-4764-8A54-73E12851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295900"/>
            <a:ext cx="7127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Heridas cerradas (Ej: contusiones y cardenales)</a:t>
            </a:r>
          </a:p>
        </p:txBody>
      </p:sp>
      <p:grpSp>
        <p:nvGrpSpPr>
          <p:cNvPr id="1576990" name="Group 30">
            <a:extLst>
              <a:ext uri="{FF2B5EF4-FFF2-40B4-BE49-F238E27FC236}">
                <a16:creationId xmlns:a16="http://schemas.microsoft.com/office/drawing/2014/main" id="{AB355604-79A9-48B5-9A4E-E2E30EC1D9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600" y="5330825"/>
            <a:ext cx="266700" cy="268288"/>
            <a:chOff x="618" y="2160"/>
            <a:chExt cx="2262" cy="2267"/>
          </a:xfrm>
        </p:grpSpPr>
        <p:sp>
          <p:nvSpPr>
            <p:cNvPr id="1576991" name="AutoShape 31">
              <a:extLst>
                <a:ext uri="{FF2B5EF4-FFF2-40B4-BE49-F238E27FC236}">
                  <a16:creationId xmlns:a16="http://schemas.microsoft.com/office/drawing/2014/main" id="{A6DB6C2D-BE67-4287-BEDF-6837ABA849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2" name="Freeform 32">
              <a:extLst>
                <a:ext uri="{FF2B5EF4-FFF2-40B4-BE49-F238E27FC236}">
                  <a16:creationId xmlns:a16="http://schemas.microsoft.com/office/drawing/2014/main" id="{44669D33-3FBF-4F5E-99B9-9DE5C3B22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3" name="Freeform 33">
              <a:extLst>
                <a:ext uri="{FF2B5EF4-FFF2-40B4-BE49-F238E27FC236}">
                  <a16:creationId xmlns:a16="http://schemas.microsoft.com/office/drawing/2014/main" id="{0B8CEB54-92CF-4BB3-A533-2DE389D07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4" name="Freeform 34">
              <a:extLst>
                <a:ext uri="{FF2B5EF4-FFF2-40B4-BE49-F238E27FC236}">
                  <a16:creationId xmlns:a16="http://schemas.microsoft.com/office/drawing/2014/main" id="{C67314A7-D5F4-4774-9DCA-30C9C135B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5" name="Freeform 35">
              <a:extLst>
                <a:ext uri="{FF2B5EF4-FFF2-40B4-BE49-F238E27FC236}">
                  <a16:creationId xmlns:a16="http://schemas.microsoft.com/office/drawing/2014/main" id="{CB265B32-416F-4551-91E7-F300B512F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6" name="Freeform 36">
              <a:extLst>
                <a:ext uri="{FF2B5EF4-FFF2-40B4-BE49-F238E27FC236}">
                  <a16:creationId xmlns:a16="http://schemas.microsoft.com/office/drawing/2014/main" id="{AC9FC4D8-025A-4728-8D86-C8344BC92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7" name="Freeform 37">
              <a:extLst>
                <a:ext uri="{FF2B5EF4-FFF2-40B4-BE49-F238E27FC236}">
                  <a16:creationId xmlns:a16="http://schemas.microsoft.com/office/drawing/2014/main" id="{5A33450F-EF79-49D0-94B7-BC08CA90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8" name="Freeform 38">
              <a:extLst>
                <a:ext uri="{FF2B5EF4-FFF2-40B4-BE49-F238E27FC236}">
                  <a16:creationId xmlns:a16="http://schemas.microsoft.com/office/drawing/2014/main" id="{918F7FF4-1B0E-40B0-AFC7-0F3004C0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99" name="Freeform 39">
              <a:extLst>
                <a:ext uri="{FF2B5EF4-FFF2-40B4-BE49-F238E27FC236}">
                  <a16:creationId xmlns:a16="http://schemas.microsoft.com/office/drawing/2014/main" id="{497E7775-AACE-4F5E-B4A4-89624985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0" name="Freeform 40">
              <a:extLst>
                <a:ext uri="{FF2B5EF4-FFF2-40B4-BE49-F238E27FC236}">
                  <a16:creationId xmlns:a16="http://schemas.microsoft.com/office/drawing/2014/main" id="{623F3756-2788-4812-B509-E49D7E0D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1" name="Freeform 41">
              <a:extLst>
                <a:ext uri="{FF2B5EF4-FFF2-40B4-BE49-F238E27FC236}">
                  <a16:creationId xmlns:a16="http://schemas.microsoft.com/office/drawing/2014/main" id="{A5067646-AFD1-4D08-9F1E-C58B81AE0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002" name="Text Box 42">
            <a:extLst>
              <a:ext uri="{FF2B5EF4-FFF2-40B4-BE49-F238E27FC236}">
                <a16:creationId xmlns:a16="http://schemas.microsoft.com/office/drawing/2014/main" id="{274153A3-1759-4788-881B-77EFDE9A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729288"/>
            <a:ext cx="683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Fracturas (puede ayudar a la sanación del hueso)</a:t>
            </a:r>
          </a:p>
        </p:txBody>
      </p:sp>
      <p:grpSp>
        <p:nvGrpSpPr>
          <p:cNvPr id="1577003" name="Group 43">
            <a:extLst>
              <a:ext uri="{FF2B5EF4-FFF2-40B4-BE49-F238E27FC236}">
                <a16:creationId xmlns:a16="http://schemas.microsoft.com/office/drawing/2014/main" id="{DEF5BAF0-9A28-4FD3-99C0-A77824921A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600" y="5764213"/>
            <a:ext cx="266700" cy="268287"/>
            <a:chOff x="618" y="2160"/>
            <a:chExt cx="2262" cy="2267"/>
          </a:xfrm>
        </p:grpSpPr>
        <p:sp>
          <p:nvSpPr>
            <p:cNvPr id="1577004" name="AutoShape 44">
              <a:extLst>
                <a:ext uri="{FF2B5EF4-FFF2-40B4-BE49-F238E27FC236}">
                  <a16:creationId xmlns:a16="http://schemas.microsoft.com/office/drawing/2014/main" id="{3F227E5F-725E-4716-A6BF-16DD6FEB12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5" name="Freeform 45">
              <a:extLst>
                <a:ext uri="{FF2B5EF4-FFF2-40B4-BE49-F238E27FC236}">
                  <a16:creationId xmlns:a16="http://schemas.microsoft.com/office/drawing/2014/main" id="{E8C965B5-FC06-4650-AC2D-B511F48CC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6" name="Freeform 46">
              <a:extLst>
                <a:ext uri="{FF2B5EF4-FFF2-40B4-BE49-F238E27FC236}">
                  <a16:creationId xmlns:a16="http://schemas.microsoft.com/office/drawing/2014/main" id="{60D6AF15-97C6-4D6D-A399-DBCBF1A6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7" name="Freeform 47">
              <a:extLst>
                <a:ext uri="{FF2B5EF4-FFF2-40B4-BE49-F238E27FC236}">
                  <a16:creationId xmlns:a16="http://schemas.microsoft.com/office/drawing/2014/main" id="{92C38EA7-F001-4EE9-BCC2-64A25E39D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8" name="Freeform 48">
              <a:extLst>
                <a:ext uri="{FF2B5EF4-FFF2-40B4-BE49-F238E27FC236}">
                  <a16:creationId xmlns:a16="http://schemas.microsoft.com/office/drawing/2014/main" id="{FDAEA4C9-1DD7-40CB-85BD-3D22A57D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09" name="Freeform 49">
              <a:extLst>
                <a:ext uri="{FF2B5EF4-FFF2-40B4-BE49-F238E27FC236}">
                  <a16:creationId xmlns:a16="http://schemas.microsoft.com/office/drawing/2014/main" id="{5182CA68-48E8-429D-A764-15B79783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0" name="Freeform 50">
              <a:extLst>
                <a:ext uri="{FF2B5EF4-FFF2-40B4-BE49-F238E27FC236}">
                  <a16:creationId xmlns:a16="http://schemas.microsoft.com/office/drawing/2014/main" id="{241FB588-880D-4260-BDDE-249ADC7A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1" name="Freeform 51">
              <a:extLst>
                <a:ext uri="{FF2B5EF4-FFF2-40B4-BE49-F238E27FC236}">
                  <a16:creationId xmlns:a16="http://schemas.microsoft.com/office/drawing/2014/main" id="{08736C94-0E62-40A1-B610-DE4DFA97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2" name="Freeform 52">
              <a:extLst>
                <a:ext uri="{FF2B5EF4-FFF2-40B4-BE49-F238E27FC236}">
                  <a16:creationId xmlns:a16="http://schemas.microsoft.com/office/drawing/2014/main" id="{1536B6D2-AC7F-46E6-83D8-74836F35C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3" name="Freeform 53">
              <a:extLst>
                <a:ext uri="{FF2B5EF4-FFF2-40B4-BE49-F238E27FC236}">
                  <a16:creationId xmlns:a16="http://schemas.microsoft.com/office/drawing/2014/main" id="{9FF6CCE5-BBFD-47EE-A1DB-6D1DFBFD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4" name="Freeform 54">
              <a:extLst>
                <a:ext uri="{FF2B5EF4-FFF2-40B4-BE49-F238E27FC236}">
                  <a16:creationId xmlns:a16="http://schemas.microsoft.com/office/drawing/2014/main" id="{93F14CD3-DA93-45BF-9ACE-CF50F01E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77018" name="Picture 58">
            <a:extLst>
              <a:ext uri="{FF2B5EF4-FFF2-40B4-BE49-F238E27FC236}">
                <a16:creationId xmlns:a16="http://schemas.microsoft.com/office/drawing/2014/main" id="{C918D307-B66F-4128-9E58-132EFAED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576C6-884F-4487-806B-7E64CDFAF17D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206644-5A00-40D6-993E-86C7804B8EDE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2" name="Text Box 4">
            <a:extLst>
              <a:ext uri="{FF2B5EF4-FFF2-40B4-BE49-F238E27FC236}">
                <a16:creationId xmlns:a16="http://schemas.microsoft.com/office/drawing/2014/main" id="{05906FFD-5166-41FC-BDE1-14F3BD9C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286),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579013" name="Picture 5">
            <a:extLst>
              <a:ext uri="{FF2B5EF4-FFF2-40B4-BE49-F238E27FC236}">
                <a16:creationId xmlns:a16="http://schemas.microsoft.com/office/drawing/2014/main" id="{2A28D035-93B0-4710-8080-549ECC54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9015" name="Picture 7">
            <a:extLst>
              <a:ext uri="{FF2B5EF4-FFF2-40B4-BE49-F238E27FC236}">
                <a16:creationId xmlns:a16="http://schemas.microsoft.com/office/drawing/2014/main" id="{F406474D-FB22-4D5C-98E9-BC9916DD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2418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9016" name="Text Box 8">
            <a:extLst>
              <a:ext uri="{FF2B5EF4-FFF2-40B4-BE49-F238E27FC236}">
                <a16:creationId xmlns:a16="http://schemas.microsoft.com/office/drawing/2014/main" id="{101693FA-3DF7-4679-9AD6-BE8CAF65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244975"/>
            <a:ext cx="7383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Aumenta los marcadores para la formación de hueso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579017" name="Picture 9">
            <a:extLst>
              <a:ext uri="{FF2B5EF4-FFF2-40B4-BE49-F238E27FC236}">
                <a16:creationId xmlns:a16="http://schemas.microsoft.com/office/drawing/2014/main" id="{DF9EE4E6-B256-4F54-8BC9-A0ADC12A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7560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9018" name="Text Box 10">
            <a:extLst>
              <a:ext uri="{FF2B5EF4-FFF2-40B4-BE49-F238E27FC236}">
                <a16:creationId xmlns:a16="http://schemas.microsoft.com/office/drawing/2014/main" id="{638199F6-9DD3-44D5-88B0-804227B7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684588"/>
            <a:ext cx="78628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La suplementación de vitamina K: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579019" name="Picture 11">
            <a:extLst>
              <a:ext uri="{FF2B5EF4-FFF2-40B4-BE49-F238E27FC236}">
                <a16:creationId xmlns:a16="http://schemas.microsoft.com/office/drawing/2014/main" id="{6309F770-8FA4-4FCE-811C-5733F448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717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9020" name="Text Box 12">
            <a:extLst>
              <a:ext uri="{FF2B5EF4-FFF2-40B4-BE49-F238E27FC236}">
                <a16:creationId xmlns:a16="http://schemas.microsoft.com/office/drawing/2014/main" id="{255E4E4F-E38E-48E2-98FF-03C16CC4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00313"/>
            <a:ext cx="824706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femeninas amenorréicas que poseen una reducción en la masa ósea pico (</a:t>
            </a:r>
            <a:r>
              <a:rPr lang="en-US" altLang="en-US" sz="2300" b="1" i="1">
                <a:latin typeface="Tahoma" panose="020B0604030504040204" pitchFamily="34" charset="0"/>
              </a:rPr>
              <a:t>peak bone mass o PBM</a:t>
            </a:r>
            <a:r>
              <a:rPr lang="en-US" altLang="en-US" sz="2300" b="1">
                <a:latin typeface="Tahoma" panose="020B0604030504040204" pitchFamily="34" charset="0"/>
              </a:rPr>
              <a:t>) y pérdida de material óseo:</a:t>
            </a:r>
          </a:p>
        </p:txBody>
      </p:sp>
      <p:pic>
        <p:nvPicPr>
          <p:cNvPr id="1579021" name="Picture 13">
            <a:extLst>
              <a:ext uri="{FF2B5EF4-FFF2-40B4-BE49-F238E27FC236}">
                <a16:creationId xmlns:a16="http://schemas.microsoft.com/office/drawing/2014/main" id="{1AFCA647-9087-4F31-BA22-9D440A52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7450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9022" name="Text Box 14">
            <a:extLst>
              <a:ext uri="{FF2B5EF4-FFF2-40B4-BE49-F238E27FC236}">
                <a16:creationId xmlns:a16="http://schemas.microsoft.com/office/drawing/2014/main" id="{D0BC77E4-BEEC-42E1-83BD-DAB7A3A1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748213"/>
            <a:ext cx="723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Disminuyen los marcadores para el degradamiento óseo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5153A-1131-4003-AECF-635105B3A8BF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LIPOSOLUBLES</a:t>
            </a: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K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69D354-E673-41DA-B1EE-3D2E74FF6A1E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E9E6-CC2F-48FC-91D7-8660490A372C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>
            <a:extLst>
              <a:ext uri="{FF2B5EF4-FFF2-40B4-BE49-F238E27FC236}">
                <a16:creationId xmlns:a16="http://schemas.microsoft.com/office/drawing/2014/main" id="{63C7FCED-3918-4220-8DC2-445D52B2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207299" name="Picture 3">
            <a:extLst>
              <a:ext uri="{FF2B5EF4-FFF2-40B4-BE49-F238E27FC236}">
                <a16:creationId xmlns:a16="http://schemas.microsoft.com/office/drawing/2014/main" id="{E722B565-5B99-4A2B-B66A-B82BE3D5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7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00" name="Text Box 4">
            <a:extLst>
              <a:ext uri="{FF2B5EF4-FFF2-40B4-BE49-F238E27FC236}">
                <a16:creationId xmlns:a16="http://schemas.microsoft.com/office/drawing/2014/main" id="{53C7CEB1-7BC4-4729-AD75-2CDAA201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7859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Alcohólicos</a:t>
            </a:r>
          </a:p>
        </p:txBody>
      </p:sp>
      <p:pic>
        <p:nvPicPr>
          <p:cNvPr id="1207301" name="Picture 5">
            <a:extLst>
              <a:ext uri="{FF2B5EF4-FFF2-40B4-BE49-F238E27FC236}">
                <a16:creationId xmlns:a16="http://schemas.microsoft.com/office/drawing/2014/main" id="{67E7F895-6D65-4945-9659-80FF0640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02" name="Text Box 6">
            <a:extLst>
              <a:ext uri="{FF2B5EF4-FFF2-40B4-BE49-F238E27FC236}">
                <a16:creationId xmlns:a16="http://schemas.microsoft.com/office/drawing/2014/main" id="{7FF7FCFA-4FC5-444D-B2D8-36BB5E6A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205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Ancianos</a:t>
            </a:r>
          </a:p>
        </p:txBody>
      </p:sp>
      <p:pic>
        <p:nvPicPr>
          <p:cNvPr id="1207303" name="Picture 7">
            <a:extLst>
              <a:ext uri="{FF2B5EF4-FFF2-40B4-BE49-F238E27FC236}">
                <a16:creationId xmlns:a16="http://schemas.microsoft.com/office/drawing/2014/main" id="{33B900C3-A64F-409B-AA2B-01F87519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733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04" name="Text Box 8">
            <a:extLst>
              <a:ext uri="{FF2B5EF4-FFF2-40B4-BE49-F238E27FC236}">
                <a16:creationId xmlns:a16="http://schemas.microsoft.com/office/drawing/2014/main" id="{259D0151-BE7B-4803-A623-FE1B8E57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6019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Personas con problemas de salud:</a:t>
            </a:r>
          </a:p>
        </p:txBody>
      </p:sp>
      <p:pic>
        <p:nvPicPr>
          <p:cNvPr id="1207305" name="Picture 9">
            <a:extLst>
              <a:ext uri="{FF2B5EF4-FFF2-40B4-BE49-F238E27FC236}">
                <a16:creationId xmlns:a16="http://schemas.microsoft.com/office/drawing/2014/main" id="{8527F00A-1AD1-416B-AF79-9106204F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2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06" name="Text Box 10">
            <a:extLst>
              <a:ext uri="{FF2B5EF4-FFF2-40B4-BE49-F238E27FC236}">
                <a16:creationId xmlns:a16="http://schemas.microsoft.com/office/drawing/2014/main" id="{93778606-D764-4FAC-A6FC-3DFFC5F5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860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Pacientes que han sufrido operaciones</a:t>
            </a:r>
          </a:p>
        </p:txBody>
      </p:sp>
      <p:pic>
        <p:nvPicPr>
          <p:cNvPr id="1207307" name="Picture 11">
            <a:extLst>
              <a:ext uri="{FF2B5EF4-FFF2-40B4-BE49-F238E27FC236}">
                <a16:creationId xmlns:a16="http://schemas.microsoft.com/office/drawing/2014/main" id="{5257BC55-75CE-498E-9A7D-28B5DD66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0734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08" name="Text Box 12">
            <a:extLst>
              <a:ext uri="{FF2B5EF4-FFF2-40B4-BE49-F238E27FC236}">
                <a16:creationId xmlns:a16="http://schemas.microsoft.com/office/drawing/2014/main" id="{15CB994C-6A5C-4833-908A-5353F897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9972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Cáncer</a:t>
            </a:r>
          </a:p>
        </p:txBody>
      </p:sp>
      <p:pic>
        <p:nvPicPr>
          <p:cNvPr id="1207309" name="Picture 13">
            <a:extLst>
              <a:ext uri="{FF2B5EF4-FFF2-40B4-BE49-F238E27FC236}">
                <a16:creationId xmlns:a16="http://schemas.microsoft.com/office/drawing/2014/main" id="{E1460EA6-F568-4E69-8474-DB32EC3A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5052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10" name="Text Box 14">
            <a:extLst>
              <a:ext uri="{FF2B5EF4-FFF2-40B4-BE49-F238E27FC236}">
                <a16:creationId xmlns:a16="http://schemas.microsoft.com/office/drawing/2014/main" id="{F491BBF0-313C-4B5C-BAF1-6C6F7655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4290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Tuberculosis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07311" name="Picture 15">
            <a:extLst>
              <a:ext uri="{FF2B5EF4-FFF2-40B4-BE49-F238E27FC236}">
                <a16:creationId xmlns:a16="http://schemas.microsoft.com/office/drawing/2014/main" id="{F89A0EB7-6D8C-4772-AA0A-D2AB1A05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323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12" name="Text Box 16">
            <a:extLst>
              <a:ext uri="{FF2B5EF4-FFF2-40B4-BE49-F238E27FC236}">
                <a16:creationId xmlns:a16="http://schemas.microsoft.com/office/drawing/2014/main" id="{AAB8A611-2F29-49FF-9DCB-6605FD71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3608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Mujeres embarazadas y las que amamantan</a:t>
            </a:r>
          </a:p>
        </p:txBody>
      </p:sp>
      <p:pic>
        <p:nvPicPr>
          <p:cNvPr id="1207313" name="Picture 17">
            <a:extLst>
              <a:ext uri="{FF2B5EF4-FFF2-40B4-BE49-F238E27FC236}">
                <a16:creationId xmlns:a16="http://schemas.microsoft.com/office/drawing/2014/main" id="{64D0B997-912B-4A58-997E-166D2947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72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14" name="Text Box 18">
            <a:extLst>
              <a:ext uri="{FF2B5EF4-FFF2-40B4-BE49-F238E27FC236}">
                <a16:creationId xmlns:a16="http://schemas.microsoft.com/office/drawing/2014/main" id="{FFD3B122-6A73-45AB-A101-E4FC4F7B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53006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Infantes</a:t>
            </a:r>
          </a:p>
        </p:txBody>
      </p:sp>
      <p:pic>
        <p:nvPicPr>
          <p:cNvPr id="1207315" name="Picture 19">
            <a:extLst>
              <a:ext uri="{FF2B5EF4-FFF2-40B4-BE49-F238E27FC236}">
                <a16:creationId xmlns:a16="http://schemas.microsoft.com/office/drawing/2014/main" id="{0DB27EAF-5480-4B04-8307-3BA00734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054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16" name="Text Box 20">
            <a:extLst>
              <a:ext uri="{FF2B5EF4-FFF2-40B4-BE49-F238E27FC236}">
                <a16:creationId xmlns:a16="http://schemas.microsoft.com/office/drawing/2014/main" id="{D324E17D-4C84-4D35-B4FA-4D822142F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57340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Vegetarianos puros (vegan)</a:t>
            </a:r>
          </a:p>
        </p:txBody>
      </p:sp>
      <p:pic>
        <p:nvPicPr>
          <p:cNvPr id="1207317" name="Picture 21">
            <a:extLst>
              <a:ext uri="{FF2B5EF4-FFF2-40B4-BE49-F238E27FC236}">
                <a16:creationId xmlns:a16="http://schemas.microsoft.com/office/drawing/2014/main" id="{F34C4A6A-AC25-40C5-9783-9A6E1501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403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18" name="Text Box 22">
            <a:extLst>
              <a:ext uri="{FF2B5EF4-FFF2-40B4-BE49-F238E27FC236}">
                <a16:creationId xmlns:a16="http://schemas.microsoft.com/office/drawing/2014/main" id="{58B6A5EF-ABD9-4BB5-9F48-BEE7AE0D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8688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Mujeres con mucha menstruación</a:t>
            </a:r>
          </a:p>
        </p:txBody>
      </p:sp>
      <p:sp>
        <p:nvSpPr>
          <p:cNvPr id="1207319" name="Rectangle 23">
            <a:extLst>
              <a:ext uri="{FF2B5EF4-FFF2-40B4-BE49-F238E27FC236}">
                <a16:creationId xmlns:a16="http://schemas.microsoft.com/office/drawing/2014/main" id="{F3CC78F5-27DF-4F09-8B78-A775FC47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>
            <a:extLst>
              <a:ext uri="{FF2B5EF4-FFF2-40B4-BE49-F238E27FC236}">
                <a16:creationId xmlns:a16="http://schemas.microsoft.com/office/drawing/2014/main" id="{E341CE48-FB76-4F2E-BFEE-E7EE1248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209347" name="Picture 3">
            <a:extLst>
              <a:ext uri="{FF2B5EF4-FFF2-40B4-BE49-F238E27FC236}">
                <a16:creationId xmlns:a16="http://schemas.microsoft.com/office/drawing/2014/main" id="{944B7EDB-63D1-4ADC-B7D2-020FFB13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717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48" name="Text Box 4">
            <a:extLst>
              <a:ext uri="{FF2B5EF4-FFF2-40B4-BE49-F238E27FC236}">
                <a16:creationId xmlns:a16="http://schemas.microsoft.com/office/drawing/2014/main" id="{108719F8-F9AE-4E27-95AB-F2192492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3002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inadecuado de alimentos:</a:t>
            </a:r>
          </a:p>
        </p:txBody>
      </p:sp>
      <p:pic>
        <p:nvPicPr>
          <p:cNvPr id="1209349" name="Picture 5">
            <a:extLst>
              <a:ext uri="{FF2B5EF4-FFF2-40B4-BE49-F238E27FC236}">
                <a16:creationId xmlns:a16="http://schemas.microsoft.com/office/drawing/2014/main" id="{1E20AAF8-EAFA-4CE2-9ED8-579B4455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81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0" name="Text Box 6">
            <a:extLst>
              <a:ext uri="{FF2B5EF4-FFF2-40B4-BE49-F238E27FC236}">
                <a16:creationId xmlns:a16="http://schemas.microsoft.com/office/drawing/2014/main" id="{639CC9E3-F6E5-49C1-8829-7A3FBD7D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0767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Aumento en los requisitos de nutrientes:</a:t>
            </a:r>
          </a:p>
        </p:txBody>
      </p:sp>
      <p:sp>
        <p:nvSpPr>
          <p:cNvPr id="1209351" name="Rectangle 7">
            <a:extLst>
              <a:ext uri="{FF2B5EF4-FFF2-40B4-BE49-F238E27FC236}">
                <a16:creationId xmlns:a16="http://schemas.microsoft.com/office/drawing/2014/main" id="{5FEFBD1B-513B-44E9-9584-70CC554E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09352" name="Picture 8">
            <a:extLst>
              <a:ext uri="{FF2B5EF4-FFF2-40B4-BE49-F238E27FC236}">
                <a16:creationId xmlns:a16="http://schemas.microsoft.com/office/drawing/2014/main" id="{11EE1D7E-CCC7-4150-93E6-D6803AC3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3" name="Rectangle 9">
            <a:extLst>
              <a:ext uri="{FF2B5EF4-FFF2-40B4-BE49-F238E27FC236}">
                <a16:creationId xmlns:a16="http://schemas.microsoft.com/office/drawing/2014/main" id="{4588E5B4-78E6-4995-9D86-7DC76CE0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3238"/>
            <a:ext cx="676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PERSONAS CON LO SIGUIENTE:</a:t>
            </a:r>
          </a:p>
        </p:txBody>
      </p:sp>
      <p:pic>
        <p:nvPicPr>
          <p:cNvPr id="1209354" name="Picture 10">
            <a:extLst>
              <a:ext uri="{FF2B5EF4-FFF2-40B4-BE49-F238E27FC236}">
                <a16:creationId xmlns:a16="http://schemas.microsoft.com/office/drawing/2014/main" id="{D2101BEA-CC31-4451-AB40-D56BBA43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7844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5" name="Text Box 11">
            <a:extLst>
              <a:ext uri="{FF2B5EF4-FFF2-40B4-BE49-F238E27FC236}">
                <a16:creationId xmlns:a16="http://schemas.microsoft.com/office/drawing/2014/main" id="{9619DC7F-CB0A-4E53-9DC5-6F7221AEE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082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Envejecientes</a:t>
            </a:r>
          </a:p>
        </p:txBody>
      </p:sp>
      <p:pic>
        <p:nvPicPr>
          <p:cNvPr id="1209356" name="Picture 12">
            <a:extLst>
              <a:ext uri="{FF2B5EF4-FFF2-40B4-BE49-F238E27FC236}">
                <a16:creationId xmlns:a16="http://schemas.microsoft.com/office/drawing/2014/main" id="{B71F3FEF-26BF-4537-B24F-FC13FC68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2162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7" name="Text Box 13">
            <a:extLst>
              <a:ext uri="{FF2B5EF4-FFF2-40B4-BE49-F238E27FC236}">
                <a16:creationId xmlns:a16="http://schemas.microsoft.com/office/drawing/2014/main" id="{8FE03481-2167-4ACB-9BB3-F0BC6400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1400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Los que hacen dietas adelgazantes estrictas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09358" name="Picture 14">
            <a:extLst>
              <a:ext uri="{FF2B5EF4-FFF2-40B4-BE49-F238E27FC236}">
                <a16:creationId xmlns:a16="http://schemas.microsoft.com/office/drawing/2014/main" id="{9BF64328-3990-4754-BDC9-308062C7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6496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9" name="Text Box 15">
            <a:extLst>
              <a:ext uri="{FF2B5EF4-FFF2-40B4-BE49-F238E27FC236}">
                <a16:creationId xmlns:a16="http://schemas.microsoft.com/office/drawing/2014/main" id="{69992ADF-8A6A-4BA0-843B-3B8BDCB89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5734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Dietas restringidas</a:t>
            </a:r>
          </a:p>
        </p:txBody>
      </p:sp>
      <p:pic>
        <p:nvPicPr>
          <p:cNvPr id="1209360" name="Picture 16">
            <a:extLst>
              <a:ext uri="{FF2B5EF4-FFF2-40B4-BE49-F238E27FC236}">
                <a16:creationId xmlns:a16="http://schemas.microsoft.com/office/drawing/2014/main" id="{E6924103-0461-4289-8939-315FC09D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5847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61" name="Text Box 17">
            <a:extLst>
              <a:ext uri="{FF2B5EF4-FFF2-40B4-BE49-F238E27FC236}">
                <a16:creationId xmlns:a16="http://schemas.microsoft.com/office/drawing/2014/main" id="{EDF969D2-8FC5-4822-ADF8-147031AC6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5085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Embarazo</a:t>
            </a:r>
          </a:p>
        </p:txBody>
      </p:sp>
      <p:pic>
        <p:nvPicPr>
          <p:cNvPr id="1209362" name="Picture 18">
            <a:extLst>
              <a:ext uri="{FF2B5EF4-FFF2-40B4-BE49-F238E27FC236}">
                <a16:creationId xmlns:a16="http://schemas.microsoft.com/office/drawing/2014/main" id="{EF14BF11-517F-4158-B83F-37236B9A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0165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63" name="Text Box 19">
            <a:extLst>
              <a:ext uri="{FF2B5EF4-FFF2-40B4-BE49-F238E27FC236}">
                <a16:creationId xmlns:a16="http://schemas.microsoft.com/office/drawing/2014/main" id="{69F13E4E-11ED-44FB-9C6E-617CD1500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9403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Lactancia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>
            <a:extLst>
              <a:ext uri="{FF2B5EF4-FFF2-40B4-BE49-F238E27FC236}">
                <a16:creationId xmlns:a16="http://schemas.microsoft.com/office/drawing/2014/main" id="{88B7CF59-3F8F-4D7F-B34F-54EB1BB5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211395" name="Picture 3">
            <a:extLst>
              <a:ext uri="{FF2B5EF4-FFF2-40B4-BE49-F238E27FC236}">
                <a16:creationId xmlns:a16="http://schemas.microsoft.com/office/drawing/2014/main" id="{3E2EE94F-04AC-42DF-997E-550C625F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306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396" name="Text Box 4">
            <a:extLst>
              <a:ext uri="{FF2B5EF4-FFF2-40B4-BE49-F238E27FC236}">
                <a16:creationId xmlns:a16="http://schemas.microsoft.com/office/drawing/2014/main" id="{422B3DCF-6C34-4052-B3BD-54FF6D53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7592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Maldigestón y malabsorción:</a:t>
            </a:r>
          </a:p>
        </p:txBody>
      </p:sp>
      <p:pic>
        <p:nvPicPr>
          <p:cNvPr id="1211397" name="Picture 5">
            <a:extLst>
              <a:ext uri="{FF2B5EF4-FFF2-40B4-BE49-F238E27FC236}">
                <a16:creationId xmlns:a16="http://schemas.microsoft.com/office/drawing/2014/main" id="{4D3A0A64-FDC3-4A1E-81AF-0990FB4F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7042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398" name="Text Box 6">
            <a:extLst>
              <a:ext uri="{FF2B5EF4-FFF2-40B4-BE49-F238E27FC236}">
                <a16:creationId xmlns:a16="http://schemas.microsoft.com/office/drawing/2014/main" id="{9BD8D9EC-A0CE-4DF9-8674-EB21CE04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86328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Aumento en los requisitos de nutrientes:</a:t>
            </a:r>
          </a:p>
        </p:txBody>
      </p:sp>
      <p:pic>
        <p:nvPicPr>
          <p:cNvPr id="1211399" name="Picture 7">
            <a:extLst>
              <a:ext uri="{FF2B5EF4-FFF2-40B4-BE49-F238E27FC236}">
                <a16:creationId xmlns:a16="http://schemas.microsoft.com/office/drawing/2014/main" id="{61A2F061-2DAA-403A-8ED7-1B18ECAD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00" name="Text Box 8">
            <a:extLst>
              <a:ext uri="{FF2B5EF4-FFF2-40B4-BE49-F238E27FC236}">
                <a16:creationId xmlns:a16="http://schemas.microsoft.com/office/drawing/2014/main" id="{56EAA6EB-0F10-4573-8633-09A3E3DC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3495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Aumento en las demandas metabólicas</a:t>
            </a:r>
          </a:p>
        </p:txBody>
      </p:sp>
      <p:sp>
        <p:nvSpPr>
          <p:cNvPr id="1211401" name="Rectangle 9">
            <a:extLst>
              <a:ext uri="{FF2B5EF4-FFF2-40B4-BE49-F238E27FC236}">
                <a16:creationId xmlns:a16="http://schemas.microsoft.com/office/drawing/2014/main" id="{F3DD7D88-C2CD-409E-8337-CEFD1D35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1402" name="Picture 10">
            <a:extLst>
              <a:ext uri="{FF2B5EF4-FFF2-40B4-BE49-F238E27FC236}">
                <a16:creationId xmlns:a16="http://schemas.microsoft.com/office/drawing/2014/main" id="{CD09D4A2-0BBE-4FDC-9061-7B344252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03" name="Rectangle 11">
            <a:extLst>
              <a:ext uri="{FF2B5EF4-FFF2-40B4-BE49-F238E27FC236}">
                <a16:creationId xmlns:a16="http://schemas.microsoft.com/office/drawing/2014/main" id="{730A1890-6E0B-41DE-89D7-1BF9A6BE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3238"/>
            <a:ext cx="676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PERSONAS CON LO SIGUIENTE:</a:t>
            </a:r>
          </a:p>
        </p:txBody>
      </p:sp>
      <p:pic>
        <p:nvPicPr>
          <p:cNvPr id="1211404" name="Picture 12">
            <a:extLst>
              <a:ext uri="{FF2B5EF4-FFF2-40B4-BE49-F238E27FC236}">
                <a16:creationId xmlns:a16="http://schemas.microsoft.com/office/drawing/2014/main" id="{13CDE802-62E1-4EFA-9167-CE03FC6C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2433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05" name="Text Box 13">
            <a:extLst>
              <a:ext uri="{FF2B5EF4-FFF2-40B4-BE49-F238E27FC236}">
                <a16:creationId xmlns:a16="http://schemas.microsoft.com/office/drawing/2014/main" id="{5588CE63-5355-40AF-9C2F-7DA885C6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1671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Enfermedades hepáticas</a:t>
            </a:r>
          </a:p>
        </p:txBody>
      </p:sp>
      <p:pic>
        <p:nvPicPr>
          <p:cNvPr id="1211406" name="Picture 14">
            <a:extLst>
              <a:ext uri="{FF2B5EF4-FFF2-40B4-BE49-F238E27FC236}">
                <a16:creationId xmlns:a16="http://schemas.microsoft.com/office/drawing/2014/main" id="{4FB05587-6B96-4A10-AFD1-8DF18CD0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675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07" name="Text Box 15">
            <a:extLst>
              <a:ext uri="{FF2B5EF4-FFF2-40B4-BE49-F238E27FC236}">
                <a16:creationId xmlns:a16="http://schemas.microsoft.com/office/drawing/2014/main" id="{9EAA3893-8AEB-4B89-A3A7-BF55A0EF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5989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Enfermedades gastrointestinales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11408" name="Picture 16">
            <a:extLst>
              <a:ext uri="{FF2B5EF4-FFF2-40B4-BE49-F238E27FC236}">
                <a16:creationId xmlns:a16="http://schemas.microsoft.com/office/drawing/2014/main" id="{F842A9A2-E0DC-488E-8934-C564436F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1085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09" name="Text Box 17">
            <a:extLst>
              <a:ext uri="{FF2B5EF4-FFF2-40B4-BE49-F238E27FC236}">
                <a16:creationId xmlns:a16="http://schemas.microsoft.com/office/drawing/2014/main" id="{77856521-EF07-43AC-A4FE-25CEFE67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0323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Diarrea</a:t>
            </a:r>
          </a:p>
        </p:txBody>
      </p:sp>
      <p:pic>
        <p:nvPicPr>
          <p:cNvPr id="1211410" name="Picture 18">
            <a:extLst>
              <a:ext uri="{FF2B5EF4-FFF2-40B4-BE49-F238E27FC236}">
                <a16:creationId xmlns:a16="http://schemas.microsoft.com/office/drawing/2014/main" id="{FD127109-D050-41E2-97FE-0E96EDFD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91408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11" name="Text Box 19">
            <a:extLst>
              <a:ext uri="{FF2B5EF4-FFF2-40B4-BE49-F238E27FC236}">
                <a16:creationId xmlns:a16="http://schemas.microsoft.com/office/drawing/2014/main" id="{3B91D175-8DAC-4436-A56A-E7C0F274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90646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Embarazo</a:t>
            </a:r>
          </a:p>
        </p:txBody>
      </p:sp>
      <p:pic>
        <p:nvPicPr>
          <p:cNvPr id="1211412" name="Picture 20">
            <a:extLst>
              <a:ext uri="{FF2B5EF4-FFF2-40B4-BE49-F238E27FC236}">
                <a16:creationId xmlns:a16="http://schemas.microsoft.com/office/drawing/2014/main" id="{E5841758-0BCC-40CA-88D8-345EC9F1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95726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13" name="Text Box 21">
            <a:extLst>
              <a:ext uri="{FF2B5EF4-FFF2-40B4-BE49-F238E27FC236}">
                <a16:creationId xmlns:a16="http://schemas.microsoft.com/office/drawing/2014/main" id="{E6DEFBA1-3BC0-4C1F-94C8-B2740137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94964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Lactancia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11414" name="Picture 22">
            <a:extLst>
              <a:ext uri="{FF2B5EF4-FFF2-40B4-BE49-F238E27FC236}">
                <a16:creationId xmlns:a16="http://schemas.microsoft.com/office/drawing/2014/main" id="{762103A4-8098-4423-88FF-8FA733EF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852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15" name="Text Box 23">
            <a:extLst>
              <a:ext uri="{FF2B5EF4-FFF2-40B4-BE49-F238E27FC236}">
                <a16:creationId xmlns:a16="http://schemas.microsoft.com/office/drawing/2014/main" id="{63A1CB1D-44A2-4079-914A-EC115629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765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Intervenciones quirúrgicas</a:t>
            </a:r>
          </a:p>
        </p:txBody>
      </p:sp>
      <p:pic>
        <p:nvPicPr>
          <p:cNvPr id="1211416" name="Picture 24">
            <a:extLst>
              <a:ext uri="{FF2B5EF4-FFF2-40B4-BE49-F238E27FC236}">
                <a16:creationId xmlns:a16="http://schemas.microsoft.com/office/drawing/2014/main" id="{7879754A-444E-4C82-AAFF-914956DE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2845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17" name="Text Box 25">
            <a:extLst>
              <a:ext uri="{FF2B5EF4-FFF2-40B4-BE49-F238E27FC236}">
                <a16:creationId xmlns:a16="http://schemas.microsoft.com/office/drawing/2014/main" id="{AB5748D5-5DB3-436C-A507-7ABB2E9A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2083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Lesiones (traumas, fracturas, entre otras)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>
            <a:extLst>
              <a:ext uri="{FF2B5EF4-FFF2-40B4-BE49-F238E27FC236}">
                <a16:creationId xmlns:a16="http://schemas.microsoft.com/office/drawing/2014/main" id="{31DF78F0-9751-44BD-8D3D-09629B71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213443" name="Picture 3">
            <a:extLst>
              <a:ext uri="{FF2B5EF4-FFF2-40B4-BE49-F238E27FC236}">
                <a16:creationId xmlns:a16="http://schemas.microsoft.com/office/drawing/2014/main" id="{6376222D-8982-4073-B411-9AE6CF30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306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44" name="Text Box 4">
            <a:extLst>
              <a:ext uri="{FF2B5EF4-FFF2-40B4-BE49-F238E27FC236}">
                <a16:creationId xmlns:a16="http://schemas.microsoft.com/office/drawing/2014/main" id="{BB812EB7-D9A4-455D-9D43-DE91198E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7592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Interacciones con tratamientos médicos:</a:t>
            </a:r>
          </a:p>
        </p:txBody>
      </p:sp>
      <p:pic>
        <p:nvPicPr>
          <p:cNvPr id="1213445" name="Picture 5">
            <a:extLst>
              <a:ext uri="{FF2B5EF4-FFF2-40B4-BE49-F238E27FC236}">
                <a16:creationId xmlns:a16="http://schemas.microsoft.com/office/drawing/2014/main" id="{966406E6-CBA3-45BD-9A77-80802CAD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46" name="Text Box 6">
            <a:extLst>
              <a:ext uri="{FF2B5EF4-FFF2-40B4-BE49-F238E27FC236}">
                <a16:creationId xmlns:a16="http://schemas.microsoft.com/office/drawing/2014/main" id="{DD5B56E9-F8FB-4F6F-9A85-84B9455F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3495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Interacciones de drogas con nutrientes:</a:t>
            </a:r>
          </a:p>
        </p:txBody>
      </p:sp>
      <p:sp>
        <p:nvSpPr>
          <p:cNvPr id="1213447" name="Rectangle 7">
            <a:extLst>
              <a:ext uri="{FF2B5EF4-FFF2-40B4-BE49-F238E27FC236}">
                <a16:creationId xmlns:a16="http://schemas.microsoft.com/office/drawing/2014/main" id="{78A4AA67-5DD1-4076-AF7B-1F506F21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3448" name="Picture 8">
            <a:extLst>
              <a:ext uri="{FF2B5EF4-FFF2-40B4-BE49-F238E27FC236}">
                <a16:creationId xmlns:a16="http://schemas.microsoft.com/office/drawing/2014/main" id="{E9A21DD4-7126-4550-8DE4-57A1C0F8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49" name="Rectangle 9">
            <a:extLst>
              <a:ext uri="{FF2B5EF4-FFF2-40B4-BE49-F238E27FC236}">
                <a16:creationId xmlns:a16="http://schemas.microsoft.com/office/drawing/2014/main" id="{D172B110-B63B-4801-9D2E-8904662FE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3238"/>
            <a:ext cx="676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PERSONAS CON LO SIGUIENTE:</a:t>
            </a:r>
          </a:p>
        </p:txBody>
      </p:sp>
      <p:pic>
        <p:nvPicPr>
          <p:cNvPr id="1213450" name="Picture 10">
            <a:extLst>
              <a:ext uri="{FF2B5EF4-FFF2-40B4-BE49-F238E27FC236}">
                <a16:creationId xmlns:a16="http://schemas.microsoft.com/office/drawing/2014/main" id="{652DD990-5D7E-4AB1-8F59-2157920A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2433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51" name="Text Box 11">
            <a:extLst>
              <a:ext uri="{FF2B5EF4-FFF2-40B4-BE49-F238E27FC236}">
                <a16:creationId xmlns:a16="http://schemas.microsoft.com/office/drawing/2014/main" id="{A15CE6B2-A221-42EF-8290-F6138491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1671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Quimioterapia</a:t>
            </a:r>
          </a:p>
        </p:txBody>
      </p:sp>
      <p:pic>
        <p:nvPicPr>
          <p:cNvPr id="1213452" name="Picture 12">
            <a:extLst>
              <a:ext uri="{FF2B5EF4-FFF2-40B4-BE49-F238E27FC236}">
                <a16:creationId xmlns:a16="http://schemas.microsoft.com/office/drawing/2014/main" id="{8E37CB13-77A4-47F3-9B7F-0F68A11C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675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53" name="Text Box 13">
            <a:extLst>
              <a:ext uri="{FF2B5EF4-FFF2-40B4-BE49-F238E27FC236}">
                <a16:creationId xmlns:a16="http://schemas.microsoft.com/office/drawing/2014/main" id="{AF627583-197F-43E8-B6E7-C11A3837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5989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Radioterapia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13454" name="Picture 14">
            <a:extLst>
              <a:ext uri="{FF2B5EF4-FFF2-40B4-BE49-F238E27FC236}">
                <a16:creationId xmlns:a16="http://schemas.microsoft.com/office/drawing/2014/main" id="{6B115560-0955-4AD8-8F0F-50C8DA87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852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55" name="Text Box 15">
            <a:extLst>
              <a:ext uri="{FF2B5EF4-FFF2-40B4-BE49-F238E27FC236}">
                <a16:creationId xmlns:a16="http://schemas.microsoft.com/office/drawing/2014/main" id="{2A970020-B5BD-41BC-AB39-221142A1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765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Cambios de peso corporal</a:t>
            </a:r>
          </a:p>
        </p:txBody>
      </p:sp>
      <p:pic>
        <p:nvPicPr>
          <p:cNvPr id="1213456" name="Picture 16">
            <a:extLst>
              <a:ext uri="{FF2B5EF4-FFF2-40B4-BE49-F238E27FC236}">
                <a16:creationId xmlns:a16="http://schemas.microsoft.com/office/drawing/2014/main" id="{EC9F628A-0E5F-474D-9FD7-78C8CCAC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2845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57" name="Text Box 17">
            <a:extLst>
              <a:ext uri="{FF2B5EF4-FFF2-40B4-BE49-F238E27FC236}">
                <a16:creationId xmlns:a16="http://schemas.microsoft.com/office/drawing/2014/main" id="{9F0FF770-1B75-449C-8666-4095928D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2083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Cambios electrolíticos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>
            <a:extLst>
              <a:ext uri="{FF2B5EF4-FFF2-40B4-BE49-F238E27FC236}">
                <a16:creationId xmlns:a16="http://schemas.microsoft.com/office/drawing/2014/main" id="{BEFF31FD-AB6A-4108-9A27-400DC45B9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15491" name="Rectangle 3">
            <a:extLst>
              <a:ext uri="{FF2B5EF4-FFF2-40B4-BE49-F238E27FC236}">
                <a16:creationId xmlns:a16="http://schemas.microsoft.com/office/drawing/2014/main" id="{AB7A0F98-699D-4135-B75F-655008F52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5492" name="Picture 4">
            <a:extLst>
              <a:ext uri="{FF2B5EF4-FFF2-40B4-BE49-F238E27FC236}">
                <a16:creationId xmlns:a16="http://schemas.microsoft.com/office/drawing/2014/main" id="{B6B05E57-745F-4B7D-923D-C7754DCE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3" name="Rectangle 5">
            <a:extLst>
              <a:ext uri="{FF2B5EF4-FFF2-40B4-BE49-F238E27FC236}">
                <a16:creationId xmlns:a16="http://schemas.microsoft.com/office/drawing/2014/main" id="{90E23F6E-DB6E-4A01-9DF6-E7EA1F6C0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3238"/>
            <a:ext cx="676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PERSONAS CON LO SIGUIENTE:</a:t>
            </a:r>
          </a:p>
        </p:txBody>
      </p:sp>
      <p:pic>
        <p:nvPicPr>
          <p:cNvPr id="1215494" name="Picture 6">
            <a:extLst>
              <a:ext uri="{FF2B5EF4-FFF2-40B4-BE49-F238E27FC236}">
                <a16:creationId xmlns:a16="http://schemas.microsoft.com/office/drawing/2014/main" id="{CAD830A0-720A-46E7-B489-640988B5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63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5" name="Text Box 7">
            <a:extLst>
              <a:ext uri="{FF2B5EF4-FFF2-40B4-BE49-F238E27FC236}">
                <a16:creationId xmlns:a16="http://schemas.microsoft.com/office/drawing/2014/main" id="{855AD5C2-170F-41D7-9ED2-69DB9A15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3923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Necesidad para dosis farmacológicas:</a:t>
            </a:r>
          </a:p>
        </p:txBody>
      </p:sp>
      <p:pic>
        <p:nvPicPr>
          <p:cNvPr id="1215496" name="Picture 8">
            <a:extLst>
              <a:ext uri="{FF2B5EF4-FFF2-40B4-BE49-F238E27FC236}">
                <a16:creationId xmlns:a16="http://schemas.microsoft.com/office/drawing/2014/main" id="{1E5E6BE8-B94F-46ED-9BFC-E0EB82AA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8765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7" name="Text Box 9">
            <a:extLst>
              <a:ext uri="{FF2B5EF4-FFF2-40B4-BE49-F238E27FC236}">
                <a16:creationId xmlns:a16="http://schemas.microsoft.com/office/drawing/2014/main" id="{849E4EFC-C7CF-4CC5-9BD0-765948C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8003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Niacina para enfermedades cerebrovasculares</a:t>
            </a:r>
          </a:p>
        </p:txBody>
      </p:sp>
      <p:pic>
        <p:nvPicPr>
          <p:cNvPr id="1215498" name="Picture 10">
            <a:extLst>
              <a:ext uri="{FF2B5EF4-FFF2-40B4-BE49-F238E27FC236}">
                <a16:creationId xmlns:a16="http://schemas.microsoft.com/office/drawing/2014/main" id="{C144C60E-F1BE-49DD-A486-69D082DE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004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9" name="Text Box 11">
            <a:extLst>
              <a:ext uri="{FF2B5EF4-FFF2-40B4-BE49-F238E27FC236}">
                <a16:creationId xmlns:a16="http://schemas.microsoft.com/office/drawing/2014/main" id="{4C6270CF-D847-457B-90E2-EC624A53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3289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Prevención primaria para enfermedades:</a:t>
            </a:r>
          </a:p>
        </p:txBody>
      </p:sp>
      <p:pic>
        <p:nvPicPr>
          <p:cNvPr id="1215500" name="Picture 12">
            <a:extLst>
              <a:ext uri="{FF2B5EF4-FFF2-40B4-BE49-F238E27FC236}">
                <a16:creationId xmlns:a16="http://schemas.microsoft.com/office/drawing/2014/main" id="{312C0483-1D76-460C-9B21-2712F47E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8131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01" name="Text Box 13">
            <a:extLst>
              <a:ext uri="{FF2B5EF4-FFF2-40B4-BE49-F238E27FC236}">
                <a16:creationId xmlns:a16="http://schemas.microsoft.com/office/drawing/2014/main" id="{2350D0E2-6E12-4FEA-AFB3-DC31C898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369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Ácido fólico</a:t>
            </a:r>
          </a:p>
        </p:txBody>
      </p:sp>
      <p:pic>
        <p:nvPicPr>
          <p:cNvPr id="1215502" name="Picture 14">
            <a:extLst>
              <a:ext uri="{FF2B5EF4-FFF2-40B4-BE49-F238E27FC236}">
                <a16:creationId xmlns:a16="http://schemas.microsoft.com/office/drawing/2014/main" id="{D9940A83-EA06-4D2E-BC4C-49EB0C9B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244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03" name="Text Box 15">
            <a:extLst>
              <a:ext uri="{FF2B5EF4-FFF2-40B4-BE49-F238E27FC236}">
                <a16:creationId xmlns:a16="http://schemas.microsoft.com/office/drawing/2014/main" id="{E110E230-4EE4-4E2A-8589-2E2993B5D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1687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Vitamina 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>
            <a:extLst>
              <a:ext uri="{FF2B5EF4-FFF2-40B4-BE49-F238E27FC236}">
                <a16:creationId xmlns:a16="http://schemas.microsoft.com/office/drawing/2014/main" id="{6B415BA3-5BAB-4C04-B4B4-5D33D1F7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17539" name="Rectangle 3">
            <a:extLst>
              <a:ext uri="{FF2B5EF4-FFF2-40B4-BE49-F238E27FC236}">
                <a16:creationId xmlns:a16="http://schemas.microsoft.com/office/drawing/2014/main" id="{D8E2B10B-65CA-4913-BCB9-F43F4C5C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Guías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7540" name="Picture 4">
            <a:extLst>
              <a:ext uri="{FF2B5EF4-FFF2-40B4-BE49-F238E27FC236}">
                <a16:creationId xmlns:a16="http://schemas.microsoft.com/office/drawing/2014/main" id="{2705752F-1FB6-4EEE-93E8-76513A29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591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1" name="Text Box 5">
            <a:extLst>
              <a:ext uri="{FF2B5EF4-FFF2-40B4-BE49-F238E27FC236}">
                <a16:creationId xmlns:a16="http://schemas.microsoft.com/office/drawing/2014/main" id="{6F61D303-645C-471C-91F1-8EDCE3EB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519613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Evitar ingerir suplementos aislados de </a:t>
            </a:r>
            <a:r>
              <a:rPr lang="en-US" altLang="en-US" sz="2300" b="1" i="1">
                <a:latin typeface="Tahoma" panose="020B0604030504040204" pitchFamily="34" charset="0"/>
              </a:rPr>
              <a:t>vitamina A</a:t>
            </a:r>
            <a:r>
              <a:rPr lang="en-US" altLang="en-US" sz="2300" b="1">
                <a:latin typeface="Tahoma" panose="020B0604030504040204" pitchFamily="34" charset="0"/>
              </a:rPr>
              <a:t> (retinol) y </a:t>
            </a:r>
            <a:r>
              <a:rPr lang="en-US" altLang="en-US" sz="2300" b="1" i="1">
                <a:latin typeface="Tahoma" panose="020B0604030504040204" pitchFamily="34" charset="0"/>
              </a:rPr>
              <a:t>vitamina D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217542" name="Picture 6">
            <a:extLst>
              <a:ext uri="{FF2B5EF4-FFF2-40B4-BE49-F238E27FC236}">
                <a16:creationId xmlns:a16="http://schemas.microsoft.com/office/drawing/2014/main" id="{31BAD70F-5532-4B7D-BD0D-C8F7C335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161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3" name="Text Box 7">
            <a:extLst>
              <a:ext uri="{FF2B5EF4-FFF2-40B4-BE49-F238E27FC236}">
                <a16:creationId xmlns:a16="http://schemas.microsoft.com/office/drawing/2014/main" id="{51710356-C891-4632-9FB8-A8077595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84467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Adquirir los </a:t>
            </a:r>
            <a:r>
              <a:rPr lang="en-US" altLang="en-US" sz="2300" b="1" i="1">
                <a:latin typeface="Tahoma" panose="020B0604030504040204" pitchFamily="34" charset="0"/>
              </a:rPr>
              <a:t>beta-carótenos</a:t>
            </a:r>
            <a:r>
              <a:rPr lang="en-US" altLang="en-US" sz="2300" b="1">
                <a:latin typeface="Tahoma" panose="020B0604030504040204" pitchFamily="34" charset="0"/>
              </a:rPr>
              <a:t> de los alimentos, no de pastillas:</a:t>
            </a:r>
          </a:p>
        </p:txBody>
      </p:sp>
      <p:pic>
        <p:nvPicPr>
          <p:cNvPr id="1217544" name="Picture 8">
            <a:extLst>
              <a:ext uri="{FF2B5EF4-FFF2-40B4-BE49-F238E27FC236}">
                <a16:creationId xmlns:a16="http://schemas.microsoft.com/office/drawing/2014/main" id="{614BB2B3-F2E7-4A43-B368-042B7F84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379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5" name="Text Box 9">
            <a:extLst>
              <a:ext uri="{FF2B5EF4-FFF2-40B4-BE49-F238E27FC236}">
                <a16:creationId xmlns:a16="http://schemas.microsoft.com/office/drawing/2014/main" id="{E56A88D5-167F-45DF-8BEF-9E4768A5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3083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</a:t>
            </a:r>
            <a:r>
              <a:rPr lang="en-US" altLang="en-US" sz="2300" b="1" i="1">
                <a:latin typeface="Tahoma" panose="020B0604030504040204" pitchFamily="34" charset="0"/>
              </a:rPr>
              <a:t>vitamina E</a:t>
            </a:r>
            <a:r>
              <a:rPr lang="en-US" altLang="en-US" sz="2300" b="1">
                <a:latin typeface="Tahoma" panose="020B0604030504040204" pitchFamily="34" charset="0"/>
              </a:rPr>
              <a:t> se absorbe en la forma de </a:t>
            </a:r>
            <a:r>
              <a:rPr lang="en-US" altLang="en-US" sz="2300" b="1" i="1">
                <a:latin typeface="Tahoma" panose="020B0604030504040204" pitchFamily="34" charset="0"/>
              </a:rPr>
              <a:t>dl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217546" name="Picture 10">
            <a:extLst>
              <a:ext uri="{FF2B5EF4-FFF2-40B4-BE49-F238E27FC236}">
                <a16:creationId xmlns:a16="http://schemas.microsoft.com/office/drawing/2014/main" id="{3FA21CB7-3153-4588-90AC-20FA506B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6304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7" name="Text Box 11">
            <a:extLst>
              <a:ext uri="{FF2B5EF4-FFF2-40B4-BE49-F238E27FC236}">
                <a16:creationId xmlns:a16="http://schemas.microsoft.com/office/drawing/2014/main" id="{0F023E95-BE06-404A-B1B1-9166F04E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5542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Si tomas suplementos:</a:t>
            </a:r>
          </a:p>
        </p:txBody>
      </p:sp>
      <p:sp>
        <p:nvSpPr>
          <p:cNvPr id="1217548" name="Text Box 12">
            <a:extLst>
              <a:ext uri="{FF2B5EF4-FFF2-40B4-BE49-F238E27FC236}">
                <a16:creationId xmlns:a16="http://schemas.microsoft.com/office/drawing/2014/main" id="{5B6493CF-5A93-45F5-82F0-1B230C6A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986088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Limitarlos a:  3 mg/día ó 5000 IU/día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217549" name="Picture 13">
            <a:extLst>
              <a:ext uri="{FF2B5EF4-FFF2-40B4-BE49-F238E27FC236}">
                <a16:creationId xmlns:a16="http://schemas.microsoft.com/office/drawing/2014/main" id="{7AD199B6-2169-4528-A4CD-4699A666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7925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50" name="Text Box 14">
            <a:extLst>
              <a:ext uri="{FF2B5EF4-FFF2-40B4-BE49-F238E27FC236}">
                <a16:creationId xmlns:a16="http://schemas.microsoft.com/office/drawing/2014/main" id="{2497D2F2-4757-435D-A755-43A29C96D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163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meta debe ser:</a:t>
            </a:r>
          </a:p>
        </p:txBody>
      </p:sp>
      <p:sp>
        <p:nvSpPr>
          <p:cNvPr id="1217551" name="Text Box 15">
            <a:extLst>
              <a:ext uri="{FF2B5EF4-FFF2-40B4-BE49-F238E27FC236}">
                <a16:creationId xmlns:a16="http://schemas.microsoft.com/office/drawing/2014/main" id="{389A390A-AB4E-4926-AC95-893332C4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141788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100  400 IU/día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217552" name="Picture 16">
            <a:extLst>
              <a:ext uri="{FF2B5EF4-FFF2-40B4-BE49-F238E27FC236}">
                <a16:creationId xmlns:a16="http://schemas.microsoft.com/office/drawing/2014/main" id="{C6D38D30-09C3-43BD-895F-7DCFB538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3054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53" name="Text Box 17">
            <a:extLst>
              <a:ext uri="{FF2B5EF4-FFF2-40B4-BE49-F238E27FC236}">
                <a16:creationId xmlns:a16="http://schemas.microsoft.com/office/drawing/2014/main" id="{125C72E4-C6E0-47F6-94DD-C62961CB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2292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Pueden ser tóxicas:</a:t>
            </a:r>
          </a:p>
        </p:txBody>
      </p:sp>
      <p:sp>
        <p:nvSpPr>
          <p:cNvPr id="1217554" name="Text Box 18">
            <a:extLst>
              <a:ext uri="{FF2B5EF4-FFF2-40B4-BE49-F238E27FC236}">
                <a16:creationId xmlns:a16="http://schemas.microsoft.com/office/drawing/2014/main" id="{4E337AF0-37E4-4746-AB2C-83DCBD14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65467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En cantidades tan bajas como: 5 veces el RDA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217555" name="Text Box 19">
            <a:extLst>
              <a:ext uri="{FF2B5EF4-FFF2-40B4-BE49-F238E27FC236}">
                <a16:creationId xmlns:a16="http://schemas.microsoft.com/office/drawing/2014/main" id="{176AFC1C-B292-44B9-80C9-D5DAF3215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NOTA:</a:t>
            </a:r>
            <a:r>
              <a:rPr lang="en-US" altLang="en-US" sz="1200">
                <a:latin typeface="Arial" panose="020B0604020202020204" pitchFamily="34" charset="0"/>
              </a:rPr>
              <a:t> Adaptado de: </a:t>
            </a:r>
            <a:r>
              <a:rPr lang="en-US" altLang="en-US" sz="1200" b="1" i="1">
                <a:latin typeface="Arial" panose="020B0604020202020204" pitchFamily="34" charset="0"/>
              </a:rPr>
              <a:t>SCAN Professional Development Workshop Presents: Sports Nutrition Workshop</a:t>
            </a:r>
            <a:r>
              <a:rPr lang="en-US" altLang="en-US" sz="1200">
                <a:latin typeface="Arial" panose="020B0604020202020204" pitchFamily="34" charset="0"/>
              </a:rPr>
              <a:t>. (p. 13), por E. Coleman, &amp; C. Rosenbloom, 1998, Colorado Springs, CO: SCAN. Copyright 1998 por SCAN.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>
            <a:extLst>
              <a:ext uri="{FF2B5EF4-FFF2-40B4-BE49-F238E27FC236}">
                <a16:creationId xmlns:a16="http://schemas.microsoft.com/office/drawing/2014/main" id="{A7D26B61-DEA8-4879-80EA-E9E91705F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19587" name="Rectangle 3">
            <a:extLst>
              <a:ext uri="{FF2B5EF4-FFF2-40B4-BE49-F238E27FC236}">
                <a16:creationId xmlns:a16="http://schemas.microsoft.com/office/drawing/2014/main" id="{3C813905-BEAC-4D9D-A68A-32F46776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Guías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9588" name="Picture 4">
            <a:extLst>
              <a:ext uri="{FF2B5EF4-FFF2-40B4-BE49-F238E27FC236}">
                <a16:creationId xmlns:a16="http://schemas.microsoft.com/office/drawing/2014/main" id="{E64FC44B-3AD7-4777-9FA4-2A1E4175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1800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89" name="Text Box 5">
            <a:extLst>
              <a:ext uri="{FF2B5EF4-FFF2-40B4-BE49-F238E27FC236}">
                <a16:creationId xmlns:a16="http://schemas.microsoft.com/office/drawing/2014/main" id="{38595CC9-EA0B-48FF-BE18-0B6BA84B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10857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 comprar una fórmuna anti-oxidante costosa:</a:t>
            </a:r>
          </a:p>
        </p:txBody>
      </p:sp>
      <p:pic>
        <p:nvPicPr>
          <p:cNvPr id="1219590" name="Picture 6">
            <a:extLst>
              <a:ext uri="{FF2B5EF4-FFF2-40B4-BE49-F238E27FC236}">
                <a16:creationId xmlns:a16="http://schemas.microsoft.com/office/drawing/2014/main" id="{921F921A-1066-45CB-BF58-DB7F0426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446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1" name="Text Box 7">
            <a:extLst>
              <a:ext uri="{FF2B5EF4-FFF2-40B4-BE49-F238E27FC236}">
                <a16:creationId xmlns:a16="http://schemas.microsoft.com/office/drawing/2014/main" id="{1B3EF91E-C7E0-41DB-81E7-239C94D5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7732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Mujeres en edad reproductiva:</a:t>
            </a:r>
          </a:p>
        </p:txBody>
      </p:sp>
      <p:pic>
        <p:nvPicPr>
          <p:cNvPr id="1219592" name="Picture 8">
            <a:extLst>
              <a:ext uri="{FF2B5EF4-FFF2-40B4-BE49-F238E27FC236}">
                <a16:creationId xmlns:a16="http://schemas.microsoft.com/office/drawing/2014/main" id="{98934178-A2DB-49A6-9AC2-1F91B28B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140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3" name="Text Box 9">
            <a:extLst>
              <a:ext uri="{FF2B5EF4-FFF2-40B4-BE49-F238E27FC236}">
                <a16:creationId xmlns:a16="http://schemas.microsoft.com/office/drawing/2014/main" id="{98CBA42D-30C4-4FB4-9E1F-39A60E33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068638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Evitar altas dosis de piridoxina (vitamina B6): &gt; 400 mg/día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219594" name="Picture 10">
            <a:extLst>
              <a:ext uri="{FF2B5EF4-FFF2-40B4-BE49-F238E27FC236}">
                <a16:creationId xmlns:a16="http://schemas.microsoft.com/office/drawing/2014/main" id="{BE629FE2-1533-4B95-82B3-F68D6FE2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2812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5" name="Text Box 11">
            <a:extLst>
              <a:ext uri="{FF2B5EF4-FFF2-40B4-BE49-F238E27FC236}">
                <a16:creationId xmlns:a16="http://schemas.microsoft.com/office/drawing/2014/main" id="{C0345F2F-E9E1-4017-8BEE-09F570BD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2050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Consumo requerido de ácido fólico:</a:t>
            </a:r>
          </a:p>
        </p:txBody>
      </p:sp>
      <p:sp>
        <p:nvSpPr>
          <p:cNvPr id="1219596" name="Text Box 12">
            <a:extLst>
              <a:ext uri="{FF2B5EF4-FFF2-40B4-BE49-F238E27FC236}">
                <a16:creationId xmlns:a16="http://schemas.microsoft.com/office/drawing/2014/main" id="{EF32A720-DEB8-4DC1-A42D-4AC33031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36838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400 microgramos de folato/día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219597" name="Picture 13">
            <a:extLst>
              <a:ext uri="{FF2B5EF4-FFF2-40B4-BE49-F238E27FC236}">
                <a16:creationId xmlns:a16="http://schemas.microsoft.com/office/drawing/2014/main" id="{D9CBC174-2B5A-4D23-B7D0-9839AA0E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913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8" name="Text Box 14">
            <a:extLst>
              <a:ext uri="{FF2B5EF4-FFF2-40B4-BE49-F238E27FC236}">
                <a16:creationId xmlns:a16="http://schemas.microsoft.com/office/drawing/2014/main" id="{09687F21-3936-484A-B298-C88FDE14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369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Efecto tóxico:</a:t>
            </a:r>
          </a:p>
        </p:txBody>
      </p:sp>
      <p:sp>
        <p:nvSpPr>
          <p:cNvPr id="1219599" name="Text Box 15">
            <a:extLst>
              <a:ext uri="{FF2B5EF4-FFF2-40B4-BE49-F238E27FC236}">
                <a16:creationId xmlns:a16="http://schemas.microsoft.com/office/drawing/2014/main" id="{12F619A7-75AD-4E78-AA7B-BFCA30B6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0080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NOTA:</a:t>
            </a:r>
            <a:r>
              <a:rPr lang="en-US" altLang="en-US" sz="1200">
                <a:latin typeface="Arial" panose="020B0604020202020204" pitchFamily="34" charset="0"/>
              </a:rPr>
              <a:t> Adaptado de: </a:t>
            </a:r>
            <a:r>
              <a:rPr lang="en-US" altLang="en-US" sz="1200" b="1" i="1">
                <a:latin typeface="Arial" panose="020B0604020202020204" pitchFamily="34" charset="0"/>
              </a:rPr>
              <a:t>SCAN Professional Development Workshop Presents: Sports Nutrition Workshop</a:t>
            </a:r>
            <a:r>
              <a:rPr lang="en-US" altLang="en-US" sz="1200">
                <a:latin typeface="Arial" panose="020B0604020202020204" pitchFamily="34" charset="0"/>
              </a:rPr>
              <a:t>. (p. 13), por E. Coleman, &amp; C. Rosenbloom, 1998, Colorado Springs, CO: SCAN. Copyright 1998 por SCAN.</a:t>
            </a:r>
          </a:p>
        </p:txBody>
      </p:sp>
      <p:pic>
        <p:nvPicPr>
          <p:cNvPr id="1219600" name="Picture 16">
            <a:extLst>
              <a:ext uri="{FF2B5EF4-FFF2-40B4-BE49-F238E27FC236}">
                <a16:creationId xmlns:a16="http://schemas.microsoft.com/office/drawing/2014/main" id="{B6690831-5AB9-4787-9C44-729FB058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576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9601" name="Text Box 17">
            <a:extLst>
              <a:ext uri="{FF2B5EF4-FFF2-40B4-BE49-F238E27FC236}">
                <a16:creationId xmlns:a16="http://schemas.microsoft.com/office/drawing/2014/main" id="{562E66E7-D914-4007-962B-70685576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36086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Neuropatía (inflamación de los nervios):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219602" name="Text Box 18">
            <a:extLst>
              <a:ext uri="{FF2B5EF4-FFF2-40B4-BE49-F238E27FC236}">
                <a16:creationId xmlns:a16="http://schemas.microsoft.com/office/drawing/2014/main" id="{6A9F298C-82DE-4B74-BB42-69C6B426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32338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Esto conduce a una parálisis temporal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219603" name="Text Box 19">
            <a:extLst>
              <a:ext uri="{FF2B5EF4-FFF2-40B4-BE49-F238E27FC236}">
                <a16:creationId xmlns:a16="http://schemas.microsoft.com/office/drawing/2014/main" id="{BE377EF1-A8C0-4788-8489-C45047FF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830888"/>
            <a:ext cx="675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900" b="1" i="1">
                <a:latin typeface="Tahoma" panose="020B0604030504040204" pitchFamily="34" charset="0"/>
              </a:rPr>
              <a:t>Combine una multi-vitamina con una vitamina E y C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>
            <a:extLst>
              <a:ext uri="{FF2B5EF4-FFF2-40B4-BE49-F238E27FC236}">
                <a16:creationId xmlns:a16="http://schemas.microsoft.com/office/drawing/2014/main" id="{02B00F99-E972-4B9B-AB18-398E0A22A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21635" name="Rectangle 3">
            <a:extLst>
              <a:ext uri="{FF2B5EF4-FFF2-40B4-BE49-F238E27FC236}">
                <a16:creationId xmlns:a16="http://schemas.microsoft.com/office/drawing/2014/main" id="{3CA87F69-DEE0-4AAC-AD9D-32BE7F12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DEFICIENCIAS: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21636" name="Picture 4">
            <a:extLst>
              <a:ext uri="{FF2B5EF4-FFF2-40B4-BE49-F238E27FC236}">
                <a16:creationId xmlns:a16="http://schemas.microsoft.com/office/drawing/2014/main" id="{BEF3B0B9-84BA-476E-A326-102FB500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449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37" name="Text Box 5">
            <a:extLst>
              <a:ext uri="{FF2B5EF4-FFF2-40B4-BE49-F238E27FC236}">
                <a16:creationId xmlns:a16="http://schemas.microsoft.com/office/drawing/2014/main" id="{4BCBFD38-49C9-4815-A9D2-12E71DD8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378325"/>
            <a:ext cx="67341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Las vitaminas y los minerales trabajan coordinadamente durante el metabolismo, de manera que una deficiencia puede exarcerbar la otra</a:t>
            </a:r>
          </a:p>
        </p:txBody>
      </p:sp>
      <p:pic>
        <p:nvPicPr>
          <p:cNvPr id="1221638" name="Picture 6">
            <a:extLst>
              <a:ext uri="{FF2B5EF4-FFF2-40B4-BE49-F238E27FC236}">
                <a16:creationId xmlns:a16="http://schemas.microsoft.com/office/drawing/2014/main" id="{D0D7B294-3855-4BC4-B28C-EFC8E90D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811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39" name="Text Box 7">
            <a:extLst>
              <a:ext uri="{FF2B5EF4-FFF2-40B4-BE49-F238E27FC236}">
                <a16:creationId xmlns:a16="http://schemas.microsoft.com/office/drawing/2014/main" id="{F2BAFE2A-C863-400F-B888-37E5D658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809750"/>
            <a:ext cx="67341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En los Estados Unidos Continentales, las deficiencias para las vitaminas y minerales han mermado significativamente desde los años 1900, pero aún existen</a:t>
            </a:r>
          </a:p>
        </p:txBody>
      </p:sp>
      <p:pic>
        <p:nvPicPr>
          <p:cNvPr id="1221640" name="Picture 8">
            <a:extLst>
              <a:ext uri="{FF2B5EF4-FFF2-40B4-BE49-F238E27FC236}">
                <a16:creationId xmlns:a16="http://schemas.microsoft.com/office/drawing/2014/main" id="{71E1E009-FC07-4BBB-8BE7-CF569CA1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321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41" name="Text Box 9">
            <a:extLst>
              <a:ext uri="{FF2B5EF4-FFF2-40B4-BE49-F238E27FC236}">
                <a16:creationId xmlns:a16="http://schemas.microsoft.com/office/drawing/2014/main" id="{1810F08A-E2ED-4D9B-B8B4-7AD319A24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249613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Cuando las deficiencias ocurren debido a un pobre consumo general, es responsable más de una vitamina o mineral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>
            <a:extLst>
              <a:ext uri="{FF2B5EF4-FFF2-40B4-BE49-F238E27FC236}">
                <a16:creationId xmlns:a16="http://schemas.microsoft.com/office/drawing/2014/main" id="{EE09E27B-E703-4AB3-A562-761E4418A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23683" name="Rectangle 3">
            <a:extLst>
              <a:ext uri="{FF2B5EF4-FFF2-40B4-BE49-F238E27FC236}">
                <a16:creationId xmlns:a16="http://schemas.microsoft.com/office/drawing/2014/main" id="{F4015F71-6A8B-4515-9DDB-DD3D1CBB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DEFICIENCIAS: Estados Clásicos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3684" name="Rectangle 4">
            <a:extLst>
              <a:ext uri="{FF2B5EF4-FFF2-40B4-BE49-F238E27FC236}">
                <a16:creationId xmlns:a16="http://schemas.microsoft.com/office/drawing/2014/main" id="{0120B23A-0DC2-435D-AD01-93709AC44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6738" y="2759075"/>
            <a:ext cx="6696075" cy="364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buFont typeface="Georgia" panose="02040502050405020303" pitchFamily="18" charset="0"/>
              <a:buNone/>
            </a:pPr>
            <a:r>
              <a:rPr lang="en-US" altLang="en-US" sz="2200" u="sng">
                <a:solidFill>
                  <a:srgbClr val="CC3300"/>
                </a:solidFill>
                <a:latin typeface="Arial Black" panose="020B0A04020102020204" pitchFamily="34" charset="0"/>
              </a:rPr>
              <a:t>Enfermedad</a:t>
            </a:r>
            <a:r>
              <a:rPr lang="en-US" altLang="en-US" sz="2200" u="sng">
                <a:solidFill>
                  <a:srgbClr val="FFFF00"/>
                </a:solidFill>
                <a:latin typeface="Arial Black" panose="020B0A04020102020204" pitchFamily="34" charset="0"/>
              </a:rPr>
              <a:t>			</a:t>
            </a:r>
            <a:r>
              <a:rPr lang="en-US" altLang="en-US" sz="2200" u="sng">
                <a:solidFill>
                  <a:srgbClr val="CC3300"/>
                </a:solidFill>
                <a:latin typeface="Arial Black" panose="020B0A04020102020204" pitchFamily="34" charset="0"/>
              </a:rPr>
              <a:t>Deficiencia</a:t>
            </a:r>
            <a:endParaRPr lang="en-US" altLang="en-US" sz="2200" b="1">
              <a:solidFill>
                <a:srgbClr val="CC3300"/>
              </a:solidFill>
              <a:latin typeface="Arial Black" panose="020B0A04020102020204" pitchFamily="34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Escorbuto				Vitamina C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Beriberi				Tiamina	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Pelagra				Niacina 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Bocio y cretinismo			Yodo 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Raquitismo				Vitamina D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100" b="1"/>
              <a:t>Anemia Perniciosa			Vitamin B</a:t>
            </a:r>
            <a:r>
              <a:rPr lang="en-US" altLang="en-US" sz="2100" b="1" baseline="-25000"/>
              <a:t>12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Text Box 3">
            <a:extLst>
              <a:ext uri="{FF2B5EF4-FFF2-40B4-BE49-F238E27FC236}">
                <a16:creationId xmlns:a16="http://schemas.microsoft.com/office/drawing/2014/main" id="{D545E0AB-1ECB-4C5C-950B-33A4C5FA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174875"/>
            <a:ext cx="6911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s-ES" altLang="en-US" sz="3200" b="1">
                <a:latin typeface="Verdana" panose="020B0604030504040204" pitchFamily="34" charset="0"/>
              </a:rPr>
              <a:t>Grupo de compuestos org</a:t>
            </a:r>
            <a:r>
              <a:rPr lang="en-US" altLang="en-US" sz="3200" b="1">
                <a:latin typeface="Verdana" panose="020B0604030504040204" pitchFamily="34" charset="0"/>
              </a:rPr>
              <a:t>ánicos diferentes entre sí en composición química, que requiere el cuerpo en muy pequeñas cantidades, a fin de llevar a cabo funciones metabólicas específicas dentro de las células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914CF-ADD8-4ED2-92A6-A94C76F64BC5}"/>
              </a:ext>
            </a:extLst>
          </p:cNvPr>
          <p:cNvSpPr>
            <a:spLocks/>
          </p:cNvSpPr>
          <p:nvPr/>
        </p:nvSpPr>
        <p:spPr bwMode="auto">
          <a:xfrm>
            <a:off x="107950" y="549275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>
            <a:extLst>
              <a:ext uri="{FF2B5EF4-FFF2-40B4-BE49-F238E27FC236}">
                <a16:creationId xmlns:a16="http://schemas.microsoft.com/office/drawing/2014/main" id="{08535692-D94D-4837-820B-711399E4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25731" name="Rectangle 3">
            <a:extLst>
              <a:ext uri="{FF2B5EF4-FFF2-40B4-BE49-F238E27FC236}">
                <a16:creationId xmlns:a16="http://schemas.microsoft.com/office/drawing/2014/main" id="{FF8D2F4F-EEE8-4D21-B503-61CE56539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TOXICIDAD: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25732" name="Picture 4">
            <a:extLst>
              <a:ext uri="{FF2B5EF4-FFF2-40B4-BE49-F238E27FC236}">
                <a16:creationId xmlns:a16="http://schemas.microsoft.com/office/drawing/2014/main" id="{3B25E5D7-B4CA-4513-839B-C4C5C2BB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756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3" name="Text Box 5">
            <a:extLst>
              <a:ext uri="{FF2B5EF4-FFF2-40B4-BE49-F238E27FC236}">
                <a16:creationId xmlns:a16="http://schemas.microsoft.com/office/drawing/2014/main" id="{861B6893-8EBF-4D59-8EA4-78AD6DB8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684588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ha reportado que la ingesta de grandes dosis de vitamina C predisponen a los individuos a piedras de oxalato</a:t>
            </a:r>
          </a:p>
        </p:txBody>
      </p:sp>
      <p:pic>
        <p:nvPicPr>
          <p:cNvPr id="1225734" name="Picture 6">
            <a:extLst>
              <a:ext uri="{FF2B5EF4-FFF2-40B4-BE49-F238E27FC236}">
                <a16:creationId xmlns:a16="http://schemas.microsoft.com/office/drawing/2014/main" id="{5D8249E3-DED9-42B4-ACC1-CF181338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57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5" name="Text Box 7">
            <a:extLst>
              <a:ext uri="{FF2B5EF4-FFF2-40B4-BE49-F238E27FC236}">
                <a16:creationId xmlns:a16="http://schemas.microsoft.com/office/drawing/2014/main" id="{57D94633-1909-4F21-AF54-AABB9024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8859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Más no siempre es mejor</a:t>
            </a:r>
          </a:p>
        </p:txBody>
      </p:sp>
      <p:pic>
        <p:nvPicPr>
          <p:cNvPr id="1225736" name="Picture 8">
            <a:extLst>
              <a:ext uri="{FF2B5EF4-FFF2-40B4-BE49-F238E27FC236}">
                <a16:creationId xmlns:a16="http://schemas.microsoft.com/office/drawing/2014/main" id="{80960A84-17F2-4252-A7B0-2FBEF0D4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781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7" name="Text Box 9">
            <a:extLst>
              <a:ext uri="{FF2B5EF4-FFF2-40B4-BE49-F238E27FC236}">
                <a16:creationId xmlns:a16="http://schemas.microsoft.com/office/drawing/2014/main" id="{2CBA9F96-7CD7-48EA-AEB7-39A571F8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606675"/>
            <a:ext cx="67341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 más común con las vitaminas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lipo-solubles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>
            <a:extLst>
              <a:ext uri="{FF2B5EF4-FFF2-40B4-BE49-F238E27FC236}">
                <a16:creationId xmlns:a16="http://schemas.microsoft.com/office/drawing/2014/main" id="{A716BF39-834C-41DD-906C-93CC6D47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27779" name="Rectangle 3">
            <a:extLst>
              <a:ext uri="{FF2B5EF4-FFF2-40B4-BE49-F238E27FC236}">
                <a16:creationId xmlns:a16="http://schemas.microsoft.com/office/drawing/2014/main" id="{B063A28E-7FC0-464D-ADBC-BF6993AB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TOXICIDAD: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27780" name="Picture 4">
            <a:extLst>
              <a:ext uri="{FF2B5EF4-FFF2-40B4-BE49-F238E27FC236}">
                <a16:creationId xmlns:a16="http://schemas.microsoft.com/office/drawing/2014/main" id="{F166E427-C59F-4F57-ACDF-CE771B5A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448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1" name="Text Box 5">
            <a:extLst>
              <a:ext uri="{FF2B5EF4-FFF2-40B4-BE49-F238E27FC236}">
                <a16:creationId xmlns:a16="http://schemas.microsoft.com/office/drawing/2014/main" id="{9135C515-48A4-4EB6-942D-5D1F3B5D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473450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ingesta de ácido fólico puede enmascarar la deficiencia de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12</a:t>
            </a:r>
          </a:p>
        </p:txBody>
      </p:sp>
      <p:pic>
        <p:nvPicPr>
          <p:cNvPr id="1227782" name="Picture 6">
            <a:extLst>
              <a:ext uri="{FF2B5EF4-FFF2-40B4-BE49-F238E27FC236}">
                <a16:creationId xmlns:a16="http://schemas.microsoft.com/office/drawing/2014/main" id="{B6D40D35-1648-4419-B943-611F2BF9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129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3" name="Text Box 7">
            <a:extLst>
              <a:ext uri="{FF2B5EF4-FFF2-40B4-BE49-F238E27FC236}">
                <a16:creationId xmlns:a16="http://schemas.microsoft.com/office/drawing/2014/main" id="{466CE38E-B7FF-40BD-8B34-7E9F628A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841500"/>
            <a:ext cx="67341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En pacientes con diabetes, el consumo de megadosis de vitamina C pueden producir pruebas de glucosa urinaria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falsas-negativas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227784" name="Picture 8">
            <a:extLst>
              <a:ext uri="{FF2B5EF4-FFF2-40B4-BE49-F238E27FC236}">
                <a16:creationId xmlns:a16="http://schemas.microsoft.com/office/drawing/2014/main" id="{05FF1CB1-EF70-4D63-840B-AB653E6F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5053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5" name="Text Box 9">
            <a:extLst>
              <a:ext uri="{FF2B5EF4-FFF2-40B4-BE49-F238E27FC236}">
                <a16:creationId xmlns:a16="http://schemas.microsoft.com/office/drawing/2014/main" id="{6271D062-88D5-4188-ACAE-D63B9962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433888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toxicidad de la vitamina A puede tener un efecto teratogénico sobre el feto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>
            <a:extLst>
              <a:ext uri="{FF2B5EF4-FFF2-40B4-BE49-F238E27FC236}">
                <a16:creationId xmlns:a16="http://schemas.microsoft.com/office/drawing/2014/main" id="{C6214823-DAAA-4A10-94F4-F5B51102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92288"/>
            <a:ext cx="8785225" cy="7207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27" name="Rectangle 3">
            <a:extLst>
              <a:ext uri="{FF2B5EF4-FFF2-40B4-BE49-F238E27FC236}">
                <a16:creationId xmlns:a16="http://schemas.microsoft.com/office/drawing/2014/main" id="{67FB928C-76F6-43D3-BCA6-6F23081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29828" name="Text Box 4">
            <a:extLst>
              <a:ext uri="{FF2B5EF4-FFF2-40B4-BE49-F238E27FC236}">
                <a16:creationId xmlns:a16="http://schemas.microsoft.com/office/drawing/2014/main" id="{C8996AC1-0CE6-4B6A-A85B-AD1AC0278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2288"/>
            <a:ext cx="8785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Mito: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Las vitaminas proveen energía</a:t>
            </a:r>
          </a:p>
        </p:txBody>
      </p:sp>
      <p:sp>
        <p:nvSpPr>
          <p:cNvPr id="1229829" name="Rectangle 5">
            <a:extLst>
              <a:ext uri="{FF2B5EF4-FFF2-40B4-BE49-F238E27FC236}">
                <a16:creationId xmlns:a16="http://schemas.microsoft.com/office/drawing/2014/main" id="{84A12B2F-7B09-4665-A08F-251A2CC2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 Y REALIDADES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830" name="Text Box 6">
            <a:extLst>
              <a:ext uri="{FF2B5EF4-FFF2-40B4-BE49-F238E27FC236}">
                <a16:creationId xmlns:a16="http://schemas.microsoft.com/office/drawing/2014/main" id="{5EE8BF4A-AB9D-400F-A862-ED5A89BF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117725"/>
            <a:ext cx="8785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Realidad: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Las vitaminas no contienen calorías</a:t>
            </a:r>
          </a:p>
        </p:txBody>
      </p:sp>
      <p:sp>
        <p:nvSpPr>
          <p:cNvPr id="1229831" name="Text Box 7">
            <a:extLst>
              <a:ext uri="{FF2B5EF4-FFF2-40B4-BE49-F238E27FC236}">
                <a16:creationId xmlns:a16="http://schemas.microsoft.com/office/drawing/2014/main" id="{0610BC95-2C76-461D-80C6-8097312E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89225"/>
            <a:ext cx="864076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Mito: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Entre más vitaminas ingieras, en mejor aptitud física te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          te encontrarás</a:t>
            </a:r>
          </a:p>
        </p:txBody>
      </p:sp>
      <p:sp>
        <p:nvSpPr>
          <p:cNvPr id="1229832" name="Text Box 8">
            <a:extLst>
              <a:ext uri="{FF2B5EF4-FFF2-40B4-BE49-F238E27FC236}">
                <a16:creationId xmlns:a16="http://schemas.microsoft.com/office/drawing/2014/main" id="{1FCD1ACC-2385-4DA6-AFC5-F95C2717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05175"/>
            <a:ext cx="871378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Realidad: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El exceso de vitaminas puede afectar la salud</a:t>
            </a:r>
          </a:p>
        </p:txBody>
      </p:sp>
      <p:sp>
        <p:nvSpPr>
          <p:cNvPr id="1229833" name="Text Box 9">
            <a:extLst>
              <a:ext uri="{FF2B5EF4-FFF2-40B4-BE49-F238E27FC236}">
                <a16:creationId xmlns:a16="http://schemas.microsoft.com/office/drawing/2014/main" id="{A7688148-2B39-49C4-97CE-2CFC965D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54450"/>
            <a:ext cx="87852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Mito: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Los alimentos en los supermercados no proveen todas las 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          vitaminas que el cuerpo requiere</a:t>
            </a:r>
          </a:p>
        </p:txBody>
      </p:sp>
      <p:sp>
        <p:nvSpPr>
          <p:cNvPr id="1229834" name="Text Box 10">
            <a:extLst>
              <a:ext uri="{FF2B5EF4-FFF2-40B4-BE49-F238E27FC236}">
                <a16:creationId xmlns:a16="http://schemas.microsoft.com/office/drawing/2014/main" id="{CAF85652-D002-437E-A46B-5ABACD3A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89450"/>
            <a:ext cx="87852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Realidad: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Consumir variedad de alimentos asegura obtener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                   todas las vit. que el organismo humano requiere</a:t>
            </a:r>
          </a:p>
        </p:txBody>
      </p:sp>
      <p:sp>
        <p:nvSpPr>
          <p:cNvPr id="1229835" name="Text Box 11">
            <a:extLst>
              <a:ext uri="{FF2B5EF4-FFF2-40B4-BE49-F238E27FC236}">
                <a16:creationId xmlns:a16="http://schemas.microsoft.com/office/drawing/2014/main" id="{6CCF8922-423B-48EA-8E2E-FE9517D3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53050"/>
            <a:ext cx="87852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Mito: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Los atletas, en especial los CPLD, necesitan suplementos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          de vitaminas para mejorar el redimiento deportivo</a:t>
            </a:r>
          </a:p>
        </p:txBody>
      </p:sp>
      <p:sp>
        <p:nvSpPr>
          <p:cNvPr id="1229836" name="Text Box 12">
            <a:extLst>
              <a:ext uri="{FF2B5EF4-FFF2-40B4-BE49-F238E27FC236}">
                <a16:creationId xmlns:a16="http://schemas.microsoft.com/office/drawing/2014/main" id="{41BBCF15-1E99-4362-9889-F079B3D6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65838"/>
            <a:ext cx="89646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>
                <a:solidFill>
                  <a:srgbClr val="CC3300"/>
                </a:solidFill>
                <a:latin typeface="Arial Black" panose="020B0A04020102020204" pitchFamily="34" charset="0"/>
              </a:rPr>
              <a:t>Realidad:</a:t>
            </a:r>
            <a:r>
              <a:rPr lang="en-US" altLang="en-US" sz="2100" b="1">
                <a:latin typeface="Tahoma" panose="020B0604030504040204" pitchFamily="34" charset="0"/>
              </a:rPr>
              <a:t> </a:t>
            </a:r>
            <a:r>
              <a:rPr lang="en-US" altLang="en-US" sz="2100" b="1" i="1">
                <a:latin typeface="Tahoma" panose="020B0604030504040204" pitchFamily="34" charset="0"/>
              </a:rPr>
              <a:t>La mayoría de los CPLD elite tienen una mayor ingesta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                  calórica, lo cual asegura un suministro adecuado vit.</a:t>
            </a:r>
          </a:p>
        </p:txBody>
      </p:sp>
      <p:sp>
        <p:nvSpPr>
          <p:cNvPr id="1229837" name="Rectangle 13">
            <a:extLst>
              <a:ext uri="{FF2B5EF4-FFF2-40B4-BE49-F238E27FC236}">
                <a16:creationId xmlns:a16="http://schemas.microsoft.com/office/drawing/2014/main" id="{68813E1E-79CC-44EB-88E1-BEA97FF35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89363"/>
            <a:ext cx="8785225" cy="14398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>
            <a:extLst>
              <a:ext uri="{FF2B5EF4-FFF2-40B4-BE49-F238E27FC236}">
                <a16:creationId xmlns:a16="http://schemas.microsoft.com/office/drawing/2014/main" id="{763D5C02-D57D-4994-9B61-84799109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31875" name="Rectangle 3">
            <a:extLst>
              <a:ext uri="{FF2B5EF4-FFF2-40B4-BE49-F238E27FC236}">
                <a16:creationId xmlns:a16="http://schemas.microsoft.com/office/drawing/2014/main" id="{8E9475F7-A9FB-460D-A9FC-33A904076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900" b="1" i="1">
                <a:solidFill>
                  <a:schemeClr val="tx1"/>
                </a:solidFill>
              </a:rPr>
              <a:t>DEFICIENCIAS: Deportes de Alto Riesgo</a:t>
            </a:r>
            <a:endParaRPr lang="es-PR" altLang="en-US" sz="2900">
              <a:solidFill>
                <a:schemeClr val="tx1"/>
              </a:solidFill>
            </a:endParaRPr>
          </a:p>
        </p:txBody>
      </p:sp>
      <p:sp>
        <p:nvSpPr>
          <p:cNvPr id="1231876" name="Text Box 4">
            <a:extLst>
              <a:ext uri="{FF2B5EF4-FFF2-40B4-BE49-F238E27FC236}">
                <a16:creationId xmlns:a16="http://schemas.microsoft.com/office/drawing/2014/main" id="{513BC0C7-F830-4EBE-80A8-F62D19A6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00213"/>
            <a:ext cx="8893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>
                <a:latin typeface="Arial Black" panose="020B0A04020102020204" pitchFamily="34" charset="0"/>
              </a:rPr>
              <a:t>ATLETAS EN PELIGRO DE UNA DEFICIENCIA VITAMÍNICA</a:t>
            </a:r>
          </a:p>
        </p:txBody>
      </p:sp>
      <p:sp>
        <p:nvSpPr>
          <p:cNvPr id="1231877" name="Text Box 5">
            <a:extLst>
              <a:ext uri="{FF2B5EF4-FFF2-40B4-BE49-F238E27FC236}">
                <a16:creationId xmlns:a16="http://schemas.microsoft.com/office/drawing/2014/main" id="{A4907CAD-79C0-48ED-9EEB-45DA277E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708275"/>
            <a:ext cx="8928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AQUELLOS QUE LIMITAN SU CONTENIDO CALÓRICO</a:t>
            </a:r>
          </a:p>
        </p:txBody>
      </p:sp>
      <p:sp>
        <p:nvSpPr>
          <p:cNvPr id="1231878" name="Text Box 6">
            <a:extLst>
              <a:ext uri="{FF2B5EF4-FFF2-40B4-BE49-F238E27FC236}">
                <a16:creationId xmlns:a16="http://schemas.microsoft.com/office/drawing/2014/main" id="{CB2F329D-CE08-4458-AA1A-E6307939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3773488"/>
            <a:ext cx="4500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ATLETAS PENDIENTES A UN AUMENTO</a:t>
            </a:r>
          </a:p>
          <a:p>
            <a:pPr eaLnBrk="0" hangingPunct="0"/>
            <a:r>
              <a:rPr lang="en-US" alt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COSMÉTICO DE SU PESO CORPORAL</a:t>
            </a:r>
          </a:p>
        </p:txBody>
      </p:sp>
      <p:sp>
        <p:nvSpPr>
          <p:cNvPr id="1231879" name="Text Box 7">
            <a:extLst>
              <a:ext uri="{FF2B5EF4-FFF2-40B4-BE49-F238E27FC236}">
                <a16:creationId xmlns:a16="http://schemas.microsoft.com/office/drawing/2014/main" id="{A30F1194-1FB1-475B-950C-719CC9B8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773488"/>
            <a:ext cx="4968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ATLETAS QUE REQUIEREN</a:t>
            </a:r>
          </a:p>
          <a:p>
            <a:pPr eaLnBrk="0" hangingPunct="0"/>
            <a:r>
              <a:rPr lang="en-US" alt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CONTROLAR EL PESO (HACER EL PESO)</a:t>
            </a:r>
          </a:p>
        </p:txBody>
      </p:sp>
      <p:pic>
        <p:nvPicPr>
          <p:cNvPr id="1231880" name="Picture 8">
            <a:extLst>
              <a:ext uri="{FF2B5EF4-FFF2-40B4-BE49-F238E27FC236}">
                <a16:creationId xmlns:a16="http://schemas.microsoft.com/office/drawing/2014/main" id="{9391B13E-BF0C-4E34-A1CA-818F2BB9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475" y="4494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1" name="Text Box 9">
            <a:extLst>
              <a:ext uri="{FF2B5EF4-FFF2-40B4-BE49-F238E27FC236}">
                <a16:creationId xmlns:a16="http://schemas.microsoft.com/office/drawing/2014/main" id="{1DE28F1C-6F8A-4760-BA66-0F74EA34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454525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Gimnástas</a:t>
            </a:r>
          </a:p>
        </p:txBody>
      </p:sp>
      <p:pic>
        <p:nvPicPr>
          <p:cNvPr id="1231882" name="Picture 10">
            <a:extLst>
              <a:ext uri="{FF2B5EF4-FFF2-40B4-BE49-F238E27FC236}">
                <a16:creationId xmlns:a16="http://schemas.microsoft.com/office/drawing/2014/main" id="{BF572078-75F8-4278-BBE7-5CF429F2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475" y="50339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3" name="Text Box 11">
            <a:extLst>
              <a:ext uri="{FF2B5EF4-FFF2-40B4-BE49-F238E27FC236}">
                <a16:creationId xmlns:a16="http://schemas.microsoft.com/office/drawing/2014/main" id="{CE8FBA21-6C48-4318-8EBF-FE7E917B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994275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Bailarinas</a:t>
            </a:r>
          </a:p>
        </p:txBody>
      </p:sp>
      <p:pic>
        <p:nvPicPr>
          <p:cNvPr id="1231884" name="Picture 12">
            <a:extLst>
              <a:ext uri="{FF2B5EF4-FFF2-40B4-BE49-F238E27FC236}">
                <a16:creationId xmlns:a16="http://schemas.microsoft.com/office/drawing/2014/main" id="{FCA52F67-EF80-48B2-910E-EAD339F2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538" y="4494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5" name="Text Box 13">
            <a:extLst>
              <a:ext uri="{FF2B5EF4-FFF2-40B4-BE49-F238E27FC236}">
                <a16:creationId xmlns:a16="http://schemas.microsoft.com/office/drawing/2014/main" id="{294058FA-30CE-45A7-9B20-8CF1859E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4454525"/>
            <a:ext cx="1862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Patinadores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Sobre hielo de figura</a:t>
            </a:r>
          </a:p>
        </p:txBody>
      </p:sp>
      <p:pic>
        <p:nvPicPr>
          <p:cNvPr id="1231886" name="Picture 14">
            <a:extLst>
              <a:ext uri="{FF2B5EF4-FFF2-40B4-BE49-F238E27FC236}">
                <a16:creationId xmlns:a16="http://schemas.microsoft.com/office/drawing/2014/main" id="{E5213467-A297-4EC9-9466-8D2A3291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538" y="55372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7" name="Text Box 15">
            <a:extLst>
              <a:ext uri="{FF2B5EF4-FFF2-40B4-BE49-F238E27FC236}">
                <a16:creationId xmlns:a16="http://schemas.microsoft.com/office/drawing/2014/main" id="{6C224F06-5FC1-413C-AC16-3B5C0964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5497513"/>
            <a:ext cx="186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Clavadistas</a:t>
            </a:r>
          </a:p>
        </p:txBody>
      </p:sp>
      <p:pic>
        <p:nvPicPr>
          <p:cNvPr id="1231888" name="Picture 16">
            <a:extLst>
              <a:ext uri="{FF2B5EF4-FFF2-40B4-BE49-F238E27FC236}">
                <a16:creationId xmlns:a16="http://schemas.microsoft.com/office/drawing/2014/main" id="{813E108E-AD79-4D6B-88FF-827D975F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4494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9" name="Text Box 17">
            <a:extLst>
              <a:ext uri="{FF2B5EF4-FFF2-40B4-BE49-F238E27FC236}">
                <a16:creationId xmlns:a16="http://schemas.microsoft.com/office/drawing/2014/main" id="{ED64275B-15B7-4163-92FD-27AA29EAE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454525"/>
            <a:ext cx="186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Luchadoresolímpicos</a:t>
            </a:r>
          </a:p>
        </p:txBody>
      </p:sp>
      <p:pic>
        <p:nvPicPr>
          <p:cNvPr id="1231890" name="Picture 18">
            <a:extLst>
              <a:ext uri="{FF2B5EF4-FFF2-40B4-BE49-F238E27FC236}">
                <a16:creationId xmlns:a16="http://schemas.microsoft.com/office/drawing/2014/main" id="{74DB0DA7-DEEB-4996-98A3-B9AFA83E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52863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1" name="Text Box 19">
            <a:extLst>
              <a:ext uri="{FF2B5EF4-FFF2-40B4-BE49-F238E27FC236}">
                <a16:creationId xmlns:a16="http://schemas.microsoft.com/office/drawing/2014/main" id="{9D7A1780-3B3E-4775-8650-FCCDA1A4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246688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Boxeadores</a:t>
            </a:r>
          </a:p>
        </p:txBody>
      </p:sp>
      <p:pic>
        <p:nvPicPr>
          <p:cNvPr id="1231892" name="Picture 20">
            <a:extLst>
              <a:ext uri="{FF2B5EF4-FFF2-40B4-BE49-F238E27FC236}">
                <a16:creationId xmlns:a16="http://schemas.microsoft.com/office/drawing/2014/main" id="{96C3FB26-0D91-47CD-8881-381B9A75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063" y="4494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3" name="Text Box 21">
            <a:extLst>
              <a:ext uri="{FF2B5EF4-FFF2-40B4-BE49-F238E27FC236}">
                <a16:creationId xmlns:a16="http://schemas.microsoft.com/office/drawing/2014/main" id="{357E670B-7AC6-47F8-B85E-957B2BAE1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4454525"/>
            <a:ext cx="2132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Jugadores de “Football” de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peso liviano</a:t>
            </a:r>
          </a:p>
        </p:txBody>
      </p:sp>
      <p:pic>
        <p:nvPicPr>
          <p:cNvPr id="1231894" name="Picture 22">
            <a:extLst>
              <a:ext uri="{FF2B5EF4-FFF2-40B4-BE49-F238E27FC236}">
                <a16:creationId xmlns:a16="http://schemas.microsoft.com/office/drawing/2014/main" id="{34A81889-869E-4200-BF04-11CEFAE4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063" y="55562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5" name="Text Box 23">
            <a:extLst>
              <a:ext uri="{FF2B5EF4-FFF2-40B4-BE49-F238E27FC236}">
                <a16:creationId xmlns:a16="http://schemas.microsoft.com/office/drawing/2014/main" id="{FFF2DE5A-0A25-4033-BE9E-BEEA0977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5516563"/>
            <a:ext cx="186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Remo</a:t>
            </a:r>
          </a:p>
        </p:txBody>
      </p:sp>
      <p:pic>
        <p:nvPicPr>
          <p:cNvPr id="1231896" name="Picture 24">
            <a:extLst>
              <a:ext uri="{FF2B5EF4-FFF2-40B4-BE49-F238E27FC236}">
                <a16:creationId xmlns:a16="http://schemas.microsoft.com/office/drawing/2014/main" id="{6233C8DE-3F4B-4DDB-B2D6-523F956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57896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7" name="Text Box 25">
            <a:extLst>
              <a:ext uri="{FF2B5EF4-FFF2-40B4-BE49-F238E27FC236}">
                <a16:creationId xmlns:a16="http://schemas.microsoft.com/office/drawing/2014/main" id="{445F536B-5343-44FD-85B6-9E3DB09D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749925"/>
            <a:ext cx="1862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Jinetes de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caballos de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carrera</a:t>
            </a:r>
          </a:p>
        </p:txBody>
      </p:sp>
      <p:pic>
        <p:nvPicPr>
          <p:cNvPr id="1231898" name="Picture 26">
            <a:extLst>
              <a:ext uri="{FF2B5EF4-FFF2-40B4-BE49-F238E27FC236}">
                <a16:creationId xmlns:a16="http://schemas.microsoft.com/office/drawing/2014/main" id="{1201692E-C8E7-492D-B278-6F3C883A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2113" y="60594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9" name="Text Box 27">
            <a:extLst>
              <a:ext uri="{FF2B5EF4-FFF2-40B4-BE49-F238E27FC236}">
                <a16:creationId xmlns:a16="http://schemas.microsoft.com/office/drawing/2014/main" id="{568702BD-75C0-4CF7-B2EF-422D21452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6019800"/>
            <a:ext cx="1862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latin typeface="Times New Roman" panose="02020603050405020304" pitchFamily="18" charset="0"/>
              </a:rPr>
              <a:t>Tripulación de un navío</a:t>
            </a:r>
          </a:p>
        </p:txBody>
      </p:sp>
      <p:grpSp>
        <p:nvGrpSpPr>
          <p:cNvPr id="1231900" name="Group 28">
            <a:extLst>
              <a:ext uri="{FF2B5EF4-FFF2-40B4-BE49-F238E27FC236}">
                <a16:creationId xmlns:a16="http://schemas.microsoft.com/office/drawing/2014/main" id="{C4575CE3-6CDE-4054-8B6B-696DB212CD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7675" y="2060575"/>
            <a:ext cx="690563" cy="720725"/>
            <a:chOff x="2682" y="1298"/>
            <a:chExt cx="435" cy="454"/>
          </a:xfrm>
        </p:grpSpPr>
        <p:sp>
          <p:nvSpPr>
            <p:cNvPr id="1231901" name="AutoShape 29">
              <a:extLst>
                <a:ext uri="{FF2B5EF4-FFF2-40B4-BE49-F238E27FC236}">
                  <a16:creationId xmlns:a16="http://schemas.microsoft.com/office/drawing/2014/main" id="{7FE10636-EA79-461C-97CA-332F810C54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2" y="1298"/>
              <a:ext cx="43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2" name="Freeform 30">
              <a:extLst>
                <a:ext uri="{FF2B5EF4-FFF2-40B4-BE49-F238E27FC236}">
                  <a16:creationId xmlns:a16="http://schemas.microsoft.com/office/drawing/2014/main" id="{88981249-E5F3-40EA-859B-FF06124A8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298"/>
              <a:ext cx="435" cy="454"/>
            </a:xfrm>
            <a:custGeom>
              <a:avLst/>
              <a:gdLst>
                <a:gd name="T0" fmla="*/ 0 w 15660"/>
                <a:gd name="T1" fmla="*/ 6482 h 16336"/>
                <a:gd name="T2" fmla="*/ 7807 w 15660"/>
                <a:gd name="T3" fmla="*/ 16336 h 16336"/>
                <a:gd name="T4" fmla="*/ 15660 w 15660"/>
                <a:gd name="T5" fmla="*/ 6482 h 16336"/>
                <a:gd name="T6" fmla="*/ 11733 w 15660"/>
                <a:gd name="T7" fmla="*/ 6491 h 16336"/>
                <a:gd name="T8" fmla="*/ 11741 w 15660"/>
                <a:gd name="T9" fmla="*/ 0 h 16336"/>
                <a:gd name="T10" fmla="*/ 3919 w 15660"/>
                <a:gd name="T11" fmla="*/ 0 h 16336"/>
                <a:gd name="T12" fmla="*/ 3911 w 15660"/>
                <a:gd name="T13" fmla="*/ 6482 h 16336"/>
                <a:gd name="T14" fmla="*/ 0 w 15660"/>
                <a:gd name="T15" fmla="*/ 6482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60" h="16336">
                  <a:moveTo>
                    <a:pt x="0" y="6482"/>
                  </a:moveTo>
                  <a:lnTo>
                    <a:pt x="7807" y="16336"/>
                  </a:lnTo>
                  <a:lnTo>
                    <a:pt x="15660" y="6482"/>
                  </a:lnTo>
                  <a:lnTo>
                    <a:pt x="11733" y="6491"/>
                  </a:lnTo>
                  <a:lnTo>
                    <a:pt x="11741" y="0"/>
                  </a:lnTo>
                  <a:lnTo>
                    <a:pt x="3919" y="0"/>
                  </a:lnTo>
                  <a:lnTo>
                    <a:pt x="3911" y="6482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78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3" name="Freeform 31">
              <a:extLst>
                <a:ext uri="{FF2B5EF4-FFF2-40B4-BE49-F238E27FC236}">
                  <a16:creationId xmlns:a16="http://schemas.microsoft.com/office/drawing/2014/main" id="{8E22E771-EFBE-46B8-AE6D-36EC0519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340"/>
              <a:ext cx="314" cy="359"/>
            </a:xfrm>
            <a:custGeom>
              <a:avLst/>
              <a:gdLst>
                <a:gd name="T0" fmla="*/ 0 w 11301"/>
                <a:gd name="T1" fmla="*/ 6224 h 12917"/>
                <a:gd name="T2" fmla="*/ 5641 w 11301"/>
                <a:gd name="T3" fmla="*/ 12917 h 12917"/>
                <a:gd name="T4" fmla="*/ 11301 w 11301"/>
                <a:gd name="T5" fmla="*/ 6224 h 12917"/>
                <a:gd name="T6" fmla="*/ 8468 w 11301"/>
                <a:gd name="T7" fmla="*/ 6232 h 12917"/>
                <a:gd name="T8" fmla="*/ 8468 w 11301"/>
                <a:gd name="T9" fmla="*/ 0 h 12917"/>
                <a:gd name="T10" fmla="*/ 2825 w 11301"/>
                <a:gd name="T11" fmla="*/ 8 h 12917"/>
                <a:gd name="T12" fmla="*/ 2825 w 11301"/>
                <a:gd name="T13" fmla="*/ 6224 h 12917"/>
                <a:gd name="T14" fmla="*/ 0 w 11301"/>
                <a:gd name="T15" fmla="*/ 6224 h 1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1" h="12917">
                  <a:moveTo>
                    <a:pt x="0" y="6224"/>
                  </a:moveTo>
                  <a:lnTo>
                    <a:pt x="5641" y="12917"/>
                  </a:lnTo>
                  <a:lnTo>
                    <a:pt x="11301" y="6224"/>
                  </a:lnTo>
                  <a:lnTo>
                    <a:pt x="8468" y="6232"/>
                  </a:lnTo>
                  <a:lnTo>
                    <a:pt x="8468" y="0"/>
                  </a:lnTo>
                  <a:lnTo>
                    <a:pt x="2825" y="8"/>
                  </a:lnTo>
                  <a:lnTo>
                    <a:pt x="2825" y="6224"/>
                  </a:lnTo>
                  <a:lnTo>
                    <a:pt x="0" y="6224"/>
                  </a:lnTo>
                  <a:close/>
                </a:path>
              </a:pathLst>
            </a:custGeom>
            <a:solidFill>
              <a:srgbClr val="E6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4" name="Freeform 32">
              <a:extLst>
                <a:ext uri="{FF2B5EF4-FFF2-40B4-BE49-F238E27FC236}">
                  <a16:creationId xmlns:a16="http://schemas.microsoft.com/office/drawing/2014/main" id="{1AAD6A4A-2E0B-48AF-B888-CA5FAB5E3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" y="1298"/>
              <a:ext cx="326" cy="215"/>
            </a:xfrm>
            <a:custGeom>
              <a:avLst/>
              <a:gdLst>
                <a:gd name="T0" fmla="*/ 11733 w 11733"/>
                <a:gd name="T1" fmla="*/ 0 h 7735"/>
                <a:gd name="T2" fmla="*/ 10639 w 11733"/>
                <a:gd name="T3" fmla="*/ 1519 h 7735"/>
                <a:gd name="T4" fmla="*/ 5005 w 11733"/>
                <a:gd name="T5" fmla="*/ 1519 h 7735"/>
                <a:gd name="T6" fmla="*/ 3911 w 11733"/>
                <a:gd name="T7" fmla="*/ 8 h 7735"/>
                <a:gd name="T8" fmla="*/ 11733 w 11733"/>
                <a:gd name="T9" fmla="*/ 0 h 7735"/>
                <a:gd name="T10" fmla="*/ 3903 w 11733"/>
                <a:gd name="T11" fmla="*/ 6490 h 7735"/>
                <a:gd name="T12" fmla="*/ 5005 w 11733"/>
                <a:gd name="T13" fmla="*/ 7735 h 7735"/>
                <a:gd name="T14" fmla="*/ 2180 w 11733"/>
                <a:gd name="T15" fmla="*/ 7735 h 7735"/>
                <a:gd name="T16" fmla="*/ 0 w 11733"/>
                <a:gd name="T17" fmla="*/ 6490 h 7735"/>
                <a:gd name="T18" fmla="*/ 3903 w 11733"/>
                <a:gd name="T19" fmla="*/ 6490 h 7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33" h="7735">
                  <a:moveTo>
                    <a:pt x="11733" y="0"/>
                  </a:moveTo>
                  <a:lnTo>
                    <a:pt x="10639" y="1519"/>
                  </a:lnTo>
                  <a:lnTo>
                    <a:pt x="5005" y="1519"/>
                  </a:lnTo>
                  <a:lnTo>
                    <a:pt x="3911" y="8"/>
                  </a:lnTo>
                  <a:lnTo>
                    <a:pt x="11733" y="0"/>
                  </a:lnTo>
                  <a:close/>
                  <a:moveTo>
                    <a:pt x="3903" y="6490"/>
                  </a:moveTo>
                  <a:lnTo>
                    <a:pt x="5005" y="7735"/>
                  </a:lnTo>
                  <a:lnTo>
                    <a:pt x="2180" y="7735"/>
                  </a:lnTo>
                  <a:lnTo>
                    <a:pt x="0" y="6490"/>
                  </a:lnTo>
                  <a:lnTo>
                    <a:pt x="3903" y="6490"/>
                  </a:lnTo>
                  <a:close/>
                </a:path>
              </a:pathLst>
            </a:custGeom>
            <a:solidFill>
              <a:srgbClr val="A62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5" name="Freeform 33">
              <a:extLst>
                <a:ext uri="{FF2B5EF4-FFF2-40B4-BE49-F238E27FC236}">
                  <a16:creationId xmlns:a16="http://schemas.microsoft.com/office/drawing/2014/main" id="{3483EE1C-CCA7-4855-89D6-8CB7D5649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" y="1298"/>
              <a:ext cx="217" cy="454"/>
            </a:xfrm>
            <a:custGeom>
              <a:avLst/>
              <a:gdLst>
                <a:gd name="T0" fmla="*/ 2196 w 7808"/>
                <a:gd name="T1" fmla="*/ 7735 h 16336"/>
                <a:gd name="T2" fmla="*/ 7808 w 7808"/>
                <a:gd name="T3" fmla="*/ 14414 h 16336"/>
                <a:gd name="T4" fmla="*/ 7807 w 7808"/>
                <a:gd name="T5" fmla="*/ 16336 h 16336"/>
                <a:gd name="T6" fmla="*/ 0 w 7808"/>
                <a:gd name="T7" fmla="*/ 6482 h 16336"/>
                <a:gd name="T8" fmla="*/ 2196 w 7808"/>
                <a:gd name="T9" fmla="*/ 7735 h 16336"/>
                <a:gd name="T10" fmla="*/ 3919 w 7808"/>
                <a:gd name="T11" fmla="*/ 0 h 16336"/>
                <a:gd name="T12" fmla="*/ 5013 w 7808"/>
                <a:gd name="T13" fmla="*/ 1511 h 16336"/>
                <a:gd name="T14" fmla="*/ 5013 w 7808"/>
                <a:gd name="T15" fmla="*/ 7727 h 16336"/>
                <a:gd name="T16" fmla="*/ 3911 w 7808"/>
                <a:gd name="T17" fmla="*/ 6482 h 16336"/>
                <a:gd name="T18" fmla="*/ 3919 w 7808"/>
                <a:gd name="T19" fmla="*/ 0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8" h="16336">
                  <a:moveTo>
                    <a:pt x="2196" y="7735"/>
                  </a:moveTo>
                  <a:lnTo>
                    <a:pt x="7808" y="14414"/>
                  </a:lnTo>
                  <a:lnTo>
                    <a:pt x="7807" y="16336"/>
                  </a:lnTo>
                  <a:lnTo>
                    <a:pt x="0" y="6482"/>
                  </a:lnTo>
                  <a:lnTo>
                    <a:pt x="2196" y="7735"/>
                  </a:lnTo>
                  <a:close/>
                  <a:moveTo>
                    <a:pt x="3919" y="0"/>
                  </a:moveTo>
                  <a:lnTo>
                    <a:pt x="5013" y="1511"/>
                  </a:lnTo>
                  <a:lnTo>
                    <a:pt x="5013" y="7727"/>
                  </a:lnTo>
                  <a:lnTo>
                    <a:pt x="3911" y="6482"/>
                  </a:lnTo>
                  <a:lnTo>
                    <a:pt x="3919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906" name="Group 34">
            <a:extLst>
              <a:ext uri="{FF2B5EF4-FFF2-40B4-BE49-F238E27FC236}">
                <a16:creationId xmlns:a16="http://schemas.microsoft.com/office/drawing/2014/main" id="{EDD007BD-223C-4292-8DF8-3280419B81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5313" y="3067050"/>
            <a:ext cx="690562" cy="720725"/>
            <a:chOff x="1175" y="1932"/>
            <a:chExt cx="435" cy="454"/>
          </a:xfrm>
        </p:grpSpPr>
        <p:sp>
          <p:nvSpPr>
            <p:cNvPr id="1231907" name="AutoShape 35">
              <a:extLst>
                <a:ext uri="{FF2B5EF4-FFF2-40B4-BE49-F238E27FC236}">
                  <a16:creationId xmlns:a16="http://schemas.microsoft.com/office/drawing/2014/main" id="{86C6818D-BC9A-4D97-BE23-AED9673FA0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5" y="1932"/>
              <a:ext cx="43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8" name="Freeform 36">
              <a:extLst>
                <a:ext uri="{FF2B5EF4-FFF2-40B4-BE49-F238E27FC236}">
                  <a16:creationId xmlns:a16="http://schemas.microsoft.com/office/drawing/2014/main" id="{173C9AEF-C859-48B3-8863-5106930F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932"/>
              <a:ext cx="435" cy="454"/>
            </a:xfrm>
            <a:custGeom>
              <a:avLst/>
              <a:gdLst>
                <a:gd name="T0" fmla="*/ 0 w 15660"/>
                <a:gd name="T1" fmla="*/ 6482 h 16336"/>
                <a:gd name="T2" fmla="*/ 7807 w 15660"/>
                <a:gd name="T3" fmla="*/ 16336 h 16336"/>
                <a:gd name="T4" fmla="*/ 15660 w 15660"/>
                <a:gd name="T5" fmla="*/ 6482 h 16336"/>
                <a:gd name="T6" fmla="*/ 11733 w 15660"/>
                <a:gd name="T7" fmla="*/ 6491 h 16336"/>
                <a:gd name="T8" fmla="*/ 11741 w 15660"/>
                <a:gd name="T9" fmla="*/ 0 h 16336"/>
                <a:gd name="T10" fmla="*/ 3919 w 15660"/>
                <a:gd name="T11" fmla="*/ 0 h 16336"/>
                <a:gd name="T12" fmla="*/ 3911 w 15660"/>
                <a:gd name="T13" fmla="*/ 6482 h 16336"/>
                <a:gd name="T14" fmla="*/ 0 w 15660"/>
                <a:gd name="T15" fmla="*/ 6482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60" h="16336">
                  <a:moveTo>
                    <a:pt x="0" y="6482"/>
                  </a:moveTo>
                  <a:lnTo>
                    <a:pt x="7807" y="16336"/>
                  </a:lnTo>
                  <a:lnTo>
                    <a:pt x="15660" y="6482"/>
                  </a:lnTo>
                  <a:lnTo>
                    <a:pt x="11733" y="6491"/>
                  </a:lnTo>
                  <a:lnTo>
                    <a:pt x="11741" y="0"/>
                  </a:lnTo>
                  <a:lnTo>
                    <a:pt x="3919" y="0"/>
                  </a:lnTo>
                  <a:lnTo>
                    <a:pt x="3911" y="6482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78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09" name="Freeform 37">
              <a:extLst>
                <a:ext uri="{FF2B5EF4-FFF2-40B4-BE49-F238E27FC236}">
                  <a16:creationId xmlns:a16="http://schemas.microsoft.com/office/drawing/2014/main" id="{DDB93D68-4441-4B34-8768-79BA1718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1974"/>
              <a:ext cx="314" cy="359"/>
            </a:xfrm>
            <a:custGeom>
              <a:avLst/>
              <a:gdLst>
                <a:gd name="T0" fmla="*/ 0 w 11301"/>
                <a:gd name="T1" fmla="*/ 6224 h 12917"/>
                <a:gd name="T2" fmla="*/ 5641 w 11301"/>
                <a:gd name="T3" fmla="*/ 12917 h 12917"/>
                <a:gd name="T4" fmla="*/ 11301 w 11301"/>
                <a:gd name="T5" fmla="*/ 6224 h 12917"/>
                <a:gd name="T6" fmla="*/ 8468 w 11301"/>
                <a:gd name="T7" fmla="*/ 6232 h 12917"/>
                <a:gd name="T8" fmla="*/ 8468 w 11301"/>
                <a:gd name="T9" fmla="*/ 0 h 12917"/>
                <a:gd name="T10" fmla="*/ 2825 w 11301"/>
                <a:gd name="T11" fmla="*/ 8 h 12917"/>
                <a:gd name="T12" fmla="*/ 2825 w 11301"/>
                <a:gd name="T13" fmla="*/ 6224 h 12917"/>
                <a:gd name="T14" fmla="*/ 0 w 11301"/>
                <a:gd name="T15" fmla="*/ 6224 h 1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1" h="12917">
                  <a:moveTo>
                    <a:pt x="0" y="6224"/>
                  </a:moveTo>
                  <a:lnTo>
                    <a:pt x="5641" y="12917"/>
                  </a:lnTo>
                  <a:lnTo>
                    <a:pt x="11301" y="6224"/>
                  </a:lnTo>
                  <a:lnTo>
                    <a:pt x="8468" y="6232"/>
                  </a:lnTo>
                  <a:lnTo>
                    <a:pt x="8468" y="0"/>
                  </a:lnTo>
                  <a:lnTo>
                    <a:pt x="2825" y="8"/>
                  </a:lnTo>
                  <a:lnTo>
                    <a:pt x="2825" y="6224"/>
                  </a:lnTo>
                  <a:lnTo>
                    <a:pt x="0" y="6224"/>
                  </a:lnTo>
                  <a:close/>
                </a:path>
              </a:pathLst>
            </a:custGeom>
            <a:solidFill>
              <a:srgbClr val="E6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0" name="Freeform 38">
              <a:extLst>
                <a:ext uri="{FF2B5EF4-FFF2-40B4-BE49-F238E27FC236}">
                  <a16:creationId xmlns:a16="http://schemas.microsoft.com/office/drawing/2014/main" id="{7329A8E3-EC03-431E-B0B9-50B9E1DD5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" y="1932"/>
              <a:ext cx="326" cy="215"/>
            </a:xfrm>
            <a:custGeom>
              <a:avLst/>
              <a:gdLst>
                <a:gd name="T0" fmla="*/ 11733 w 11733"/>
                <a:gd name="T1" fmla="*/ 0 h 7735"/>
                <a:gd name="T2" fmla="*/ 10639 w 11733"/>
                <a:gd name="T3" fmla="*/ 1519 h 7735"/>
                <a:gd name="T4" fmla="*/ 5005 w 11733"/>
                <a:gd name="T5" fmla="*/ 1519 h 7735"/>
                <a:gd name="T6" fmla="*/ 3911 w 11733"/>
                <a:gd name="T7" fmla="*/ 8 h 7735"/>
                <a:gd name="T8" fmla="*/ 11733 w 11733"/>
                <a:gd name="T9" fmla="*/ 0 h 7735"/>
                <a:gd name="T10" fmla="*/ 3903 w 11733"/>
                <a:gd name="T11" fmla="*/ 6490 h 7735"/>
                <a:gd name="T12" fmla="*/ 5005 w 11733"/>
                <a:gd name="T13" fmla="*/ 7735 h 7735"/>
                <a:gd name="T14" fmla="*/ 2180 w 11733"/>
                <a:gd name="T15" fmla="*/ 7735 h 7735"/>
                <a:gd name="T16" fmla="*/ 0 w 11733"/>
                <a:gd name="T17" fmla="*/ 6490 h 7735"/>
                <a:gd name="T18" fmla="*/ 3903 w 11733"/>
                <a:gd name="T19" fmla="*/ 6490 h 7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33" h="7735">
                  <a:moveTo>
                    <a:pt x="11733" y="0"/>
                  </a:moveTo>
                  <a:lnTo>
                    <a:pt x="10639" y="1519"/>
                  </a:lnTo>
                  <a:lnTo>
                    <a:pt x="5005" y="1519"/>
                  </a:lnTo>
                  <a:lnTo>
                    <a:pt x="3911" y="8"/>
                  </a:lnTo>
                  <a:lnTo>
                    <a:pt x="11733" y="0"/>
                  </a:lnTo>
                  <a:close/>
                  <a:moveTo>
                    <a:pt x="3903" y="6490"/>
                  </a:moveTo>
                  <a:lnTo>
                    <a:pt x="5005" y="7735"/>
                  </a:lnTo>
                  <a:lnTo>
                    <a:pt x="2180" y="7735"/>
                  </a:lnTo>
                  <a:lnTo>
                    <a:pt x="0" y="6490"/>
                  </a:lnTo>
                  <a:lnTo>
                    <a:pt x="3903" y="6490"/>
                  </a:lnTo>
                  <a:close/>
                </a:path>
              </a:pathLst>
            </a:custGeom>
            <a:solidFill>
              <a:srgbClr val="A62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1" name="Freeform 39">
              <a:extLst>
                <a:ext uri="{FF2B5EF4-FFF2-40B4-BE49-F238E27FC236}">
                  <a16:creationId xmlns:a16="http://schemas.microsoft.com/office/drawing/2014/main" id="{33001E14-6644-4286-8A52-E6AAB62E0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" y="1932"/>
              <a:ext cx="217" cy="454"/>
            </a:xfrm>
            <a:custGeom>
              <a:avLst/>
              <a:gdLst>
                <a:gd name="T0" fmla="*/ 2196 w 7808"/>
                <a:gd name="T1" fmla="*/ 7735 h 16336"/>
                <a:gd name="T2" fmla="*/ 7808 w 7808"/>
                <a:gd name="T3" fmla="*/ 14414 h 16336"/>
                <a:gd name="T4" fmla="*/ 7807 w 7808"/>
                <a:gd name="T5" fmla="*/ 16336 h 16336"/>
                <a:gd name="T6" fmla="*/ 0 w 7808"/>
                <a:gd name="T7" fmla="*/ 6482 h 16336"/>
                <a:gd name="T8" fmla="*/ 2196 w 7808"/>
                <a:gd name="T9" fmla="*/ 7735 h 16336"/>
                <a:gd name="T10" fmla="*/ 3919 w 7808"/>
                <a:gd name="T11" fmla="*/ 0 h 16336"/>
                <a:gd name="T12" fmla="*/ 5013 w 7808"/>
                <a:gd name="T13" fmla="*/ 1511 h 16336"/>
                <a:gd name="T14" fmla="*/ 5013 w 7808"/>
                <a:gd name="T15" fmla="*/ 7727 h 16336"/>
                <a:gd name="T16" fmla="*/ 3911 w 7808"/>
                <a:gd name="T17" fmla="*/ 6482 h 16336"/>
                <a:gd name="T18" fmla="*/ 3919 w 7808"/>
                <a:gd name="T19" fmla="*/ 0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8" h="16336">
                  <a:moveTo>
                    <a:pt x="2196" y="7735"/>
                  </a:moveTo>
                  <a:lnTo>
                    <a:pt x="7808" y="14414"/>
                  </a:lnTo>
                  <a:lnTo>
                    <a:pt x="7807" y="16336"/>
                  </a:lnTo>
                  <a:lnTo>
                    <a:pt x="0" y="6482"/>
                  </a:lnTo>
                  <a:lnTo>
                    <a:pt x="2196" y="7735"/>
                  </a:lnTo>
                  <a:close/>
                  <a:moveTo>
                    <a:pt x="3919" y="0"/>
                  </a:moveTo>
                  <a:lnTo>
                    <a:pt x="5013" y="1511"/>
                  </a:lnTo>
                  <a:lnTo>
                    <a:pt x="5013" y="7727"/>
                  </a:lnTo>
                  <a:lnTo>
                    <a:pt x="3911" y="6482"/>
                  </a:lnTo>
                  <a:lnTo>
                    <a:pt x="3919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912" name="Group 40">
            <a:extLst>
              <a:ext uri="{FF2B5EF4-FFF2-40B4-BE49-F238E27FC236}">
                <a16:creationId xmlns:a16="http://schemas.microsoft.com/office/drawing/2014/main" id="{8B52AB14-5955-4E35-BF65-86084ECF11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3825" y="3068638"/>
            <a:ext cx="690563" cy="720725"/>
            <a:chOff x="4078" y="1933"/>
            <a:chExt cx="435" cy="454"/>
          </a:xfrm>
        </p:grpSpPr>
        <p:sp>
          <p:nvSpPr>
            <p:cNvPr id="1231913" name="AutoShape 41">
              <a:extLst>
                <a:ext uri="{FF2B5EF4-FFF2-40B4-BE49-F238E27FC236}">
                  <a16:creationId xmlns:a16="http://schemas.microsoft.com/office/drawing/2014/main" id="{189B1E13-4BE0-4C74-A88C-44F3D0FFFD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78" y="1933"/>
              <a:ext cx="43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4" name="Freeform 42">
              <a:extLst>
                <a:ext uri="{FF2B5EF4-FFF2-40B4-BE49-F238E27FC236}">
                  <a16:creationId xmlns:a16="http://schemas.microsoft.com/office/drawing/2014/main" id="{58780950-B82E-4AD4-98BF-4BD5F9B3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1933"/>
              <a:ext cx="435" cy="454"/>
            </a:xfrm>
            <a:custGeom>
              <a:avLst/>
              <a:gdLst>
                <a:gd name="T0" fmla="*/ 0 w 15660"/>
                <a:gd name="T1" fmla="*/ 6482 h 16336"/>
                <a:gd name="T2" fmla="*/ 7807 w 15660"/>
                <a:gd name="T3" fmla="*/ 16336 h 16336"/>
                <a:gd name="T4" fmla="*/ 15660 w 15660"/>
                <a:gd name="T5" fmla="*/ 6482 h 16336"/>
                <a:gd name="T6" fmla="*/ 11733 w 15660"/>
                <a:gd name="T7" fmla="*/ 6491 h 16336"/>
                <a:gd name="T8" fmla="*/ 11741 w 15660"/>
                <a:gd name="T9" fmla="*/ 0 h 16336"/>
                <a:gd name="T10" fmla="*/ 3919 w 15660"/>
                <a:gd name="T11" fmla="*/ 0 h 16336"/>
                <a:gd name="T12" fmla="*/ 3911 w 15660"/>
                <a:gd name="T13" fmla="*/ 6482 h 16336"/>
                <a:gd name="T14" fmla="*/ 0 w 15660"/>
                <a:gd name="T15" fmla="*/ 6482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60" h="16336">
                  <a:moveTo>
                    <a:pt x="0" y="6482"/>
                  </a:moveTo>
                  <a:lnTo>
                    <a:pt x="7807" y="16336"/>
                  </a:lnTo>
                  <a:lnTo>
                    <a:pt x="15660" y="6482"/>
                  </a:lnTo>
                  <a:lnTo>
                    <a:pt x="11733" y="6491"/>
                  </a:lnTo>
                  <a:lnTo>
                    <a:pt x="11741" y="0"/>
                  </a:lnTo>
                  <a:lnTo>
                    <a:pt x="3919" y="0"/>
                  </a:lnTo>
                  <a:lnTo>
                    <a:pt x="3911" y="6482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78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5" name="Freeform 43">
              <a:extLst>
                <a:ext uri="{FF2B5EF4-FFF2-40B4-BE49-F238E27FC236}">
                  <a16:creationId xmlns:a16="http://schemas.microsoft.com/office/drawing/2014/main" id="{719747EA-9EF4-44C8-83AB-6BE23156B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1975"/>
              <a:ext cx="314" cy="359"/>
            </a:xfrm>
            <a:custGeom>
              <a:avLst/>
              <a:gdLst>
                <a:gd name="T0" fmla="*/ 0 w 11301"/>
                <a:gd name="T1" fmla="*/ 6224 h 12917"/>
                <a:gd name="T2" fmla="*/ 5641 w 11301"/>
                <a:gd name="T3" fmla="*/ 12917 h 12917"/>
                <a:gd name="T4" fmla="*/ 11301 w 11301"/>
                <a:gd name="T5" fmla="*/ 6224 h 12917"/>
                <a:gd name="T6" fmla="*/ 8468 w 11301"/>
                <a:gd name="T7" fmla="*/ 6232 h 12917"/>
                <a:gd name="T8" fmla="*/ 8468 w 11301"/>
                <a:gd name="T9" fmla="*/ 0 h 12917"/>
                <a:gd name="T10" fmla="*/ 2825 w 11301"/>
                <a:gd name="T11" fmla="*/ 8 h 12917"/>
                <a:gd name="T12" fmla="*/ 2825 w 11301"/>
                <a:gd name="T13" fmla="*/ 6224 h 12917"/>
                <a:gd name="T14" fmla="*/ 0 w 11301"/>
                <a:gd name="T15" fmla="*/ 6224 h 1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1" h="12917">
                  <a:moveTo>
                    <a:pt x="0" y="6224"/>
                  </a:moveTo>
                  <a:lnTo>
                    <a:pt x="5641" y="12917"/>
                  </a:lnTo>
                  <a:lnTo>
                    <a:pt x="11301" y="6224"/>
                  </a:lnTo>
                  <a:lnTo>
                    <a:pt x="8468" y="6232"/>
                  </a:lnTo>
                  <a:lnTo>
                    <a:pt x="8468" y="0"/>
                  </a:lnTo>
                  <a:lnTo>
                    <a:pt x="2825" y="8"/>
                  </a:lnTo>
                  <a:lnTo>
                    <a:pt x="2825" y="6224"/>
                  </a:lnTo>
                  <a:lnTo>
                    <a:pt x="0" y="6224"/>
                  </a:lnTo>
                  <a:close/>
                </a:path>
              </a:pathLst>
            </a:custGeom>
            <a:solidFill>
              <a:srgbClr val="E6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6" name="Freeform 44">
              <a:extLst>
                <a:ext uri="{FF2B5EF4-FFF2-40B4-BE49-F238E27FC236}">
                  <a16:creationId xmlns:a16="http://schemas.microsoft.com/office/drawing/2014/main" id="{74C45F8B-5E69-498F-88BB-922E991B8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1933"/>
              <a:ext cx="326" cy="215"/>
            </a:xfrm>
            <a:custGeom>
              <a:avLst/>
              <a:gdLst>
                <a:gd name="T0" fmla="*/ 11733 w 11733"/>
                <a:gd name="T1" fmla="*/ 0 h 7735"/>
                <a:gd name="T2" fmla="*/ 10639 w 11733"/>
                <a:gd name="T3" fmla="*/ 1519 h 7735"/>
                <a:gd name="T4" fmla="*/ 5005 w 11733"/>
                <a:gd name="T5" fmla="*/ 1519 h 7735"/>
                <a:gd name="T6" fmla="*/ 3911 w 11733"/>
                <a:gd name="T7" fmla="*/ 8 h 7735"/>
                <a:gd name="T8" fmla="*/ 11733 w 11733"/>
                <a:gd name="T9" fmla="*/ 0 h 7735"/>
                <a:gd name="T10" fmla="*/ 3903 w 11733"/>
                <a:gd name="T11" fmla="*/ 6490 h 7735"/>
                <a:gd name="T12" fmla="*/ 5005 w 11733"/>
                <a:gd name="T13" fmla="*/ 7735 h 7735"/>
                <a:gd name="T14" fmla="*/ 2180 w 11733"/>
                <a:gd name="T15" fmla="*/ 7735 h 7735"/>
                <a:gd name="T16" fmla="*/ 0 w 11733"/>
                <a:gd name="T17" fmla="*/ 6490 h 7735"/>
                <a:gd name="T18" fmla="*/ 3903 w 11733"/>
                <a:gd name="T19" fmla="*/ 6490 h 7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33" h="7735">
                  <a:moveTo>
                    <a:pt x="11733" y="0"/>
                  </a:moveTo>
                  <a:lnTo>
                    <a:pt x="10639" y="1519"/>
                  </a:lnTo>
                  <a:lnTo>
                    <a:pt x="5005" y="1519"/>
                  </a:lnTo>
                  <a:lnTo>
                    <a:pt x="3911" y="8"/>
                  </a:lnTo>
                  <a:lnTo>
                    <a:pt x="11733" y="0"/>
                  </a:lnTo>
                  <a:close/>
                  <a:moveTo>
                    <a:pt x="3903" y="6490"/>
                  </a:moveTo>
                  <a:lnTo>
                    <a:pt x="5005" y="7735"/>
                  </a:lnTo>
                  <a:lnTo>
                    <a:pt x="2180" y="7735"/>
                  </a:lnTo>
                  <a:lnTo>
                    <a:pt x="0" y="6490"/>
                  </a:lnTo>
                  <a:lnTo>
                    <a:pt x="3903" y="6490"/>
                  </a:lnTo>
                  <a:close/>
                </a:path>
              </a:pathLst>
            </a:custGeom>
            <a:solidFill>
              <a:srgbClr val="A62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17" name="Freeform 45">
              <a:extLst>
                <a:ext uri="{FF2B5EF4-FFF2-40B4-BE49-F238E27FC236}">
                  <a16:creationId xmlns:a16="http://schemas.microsoft.com/office/drawing/2014/main" id="{1552DDDE-32C3-44FE-83E9-C308853C9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1933"/>
              <a:ext cx="217" cy="454"/>
            </a:xfrm>
            <a:custGeom>
              <a:avLst/>
              <a:gdLst>
                <a:gd name="T0" fmla="*/ 2196 w 7808"/>
                <a:gd name="T1" fmla="*/ 7735 h 16336"/>
                <a:gd name="T2" fmla="*/ 7808 w 7808"/>
                <a:gd name="T3" fmla="*/ 14414 h 16336"/>
                <a:gd name="T4" fmla="*/ 7807 w 7808"/>
                <a:gd name="T5" fmla="*/ 16336 h 16336"/>
                <a:gd name="T6" fmla="*/ 0 w 7808"/>
                <a:gd name="T7" fmla="*/ 6482 h 16336"/>
                <a:gd name="T8" fmla="*/ 2196 w 7808"/>
                <a:gd name="T9" fmla="*/ 7735 h 16336"/>
                <a:gd name="T10" fmla="*/ 3919 w 7808"/>
                <a:gd name="T11" fmla="*/ 0 h 16336"/>
                <a:gd name="T12" fmla="*/ 5013 w 7808"/>
                <a:gd name="T13" fmla="*/ 1511 h 16336"/>
                <a:gd name="T14" fmla="*/ 5013 w 7808"/>
                <a:gd name="T15" fmla="*/ 7727 h 16336"/>
                <a:gd name="T16" fmla="*/ 3911 w 7808"/>
                <a:gd name="T17" fmla="*/ 6482 h 16336"/>
                <a:gd name="T18" fmla="*/ 3919 w 7808"/>
                <a:gd name="T19" fmla="*/ 0 h 1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8" h="16336">
                  <a:moveTo>
                    <a:pt x="2196" y="7735"/>
                  </a:moveTo>
                  <a:lnTo>
                    <a:pt x="7808" y="14414"/>
                  </a:lnTo>
                  <a:lnTo>
                    <a:pt x="7807" y="16336"/>
                  </a:lnTo>
                  <a:lnTo>
                    <a:pt x="0" y="6482"/>
                  </a:lnTo>
                  <a:lnTo>
                    <a:pt x="2196" y="7735"/>
                  </a:lnTo>
                  <a:close/>
                  <a:moveTo>
                    <a:pt x="3919" y="0"/>
                  </a:moveTo>
                  <a:lnTo>
                    <a:pt x="5013" y="1511"/>
                  </a:lnTo>
                  <a:lnTo>
                    <a:pt x="5013" y="7727"/>
                  </a:lnTo>
                  <a:lnTo>
                    <a:pt x="3911" y="6482"/>
                  </a:lnTo>
                  <a:lnTo>
                    <a:pt x="3919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4" name="Text Box 4">
            <a:extLst>
              <a:ext uri="{FF2B5EF4-FFF2-40B4-BE49-F238E27FC236}">
                <a16:creationId xmlns:a16="http://schemas.microsoft.com/office/drawing/2014/main" id="{50D71ECB-A241-49B9-B454-167A732C6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404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Nutritional Needs of Athletes</a:t>
            </a:r>
            <a:r>
              <a:rPr lang="en-US" altLang="en-US" sz="1200">
                <a:latin typeface="Times New Roman" panose="02020603050405020304" pitchFamily="18" charset="0"/>
              </a:rPr>
              <a:t>. (p. 8), por F. Brouns, 1993, New York: John Wiley &amp; Sons. Copyright 1993 por John Wiley &amp; Sons Ltd.</a:t>
            </a:r>
          </a:p>
        </p:txBody>
      </p:sp>
      <p:grpSp>
        <p:nvGrpSpPr>
          <p:cNvPr id="1233925" name="Group 5">
            <a:extLst>
              <a:ext uri="{FF2B5EF4-FFF2-40B4-BE49-F238E27FC236}">
                <a16:creationId xmlns:a16="http://schemas.microsoft.com/office/drawing/2014/main" id="{75B78F42-2CAD-4896-86BD-C65792973F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313" y="1011238"/>
            <a:ext cx="8137525" cy="5154612"/>
            <a:chOff x="90" y="472"/>
            <a:chExt cx="5602" cy="3548"/>
          </a:xfrm>
        </p:grpSpPr>
        <p:sp>
          <p:nvSpPr>
            <p:cNvPr id="1233926" name="AutoShape 6">
              <a:extLst>
                <a:ext uri="{FF2B5EF4-FFF2-40B4-BE49-F238E27FC236}">
                  <a16:creationId xmlns:a16="http://schemas.microsoft.com/office/drawing/2014/main" id="{93F0AF17-D714-4E24-9283-940B0FAE90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" y="472"/>
              <a:ext cx="5602" cy="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3927" name="Group 7">
              <a:extLst>
                <a:ext uri="{FF2B5EF4-FFF2-40B4-BE49-F238E27FC236}">
                  <a16:creationId xmlns:a16="http://schemas.microsoft.com/office/drawing/2014/main" id="{03F0A59E-232C-4F25-95FB-67C2A5E7B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477"/>
              <a:ext cx="5591" cy="3537"/>
              <a:chOff x="96" y="477"/>
              <a:chExt cx="5591" cy="3537"/>
            </a:xfrm>
          </p:grpSpPr>
          <p:sp>
            <p:nvSpPr>
              <p:cNvPr id="1233928" name="Rectangle 8">
                <a:extLst>
                  <a:ext uri="{FF2B5EF4-FFF2-40B4-BE49-F238E27FC236}">
                    <a16:creationId xmlns:a16="http://schemas.microsoft.com/office/drawing/2014/main" id="{C3B683AE-58B8-4056-BB96-58F332E93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31"/>
                <a:ext cx="5484" cy="3429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29" name="Freeform 9">
                <a:extLst>
                  <a:ext uri="{FF2B5EF4-FFF2-40B4-BE49-F238E27FC236}">
                    <a16:creationId xmlns:a16="http://schemas.microsoft.com/office/drawing/2014/main" id="{F3D3471E-41E2-4C32-B779-9B9207C73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477"/>
                <a:ext cx="54" cy="3537"/>
              </a:xfrm>
              <a:custGeom>
                <a:avLst/>
                <a:gdLst>
                  <a:gd name="T0" fmla="*/ 0 w 163"/>
                  <a:gd name="T1" fmla="*/ 0 h 10612"/>
                  <a:gd name="T2" fmla="*/ 163 w 163"/>
                  <a:gd name="T3" fmla="*/ 162 h 10612"/>
                  <a:gd name="T4" fmla="*/ 163 w 163"/>
                  <a:gd name="T5" fmla="*/ 10449 h 10612"/>
                  <a:gd name="T6" fmla="*/ 0 w 163"/>
                  <a:gd name="T7" fmla="*/ 10612 h 10612"/>
                  <a:gd name="T8" fmla="*/ 0 w 163"/>
                  <a:gd name="T9" fmla="*/ 0 h 10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0612">
                    <a:moveTo>
                      <a:pt x="0" y="0"/>
                    </a:moveTo>
                    <a:lnTo>
                      <a:pt x="163" y="162"/>
                    </a:lnTo>
                    <a:lnTo>
                      <a:pt x="163" y="10449"/>
                    </a:lnTo>
                    <a:lnTo>
                      <a:pt x="0" y="10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0" name="Freeform 10">
                <a:extLst>
                  <a:ext uri="{FF2B5EF4-FFF2-40B4-BE49-F238E27FC236}">
                    <a16:creationId xmlns:a16="http://schemas.microsoft.com/office/drawing/2014/main" id="{DAB814DB-5D8E-4F2A-8BC2-661B680EC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477"/>
                <a:ext cx="5591" cy="54"/>
              </a:xfrm>
              <a:custGeom>
                <a:avLst/>
                <a:gdLst>
                  <a:gd name="T0" fmla="*/ 0 w 16775"/>
                  <a:gd name="T1" fmla="*/ 0 h 162"/>
                  <a:gd name="T2" fmla="*/ 163 w 16775"/>
                  <a:gd name="T3" fmla="*/ 162 h 162"/>
                  <a:gd name="T4" fmla="*/ 16613 w 16775"/>
                  <a:gd name="T5" fmla="*/ 162 h 162"/>
                  <a:gd name="T6" fmla="*/ 16775 w 16775"/>
                  <a:gd name="T7" fmla="*/ 0 h 162"/>
                  <a:gd name="T8" fmla="*/ 0 w 16775"/>
                  <a:gd name="T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75" h="162">
                    <a:moveTo>
                      <a:pt x="0" y="0"/>
                    </a:moveTo>
                    <a:lnTo>
                      <a:pt x="163" y="162"/>
                    </a:lnTo>
                    <a:lnTo>
                      <a:pt x="16613" y="162"/>
                    </a:lnTo>
                    <a:lnTo>
                      <a:pt x="167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7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1" name="Freeform 11">
                <a:extLst>
                  <a:ext uri="{FF2B5EF4-FFF2-40B4-BE49-F238E27FC236}">
                    <a16:creationId xmlns:a16="http://schemas.microsoft.com/office/drawing/2014/main" id="{6DC23D92-81AB-4440-8F79-9ED478DF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3" y="477"/>
                <a:ext cx="54" cy="3537"/>
              </a:xfrm>
              <a:custGeom>
                <a:avLst/>
                <a:gdLst>
                  <a:gd name="T0" fmla="*/ 162 w 162"/>
                  <a:gd name="T1" fmla="*/ 10612 h 10612"/>
                  <a:gd name="T2" fmla="*/ 0 w 162"/>
                  <a:gd name="T3" fmla="*/ 10449 h 10612"/>
                  <a:gd name="T4" fmla="*/ 0 w 162"/>
                  <a:gd name="T5" fmla="*/ 162 h 10612"/>
                  <a:gd name="T6" fmla="*/ 162 w 162"/>
                  <a:gd name="T7" fmla="*/ 0 h 10612"/>
                  <a:gd name="T8" fmla="*/ 162 w 162"/>
                  <a:gd name="T9" fmla="*/ 10612 h 10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612">
                    <a:moveTo>
                      <a:pt x="162" y="10612"/>
                    </a:moveTo>
                    <a:lnTo>
                      <a:pt x="0" y="10449"/>
                    </a:lnTo>
                    <a:lnTo>
                      <a:pt x="0" y="162"/>
                    </a:lnTo>
                    <a:lnTo>
                      <a:pt x="162" y="0"/>
                    </a:lnTo>
                    <a:lnTo>
                      <a:pt x="162" y="10612"/>
                    </a:lnTo>
                    <a:close/>
                  </a:path>
                </a:pathLst>
              </a:custGeom>
              <a:solidFill>
                <a:srgbClr val="7F7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2" name="Freeform 12">
                <a:extLst>
                  <a:ext uri="{FF2B5EF4-FFF2-40B4-BE49-F238E27FC236}">
                    <a16:creationId xmlns:a16="http://schemas.microsoft.com/office/drawing/2014/main" id="{437CE02E-5228-42E7-B1E2-F37066B8A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3960"/>
                <a:ext cx="5591" cy="54"/>
              </a:xfrm>
              <a:custGeom>
                <a:avLst/>
                <a:gdLst>
                  <a:gd name="T0" fmla="*/ 16775 w 16775"/>
                  <a:gd name="T1" fmla="*/ 163 h 163"/>
                  <a:gd name="T2" fmla="*/ 0 w 16775"/>
                  <a:gd name="T3" fmla="*/ 163 h 163"/>
                  <a:gd name="T4" fmla="*/ 163 w 16775"/>
                  <a:gd name="T5" fmla="*/ 0 h 163"/>
                  <a:gd name="T6" fmla="*/ 16613 w 16775"/>
                  <a:gd name="T7" fmla="*/ 0 h 163"/>
                  <a:gd name="T8" fmla="*/ 16775 w 1677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75" h="163">
                    <a:moveTo>
                      <a:pt x="16775" y="163"/>
                    </a:moveTo>
                    <a:lnTo>
                      <a:pt x="0" y="163"/>
                    </a:lnTo>
                    <a:lnTo>
                      <a:pt x="163" y="0"/>
                    </a:lnTo>
                    <a:lnTo>
                      <a:pt x="16613" y="0"/>
                    </a:lnTo>
                    <a:lnTo>
                      <a:pt x="16775" y="163"/>
                    </a:lnTo>
                    <a:close/>
                  </a:path>
                </a:pathLst>
              </a:custGeom>
              <a:solidFill>
                <a:srgbClr val="3F3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3" name="Rectangle 13">
                <a:extLst>
                  <a:ext uri="{FF2B5EF4-FFF2-40B4-BE49-F238E27FC236}">
                    <a16:creationId xmlns:a16="http://schemas.microsoft.com/office/drawing/2014/main" id="{08765640-6A1C-4EB4-8DF9-8C4AF2372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80"/>
                <a:ext cx="2613" cy="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4" name="Rectangle 14">
                <a:extLst>
                  <a:ext uri="{FF2B5EF4-FFF2-40B4-BE49-F238E27FC236}">
                    <a16:creationId xmlns:a16="http://schemas.microsoft.com/office/drawing/2014/main" id="{F2EB83EE-09F7-460B-9D41-D915AD07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90"/>
                <a:ext cx="2613" cy="9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5" name="Rectangle 15">
                <a:extLst>
                  <a:ext uri="{FF2B5EF4-FFF2-40B4-BE49-F238E27FC236}">
                    <a16:creationId xmlns:a16="http://schemas.microsoft.com/office/drawing/2014/main" id="{E656CB90-D9AA-40F2-89AD-CB3B180D8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99"/>
                <a:ext cx="2613" cy="10"/>
              </a:xfrm>
              <a:prstGeom prst="rect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6" name="Rectangle 16">
                <a:extLst>
                  <a:ext uri="{FF2B5EF4-FFF2-40B4-BE49-F238E27FC236}">
                    <a16:creationId xmlns:a16="http://schemas.microsoft.com/office/drawing/2014/main" id="{69C7A483-F161-4A58-A7AB-9A1BE6861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09"/>
                <a:ext cx="2613" cy="10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7" name="Rectangle 17">
                <a:extLst>
                  <a:ext uri="{FF2B5EF4-FFF2-40B4-BE49-F238E27FC236}">
                    <a16:creationId xmlns:a16="http://schemas.microsoft.com/office/drawing/2014/main" id="{C36E524A-9984-4C99-8DDD-790CD941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19"/>
                <a:ext cx="2613" cy="9"/>
              </a:xfrm>
              <a:prstGeom prst="rect">
                <a:avLst/>
              </a:pr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8" name="Rectangle 18">
                <a:extLst>
                  <a:ext uri="{FF2B5EF4-FFF2-40B4-BE49-F238E27FC236}">
                    <a16:creationId xmlns:a16="http://schemas.microsoft.com/office/drawing/2014/main" id="{B11FC62A-737B-40C2-94D9-6CDFE1BCF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28"/>
                <a:ext cx="2613" cy="10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39" name="Rectangle 19">
                <a:extLst>
                  <a:ext uri="{FF2B5EF4-FFF2-40B4-BE49-F238E27FC236}">
                    <a16:creationId xmlns:a16="http://schemas.microsoft.com/office/drawing/2014/main" id="{F397AC10-E153-4138-8A80-D797F17A3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38"/>
                <a:ext cx="2613" cy="1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0" name="Rectangle 20">
                <a:extLst>
                  <a:ext uri="{FF2B5EF4-FFF2-40B4-BE49-F238E27FC236}">
                    <a16:creationId xmlns:a16="http://schemas.microsoft.com/office/drawing/2014/main" id="{0CD503EE-CCE2-4AEC-8462-897E24235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48"/>
                <a:ext cx="2613" cy="9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1" name="Rectangle 21">
                <a:extLst>
                  <a:ext uri="{FF2B5EF4-FFF2-40B4-BE49-F238E27FC236}">
                    <a16:creationId xmlns:a16="http://schemas.microsoft.com/office/drawing/2014/main" id="{D8FB1AFB-1796-46B2-8817-8EE6A0607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57"/>
                <a:ext cx="2613" cy="10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2" name="Rectangle 22">
                <a:extLst>
                  <a:ext uri="{FF2B5EF4-FFF2-40B4-BE49-F238E27FC236}">
                    <a16:creationId xmlns:a16="http://schemas.microsoft.com/office/drawing/2014/main" id="{2AFB754F-6124-4ECA-8336-ED949FECB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67"/>
                <a:ext cx="2613" cy="10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3" name="Rectangle 23">
                <a:extLst>
                  <a:ext uri="{FF2B5EF4-FFF2-40B4-BE49-F238E27FC236}">
                    <a16:creationId xmlns:a16="http://schemas.microsoft.com/office/drawing/2014/main" id="{7303ABE7-DE5A-4928-A60E-3ED9825AF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77"/>
                <a:ext cx="2613" cy="9"/>
              </a:xfrm>
              <a:prstGeom prst="rect">
                <a:avLst/>
              </a:pr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4" name="Rectangle 24">
                <a:extLst>
                  <a:ext uri="{FF2B5EF4-FFF2-40B4-BE49-F238E27FC236}">
                    <a16:creationId xmlns:a16="http://schemas.microsoft.com/office/drawing/2014/main" id="{A99BDC80-C93B-48C8-957C-11FDDF17E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86"/>
                <a:ext cx="2613" cy="10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5" name="Rectangle 25">
                <a:extLst>
                  <a:ext uri="{FF2B5EF4-FFF2-40B4-BE49-F238E27FC236}">
                    <a16:creationId xmlns:a16="http://schemas.microsoft.com/office/drawing/2014/main" id="{450F4BEB-1571-433A-A291-107CF7219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96"/>
                <a:ext cx="2613" cy="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6" name="Rectangle 26">
                <a:extLst>
                  <a:ext uri="{FF2B5EF4-FFF2-40B4-BE49-F238E27FC236}">
                    <a16:creationId xmlns:a16="http://schemas.microsoft.com/office/drawing/2014/main" id="{70AD2E16-A94E-4F3B-A56A-BAC0E1BD3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05"/>
                <a:ext cx="2613" cy="10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7" name="Rectangle 27">
                <a:extLst>
                  <a:ext uri="{FF2B5EF4-FFF2-40B4-BE49-F238E27FC236}">
                    <a16:creationId xmlns:a16="http://schemas.microsoft.com/office/drawing/2014/main" id="{64307D9D-EC16-42E6-9187-C96346C1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15"/>
                <a:ext cx="2613" cy="10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8" name="Rectangle 28">
                <a:extLst>
                  <a:ext uri="{FF2B5EF4-FFF2-40B4-BE49-F238E27FC236}">
                    <a16:creationId xmlns:a16="http://schemas.microsoft.com/office/drawing/2014/main" id="{10665A09-4AA5-42BF-B137-7309A102E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25"/>
                <a:ext cx="2613" cy="9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49" name="Rectangle 29">
                <a:extLst>
                  <a:ext uri="{FF2B5EF4-FFF2-40B4-BE49-F238E27FC236}">
                    <a16:creationId xmlns:a16="http://schemas.microsoft.com/office/drawing/2014/main" id="{4D331731-061C-4ED8-BA6C-FDD03B33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34"/>
                <a:ext cx="2613" cy="9"/>
              </a:xfrm>
              <a:prstGeom prst="rect">
                <a:avLst/>
              </a:prstGeom>
              <a:solidFill>
                <a:srgbClr val="000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0" name="Rectangle 30">
                <a:extLst>
                  <a:ext uri="{FF2B5EF4-FFF2-40B4-BE49-F238E27FC236}">
                    <a16:creationId xmlns:a16="http://schemas.microsoft.com/office/drawing/2014/main" id="{9BCB162F-3054-4CBC-BFF1-6E9F5B3B3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43"/>
                <a:ext cx="2613" cy="10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1" name="Rectangle 31">
                <a:extLst>
                  <a:ext uri="{FF2B5EF4-FFF2-40B4-BE49-F238E27FC236}">
                    <a16:creationId xmlns:a16="http://schemas.microsoft.com/office/drawing/2014/main" id="{681FD4EF-B2BD-4F98-BD83-2E34E21AB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53"/>
                <a:ext cx="2613" cy="10"/>
              </a:xfrm>
              <a:prstGeom prst="rect">
                <a:avLst/>
              </a:prstGeom>
              <a:solidFill>
                <a:srgbClr val="000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2" name="Rectangle 32">
                <a:extLst>
                  <a:ext uri="{FF2B5EF4-FFF2-40B4-BE49-F238E27FC236}">
                    <a16:creationId xmlns:a16="http://schemas.microsoft.com/office/drawing/2014/main" id="{B2D5023B-FDBC-45D3-A9ED-099B5A6C8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63"/>
                <a:ext cx="2613" cy="9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3" name="Rectangle 33">
                <a:extLst>
                  <a:ext uri="{FF2B5EF4-FFF2-40B4-BE49-F238E27FC236}">
                    <a16:creationId xmlns:a16="http://schemas.microsoft.com/office/drawing/2014/main" id="{3D38213E-BF00-4D17-9B3D-BD9D0BEA6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72"/>
                <a:ext cx="2613" cy="10"/>
              </a:xfrm>
              <a:prstGeom prst="rect">
                <a:avLst/>
              </a:prstGeom>
              <a:solidFill>
                <a:srgbClr val="000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4" name="Rectangle 34">
                <a:extLst>
                  <a:ext uri="{FF2B5EF4-FFF2-40B4-BE49-F238E27FC236}">
                    <a16:creationId xmlns:a16="http://schemas.microsoft.com/office/drawing/2014/main" id="{D1D08C0A-4D25-4466-8258-DBD4983C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82"/>
                <a:ext cx="2613" cy="10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5" name="Rectangle 35">
                <a:extLst>
                  <a:ext uri="{FF2B5EF4-FFF2-40B4-BE49-F238E27FC236}">
                    <a16:creationId xmlns:a16="http://schemas.microsoft.com/office/drawing/2014/main" id="{2E297531-59A1-480D-A5CF-AFE9215A1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92"/>
                <a:ext cx="2613" cy="9"/>
              </a:xfrm>
              <a:prstGeom prst="rect">
                <a:avLst/>
              </a:prstGeom>
              <a:solidFill>
                <a:srgbClr val="00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6" name="Rectangle 36">
                <a:extLst>
                  <a:ext uri="{FF2B5EF4-FFF2-40B4-BE49-F238E27FC236}">
                    <a16:creationId xmlns:a16="http://schemas.microsoft.com/office/drawing/2014/main" id="{3643BFAB-F740-4903-8720-8E7B1FDA4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01"/>
                <a:ext cx="2613" cy="10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7" name="Rectangle 37">
                <a:extLst>
                  <a:ext uri="{FF2B5EF4-FFF2-40B4-BE49-F238E27FC236}">
                    <a16:creationId xmlns:a16="http://schemas.microsoft.com/office/drawing/2014/main" id="{063E5615-5A07-4170-B6AD-CF4AFD13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11"/>
                <a:ext cx="2613" cy="10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8" name="Rectangle 38">
                <a:extLst>
                  <a:ext uri="{FF2B5EF4-FFF2-40B4-BE49-F238E27FC236}">
                    <a16:creationId xmlns:a16="http://schemas.microsoft.com/office/drawing/2014/main" id="{A2B6BC40-92E3-4143-85D8-1E036CE29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21"/>
                <a:ext cx="2613" cy="9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59" name="Rectangle 39">
                <a:extLst>
                  <a:ext uri="{FF2B5EF4-FFF2-40B4-BE49-F238E27FC236}">
                    <a16:creationId xmlns:a16="http://schemas.microsoft.com/office/drawing/2014/main" id="{BB4D0058-E33E-43D1-B030-26E433E6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30"/>
                <a:ext cx="2613" cy="10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0" name="Rectangle 40">
                <a:extLst>
                  <a:ext uri="{FF2B5EF4-FFF2-40B4-BE49-F238E27FC236}">
                    <a16:creationId xmlns:a16="http://schemas.microsoft.com/office/drawing/2014/main" id="{37E53734-014C-454A-9B54-BDED26D90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40"/>
                <a:ext cx="2613" cy="9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1" name="Rectangle 41">
                <a:extLst>
                  <a:ext uri="{FF2B5EF4-FFF2-40B4-BE49-F238E27FC236}">
                    <a16:creationId xmlns:a16="http://schemas.microsoft.com/office/drawing/2014/main" id="{CA4F1A95-A57B-44D5-B173-CDE893388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49"/>
                <a:ext cx="2613" cy="10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2" name="Rectangle 42">
                <a:extLst>
                  <a:ext uri="{FF2B5EF4-FFF2-40B4-BE49-F238E27FC236}">
                    <a16:creationId xmlns:a16="http://schemas.microsoft.com/office/drawing/2014/main" id="{F0813472-CCF5-4FB5-9EF8-3BD9AFBA4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59"/>
                <a:ext cx="2613" cy="10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3" name="Rectangle 43">
                <a:extLst>
                  <a:ext uri="{FF2B5EF4-FFF2-40B4-BE49-F238E27FC236}">
                    <a16:creationId xmlns:a16="http://schemas.microsoft.com/office/drawing/2014/main" id="{E5F23F26-D08A-47F8-92D5-F42452DDF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69"/>
                <a:ext cx="261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4" name="Rectangle 44">
                <a:extLst>
                  <a:ext uri="{FF2B5EF4-FFF2-40B4-BE49-F238E27FC236}">
                    <a16:creationId xmlns:a16="http://schemas.microsoft.com/office/drawing/2014/main" id="{89E33AF3-BCFA-4A6E-8EC5-697CCCDFB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85"/>
                <a:ext cx="2613" cy="2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5" name="Rectangle 45">
                <a:extLst>
                  <a:ext uri="{FF2B5EF4-FFF2-40B4-BE49-F238E27FC236}">
                    <a16:creationId xmlns:a16="http://schemas.microsoft.com/office/drawing/2014/main" id="{F7CFFF90-AEA7-4532-ACBA-FBFEE2D05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80"/>
                <a:ext cx="2613" cy="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6" name="Rectangle 46">
                <a:extLst>
                  <a:ext uri="{FF2B5EF4-FFF2-40B4-BE49-F238E27FC236}">
                    <a16:creationId xmlns:a16="http://schemas.microsoft.com/office/drawing/2014/main" id="{8D6202EA-B773-4C92-BB76-0CAE4BD2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90"/>
                <a:ext cx="2613" cy="9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7" name="Rectangle 47">
                <a:extLst>
                  <a:ext uri="{FF2B5EF4-FFF2-40B4-BE49-F238E27FC236}">
                    <a16:creationId xmlns:a16="http://schemas.microsoft.com/office/drawing/2014/main" id="{91EC2422-DF7D-441D-9DA0-2FDE3B9EE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599"/>
                <a:ext cx="2613" cy="10"/>
              </a:xfrm>
              <a:prstGeom prst="rect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8" name="Rectangle 48">
                <a:extLst>
                  <a:ext uri="{FF2B5EF4-FFF2-40B4-BE49-F238E27FC236}">
                    <a16:creationId xmlns:a16="http://schemas.microsoft.com/office/drawing/2014/main" id="{84C40139-12B9-45B3-B203-768EE3B1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09"/>
                <a:ext cx="2613" cy="10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69" name="Rectangle 49">
                <a:extLst>
                  <a:ext uri="{FF2B5EF4-FFF2-40B4-BE49-F238E27FC236}">
                    <a16:creationId xmlns:a16="http://schemas.microsoft.com/office/drawing/2014/main" id="{ED53F7B8-34E1-418C-B58F-9017E3C30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19"/>
                <a:ext cx="2613" cy="9"/>
              </a:xfrm>
              <a:prstGeom prst="rect">
                <a:avLst/>
              </a:pr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0" name="Rectangle 50">
                <a:extLst>
                  <a:ext uri="{FF2B5EF4-FFF2-40B4-BE49-F238E27FC236}">
                    <a16:creationId xmlns:a16="http://schemas.microsoft.com/office/drawing/2014/main" id="{BBCA412A-41F3-49A5-A396-55552B55E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28"/>
                <a:ext cx="2613" cy="10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1" name="Rectangle 51">
                <a:extLst>
                  <a:ext uri="{FF2B5EF4-FFF2-40B4-BE49-F238E27FC236}">
                    <a16:creationId xmlns:a16="http://schemas.microsoft.com/office/drawing/2014/main" id="{4DBF607B-DC09-4A06-BF97-EEE109338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38"/>
                <a:ext cx="2613" cy="1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2" name="Rectangle 52">
                <a:extLst>
                  <a:ext uri="{FF2B5EF4-FFF2-40B4-BE49-F238E27FC236}">
                    <a16:creationId xmlns:a16="http://schemas.microsoft.com/office/drawing/2014/main" id="{72AF56D2-9B9A-4355-8356-DF5E2825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48"/>
                <a:ext cx="2613" cy="9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3" name="Rectangle 53">
                <a:extLst>
                  <a:ext uri="{FF2B5EF4-FFF2-40B4-BE49-F238E27FC236}">
                    <a16:creationId xmlns:a16="http://schemas.microsoft.com/office/drawing/2014/main" id="{7FCEA545-4EC4-447A-A17A-91ADA4C1F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57"/>
                <a:ext cx="2613" cy="10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4" name="Rectangle 54">
                <a:extLst>
                  <a:ext uri="{FF2B5EF4-FFF2-40B4-BE49-F238E27FC236}">
                    <a16:creationId xmlns:a16="http://schemas.microsoft.com/office/drawing/2014/main" id="{2AF79368-F690-4A14-9996-A4DE5EAB2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67"/>
                <a:ext cx="2613" cy="10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5" name="Rectangle 55">
                <a:extLst>
                  <a:ext uri="{FF2B5EF4-FFF2-40B4-BE49-F238E27FC236}">
                    <a16:creationId xmlns:a16="http://schemas.microsoft.com/office/drawing/2014/main" id="{B2656753-96F1-4F40-A5B5-394B0B156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77"/>
                <a:ext cx="2613" cy="9"/>
              </a:xfrm>
              <a:prstGeom prst="rect">
                <a:avLst/>
              </a:pr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6" name="Rectangle 56">
                <a:extLst>
                  <a:ext uri="{FF2B5EF4-FFF2-40B4-BE49-F238E27FC236}">
                    <a16:creationId xmlns:a16="http://schemas.microsoft.com/office/drawing/2014/main" id="{E8BB0610-793E-4BA7-BA57-9BE60BB8D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86"/>
                <a:ext cx="2613" cy="10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7" name="Rectangle 57">
                <a:extLst>
                  <a:ext uri="{FF2B5EF4-FFF2-40B4-BE49-F238E27FC236}">
                    <a16:creationId xmlns:a16="http://schemas.microsoft.com/office/drawing/2014/main" id="{CA24D22A-8902-415A-807F-BA140D537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696"/>
                <a:ext cx="2613" cy="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8" name="Rectangle 58">
                <a:extLst>
                  <a:ext uri="{FF2B5EF4-FFF2-40B4-BE49-F238E27FC236}">
                    <a16:creationId xmlns:a16="http://schemas.microsoft.com/office/drawing/2014/main" id="{B7A3D3D6-6DFE-4E23-AFE9-4EDBFAB3F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05"/>
                <a:ext cx="2613" cy="10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79" name="Rectangle 59">
                <a:extLst>
                  <a:ext uri="{FF2B5EF4-FFF2-40B4-BE49-F238E27FC236}">
                    <a16:creationId xmlns:a16="http://schemas.microsoft.com/office/drawing/2014/main" id="{9A45A768-5267-4BAC-A9D8-2924E6BCE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15"/>
                <a:ext cx="2613" cy="10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0" name="Rectangle 60">
                <a:extLst>
                  <a:ext uri="{FF2B5EF4-FFF2-40B4-BE49-F238E27FC236}">
                    <a16:creationId xmlns:a16="http://schemas.microsoft.com/office/drawing/2014/main" id="{A303A136-5A42-40EC-BE0F-6939C3223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25"/>
                <a:ext cx="2613" cy="9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1" name="Rectangle 61">
                <a:extLst>
                  <a:ext uri="{FF2B5EF4-FFF2-40B4-BE49-F238E27FC236}">
                    <a16:creationId xmlns:a16="http://schemas.microsoft.com/office/drawing/2014/main" id="{F34EF0B2-D936-4564-B6B1-9C4E1D025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34"/>
                <a:ext cx="2613" cy="9"/>
              </a:xfrm>
              <a:prstGeom prst="rect">
                <a:avLst/>
              </a:prstGeom>
              <a:solidFill>
                <a:srgbClr val="000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2" name="Rectangle 62">
                <a:extLst>
                  <a:ext uri="{FF2B5EF4-FFF2-40B4-BE49-F238E27FC236}">
                    <a16:creationId xmlns:a16="http://schemas.microsoft.com/office/drawing/2014/main" id="{27DF0F85-03A4-4E54-9DE7-8444FF725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43"/>
                <a:ext cx="2613" cy="10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3" name="Rectangle 63">
                <a:extLst>
                  <a:ext uri="{FF2B5EF4-FFF2-40B4-BE49-F238E27FC236}">
                    <a16:creationId xmlns:a16="http://schemas.microsoft.com/office/drawing/2014/main" id="{93B04F6D-FB63-4A75-8233-1961D5D4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53"/>
                <a:ext cx="2613" cy="10"/>
              </a:xfrm>
              <a:prstGeom prst="rect">
                <a:avLst/>
              </a:prstGeom>
              <a:solidFill>
                <a:srgbClr val="000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4" name="Rectangle 64">
                <a:extLst>
                  <a:ext uri="{FF2B5EF4-FFF2-40B4-BE49-F238E27FC236}">
                    <a16:creationId xmlns:a16="http://schemas.microsoft.com/office/drawing/2014/main" id="{A86AF882-BBF9-4F5B-85E5-551C13D5B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63"/>
                <a:ext cx="2613" cy="9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5" name="Rectangle 65">
                <a:extLst>
                  <a:ext uri="{FF2B5EF4-FFF2-40B4-BE49-F238E27FC236}">
                    <a16:creationId xmlns:a16="http://schemas.microsoft.com/office/drawing/2014/main" id="{300219CD-EE6A-433A-BBA3-2854B2A75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72"/>
                <a:ext cx="2613" cy="10"/>
              </a:xfrm>
              <a:prstGeom prst="rect">
                <a:avLst/>
              </a:prstGeom>
              <a:solidFill>
                <a:srgbClr val="000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6" name="Rectangle 66">
                <a:extLst>
                  <a:ext uri="{FF2B5EF4-FFF2-40B4-BE49-F238E27FC236}">
                    <a16:creationId xmlns:a16="http://schemas.microsoft.com/office/drawing/2014/main" id="{F8109AC5-6B4D-4336-9E6C-44B108E14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82"/>
                <a:ext cx="2613" cy="10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7" name="Rectangle 67">
                <a:extLst>
                  <a:ext uri="{FF2B5EF4-FFF2-40B4-BE49-F238E27FC236}">
                    <a16:creationId xmlns:a16="http://schemas.microsoft.com/office/drawing/2014/main" id="{D8A9B638-4D5C-46B7-8841-130079A74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792"/>
                <a:ext cx="2613" cy="9"/>
              </a:xfrm>
              <a:prstGeom prst="rect">
                <a:avLst/>
              </a:prstGeom>
              <a:solidFill>
                <a:srgbClr val="00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8" name="Rectangle 68">
                <a:extLst>
                  <a:ext uri="{FF2B5EF4-FFF2-40B4-BE49-F238E27FC236}">
                    <a16:creationId xmlns:a16="http://schemas.microsoft.com/office/drawing/2014/main" id="{1BFC21CA-E933-4A4B-8CA0-28982E263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01"/>
                <a:ext cx="2613" cy="10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89" name="Rectangle 69">
                <a:extLst>
                  <a:ext uri="{FF2B5EF4-FFF2-40B4-BE49-F238E27FC236}">
                    <a16:creationId xmlns:a16="http://schemas.microsoft.com/office/drawing/2014/main" id="{6685FCC0-B5D9-4913-A00C-FB4FC4466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11"/>
                <a:ext cx="2613" cy="10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0" name="Rectangle 70">
                <a:extLst>
                  <a:ext uri="{FF2B5EF4-FFF2-40B4-BE49-F238E27FC236}">
                    <a16:creationId xmlns:a16="http://schemas.microsoft.com/office/drawing/2014/main" id="{4157CEEE-C968-405F-A632-22E0054E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21"/>
                <a:ext cx="2613" cy="9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1" name="Rectangle 71">
                <a:extLst>
                  <a:ext uri="{FF2B5EF4-FFF2-40B4-BE49-F238E27FC236}">
                    <a16:creationId xmlns:a16="http://schemas.microsoft.com/office/drawing/2014/main" id="{9DC26045-C6CA-43FC-9624-5B006BA60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30"/>
                <a:ext cx="2613" cy="10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2" name="Rectangle 72">
                <a:extLst>
                  <a:ext uri="{FF2B5EF4-FFF2-40B4-BE49-F238E27FC236}">
                    <a16:creationId xmlns:a16="http://schemas.microsoft.com/office/drawing/2014/main" id="{0886F58D-B91C-4F96-85EB-7D7692DBA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40"/>
                <a:ext cx="2613" cy="9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3" name="Rectangle 73">
                <a:extLst>
                  <a:ext uri="{FF2B5EF4-FFF2-40B4-BE49-F238E27FC236}">
                    <a16:creationId xmlns:a16="http://schemas.microsoft.com/office/drawing/2014/main" id="{AFC69221-4D9D-43B5-A76E-51D444EB3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49"/>
                <a:ext cx="2613" cy="10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4" name="Rectangle 74">
                <a:extLst>
                  <a:ext uri="{FF2B5EF4-FFF2-40B4-BE49-F238E27FC236}">
                    <a16:creationId xmlns:a16="http://schemas.microsoft.com/office/drawing/2014/main" id="{D1B41991-84F7-4083-97F6-CBD01D84E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59"/>
                <a:ext cx="2613" cy="10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5" name="Rectangle 75">
                <a:extLst>
                  <a:ext uri="{FF2B5EF4-FFF2-40B4-BE49-F238E27FC236}">
                    <a16:creationId xmlns:a16="http://schemas.microsoft.com/office/drawing/2014/main" id="{C8029360-3EA3-4A18-B9AD-AF1216AD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69"/>
                <a:ext cx="261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6" name="Rectangle 76">
                <a:extLst>
                  <a:ext uri="{FF2B5EF4-FFF2-40B4-BE49-F238E27FC236}">
                    <a16:creationId xmlns:a16="http://schemas.microsoft.com/office/drawing/2014/main" id="{67E04503-7E5A-41C3-861A-A86651EB1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80"/>
                <a:ext cx="2762" cy="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7" name="Rectangle 77">
                <a:extLst>
                  <a:ext uri="{FF2B5EF4-FFF2-40B4-BE49-F238E27FC236}">
                    <a16:creationId xmlns:a16="http://schemas.microsoft.com/office/drawing/2014/main" id="{70E7AEEA-58EB-4B41-8A90-807FBD8A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90"/>
                <a:ext cx="2762" cy="9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8" name="Rectangle 78">
                <a:extLst>
                  <a:ext uri="{FF2B5EF4-FFF2-40B4-BE49-F238E27FC236}">
                    <a16:creationId xmlns:a16="http://schemas.microsoft.com/office/drawing/2014/main" id="{326B23FA-3CDC-433E-A799-628467E4E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99"/>
                <a:ext cx="2762" cy="10"/>
              </a:xfrm>
              <a:prstGeom prst="rect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99" name="Rectangle 79">
                <a:extLst>
                  <a:ext uri="{FF2B5EF4-FFF2-40B4-BE49-F238E27FC236}">
                    <a16:creationId xmlns:a16="http://schemas.microsoft.com/office/drawing/2014/main" id="{210297C6-6CDF-4245-B887-59525B41A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09"/>
                <a:ext cx="2762" cy="10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0" name="Rectangle 80">
                <a:extLst>
                  <a:ext uri="{FF2B5EF4-FFF2-40B4-BE49-F238E27FC236}">
                    <a16:creationId xmlns:a16="http://schemas.microsoft.com/office/drawing/2014/main" id="{EC227A23-C8B5-4AB3-841A-1C270FD3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19"/>
                <a:ext cx="2762" cy="9"/>
              </a:xfrm>
              <a:prstGeom prst="rect">
                <a:avLst/>
              </a:pr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1" name="Rectangle 81">
                <a:extLst>
                  <a:ext uri="{FF2B5EF4-FFF2-40B4-BE49-F238E27FC236}">
                    <a16:creationId xmlns:a16="http://schemas.microsoft.com/office/drawing/2014/main" id="{031BD516-022E-4F0C-8766-B2219D595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28"/>
                <a:ext cx="2762" cy="10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2" name="Rectangle 82">
                <a:extLst>
                  <a:ext uri="{FF2B5EF4-FFF2-40B4-BE49-F238E27FC236}">
                    <a16:creationId xmlns:a16="http://schemas.microsoft.com/office/drawing/2014/main" id="{4B5A69B9-98B5-42AF-A4AA-FED3F977E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38"/>
                <a:ext cx="2762" cy="1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3" name="Rectangle 83">
                <a:extLst>
                  <a:ext uri="{FF2B5EF4-FFF2-40B4-BE49-F238E27FC236}">
                    <a16:creationId xmlns:a16="http://schemas.microsoft.com/office/drawing/2014/main" id="{275FCB9D-B7C0-47A1-AD5E-E25FF2529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48"/>
                <a:ext cx="2762" cy="9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4" name="Rectangle 84">
                <a:extLst>
                  <a:ext uri="{FF2B5EF4-FFF2-40B4-BE49-F238E27FC236}">
                    <a16:creationId xmlns:a16="http://schemas.microsoft.com/office/drawing/2014/main" id="{91459B19-EB0C-46BA-B36E-D87DE6DB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57"/>
                <a:ext cx="2762" cy="10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5" name="Rectangle 85">
                <a:extLst>
                  <a:ext uri="{FF2B5EF4-FFF2-40B4-BE49-F238E27FC236}">
                    <a16:creationId xmlns:a16="http://schemas.microsoft.com/office/drawing/2014/main" id="{1ECD6E29-4760-42F6-8B32-AC1F45D7F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67"/>
                <a:ext cx="2762" cy="10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6" name="Rectangle 86">
                <a:extLst>
                  <a:ext uri="{FF2B5EF4-FFF2-40B4-BE49-F238E27FC236}">
                    <a16:creationId xmlns:a16="http://schemas.microsoft.com/office/drawing/2014/main" id="{FE362427-8FA1-4935-93FA-C4302EE1D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77"/>
                <a:ext cx="2762" cy="9"/>
              </a:xfrm>
              <a:prstGeom prst="rect">
                <a:avLst/>
              </a:pr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7" name="Rectangle 87">
                <a:extLst>
                  <a:ext uri="{FF2B5EF4-FFF2-40B4-BE49-F238E27FC236}">
                    <a16:creationId xmlns:a16="http://schemas.microsoft.com/office/drawing/2014/main" id="{0840CFE4-9164-49A9-B6CE-F30599C97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86"/>
                <a:ext cx="2762" cy="10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8" name="Rectangle 88">
                <a:extLst>
                  <a:ext uri="{FF2B5EF4-FFF2-40B4-BE49-F238E27FC236}">
                    <a16:creationId xmlns:a16="http://schemas.microsoft.com/office/drawing/2014/main" id="{E57328B0-061B-4FBD-954B-876542546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96"/>
                <a:ext cx="2762" cy="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09" name="Rectangle 89">
                <a:extLst>
                  <a:ext uri="{FF2B5EF4-FFF2-40B4-BE49-F238E27FC236}">
                    <a16:creationId xmlns:a16="http://schemas.microsoft.com/office/drawing/2014/main" id="{F11874FD-BE77-4207-BE45-1FE265B07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05"/>
                <a:ext cx="2762" cy="10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0" name="Rectangle 90">
                <a:extLst>
                  <a:ext uri="{FF2B5EF4-FFF2-40B4-BE49-F238E27FC236}">
                    <a16:creationId xmlns:a16="http://schemas.microsoft.com/office/drawing/2014/main" id="{FEABA22B-3959-4030-9258-79EBEF63E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15"/>
                <a:ext cx="2762" cy="10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1" name="Rectangle 91">
                <a:extLst>
                  <a:ext uri="{FF2B5EF4-FFF2-40B4-BE49-F238E27FC236}">
                    <a16:creationId xmlns:a16="http://schemas.microsoft.com/office/drawing/2014/main" id="{EB1884B8-EBCB-4128-B978-1116A2B9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25"/>
                <a:ext cx="2762" cy="9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2" name="Rectangle 92">
                <a:extLst>
                  <a:ext uri="{FF2B5EF4-FFF2-40B4-BE49-F238E27FC236}">
                    <a16:creationId xmlns:a16="http://schemas.microsoft.com/office/drawing/2014/main" id="{3A41CBF2-CB27-4C88-AC84-D16BEE64A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34"/>
                <a:ext cx="2762" cy="9"/>
              </a:xfrm>
              <a:prstGeom prst="rect">
                <a:avLst/>
              </a:prstGeom>
              <a:solidFill>
                <a:srgbClr val="000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3" name="Rectangle 93">
                <a:extLst>
                  <a:ext uri="{FF2B5EF4-FFF2-40B4-BE49-F238E27FC236}">
                    <a16:creationId xmlns:a16="http://schemas.microsoft.com/office/drawing/2014/main" id="{3EE12D4F-510B-4220-87AB-D2DDD9B6F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43"/>
                <a:ext cx="2762" cy="10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4" name="Rectangle 94">
                <a:extLst>
                  <a:ext uri="{FF2B5EF4-FFF2-40B4-BE49-F238E27FC236}">
                    <a16:creationId xmlns:a16="http://schemas.microsoft.com/office/drawing/2014/main" id="{EE89BBF1-DD09-40BF-88E4-1B17BACBD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53"/>
                <a:ext cx="2762" cy="10"/>
              </a:xfrm>
              <a:prstGeom prst="rect">
                <a:avLst/>
              </a:prstGeom>
              <a:solidFill>
                <a:srgbClr val="000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5" name="Rectangle 95">
                <a:extLst>
                  <a:ext uri="{FF2B5EF4-FFF2-40B4-BE49-F238E27FC236}">
                    <a16:creationId xmlns:a16="http://schemas.microsoft.com/office/drawing/2014/main" id="{2CD7A4C1-D1F6-4FC7-9188-5ECC514A6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63"/>
                <a:ext cx="2762" cy="9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6" name="Rectangle 96">
                <a:extLst>
                  <a:ext uri="{FF2B5EF4-FFF2-40B4-BE49-F238E27FC236}">
                    <a16:creationId xmlns:a16="http://schemas.microsoft.com/office/drawing/2014/main" id="{5F76F1C2-3A8E-4C01-96C0-3C83AA1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72"/>
                <a:ext cx="2762" cy="10"/>
              </a:xfrm>
              <a:prstGeom prst="rect">
                <a:avLst/>
              </a:prstGeom>
              <a:solidFill>
                <a:srgbClr val="000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7" name="Rectangle 97">
                <a:extLst>
                  <a:ext uri="{FF2B5EF4-FFF2-40B4-BE49-F238E27FC236}">
                    <a16:creationId xmlns:a16="http://schemas.microsoft.com/office/drawing/2014/main" id="{5C28A08F-4D29-4C8D-ACE7-1026E60E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82"/>
                <a:ext cx="2762" cy="10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8" name="Rectangle 98">
                <a:extLst>
                  <a:ext uri="{FF2B5EF4-FFF2-40B4-BE49-F238E27FC236}">
                    <a16:creationId xmlns:a16="http://schemas.microsoft.com/office/drawing/2014/main" id="{5E29DC56-AD2C-405E-8F9E-6C748C476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92"/>
                <a:ext cx="2762" cy="9"/>
              </a:xfrm>
              <a:prstGeom prst="rect">
                <a:avLst/>
              </a:prstGeom>
              <a:solidFill>
                <a:srgbClr val="00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19" name="Rectangle 99">
                <a:extLst>
                  <a:ext uri="{FF2B5EF4-FFF2-40B4-BE49-F238E27FC236}">
                    <a16:creationId xmlns:a16="http://schemas.microsoft.com/office/drawing/2014/main" id="{E2A7D61D-105D-41E5-A33E-1D032FC3D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01"/>
                <a:ext cx="2762" cy="10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0" name="Rectangle 100">
                <a:extLst>
                  <a:ext uri="{FF2B5EF4-FFF2-40B4-BE49-F238E27FC236}">
                    <a16:creationId xmlns:a16="http://schemas.microsoft.com/office/drawing/2014/main" id="{DAB46FF5-2D55-48FC-9498-15814260B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11"/>
                <a:ext cx="2762" cy="10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1" name="Rectangle 101">
                <a:extLst>
                  <a:ext uri="{FF2B5EF4-FFF2-40B4-BE49-F238E27FC236}">
                    <a16:creationId xmlns:a16="http://schemas.microsoft.com/office/drawing/2014/main" id="{5C88B974-99C8-4C7F-B8AB-7A241ACE1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21"/>
                <a:ext cx="2762" cy="9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2" name="Rectangle 102">
                <a:extLst>
                  <a:ext uri="{FF2B5EF4-FFF2-40B4-BE49-F238E27FC236}">
                    <a16:creationId xmlns:a16="http://schemas.microsoft.com/office/drawing/2014/main" id="{BC869A63-4DE8-4EEF-B71C-357AE1EEF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30"/>
                <a:ext cx="2762" cy="10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3" name="Rectangle 103">
                <a:extLst>
                  <a:ext uri="{FF2B5EF4-FFF2-40B4-BE49-F238E27FC236}">
                    <a16:creationId xmlns:a16="http://schemas.microsoft.com/office/drawing/2014/main" id="{6B7101AA-2DA7-4FB3-905C-0E9A5A880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40"/>
                <a:ext cx="2762" cy="9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4" name="Rectangle 104">
                <a:extLst>
                  <a:ext uri="{FF2B5EF4-FFF2-40B4-BE49-F238E27FC236}">
                    <a16:creationId xmlns:a16="http://schemas.microsoft.com/office/drawing/2014/main" id="{99F99E0B-9E65-49ED-B901-79565FF15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49"/>
                <a:ext cx="2762" cy="10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5" name="Rectangle 105">
                <a:extLst>
                  <a:ext uri="{FF2B5EF4-FFF2-40B4-BE49-F238E27FC236}">
                    <a16:creationId xmlns:a16="http://schemas.microsoft.com/office/drawing/2014/main" id="{5008414D-7AD0-480D-BC21-04E8DEEA4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59"/>
                <a:ext cx="2762" cy="10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6" name="Rectangle 106">
                <a:extLst>
                  <a:ext uri="{FF2B5EF4-FFF2-40B4-BE49-F238E27FC236}">
                    <a16:creationId xmlns:a16="http://schemas.microsoft.com/office/drawing/2014/main" id="{412D0C0F-198A-4220-9345-8E76812F7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69"/>
                <a:ext cx="276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7" name="Rectangle 107">
                <a:extLst>
                  <a:ext uri="{FF2B5EF4-FFF2-40B4-BE49-F238E27FC236}">
                    <a16:creationId xmlns:a16="http://schemas.microsoft.com/office/drawing/2014/main" id="{6CF083A9-D305-4427-9EA1-26D8DC9F3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85"/>
                <a:ext cx="2762" cy="2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8" name="Rectangle 108">
                <a:extLst>
                  <a:ext uri="{FF2B5EF4-FFF2-40B4-BE49-F238E27FC236}">
                    <a16:creationId xmlns:a16="http://schemas.microsoft.com/office/drawing/2014/main" id="{A95813D2-962F-4EA3-ADCC-491CC99F4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80"/>
                <a:ext cx="2762" cy="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29" name="Rectangle 109">
                <a:extLst>
                  <a:ext uri="{FF2B5EF4-FFF2-40B4-BE49-F238E27FC236}">
                    <a16:creationId xmlns:a16="http://schemas.microsoft.com/office/drawing/2014/main" id="{BC57D2E6-3DE3-477C-BB25-71678F1C1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90"/>
                <a:ext cx="2762" cy="9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0" name="Rectangle 110">
                <a:extLst>
                  <a:ext uri="{FF2B5EF4-FFF2-40B4-BE49-F238E27FC236}">
                    <a16:creationId xmlns:a16="http://schemas.microsoft.com/office/drawing/2014/main" id="{6D47C592-478F-48DD-A42D-26045AC05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599"/>
                <a:ext cx="2762" cy="10"/>
              </a:xfrm>
              <a:prstGeom prst="rect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1" name="Rectangle 111">
                <a:extLst>
                  <a:ext uri="{FF2B5EF4-FFF2-40B4-BE49-F238E27FC236}">
                    <a16:creationId xmlns:a16="http://schemas.microsoft.com/office/drawing/2014/main" id="{C58541AE-0CB0-48B4-A36C-E60DF5126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09"/>
                <a:ext cx="2762" cy="10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2" name="Rectangle 112">
                <a:extLst>
                  <a:ext uri="{FF2B5EF4-FFF2-40B4-BE49-F238E27FC236}">
                    <a16:creationId xmlns:a16="http://schemas.microsoft.com/office/drawing/2014/main" id="{15EDA684-C026-498B-89ED-E9C1DB5C0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19"/>
                <a:ext cx="2762" cy="9"/>
              </a:xfrm>
              <a:prstGeom prst="rect">
                <a:avLst/>
              </a:pr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3" name="Rectangle 113">
                <a:extLst>
                  <a:ext uri="{FF2B5EF4-FFF2-40B4-BE49-F238E27FC236}">
                    <a16:creationId xmlns:a16="http://schemas.microsoft.com/office/drawing/2014/main" id="{2E6A2947-D699-4F6D-B211-55251211E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28"/>
                <a:ext cx="2762" cy="10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4" name="Rectangle 114">
                <a:extLst>
                  <a:ext uri="{FF2B5EF4-FFF2-40B4-BE49-F238E27FC236}">
                    <a16:creationId xmlns:a16="http://schemas.microsoft.com/office/drawing/2014/main" id="{0887219A-CCAC-4076-A94E-29C8B872A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38"/>
                <a:ext cx="2762" cy="1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5" name="Rectangle 115">
                <a:extLst>
                  <a:ext uri="{FF2B5EF4-FFF2-40B4-BE49-F238E27FC236}">
                    <a16:creationId xmlns:a16="http://schemas.microsoft.com/office/drawing/2014/main" id="{C13DBC15-FA23-4BBA-9A7B-C00A9F747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48"/>
                <a:ext cx="2762" cy="9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6" name="Rectangle 116">
                <a:extLst>
                  <a:ext uri="{FF2B5EF4-FFF2-40B4-BE49-F238E27FC236}">
                    <a16:creationId xmlns:a16="http://schemas.microsoft.com/office/drawing/2014/main" id="{9E4DA475-C377-4494-B67A-7F47117D5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57"/>
                <a:ext cx="2762" cy="10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7" name="Rectangle 117">
                <a:extLst>
                  <a:ext uri="{FF2B5EF4-FFF2-40B4-BE49-F238E27FC236}">
                    <a16:creationId xmlns:a16="http://schemas.microsoft.com/office/drawing/2014/main" id="{4DD7F326-9E14-464B-A6E5-D98F58EF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67"/>
                <a:ext cx="2762" cy="10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8" name="Rectangle 118">
                <a:extLst>
                  <a:ext uri="{FF2B5EF4-FFF2-40B4-BE49-F238E27FC236}">
                    <a16:creationId xmlns:a16="http://schemas.microsoft.com/office/drawing/2014/main" id="{DB88913F-53AE-4381-B2FD-13F0D8445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77"/>
                <a:ext cx="2762" cy="9"/>
              </a:xfrm>
              <a:prstGeom prst="rect">
                <a:avLst/>
              </a:pr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39" name="Rectangle 119">
                <a:extLst>
                  <a:ext uri="{FF2B5EF4-FFF2-40B4-BE49-F238E27FC236}">
                    <a16:creationId xmlns:a16="http://schemas.microsoft.com/office/drawing/2014/main" id="{54F5D113-36FA-4F0E-9DC1-205E0A456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86"/>
                <a:ext cx="2762" cy="10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0" name="Rectangle 120">
                <a:extLst>
                  <a:ext uri="{FF2B5EF4-FFF2-40B4-BE49-F238E27FC236}">
                    <a16:creationId xmlns:a16="http://schemas.microsoft.com/office/drawing/2014/main" id="{613FDB2B-E0C6-4275-8788-A2B536B84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696"/>
                <a:ext cx="2762" cy="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1" name="Rectangle 121">
                <a:extLst>
                  <a:ext uri="{FF2B5EF4-FFF2-40B4-BE49-F238E27FC236}">
                    <a16:creationId xmlns:a16="http://schemas.microsoft.com/office/drawing/2014/main" id="{B02F6087-D9D2-4A39-8120-1BDCBC5A7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05"/>
                <a:ext cx="2762" cy="10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2" name="Rectangle 122">
                <a:extLst>
                  <a:ext uri="{FF2B5EF4-FFF2-40B4-BE49-F238E27FC236}">
                    <a16:creationId xmlns:a16="http://schemas.microsoft.com/office/drawing/2014/main" id="{02F3FF5D-7C9C-4E58-99F4-E0628167F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15"/>
                <a:ext cx="2762" cy="10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3" name="Rectangle 123">
                <a:extLst>
                  <a:ext uri="{FF2B5EF4-FFF2-40B4-BE49-F238E27FC236}">
                    <a16:creationId xmlns:a16="http://schemas.microsoft.com/office/drawing/2014/main" id="{0C2E633F-B9E9-4CDC-B964-63850DB55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25"/>
                <a:ext cx="2762" cy="9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4" name="Rectangle 124">
                <a:extLst>
                  <a:ext uri="{FF2B5EF4-FFF2-40B4-BE49-F238E27FC236}">
                    <a16:creationId xmlns:a16="http://schemas.microsoft.com/office/drawing/2014/main" id="{4E1C5436-D6FE-41B4-8B7A-DA46F324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34"/>
                <a:ext cx="2762" cy="9"/>
              </a:xfrm>
              <a:prstGeom prst="rect">
                <a:avLst/>
              </a:prstGeom>
              <a:solidFill>
                <a:srgbClr val="000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5" name="Rectangle 125">
                <a:extLst>
                  <a:ext uri="{FF2B5EF4-FFF2-40B4-BE49-F238E27FC236}">
                    <a16:creationId xmlns:a16="http://schemas.microsoft.com/office/drawing/2014/main" id="{661266C2-9CDD-4247-A0FD-57788DC9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43"/>
                <a:ext cx="2762" cy="10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6" name="Rectangle 126">
                <a:extLst>
                  <a:ext uri="{FF2B5EF4-FFF2-40B4-BE49-F238E27FC236}">
                    <a16:creationId xmlns:a16="http://schemas.microsoft.com/office/drawing/2014/main" id="{43EC40DC-90F1-4507-A679-D3ECA406E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53"/>
                <a:ext cx="2762" cy="10"/>
              </a:xfrm>
              <a:prstGeom prst="rect">
                <a:avLst/>
              </a:prstGeom>
              <a:solidFill>
                <a:srgbClr val="000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7" name="Rectangle 127">
                <a:extLst>
                  <a:ext uri="{FF2B5EF4-FFF2-40B4-BE49-F238E27FC236}">
                    <a16:creationId xmlns:a16="http://schemas.microsoft.com/office/drawing/2014/main" id="{E9ADD28A-7A90-4E83-AE74-D3DDABC46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63"/>
                <a:ext cx="2762" cy="9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8" name="Rectangle 128">
                <a:extLst>
                  <a:ext uri="{FF2B5EF4-FFF2-40B4-BE49-F238E27FC236}">
                    <a16:creationId xmlns:a16="http://schemas.microsoft.com/office/drawing/2014/main" id="{77DE261F-E5F6-426A-9008-5353BAE11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72"/>
                <a:ext cx="2762" cy="10"/>
              </a:xfrm>
              <a:prstGeom prst="rect">
                <a:avLst/>
              </a:prstGeom>
              <a:solidFill>
                <a:srgbClr val="000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49" name="Rectangle 129">
                <a:extLst>
                  <a:ext uri="{FF2B5EF4-FFF2-40B4-BE49-F238E27FC236}">
                    <a16:creationId xmlns:a16="http://schemas.microsoft.com/office/drawing/2014/main" id="{82EA59AC-5E9B-4AB7-86D0-85ED7C363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82"/>
                <a:ext cx="2762" cy="10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0" name="Rectangle 130">
                <a:extLst>
                  <a:ext uri="{FF2B5EF4-FFF2-40B4-BE49-F238E27FC236}">
                    <a16:creationId xmlns:a16="http://schemas.microsoft.com/office/drawing/2014/main" id="{D14E35A5-4FAA-4203-8569-F2C04E075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92"/>
                <a:ext cx="2762" cy="9"/>
              </a:xfrm>
              <a:prstGeom prst="rect">
                <a:avLst/>
              </a:prstGeom>
              <a:solidFill>
                <a:srgbClr val="00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1" name="Rectangle 131">
                <a:extLst>
                  <a:ext uri="{FF2B5EF4-FFF2-40B4-BE49-F238E27FC236}">
                    <a16:creationId xmlns:a16="http://schemas.microsoft.com/office/drawing/2014/main" id="{6DC90E09-09CE-48E9-9A8F-D895DEBB7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01"/>
                <a:ext cx="2762" cy="10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2" name="Rectangle 132">
                <a:extLst>
                  <a:ext uri="{FF2B5EF4-FFF2-40B4-BE49-F238E27FC236}">
                    <a16:creationId xmlns:a16="http://schemas.microsoft.com/office/drawing/2014/main" id="{4F70A58B-1BCE-4D7B-A400-8C4997D9E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11"/>
                <a:ext cx="2762" cy="10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3" name="Rectangle 133">
                <a:extLst>
                  <a:ext uri="{FF2B5EF4-FFF2-40B4-BE49-F238E27FC236}">
                    <a16:creationId xmlns:a16="http://schemas.microsoft.com/office/drawing/2014/main" id="{0D42A3F6-27B5-4D68-B97F-1C78DEC26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21"/>
                <a:ext cx="2762" cy="9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4" name="Rectangle 134">
                <a:extLst>
                  <a:ext uri="{FF2B5EF4-FFF2-40B4-BE49-F238E27FC236}">
                    <a16:creationId xmlns:a16="http://schemas.microsoft.com/office/drawing/2014/main" id="{C4C3D850-1865-4A79-A43A-3540731E9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30"/>
                <a:ext cx="2762" cy="10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5" name="Rectangle 135">
                <a:extLst>
                  <a:ext uri="{FF2B5EF4-FFF2-40B4-BE49-F238E27FC236}">
                    <a16:creationId xmlns:a16="http://schemas.microsoft.com/office/drawing/2014/main" id="{4370635C-74C5-4C85-A4FB-08EF59CDD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40"/>
                <a:ext cx="2762" cy="9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6" name="Rectangle 136">
                <a:extLst>
                  <a:ext uri="{FF2B5EF4-FFF2-40B4-BE49-F238E27FC236}">
                    <a16:creationId xmlns:a16="http://schemas.microsoft.com/office/drawing/2014/main" id="{F3203583-121F-43EC-B672-451A4167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49"/>
                <a:ext cx="2762" cy="10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7" name="Rectangle 137">
                <a:extLst>
                  <a:ext uri="{FF2B5EF4-FFF2-40B4-BE49-F238E27FC236}">
                    <a16:creationId xmlns:a16="http://schemas.microsoft.com/office/drawing/2014/main" id="{A75B34C9-20E4-4CD6-966C-DA12BFF2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59"/>
                <a:ext cx="2762" cy="10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8" name="Rectangle 138">
                <a:extLst>
                  <a:ext uri="{FF2B5EF4-FFF2-40B4-BE49-F238E27FC236}">
                    <a16:creationId xmlns:a16="http://schemas.microsoft.com/office/drawing/2014/main" id="{C436390A-B333-43D8-BB73-77287EB12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69"/>
                <a:ext cx="276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59" name="Rectangle 139">
                <a:extLst>
                  <a:ext uri="{FF2B5EF4-FFF2-40B4-BE49-F238E27FC236}">
                    <a16:creationId xmlns:a16="http://schemas.microsoft.com/office/drawing/2014/main" id="{22CA63FB-9ADE-4361-992F-F1DF531E9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61"/>
                <a:ext cx="2613" cy="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0" name="Rectangle 140">
                <a:extLst>
                  <a:ext uri="{FF2B5EF4-FFF2-40B4-BE49-F238E27FC236}">
                    <a16:creationId xmlns:a16="http://schemas.microsoft.com/office/drawing/2014/main" id="{40D9F2C2-5F28-49DE-A70F-3AD1B448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87"/>
                <a:ext cx="2613" cy="2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1" name="Rectangle 141">
                <a:extLst>
                  <a:ext uri="{FF2B5EF4-FFF2-40B4-BE49-F238E27FC236}">
                    <a16:creationId xmlns:a16="http://schemas.microsoft.com/office/drawing/2014/main" id="{1437D9B9-DB49-48E4-BE0C-235137C63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4"/>
                <a:ext cx="2613" cy="2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2" name="Rectangle 142">
                <a:extLst>
                  <a:ext uri="{FF2B5EF4-FFF2-40B4-BE49-F238E27FC236}">
                    <a16:creationId xmlns:a16="http://schemas.microsoft.com/office/drawing/2014/main" id="{3E39AE28-75C1-42B0-8410-92BB62E8A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40"/>
                <a:ext cx="2613" cy="2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3" name="Rectangle 143">
                <a:extLst>
                  <a:ext uri="{FF2B5EF4-FFF2-40B4-BE49-F238E27FC236}">
                    <a16:creationId xmlns:a16="http://schemas.microsoft.com/office/drawing/2014/main" id="{6DC99183-53B8-4ED4-AB83-892399123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67"/>
                <a:ext cx="2613" cy="2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4" name="Rectangle 144">
                <a:extLst>
                  <a:ext uri="{FF2B5EF4-FFF2-40B4-BE49-F238E27FC236}">
                    <a16:creationId xmlns:a16="http://schemas.microsoft.com/office/drawing/2014/main" id="{C768C3F8-A1AC-4EB4-8ABA-50839D8B1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93"/>
                <a:ext cx="2613" cy="2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5" name="Rectangle 145">
                <a:extLst>
                  <a:ext uri="{FF2B5EF4-FFF2-40B4-BE49-F238E27FC236}">
                    <a16:creationId xmlns:a16="http://schemas.microsoft.com/office/drawing/2014/main" id="{9F5124A0-7140-401E-BBF5-7B5B359A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20"/>
                <a:ext cx="2613" cy="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6" name="Rectangle 146">
                <a:extLst>
                  <a:ext uri="{FF2B5EF4-FFF2-40B4-BE49-F238E27FC236}">
                    <a16:creationId xmlns:a16="http://schemas.microsoft.com/office/drawing/2014/main" id="{57FA3070-4980-488B-B3E4-10E8AFD8E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47"/>
                <a:ext cx="2613" cy="2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7" name="Rectangle 147">
                <a:extLst>
                  <a:ext uri="{FF2B5EF4-FFF2-40B4-BE49-F238E27FC236}">
                    <a16:creationId xmlns:a16="http://schemas.microsoft.com/office/drawing/2014/main" id="{2F87AA9B-B008-47BE-83FF-D7CA1D72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73"/>
                <a:ext cx="2613" cy="2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8" name="Rectangle 148">
                <a:extLst>
                  <a:ext uri="{FF2B5EF4-FFF2-40B4-BE49-F238E27FC236}">
                    <a16:creationId xmlns:a16="http://schemas.microsoft.com/office/drawing/2014/main" id="{C5903D27-C961-4F3D-A475-0AD13A796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00"/>
                <a:ext cx="2613" cy="2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69" name="Rectangle 149">
                <a:extLst>
                  <a:ext uri="{FF2B5EF4-FFF2-40B4-BE49-F238E27FC236}">
                    <a16:creationId xmlns:a16="http://schemas.microsoft.com/office/drawing/2014/main" id="{3DCEFA78-A889-44A6-A993-E25E79FD5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27"/>
                <a:ext cx="2613" cy="26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0" name="Rectangle 150">
                <a:extLst>
                  <a:ext uri="{FF2B5EF4-FFF2-40B4-BE49-F238E27FC236}">
                    <a16:creationId xmlns:a16="http://schemas.microsoft.com/office/drawing/2014/main" id="{C6F811C5-FF0C-4472-879E-C1B0499C9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53"/>
                <a:ext cx="2613" cy="2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1" name="Rectangle 151">
                <a:extLst>
                  <a:ext uri="{FF2B5EF4-FFF2-40B4-BE49-F238E27FC236}">
                    <a16:creationId xmlns:a16="http://schemas.microsoft.com/office/drawing/2014/main" id="{71C110AE-DC5E-4E51-A5C3-418805BB9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80"/>
                <a:ext cx="2613" cy="2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2" name="Rectangle 152">
                <a:extLst>
                  <a:ext uri="{FF2B5EF4-FFF2-40B4-BE49-F238E27FC236}">
                    <a16:creationId xmlns:a16="http://schemas.microsoft.com/office/drawing/2014/main" id="{94ACD21E-D492-42FF-A977-2CE0A5062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06"/>
                <a:ext cx="2613" cy="2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3" name="Rectangle 153">
                <a:extLst>
                  <a:ext uri="{FF2B5EF4-FFF2-40B4-BE49-F238E27FC236}">
                    <a16:creationId xmlns:a16="http://schemas.microsoft.com/office/drawing/2014/main" id="{C69C2BB2-28A0-4255-814A-4F5BEBFAD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33"/>
                <a:ext cx="2613" cy="2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4" name="Rectangle 154">
                <a:extLst>
                  <a:ext uri="{FF2B5EF4-FFF2-40B4-BE49-F238E27FC236}">
                    <a16:creationId xmlns:a16="http://schemas.microsoft.com/office/drawing/2014/main" id="{886F68D8-3149-4B4B-8A20-02E53ACF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60"/>
                <a:ext cx="2613" cy="2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5" name="Rectangle 155">
                <a:extLst>
                  <a:ext uri="{FF2B5EF4-FFF2-40B4-BE49-F238E27FC236}">
                    <a16:creationId xmlns:a16="http://schemas.microsoft.com/office/drawing/2014/main" id="{40F2C01A-91D8-4061-8068-CBE2E1109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86"/>
                <a:ext cx="2613" cy="2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6" name="Rectangle 156">
                <a:extLst>
                  <a:ext uri="{FF2B5EF4-FFF2-40B4-BE49-F238E27FC236}">
                    <a16:creationId xmlns:a16="http://schemas.microsoft.com/office/drawing/2014/main" id="{7A3B31C9-79CB-4BCD-AA8B-E55538AD2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12"/>
                <a:ext cx="2613" cy="2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7" name="Rectangle 157">
                <a:extLst>
                  <a:ext uri="{FF2B5EF4-FFF2-40B4-BE49-F238E27FC236}">
                    <a16:creationId xmlns:a16="http://schemas.microsoft.com/office/drawing/2014/main" id="{30D49C30-537E-4AE0-A761-F7C3ED8E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39"/>
                <a:ext cx="2613" cy="2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8" name="Rectangle 158">
                <a:extLst>
                  <a:ext uri="{FF2B5EF4-FFF2-40B4-BE49-F238E27FC236}">
                    <a16:creationId xmlns:a16="http://schemas.microsoft.com/office/drawing/2014/main" id="{2B0AE762-A482-48A4-A31E-787BC410C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66"/>
                <a:ext cx="2613" cy="2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79" name="Rectangle 159">
                <a:extLst>
                  <a:ext uri="{FF2B5EF4-FFF2-40B4-BE49-F238E27FC236}">
                    <a16:creationId xmlns:a16="http://schemas.microsoft.com/office/drawing/2014/main" id="{E310601F-4217-4763-8E7E-EA7B5BBA7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92"/>
                <a:ext cx="2613" cy="2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0" name="Rectangle 160">
                <a:extLst>
                  <a:ext uri="{FF2B5EF4-FFF2-40B4-BE49-F238E27FC236}">
                    <a16:creationId xmlns:a16="http://schemas.microsoft.com/office/drawing/2014/main" id="{07E3EA2F-6F59-4139-9BEB-564531468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19"/>
                <a:ext cx="2613" cy="2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1" name="Rectangle 161">
                <a:extLst>
                  <a:ext uri="{FF2B5EF4-FFF2-40B4-BE49-F238E27FC236}">
                    <a16:creationId xmlns:a16="http://schemas.microsoft.com/office/drawing/2014/main" id="{BABEF459-D19A-4FA3-AE19-2D4477892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46"/>
                <a:ext cx="2613" cy="2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2" name="Rectangle 162">
                <a:extLst>
                  <a:ext uri="{FF2B5EF4-FFF2-40B4-BE49-F238E27FC236}">
                    <a16:creationId xmlns:a16="http://schemas.microsoft.com/office/drawing/2014/main" id="{14042456-43BF-4182-AE50-A4895FFC7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72"/>
                <a:ext cx="2613" cy="2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3" name="Rectangle 163">
                <a:extLst>
                  <a:ext uri="{FF2B5EF4-FFF2-40B4-BE49-F238E27FC236}">
                    <a16:creationId xmlns:a16="http://schemas.microsoft.com/office/drawing/2014/main" id="{490E40B9-C7CC-45DB-A99A-D8A352957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99"/>
                <a:ext cx="2613" cy="2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4" name="Rectangle 164">
                <a:extLst>
                  <a:ext uri="{FF2B5EF4-FFF2-40B4-BE49-F238E27FC236}">
                    <a16:creationId xmlns:a16="http://schemas.microsoft.com/office/drawing/2014/main" id="{3BB209B7-7D85-427F-A1A3-A5F08716F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25"/>
                <a:ext cx="2613" cy="2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5" name="Rectangle 165">
                <a:extLst>
                  <a:ext uri="{FF2B5EF4-FFF2-40B4-BE49-F238E27FC236}">
                    <a16:creationId xmlns:a16="http://schemas.microsoft.com/office/drawing/2014/main" id="{9F3EF4AF-E7B9-4F00-8357-92E8D4210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52"/>
                <a:ext cx="2613" cy="2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6" name="Rectangle 166">
                <a:extLst>
                  <a:ext uri="{FF2B5EF4-FFF2-40B4-BE49-F238E27FC236}">
                    <a16:creationId xmlns:a16="http://schemas.microsoft.com/office/drawing/2014/main" id="{E303A7D2-20E4-4B2B-B129-4FE7D5E86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78"/>
                <a:ext cx="2613" cy="2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7" name="Rectangle 167">
                <a:extLst>
                  <a:ext uri="{FF2B5EF4-FFF2-40B4-BE49-F238E27FC236}">
                    <a16:creationId xmlns:a16="http://schemas.microsoft.com/office/drawing/2014/main" id="{ABA0BBC9-0D57-444E-84AB-AE4E6CD6A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05"/>
                <a:ext cx="2613" cy="27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8" name="Rectangle 168">
                <a:extLst>
                  <a:ext uri="{FF2B5EF4-FFF2-40B4-BE49-F238E27FC236}">
                    <a16:creationId xmlns:a16="http://schemas.microsoft.com/office/drawing/2014/main" id="{01F8F9DA-0736-4A68-B49D-ED00DC34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32"/>
                <a:ext cx="2613" cy="2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89" name="Rectangle 169">
                <a:extLst>
                  <a:ext uri="{FF2B5EF4-FFF2-40B4-BE49-F238E27FC236}">
                    <a16:creationId xmlns:a16="http://schemas.microsoft.com/office/drawing/2014/main" id="{7CAE94E2-0AD8-492A-A408-6FA193B07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59"/>
                <a:ext cx="2613" cy="13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0" name="Rectangle 170">
                <a:extLst>
                  <a:ext uri="{FF2B5EF4-FFF2-40B4-BE49-F238E27FC236}">
                    <a16:creationId xmlns:a16="http://schemas.microsoft.com/office/drawing/2014/main" id="{F67CE99F-E586-4561-98EB-ECDACC8D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74"/>
                <a:ext cx="2613" cy="7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1" name="Rectangle 171">
                <a:extLst>
                  <a:ext uri="{FF2B5EF4-FFF2-40B4-BE49-F238E27FC236}">
                    <a16:creationId xmlns:a16="http://schemas.microsoft.com/office/drawing/2014/main" id="{3229F1DB-A009-4858-9DD8-DB045CFE8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61"/>
                <a:ext cx="2613" cy="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2" name="Rectangle 172">
                <a:extLst>
                  <a:ext uri="{FF2B5EF4-FFF2-40B4-BE49-F238E27FC236}">
                    <a16:creationId xmlns:a16="http://schemas.microsoft.com/office/drawing/2014/main" id="{21784802-BC68-4C0F-81BC-ED193C3F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887"/>
                <a:ext cx="2613" cy="2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3" name="Rectangle 173">
                <a:extLst>
                  <a:ext uri="{FF2B5EF4-FFF2-40B4-BE49-F238E27FC236}">
                    <a16:creationId xmlns:a16="http://schemas.microsoft.com/office/drawing/2014/main" id="{D070E711-F3FD-45B6-8C46-82F7527BA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4"/>
                <a:ext cx="2613" cy="2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4" name="Rectangle 174">
                <a:extLst>
                  <a:ext uri="{FF2B5EF4-FFF2-40B4-BE49-F238E27FC236}">
                    <a16:creationId xmlns:a16="http://schemas.microsoft.com/office/drawing/2014/main" id="{B30184EC-1ACB-491C-BFA0-C58463ACF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40"/>
                <a:ext cx="2613" cy="2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5" name="Rectangle 175">
                <a:extLst>
                  <a:ext uri="{FF2B5EF4-FFF2-40B4-BE49-F238E27FC236}">
                    <a16:creationId xmlns:a16="http://schemas.microsoft.com/office/drawing/2014/main" id="{A8484944-D8D2-4699-9E14-9C0D49D5F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67"/>
                <a:ext cx="2613" cy="2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6" name="Rectangle 176">
                <a:extLst>
                  <a:ext uri="{FF2B5EF4-FFF2-40B4-BE49-F238E27FC236}">
                    <a16:creationId xmlns:a16="http://schemas.microsoft.com/office/drawing/2014/main" id="{FCE3D701-D954-43FD-9864-49482944A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93"/>
                <a:ext cx="2613" cy="2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7" name="Rectangle 177">
                <a:extLst>
                  <a:ext uri="{FF2B5EF4-FFF2-40B4-BE49-F238E27FC236}">
                    <a16:creationId xmlns:a16="http://schemas.microsoft.com/office/drawing/2014/main" id="{0C0827A6-CACD-4624-B3C9-D2ED4974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20"/>
                <a:ext cx="2613" cy="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8" name="Rectangle 178">
                <a:extLst>
                  <a:ext uri="{FF2B5EF4-FFF2-40B4-BE49-F238E27FC236}">
                    <a16:creationId xmlns:a16="http://schemas.microsoft.com/office/drawing/2014/main" id="{76F9226E-2D67-41D3-B9F1-667D9E5B5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47"/>
                <a:ext cx="2613" cy="2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99" name="Rectangle 179">
                <a:extLst>
                  <a:ext uri="{FF2B5EF4-FFF2-40B4-BE49-F238E27FC236}">
                    <a16:creationId xmlns:a16="http://schemas.microsoft.com/office/drawing/2014/main" id="{57FE9842-A444-4BD9-B8B7-536424CF9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073"/>
                <a:ext cx="2613" cy="2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0" name="Rectangle 180">
                <a:extLst>
                  <a:ext uri="{FF2B5EF4-FFF2-40B4-BE49-F238E27FC236}">
                    <a16:creationId xmlns:a16="http://schemas.microsoft.com/office/drawing/2014/main" id="{192F3E66-B500-4E02-929E-126251B48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00"/>
                <a:ext cx="2613" cy="2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1" name="Rectangle 181">
                <a:extLst>
                  <a:ext uri="{FF2B5EF4-FFF2-40B4-BE49-F238E27FC236}">
                    <a16:creationId xmlns:a16="http://schemas.microsoft.com/office/drawing/2014/main" id="{9E65BE11-6C12-4E1C-91F7-931018C54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27"/>
                <a:ext cx="2613" cy="26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2" name="Rectangle 182">
                <a:extLst>
                  <a:ext uri="{FF2B5EF4-FFF2-40B4-BE49-F238E27FC236}">
                    <a16:creationId xmlns:a16="http://schemas.microsoft.com/office/drawing/2014/main" id="{7BF711A5-4D13-498B-837E-AF54FE7E9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53"/>
                <a:ext cx="2613" cy="2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3" name="Rectangle 183">
                <a:extLst>
                  <a:ext uri="{FF2B5EF4-FFF2-40B4-BE49-F238E27FC236}">
                    <a16:creationId xmlns:a16="http://schemas.microsoft.com/office/drawing/2014/main" id="{FD1CA761-E7C1-4C81-9E81-723D94C16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180"/>
                <a:ext cx="2613" cy="2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4" name="Rectangle 184">
                <a:extLst>
                  <a:ext uri="{FF2B5EF4-FFF2-40B4-BE49-F238E27FC236}">
                    <a16:creationId xmlns:a16="http://schemas.microsoft.com/office/drawing/2014/main" id="{1C9781C3-B680-4DFB-8FD7-874B95A57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06"/>
                <a:ext cx="2613" cy="2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5" name="Rectangle 185">
                <a:extLst>
                  <a:ext uri="{FF2B5EF4-FFF2-40B4-BE49-F238E27FC236}">
                    <a16:creationId xmlns:a16="http://schemas.microsoft.com/office/drawing/2014/main" id="{15AD06D9-1B24-483E-84B2-8E8B14A1D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33"/>
                <a:ext cx="2613" cy="2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6" name="Rectangle 186">
                <a:extLst>
                  <a:ext uri="{FF2B5EF4-FFF2-40B4-BE49-F238E27FC236}">
                    <a16:creationId xmlns:a16="http://schemas.microsoft.com/office/drawing/2014/main" id="{52D3FEB1-B9B3-4157-A7F9-D5C9ED08E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60"/>
                <a:ext cx="2613" cy="2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7" name="Rectangle 187">
                <a:extLst>
                  <a:ext uri="{FF2B5EF4-FFF2-40B4-BE49-F238E27FC236}">
                    <a16:creationId xmlns:a16="http://schemas.microsoft.com/office/drawing/2014/main" id="{CE6E9AED-DB68-45A5-A821-2837BBB23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86"/>
                <a:ext cx="2613" cy="2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8" name="Rectangle 188">
                <a:extLst>
                  <a:ext uri="{FF2B5EF4-FFF2-40B4-BE49-F238E27FC236}">
                    <a16:creationId xmlns:a16="http://schemas.microsoft.com/office/drawing/2014/main" id="{F64C40F8-7B3B-45DA-BD06-2743F58B3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12"/>
                <a:ext cx="2613" cy="2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09" name="Rectangle 189">
                <a:extLst>
                  <a:ext uri="{FF2B5EF4-FFF2-40B4-BE49-F238E27FC236}">
                    <a16:creationId xmlns:a16="http://schemas.microsoft.com/office/drawing/2014/main" id="{0BDBC620-E2FA-4475-A0A4-64F4F3AD8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39"/>
                <a:ext cx="2613" cy="2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0" name="Rectangle 190">
                <a:extLst>
                  <a:ext uri="{FF2B5EF4-FFF2-40B4-BE49-F238E27FC236}">
                    <a16:creationId xmlns:a16="http://schemas.microsoft.com/office/drawing/2014/main" id="{CF283888-D95F-4C8B-9480-CA5138FBD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66"/>
                <a:ext cx="2613" cy="2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1" name="Rectangle 191">
                <a:extLst>
                  <a:ext uri="{FF2B5EF4-FFF2-40B4-BE49-F238E27FC236}">
                    <a16:creationId xmlns:a16="http://schemas.microsoft.com/office/drawing/2014/main" id="{E05F6EDC-E5DD-4C38-8BD6-F3BA63C00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392"/>
                <a:ext cx="2613" cy="2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2" name="Rectangle 192">
                <a:extLst>
                  <a:ext uri="{FF2B5EF4-FFF2-40B4-BE49-F238E27FC236}">
                    <a16:creationId xmlns:a16="http://schemas.microsoft.com/office/drawing/2014/main" id="{F51A6078-F2DF-4F19-B1F9-BA2A213A7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19"/>
                <a:ext cx="2613" cy="2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3" name="Rectangle 193">
                <a:extLst>
                  <a:ext uri="{FF2B5EF4-FFF2-40B4-BE49-F238E27FC236}">
                    <a16:creationId xmlns:a16="http://schemas.microsoft.com/office/drawing/2014/main" id="{51F82D30-57C4-4A47-8735-2E6859685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46"/>
                <a:ext cx="2613" cy="2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4" name="Rectangle 194">
                <a:extLst>
                  <a:ext uri="{FF2B5EF4-FFF2-40B4-BE49-F238E27FC236}">
                    <a16:creationId xmlns:a16="http://schemas.microsoft.com/office/drawing/2014/main" id="{6E109825-E5F2-46AA-8664-5FDBA95F2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72"/>
                <a:ext cx="2613" cy="2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5" name="Rectangle 195">
                <a:extLst>
                  <a:ext uri="{FF2B5EF4-FFF2-40B4-BE49-F238E27FC236}">
                    <a16:creationId xmlns:a16="http://schemas.microsoft.com/office/drawing/2014/main" id="{EFFB7FBE-E761-4069-A00E-97F656D0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99"/>
                <a:ext cx="2613" cy="2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6" name="Rectangle 196">
                <a:extLst>
                  <a:ext uri="{FF2B5EF4-FFF2-40B4-BE49-F238E27FC236}">
                    <a16:creationId xmlns:a16="http://schemas.microsoft.com/office/drawing/2014/main" id="{D94EC22C-DFE6-43C1-A12E-75B5D79EA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25"/>
                <a:ext cx="2613" cy="2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7" name="Rectangle 197">
                <a:extLst>
                  <a:ext uri="{FF2B5EF4-FFF2-40B4-BE49-F238E27FC236}">
                    <a16:creationId xmlns:a16="http://schemas.microsoft.com/office/drawing/2014/main" id="{668F50A7-2165-4E0C-80B9-B4D4CF3F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52"/>
                <a:ext cx="2613" cy="2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8" name="Rectangle 198">
                <a:extLst>
                  <a:ext uri="{FF2B5EF4-FFF2-40B4-BE49-F238E27FC236}">
                    <a16:creationId xmlns:a16="http://schemas.microsoft.com/office/drawing/2014/main" id="{58204D03-C78C-417A-8776-A1C0032B9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78"/>
                <a:ext cx="2613" cy="2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19" name="Rectangle 199">
                <a:extLst>
                  <a:ext uri="{FF2B5EF4-FFF2-40B4-BE49-F238E27FC236}">
                    <a16:creationId xmlns:a16="http://schemas.microsoft.com/office/drawing/2014/main" id="{18B8E25E-A139-4F89-89CC-E72CD3A6A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05"/>
                <a:ext cx="2613" cy="27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0" name="Rectangle 200">
                <a:extLst>
                  <a:ext uri="{FF2B5EF4-FFF2-40B4-BE49-F238E27FC236}">
                    <a16:creationId xmlns:a16="http://schemas.microsoft.com/office/drawing/2014/main" id="{323A4A59-92BF-4CDC-A4FF-AC8220B46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32"/>
                <a:ext cx="2613" cy="2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1" name="Rectangle 201">
                <a:extLst>
                  <a:ext uri="{FF2B5EF4-FFF2-40B4-BE49-F238E27FC236}">
                    <a16:creationId xmlns:a16="http://schemas.microsoft.com/office/drawing/2014/main" id="{BF8E0273-83D1-45EA-91BB-1691E22D8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59"/>
                <a:ext cx="2613" cy="13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2" name="Rectangle 202">
                <a:extLst>
                  <a:ext uri="{FF2B5EF4-FFF2-40B4-BE49-F238E27FC236}">
                    <a16:creationId xmlns:a16="http://schemas.microsoft.com/office/drawing/2014/main" id="{EED2278B-D65D-4B97-8278-6FB7A8DB1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61"/>
                <a:ext cx="2762" cy="2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3" name="Rectangle 203">
                <a:extLst>
                  <a:ext uri="{FF2B5EF4-FFF2-40B4-BE49-F238E27FC236}">
                    <a16:creationId xmlns:a16="http://schemas.microsoft.com/office/drawing/2014/main" id="{4855C352-505D-46EF-A302-18C92C2ED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87"/>
                <a:ext cx="2762" cy="2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4" name="Rectangle 204">
                <a:extLst>
                  <a:ext uri="{FF2B5EF4-FFF2-40B4-BE49-F238E27FC236}">
                    <a16:creationId xmlns:a16="http://schemas.microsoft.com/office/drawing/2014/main" id="{97DDFEC3-389C-4120-AC03-B6CE6E5D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14"/>
                <a:ext cx="2762" cy="2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5" name="Rectangle 205">
                <a:extLst>
                  <a:ext uri="{FF2B5EF4-FFF2-40B4-BE49-F238E27FC236}">
                    <a16:creationId xmlns:a16="http://schemas.microsoft.com/office/drawing/2014/main" id="{C11F10B9-93E5-4E06-805B-03A025325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40"/>
                <a:ext cx="2762" cy="2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6" name="Rectangle 206">
                <a:extLst>
                  <a:ext uri="{FF2B5EF4-FFF2-40B4-BE49-F238E27FC236}">
                    <a16:creationId xmlns:a16="http://schemas.microsoft.com/office/drawing/2014/main" id="{798A09AE-BF54-4EE6-8804-386CF841C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67"/>
                <a:ext cx="2762" cy="2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27" name="Rectangle 207">
                <a:extLst>
                  <a:ext uri="{FF2B5EF4-FFF2-40B4-BE49-F238E27FC236}">
                    <a16:creationId xmlns:a16="http://schemas.microsoft.com/office/drawing/2014/main" id="{E7BCEEBA-7601-4C1D-B242-50E12B6A5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93"/>
                <a:ext cx="2762" cy="2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128" name="Group 208">
              <a:extLst>
                <a:ext uri="{FF2B5EF4-FFF2-40B4-BE49-F238E27FC236}">
                  <a16:creationId xmlns:a16="http://schemas.microsoft.com/office/drawing/2014/main" id="{CCC798D1-ED4E-42FB-A6A0-9493E3E30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861"/>
              <a:ext cx="5375" cy="2198"/>
              <a:chOff x="204" y="861"/>
              <a:chExt cx="5375" cy="2198"/>
            </a:xfrm>
          </p:grpSpPr>
          <p:sp>
            <p:nvSpPr>
              <p:cNvPr id="1234129" name="Rectangle 209">
                <a:extLst>
                  <a:ext uri="{FF2B5EF4-FFF2-40B4-BE49-F238E27FC236}">
                    <a16:creationId xmlns:a16="http://schemas.microsoft.com/office/drawing/2014/main" id="{D1F28842-F8BD-4A59-A749-5D34CF1A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20"/>
                <a:ext cx="2762" cy="2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0" name="Rectangle 210">
                <a:extLst>
                  <a:ext uri="{FF2B5EF4-FFF2-40B4-BE49-F238E27FC236}">
                    <a16:creationId xmlns:a16="http://schemas.microsoft.com/office/drawing/2014/main" id="{9A432400-B8F0-4B5A-BF7C-B3EF4219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47"/>
                <a:ext cx="2762" cy="2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1" name="Rectangle 211">
                <a:extLst>
                  <a:ext uri="{FF2B5EF4-FFF2-40B4-BE49-F238E27FC236}">
                    <a16:creationId xmlns:a16="http://schemas.microsoft.com/office/drawing/2014/main" id="{4F9F55E7-5B7F-4C70-A15C-539F7FD3B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73"/>
                <a:ext cx="2762" cy="2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2" name="Rectangle 212">
                <a:extLst>
                  <a:ext uri="{FF2B5EF4-FFF2-40B4-BE49-F238E27FC236}">
                    <a16:creationId xmlns:a16="http://schemas.microsoft.com/office/drawing/2014/main" id="{841DE6FB-8861-417B-BFDC-38AA1CBB5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00"/>
                <a:ext cx="2762" cy="2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3" name="Rectangle 213">
                <a:extLst>
                  <a:ext uri="{FF2B5EF4-FFF2-40B4-BE49-F238E27FC236}">
                    <a16:creationId xmlns:a16="http://schemas.microsoft.com/office/drawing/2014/main" id="{88843061-E2E5-4DBD-86A9-CB98887F5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27"/>
                <a:ext cx="2762" cy="26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4" name="Rectangle 214">
                <a:extLst>
                  <a:ext uri="{FF2B5EF4-FFF2-40B4-BE49-F238E27FC236}">
                    <a16:creationId xmlns:a16="http://schemas.microsoft.com/office/drawing/2014/main" id="{D90258E1-5CF9-4F69-ABC5-237FFA81C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53"/>
                <a:ext cx="2762" cy="2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5" name="Rectangle 215">
                <a:extLst>
                  <a:ext uri="{FF2B5EF4-FFF2-40B4-BE49-F238E27FC236}">
                    <a16:creationId xmlns:a16="http://schemas.microsoft.com/office/drawing/2014/main" id="{36E185AB-9BA9-4F81-8A50-065275868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80"/>
                <a:ext cx="2762" cy="2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6" name="Rectangle 216">
                <a:extLst>
                  <a:ext uri="{FF2B5EF4-FFF2-40B4-BE49-F238E27FC236}">
                    <a16:creationId xmlns:a16="http://schemas.microsoft.com/office/drawing/2014/main" id="{04A8B1EF-6704-42FC-8FB1-4F36F5CD6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06"/>
                <a:ext cx="2762" cy="2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7" name="Rectangle 217">
                <a:extLst>
                  <a:ext uri="{FF2B5EF4-FFF2-40B4-BE49-F238E27FC236}">
                    <a16:creationId xmlns:a16="http://schemas.microsoft.com/office/drawing/2014/main" id="{D7E78EF0-A502-43FB-A88E-218EC9C7B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33"/>
                <a:ext cx="2762" cy="2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8" name="Rectangle 218">
                <a:extLst>
                  <a:ext uri="{FF2B5EF4-FFF2-40B4-BE49-F238E27FC236}">
                    <a16:creationId xmlns:a16="http://schemas.microsoft.com/office/drawing/2014/main" id="{8961F6E1-A777-4875-ADBC-350F25CBD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60"/>
                <a:ext cx="2762" cy="2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39" name="Rectangle 219">
                <a:extLst>
                  <a:ext uri="{FF2B5EF4-FFF2-40B4-BE49-F238E27FC236}">
                    <a16:creationId xmlns:a16="http://schemas.microsoft.com/office/drawing/2014/main" id="{25B49303-2A45-4CD3-B672-A19C304C9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86"/>
                <a:ext cx="2762" cy="2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0" name="Rectangle 220">
                <a:extLst>
                  <a:ext uri="{FF2B5EF4-FFF2-40B4-BE49-F238E27FC236}">
                    <a16:creationId xmlns:a16="http://schemas.microsoft.com/office/drawing/2014/main" id="{9453B1FA-F7D0-44EA-8A12-A2799C07A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12"/>
                <a:ext cx="2762" cy="2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1" name="Rectangle 221">
                <a:extLst>
                  <a:ext uri="{FF2B5EF4-FFF2-40B4-BE49-F238E27FC236}">
                    <a16:creationId xmlns:a16="http://schemas.microsoft.com/office/drawing/2014/main" id="{B5004955-1F85-493F-936C-8BF426179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39"/>
                <a:ext cx="2762" cy="2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2" name="Rectangle 222">
                <a:extLst>
                  <a:ext uri="{FF2B5EF4-FFF2-40B4-BE49-F238E27FC236}">
                    <a16:creationId xmlns:a16="http://schemas.microsoft.com/office/drawing/2014/main" id="{3ECFDF15-5BCF-4BE8-93CD-C2E4241E6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66"/>
                <a:ext cx="2762" cy="2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3" name="Rectangle 223">
                <a:extLst>
                  <a:ext uri="{FF2B5EF4-FFF2-40B4-BE49-F238E27FC236}">
                    <a16:creationId xmlns:a16="http://schemas.microsoft.com/office/drawing/2014/main" id="{589BDEE1-1816-4754-9308-F8A3A26FB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92"/>
                <a:ext cx="2762" cy="2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4" name="Rectangle 224">
                <a:extLst>
                  <a:ext uri="{FF2B5EF4-FFF2-40B4-BE49-F238E27FC236}">
                    <a16:creationId xmlns:a16="http://schemas.microsoft.com/office/drawing/2014/main" id="{998BA687-58B6-43FD-8FB0-0E2641A3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19"/>
                <a:ext cx="2762" cy="2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5" name="Rectangle 225">
                <a:extLst>
                  <a:ext uri="{FF2B5EF4-FFF2-40B4-BE49-F238E27FC236}">
                    <a16:creationId xmlns:a16="http://schemas.microsoft.com/office/drawing/2014/main" id="{44751D69-2850-4819-B097-E1DB820BA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46"/>
                <a:ext cx="2762" cy="2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6" name="Rectangle 226">
                <a:extLst>
                  <a:ext uri="{FF2B5EF4-FFF2-40B4-BE49-F238E27FC236}">
                    <a16:creationId xmlns:a16="http://schemas.microsoft.com/office/drawing/2014/main" id="{0CA53FAC-4A81-49CE-A73E-FD04BF88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72"/>
                <a:ext cx="2762" cy="2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7" name="Rectangle 227">
                <a:extLst>
                  <a:ext uri="{FF2B5EF4-FFF2-40B4-BE49-F238E27FC236}">
                    <a16:creationId xmlns:a16="http://schemas.microsoft.com/office/drawing/2014/main" id="{0CAA6BD0-D839-4051-947C-2EDDAA475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99"/>
                <a:ext cx="2762" cy="2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8" name="Rectangle 228">
                <a:extLst>
                  <a:ext uri="{FF2B5EF4-FFF2-40B4-BE49-F238E27FC236}">
                    <a16:creationId xmlns:a16="http://schemas.microsoft.com/office/drawing/2014/main" id="{CA874776-30D3-4960-B280-8001E7AA3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25"/>
                <a:ext cx="2762" cy="2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49" name="Rectangle 229">
                <a:extLst>
                  <a:ext uri="{FF2B5EF4-FFF2-40B4-BE49-F238E27FC236}">
                    <a16:creationId xmlns:a16="http://schemas.microsoft.com/office/drawing/2014/main" id="{0328186F-A42F-4894-9613-3162C66F0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52"/>
                <a:ext cx="2762" cy="2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0" name="Rectangle 230">
                <a:extLst>
                  <a:ext uri="{FF2B5EF4-FFF2-40B4-BE49-F238E27FC236}">
                    <a16:creationId xmlns:a16="http://schemas.microsoft.com/office/drawing/2014/main" id="{7A643CAC-9F32-4622-AF0C-11E606A02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78"/>
                <a:ext cx="2762" cy="2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1" name="Rectangle 231">
                <a:extLst>
                  <a:ext uri="{FF2B5EF4-FFF2-40B4-BE49-F238E27FC236}">
                    <a16:creationId xmlns:a16="http://schemas.microsoft.com/office/drawing/2014/main" id="{09C97743-8815-4544-9713-1F2FC86C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05"/>
                <a:ext cx="2762" cy="2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2" name="Rectangle 232">
                <a:extLst>
                  <a:ext uri="{FF2B5EF4-FFF2-40B4-BE49-F238E27FC236}">
                    <a16:creationId xmlns:a16="http://schemas.microsoft.com/office/drawing/2014/main" id="{18864E67-B5D5-4153-8216-DE484DF5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32"/>
                <a:ext cx="2762" cy="2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3" name="Rectangle 233">
                <a:extLst>
                  <a:ext uri="{FF2B5EF4-FFF2-40B4-BE49-F238E27FC236}">
                    <a16:creationId xmlns:a16="http://schemas.microsoft.com/office/drawing/2014/main" id="{E7F9E1A9-15E7-4FFD-A1EA-A0860DDD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59"/>
                <a:ext cx="2762" cy="13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4" name="Rectangle 234">
                <a:extLst>
                  <a:ext uri="{FF2B5EF4-FFF2-40B4-BE49-F238E27FC236}">
                    <a16:creationId xmlns:a16="http://schemas.microsoft.com/office/drawing/2014/main" id="{99B04901-AFD2-4B01-A1A8-5DA1BA776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74"/>
                <a:ext cx="2762" cy="7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5" name="Rectangle 235">
                <a:extLst>
                  <a:ext uri="{FF2B5EF4-FFF2-40B4-BE49-F238E27FC236}">
                    <a16:creationId xmlns:a16="http://schemas.microsoft.com/office/drawing/2014/main" id="{8F4FB76B-31DA-4087-BB03-6F5CC6A5B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61"/>
                <a:ext cx="2762" cy="2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6" name="Rectangle 236">
                <a:extLst>
                  <a:ext uri="{FF2B5EF4-FFF2-40B4-BE49-F238E27FC236}">
                    <a16:creationId xmlns:a16="http://schemas.microsoft.com/office/drawing/2014/main" id="{AEF6286F-45E3-41CF-A05E-764E67BA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887"/>
                <a:ext cx="2762" cy="2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7" name="Rectangle 237">
                <a:extLst>
                  <a:ext uri="{FF2B5EF4-FFF2-40B4-BE49-F238E27FC236}">
                    <a16:creationId xmlns:a16="http://schemas.microsoft.com/office/drawing/2014/main" id="{E0557DB6-D08D-49E5-BC12-0D30517ED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14"/>
                <a:ext cx="2762" cy="2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8" name="Rectangle 238">
                <a:extLst>
                  <a:ext uri="{FF2B5EF4-FFF2-40B4-BE49-F238E27FC236}">
                    <a16:creationId xmlns:a16="http://schemas.microsoft.com/office/drawing/2014/main" id="{3F39AA63-3002-4729-955C-BC77F556D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40"/>
                <a:ext cx="2762" cy="2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59" name="Rectangle 239">
                <a:extLst>
                  <a:ext uri="{FF2B5EF4-FFF2-40B4-BE49-F238E27FC236}">
                    <a16:creationId xmlns:a16="http://schemas.microsoft.com/office/drawing/2014/main" id="{184A5C26-BEF2-4C70-9109-4AFC15B4C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67"/>
                <a:ext cx="2762" cy="2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0" name="Rectangle 240">
                <a:extLst>
                  <a:ext uri="{FF2B5EF4-FFF2-40B4-BE49-F238E27FC236}">
                    <a16:creationId xmlns:a16="http://schemas.microsoft.com/office/drawing/2014/main" id="{C29520FC-FA6F-4B56-ACC9-F4AC19A81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993"/>
                <a:ext cx="2762" cy="2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1" name="Rectangle 241">
                <a:extLst>
                  <a:ext uri="{FF2B5EF4-FFF2-40B4-BE49-F238E27FC236}">
                    <a16:creationId xmlns:a16="http://schemas.microsoft.com/office/drawing/2014/main" id="{E29F572D-DAFA-40F8-9BED-C93F92CCD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20"/>
                <a:ext cx="2762" cy="2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2" name="Rectangle 242">
                <a:extLst>
                  <a:ext uri="{FF2B5EF4-FFF2-40B4-BE49-F238E27FC236}">
                    <a16:creationId xmlns:a16="http://schemas.microsoft.com/office/drawing/2014/main" id="{2C585B77-567A-4C35-964E-8B6CFB661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47"/>
                <a:ext cx="2762" cy="2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3" name="Rectangle 243">
                <a:extLst>
                  <a:ext uri="{FF2B5EF4-FFF2-40B4-BE49-F238E27FC236}">
                    <a16:creationId xmlns:a16="http://schemas.microsoft.com/office/drawing/2014/main" id="{464AD4AB-CD07-425A-8EFB-DCB33862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073"/>
                <a:ext cx="2762" cy="2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4" name="Rectangle 244">
                <a:extLst>
                  <a:ext uri="{FF2B5EF4-FFF2-40B4-BE49-F238E27FC236}">
                    <a16:creationId xmlns:a16="http://schemas.microsoft.com/office/drawing/2014/main" id="{F33DCC38-567C-4FB3-956D-5545BEEB9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00"/>
                <a:ext cx="2762" cy="2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5" name="Rectangle 245">
                <a:extLst>
                  <a:ext uri="{FF2B5EF4-FFF2-40B4-BE49-F238E27FC236}">
                    <a16:creationId xmlns:a16="http://schemas.microsoft.com/office/drawing/2014/main" id="{EB22A223-0C4A-45F6-8747-2074118F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27"/>
                <a:ext cx="2762" cy="26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6" name="Rectangle 246">
                <a:extLst>
                  <a:ext uri="{FF2B5EF4-FFF2-40B4-BE49-F238E27FC236}">
                    <a16:creationId xmlns:a16="http://schemas.microsoft.com/office/drawing/2014/main" id="{40A6AEE5-777C-41F4-BEBB-F2F2B18C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53"/>
                <a:ext cx="2762" cy="2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7" name="Rectangle 247">
                <a:extLst>
                  <a:ext uri="{FF2B5EF4-FFF2-40B4-BE49-F238E27FC236}">
                    <a16:creationId xmlns:a16="http://schemas.microsoft.com/office/drawing/2014/main" id="{7F7787AE-B348-4EEF-ACA1-A5F0A4CE9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180"/>
                <a:ext cx="2762" cy="2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8" name="Rectangle 248">
                <a:extLst>
                  <a:ext uri="{FF2B5EF4-FFF2-40B4-BE49-F238E27FC236}">
                    <a16:creationId xmlns:a16="http://schemas.microsoft.com/office/drawing/2014/main" id="{E4403C62-49C8-4AEC-942C-6415AA63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06"/>
                <a:ext cx="2762" cy="2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69" name="Rectangle 249">
                <a:extLst>
                  <a:ext uri="{FF2B5EF4-FFF2-40B4-BE49-F238E27FC236}">
                    <a16:creationId xmlns:a16="http://schemas.microsoft.com/office/drawing/2014/main" id="{38357402-97A1-4828-AFDA-9914EE91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33"/>
                <a:ext cx="2762" cy="2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0" name="Rectangle 250">
                <a:extLst>
                  <a:ext uri="{FF2B5EF4-FFF2-40B4-BE49-F238E27FC236}">
                    <a16:creationId xmlns:a16="http://schemas.microsoft.com/office/drawing/2014/main" id="{9E4F0AE9-6E6B-48E6-8E88-07F2FF7BC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60"/>
                <a:ext cx="2762" cy="2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1" name="Rectangle 251">
                <a:extLst>
                  <a:ext uri="{FF2B5EF4-FFF2-40B4-BE49-F238E27FC236}">
                    <a16:creationId xmlns:a16="http://schemas.microsoft.com/office/drawing/2014/main" id="{DB84A4A1-9C90-4517-8DC3-EED3024FC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86"/>
                <a:ext cx="2762" cy="2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2" name="Rectangle 252">
                <a:extLst>
                  <a:ext uri="{FF2B5EF4-FFF2-40B4-BE49-F238E27FC236}">
                    <a16:creationId xmlns:a16="http://schemas.microsoft.com/office/drawing/2014/main" id="{E301699F-074C-4390-AB80-04EEBC982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12"/>
                <a:ext cx="2762" cy="2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3" name="Rectangle 253">
                <a:extLst>
                  <a:ext uri="{FF2B5EF4-FFF2-40B4-BE49-F238E27FC236}">
                    <a16:creationId xmlns:a16="http://schemas.microsoft.com/office/drawing/2014/main" id="{21533856-DFD8-49E9-B5E9-10A5524B8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39"/>
                <a:ext cx="2762" cy="2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4" name="Rectangle 254">
                <a:extLst>
                  <a:ext uri="{FF2B5EF4-FFF2-40B4-BE49-F238E27FC236}">
                    <a16:creationId xmlns:a16="http://schemas.microsoft.com/office/drawing/2014/main" id="{6E3B5D24-C710-4ED0-A6F8-86F3836F2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66"/>
                <a:ext cx="2762" cy="2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5" name="Rectangle 255">
                <a:extLst>
                  <a:ext uri="{FF2B5EF4-FFF2-40B4-BE49-F238E27FC236}">
                    <a16:creationId xmlns:a16="http://schemas.microsoft.com/office/drawing/2014/main" id="{6C0FBEC8-9656-48F2-B270-CBB86C79C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392"/>
                <a:ext cx="2762" cy="2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6" name="Rectangle 256">
                <a:extLst>
                  <a:ext uri="{FF2B5EF4-FFF2-40B4-BE49-F238E27FC236}">
                    <a16:creationId xmlns:a16="http://schemas.microsoft.com/office/drawing/2014/main" id="{3945F33C-C87B-4819-96A0-34D35AB2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19"/>
                <a:ext cx="2762" cy="2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7" name="Rectangle 257">
                <a:extLst>
                  <a:ext uri="{FF2B5EF4-FFF2-40B4-BE49-F238E27FC236}">
                    <a16:creationId xmlns:a16="http://schemas.microsoft.com/office/drawing/2014/main" id="{1C5BF1D7-5201-45E8-9828-55E4D5863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46"/>
                <a:ext cx="2762" cy="2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8" name="Rectangle 258">
                <a:extLst>
                  <a:ext uri="{FF2B5EF4-FFF2-40B4-BE49-F238E27FC236}">
                    <a16:creationId xmlns:a16="http://schemas.microsoft.com/office/drawing/2014/main" id="{9695D288-4382-4956-A332-072C534ED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72"/>
                <a:ext cx="2762" cy="2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79" name="Rectangle 259">
                <a:extLst>
                  <a:ext uri="{FF2B5EF4-FFF2-40B4-BE49-F238E27FC236}">
                    <a16:creationId xmlns:a16="http://schemas.microsoft.com/office/drawing/2014/main" id="{27332EE5-626A-42EB-9F76-722A147CF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499"/>
                <a:ext cx="2762" cy="2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0" name="Rectangle 260">
                <a:extLst>
                  <a:ext uri="{FF2B5EF4-FFF2-40B4-BE49-F238E27FC236}">
                    <a16:creationId xmlns:a16="http://schemas.microsoft.com/office/drawing/2014/main" id="{69633EBB-D4F8-4359-95C7-874707383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25"/>
                <a:ext cx="2762" cy="2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1" name="Rectangle 261">
                <a:extLst>
                  <a:ext uri="{FF2B5EF4-FFF2-40B4-BE49-F238E27FC236}">
                    <a16:creationId xmlns:a16="http://schemas.microsoft.com/office/drawing/2014/main" id="{453658F4-6F36-4A01-841B-54F31A4E4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52"/>
                <a:ext cx="2762" cy="2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2" name="Rectangle 262">
                <a:extLst>
                  <a:ext uri="{FF2B5EF4-FFF2-40B4-BE49-F238E27FC236}">
                    <a16:creationId xmlns:a16="http://schemas.microsoft.com/office/drawing/2014/main" id="{5B1A17DD-4217-4483-821B-3BF59FAD6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578"/>
                <a:ext cx="2762" cy="2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3" name="Rectangle 263">
                <a:extLst>
                  <a:ext uri="{FF2B5EF4-FFF2-40B4-BE49-F238E27FC236}">
                    <a16:creationId xmlns:a16="http://schemas.microsoft.com/office/drawing/2014/main" id="{909DC6BC-6992-4FE3-B5B5-606A3AE32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05"/>
                <a:ext cx="2762" cy="2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4" name="Rectangle 264">
                <a:extLst>
                  <a:ext uri="{FF2B5EF4-FFF2-40B4-BE49-F238E27FC236}">
                    <a16:creationId xmlns:a16="http://schemas.microsoft.com/office/drawing/2014/main" id="{052BE9AA-CD91-4D72-B453-80C1DEE1E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32"/>
                <a:ext cx="2762" cy="2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5" name="Rectangle 265">
                <a:extLst>
                  <a:ext uri="{FF2B5EF4-FFF2-40B4-BE49-F238E27FC236}">
                    <a16:creationId xmlns:a16="http://schemas.microsoft.com/office/drawing/2014/main" id="{B768EB73-E0AC-48F3-8BA6-7780B05FB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59"/>
                <a:ext cx="2762" cy="13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6" name="Rectangle 266">
                <a:extLst>
                  <a:ext uri="{FF2B5EF4-FFF2-40B4-BE49-F238E27FC236}">
                    <a16:creationId xmlns:a16="http://schemas.microsoft.com/office/drawing/2014/main" id="{B0CF644C-B3B8-466C-AA75-9B47E65F5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56"/>
                <a:ext cx="2613" cy="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7" name="Rectangle 267">
                <a:extLst>
                  <a:ext uri="{FF2B5EF4-FFF2-40B4-BE49-F238E27FC236}">
                    <a16:creationId xmlns:a16="http://schemas.microsoft.com/office/drawing/2014/main" id="{105E5F11-9BF5-4D07-AB3E-5D84220EA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88"/>
                <a:ext cx="2613" cy="3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8" name="Rectangle 268">
                <a:extLst>
                  <a:ext uri="{FF2B5EF4-FFF2-40B4-BE49-F238E27FC236}">
                    <a16:creationId xmlns:a16="http://schemas.microsoft.com/office/drawing/2014/main" id="{9235CE71-1469-46A5-B85F-84351F212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20"/>
                <a:ext cx="2613" cy="3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89" name="Rectangle 269">
                <a:extLst>
                  <a:ext uri="{FF2B5EF4-FFF2-40B4-BE49-F238E27FC236}">
                    <a16:creationId xmlns:a16="http://schemas.microsoft.com/office/drawing/2014/main" id="{CB4C7541-1756-431E-94F1-C5F439EC0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51"/>
                <a:ext cx="2613" cy="3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0" name="Rectangle 270">
                <a:extLst>
                  <a:ext uri="{FF2B5EF4-FFF2-40B4-BE49-F238E27FC236}">
                    <a16:creationId xmlns:a16="http://schemas.microsoft.com/office/drawing/2014/main" id="{7D2D4EB4-CFCC-4E8D-81D3-32A3C306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83"/>
                <a:ext cx="2613" cy="3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1" name="Rectangle 271">
                <a:extLst>
                  <a:ext uri="{FF2B5EF4-FFF2-40B4-BE49-F238E27FC236}">
                    <a16:creationId xmlns:a16="http://schemas.microsoft.com/office/drawing/2014/main" id="{33A9F9B5-8625-45FC-A4EE-03DEE0CA2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14"/>
                <a:ext cx="2613" cy="3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2" name="Rectangle 272">
                <a:extLst>
                  <a:ext uri="{FF2B5EF4-FFF2-40B4-BE49-F238E27FC236}">
                    <a16:creationId xmlns:a16="http://schemas.microsoft.com/office/drawing/2014/main" id="{2A24DF4E-06D2-407C-A03E-1ECE7C302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45"/>
                <a:ext cx="2613" cy="3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3" name="Rectangle 273">
                <a:extLst>
                  <a:ext uri="{FF2B5EF4-FFF2-40B4-BE49-F238E27FC236}">
                    <a16:creationId xmlns:a16="http://schemas.microsoft.com/office/drawing/2014/main" id="{0C6B25A9-B1E8-45F3-9F42-A87D8A6EB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77"/>
                <a:ext cx="2613" cy="3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4" name="Rectangle 274">
                <a:extLst>
                  <a:ext uri="{FF2B5EF4-FFF2-40B4-BE49-F238E27FC236}">
                    <a16:creationId xmlns:a16="http://schemas.microsoft.com/office/drawing/2014/main" id="{AACA09E1-E5CA-42AC-9C3C-74B357DD0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09"/>
                <a:ext cx="2613" cy="3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5" name="Rectangle 275">
                <a:extLst>
                  <a:ext uri="{FF2B5EF4-FFF2-40B4-BE49-F238E27FC236}">
                    <a16:creationId xmlns:a16="http://schemas.microsoft.com/office/drawing/2014/main" id="{61E4798A-1AC5-44F0-B60B-0F3149AC0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40"/>
                <a:ext cx="2613" cy="3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6" name="Rectangle 276">
                <a:extLst>
                  <a:ext uri="{FF2B5EF4-FFF2-40B4-BE49-F238E27FC236}">
                    <a16:creationId xmlns:a16="http://schemas.microsoft.com/office/drawing/2014/main" id="{64096E1C-CA90-4E10-8585-30F80DB71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72"/>
                <a:ext cx="2613" cy="32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7" name="Rectangle 277">
                <a:extLst>
                  <a:ext uri="{FF2B5EF4-FFF2-40B4-BE49-F238E27FC236}">
                    <a16:creationId xmlns:a16="http://schemas.microsoft.com/office/drawing/2014/main" id="{8E853B82-BB8A-4E83-8891-E9F08728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04"/>
                <a:ext cx="2613" cy="3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8" name="Rectangle 278">
                <a:extLst>
                  <a:ext uri="{FF2B5EF4-FFF2-40B4-BE49-F238E27FC236}">
                    <a16:creationId xmlns:a16="http://schemas.microsoft.com/office/drawing/2014/main" id="{88EB8C9D-D3AF-4AE3-9511-CF88AE52F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35"/>
                <a:ext cx="2613" cy="3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99" name="Rectangle 279">
                <a:extLst>
                  <a:ext uri="{FF2B5EF4-FFF2-40B4-BE49-F238E27FC236}">
                    <a16:creationId xmlns:a16="http://schemas.microsoft.com/office/drawing/2014/main" id="{4F7EE4E9-3BE8-4F2C-B9F3-1C21CBA55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66"/>
                <a:ext cx="2613" cy="32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0" name="Rectangle 280">
                <a:extLst>
                  <a:ext uri="{FF2B5EF4-FFF2-40B4-BE49-F238E27FC236}">
                    <a16:creationId xmlns:a16="http://schemas.microsoft.com/office/drawing/2014/main" id="{FFBD07A9-2C33-4C48-A8F1-FA072A52A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98"/>
                <a:ext cx="2613" cy="3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1" name="Rectangle 281">
                <a:extLst>
                  <a:ext uri="{FF2B5EF4-FFF2-40B4-BE49-F238E27FC236}">
                    <a16:creationId xmlns:a16="http://schemas.microsoft.com/office/drawing/2014/main" id="{47A958F4-A1C7-4816-B1AB-AEEC436B1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29"/>
                <a:ext cx="2613" cy="32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2" name="Rectangle 282">
                <a:extLst>
                  <a:ext uri="{FF2B5EF4-FFF2-40B4-BE49-F238E27FC236}">
                    <a16:creationId xmlns:a16="http://schemas.microsoft.com/office/drawing/2014/main" id="{B825853E-9D6A-43C6-A179-D357C8732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61"/>
                <a:ext cx="2613" cy="3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3" name="Rectangle 283">
                <a:extLst>
                  <a:ext uri="{FF2B5EF4-FFF2-40B4-BE49-F238E27FC236}">
                    <a16:creationId xmlns:a16="http://schemas.microsoft.com/office/drawing/2014/main" id="{25BDFDE8-1DCD-46CE-BCCC-3BB94B28D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92"/>
                <a:ext cx="2613" cy="32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4" name="Rectangle 284">
                <a:extLst>
                  <a:ext uri="{FF2B5EF4-FFF2-40B4-BE49-F238E27FC236}">
                    <a16:creationId xmlns:a16="http://schemas.microsoft.com/office/drawing/2014/main" id="{1292328E-5953-4D74-BBE4-9AA182CA0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24"/>
                <a:ext cx="2613" cy="3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5" name="Rectangle 285">
                <a:extLst>
                  <a:ext uri="{FF2B5EF4-FFF2-40B4-BE49-F238E27FC236}">
                    <a16:creationId xmlns:a16="http://schemas.microsoft.com/office/drawing/2014/main" id="{8F4CB407-6C31-427E-A008-B1CD4374E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55"/>
                <a:ext cx="2613" cy="32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6" name="Rectangle 286">
                <a:extLst>
                  <a:ext uri="{FF2B5EF4-FFF2-40B4-BE49-F238E27FC236}">
                    <a16:creationId xmlns:a16="http://schemas.microsoft.com/office/drawing/2014/main" id="{86E2B053-AE54-48D0-9A6E-3A52A5DED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87"/>
                <a:ext cx="2613" cy="32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7" name="Rectangle 287">
                <a:extLst>
                  <a:ext uri="{FF2B5EF4-FFF2-40B4-BE49-F238E27FC236}">
                    <a16:creationId xmlns:a16="http://schemas.microsoft.com/office/drawing/2014/main" id="{5A0F5004-BA30-464F-B5A1-3DDAD1C04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19"/>
                <a:ext cx="2613" cy="3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8" name="Rectangle 288">
                <a:extLst>
                  <a:ext uri="{FF2B5EF4-FFF2-40B4-BE49-F238E27FC236}">
                    <a16:creationId xmlns:a16="http://schemas.microsoft.com/office/drawing/2014/main" id="{1E6D402C-664C-4181-BAB7-0FFC7C553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50"/>
                <a:ext cx="2613" cy="32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09" name="Rectangle 289">
                <a:extLst>
                  <a:ext uri="{FF2B5EF4-FFF2-40B4-BE49-F238E27FC236}">
                    <a16:creationId xmlns:a16="http://schemas.microsoft.com/office/drawing/2014/main" id="{DE5CD10A-8967-4B78-B0F8-EAEA5440E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82"/>
                <a:ext cx="2613" cy="3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0" name="Rectangle 290">
                <a:extLst>
                  <a:ext uri="{FF2B5EF4-FFF2-40B4-BE49-F238E27FC236}">
                    <a16:creationId xmlns:a16="http://schemas.microsoft.com/office/drawing/2014/main" id="{810FA233-6464-4ACE-A06A-525245C8E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13"/>
                <a:ext cx="2613" cy="32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1" name="Rectangle 291">
                <a:extLst>
                  <a:ext uri="{FF2B5EF4-FFF2-40B4-BE49-F238E27FC236}">
                    <a16:creationId xmlns:a16="http://schemas.microsoft.com/office/drawing/2014/main" id="{7EE3A0AD-02F1-49CE-A3A5-53D83E7D5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45"/>
                <a:ext cx="2613" cy="3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2" name="Rectangle 292">
                <a:extLst>
                  <a:ext uri="{FF2B5EF4-FFF2-40B4-BE49-F238E27FC236}">
                    <a16:creationId xmlns:a16="http://schemas.microsoft.com/office/drawing/2014/main" id="{3BBF0439-36E0-4538-8DC9-C4355D375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76"/>
                <a:ext cx="2613" cy="32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3" name="Rectangle 293">
                <a:extLst>
                  <a:ext uri="{FF2B5EF4-FFF2-40B4-BE49-F238E27FC236}">
                    <a16:creationId xmlns:a16="http://schemas.microsoft.com/office/drawing/2014/main" id="{781D2FE3-7D09-483A-B09A-A1FD896BE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08"/>
                <a:ext cx="2613" cy="3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4" name="Rectangle 294">
                <a:extLst>
                  <a:ext uri="{FF2B5EF4-FFF2-40B4-BE49-F238E27FC236}">
                    <a16:creationId xmlns:a16="http://schemas.microsoft.com/office/drawing/2014/main" id="{BC186B9F-19D5-4FF8-BAEB-34FFC50E7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39"/>
                <a:ext cx="2613" cy="32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5" name="Rectangle 295">
                <a:extLst>
                  <a:ext uri="{FF2B5EF4-FFF2-40B4-BE49-F238E27FC236}">
                    <a16:creationId xmlns:a16="http://schemas.microsoft.com/office/drawing/2014/main" id="{F8ECE947-A5D3-47D2-87E0-C6861CBF2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71"/>
                <a:ext cx="2613" cy="32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6" name="Rectangle 296">
                <a:extLst>
                  <a:ext uri="{FF2B5EF4-FFF2-40B4-BE49-F238E27FC236}">
                    <a16:creationId xmlns:a16="http://schemas.microsoft.com/office/drawing/2014/main" id="{FD106599-C734-4C92-82A7-C6EAB6FAC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03"/>
                <a:ext cx="2613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7" name="Rectangle 297">
                <a:extLst>
                  <a:ext uri="{FF2B5EF4-FFF2-40B4-BE49-F238E27FC236}">
                    <a16:creationId xmlns:a16="http://schemas.microsoft.com/office/drawing/2014/main" id="{7564D274-1AE2-4184-84F2-F66A1D049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72"/>
                <a:ext cx="2613" cy="9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8" name="Rectangle 298">
                <a:extLst>
                  <a:ext uri="{FF2B5EF4-FFF2-40B4-BE49-F238E27FC236}">
                    <a16:creationId xmlns:a16="http://schemas.microsoft.com/office/drawing/2014/main" id="{4814C868-3C24-44CE-AB4F-031DA8448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56"/>
                <a:ext cx="2613" cy="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19" name="Rectangle 299">
                <a:extLst>
                  <a:ext uri="{FF2B5EF4-FFF2-40B4-BE49-F238E27FC236}">
                    <a16:creationId xmlns:a16="http://schemas.microsoft.com/office/drawing/2014/main" id="{0B458B5A-9DD0-47FC-9037-90150FF2E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688"/>
                <a:ext cx="2613" cy="3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0" name="Rectangle 300">
                <a:extLst>
                  <a:ext uri="{FF2B5EF4-FFF2-40B4-BE49-F238E27FC236}">
                    <a16:creationId xmlns:a16="http://schemas.microsoft.com/office/drawing/2014/main" id="{B285BE8F-14AB-48F3-A821-0256EA3AB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20"/>
                <a:ext cx="2613" cy="3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1" name="Rectangle 301">
                <a:extLst>
                  <a:ext uri="{FF2B5EF4-FFF2-40B4-BE49-F238E27FC236}">
                    <a16:creationId xmlns:a16="http://schemas.microsoft.com/office/drawing/2014/main" id="{F9BAECD0-ADE4-4F75-99C5-2B3638E28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51"/>
                <a:ext cx="2613" cy="3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2" name="Rectangle 302">
                <a:extLst>
                  <a:ext uri="{FF2B5EF4-FFF2-40B4-BE49-F238E27FC236}">
                    <a16:creationId xmlns:a16="http://schemas.microsoft.com/office/drawing/2014/main" id="{48B0F5F7-B00A-47BC-BE7A-02E260EC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783"/>
                <a:ext cx="2613" cy="3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3" name="Rectangle 303">
                <a:extLst>
                  <a:ext uri="{FF2B5EF4-FFF2-40B4-BE49-F238E27FC236}">
                    <a16:creationId xmlns:a16="http://schemas.microsoft.com/office/drawing/2014/main" id="{841CC70D-D154-4A13-B9A5-C6A40617A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14"/>
                <a:ext cx="2613" cy="3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4" name="Rectangle 304">
                <a:extLst>
                  <a:ext uri="{FF2B5EF4-FFF2-40B4-BE49-F238E27FC236}">
                    <a16:creationId xmlns:a16="http://schemas.microsoft.com/office/drawing/2014/main" id="{221A8432-0A8B-4419-A9A3-025196E9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45"/>
                <a:ext cx="2613" cy="3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5" name="Rectangle 305">
                <a:extLst>
                  <a:ext uri="{FF2B5EF4-FFF2-40B4-BE49-F238E27FC236}">
                    <a16:creationId xmlns:a16="http://schemas.microsoft.com/office/drawing/2014/main" id="{4491D852-B950-413C-A08B-AC21BD339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77"/>
                <a:ext cx="2613" cy="3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6" name="Rectangle 306">
                <a:extLst>
                  <a:ext uri="{FF2B5EF4-FFF2-40B4-BE49-F238E27FC236}">
                    <a16:creationId xmlns:a16="http://schemas.microsoft.com/office/drawing/2014/main" id="{B08E8F79-A2AF-4BD0-957A-081882718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09"/>
                <a:ext cx="2613" cy="3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7" name="Rectangle 307">
                <a:extLst>
                  <a:ext uri="{FF2B5EF4-FFF2-40B4-BE49-F238E27FC236}">
                    <a16:creationId xmlns:a16="http://schemas.microsoft.com/office/drawing/2014/main" id="{B9CA60F5-031F-4E2B-8E01-F3F5AC291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40"/>
                <a:ext cx="2613" cy="3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8" name="Rectangle 308">
                <a:extLst>
                  <a:ext uri="{FF2B5EF4-FFF2-40B4-BE49-F238E27FC236}">
                    <a16:creationId xmlns:a16="http://schemas.microsoft.com/office/drawing/2014/main" id="{FF6330CF-45A1-4338-A426-619FDD423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72"/>
                <a:ext cx="2613" cy="32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29" name="Rectangle 309">
                <a:extLst>
                  <a:ext uri="{FF2B5EF4-FFF2-40B4-BE49-F238E27FC236}">
                    <a16:creationId xmlns:a16="http://schemas.microsoft.com/office/drawing/2014/main" id="{F2A4221B-0919-4938-A2C2-2A08727F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04"/>
                <a:ext cx="2613" cy="3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0" name="Rectangle 310">
                <a:extLst>
                  <a:ext uri="{FF2B5EF4-FFF2-40B4-BE49-F238E27FC236}">
                    <a16:creationId xmlns:a16="http://schemas.microsoft.com/office/drawing/2014/main" id="{29885A18-8128-4253-8974-35825F5A4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35"/>
                <a:ext cx="2613" cy="3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1" name="Rectangle 311">
                <a:extLst>
                  <a:ext uri="{FF2B5EF4-FFF2-40B4-BE49-F238E27FC236}">
                    <a16:creationId xmlns:a16="http://schemas.microsoft.com/office/drawing/2014/main" id="{22A0BC32-49CE-40D0-BF3E-3FC40858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66"/>
                <a:ext cx="2613" cy="32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2" name="Rectangle 312">
                <a:extLst>
                  <a:ext uri="{FF2B5EF4-FFF2-40B4-BE49-F238E27FC236}">
                    <a16:creationId xmlns:a16="http://schemas.microsoft.com/office/drawing/2014/main" id="{A275A3A6-078B-4CED-8D52-478663592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098"/>
                <a:ext cx="2613" cy="3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3" name="Rectangle 313">
                <a:extLst>
                  <a:ext uri="{FF2B5EF4-FFF2-40B4-BE49-F238E27FC236}">
                    <a16:creationId xmlns:a16="http://schemas.microsoft.com/office/drawing/2014/main" id="{BE412707-27B0-40FF-BBE0-4C2119F39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29"/>
                <a:ext cx="2613" cy="32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4" name="Rectangle 314">
                <a:extLst>
                  <a:ext uri="{FF2B5EF4-FFF2-40B4-BE49-F238E27FC236}">
                    <a16:creationId xmlns:a16="http://schemas.microsoft.com/office/drawing/2014/main" id="{75A2539D-5836-444B-8B29-C92F25DCC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61"/>
                <a:ext cx="2613" cy="3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5" name="Rectangle 315">
                <a:extLst>
                  <a:ext uri="{FF2B5EF4-FFF2-40B4-BE49-F238E27FC236}">
                    <a16:creationId xmlns:a16="http://schemas.microsoft.com/office/drawing/2014/main" id="{86FA364A-A906-481E-A755-ACAA33304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192"/>
                <a:ext cx="2613" cy="32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6" name="Rectangle 316">
                <a:extLst>
                  <a:ext uri="{FF2B5EF4-FFF2-40B4-BE49-F238E27FC236}">
                    <a16:creationId xmlns:a16="http://schemas.microsoft.com/office/drawing/2014/main" id="{D0D3ED88-4EED-4C8B-8D39-4E3321B41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24"/>
                <a:ext cx="2613" cy="3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7" name="Rectangle 317">
                <a:extLst>
                  <a:ext uri="{FF2B5EF4-FFF2-40B4-BE49-F238E27FC236}">
                    <a16:creationId xmlns:a16="http://schemas.microsoft.com/office/drawing/2014/main" id="{90BC204E-4ADB-409B-BDC8-3380CB6C8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55"/>
                <a:ext cx="2613" cy="32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8" name="Rectangle 318">
                <a:extLst>
                  <a:ext uri="{FF2B5EF4-FFF2-40B4-BE49-F238E27FC236}">
                    <a16:creationId xmlns:a16="http://schemas.microsoft.com/office/drawing/2014/main" id="{9A3934C8-01BF-4564-8ADB-4D13CC1D4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287"/>
                <a:ext cx="2613" cy="32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39" name="Rectangle 319">
                <a:extLst>
                  <a:ext uri="{FF2B5EF4-FFF2-40B4-BE49-F238E27FC236}">
                    <a16:creationId xmlns:a16="http://schemas.microsoft.com/office/drawing/2014/main" id="{D91EA4D5-9F79-45EE-82E4-F5D3C692B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19"/>
                <a:ext cx="2613" cy="3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0" name="Rectangle 320">
                <a:extLst>
                  <a:ext uri="{FF2B5EF4-FFF2-40B4-BE49-F238E27FC236}">
                    <a16:creationId xmlns:a16="http://schemas.microsoft.com/office/drawing/2014/main" id="{AA612422-F03A-47A9-B902-950ADD45A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50"/>
                <a:ext cx="2613" cy="32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1" name="Rectangle 321">
                <a:extLst>
                  <a:ext uri="{FF2B5EF4-FFF2-40B4-BE49-F238E27FC236}">
                    <a16:creationId xmlns:a16="http://schemas.microsoft.com/office/drawing/2014/main" id="{FA69C8B6-13CD-4EA1-AB4C-D959773D8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82"/>
                <a:ext cx="2613" cy="3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2" name="Rectangle 322">
                <a:extLst>
                  <a:ext uri="{FF2B5EF4-FFF2-40B4-BE49-F238E27FC236}">
                    <a16:creationId xmlns:a16="http://schemas.microsoft.com/office/drawing/2014/main" id="{F1537C91-0A36-4BDC-87A7-4FB8A2725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13"/>
                <a:ext cx="2613" cy="32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3" name="Rectangle 323">
                <a:extLst>
                  <a:ext uri="{FF2B5EF4-FFF2-40B4-BE49-F238E27FC236}">
                    <a16:creationId xmlns:a16="http://schemas.microsoft.com/office/drawing/2014/main" id="{A45D43E2-9C5E-4CE9-949C-61565CBF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45"/>
                <a:ext cx="2613" cy="3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4" name="Rectangle 324">
                <a:extLst>
                  <a:ext uri="{FF2B5EF4-FFF2-40B4-BE49-F238E27FC236}">
                    <a16:creationId xmlns:a16="http://schemas.microsoft.com/office/drawing/2014/main" id="{6E0A8FA5-A67C-41C2-A593-D204DB1B2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76"/>
                <a:ext cx="2613" cy="32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5" name="Rectangle 325">
                <a:extLst>
                  <a:ext uri="{FF2B5EF4-FFF2-40B4-BE49-F238E27FC236}">
                    <a16:creationId xmlns:a16="http://schemas.microsoft.com/office/drawing/2014/main" id="{F486027B-F1F3-40B1-B35E-5CAEA47C6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08"/>
                <a:ext cx="2613" cy="3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6" name="Rectangle 326">
                <a:extLst>
                  <a:ext uri="{FF2B5EF4-FFF2-40B4-BE49-F238E27FC236}">
                    <a16:creationId xmlns:a16="http://schemas.microsoft.com/office/drawing/2014/main" id="{E604EC0F-14AC-469E-B209-DDC063F1F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39"/>
                <a:ext cx="2613" cy="32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7" name="Rectangle 327">
                <a:extLst>
                  <a:ext uri="{FF2B5EF4-FFF2-40B4-BE49-F238E27FC236}">
                    <a16:creationId xmlns:a16="http://schemas.microsoft.com/office/drawing/2014/main" id="{C10A2A87-AC2F-45F9-9561-A2C40A65F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571"/>
                <a:ext cx="2613" cy="32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8" name="Rectangle 328">
                <a:extLst>
                  <a:ext uri="{FF2B5EF4-FFF2-40B4-BE49-F238E27FC236}">
                    <a16:creationId xmlns:a16="http://schemas.microsoft.com/office/drawing/2014/main" id="{9EAF2C8F-53FC-45EF-9DC2-A39806C89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03"/>
                <a:ext cx="2613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49" name="Rectangle 329">
                <a:extLst>
                  <a:ext uri="{FF2B5EF4-FFF2-40B4-BE49-F238E27FC236}">
                    <a16:creationId xmlns:a16="http://schemas.microsoft.com/office/drawing/2014/main" id="{14D6478C-2244-46EC-810A-28CEB3B0C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56"/>
                <a:ext cx="2762" cy="32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0" name="Rectangle 330">
                <a:extLst>
                  <a:ext uri="{FF2B5EF4-FFF2-40B4-BE49-F238E27FC236}">
                    <a16:creationId xmlns:a16="http://schemas.microsoft.com/office/drawing/2014/main" id="{524E75D7-9D11-4DEB-97F0-CD3E9169B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88"/>
                <a:ext cx="2762" cy="3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1" name="Rectangle 331">
                <a:extLst>
                  <a:ext uri="{FF2B5EF4-FFF2-40B4-BE49-F238E27FC236}">
                    <a16:creationId xmlns:a16="http://schemas.microsoft.com/office/drawing/2014/main" id="{E071551F-989D-4B6A-8A34-FD93B8950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20"/>
                <a:ext cx="2762" cy="3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2" name="Rectangle 332">
                <a:extLst>
                  <a:ext uri="{FF2B5EF4-FFF2-40B4-BE49-F238E27FC236}">
                    <a16:creationId xmlns:a16="http://schemas.microsoft.com/office/drawing/2014/main" id="{226360BF-A529-40F4-8B62-2179EEFFC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51"/>
                <a:ext cx="2762" cy="3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3" name="Rectangle 333">
                <a:extLst>
                  <a:ext uri="{FF2B5EF4-FFF2-40B4-BE49-F238E27FC236}">
                    <a16:creationId xmlns:a16="http://schemas.microsoft.com/office/drawing/2014/main" id="{8C722150-1CB4-4EDC-B59A-4CDF6C8E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83"/>
                <a:ext cx="2762" cy="3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4" name="Rectangle 334">
                <a:extLst>
                  <a:ext uri="{FF2B5EF4-FFF2-40B4-BE49-F238E27FC236}">
                    <a16:creationId xmlns:a16="http://schemas.microsoft.com/office/drawing/2014/main" id="{00751461-3769-458D-AD5D-AF3B6368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14"/>
                <a:ext cx="2762" cy="3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5" name="Rectangle 335">
                <a:extLst>
                  <a:ext uri="{FF2B5EF4-FFF2-40B4-BE49-F238E27FC236}">
                    <a16:creationId xmlns:a16="http://schemas.microsoft.com/office/drawing/2014/main" id="{49888006-A92E-4609-AA0D-7EFA4A05F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45"/>
                <a:ext cx="2762" cy="32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6" name="Rectangle 336">
                <a:extLst>
                  <a:ext uri="{FF2B5EF4-FFF2-40B4-BE49-F238E27FC236}">
                    <a16:creationId xmlns:a16="http://schemas.microsoft.com/office/drawing/2014/main" id="{11B34C47-6CCA-4B6F-A438-FE3EBBAE3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77"/>
                <a:ext cx="2762" cy="3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7" name="Rectangle 337">
                <a:extLst>
                  <a:ext uri="{FF2B5EF4-FFF2-40B4-BE49-F238E27FC236}">
                    <a16:creationId xmlns:a16="http://schemas.microsoft.com/office/drawing/2014/main" id="{F287BE50-78FD-4C11-9E81-ADF93656F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09"/>
                <a:ext cx="2762" cy="3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8" name="Rectangle 338">
                <a:extLst>
                  <a:ext uri="{FF2B5EF4-FFF2-40B4-BE49-F238E27FC236}">
                    <a16:creationId xmlns:a16="http://schemas.microsoft.com/office/drawing/2014/main" id="{F3359B4D-DC95-46D2-98C2-5CA01314F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40"/>
                <a:ext cx="2762" cy="3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59" name="Rectangle 339">
                <a:extLst>
                  <a:ext uri="{FF2B5EF4-FFF2-40B4-BE49-F238E27FC236}">
                    <a16:creationId xmlns:a16="http://schemas.microsoft.com/office/drawing/2014/main" id="{530099A7-7988-44E8-B0C0-020F24D4D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72"/>
                <a:ext cx="2762" cy="3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0" name="Rectangle 340">
                <a:extLst>
                  <a:ext uri="{FF2B5EF4-FFF2-40B4-BE49-F238E27FC236}">
                    <a16:creationId xmlns:a16="http://schemas.microsoft.com/office/drawing/2014/main" id="{47461741-A70D-464A-A35C-12D5AB78D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04"/>
                <a:ext cx="2762" cy="3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1" name="Rectangle 341">
                <a:extLst>
                  <a:ext uri="{FF2B5EF4-FFF2-40B4-BE49-F238E27FC236}">
                    <a16:creationId xmlns:a16="http://schemas.microsoft.com/office/drawing/2014/main" id="{08574201-0BF4-48F5-A085-98F264249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35"/>
                <a:ext cx="2762" cy="3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2" name="Rectangle 342">
                <a:extLst>
                  <a:ext uri="{FF2B5EF4-FFF2-40B4-BE49-F238E27FC236}">
                    <a16:creationId xmlns:a16="http://schemas.microsoft.com/office/drawing/2014/main" id="{931021C7-6281-4712-80D8-2D0D2FF01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66"/>
                <a:ext cx="2762" cy="32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3" name="Rectangle 343">
                <a:extLst>
                  <a:ext uri="{FF2B5EF4-FFF2-40B4-BE49-F238E27FC236}">
                    <a16:creationId xmlns:a16="http://schemas.microsoft.com/office/drawing/2014/main" id="{60A16F64-99C4-4311-B3B3-F46C57E11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98"/>
                <a:ext cx="2762" cy="3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4" name="Rectangle 344">
                <a:extLst>
                  <a:ext uri="{FF2B5EF4-FFF2-40B4-BE49-F238E27FC236}">
                    <a16:creationId xmlns:a16="http://schemas.microsoft.com/office/drawing/2014/main" id="{CA9C26B3-A68C-4572-A500-417E05FB5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29"/>
                <a:ext cx="2762" cy="32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5" name="Rectangle 345">
                <a:extLst>
                  <a:ext uri="{FF2B5EF4-FFF2-40B4-BE49-F238E27FC236}">
                    <a16:creationId xmlns:a16="http://schemas.microsoft.com/office/drawing/2014/main" id="{0DA29F3C-60B4-49FC-9464-97E8110D3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61"/>
                <a:ext cx="2762" cy="3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6" name="Rectangle 346">
                <a:extLst>
                  <a:ext uri="{FF2B5EF4-FFF2-40B4-BE49-F238E27FC236}">
                    <a16:creationId xmlns:a16="http://schemas.microsoft.com/office/drawing/2014/main" id="{A1697B37-A74D-4A86-8B45-0F432E83B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92"/>
                <a:ext cx="2762" cy="32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7" name="Rectangle 347">
                <a:extLst>
                  <a:ext uri="{FF2B5EF4-FFF2-40B4-BE49-F238E27FC236}">
                    <a16:creationId xmlns:a16="http://schemas.microsoft.com/office/drawing/2014/main" id="{AC3CA1EC-1EB3-4581-8976-BD2AD29A4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24"/>
                <a:ext cx="2762" cy="3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8" name="Rectangle 348">
                <a:extLst>
                  <a:ext uri="{FF2B5EF4-FFF2-40B4-BE49-F238E27FC236}">
                    <a16:creationId xmlns:a16="http://schemas.microsoft.com/office/drawing/2014/main" id="{1247751E-A549-4A01-8083-7DC075F14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55"/>
                <a:ext cx="2762" cy="32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69" name="Rectangle 349">
                <a:extLst>
                  <a:ext uri="{FF2B5EF4-FFF2-40B4-BE49-F238E27FC236}">
                    <a16:creationId xmlns:a16="http://schemas.microsoft.com/office/drawing/2014/main" id="{B711E306-F6E5-4B22-A3C4-8A49618A6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87"/>
                <a:ext cx="2762" cy="3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0" name="Rectangle 350">
                <a:extLst>
                  <a:ext uri="{FF2B5EF4-FFF2-40B4-BE49-F238E27FC236}">
                    <a16:creationId xmlns:a16="http://schemas.microsoft.com/office/drawing/2014/main" id="{5F1E1542-3395-4A41-A605-7A298089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19"/>
                <a:ext cx="2762" cy="3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1" name="Rectangle 351">
                <a:extLst>
                  <a:ext uri="{FF2B5EF4-FFF2-40B4-BE49-F238E27FC236}">
                    <a16:creationId xmlns:a16="http://schemas.microsoft.com/office/drawing/2014/main" id="{0ED573DC-A40B-4C21-9DF5-2E91295A1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50"/>
                <a:ext cx="2762" cy="3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2" name="Rectangle 352">
                <a:extLst>
                  <a:ext uri="{FF2B5EF4-FFF2-40B4-BE49-F238E27FC236}">
                    <a16:creationId xmlns:a16="http://schemas.microsoft.com/office/drawing/2014/main" id="{76A0BCDA-D44B-4650-ADEC-FC4B7E8B3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82"/>
                <a:ext cx="2762" cy="3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3" name="Rectangle 353">
                <a:extLst>
                  <a:ext uri="{FF2B5EF4-FFF2-40B4-BE49-F238E27FC236}">
                    <a16:creationId xmlns:a16="http://schemas.microsoft.com/office/drawing/2014/main" id="{675803D5-E60A-4E1C-A9EF-15D586DD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13"/>
                <a:ext cx="2762" cy="32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4" name="Rectangle 354">
                <a:extLst>
                  <a:ext uri="{FF2B5EF4-FFF2-40B4-BE49-F238E27FC236}">
                    <a16:creationId xmlns:a16="http://schemas.microsoft.com/office/drawing/2014/main" id="{B461B8B5-C9B0-4590-BC4D-8DE5DD3D4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45"/>
                <a:ext cx="2762" cy="3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5" name="Rectangle 355">
                <a:extLst>
                  <a:ext uri="{FF2B5EF4-FFF2-40B4-BE49-F238E27FC236}">
                    <a16:creationId xmlns:a16="http://schemas.microsoft.com/office/drawing/2014/main" id="{02C4DEE4-8DDE-4C59-B018-78128A1C9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76"/>
                <a:ext cx="2762" cy="3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6" name="Rectangle 356">
                <a:extLst>
                  <a:ext uri="{FF2B5EF4-FFF2-40B4-BE49-F238E27FC236}">
                    <a16:creationId xmlns:a16="http://schemas.microsoft.com/office/drawing/2014/main" id="{4F1A6D66-5FDA-41FF-9E1D-91447639D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08"/>
                <a:ext cx="2762" cy="3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7" name="Rectangle 357">
                <a:extLst>
                  <a:ext uri="{FF2B5EF4-FFF2-40B4-BE49-F238E27FC236}">
                    <a16:creationId xmlns:a16="http://schemas.microsoft.com/office/drawing/2014/main" id="{9394C788-476F-42C6-AFFE-8BCB5F1B9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39"/>
                <a:ext cx="2762" cy="32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8" name="Rectangle 358">
                <a:extLst>
                  <a:ext uri="{FF2B5EF4-FFF2-40B4-BE49-F238E27FC236}">
                    <a16:creationId xmlns:a16="http://schemas.microsoft.com/office/drawing/2014/main" id="{D51C7C55-CD9F-4388-8931-CE6D9D347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71"/>
                <a:ext cx="2762" cy="32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79" name="Rectangle 359">
                <a:extLst>
                  <a:ext uri="{FF2B5EF4-FFF2-40B4-BE49-F238E27FC236}">
                    <a16:creationId xmlns:a16="http://schemas.microsoft.com/office/drawing/2014/main" id="{977BC8DD-5FEE-4937-9F57-CDA32776D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03"/>
                <a:ext cx="276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0" name="Rectangle 360">
                <a:extLst>
                  <a:ext uri="{FF2B5EF4-FFF2-40B4-BE49-F238E27FC236}">
                    <a16:creationId xmlns:a16="http://schemas.microsoft.com/office/drawing/2014/main" id="{37D14D04-0E73-4F2F-BD7F-EDBE401FB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72"/>
                <a:ext cx="2762" cy="9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1" name="Rectangle 361">
                <a:extLst>
                  <a:ext uri="{FF2B5EF4-FFF2-40B4-BE49-F238E27FC236}">
                    <a16:creationId xmlns:a16="http://schemas.microsoft.com/office/drawing/2014/main" id="{24C93533-7D66-4A85-ADE9-E4199A4B9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56"/>
                <a:ext cx="2762" cy="32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2" name="Rectangle 362">
                <a:extLst>
                  <a:ext uri="{FF2B5EF4-FFF2-40B4-BE49-F238E27FC236}">
                    <a16:creationId xmlns:a16="http://schemas.microsoft.com/office/drawing/2014/main" id="{F8D7C0BE-F5C1-46EE-8961-4E7688E9E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88"/>
                <a:ext cx="2762" cy="3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3" name="Rectangle 363">
                <a:extLst>
                  <a:ext uri="{FF2B5EF4-FFF2-40B4-BE49-F238E27FC236}">
                    <a16:creationId xmlns:a16="http://schemas.microsoft.com/office/drawing/2014/main" id="{A8D3D4E6-2E93-4F8B-BAC6-52A86837F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20"/>
                <a:ext cx="2762" cy="3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4" name="Rectangle 364">
                <a:extLst>
                  <a:ext uri="{FF2B5EF4-FFF2-40B4-BE49-F238E27FC236}">
                    <a16:creationId xmlns:a16="http://schemas.microsoft.com/office/drawing/2014/main" id="{57AA0564-6181-495D-91B5-F46F6B545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51"/>
                <a:ext cx="2762" cy="3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5" name="Rectangle 365">
                <a:extLst>
                  <a:ext uri="{FF2B5EF4-FFF2-40B4-BE49-F238E27FC236}">
                    <a16:creationId xmlns:a16="http://schemas.microsoft.com/office/drawing/2014/main" id="{1FF7CB50-F78E-43B3-9A6B-1E2BAF3B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783"/>
                <a:ext cx="2762" cy="3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6" name="Rectangle 366">
                <a:extLst>
                  <a:ext uri="{FF2B5EF4-FFF2-40B4-BE49-F238E27FC236}">
                    <a16:creationId xmlns:a16="http://schemas.microsoft.com/office/drawing/2014/main" id="{767A683D-3606-495E-AF28-ACBFA16BD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14"/>
                <a:ext cx="2762" cy="3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7" name="Rectangle 367">
                <a:extLst>
                  <a:ext uri="{FF2B5EF4-FFF2-40B4-BE49-F238E27FC236}">
                    <a16:creationId xmlns:a16="http://schemas.microsoft.com/office/drawing/2014/main" id="{1CFFFCD5-D3E8-431B-973F-6CB4C854E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45"/>
                <a:ext cx="2762" cy="32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8" name="Rectangle 368">
                <a:extLst>
                  <a:ext uri="{FF2B5EF4-FFF2-40B4-BE49-F238E27FC236}">
                    <a16:creationId xmlns:a16="http://schemas.microsoft.com/office/drawing/2014/main" id="{4FFD0CE1-4FF6-4E2B-94E1-30D929AA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877"/>
                <a:ext cx="2762" cy="3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89" name="Rectangle 369">
                <a:extLst>
                  <a:ext uri="{FF2B5EF4-FFF2-40B4-BE49-F238E27FC236}">
                    <a16:creationId xmlns:a16="http://schemas.microsoft.com/office/drawing/2014/main" id="{74E894D9-DE85-4B3C-9D6E-56F294134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09"/>
                <a:ext cx="2762" cy="3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0" name="Rectangle 370">
                <a:extLst>
                  <a:ext uri="{FF2B5EF4-FFF2-40B4-BE49-F238E27FC236}">
                    <a16:creationId xmlns:a16="http://schemas.microsoft.com/office/drawing/2014/main" id="{75E21BDB-7815-47C1-B622-0EF91D479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40"/>
                <a:ext cx="2762" cy="3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1" name="Rectangle 371">
                <a:extLst>
                  <a:ext uri="{FF2B5EF4-FFF2-40B4-BE49-F238E27FC236}">
                    <a16:creationId xmlns:a16="http://schemas.microsoft.com/office/drawing/2014/main" id="{A7ADA2C1-E8EF-4832-9FC0-7B8F3EBFE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972"/>
                <a:ext cx="2762" cy="3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2" name="Rectangle 372">
                <a:extLst>
                  <a:ext uri="{FF2B5EF4-FFF2-40B4-BE49-F238E27FC236}">
                    <a16:creationId xmlns:a16="http://schemas.microsoft.com/office/drawing/2014/main" id="{13E6F949-A809-4F67-95FA-1972198B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04"/>
                <a:ext cx="2762" cy="3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3" name="Rectangle 373">
                <a:extLst>
                  <a:ext uri="{FF2B5EF4-FFF2-40B4-BE49-F238E27FC236}">
                    <a16:creationId xmlns:a16="http://schemas.microsoft.com/office/drawing/2014/main" id="{214F488F-AD0A-47A4-B832-519108F70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35"/>
                <a:ext cx="2762" cy="3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4" name="Rectangle 374">
                <a:extLst>
                  <a:ext uri="{FF2B5EF4-FFF2-40B4-BE49-F238E27FC236}">
                    <a16:creationId xmlns:a16="http://schemas.microsoft.com/office/drawing/2014/main" id="{9E51A7DB-7A2F-4303-B0DB-A9527FF9F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66"/>
                <a:ext cx="2762" cy="32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5" name="Rectangle 375">
                <a:extLst>
                  <a:ext uri="{FF2B5EF4-FFF2-40B4-BE49-F238E27FC236}">
                    <a16:creationId xmlns:a16="http://schemas.microsoft.com/office/drawing/2014/main" id="{DEC08F1C-82D7-4FB4-B692-32E724623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098"/>
                <a:ext cx="2762" cy="3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6" name="Rectangle 376">
                <a:extLst>
                  <a:ext uri="{FF2B5EF4-FFF2-40B4-BE49-F238E27FC236}">
                    <a16:creationId xmlns:a16="http://schemas.microsoft.com/office/drawing/2014/main" id="{9F247E57-0706-4710-A013-B45657C8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29"/>
                <a:ext cx="2762" cy="32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7" name="Rectangle 377">
                <a:extLst>
                  <a:ext uri="{FF2B5EF4-FFF2-40B4-BE49-F238E27FC236}">
                    <a16:creationId xmlns:a16="http://schemas.microsoft.com/office/drawing/2014/main" id="{2C81C8ED-D56B-4C63-A2FF-415C77771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61"/>
                <a:ext cx="2762" cy="3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8" name="Rectangle 378">
                <a:extLst>
                  <a:ext uri="{FF2B5EF4-FFF2-40B4-BE49-F238E27FC236}">
                    <a16:creationId xmlns:a16="http://schemas.microsoft.com/office/drawing/2014/main" id="{94C6E07B-C1D8-441E-9786-873DD14E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192"/>
                <a:ext cx="2762" cy="32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99" name="Rectangle 379">
                <a:extLst>
                  <a:ext uri="{FF2B5EF4-FFF2-40B4-BE49-F238E27FC236}">
                    <a16:creationId xmlns:a16="http://schemas.microsoft.com/office/drawing/2014/main" id="{1045005D-44A4-4372-94D5-6C6162AC1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24"/>
                <a:ext cx="2762" cy="3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0" name="Rectangle 380">
                <a:extLst>
                  <a:ext uri="{FF2B5EF4-FFF2-40B4-BE49-F238E27FC236}">
                    <a16:creationId xmlns:a16="http://schemas.microsoft.com/office/drawing/2014/main" id="{C6879F8E-028B-46FF-814F-2EEB50211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55"/>
                <a:ext cx="2762" cy="32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1" name="Rectangle 381">
                <a:extLst>
                  <a:ext uri="{FF2B5EF4-FFF2-40B4-BE49-F238E27FC236}">
                    <a16:creationId xmlns:a16="http://schemas.microsoft.com/office/drawing/2014/main" id="{6A1077BB-B22A-49DD-A68F-D981FB411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287"/>
                <a:ext cx="2762" cy="3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2" name="Rectangle 382">
                <a:extLst>
                  <a:ext uri="{FF2B5EF4-FFF2-40B4-BE49-F238E27FC236}">
                    <a16:creationId xmlns:a16="http://schemas.microsoft.com/office/drawing/2014/main" id="{09AFC8D4-AC5E-4CBC-BBF0-F36F4ACD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19"/>
                <a:ext cx="2762" cy="3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3" name="Rectangle 383">
                <a:extLst>
                  <a:ext uri="{FF2B5EF4-FFF2-40B4-BE49-F238E27FC236}">
                    <a16:creationId xmlns:a16="http://schemas.microsoft.com/office/drawing/2014/main" id="{FE25B664-3DD9-4C23-A8CC-6A29C6751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50"/>
                <a:ext cx="2762" cy="3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4" name="Rectangle 384">
                <a:extLst>
                  <a:ext uri="{FF2B5EF4-FFF2-40B4-BE49-F238E27FC236}">
                    <a16:creationId xmlns:a16="http://schemas.microsoft.com/office/drawing/2014/main" id="{69EACAC3-4704-4084-9D1C-AC263A6E1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382"/>
                <a:ext cx="2762" cy="3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5" name="Rectangle 385">
                <a:extLst>
                  <a:ext uri="{FF2B5EF4-FFF2-40B4-BE49-F238E27FC236}">
                    <a16:creationId xmlns:a16="http://schemas.microsoft.com/office/drawing/2014/main" id="{99C6B282-8F9C-4BF6-BD5C-B80F06736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13"/>
                <a:ext cx="2762" cy="32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6" name="Rectangle 386">
                <a:extLst>
                  <a:ext uri="{FF2B5EF4-FFF2-40B4-BE49-F238E27FC236}">
                    <a16:creationId xmlns:a16="http://schemas.microsoft.com/office/drawing/2014/main" id="{5CFAC78F-960D-416A-A0F7-C10AC4FD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45"/>
                <a:ext cx="2762" cy="3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7" name="Rectangle 387">
                <a:extLst>
                  <a:ext uri="{FF2B5EF4-FFF2-40B4-BE49-F238E27FC236}">
                    <a16:creationId xmlns:a16="http://schemas.microsoft.com/office/drawing/2014/main" id="{ADE063B5-9F81-4445-9A50-751ADB516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76"/>
                <a:ext cx="2762" cy="3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8" name="Rectangle 388">
                <a:extLst>
                  <a:ext uri="{FF2B5EF4-FFF2-40B4-BE49-F238E27FC236}">
                    <a16:creationId xmlns:a16="http://schemas.microsoft.com/office/drawing/2014/main" id="{148C17ED-0022-4151-9002-9630881D0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08"/>
                <a:ext cx="2762" cy="3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09" name="Rectangle 389">
                <a:extLst>
                  <a:ext uri="{FF2B5EF4-FFF2-40B4-BE49-F238E27FC236}">
                    <a16:creationId xmlns:a16="http://schemas.microsoft.com/office/drawing/2014/main" id="{4B5137EE-2933-42A1-A9D5-FFB336497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39"/>
                <a:ext cx="2762" cy="32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0" name="Rectangle 390">
                <a:extLst>
                  <a:ext uri="{FF2B5EF4-FFF2-40B4-BE49-F238E27FC236}">
                    <a16:creationId xmlns:a16="http://schemas.microsoft.com/office/drawing/2014/main" id="{69D60698-A783-43DA-B033-B5B82571F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571"/>
                <a:ext cx="2762" cy="32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1" name="Rectangle 391">
                <a:extLst>
                  <a:ext uri="{FF2B5EF4-FFF2-40B4-BE49-F238E27FC236}">
                    <a16:creationId xmlns:a16="http://schemas.microsoft.com/office/drawing/2014/main" id="{B22F9CB7-FFD8-4A71-B426-877824FD5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03"/>
                <a:ext cx="276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2" name="Rectangle 392">
                <a:extLst>
                  <a:ext uri="{FF2B5EF4-FFF2-40B4-BE49-F238E27FC236}">
                    <a16:creationId xmlns:a16="http://schemas.microsoft.com/office/drawing/2014/main" id="{16DDBD31-0424-44A1-A291-F8326DE03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05"/>
                <a:ext cx="2613" cy="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3" name="Rectangle 393">
                <a:extLst>
                  <a:ext uri="{FF2B5EF4-FFF2-40B4-BE49-F238E27FC236}">
                    <a16:creationId xmlns:a16="http://schemas.microsoft.com/office/drawing/2014/main" id="{9385ABA6-736D-4A06-9FD8-656D5982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32"/>
                <a:ext cx="2613" cy="2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4" name="Rectangle 394">
                <a:extLst>
                  <a:ext uri="{FF2B5EF4-FFF2-40B4-BE49-F238E27FC236}">
                    <a16:creationId xmlns:a16="http://schemas.microsoft.com/office/drawing/2014/main" id="{26864C6A-569B-4602-AA0F-8718A41C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59"/>
                <a:ext cx="2613" cy="2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5" name="Rectangle 395">
                <a:extLst>
                  <a:ext uri="{FF2B5EF4-FFF2-40B4-BE49-F238E27FC236}">
                    <a16:creationId xmlns:a16="http://schemas.microsoft.com/office/drawing/2014/main" id="{F59D2320-DA6F-4BDE-9A0C-BE5799E81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86"/>
                <a:ext cx="2613" cy="2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6" name="Rectangle 396">
                <a:extLst>
                  <a:ext uri="{FF2B5EF4-FFF2-40B4-BE49-F238E27FC236}">
                    <a16:creationId xmlns:a16="http://schemas.microsoft.com/office/drawing/2014/main" id="{AD56507D-A38F-4086-BE50-489A02E94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12"/>
                <a:ext cx="2613" cy="2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7" name="Rectangle 397">
                <a:extLst>
                  <a:ext uri="{FF2B5EF4-FFF2-40B4-BE49-F238E27FC236}">
                    <a16:creationId xmlns:a16="http://schemas.microsoft.com/office/drawing/2014/main" id="{5B95E178-6CDB-48ED-A915-63F836C8F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39"/>
                <a:ext cx="2613" cy="2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8" name="Rectangle 398">
                <a:extLst>
                  <a:ext uri="{FF2B5EF4-FFF2-40B4-BE49-F238E27FC236}">
                    <a16:creationId xmlns:a16="http://schemas.microsoft.com/office/drawing/2014/main" id="{6C4F4116-3EB7-4B30-93A0-B6DA939FA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66"/>
                <a:ext cx="2613" cy="26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19" name="Rectangle 399">
                <a:extLst>
                  <a:ext uri="{FF2B5EF4-FFF2-40B4-BE49-F238E27FC236}">
                    <a16:creationId xmlns:a16="http://schemas.microsoft.com/office/drawing/2014/main" id="{D826FB18-43A1-4E08-97A3-3AD8296F4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92"/>
                <a:ext cx="2613" cy="2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0" name="Rectangle 400">
                <a:extLst>
                  <a:ext uri="{FF2B5EF4-FFF2-40B4-BE49-F238E27FC236}">
                    <a16:creationId xmlns:a16="http://schemas.microsoft.com/office/drawing/2014/main" id="{664263DA-E6BE-411F-B20F-DF183609C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19"/>
                <a:ext cx="2613" cy="2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1" name="Rectangle 401">
                <a:extLst>
                  <a:ext uri="{FF2B5EF4-FFF2-40B4-BE49-F238E27FC236}">
                    <a16:creationId xmlns:a16="http://schemas.microsoft.com/office/drawing/2014/main" id="{F37D1293-6E1B-4D01-9214-B8498F7F8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46"/>
                <a:ext cx="2613" cy="2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2" name="Rectangle 402">
                <a:extLst>
                  <a:ext uri="{FF2B5EF4-FFF2-40B4-BE49-F238E27FC236}">
                    <a16:creationId xmlns:a16="http://schemas.microsoft.com/office/drawing/2014/main" id="{1D9E7C0C-0CB8-4EF1-ADEE-F21BE4813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72"/>
                <a:ext cx="2613" cy="2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3" name="Rectangle 403">
                <a:extLst>
                  <a:ext uri="{FF2B5EF4-FFF2-40B4-BE49-F238E27FC236}">
                    <a16:creationId xmlns:a16="http://schemas.microsoft.com/office/drawing/2014/main" id="{6F474A06-724E-44D4-BD40-342DBBDE8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99"/>
                <a:ext cx="2613" cy="2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4" name="Rectangle 404">
                <a:extLst>
                  <a:ext uri="{FF2B5EF4-FFF2-40B4-BE49-F238E27FC236}">
                    <a16:creationId xmlns:a16="http://schemas.microsoft.com/office/drawing/2014/main" id="{164E044C-49A4-469A-A330-A09365BE7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26"/>
                <a:ext cx="2613" cy="2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5" name="Rectangle 405">
                <a:extLst>
                  <a:ext uri="{FF2B5EF4-FFF2-40B4-BE49-F238E27FC236}">
                    <a16:creationId xmlns:a16="http://schemas.microsoft.com/office/drawing/2014/main" id="{D683166D-FFBF-4406-B8DA-FE9677468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53"/>
                <a:ext cx="2613" cy="2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6" name="Rectangle 406">
                <a:extLst>
                  <a:ext uri="{FF2B5EF4-FFF2-40B4-BE49-F238E27FC236}">
                    <a16:creationId xmlns:a16="http://schemas.microsoft.com/office/drawing/2014/main" id="{8CC383E8-36AE-4CF9-BF8F-ADDB561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79"/>
                <a:ext cx="2613" cy="2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7" name="Rectangle 407">
                <a:extLst>
                  <a:ext uri="{FF2B5EF4-FFF2-40B4-BE49-F238E27FC236}">
                    <a16:creationId xmlns:a16="http://schemas.microsoft.com/office/drawing/2014/main" id="{E2E4AAA4-8B36-46A3-94AC-3D9D89FB8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06"/>
                <a:ext cx="2613" cy="2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28" name="Rectangle 408">
                <a:extLst>
                  <a:ext uri="{FF2B5EF4-FFF2-40B4-BE49-F238E27FC236}">
                    <a16:creationId xmlns:a16="http://schemas.microsoft.com/office/drawing/2014/main" id="{8C310B91-C023-4B81-B8B7-B620A33CC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32"/>
                <a:ext cx="2613" cy="2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329" name="Group 409">
              <a:extLst>
                <a:ext uri="{FF2B5EF4-FFF2-40B4-BE49-F238E27FC236}">
                  <a16:creationId xmlns:a16="http://schemas.microsoft.com/office/drawing/2014/main" id="{EA3D0512-8C82-422B-B8B1-5DEC2041C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605"/>
              <a:ext cx="5375" cy="1300"/>
              <a:chOff x="204" y="2605"/>
              <a:chExt cx="5375" cy="1300"/>
            </a:xfrm>
          </p:grpSpPr>
          <p:sp>
            <p:nvSpPr>
              <p:cNvPr id="1234330" name="Rectangle 410">
                <a:extLst>
                  <a:ext uri="{FF2B5EF4-FFF2-40B4-BE49-F238E27FC236}">
                    <a16:creationId xmlns:a16="http://schemas.microsoft.com/office/drawing/2014/main" id="{CCB21073-FC4E-4260-AA75-FF4094462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59"/>
                <a:ext cx="2613" cy="2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1" name="Rectangle 411">
                <a:extLst>
                  <a:ext uri="{FF2B5EF4-FFF2-40B4-BE49-F238E27FC236}">
                    <a16:creationId xmlns:a16="http://schemas.microsoft.com/office/drawing/2014/main" id="{A6ECF0A3-5EA4-4D69-A995-9244B9DD4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86"/>
                <a:ext cx="2613" cy="2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2" name="Rectangle 412">
                <a:extLst>
                  <a:ext uri="{FF2B5EF4-FFF2-40B4-BE49-F238E27FC236}">
                    <a16:creationId xmlns:a16="http://schemas.microsoft.com/office/drawing/2014/main" id="{6F450791-D9AC-4B34-9662-EF4CBA192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12"/>
                <a:ext cx="2613" cy="2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3" name="Rectangle 413">
                <a:extLst>
                  <a:ext uri="{FF2B5EF4-FFF2-40B4-BE49-F238E27FC236}">
                    <a16:creationId xmlns:a16="http://schemas.microsoft.com/office/drawing/2014/main" id="{245C9C9C-E6B1-46E2-BD85-2C2E4C76E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39"/>
                <a:ext cx="2613" cy="2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4" name="Rectangle 414">
                <a:extLst>
                  <a:ext uri="{FF2B5EF4-FFF2-40B4-BE49-F238E27FC236}">
                    <a16:creationId xmlns:a16="http://schemas.microsoft.com/office/drawing/2014/main" id="{026F3684-BF67-4EA1-9D2B-CD12C7868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66"/>
                <a:ext cx="2613" cy="2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5" name="Rectangle 415">
                <a:extLst>
                  <a:ext uri="{FF2B5EF4-FFF2-40B4-BE49-F238E27FC236}">
                    <a16:creationId xmlns:a16="http://schemas.microsoft.com/office/drawing/2014/main" id="{60F97B7C-ABE2-43FE-A7C3-335B3A4F9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93"/>
                <a:ext cx="2613" cy="2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6" name="Rectangle 416">
                <a:extLst>
                  <a:ext uri="{FF2B5EF4-FFF2-40B4-BE49-F238E27FC236}">
                    <a16:creationId xmlns:a16="http://schemas.microsoft.com/office/drawing/2014/main" id="{D0A9B8A4-2844-4734-8BC5-9136822C8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19"/>
                <a:ext cx="2613" cy="2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7" name="Rectangle 417">
                <a:extLst>
                  <a:ext uri="{FF2B5EF4-FFF2-40B4-BE49-F238E27FC236}">
                    <a16:creationId xmlns:a16="http://schemas.microsoft.com/office/drawing/2014/main" id="{5C41B031-5E01-4449-945D-46A4AC29A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46"/>
                <a:ext cx="2613" cy="27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8" name="Rectangle 418">
                <a:extLst>
                  <a:ext uri="{FF2B5EF4-FFF2-40B4-BE49-F238E27FC236}">
                    <a16:creationId xmlns:a16="http://schemas.microsoft.com/office/drawing/2014/main" id="{4D3AA86E-8985-4159-8BF3-D9AC400C1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73"/>
                <a:ext cx="2613" cy="2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39" name="Rectangle 419">
                <a:extLst>
                  <a:ext uri="{FF2B5EF4-FFF2-40B4-BE49-F238E27FC236}">
                    <a16:creationId xmlns:a16="http://schemas.microsoft.com/office/drawing/2014/main" id="{0C960464-9247-499E-83EA-5CA511E0B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99"/>
                <a:ext cx="2613" cy="2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0" name="Rectangle 420">
                <a:extLst>
                  <a:ext uri="{FF2B5EF4-FFF2-40B4-BE49-F238E27FC236}">
                    <a16:creationId xmlns:a16="http://schemas.microsoft.com/office/drawing/2014/main" id="{68F4E518-CAAF-4B0F-943A-759473BF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26"/>
                <a:ext cx="2613" cy="2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1" name="Rectangle 421">
                <a:extLst>
                  <a:ext uri="{FF2B5EF4-FFF2-40B4-BE49-F238E27FC236}">
                    <a16:creationId xmlns:a16="http://schemas.microsoft.com/office/drawing/2014/main" id="{970CCAFA-2FD4-49E9-A472-CC86773E4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53"/>
                <a:ext cx="2613" cy="2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2" name="Rectangle 422">
                <a:extLst>
                  <a:ext uri="{FF2B5EF4-FFF2-40B4-BE49-F238E27FC236}">
                    <a16:creationId xmlns:a16="http://schemas.microsoft.com/office/drawing/2014/main" id="{1727D43B-5F95-406E-B37D-B978B4CD2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79"/>
                <a:ext cx="2613" cy="2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3" name="Rectangle 423">
                <a:extLst>
                  <a:ext uri="{FF2B5EF4-FFF2-40B4-BE49-F238E27FC236}">
                    <a16:creationId xmlns:a16="http://schemas.microsoft.com/office/drawing/2014/main" id="{426A695F-BE90-4087-ADF6-40AB948A5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06"/>
                <a:ext cx="2613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4" name="Rectangle 424">
                <a:extLst>
                  <a:ext uri="{FF2B5EF4-FFF2-40B4-BE49-F238E27FC236}">
                    <a16:creationId xmlns:a16="http://schemas.microsoft.com/office/drawing/2014/main" id="{5D0737BB-54B4-430D-B6F8-36652DDC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18"/>
                <a:ext cx="2613" cy="8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5" name="Rectangle 425">
                <a:extLst>
                  <a:ext uri="{FF2B5EF4-FFF2-40B4-BE49-F238E27FC236}">
                    <a16:creationId xmlns:a16="http://schemas.microsoft.com/office/drawing/2014/main" id="{233687BF-FB06-4DC1-A319-291CCBB86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05"/>
                <a:ext cx="2613" cy="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6" name="Rectangle 426">
                <a:extLst>
                  <a:ext uri="{FF2B5EF4-FFF2-40B4-BE49-F238E27FC236}">
                    <a16:creationId xmlns:a16="http://schemas.microsoft.com/office/drawing/2014/main" id="{4A94AF5E-3F70-4797-B8C1-111040958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32"/>
                <a:ext cx="2613" cy="2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7" name="Rectangle 427">
                <a:extLst>
                  <a:ext uri="{FF2B5EF4-FFF2-40B4-BE49-F238E27FC236}">
                    <a16:creationId xmlns:a16="http://schemas.microsoft.com/office/drawing/2014/main" id="{C218ECF8-92FF-4E9C-AD6C-C103CDF6C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59"/>
                <a:ext cx="2613" cy="2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8" name="Rectangle 428">
                <a:extLst>
                  <a:ext uri="{FF2B5EF4-FFF2-40B4-BE49-F238E27FC236}">
                    <a16:creationId xmlns:a16="http://schemas.microsoft.com/office/drawing/2014/main" id="{2AE0B9DC-567A-4A2F-820F-B7B11134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686"/>
                <a:ext cx="2613" cy="2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49" name="Rectangle 429">
                <a:extLst>
                  <a:ext uri="{FF2B5EF4-FFF2-40B4-BE49-F238E27FC236}">
                    <a16:creationId xmlns:a16="http://schemas.microsoft.com/office/drawing/2014/main" id="{3359CB40-5B42-4458-AC16-69F3FDE00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12"/>
                <a:ext cx="2613" cy="2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0" name="Rectangle 430">
                <a:extLst>
                  <a:ext uri="{FF2B5EF4-FFF2-40B4-BE49-F238E27FC236}">
                    <a16:creationId xmlns:a16="http://schemas.microsoft.com/office/drawing/2014/main" id="{0839AC87-770B-406E-BF32-E977ABB29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39"/>
                <a:ext cx="2613" cy="2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1" name="Rectangle 431">
                <a:extLst>
                  <a:ext uri="{FF2B5EF4-FFF2-40B4-BE49-F238E27FC236}">
                    <a16:creationId xmlns:a16="http://schemas.microsoft.com/office/drawing/2014/main" id="{003C5EE8-9EFB-44B6-BF10-5F1E3A866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66"/>
                <a:ext cx="2613" cy="26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2" name="Rectangle 432">
                <a:extLst>
                  <a:ext uri="{FF2B5EF4-FFF2-40B4-BE49-F238E27FC236}">
                    <a16:creationId xmlns:a16="http://schemas.microsoft.com/office/drawing/2014/main" id="{E63E209D-7081-4E99-BD13-D9BC00BD4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792"/>
                <a:ext cx="2613" cy="2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3" name="Rectangle 433">
                <a:extLst>
                  <a:ext uri="{FF2B5EF4-FFF2-40B4-BE49-F238E27FC236}">
                    <a16:creationId xmlns:a16="http://schemas.microsoft.com/office/drawing/2014/main" id="{EA2B513B-CCC6-414F-AA48-76C69146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19"/>
                <a:ext cx="2613" cy="2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4" name="Rectangle 434">
                <a:extLst>
                  <a:ext uri="{FF2B5EF4-FFF2-40B4-BE49-F238E27FC236}">
                    <a16:creationId xmlns:a16="http://schemas.microsoft.com/office/drawing/2014/main" id="{E740A962-4C3C-410D-A4B0-E0A0845FE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46"/>
                <a:ext cx="2613" cy="2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5" name="Rectangle 435">
                <a:extLst>
                  <a:ext uri="{FF2B5EF4-FFF2-40B4-BE49-F238E27FC236}">
                    <a16:creationId xmlns:a16="http://schemas.microsoft.com/office/drawing/2014/main" id="{20F76CCB-4300-472A-855E-6DE36E1C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72"/>
                <a:ext cx="2613" cy="2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6" name="Rectangle 436">
                <a:extLst>
                  <a:ext uri="{FF2B5EF4-FFF2-40B4-BE49-F238E27FC236}">
                    <a16:creationId xmlns:a16="http://schemas.microsoft.com/office/drawing/2014/main" id="{18FD2CB7-42AB-4638-9F6D-B41519146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99"/>
                <a:ext cx="2613" cy="2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7" name="Rectangle 437">
                <a:extLst>
                  <a:ext uri="{FF2B5EF4-FFF2-40B4-BE49-F238E27FC236}">
                    <a16:creationId xmlns:a16="http://schemas.microsoft.com/office/drawing/2014/main" id="{B0FC4A5D-9966-4878-9955-248160719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26"/>
                <a:ext cx="2613" cy="2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8" name="Rectangle 438">
                <a:extLst>
                  <a:ext uri="{FF2B5EF4-FFF2-40B4-BE49-F238E27FC236}">
                    <a16:creationId xmlns:a16="http://schemas.microsoft.com/office/drawing/2014/main" id="{2D9AD2C2-14BF-457F-9DDE-FFF26CFB1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53"/>
                <a:ext cx="2613" cy="2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59" name="Rectangle 439">
                <a:extLst>
                  <a:ext uri="{FF2B5EF4-FFF2-40B4-BE49-F238E27FC236}">
                    <a16:creationId xmlns:a16="http://schemas.microsoft.com/office/drawing/2014/main" id="{E9A0CD38-CEEE-4D76-8142-FC19732FD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79"/>
                <a:ext cx="2613" cy="2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0" name="Rectangle 440">
                <a:extLst>
                  <a:ext uri="{FF2B5EF4-FFF2-40B4-BE49-F238E27FC236}">
                    <a16:creationId xmlns:a16="http://schemas.microsoft.com/office/drawing/2014/main" id="{D95C5208-F4B9-401C-AD7F-BD7D34473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06"/>
                <a:ext cx="2613" cy="2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1" name="Rectangle 441">
                <a:extLst>
                  <a:ext uri="{FF2B5EF4-FFF2-40B4-BE49-F238E27FC236}">
                    <a16:creationId xmlns:a16="http://schemas.microsoft.com/office/drawing/2014/main" id="{FA21D73B-2A3E-488C-A72C-8B012380C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32"/>
                <a:ext cx="2613" cy="2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2" name="Rectangle 442">
                <a:extLst>
                  <a:ext uri="{FF2B5EF4-FFF2-40B4-BE49-F238E27FC236}">
                    <a16:creationId xmlns:a16="http://schemas.microsoft.com/office/drawing/2014/main" id="{168F9BD6-F1A9-456F-8670-39503D899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59"/>
                <a:ext cx="2613" cy="2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3" name="Rectangle 443">
                <a:extLst>
                  <a:ext uri="{FF2B5EF4-FFF2-40B4-BE49-F238E27FC236}">
                    <a16:creationId xmlns:a16="http://schemas.microsoft.com/office/drawing/2014/main" id="{28AE0F24-8F2B-4535-BF72-2EDDF0F73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086"/>
                <a:ext cx="2613" cy="2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4" name="Rectangle 444">
                <a:extLst>
                  <a:ext uri="{FF2B5EF4-FFF2-40B4-BE49-F238E27FC236}">
                    <a16:creationId xmlns:a16="http://schemas.microsoft.com/office/drawing/2014/main" id="{EF87401D-C511-4CA8-8693-2321BC0BF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12"/>
                <a:ext cx="2613" cy="2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5" name="Rectangle 445">
                <a:extLst>
                  <a:ext uri="{FF2B5EF4-FFF2-40B4-BE49-F238E27FC236}">
                    <a16:creationId xmlns:a16="http://schemas.microsoft.com/office/drawing/2014/main" id="{132C9CAA-F2D8-4B89-B3D1-A7EA29563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39"/>
                <a:ext cx="2613" cy="2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6" name="Rectangle 446">
                <a:extLst>
                  <a:ext uri="{FF2B5EF4-FFF2-40B4-BE49-F238E27FC236}">
                    <a16:creationId xmlns:a16="http://schemas.microsoft.com/office/drawing/2014/main" id="{24A0D4EC-479B-4C92-8F21-7357A2F2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66"/>
                <a:ext cx="2613" cy="2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7" name="Rectangle 447">
                <a:extLst>
                  <a:ext uri="{FF2B5EF4-FFF2-40B4-BE49-F238E27FC236}">
                    <a16:creationId xmlns:a16="http://schemas.microsoft.com/office/drawing/2014/main" id="{1B757EF9-4B7F-4081-AF43-D0370AE6A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93"/>
                <a:ext cx="2613" cy="2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8" name="Rectangle 448">
                <a:extLst>
                  <a:ext uri="{FF2B5EF4-FFF2-40B4-BE49-F238E27FC236}">
                    <a16:creationId xmlns:a16="http://schemas.microsoft.com/office/drawing/2014/main" id="{FAA317E6-651C-4E62-BFF4-44E6C5F63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19"/>
                <a:ext cx="2613" cy="2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69" name="Rectangle 449">
                <a:extLst>
                  <a:ext uri="{FF2B5EF4-FFF2-40B4-BE49-F238E27FC236}">
                    <a16:creationId xmlns:a16="http://schemas.microsoft.com/office/drawing/2014/main" id="{989E372F-516C-40B9-B05B-1EC779180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46"/>
                <a:ext cx="2613" cy="27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0" name="Rectangle 450">
                <a:extLst>
                  <a:ext uri="{FF2B5EF4-FFF2-40B4-BE49-F238E27FC236}">
                    <a16:creationId xmlns:a16="http://schemas.microsoft.com/office/drawing/2014/main" id="{EFDE2278-088A-478F-8BD1-2DDDE268C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73"/>
                <a:ext cx="2613" cy="2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1" name="Rectangle 451">
                <a:extLst>
                  <a:ext uri="{FF2B5EF4-FFF2-40B4-BE49-F238E27FC236}">
                    <a16:creationId xmlns:a16="http://schemas.microsoft.com/office/drawing/2014/main" id="{DC3A95F4-E973-4634-A15D-A08AAB731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99"/>
                <a:ext cx="2613" cy="2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2" name="Rectangle 452">
                <a:extLst>
                  <a:ext uri="{FF2B5EF4-FFF2-40B4-BE49-F238E27FC236}">
                    <a16:creationId xmlns:a16="http://schemas.microsoft.com/office/drawing/2014/main" id="{5291B9F9-0340-4B9F-B142-2E77B5836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26"/>
                <a:ext cx="2613" cy="2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3" name="Rectangle 453">
                <a:extLst>
                  <a:ext uri="{FF2B5EF4-FFF2-40B4-BE49-F238E27FC236}">
                    <a16:creationId xmlns:a16="http://schemas.microsoft.com/office/drawing/2014/main" id="{23A7B091-9513-4B63-A802-F3A2BAB7B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53"/>
                <a:ext cx="2613" cy="2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4" name="Rectangle 454">
                <a:extLst>
                  <a:ext uri="{FF2B5EF4-FFF2-40B4-BE49-F238E27FC236}">
                    <a16:creationId xmlns:a16="http://schemas.microsoft.com/office/drawing/2014/main" id="{8579B205-466B-421C-9365-012E09E6F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79"/>
                <a:ext cx="2613" cy="2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5" name="Rectangle 455">
                <a:extLst>
                  <a:ext uri="{FF2B5EF4-FFF2-40B4-BE49-F238E27FC236}">
                    <a16:creationId xmlns:a16="http://schemas.microsoft.com/office/drawing/2014/main" id="{17761656-101F-4D77-A06A-0EC4CA352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06"/>
                <a:ext cx="2613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6" name="Rectangle 456">
                <a:extLst>
                  <a:ext uri="{FF2B5EF4-FFF2-40B4-BE49-F238E27FC236}">
                    <a16:creationId xmlns:a16="http://schemas.microsoft.com/office/drawing/2014/main" id="{ACF22C64-6FC8-402F-9629-69E52F236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05"/>
                <a:ext cx="2762" cy="2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7" name="Rectangle 457">
                <a:extLst>
                  <a:ext uri="{FF2B5EF4-FFF2-40B4-BE49-F238E27FC236}">
                    <a16:creationId xmlns:a16="http://schemas.microsoft.com/office/drawing/2014/main" id="{C9EECBD9-CFA9-4C30-A803-5F4C09050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32"/>
                <a:ext cx="2762" cy="2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8" name="Rectangle 458">
                <a:extLst>
                  <a:ext uri="{FF2B5EF4-FFF2-40B4-BE49-F238E27FC236}">
                    <a16:creationId xmlns:a16="http://schemas.microsoft.com/office/drawing/2014/main" id="{C03F416D-0523-43DB-9A30-8AABCDDB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59"/>
                <a:ext cx="2762" cy="2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79" name="Rectangle 459">
                <a:extLst>
                  <a:ext uri="{FF2B5EF4-FFF2-40B4-BE49-F238E27FC236}">
                    <a16:creationId xmlns:a16="http://schemas.microsoft.com/office/drawing/2014/main" id="{8E6A8F9D-D69F-4918-A12E-5CFE7F13F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86"/>
                <a:ext cx="2762" cy="2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0" name="Rectangle 460">
                <a:extLst>
                  <a:ext uri="{FF2B5EF4-FFF2-40B4-BE49-F238E27FC236}">
                    <a16:creationId xmlns:a16="http://schemas.microsoft.com/office/drawing/2014/main" id="{8B9D9B28-A9EA-4459-AAEC-DDC9CCEFA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12"/>
                <a:ext cx="2762" cy="2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1" name="Rectangle 461">
                <a:extLst>
                  <a:ext uri="{FF2B5EF4-FFF2-40B4-BE49-F238E27FC236}">
                    <a16:creationId xmlns:a16="http://schemas.microsoft.com/office/drawing/2014/main" id="{BD170A1B-1A7E-48FD-90CC-013B3EAB5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39"/>
                <a:ext cx="2762" cy="2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2" name="Rectangle 462">
                <a:extLst>
                  <a:ext uri="{FF2B5EF4-FFF2-40B4-BE49-F238E27FC236}">
                    <a16:creationId xmlns:a16="http://schemas.microsoft.com/office/drawing/2014/main" id="{060CAECA-2BEF-42DA-9A38-5BC8A67BA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66"/>
                <a:ext cx="2762" cy="2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3" name="Rectangle 463">
                <a:extLst>
                  <a:ext uri="{FF2B5EF4-FFF2-40B4-BE49-F238E27FC236}">
                    <a16:creationId xmlns:a16="http://schemas.microsoft.com/office/drawing/2014/main" id="{39080496-EC20-4319-B3C7-0BD70DC0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92"/>
                <a:ext cx="2762" cy="2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4" name="Rectangle 464">
                <a:extLst>
                  <a:ext uri="{FF2B5EF4-FFF2-40B4-BE49-F238E27FC236}">
                    <a16:creationId xmlns:a16="http://schemas.microsoft.com/office/drawing/2014/main" id="{5385CE1A-703D-4043-ACD8-E0D31B6A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19"/>
                <a:ext cx="2762" cy="2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5" name="Rectangle 465">
                <a:extLst>
                  <a:ext uri="{FF2B5EF4-FFF2-40B4-BE49-F238E27FC236}">
                    <a16:creationId xmlns:a16="http://schemas.microsoft.com/office/drawing/2014/main" id="{87BCF790-F077-455C-B890-D378EDF45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46"/>
                <a:ext cx="2762" cy="2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6" name="Rectangle 466">
                <a:extLst>
                  <a:ext uri="{FF2B5EF4-FFF2-40B4-BE49-F238E27FC236}">
                    <a16:creationId xmlns:a16="http://schemas.microsoft.com/office/drawing/2014/main" id="{FFA8A54A-CADA-441A-83B0-6C4FE7AA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72"/>
                <a:ext cx="2762" cy="2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7" name="Rectangle 467">
                <a:extLst>
                  <a:ext uri="{FF2B5EF4-FFF2-40B4-BE49-F238E27FC236}">
                    <a16:creationId xmlns:a16="http://schemas.microsoft.com/office/drawing/2014/main" id="{CE39D1BA-AC58-42D3-99A4-891C92A27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99"/>
                <a:ext cx="2762" cy="2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8" name="Rectangle 468">
                <a:extLst>
                  <a:ext uri="{FF2B5EF4-FFF2-40B4-BE49-F238E27FC236}">
                    <a16:creationId xmlns:a16="http://schemas.microsoft.com/office/drawing/2014/main" id="{931C2275-FF87-44FF-A256-B3A95BD6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26"/>
                <a:ext cx="2762" cy="2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89" name="Rectangle 469">
                <a:extLst>
                  <a:ext uri="{FF2B5EF4-FFF2-40B4-BE49-F238E27FC236}">
                    <a16:creationId xmlns:a16="http://schemas.microsoft.com/office/drawing/2014/main" id="{0D7E729D-3FB6-4E49-B5BD-7496594A5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53"/>
                <a:ext cx="2762" cy="2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0" name="Rectangle 470">
                <a:extLst>
                  <a:ext uri="{FF2B5EF4-FFF2-40B4-BE49-F238E27FC236}">
                    <a16:creationId xmlns:a16="http://schemas.microsoft.com/office/drawing/2014/main" id="{24964A05-CEAD-4983-B887-6AEE2EC6A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79"/>
                <a:ext cx="2762" cy="2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1" name="Rectangle 471">
                <a:extLst>
                  <a:ext uri="{FF2B5EF4-FFF2-40B4-BE49-F238E27FC236}">
                    <a16:creationId xmlns:a16="http://schemas.microsoft.com/office/drawing/2014/main" id="{61894FC9-B70A-4EED-A02F-64F7F64A5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06"/>
                <a:ext cx="2762" cy="2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2" name="Rectangle 472">
                <a:extLst>
                  <a:ext uri="{FF2B5EF4-FFF2-40B4-BE49-F238E27FC236}">
                    <a16:creationId xmlns:a16="http://schemas.microsoft.com/office/drawing/2014/main" id="{AD005745-79FD-475D-9C74-4D9570B5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32"/>
                <a:ext cx="2762" cy="2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3" name="Rectangle 473">
                <a:extLst>
                  <a:ext uri="{FF2B5EF4-FFF2-40B4-BE49-F238E27FC236}">
                    <a16:creationId xmlns:a16="http://schemas.microsoft.com/office/drawing/2014/main" id="{188A8BDB-20E6-4CBD-BF4B-D34941F1A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59"/>
                <a:ext cx="2762" cy="2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4" name="Rectangle 474">
                <a:extLst>
                  <a:ext uri="{FF2B5EF4-FFF2-40B4-BE49-F238E27FC236}">
                    <a16:creationId xmlns:a16="http://schemas.microsoft.com/office/drawing/2014/main" id="{6EB888B9-BA99-48E8-89DC-F365E6BF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86"/>
                <a:ext cx="2762" cy="2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5" name="Rectangle 475">
                <a:extLst>
                  <a:ext uri="{FF2B5EF4-FFF2-40B4-BE49-F238E27FC236}">
                    <a16:creationId xmlns:a16="http://schemas.microsoft.com/office/drawing/2014/main" id="{0BB30727-CA21-41C5-8BDC-E62BDE42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12"/>
                <a:ext cx="2762" cy="2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6" name="Rectangle 476">
                <a:extLst>
                  <a:ext uri="{FF2B5EF4-FFF2-40B4-BE49-F238E27FC236}">
                    <a16:creationId xmlns:a16="http://schemas.microsoft.com/office/drawing/2014/main" id="{E081F24D-9087-4DA4-A11A-6FE99FADE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39"/>
                <a:ext cx="2762" cy="2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7" name="Rectangle 477">
                <a:extLst>
                  <a:ext uri="{FF2B5EF4-FFF2-40B4-BE49-F238E27FC236}">
                    <a16:creationId xmlns:a16="http://schemas.microsoft.com/office/drawing/2014/main" id="{EC1C56EB-F89B-4500-9015-FB02D13C3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66"/>
                <a:ext cx="2762" cy="2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8" name="Rectangle 478">
                <a:extLst>
                  <a:ext uri="{FF2B5EF4-FFF2-40B4-BE49-F238E27FC236}">
                    <a16:creationId xmlns:a16="http://schemas.microsoft.com/office/drawing/2014/main" id="{E4C77D48-6893-484A-8786-79771C93C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93"/>
                <a:ext cx="2762" cy="2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99" name="Rectangle 479">
                <a:extLst>
                  <a:ext uri="{FF2B5EF4-FFF2-40B4-BE49-F238E27FC236}">
                    <a16:creationId xmlns:a16="http://schemas.microsoft.com/office/drawing/2014/main" id="{3E9E599C-D4F5-4D9E-BF75-E856075A7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19"/>
                <a:ext cx="2762" cy="2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0" name="Rectangle 480">
                <a:extLst>
                  <a:ext uri="{FF2B5EF4-FFF2-40B4-BE49-F238E27FC236}">
                    <a16:creationId xmlns:a16="http://schemas.microsoft.com/office/drawing/2014/main" id="{D91A1995-4E33-485D-8503-F688AFF3D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46"/>
                <a:ext cx="2762" cy="2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1" name="Rectangle 481">
                <a:extLst>
                  <a:ext uri="{FF2B5EF4-FFF2-40B4-BE49-F238E27FC236}">
                    <a16:creationId xmlns:a16="http://schemas.microsoft.com/office/drawing/2014/main" id="{42044F91-4E28-4A71-99D6-440EFCFA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73"/>
                <a:ext cx="2762" cy="2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2" name="Rectangle 482">
                <a:extLst>
                  <a:ext uri="{FF2B5EF4-FFF2-40B4-BE49-F238E27FC236}">
                    <a16:creationId xmlns:a16="http://schemas.microsoft.com/office/drawing/2014/main" id="{F44BC307-0F7C-4055-9104-D4F831C7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99"/>
                <a:ext cx="2762" cy="2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3" name="Rectangle 483">
                <a:extLst>
                  <a:ext uri="{FF2B5EF4-FFF2-40B4-BE49-F238E27FC236}">
                    <a16:creationId xmlns:a16="http://schemas.microsoft.com/office/drawing/2014/main" id="{DAB4883B-12B4-475D-A8C8-A89C255A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26"/>
                <a:ext cx="2762" cy="2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4" name="Rectangle 484">
                <a:extLst>
                  <a:ext uri="{FF2B5EF4-FFF2-40B4-BE49-F238E27FC236}">
                    <a16:creationId xmlns:a16="http://schemas.microsoft.com/office/drawing/2014/main" id="{91D66069-E11E-47FF-A603-161BBD3D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53"/>
                <a:ext cx="2762" cy="2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5" name="Rectangle 485">
                <a:extLst>
                  <a:ext uri="{FF2B5EF4-FFF2-40B4-BE49-F238E27FC236}">
                    <a16:creationId xmlns:a16="http://schemas.microsoft.com/office/drawing/2014/main" id="{37E10ECF-48D0-4C6D-8950-AFF926B89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79"/>
                <a:ext cx="2762" cy="2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6" name="Rectangle 486">
                <a:extLst>
                  <a:ext uri="{FF2B5EF4-FFF2-40B4-BE49-F238E27FC236}">
                    <a16:creationId xmlns:a16="http://schemas.microsoft.com/office/drawing/2014/main" id="{CFE656A1-ED95-4DA3-A3D4-D4FD8FD8B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06"/>
                <a:ext cx="2762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7" name="Rectangle 487">
                <a:extLst>
                  <a:ext uri="{FF2B5EF4-FFF2-40B4-BE49-F238E27FC236}">
                    <a16:creationId xmlns:a16="http://schemas.microsoft.com/office/drawing/2014/main" id="{3BADC230-7D04-4A30-8374-26C5894EA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18"/>
                <a:ext cx="2762" cy="8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8" name="Rectangle 488">
                <a:extLst>
                  <a:ext uri="{FF2B5EF4-FFF2-40B4-BE49-F238E27FC236}">
                    <a16:creationId xmlns:a16="http://schemas.microsoft.com/office/drawing/2014/main" id="{C5B1EBB5-1412-4851-96B1-C88014D82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05"/>
                <a:ext cx="2762" cy="2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09" name="Rectangle 489">
                <a:extLst>
                  <a:ext uri="{FF2B5EF4-FFF2-40B4-BE49-F238E27FC236}">
                    <a16:creationId xmlns:a16="http://schemas.microsoft.com/office/drawing/2014/main" id="{59857937-9E47-43CA-9CC5-86167176A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32"/>
                <a:ext cx="2762" cy="2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0" name="Rectangle 490">
                <a:extLst>
                  <a:ext uri="{FF2B5EF4-FFF2-40B4-BE49-F238E27FC236}">
                    <a16:creationId xmlns:a16="http://schemas.microsoft.com/office/drawing/2014/main" id="{F2DFCF9D-9634-429B-BB9F-8D46365D7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59"/>
                <a:ext cx="2762" cy="2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1" name="Rectangle 491">
                <a:extLst>
                  <a:ext uri="{FF2B5EF4-FFF2-40B4-BE49-F238E27FC236}">
                    <a16:creationId xmlns:a16="http://schemas.microsoft.com/office/drawing/2014/main" id="{63F6AEFA-F891-4B19-AA6C-7DFC85440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686"/>
                <a:ext cx="2762" cy="2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2" name="Rectangle 492">
                <a:extLst>
                  <a:ext uri="{FF2B5EF4-FFF2-40B4-BE49-F238E27FC236}">
                    <a16:creationId xmlns:a16="http://schemas.microsoft.com/office/drawing/2014/main" id="{F95FE149-6ECF-47AE-BD49-36DCC3090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12"/>
                <a:ext cx="2762" cy="2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3" name="Rectangle 493">
                <a:extLst>
                  <a:ext uri="{FF2B5EF4-FFF2-40B4-BE49-F238E27FC236}">
                    <a16:creationId xmlns:a16="http://schemas.microsoft.com/office/drawing/2014/main" id="{7C7DF22A-FD3D-43F7-9567-B1150127F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39"/>
                <a:ext cx="2762" cy="2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4" name="Rectangle 494">
                <a:extLst>
                  <a:ext uri="{FF2B5EF4-FFF2-40B4-BE49-F238E27FC236}">
                    <a16:creationId xmlns:a16="http://schemas.microsoft.com/office/drawing/2014/main" id="{21714256-F5ED-424D-B006-D27DF7B4A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66"/>
                <a:ext cx="2762" cy="2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5" name="Rectangle 495">
                <a:extLst>
                  <a:ext uri="{FF2B5EF4-FFF2-40B4-BE49-F238E27FC236}">
                    <a16:creationId xmlns:a16="http://schemas.microsoft.com/office/drawing/2014/main" id="{937098D2-D35F-4ED9-8F69-9C95500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92"/>
                <a:ext cx="2762" cy="2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6" name="Rectangle 496">
                <a:extLst>
                  <a:ext uri="{FF2B5EF4-FFF2-40B4-BE49-F238E27FC236}">
                    <a16:creationId xmlns:a16="http://schemas.microsoft.com/office/drawing/2014/main" id="{B347D7FB-7A15-4D5D-BE13-43FCF89F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19"/>
                <a:ext cx="2762" cy="2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7" name="Rectangle 497">
                <a:extLst>
                  <a:ext uri="{FF2B5EF4-FFF2-40B4-BE49-F238E27FC236}">
                    <a16:creationId xmlns:a16="http://schemas.microsoft.com/office/drawing/2014/main" id="{A71A2892-7EF7-42D9-A05E-EE98F0BD4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46"/>
                <a:ext cx="2762" cy="2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8" name="Rectangle 498">
                <a:extLst>
                  <a:ext uri="{FF2B5EF4-FFF2-40B4-BE49-F238E27FC236}">
                    <a16:creationId xmlns:a16="http://schemas.microsoft.com/office/drawing/2014/main" id="{615D8D79-F6D9-433C-AFD5-8A501C2B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72"/>
                <a:ext cx="2762" cy="2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19" name="Rectangle 499">
                <a:extLst>
                  <a:ext uri="{FF2B5EF4-FFF2-40B4-BE49-F238E27FC236}">
                    <a16:creationId xmlns:a16="http://schemas.microsoft.com/office/drawing/2014/main" id="{850BD130-9677-48C6-AAAB-3091A54B8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99"/>
                <a:ext cx="2762" cy="2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0" name="Rectangle 500">
                <a:extLst>
                  <a:ext uri="{FF2B5EF4-FFF2-40B4-BE49-F238E27FC236}">
                    <a16:creationId xmlns:a16="http://schemas.microsoft.com/office/drawing/2014/main" id="{C3B8D5E0-79F5-4C87-B96F-796A09AC4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26"/>
                <a:ext cx="2762" cy="2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1" name="Rectangle 501">
                <a:extLst>
                  <a:ext uri="{FF2B5EF4-FFF2-40B4-BE49-F238E27FC236}">
                    <a16:creationId xmlns:a16="http://schemas.microsoft.com/office/drawing/2014/main" id="{B76B83A7-FED6-408E-89C1-41D509C95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53"/>
                <a:ext cx="2762" cy="2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2" name="Rectangle 502">
                <a:extLst>
                  <a:ext uri="{FF2B5EF4-FFF2-40B4-BE49-F238E27FC236}">
                    <a16:creationId xmlns:a16="http://schemas.microsoft.com/office/drawing/2014/main" id="{9088EE1E-D181-405B-8EBC-09C2D3AD5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979"/>
                <a:ext cx="2762" cy="2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3" name="Rectangle 503">
                <a:extLst>
                  <a:ext uri="{FF2B5EF4-FFF2-40B4-BE49-F238E27FC236}">
                    <a16:creationId xmlns:a16="http://schemas.microsoft.com/office/drawing/2014/main" id="{0341F8BC-26E6-44EF-ACC8-FC514EA6B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06"/>
                <a:ext cx="2762" cy="2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4" name="Rectangle 504">
                <a:extLst>
                  <a:ext uri="{FF2B5EF4-FFF2-40B4-BE49-F238E27FC236}">
                    <a16:creationId xmlns:a16="http://schemas.microsoft.com/office/drawing/2014/main" id="{5E78CB6B-42A0-4DAA-BDA0-8F4DF4929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32"/>
                <a:ext cx="2762" cy="2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5" name="Rectangle 505">
                <a:extLst>
                  <a:ext uri="{FF2B5EF4-FFF2-40B4-BE49-F238E27FC236}">
                    <a16:creationId xmlns:a16="http://schemas.microsoft.com/office/drawing/2014/main" id="{1F6F3471-31EF-41CC-B78B-7AFD5D0CB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59"/>
                <a:ext cx="2762" cy="2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6" name="Rectangle 506">
                <a:extLst>
                  <a:ext uri="{FF2B5EF4-FFF2-40B4-BE49-F238E27FC236}">
                    <a16:creationId xmlns:a16="http://schemas.microsoft.com/office/drawing/2014/main" id="{B5C52A59-4299-4970-AF08-D364FFF82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086"/>
                <a:ext cx="2762" cy="2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7" name="Rectangle 507">
                <a:extLst>
                  <a:ext uri="{FF2B5EF4-FFF2-40B4-BE49-F238E27FC236}">
                    <a16:creationId xmlns:a16="http://schemas.microsoft.com/office/drawing/2014/main" id="{AEE71FD2-B2A8-4BAA-B0DE-615CA082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12"/>
                <a:ext cx="2762" cy="2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8" name="Rectangle 508">
                <a:extLst>
                  <a:ext uri="{FF2B5EF4-FFF2-40B4-BE49-F238E27FC236}">
                    <a16:creationId xmlns:a16="http://schemas.microsoft.com/office/drawing/2014/main" id="{F4948DE1-1F05-4C67-9732-CAA80081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39"/>
                <a:ext cx="2762" cy="2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29" name="Rectangle 509">
                <a:extLst>
                  <a:ext uri="{FF2B5EF4-FFF2-40B4-BE49-F238E27FC236}">
                    <a16:creationId xmlns:a16="http://schemas.microsoft.com/office/drawing/2014/main" id="{6A44D86A-38A0-48AF-83F0-E0D86E661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66"/>
                <a:ext cx="2762" cy="2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0" name="Rectangle 510">
                <a:extLst>
                  <a:ext uri="{FF2B5EF4-FFF2-40B4-BE49-F238E27FC236}">
                    <a16:creationId xmlns:a16="http://schemas.microsoft.com/office/drawing/2014/main" id="{BAB13A6C-DE34-4E71-8C90-624057CF4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193"/>
                <a:ext cx="2762" cy="2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1" name="Rectangle 511">
                <a:extLst>
                  <a:ext uri="{FF2B5EF4-FFF2-40B4-BE49-F238E27FC236}">
                    <a16:creationId xmlns:a16="http://schemas.microsoft.com/office/drawing/2014/main" id="{BD792CE7-890A-4535-974A-76F05DE39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19"/>
                <a:ext cx="2762" cy="2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2" name="Rectangle 512">
                <a:extLst>
                  <a:ext uri="{FF2B5EF4-FFF2-40B4-BE49-F238E27FC236}">
                    <a16:creationId xmlns:a16="http://schemas.microsoft.com/office/drawing/2014/main" id="{797ACB27-163F-4444-8ED9-4682DBB85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46"/>
                <a:ext cx="2762" cy="2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3" name="Rectangle 513">
                <a:extLst>
                  <a:ext uri="{FF2B5EF4-FFF2-40B4-BE49-F238E27FC236}">
                    <a16:creationId xmlns:a16="http://schemas.microsoft.com/office/drawing/2014/main" id="{94D4510D-474C-4DB9-BFC2-5BB39839F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73"/>
                <a:ext cx="2762" cy="2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4" name="Rectangle 514">
                <a:extLst>
                  <a:ext uri="{FF2B5EF4-FFF2-40B4-BE49-F238E27FC236}">
                    <a16:creationId xmlns:a16="http://schemas.microsoft.com/office/drawing/2014/main" id="{E8840FE8-B798-4EAE-A9CE-A63A3B08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299"/>
                <a:ext cx="2762" cy="2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5" name="Rectangle 515">
                <a:extLst>
                  <a:ext uri="{FF2B5EF4-FFF2-40B4-BE49-F238E27FC236}">
                    <a16:creationId xmlns:a16="http://schemas.microsoft.com/office/drawing/2014/main" id="{D41DF2D4-4FE1-40D5-8842-710EC6EF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26"/>
                <a:ext cx="2762" cy="2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6" name="Rectangle 516">
                <a:extLst>
                  <a:ext uri="{FF2B5EF4-FFF2-40B4-BE49-F238E27FC236}">
                    <a16:creationId xmlns:a16="http://schemas.microsoft.com/office/drawing/2014/main" id="{5F69CA7A-CD69-4F2E-9EFA-C9652CC12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53"/>
                <a:ext cx="2762" cy="2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7" name="Rectangle 517">
                <a:extLst>
                  <a:ext uri="{FF2B5EF4-FFF2-40B4-BE49-F238E27FC236}">
                    <a16:creationId xmlns:a16="http://schemas.microsoft.com/office/drawing/2014/main" id="{AF0B10E1-C820-4EEB-A5FD-B410C046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379"/>
                <a:ext cx="2762" cy="2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8" name="Rectangle 518">
                <a:extLst>
                  <a:ext uri="{FF2B5EF4-FFF2-40B4-BE49-F238E27FC236}">
                    <a16:creationId xmlns:a16="http://schemas.microsoft.com/office/drawing/2014/main" id="{315E73AE-4D99-4236-920A-9ED39696B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06"/>
                <a:ext cx="2762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39" name="Rectangle 519">
                <a:extLst>
                  <a:ext uri="{FF2B5EF4-FFF2-40B4-BE49-F238E27FC236}">
                    <a16:creationId xmlns:a16="http://schemas.microsoft.com/office/drawing/2014/main" id="{C6FFB305-45EE-48B8-A671-4FC97B4A8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2"/>
                <a:ext cx="2613" cy="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0" name="Rectangle 520">
                <a:extLst>
                  <a:ext uri="{FF2B5EF4-FFF2-40B4-BE49-F238E27FC236}">
                    <a16:creationId xmlns:a16="http://schemas.microsoft.com/office/drawing/2014/main" id="{C3CAEDDD-B2DB-437C-839A-DB652B969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28"/>
                <a:ext cx="2613" cy="1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1" name="Rectangle 521">
                <a:extLst>
                  <a:ext uri="{FF2B5EF4-FFF2-40B4-BE49-F238E27FC236}">
                    <a16:creationId xmlns:a16="http://schemas.microsoft.com/office/drawing/2014/main" id="{829D59DC-0716-49DD-A3DF-0FD7918D0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44"/>
                <a:ext cx="2613" cy="1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2" name="Rectangle 522">
                <a:extLst>
                  <a:ext uri="{FF2B5EF4-FFF2-40B4-BE49-F238E27FC236}">
                    <a16:creationId xmlns:a16="http://schemas.microsoft.com/office/drawing/2014/main" id="{73773FC0-35FA-4455-A3BF-DC35102A3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61"/>
                <a:ext cx="2613" cy="1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3" name="Rectangle 523">
                <a:extLst>
                  <a:ext uri="{FF2B5EF4-FFF2-40B4-BE49-F238E27FC236}">
                    <a16:creationId xmlns:a16="http://schemas.microsoft.com/office/drawing/2014/main" id="{F2B2DA5B-4585-4881-AE7E-B49ED1FD3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77"/>
                <a:ext cx="2613" cy="1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4" name="Rectangle 524">
                <a:extLst>
                  <a:ext uri="{FF2B5EF4-FFF2-40B4-BE49-F238E27FC236}">
                    <a16:creationId xmlns:a16="http://schemas.microsoft.com/office/drawing/2014/main" id="{A762BE32-E3AE-4902-B05D-17B4F4CF7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93"/>
                <a:ext cx="2613" cy="1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5" name="Rectangle 525">
                <a:extLst>
                  <a:ext uri="{FF2B5EF4-FFF2-40B4-BE49-F238E27FC236}">
                    <a16:creationId xmlns:a16="http://schemas.microsoft.com/office/drawing/2014/main" id="{DEE4ECA9-1192-4B41-BB93-88C866489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09"/>
                <a:ext cx="2613" cy="1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6" name="Rectangle 526">
                <a:extLst>
                  <a:ext uri="{FF2B5EF4-FFF2-40B4-BE49-F238E27FC236}">
                    <a16:creationId xmlns:a16="http://schemas.microsoft.com/office/drawing/2014/main" id="{8C0BCD37-E341-481D-8B5A-3C9DAA70B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25"/>
                <a:ext cx="2613" cy="1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7" name="Rectangle 527">
                <a:extLst>
                  <a:ext uri="{FF2B5EF4-FFF2-40B4-BE49-F238E27FC236}">
                    <a16:creationId xmlns:a16="http://schemas.microsoft.com/office/drawing/2014/main" id="{30B79E59-E6EE-4FA7-93D1-AC8759FB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41"/>
                <a:ext cx="2613" cy="17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8" name="Rectangle 528">
                <a:extLst>
                  <a:ext uri="{FF2B5EF4-FFF2-40B4-BE49-F238E27FC236}">
                    <a16:creationId xmlns:a16="http://schemas.microsoft.com/office/drawing/2014/main" id="{0B721C5F-74DE-45CE-B50C-58F0B7A8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58"/>
                <a:ext cx="2613" cy="1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49" name="Rectangle 529">
                <a:extLst>
                  <a:ext uri="{FF2B5EF4-FFF2-40B4-BE49-F238E27FC236}">
                    <a16:creationId xmlns:a16="http://schemas.microsoft.com/office/drawing/2014/main" id="{D24EF47A-C67E-4A3A-8A08-19C7F6389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74"/>
                <a:ext cx="2613" cy="16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0" name="Rectangle 530">
                <a:extLst>
                  <a:ext uri="{FF2B5EF4-FFF2-40B4-BE49-F238E27FC236}">
                    <a16:creationId xmlns:a16="http://schemas.microsoft.com/office/drawing/2014/main" id="{92000EB2-C850-44F3-B368-6A158D73A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90"/>
                <a:ext cx="2613" cy="1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1" name="Rectangle 531">
                <a:extLst>
                  <a:ext uri="{FF2B5EF4-FFF2-40B4-BE49-F238E27FC236}">
                    <a16:creationId xmlns:a16="http://schemas.microsoft.com/office/drawing/2014/main" id="{6B4A349D-27CE-4367-A68E-F906A6017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06"/>
                <a:ext cx="2613" cy="1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2" name="Rectangle 532">
                <a:extLst>
                  <a:ext uri="{FF2B5EF4-FFF2-40B4-BE49-F238E27FC236}">
                    <a16:creationId xmlns:a16="http://schemas.microsoft.com/office/drawing/2014/main" id="{50FF5AB0-A78A-4178-86FF-C60EA1B3B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22"/>
                <a:ext cx="2613" cy="1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3" name="Rectangle 533">
                <a:extLst>
                  <a:ext uri="{FF2B5EF4-FFF2-40B4-BE49-F238E27FC236}">
                    <a16:creationId xmlns:a16="http://schemas.microsoft.com/office/drawing/2014/main" id="{CD304648-0583-4AEB-AF2A-95DC6B2F2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39"/>
                <a:ext cx="2613" cy="1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4" name="Rectangle 534">
                <a:extLst>
                  <a:ext uri="{FF2B5EF4-FFF2-40B4-BE49-F238E27FC236}">
                    <a16:creationId xmlns:a16="http://schemas.microsoft.com/office/drawing/2014/main" id="{25C7DEAC-2788-4BFF-BDF9-186ED4045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55"/>
                <a:ext cx="2613" cy="1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5" name="Rectangle 535">
                <a:extLst>
                  <a:ext uri="{FF2B5EF4-FFF2-40B4-BE49-F238E27FC236}">
                    <a16:creationId xmlns:a16="http://schemas.microsoft.com/office/drawing/2014/main" id="{4C782DF8-DC54-4C2C-ACE9-FCCF5A255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70"/>
                <a:ext cx="2613" cy="1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6" name="Rectangle 536">
                <a:extLst>
                  <a:ext uri="{FF2B5EF4-FFF2-40B4-BE49-F238E27FC236}">
                    <a16:creationId xmlns:a16="http://schemas.microsoft.com/office/drawing/2014/main" id="{14672BFC-CF7B-43EE-96C9-8A1114E5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87"/>
                <a:ext cx="2613" cy="1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7" name="Rectangle 537">
                <a:extLst>
                  <a:ext uri="{FF2B5EF4-FFF2-40B4-BE49-F238E27FC236}">
                    <a16:creationId xmlns:a16="http://schemas.microsoft.com/office/drawing/2014/main" id="{7F99AF8D-7B7D-42DF-B427-E7971B372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03"/>
                <a:ext cx="2613" cy="1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8" name="Rectangle 538">
                <a:extLst>
                  <a:ext uri="{FF2B5EF4-FFF2-40B4-BE49-F238E27FC236}">
                    <a16:creationId xmlns:a16="http://schemas.microsoft.com/office/drawing/2014/main" id="{78480286-5FE5-4D22-87D4-4DC3BA672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19"/>
                <a:ext cx="2613" cy="1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59" name="Rectangle 539">
                <a:extLst>
                  <a:ext uri="{FF2B5EF4-FFF2-40B4-BE49-F238E27FC236}">
                    <a16:creationId xmlns:a16="http://schemas.microsoft.com/office/drawing/2014/main" id="{F55603AC-9AB8-44D1-97EB-47EBF61AE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35"/>
                <a:ext cx="2613" cy="1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0" name="Rectangle 540">
                <a:extLst>
                  <a:ext uri="{FF2B5EF4-FFF2-40B4-BE49-F238E27FC236}">
                    <a16:creationId xmlns:a16="http://schemas.microsoft.com/office/drawing/2014/main" id="{CE5E6880-4B00-4015-B715-0730C5F6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52"/>
                <a:ext cx="2613" cy="15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1" name="Rectangle 541">
                <a:extLst>
                  <a:ext uri="{FF2B5EF4-FFF2-40B4-BE49-F238E27FC236}">
                    <a16:creationId xmlns:a16="http://schemas.microsoft.com/office/drawing/2014/main" id="{3A03ADCD-918D-4DCB-AF18-7B652794C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67"/>
                <a:ext cx="2613" cy="1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2" name="Rectangle 542">
                <a:extLst>
                  <a:ext uri="{FF2B5EF4-FFF2-40B4-BE49-F238E27FC236}">
                    <a16:creationId xmlns:a16="http://schemas.microsoft.com/office/drawing/2014/main" id="{F889694B-F555-49C2-85CF-E76D0C35B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84"/>
                <a:ext cx="2613" cy="1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3" name="Rectangle 543">
                <a:extLst>
                  <a:ext uri="{FF2B5EF4-FFF2-40B4-BE49-F238E27FC236}">
                    <a16:creationId xmlns:a16="http://schemas.microsoft.com/office/drawing/2014/main" id="{AA61CDD9-B164-4F92-BABC-3BAAC4EF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00"/>
                <a:ext cx="2613" cy="1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4" name="Rectangle 544">
                <a:extLst>
                  <a:ext uri="{FF2B5EF4-FFF2-40B4-BE49-F238E27FC236}">
                    <a16:creationId xmlns:a16="http://schemas.microsoft.com/office/drawing/2014/main" id="{FC0B5BD5-8A84-4764-946F-07B7D4567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16"/>
                <a:ext cx="2613" cy="1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5" name="Rectangle 545">
                <a:extLst>
                  <a:ext uri="{FF2B5EF4-FFF2-40B4-BE49-F238E27FC236}">
                    <a16:creationId xmlns:a16="http://schemas.microsoft.com/office/drawing/2014/main" id="{71E09CD7-6ABA-45D8-9AD0-B19AEA9EB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32"/>
                <a:ext cx="2613" cy="1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6" name="Rectangle 546">
                <a:extLst>
                  <a:ext uri="{FF2B5EF4-FFF2-40B4-BE49-F238E27FC236}">
                    <a16:creationId xmlns:a16="http://schemas.microsoft.com/office/drawing/2014/main" id="{BF8AF129-B7EC-44E2-BCB3-FA084436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49"/>
                <a:ext cx="2613" cy="15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7" name="Rectangle 547">
                <a:extLst>
                  <a:ext uri="{FF2B5EF4-FFF2-40B4-BE49-F238E27FC236}">
                    <a16:creationId xmlns:a16="http://schemas.microsoft.com/office/drawing/2014/main" id="{B90F8EA2-8D7F-4838-BF66-98F5DC86D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64"/>
                <a:ext cx="2613" cy="17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8" name="Rectangle 548">
                <a:extLst>
                  <a:ext uri="{FF2B5EF4-FFF2-40B4-BE49-F238E27FC236}">
                    <a16:creationId xmlns:a16="http://schemas.microsoft.com/office/drawing/2014/main" id="{DA7990EE-5D6E-46ED-A99E-61BB8CD0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81"/>
                <a:ext cx="2613" cy="16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69" name="Rectangle 549">
                <a:extLst>
                  <a:ext uri="{FF2B5EF4-FFF2-40B4-BE49-F238E27FC236}">
                    <a16:creationId xmlns:a16="http://schemas.microsoft.com/office/drawing/2014/main" id="{9A2BDC72-AC1C-4F02-8F8A-F2CBFB4E4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97"/>
                <a:ext cx="261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0" name="Rectangle 550">
                <a:extLst>
                  <a:ext uri="{FF2B5EF4-FFF2-40B4-BE49-F238E27FC236}">
                    <a16:creationId xmlns:a16="http://schemas.microsoft.com/office/drawing/2014/main" id="{8F73168D-6FF5-43CD-B34B-A1FB2F54F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20"/>
                <a:ext cx="2613" cy="4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1" name="Rectangle 551">
                <a:extLst>
                  <a:ext uri="{FF2B5EF4-FFF2-40B4-BE49-F238E27FC236}">
                    <a16:creationId xmlns:a16="http://schemas.microsoft.com/office/drawing/2014/main" id="{DBB039F6-9E1B-4C89-99F9-33085AEE9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2"/>
                <a:ext cx="2613" cy="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2" name="Rectangle 552">
                <a:extLst>
                  <a:ext uri="{FF2B5EF4-FFF2-40B4-BE49-F238E27FC236}">
                    <a16:creationId xmlns:a16="http://schemas.microsoft.com/office/drawing/2014/main" id="{93708A85-98D0-48CE-973D-384AE5D25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28"/>
                <a:ext cx="2613" cy="1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3" name="Rectangle 553">
                <a:extLst>
                  <a:ext uri="{FF2B5EF4-FFF2-40B4-BE49-F238E27FC236}">
                    <a16:creationId xmlns:a16="http://schemas.microsoft.com/office/drawing/2014/main" id="{9D043678-E731-438F-A9B2-07A12E665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44"/>
                <a:ext cx="2613" cy="1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4" name="Rectangle 554">
                <a:extLst>
                  <a:ext uri="{FF2B5EF4-FFF2-40B4-BE49-F238E27FC236}">
                    <a16:creationId xmlns:a16="http://schemas.microsoft.com/office/drawing/2014/main" id="{28DDE409-A09C-439C-82E5-09849703C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61"/>
                <a:ext cx="2613" cy="1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5" name="Rectangle 555">
                <a:extLst>
                  <a:ext uri="{FF2B5EF4-FFF2-40B4-BE49-F238E27FC236}">
                    <a16:creationId xmlns:a16="http://schemas.microsoft.com/office/drawing/2014/main" id="{B3C87F9C-DA65-4C8A-BBB8-88E7F338A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77"/>
                <a:ext cx="2613" cy="1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6" name="Rectangle 556">
                <a:extLst>
                  <a:ext uri="{FF2B5EF4-FFF2-40B4-BE49-F238E27FC236}">
                    <a16:creationId xmlns:a16="http://schemas.microsoft.com/office/drawing/2014/main" id="{B7CDAB66-22A3-41D3-92C8-E9C093F56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93"/>
                <a:ext cx="2613" cy="1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7" name="Rectangle 557">
                <a:extLst>
                  <a:ext uri="{FF2B5EF4-FFF2-40B4-BE49-F238E27FC236}">
                    <a16:creationId xmlns:a16="http://schemas.microsoft.com/office/drawing/2014/main" id="{3C97A7BB-868B-4AE8-90E2-546212C37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09"/>
                <a:ext cx="2613" cy="1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8" name="Rectangle 558">
                <a:extLst>
                  <a:ext uri="{FF2B5EF4-FFF2-40B4-BE49-F238E27FC236}">
                    <a16:creationId xmlns:a16="http://schemas.microsoft.com/office/drawing/2014/main" id="{9AA34294-3894-4FF2-9391-0D2938D1B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25"/>
                <a:ext cx="2613" cy="1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79" name="Rectangle 559">
                <a:extLst>
                  <a:ext uri="{FF2B5EF4-FFF2-40B4-BE49-F238E27FC236}">
                    <a16:creationId xmlns:a16="http://schemas.microsoft.com/office/drawing/2014/main" id="{DBF9194C-C78E-4EFA-8CF3-D210C904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41"/>
                <a:ext cx="2613" cy="17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0" name="Rectangle 560">
                <a:extLst>
                  <a:ext uri="{FF2B5EF4-FFF2-40B4-BE49-F238E27FC236}">
                    <a16:creationId xmlns:a16="http://schemas.microsoft.com/office/drawing/2014/main" id="{F04D7D2E-FEC0-4E6C-87C5-87744CA69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58"/>
                <a:ext cx="2613" cy="1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1" name="Rectangle 561">
                <a:extLst>
                  <a:ext uri="{FF2B5EF4-FFF2-40B4-BE49-F238E27FC236}">
                    <a16:creationId xmlns:a16="http://schemas.microsoft.com/office/drawing/2014/main" id="{A685851C-78C8-4448-81CA-6AB23FA96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74"/>
                <a:ext cx="2613" cy="16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2" name="Rectangle 562">
                <a:extLst>
                  <a:ext uri="{FF2B5EF4-FFF2-40B4-BE49-F238E27FC236}">
                    <a16:creationId xmlns:a16="http://schemas.microsoft.com/office/drawing/2014/main" id="{C5FAB038-4B6E-48D0-A9D1-782D85144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90"/>
                <a:ext cx="2613" cy="1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3" name="Rectangle 563">
                <a:extLst>
                  <a:ext uri="{FF2B5EF4-FFF2-40B4-BE49-F238E27FC236}">
                    <a16:creationId xmlns:a16="http://schemas.microsoft.com/office/drawing/2014/main" id="{4AA18B58-4394-42ED-8E98-52F148483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06"/>
                <a:ext cx="2613" cy="1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4" name="Rectangle 564">
                <a:extLst>
                  <a:ext uri="{FF2B5EF4-FFF2-40B4-BE49-F238E27FC236}">
                    <a16:creationId xmlns:a16="http://schemas.microsoft.com/office/drawing/2014/main" id="{DB32763B-079F-4B3B-A135-0377CC41C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22"/>
                <a:ext cx="2613" cy="1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5" name="Rectangle 565">
                <a:extLst>
                  <a:ext uri="{FF2B5EF4-FFF2-40B4-BE49-F238E27FC236}">
                    <a16:creationId xmlns:a16="http://schemas.microsoft.com/office/drawing/2014/main" id="{3E323638-5EE4-4D78-8D8C-9A2787C85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39"/>
                <a:ext cx="2613" cy="1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6" name="Rectangle 566">
                <a:extLst>
                  <a:ext uri="{FF2B5EF4-FFF2-40B4-BE49-F238E27FC236}">
                    <a16:creationId xmlns:a16="http://schemas.microsoft.com/office/drawing/2014/main" id="{6FD130A8-407F-41F6-ACB3-C718A06B0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55"/>
                <a:ext cx="2613" cy="1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7" name="Rectangle 567">
                <a:extLst>
                  <a:ext uri="{FF2B5EF4-FFF2-40B4-BE49-F238E27FC236}">
                    <a16:creationId xmlns:a16="http://schemas.microsoft.com/office/drawing/2014/main" id="{BBFCB640-E7BC-4F11-91E4-2B2CF660C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70"/>
                <a:ext cx="2613" cy="1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8" name="Rectangle 568">
                <a:extLst>
                  <a:ext uri="{FF2B5EF4-FFF2-40B4-BE49-F238E27FC236}">
                    <a16:creationId xmlns:a16="http://schemas.microsoft.com/office/drawing/2014/main" id="{E445CF40-7A76-4DCE-8323-3156FCC4E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687"/>
                <a:ext cx="2613" cy="1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89" name="Rectangle 569">
                <a:extLst>
                  <a:ext uri="{FF2B5EF4-FFF2-40B4-BE49-F238E27FC236}">
                    <a16:creationId xmlns:a16="http://schemas.microsoft.com/office/drawing/2014/main" id="{9AEF06CE-465C-49B0-B1A9-5988197E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03"/>
                <a:ext cx="2613" cy="1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0" name="Rectangle 570">
                <a:extLst>
                  <a:ext uri="{FF2B5EF4-FFF2-40B4-BE49-F238E27FC236}">
                    <a16:creationId xmlns:a16="http://schemas.microsoft.com/office/drawing/2014/main" id="{9DD7E20E-1472-4232-A836-B19994C8A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19"/>
                <a:ext cx="2613" cy="1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1" name="Rectangle 571">
                <a:extLst>
                  <a:ext uri="{FF2B5EF4-FFF2-40B4-BE49-F238E27FC236}">
                    <a16:creationId xmlns:a16="http://schemas.microsoft.com/office/drawing/2014/main" id="{FCC5376A-B91C-40CF-9E29-E6354028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35"/>
                <a:ext cx="2613" cy="1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2" name="Rectangle 572">
                <a:extLst>
                  <a:ext uri="{FF2B5EF4-FFF2-40B4-BE49-F238E27FC236}">
                    <a16:creationId xmlns:a16="http://schemas.microsoft.com/office/drawing/2014/main" id="{DBA6DCA6-1DFD-4D97-9AB6-7A0498E61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52"/>
                <a:ext cx="2613" cy="15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3" name="Rectangle 573">
                <a:extLst>
                  <a:ext uri="{FF2B5EF4-FFF2-40B4-BE49-F238E27FC236}">
                    <a16:creationId xmlns:a16="http://schemas.microsoft.com/office/drawing/2014/main" id="{9145D61F-2B5E-4100-A848-604F8B4E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67"/>
                <a:ext cx="2613" cy="1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4" name="Rectangle 574">
                <a:extLst>
                  <a:ext uri="{FF2B5EF4-FFF2-40B4-BE49-F238E27FC236}">
                    <a16:creationId xmlns:a16="http://schemas.microsoft.com/office/drawing/2014/main" id="{8CF021F7-6DB0-48DD-B170-AEFDDD66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784"/>
                <a:ext cx="2613" cy="1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5" name="Rectangle 575">
                <a:extLst>
                  <a:ext uri="{FF2B5EF4-FFF2-40B4-BE49-F238E27FC236}">
                    <a16:creationId xmlns:a16="http://schemas.microsoft.com/office/drawing/2014/main" id="{5656EEA7-D2F9-4796-8ACD-1A9C995B8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00"/>
                <a:ext cx="2613" cy="1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6" name="Rectangle 576">
                <a:extLst>
                  <a:ext uri="{FF2B5EF4-FFF2-40B4-BE49-F238E27FC236}">
                    <a16:creationId xmlns:a16="http://schemas.microsoft.com/office/drawing/2014/main" id="{F71188DC-CA33-4764-A600-E81C57AEC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16"/>
                <a:ext cx="2613" cy="1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7" name="Rectangle 577">
                <a:extLst>
                  <a:ext uri="{FF2B5EF4-FFF2-40B4-BE49-F238E27FC236}">
                    <a16:creationId xmlns:a16="http://schemas.microsoft.com/office/drawing/2014/main" id="{7CFE0574-7C4F-4504-929D-DB64FC2D1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32"/>
                <a:ext cx="2613" cy="1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8" name="Rectangle 578">
                <a:extLst>
                  <a:ext uri="{FF2B5EF4-FFF2-40B4-BE49-F238E27FC236}">
                    <a16:creationId xmlns:a16="http://schemas.microsoft.com/office/drawing/2014/main" id="{1F406E66-2055-4E19-B8E9-9E595D90B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49"/>
                <a:ext cx="2613" cy="15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99" name="Rectangle 579">
                <a:extLst>
                  <a:ext uri="{FF2B5EF4-FFF2-40B4-BE49-F238E27FC236}">
                    <a16:creationId xmlns:a16="http://schemas.microsoft.com/office/drawing/2014/main" id="{96090FC5-45E2-4CD9-A508-C1C9AEB2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64"/>
                <a:ext cx="2613" cy="17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0" name="Rectangle 580">
                <a:extLst>
                  <a:ext uri="{FF2B5EF4-FFF2-40B4-BE49-F238E27FC236}">
                    <a16:creationId xmlns:a16="http://schemas.microsoft.com/office/drawing/2014/main" id="{FC964856-4065-479E-88C7-BC653A77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81"/>
                <a:ext cx="2613" cy="16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1" name="Rectangle 581">
                <a:extLst>
                  <a:ext uri="{FF2B5EF4-FFF2-40B4-BE49-F238E27FC236}">
                    <a16:creationId xmlns:a16="http://schemas.microsoft.com/office/drawing/2014/main" id="{E7287BCE-46A0-4D0F-BD27-684BCD653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897"/>
                <a:ext cx="261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2" name="Rectangle 582">
                <a:extLst>
                  <a:ext uri="{FF2B5EF4-FFF2-40B4-BE49-F238E27FC236}">
                    <a16:creationId xmlns:a16="http://schemas.microsoft.com/office/drawing/2014/main" id="{EE986E98-BC7D-4A70-8B5A-C635B91E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12"/>
                <a:ext cx="2762" cy="1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3" name="Rectangle 583">
                <a:extLst>
                  <a:ext uri="{FF2B5EF4-FFF2-40B4-BE49-F238E27FC236}">
                    <a16:creationId xmlns:a16="http://schemas.microsoft.com/office/drawing/2014/main" id="{B4877EDF-F6E7-4BE5-AFE2-8AA819C61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28"/>
                <a:ext cx="2762" cy="1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4" name="Rectangle 584">
                <a:extLst>
                  <a:ext uri="{FF2B5EF4-FFF2-40B4-BE49-F238E27FC236}">
                    <a16:creationId xmlns:a16="http://schemas.microsoft.com/office/drawing/2014/main" id="{4FE85C30-0364-4ED1-9196-3A27F03A9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44"/>
                <a:ext cx="2762" cy="1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5" name="Rectangle 585">
                <a:extLst>
                  <a:ext uri="{FF2B5EF4-FFF2-40B4-BE49-F238E27FC236}">
                    <a16:creationId xmlns:a16="http://schemas.microsoft.com/office/drawing/2014/main" id="{8CEA3E60-3386-4596-8D22-D5288D67F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61"/>
                <a:ext cx="2762" cy="1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6" name="Rectangle 586">
                <a:extLst>
                  <a:ext uri="{FF2B5EF4-FFF2-40B4-BE49-F238E27FC236}">
                    <a16:creationId xmlns:a16="http://schemas.microsoft.com/office/drawing/2014/main" id="{66A4B419-A234-4AC0-84D5-19A4B4D9A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77"/>
                <a:ext cx="2762" cy="1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7" name="Rectangle 587">
                <a:extLst>
                  <a:ext uri="{FF2B5EF4-FFF2-40B4-BE49-F238E27FC236}">
                    <a16:creationId xmlns:a16="http://schemas.microsoft.com/office/drawing/2014/main" id="{3706A9AE-07C4-41DD-BCA0-F4619378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493"/>
                <a:ext cx="2762" cy="1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8" name="Rectangle 588">
                <a:extLst>
                  <a:ext uri="{FF2B5EF4-FFF2-40B4-BE49-F238E27FC236}">
                    <a16:creationId xmlns:a16="http://schemas.microsoft.com/office/drawing/2014/main" id="{BC3AB4C6-75E7-46C2-8CC1-DCFBFA9EB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09"/>
                <a:ext cx="2762" cy="1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09" name="Rectangle 589">
                <a:extLst>
                  <a:ext uri="{FF2B5EF4-FFF2-40B4-BE49-F238E27FC236}">
                    <a16:creationId xmlns:a16="http://schemas.microsoft.com/office/drawing/2014/main" id="{486D6811-7C37-4C94-A42E-411170C59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25"/>
                <a:ext cx="2762" cy="1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0" name="Rectangle 590">
                <a:extLst>
                  <a:ext uri="{FF2B5EF4-FFF2-40B4-BE49-F238E27FC236}">
                    <a16:creationId xmlns:a16="http://schemas.microsoft.com/office/drawing/2014/main" id="{04CE2659-97DD-45B5-996B-C1F169E0E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41"/>
                <a:ext cx="2762" cy="1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1" name="Rectangle 591">
                <a:extLst>
                  <a:ext uri="{FF2B5EF4-FFF2-40B4-BE49-F238E27FC236}">
                    <a16:creationId xmlns:a16="http://schemas.microsoft.com/office/drawing/2014/main" id="{571E85DD-7DE6-4C0F-91ED-19C2541CA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58"/>
                <a:ext cx="2762" cy="1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2" name="Rectangle 592">
                <a:extLst>
                  <a:ext uri="{FF2B5EF4-FFF2-40B4-BE49-F238E27FC236}">
                    <a16:creationId xmlns:a16="http://schemas.microsoft.com/office/drawing/2014/main" id="{30331425-F1D7-4532-A1F2-F6CB2B1A9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74"/>
                <a:ext cx="2762" cy="16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3" name="Rectangle 593">
                <a:extLst>
                  <a:ext uri="{FF2B5EF4-FFF2-40B4-BE49-F238E27FC236}">
                    <a16:creationId xmlns:a16="http://schemas.microsoft.com/office/drawing/2014/main" id="{656BC9BC-7955-4325-AD10-DF7D6FF04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90"/>
                <a:ext cx="2762" cy="1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4" name="Rectangle 594">
                <a:extLst>
                  <a:ext uri="{FF2B5EF4-FFF2-40B4-BE49-F238E27FC236}">
                    <a16:creationId xmlns:a16="http://schemas.microsoft.com/office/drawing/2014/main" id="{A8F33528-9F69-4554-A326-4D41F48B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06"/>
                <a:ext cx="2762" cy="1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5" name="Rectangle 595">
                <a:extLst>
                  <a:ext uri="{FF2B5EF4-FFF2-40B4-BE49-F238E27FC236}">
                    <a16:creationId xmlns:a16="http://schemas.microsoft.com/office/drawing/2014/main" id="{BF33B494-7A85-42A8-A329-1B0343E8D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22"/>
                <a:ext cx="2762" cy="1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6" name="Rectangle 596">
                <a:extLst>
                  <a:ext uri="{FF2B5EF4-FFF2-40B4-BE49-F238E27FC236}">
                    <a16:creationId xmlns:a16="http://schemas.microsoft.com/office/drawing/2014/main" id="{730785BA-0A15-4C00-9E92-B10DDE897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39"/>
                <a:ext cx="2762" cy="16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7" name="Rectangle 597">
                <a:extLst>
                  <a:ext uri="{FF2B5EF4-FFF2-40B4-BE49-F238E27FC236}">
                    <a16:creationId xmlns:a16="http://schemas.microsoft.com/office/drawing/2014/main" id="{CEFB1E80-0415-4738-B894-0942497D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55"/>
                <a:ext cx="2762" cy="15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8" name="Rectangle 598">
                <a:extLst>
                  <a:ext uri="{FF2B5EF4-FFF2-40B4-BE49-F238E27FC236}">
                    <a16:creationId xmlns:a16="http://schemas.microsoft.com/office/drawing/2014/main" id="{AF8B4DAA-D82F-4521-9CC1-0D42F2124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70"/>
                <a:ext cx="2762" cy="1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19" name="Rectangle 599">
                <a:extLst>
                  <a:ext uri="{FF2B5EF4-FFF2-40B4-BE49-F238E27FC236}">
                    <a16:creationId xmlns:a16="http://schemas.microsoft.com/office/drawing/2014/main" id="{61574747-4395-407C-8342-89CC44021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687"/>
                <a:ext cx="2762" cy="16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0" name="Rectangle 600">
                <a:extLst>
                  <a:ext uri="{FF2B5EF4-FFF2-40B4-BE49-F238E27FC236}">
                    <a16:creationId xmlns:a16="http://schemas.microsoft.com/office/drawing/2014/main" id="{A7712C20-BB72-401F-AADF-D026DDA59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03"/>
                <a:ext cx="2762" cy="1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1" name="Rectangle 601">
                <a:extLst>
                  <a:ext uri="{FF2B5EF4-FFF2-40B4-BE49-F238E27FC236}">
                    <a16:creationId xmlns:a16="http://schemas.microsoft.com/office/drawing/2014/main" id="{B52C17BB-D5F0-41F2-8250-DAC05FF7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19"/>
                <a:ext cx="2762" cy="1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2" name="Rectangle 602">
                <a:extLst>
                  <a:ext uri="{FF2B5EF4-FFF2-40B4-BE49-F238E27FC236}">
                    <a16:creationId xmlns:a16="http://schemas.microsoft.com/office/drawing/2014/main" id="{A3C7D9AD-5AB6-4037-94AC-6FD942BD3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35"/>
                <a:ext cx="2762" cy="1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3" name="Rectangle 603">
                <a:extLst>
                  <a:ext uri="{FF2B5EF4-FFF2-40B4-BE49-F238E27FC236}">
                    <a16:creationId xmlns:a16="http://schemas.microsoft.com/office/drawing/2014/main" id="{2C932AFA-4D5D-4A84-9BDD-45B231845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52"/>
                <a:ext cx="2762" cy="15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4" name="Rectangle 604">
                <a:extLst>
                  <a:ext uri="{FF2B5EF4-FFF2-40B4-BE49-F238E27FC236}">
                    <a16:creationId xmlns:a16="http://schemas.microsoft.com/office/drawing/2014/main" id="{A91086DE-82A5-4F89-A6A2-DE843FBC5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67"/>
                <a:ext cx="2762" cy="1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5" name="Rectangle 605">
                <a:extLst>
                  <a:ext uri="{FF2B5EF4-FFF2-40B4-BE49-F238E27FC236}">
                    <a16:creationId xmlns:a16="http://schemas.microsoft.com/office/drawing/2014/main" id="{9D1019D6-61CA-47AF-B4B5-925DF749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784"/>
                <a:ext cx="2762" cy="16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6" name="Rectangle 606">
                <a:extLst>
                  <a:ext uri="{FF2B5EF4-FFF2-40B4-BE49-F238E27FC236}">
                    <a16:creationId xmlns:a16="http://schemas.microsoft.com/office/drawing/2014/main" id="{836253A9-55D4-46DD-9E29-CE5D54CF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800"/>
                <a:ext cx="2762" cy="1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7" name="Rectangle 607">
                <a:extLst>
                  <a:ext uri="{FF2B5EF4-FFF2-40B4-BE49-F238E27FC236}">
                    <a16:creationId xmlns:a16="http://schemas.microsoft.com/office/drawing/2014/main" id="{98E71FD8-6C63-4958-B625-B911CCB21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816"/>
                <a:ext cx="2762" cy="1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8" name="Rectangle 608">
                <a:extLst>
                  <a:ext uri="{FF2B5EF4-FFF2-40B4-BE49-F238E27FC236}">
                    <a16:creationId xmlns:a16="http://schemas.microsoft.com/office/drawing/2014/main" id="{6BAD2475-E2B5-477F-A36B-6A66126C1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832"/>
                <a:ext cx="2762" cy="1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29" name="Rectangle 609">
                <a:extLst>
                  <a:ext uri="{FF2B5EF4-FFF2-40B4-BE49-F238E27FC236}">
                    <a16:creationId xmlns:a16="http://schemas.microsoft.com/office/drawing/2014/main" id="{647C89AA-9446-42F1-9A24-9A0E64006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849"/>
                <a:ext cx="2762" cy="15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530" name="Rectangle 610">
              <a:extLst>
                <a:ext uri="{FF2B5EF4-FFF2-40B4-BE49-F238E27FC236}">
                  <a16:creationId xmlns:a16="http://schemas.microsoft.com/office/drawing/2014/main" id="{67386344-84F6-4402-81FD-0AF9229B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64"/>
              <a:ext cx="2762" cy="17"/>
            </a:xfrm>
            <a:prstGeom prst="rect">
              <a:avLst/>
            </a:prstGeom>
            <a:solidFill>
              <a:srgbClr val="000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1" name="Rectangle 611">
              <a:extLst>
                <a:ext uri="{FF2B5EF4-FFF2-40B4-BE49-F238E27FC236}">
                  <a16:creationId xmlns:a16="http://schemas.microsoft.com/office/drawing/2014/main" id="{0FFD9F9D-3588-4425-A49A-ED9564BF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81"/>
              <a:ext cx="2762" cy="16"/>
            </a:xfrm>
            <a:prstGeom prst="rect">
              <a:avLst/>
            </a:prstGeom>
            <a:solidFill>
              <a:srgbClr val="0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2" name="Rectangle 612">
              <a:extLst>
                <a:ext uri="{FF2B5EF4-FFF2-40B4-BE49-F238E27FC236}">
                  <a16:creationId xmlns:a16="http://schemas.microsoft.com/office/drawing/2014/main" id="{F9F98C5E-2DA8-469D-88CB-3C606E72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97"/>
              <a:ext cx="276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3" name="Rectangle 613">
              <a:extLst>
                <a:ext uri="{FF2B5EF4-FFF2-40B4-BE49-F238E27FC236}">
                  <a16:creationId xmlns:a16="http://schemas.microsoft.com/office/drawing/2014/main" id="{335A45EB-07C1-4F57-A9A4-EFBEA49BB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20"/>
              <a:ext cx="2762" cy="4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4" name="Rectangle 614">
              <a:extLst>
                <a:ext uri="{FF2B5EF4-FFF2-40B4-BE49-F238E27FC236}">
                  <a16:creationId xmlns:a16="http://schemas.microsoft.com/office/drawing/2014/main" id="{F932AE81-0A94-478E-956C-CA2CFEC1A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12"/>
              <a:ext cx="2762" cy="16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5" name="Rectangle 615">
              <a:extLst>
                <a:ext uri="{FF2B5EF4-FFF2-40B4-BE49-F238E27FC236}">
                  <a16:creationId xmlns:a16="http://schemas.microsoft.com/office/drawing/2014/main" id="{F6522E30-F6BF-416C-9F9E-156754538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28"/>
              <a:ext cx="2762" cy="16"/>
            </a:xfrm>
            <a:prstGeom prst="rect">
              <a:avLst/>
            </a:prstGeom>
            <a:solidFill>
              <a:srgbClr val="0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6" name="Rectangle 616">
              <a:extLst>
                <a:ext uri="{FF2B5EF4-FFF2-40B4-BE49-F238E27FC236}">
                  <a16:creationId xmlns:a16="http://schemas.microsoft.com/office/drawing/2014/main" id="{96184151-78CA-4D93-B279-09A3C05FD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44"/>
              <a:ext cx="2762" cy="17"/>
            </a:xfrm>
            <a:prstGeom prst="rect">
              <a:avLst/>
            </a:prstGeom>
            <a:solidFill>
              <a:srgbClr val="008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7" name="Rectangle 617">
              <a:extLst>
                <a:ext uri="{FF2B5EF4-FFF2-40B4-BE49-F238E27FC236}">
                  <a16:creationId xmlns:a16="http://schemas.microsoft.com/office/drawing/2014/main" id="{79A41243-0638-43F3-B7E6-836DD587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61"/>
              <a:ext cx="2762" cy="16"/>
            </a:xfrm>
            <a:prstGeom prst="rect">
              <a:avLst/>
            </a:prstGeom>
            <a:solidFill>
              <a:srgbClr val="0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8" name="Rectangle 618">
              <a:extLst>
                <a:ext uri="{FF2B5EF4-FFF2-40B4-BE49-F238E27FC236}">
                  <a16:creationId xmlns:a16="http://schemas.microsoft.com/office/drawing/2014/main" id="{DB8508DF-3A09-4971-9C27-E01A013B1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77"/>
              <a:ext cx="2762" cy="16"/>
            </a:xfrm>
            <a:prstGeom prst="rect">
              <a:avLst/>
            </a:prstGeom>
            <a:solidFill>
              <a:srgbClr val="0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39" name="Rectangle 619">
              <a:extLst>
                <a:ext uri="{FF2B5EF4-FFF2-40B4-BE49-F238E27FC236}">
                  <a16:creationId xmlns:a16="http://schemas.microsoft.com/office/drawing/2014/main" id="{293158E4-209F-45AC-8113-2B74E80AF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493"/>
              <a:ext cx="2762" cy="16"/>
            </a:xfrm>
            <a:prstGeom prst="rect">
              <a:avLst/>
            </a:prstGeom>
            <a:solidFill>
              <a:srgbClr val="0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0" name="Rectangle 620">
              <a:extLst>
                <a:ext uri="{FF2B5EF4-FFF2-40B4-BE49-F238E27FC236}">
                  <a16:creationId xmlns:a16="http://schemas.microsoft.com/office/drawing/2014/main" id="{EC109CF2-2C51-4851-8257-A3C16E98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09"/>
              <a:ext cx="2762" cy="16"/>
            </a:xfrm>
            <a:prstGeom prst="rect">
              <a:avLst/>
            </a:prstGeom>
            <a:solidFill>
              <a:srgbClr val="00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1" name="Rectangle 621">
              <a:extLst>
                <a:ext uri="{FF2B5EF4-FFF2-40B4-BE49-F238E27FC236}">
                  <a16:creationId xmlns:a16="http://schemas.microsoft.com/office/drawing/2014/main" id="{3D19C63A-B17C-4094-8AF9-06533F152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25"/>
              <a:ext cx="2762" cy="16"/>
            </a:xfrm>
            <a:prstGeom prst="rect">
              <a:avLst/>
            </a:prstGeom>
            <a:solidFill>
              <a:srgbClr val="0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2" name="Rectangle 622">
              <a:extLst>
                <a:ext uri="{FF2B5EF4-FFF2-40B4-BE49-F238E27FC236}">
                  <a16:creationId xmlns:a16="http://schemas.microsoft.com/office/drawing/2014/main" id="{F67D941F-ABFB-4BA3-90AF-54E09E369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41"/>
              <a:ext cx="2762" cy="17"/>
            </a:xfrm>
            <a:prstGeom prst="rect">
              <a:avLst/>
            </a:prstGeom>
            <a:solidFill>
              <a:srgbClr val="0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3" name="Rectangle 623">
              <a:extLst>
                <a:ext uri="{FF2B5EF4-FFF2-40B4-BE49-F238E27FC236}">
                  <a16:creationId xmlns:a16="http://schemas.microsoft.com/office/drawing/2014/main" id="{648385B1-B583-4B4D-BD33-F1A608BA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58"/>
              <a:ext cx="2762" cy="16"/>
            </a:xfrm>
            <a:prstGeom prst="rect">
              <a:avLst/>
            </a:prstGeom>
            <a:solidFill>
              <a:srgbClr val="0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4" name="Rectangle 624">
              <a:extLst>
                <a:ext uri="{FF2B5EF4-FFF2-40B4-BE49-F238E27FC236}">
                  <a16:creationId xmlns:a16="http://schemas.microsoft.com/office/drawing/2014/main" id="{6D84FFB1-8F66-4835-8624-355852220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74"/>
              <a:ext cx="2762" cy="16"/>
            </a:xfrm>
            <a:prstGeom prst="rect">
              <a:avLst/>
            </a:prstGeom>
            <a:solidFill>
              <a:srgbClr val="0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5" name="Rectangle 625">
              <a:extLst>
                <a:ext uri="{FF2B5EF4-FFF2-40B4-BE49-F238E27FC236}">
                  <a16:creationId xmlns:a16="http://schemas.microsoft.com/office/drawing/2014/main" id="{0D1C032A-3A0B-426D-B0C9-5F2BA188C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90"/>
              <a:ext cx="2762" cy="16"/>
            </a:xfrm>
            <a:prstGeom prst="rect">
              <a:avLst/>
            </a:pr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6" name="Rectangle 626">
              <a:extLst>
                <a:ext uri="{FF2B5EF4-FFF2-40B4-BE49-F238E27FC236}">
                  <a16:creationId xmlns:a16="http://schemas.microsoft.com/office/drawing/2014/main" id="{0E675910-DD06-4CE1-ADB8-F9EE4AD29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06"/>
              <a:ext cx="2762" cy="16"/>
            </a:xfrm>
            <a:prstGeom prst="rect">
              <a:avLst/>
            </a:prstGeom>
            <a:solidFill>
              <a:srgbClr val="00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7" name="Rectangle 627">
              <a:extLst>
                <a:ext uri="{FF2B5EF4-FFF2-40B4-BE49-F238E27FC236}">
                  <a16:creationId xmlns:a16="http://schemas.microsoft.com/office/drawing/2014/main" id="{5FC15254-2495-44C0-B00F-706F7C27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22"/>
              <a:ext cx="2762" cy="17"/>
            </a:xfrm>
            <a:prstGeom prst="rect">
              <a:avLst/>
            </a:pr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8" name="Rectangle 628">
              <a:extLst>
                <a:ext uri="{FF2B5EF4-FFF2-40B4-BE49-F238E27FC236}">
                  <a16:creationId xmlns:a16="http://schemas.microsoft.com/office/drawing/2014/main" id="{393E15D0-BBBD-45F3-8202-4916A9289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39"/>
              <a:ext cx="2762" cy="16"/>
            </a:xfrm>
            <a:prstGeom prst="rect">
              <a:avLst/>
            </a:prstGeom>
            <a:solidFill>
              <a:srgbClr val="00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49" name="Rectangle 629">
              <a:extLst>
                <a:ext uri="{FF2B5EF4-FFF2-40B4-BE49-F238E27FC236}">
                  <a16:creationId xmlns:a16="http://schemas.microsoft.com/office/drawing/2014/main" id="{776DD1E6-47EC-4D65-ACDA-A63D92756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55"/>
              <a:ext cx="2762" cy="15"/>
            </a:xfrm>
            <a:prstGeom prst="rect">
              <a:avLst/>
            </a:prstGeom>
            <a:solidFill>
              <a:srgbClr val="004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0" name="Rectangle 630">
              <a:extLst>
                <a:ext uri="{FF2B5EF4-FFF2-40B4-BE49-F238E27FC236}">
                  <a16:creationId xmlns:a16="http://schemas.microsoft.com/office/drawing/2014/main" id="{5C40D638-E269-4633-A5FF-29112A99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70"/>
              <a:ext cx="2762" cy="17"/>
            </a:xfrm>
            <a:prstGeom prst="rect">
              <a:avLst/>
            </a:prstGeom>
            <a:solidFill>
              <a:srgbClr val="004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1" name="Rectangle 631">
              <a:extLst>
                <a:ext uri="{FF2B5EF4-FFF2-40B4-BE49-F238E27FC236}">
                  <a16:creationId xmlns:a16="http://schemas.microsoft.com/office/drawing/2014/main" id="{7CC9A107-42A7-4771-B647-1FDDBE069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687"/>
              <a:ext cx="2762" cy="16"/>
            </a:xfrm>
            <a:prstGeom prst="rect">
              <a:avLst/>
            </a:prstGeom>
            <a:solidFill>
              <a:srgbClr val="00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2" name="Rectangle 632">
              <a:extLst>
                <a:ext uri="{FF2B5EF4-FFF2-40B4-BE49-F238E27FC236}">
                  <a16:creationId xmlns:a16="http://schemas.microsoft.com/office/drawing/2014/main" id="{C1039CAF-9E72-4A64-B719-D18C6B2FD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03"/>
              <a:ext cx="2762" cy="16"/>
            </a:xfrm>
            <a:prstGeom prst="rect">
              <a:avLst/>
            </a:prstGeom>
            <a:solidFill>
              <a:srgbClr val="00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3" name="Rectangle 633">
              <a:extLst>
                <a:ext uri="{FF2B5EF4-FFF2-40B4-BE49-F238E27FC236}">
                  <a16:creationId xmlns:a16="http://schemas.microsoft.com/office/drawing/2014/main" id="{26D41E9F-A69D-40F4-814A-58DB68659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19"/>
              <a:ext cx="2762" cy="16"/>
            </a:xfrm>
            <a:prstGeom prst="rect">
              <a:avLst/>
            </a:prstGeom>
            <a:solidFill>
              <a:srgbClr val="0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4" name="Rectangle 634">
              <a:extLst>
                <a:ext uri="{FF2B5EF4-FFF2-40B4-BE49-F238E27FC236}">
                  <a16:creationId xmlns:a16="http://schemas.microsoft.com/office/drawing/2014/main" id="{6FC3A9D6-E596-461F-B4D6-6C553D4B9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35"/>
              <a:ext cx="2762" cy="17"/>
            </a:xfrm>
            <a:prstGeom prst="rect">
              <a:avLst/>
            </a:prstGeom>
            <a:solidFill>
              <a:srgbClr val="0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5" name="Rectangle 635">
              <a:extLst>
                <a:ext uri="{FF2B5EF4-FFF2-40B4-BE49-F238E27FC236}">
                  <a16:creationId xmlns:a16="http://schemas.microsoft.com/office/drawing/2014/main" id="{8A1093FF-7EC6-4468-976F-88AE0640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52"/>
              <a:ext cx="2762" cy="15"/>
            </a:xfrm>
            <a:prstGeom prst="rect">
              <a:avLst/>
            </a:prstGeom>
            <a:solidFill>
              <a:srgbClr val="00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6" name="Rectangle 636">
              <a:extLst>
                <a:ext uri="{FF2B5EF4-FFF2-40B4-BE49-F238E27FC236}">
                  <a16:creationId xmlns:a16="http://schemas.microsoft.com/office/drawing/2014/main" id="{4C5EB250-4E17-4525-853C-6672419CD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67"/>
              <a:ext cx="2762" cy="17"/>
            </a:xfrm>
            <a:prstGeom prst="rect">
              <a:avLst/>
            </a:prstGeom>
            <a:solidFill>
              <a:srgbClr val="00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7" name="Rectangle 637">
              <a:extLst>
                <a:ext uri="{FF2B5EF4-FFF2-40B4-BE49-F238E27FC236}">
                  <a16:creationId xmlns:a16="http://schemas.microsoft.com/office/drawing/2014/main" id="{9F2A81B9-55FD-4B0E-9246-DE11C4C25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784"/>
              <a:ext cx="2762" cy="16"/>
            </a:xfrm>
            <a:prstGeom prst="rect">
              <a:avLst/>
            </a:prstGeom>
            <a:solidFill>
              <a:srgbClr val="002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8" name="Rectangle 638">
              <a:extLst>
                <a:ext uri="{FF2B5EF4-FFF2-40B4-BE49-F238E27FC236}">
                  <a16:creationId xmlns:a16="http://schemas.microsoft.com/office/drawing/2014/main" id="{83A40D94-164A-43BD-897E-F6D6BE92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00"/>
              <a:ext cx="2762" cy="16"/>
            </a:xfrm>
            <a:prstGeom prst="rect">
              <a:avLst/>
            </a:prstGeom>
            <a:solidFill>
              <a:srgbClr val="001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59" name="Rectangle 639">
              <a:extLst>
                <a:ext uri="{FF2B5EF4-FFF2-40B4-BE49-F238E27FC236}">
                  <a16:creationId xmlns:a16="http://schemas.microsoft.com/office/drawing/2014/main" id="{F9818FC3-08A6-48CC-BE8F-30BC762E5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16"/>
              <a:ext cx="2762" cy="16"/>
            </a:xfrm>
            <a:prstGeom prst="rect">
              <a:avLst/>
            </a:prstGeom>
            <a:solidFill>
              <a:srgbClr val="0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0" name="Rectangle 640">
              <a:extLst>
                <a:ext uri="{FF2B5EF4-FFF2-40B4-BE49-F238E27FC236}">
                  <a16:creationId xmlns:a16="http://schemas.microsoft.com/office/drawing/2014/main" id="{9EDADF7C-F4CA-4D32-9041-2B5E8E4F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32"/>
              <a:ext cx="2762" cy="17"/>
            </a:xfrm>
            <a:prstGeom prst="rect">
              <a:avLst/>
            </a:prstGeom>
            <a:solidFill>
              <a:srgbClr val="00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1" name="Rectangle 641">
              <a:extLst>
                <a:ext uri="{FF2B5EF4-FFF2-40B4-BE49-F238E27FC236}">
                  <a16:creationId xmlns:a16="http://schemas.microsoft.com/office/drawing/2014/main" id="{DF5EB67E-0255-4B2F-A5A1-B6FFF066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49"/>
              <a:ext cx="2762" cy="15"/>
            </a:xfrm>
            <a:prstGeom prst="rect">
              <a:avLst/>
            </a:prstGeom>
            <a:solidFill>
              <a:srgbClr val="0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2" name="Rectangle 642">
              <a:extLst>
                <a:ext uri="{FF2B5EF4-FFF2-40B4-BE49-F238E27FC236}">
                  <a16:creationId xmlns:a16="http://schemas.microsoft.com/office/drawing/2014/main" id="{A75A4711-42D8-4134-BB8A-B248C5A9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64"/>
              <a:ext cx="2762" cy="17"/>
            </a:xfrm>
            <a:prstGeom prst="rect">
              <a:avLst/>
            </a:prstGeom>
            <a:solidFill>
              <a:srgbClr val="000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3" name="Rectangle 643">
              <a:extLst>
                <a:ext uri="{FF2B5EF4-FFF2-40B4-BE49-F238E27FC236}">
                  <a16:creationId xmlns:a16="http://schemas.microsoft.com/office/drawing/2014/main" id="{74816572-1F59-41E3-8D0F-01F8E24D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81"/>
              <a:ext cx="2762" cy="16"/>
            </a:xfrm>
            <a:prstGeom prst="rect">
              <a:avLst/>
            </a:prstGeom>
            <a:solidFill>
              <a:srgbClr val="0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4" name="Rectangle 644">
              <a:extLst>
                <a:ext uri="{FF2B5EF4-FFF2-40B4-BE49-F238E27FC236}">
                  <a16:creationId xmlns:a16="http://schemas.microsoft.com/office/drawing/2014/main" id="{DCD7A7E7-061C-4B54-B863-B10960F6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897"/>
              <a:ext cx="276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65" name="Rectangle 645">
              <a:extLst>
                <a:ext uri="{FF2B5EF4-FFF2-40B4-BE49-F238E27FC236}">
                  <a16:creationId xmlns:a16="http://schemas.microsoft.com/office/drawing/2014/main" id="{AFCA87FC-49FA-480C-867F-06EE38D4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622"/>
              <a:ext cx="22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900">
                  <a:solidFill>
                    <a:srgbClr val="FFFFFF"/>
                  </a:solidFill>
                  <a:latin typeface="Arial Black" panose="020B0A04020102020204" pitchFamily="34" charset="0"/>
                </a:rPr>
                <a:t>DISCIPLINA DEPORTIVA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66" name="Rectangle 646">
              <a:extLst>
                <a:ext uri="{FF2B5EF4-FFF2-40B4-BE49-F238E27FC236}">
                  <a16:creationId xmlns:a16="http://schemas.microsoft.com/office/drawing/2014/main" id="{B44A35E5-8633-4540-A580-2D6D93C65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622"/>
              <a:ext cx="8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900">
                  <a:solidFill>
                    <a:srgbClr val="FFFFFF"/>
                  </a:solidFill>
                  <a:latin typeface="Arial Black" panose="020B0A04020102020204" pitchFamily="34" charset="0"/>
                </a:rPr>
                <a:t>CRITERIO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67" name="Rectangle 647">
              <a:extLst>
                <a:ext uri="{FF2B5EF4-FFF2-40B4-BE49-F238E27FC236}">
                  <a16:creationId xmlns:a16="http://schemas.microsoft.com/office/drawing/2014/main" id="{1B4E59A5-54A4-4CA5-90F0-EC7D75DE4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036"/>
              <a:ext cx="220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Gimnasia, jinetes, ballet, baile,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68" name="Rectangle 648">
              <a:extLst>
                <a:ext uri="{FF2B5EF4-FFF2-40B4-BE49-F238E27FC236}">
                  <a16:creationId xmlns:a16="http://schemas.microsoft.com/office/drawing/2014/main" id="{496173BC-6EC2-452D-A680-7A369E3B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196"/>
              <a:ext cx="231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gimnasia rítmica, patinaje sobre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69" name="Rectangle 649">
              <a:extLst>
                <a:ext uri="{FF2B5EF4-FFF2-40B4-BE49-F238E27FC236}">
                  <a16:creationId xmlns:a16="http://schemas.microsoft.com/office/drawing/2014/main" id="{98BCE612-8E72-4DA2-AFE3-BDD172255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357"/>
              <a:ext cx="113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hielo, aeróbicos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0" name="Rectangle 650">
              <a:extLst>
                <a:ext uri="{FF2B5EF4-FFF2-40B4-BE49-F238E27FC236}">
                  <a16:creationId xmlns:a16="http://schemas.microsoft.com/office/drawing/2014/main" id="{1428226B-666C-4A52-AD79-EDB4F1635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935"/>
              <a:ext cx="160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>
                  <a:solidFill>
                    <a:srgbClr val="FFF10D"/>
                  </a:solidFill>
                  <a:latin typeface="Arial Black" panose="020B0A04020102020204" pitchFamily="34" charset="0"/>
                </a:rPr>
                <a:t>Bajo Peso Corporal: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1" name="Rectangle 651">
              <a:extLst>
                <a:ext uri="{FF2B5EF4-FFF2-40B4-BE49-F238E27FC236}">
                  <a16:creationId xmlns:a16="http://schemas.microsoft.com/office/drawing/2014/main" id="{C2D79D56-7A69-486C-AC89-AD6935116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959"/>
              <a:ext cx="81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 Reducido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2" name="Rectangle 652">
              <a:extLst>
                <a:ext uri="{FF2B5EF4-FFF2-40B4-BE49-F238E27FC236}">
                  <a16:creationId xmlns:a16="http://schemas.microsoft.com/office/drawing/2014/main" id="{232593E6-395C-471B-AA02-6F35FFDBB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133"/>
              <a:ext cx="243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consumo energético crónico para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3" name="Rectangle 653">
              <a:extLst>
                <a:ext uri="{FF2B5EF4-FFF2-40B4-BE49-F238E27FC236}">
                  <a16:creationId xmlns:a16="http://schemas.microsoft.com/office/drawing/2014/main" id="{D09BCC17-9E82-43B5-91AC-7C41219B6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294"/>
              <a:ext cx="2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poder alcanzar un bajo porcentaje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4" name="Rectangle 654">
              <a:extLst>
                <a:ext uri="{FF2B5EF4-FFF2-40B4-BE49-F238E27FC236}">
                  <a16:creationId xmlns:a16="http://schemas.microsoft.com/office/drawing/2014/main" id="{6883688D-C3C9-41D3-A8FA-5A881E911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454"/>
              <a:ext cx="6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de grasa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5" name="Rectangle 655">
              <a:extLst>
                <a:ext uri="{FF2B5EF4-FFF2-40B4-BE49-F238E27FC236}">
                  <a16:creationId xmlns:a16="http://schemas.microsoft.com/office/drawing/2014/main" id="{633537E5-FEF0-4613-A48A-9A238EA5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908"/>
              <a:ext cx="241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Deportes que se clasifican por su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6" name="Rectangle 656">
              <a:extLst>
                <a:ext uri="{FF2B5EF4-FFF2-40B4-BE49-F238E27FC236}">
                  <a16:creationId xmlns:a16="http://schemas.microsoft.com/office/drawing/2014/main" id="{98ED45E7-3C7F-4F66-9933-3A31D084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2070"/>
              <a:ext cx="201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peso (Ej: judo, boxeo, lucha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7" name="Rectangle 657">
              <a:extLst>
                <a:ext uri="{FF2B5EF4-FFF2-40B4-BE49-F238E27FC236}">
                  <a16:creationId xmlns:a16="http://schemas.microsoft.com/office/drawing/2014/main" id="{7B8DF742-F29F-4859-BC1B-D2D77E13A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2229"/>
              <a:ext cx="226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olímpica, remo, salto con esquí)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8" name="Rectangle 658">
              <a:extLst>
                <a:ext uri="{FF2B5EF4-FFF2-40B4-BE49-F238E27FC236}">
                  <a16:creationId xmlns:a16="http://schemas.microsoft.com/office/drawing/2014/main" id="{8D01488D-2E29-44B4-850C-288A5469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807"/>
              <a:ext cx="181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>
                  <a:solidFill>
                    <a:srgbClr val="FFF10D"/>
                  </a:solidFill>
                  <a:latin typeface="Arial Black" panose="020B0A04020102020204" pitchFamily="34" charset="0"/>
                </a:rPr>
                <a:t>Peso de Competencia: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79" name="Rectangle 659">
              <a:extLst>
                <a:ext uri="{FF2B5EF4-FFF2-40B4-BE49-F238E27FC236}">
                  <a16:creationId xmlns:a16="http://schemas.microsoft.com/office/drawing/2014/main" id="{30BE017C-161B-4C17-A9DC-837C03759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32"/>
              <a:ext cx="53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 Dietas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0" name="Rectangle 660">
              <a:extLst>
                <a:ext uri="{FF2B5EF4-FFF2-40B4-BE49-F238E27FC236}">
                  <a16:creationId xmlns:a16="http://schemas.microsoft.com/office/drawing/2014/main" id="{1347B1F9-66D3-4933-93BC-507A64CA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006"/>
              <a:ext cx="257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para la pérdida radical de peso, con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1" name="Rectangle 661">
              <a:extLst>
                <a:ext uri="{FF2B5EF4-FFF2-40B4-BE49-F238E27FC236}">
                  <a16:creationId xmlns:a16="http://schemas.microsoft.com/office/drawing/2014/main" id="{F0DF49FE-B114-440C-873A-A1CCB329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166"/>
              <a:ext cx="229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el fin de llegar a la categoría del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2" name="Rectangle 662">
              <a:extLst>
                <a:ext uri="{FF2B5EF4-FFF2-40B4-BE49-F238E27FC236}">
                  <a16:creationId xmlns:a16="http://schemas.microsoft.com/office/drawing/2014/main" id="{76489B49-F2C1-436C-9F68-2206E02F7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327"/>
              <a:ext cx="21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peso de competencia deseable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3" name="Rectangle 663">
              <a:extLst>
                <a:ext uri="{FF2B5EF4-FFF2-40B4-BE49-F238E27FC236}">
                  <a16:creationId xmlns:a16="http://schemas.microsoft.com/office/drawing/2014/main" id="{DC9C9F56-DD4B-4472-9EB9-3ECC2080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2943"/>
              <a:ext cx="10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Fisiculturistas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4" name="Rectangle 664">
              <a:extLst>
                <a:ext uri="{FF2B5EF4-FFF2-40B4-BE49-F238E27FC236}">
                  <a16:creationId xmlns:a16="http://schemas.microsoft.com/office/drawing/2014/main" id="{57B5F776-6DE6-44F4-B6F0-4C0920B86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681"/>
              <a:ext cx="138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>
                  <a:solidFill>
                    <a:srgbClr val="FFF10D"/>
                  </a:solidFill>
                  <a:latin typeface="Arial Black" panose="020B0A04020102020204" pitchFamily="34" charset="0"/>
                </a:rPr>
                <a:t>Bajo Peso Graso: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5" name="Rectangle 665">
              <a:extLst>
                <a:ext uri="{FF2B5EF4-FFF2-40B4-BE49-F238E27FC236}">
                  <a16:creationId xmlns:a16="http://schemas.microsoft.com/office/drawing/2014/main" id="{89C4A11F-255D-4F07-8477-E0D92D66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705"/>
              <a:ext cx="89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 Pérdida de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6" name="Rectangle 666">
              <a:extLst>
                <a:ext uri="{FF2B5EF4-FFF2-40B4-BE49-F238E27FC236}">
                  <a16:creationId xmlns:a16="http://schemas.microsoft.com/office/drawing/2014/main" id="{7D0E5A5A-8616-44BB-9025-23F16DDC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880"/>
              <a:ext cx="217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peso drástico para alcanzar la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7" name="Rectangle 667">
              <a:extLst>
                <a:ext uri="{FF2B5EF4-FFF2-40B4-BE49-F238E27FC236}">
                  <a16:creationId xmlns:a16="http://schemas.microsoft.com/office/drawing/2014/main" id="{5E0F819C-58EB-4DC0-BCFC-AB04BF69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040"/>
              <a:ext cx="236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cantidad más baja de grasa en el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8" name="Rectangle 668">
              <a:extLst>
                <a:ext uri="{FF2B5EF4-FFF2-40B4-BE49-F238E27FC236}">
                  <a16:creationId xmlns:a16="http://schemas.microsoft.com/office/drawing/2014/main" id="{AD9FAE9C-DDCF-4503-A189-19F7AFF13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200"/>
              <a:ext cx="7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organismo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89" name="Rectangle 669">
              <a:extLst>
                <a:ext uri="{FF2B5EF4-FFF2-40B4-BE49-F238E27FC236}">
                  <a16:creationId xmlns:a16="http://schemas.microsoft.com/office/drawing/2014/main" id="{59C0483E-A6DE-4FFF-98C1-124688A6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3586"/>
              <a:ext cx="14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Atletas vegetarianos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90" name="Rectangle 670">
              <a:extLst>
                <a:ext uri="{FF2B5EF4-FFF2-40B4-BE49-F238E27FC236}">
                  <a16:creationId xmlns:a16="http://schemas.microsoft.com/office/drawing/2014/main" id="{AD2EA09B-A999-49D5-A97D-0274424CE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506"/>
              <a:ext cx="212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Especialmente en eventos de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91" name="Rectangle 671">
              <a:extLst>
                <a:ext uri="{FF2B5EF4-FFF2-40B4-BE49-F238E27FC236}">
                  <a16:creationId xmlns:a16="http://schemas.microsoft.com/office/drawing/2014/main" id="{5025F754-22AB-4ACF-9551-9BE1F2023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667"/>
              <a:ext cx="70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700" b="1">
                  <a:solidFill>
                    <a:srgbClr val="FFFFFF"/>
                  </a:solidFill>
                  <a:latin typeface="Arial" panose="020B0604020202020204" pitchFamily="34" charset="0"/>
                </a:rPr>
                <a:t>tolerancia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34592" name="Line 672">
              <a:extLst>
                <a:ext uri="{FF2B5EF4-FFF2-40B4-BE49-F238E27FC236}">
                  <a16:creationId xmlns:a16="http://schemas.microsoft.com/office/drawing/2014/main" id="{15A57214-B34A-44D0-87EA-06B08760B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874"/>
              <a:ext cx="5375" cy="1"/>
            </a:xfrm>
            <a:prstGeom prst="line">
              <a:avLst/>
            </a:prstGeom>
            <a:noFill/>
            <a:ln w="428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93" name="Line 673">
              <a:extLst>
                <a:ext uri="{FF2B5EF4-FFF2-40B4-BE49-F238E27FC236}">
                  <a16:creationId xmlns:a16="http://schemas.microsoft.com/office/drawing/2014/main" id="{51173CE1-1352-4CB7-804B-53DD7BF69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585"/>
              <a:ext cx="1" cy="3321"/>
            </a:xfrm>
            <a:prstGeom prst="line">
              <a:avLst/>
            </a:prstGeom>
            <a:noFill/>
            <a:ln w="428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594" name="Rectangle 674">
            <a:extLst>
              <a:ext uri="{FF2B5EF4-FFF2-40B4-BE49-F238E27FC236}">
                <a16:creationId xmlns:a16="http://schemas.microsoft.com/office/drawing/2014/main" id="{A140043B-8EA7-44FE-9377-147B293D7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713"/>
            <a:ext cx="9109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600" b="1" i="1">
                <a:solidFill>
                  <a:schemeClr val="tx1"/>
                </a:solidFill>
              </a:rPr>
              <a:t>DEPORTES DE ALTO RIESGO PARA PRÁCTICAS DIETÉTICAS POBRES/DEFICIENTES</a:t>
            </a:r>
            <a:endParaRPr lang="es-PR" altLang="en-US" sz="16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>
            <a:extLst>
              <a:ext uri="{FF2B5EF4-FFF2-40B4-BE49-F238E27FC236}">
                <a16:creationId xmlns:a16="http://schemas.microsoft.com/office/drawing/2014/main" id="{E010B58A-DC94-4305-8E37-FA7FCC59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35971" name="Rectangle 3">
            <a:extLst>
              <a:ext uri="{FF2B5EF4-FFF2-40B4-BE49-F238E27FC236}">
                <a16:creationId xmlns:a16="http://schemas.microsoft.com/office/drawing/2014/main" id="{E47E1760-36F9-4340-ACDE-72F83512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</a:rPr>
              <a:t>RECOMENDACIÓN: Atletas en General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35972" name="Picture 4">
            <a:extLst>
              <a:ext uri="{FF2B5EF4-FFF2-40B4-BE49-F238E27FC236}">
                <a16:creationId xmlns:a16="http://schemas.microsoft.com/office/drawing/2014/main" id="{5607C583-954D-42DA-AFA3-B40847B3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08940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73" name="Text Box 5">
            <a:extLst>
              <a:ext uri="{FF2B5EF4-FFF2-40B4-BE49-F238E27FC236}">
                <a16:creationId xmlns:a16="http://schemas.microsoft.com/office/drawing/2014/main" id="{C269D27A-1774-4D3C-864B-604E2579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4048125"/>
            <a:ext cx="65516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No asumir que la supercarga de vitaminas sustituirá la necesidad de un entrenamiento vigoroso</a:t>
            </a:r>
          </a:p>
        </p:txBody>
      </p:sp>
      <p:pic>
        <p:nvPicPr>
          <p:cNvPr id="1235974" name="Picture 6">
            <a:extLst>
              <a:ext uri="{FF2B5EF4-FFF2-40B4-BE49-F238E27FC236}">
                <a16:creationId xmlns:a16="http://schemas.microsoft.com/office/drawing/2014/main" id="{1548739C-A83D-472A-987F-6B53310B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75" name="Text Box 7">
            <a:extLst>
              <a:ext uri="{FF2B5EF4-FFF2-40B4-BE49-F238E27FC236}">
                <a16:creationId xmlns:a16="http://schemas.microsoft.com/office/drawing/2014/main" id="{E4C3DB2E-1948-436F-A6F6-E3036E40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874838"/>
            <a:ext cx="6551612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Ingerir una variedad de alimentos, para asegurar una dieta balanceada, con las raciones adecuadas de cada grupo de alimento, según las demandas energéticas de su deporte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018" name="Picture 2">
            <a:extLst>
              <a:ext uri="{FF2B5EF4-FFF2-40B4-BE49-F238E27FC236}">
                <a16:creationId xmlns:a16="http://schemas.microsoft.com/office/drawing/2014/main" id="{418F16F1-F6F0-4C5C-83C0-8C9B969D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288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19" name="Text Box 3">
            <a:extLst>
              <a:ext uri="{FF2B5EF4-FFF2-40B4-BE49-F238E27FC236}">
                <a16:creationId xmlns:a16="http://schemas.microsoft.com/office/drawing/2014/main" id="{918225DB-9439-4731-9C10-EA3E46DE7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57375"/>
            <a:ext cx="65516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Entre más alimentos consumas, mayor también será la cantidad de vitaminas y minerales ingeridos</a:t>
            </a:r>
          </a:p>
        </p:txBody>
      </p:sp>
      <p:sp>
        <p:nvSpPr>
          <p:cNvPr id="1238020" name="Rectangle 4">
            <a:extLst>
              <a:ext uri="{FF2B5EF4-FFF2-40B4-BE49-F238E27FC236}">
                <a16:creationId xmlns:a16="http://schemas.microsoft.com/office/drawing/2014/main" id="{8965A17A-EEDC-49D0-902E-3732C09DD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38021" name="Rectangle 5">
            <a:extLst>
              <a:ext uri="{FF2B5EF4-FFF2-40B4-BE49-F238E27FC236}">
                <a16:creationId xmlns:a16="http://schemas.microsoft.com/office/drawing/2014/main" id="{228DD70D-9639-458F-959F-910EEA86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</a:rPr>
              <a:t>SUPLEMENTACIÓN: Dieta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38022" name="Picture 6">
            <a:extLst>
              <a:ext uri="{FF2B5EF4-FFF2-40B4-BE49-F238E27FC236}">
                <a16:creationId xmlns:a16="http://schemas.microsoft.com/office/drawing/2014/main" id="{CE36F010-2930-4692-B663-A60FF2A4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3559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3" name="Text Box 7">
            <a:extLst>
              <a:ext uri="{FF2B5EF4-FFF2-40B4-BE49-F238E27FC236}">
                <a16:creationId xmlns:a16="http://schemas.microsoft.com/office/drawing/2014/main" id="{04D25B75-DABB-4742-BC23-EFF3C4FB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3284538"/>
            <a:ext cx="6551612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Para asegurar esto, seleccione raciones adecuadas de los grupos de alimentos presentes en la pirámide de alimentos</a:t>
            </a:r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>
            <a:extLst>
              <a:ext uri="{FF2B5EF4-FFF2-40B4-BE49-F238E27FC236}">
                <a16:creationId xmlns:a16="http://schemas.microsoft.com/office/drawing/2014/main" id="{28D476EC-3D70-470F-B711-5B6BB597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VITAMINAS/MINERALES</a:t>
            </a:r>
          </a:p>
        </p:txBody>
      </p:sp>
      <p:sp>
        <p:nvSpPr>
          <p:cNvPr id="1240067" name="Rectangle 3">
            <a:extLst>
              <a:ext uri="{FF2B5EF4-FFF2-40B4-BE49-F238E27FC236}">
                <a16:creationId xmlns:a16="http://schemas.microsoft.com/office/drawing/2014/main" id="{7F24F472-061E-4291-B87F-562BBFE2E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</a:rPr>
              <a:t>SUPLEMENTACIÓN: Dieta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40068" name="Picture 4">
            <a:extLst>
              <a:ext uri="{FF2B5EF4-FFF2-40B4-BE49-F238E27FC236}">
                <a16:creationId xmlns:a16="http://schemas.microsoft.com/office/drawing/2014/main" id="{12F82509-B528-42F5-8683-1E25C719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69" name="Text Box 5">
            <a:extLst>
              <a:ext uri="{FF2B5EF4-FFF2-40B4-BE49-F238E27FC236}">
                <a16:creationId xmlns:a16="http://schemas.microsoft.com/office/drawing/2014/main" id="{42AD496F-9303-4D3E-9265-1D7B67D6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446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no es necesaria</a:t>
            </a:r>
          </a:p>
        </p:txBody>
      </p:sp>
      <p:pic>
        <p:nvPicPr>
          <p:cNvPr id="1240070" name="Picture 6">
            <a:extLst>
              <a:ext uri="{FF2B5EF4-FFF2-40B4-BE49-F238E27FC236}">
                <a16:creationId xmlns:a16="http://schemas.microsoft.com/office/drawing/2014/main" id="{60739199-D66A-4F00-866D-6ECEE32F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1" name="Text Box 7">
            <a:extLst>
              <a:ext uri="{FF2B5EF4-FFF2-40B4-BE49-F238E27FC236}">
                <a16:creationId xmlns:a16="http://schemas.microsoft.com/office/drawing/2014/main" id="{E5C31A18-3843-45A5-B696-502FA824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420938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Seleccionar una variedad de alimentos naturales en las cantidades y calidades adecuadas:</a:t>
            </a:r>
          </a:p>
        </p:txBody>
      </p:sp>
      <p:pic>
        <p:nvPicPr>
          <p:cNvPr id="1240072" name="Picture 8">
            <a:extLst>
              <a:ext uri="{FF2B5EF4-FFF2-40B4-BE49-F238E27FC236}">
                <a16:creationId xmlns:a16="http://schemas.microsoft.com/office/drawing/2014/main" id="{E5835B85-065E-41CB-BB9C-095086D5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5972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3" name="Text Box 9">
            <a:extLst>
              <a:ext uri="{FF2B5EF4-FFF2-40B4-BE49-F238E27FC236}">
                <a16:creationId xmlns:a16="http://schemas.microsoft.com/office/drawing/2014/main" id="{9F287A8E-AE9B-4A81-9671-7CE00285D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5210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Esto habrá de garantizar:</a:t>
            </a:r>
          </a:p>
        </p:txBody>
      </p:sp>
      <p:sp>
        <p:nvSpPr>
          <p:cNvPr id="1240074" name="Text Box 10">
            <a:extLst>
              <a:ext uri="{FF2B5EF4-FFF2-40B4-BE49-F238E27FC236}">
                <a16:creationId xmlns:a16="http://schemas.microsoft.com/office/drawing/2014/main" id="{02D8A36E-3DE7-41A4-82E1-C06A9EBC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005263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Las vitaminas y minerales que necesitan los atletas</a:t>
            </a:r>
            <a:endParaRPr lang="en-US" altLang="en-US" b="1" i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>
            <a:extLst>
              <a:ext uri="{FF2B5EF4-FFF2-40B4-BE49-F238E27FC236}">
                <a16:creationId xmlns:a16="http://schemas.microsoft.com/office/drawing/2014/main" id="{D65D7249-542E-459C-9CE0-018219F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</a:rPr>
              <a:t>RECOMENDACIONES: Suplementación</a:t>
            </a:r>
            <a:endParaRPr lang="es-PR" altLang="en-US" sz="3000">
              <a:solidFill>
                <a:schemeClr val="tx1"/>
              </a:solidFill>
            </a:endParaRPr>
          </a:p>
        </p:txBody>
      </p:sp>
      <p:sp>
        <p:nvSpPr>
          <p:cNvPr id="1242115" name="Rectangle 3">
            <a:extLst>
              <a:ext uri="{FF2B5EF4-FFF2-40B4-BE49-F238E27FC236}">
                <a16:creationId xmlns:a16="http://schemas.microsoft.com/office/drawing/2014/main" id="{18B5CBA1-8DB1-4145-A1D5-5113AFC1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4813"/>
            <a:ext cx="6629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242116" name="Picture 4">
            <a:extLst>
              <a:ext uri="{FF2B5EF4-FFF2-40B4-BE49-F238E27FC236}">
                <a16:creationId xmlns:a16="http://schemas.microsoft.com/office/drawing/2014/main" id="{A41A33D9-05BB-494C-B84E-2F182101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770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7" name="Text Box 5">
            <a:extLst>
              <a:ext uri="{FF2B5EF4-FFF2-40B4-BE49-F238E27FC236}">
                <a16:creationId xmlns:a16="http://schemas.microsoft.com/office/drawing/2014/main" id="{05683C9B-D93A-4B9E-BCC9-817588EB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6263"/>
            <a:ext cx="6551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Para atletas con un potencial para deficiencias vitamínicas:</a:t>
            </a:r>
          </a:p>
        </p:txBody>
      </p:sp>
      <p:pic>
        <p:nvPicPr>
          <p:cNvPr id="1242118" name="Picture 6">
            <a:extLst>
              <a:ext uri="{FF2B5EF4-FFF2-40B4-BE49-F238E27FC236}">
                <a16:creationId xmlns:a16="http://schemas.microsoft.com/office/drawing/2014/main" id="{F0D90B09-AA32-4655-989C-065A1E45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9654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9" name="Text Box 7">
            <a:extLst>
              <a:ext uri="{FF2B5EF4-FFF2-40B4-BE49-F238E27FC236}">
                <a16:creationId xmlns:a16="http://schemas.microsoft.com/office/drawing/2014/main" id="{F1245237-366A-4676-ACE0-6E9A5C8F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852738"/>
            <a:ext cx="6253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 i="1">
                <a:latin typeface="Times New Roman" panose="02020603050405020304" pitchFamily="18" charset="0"/>
              </a:rPr>
              <a:t>Ingerir una tableta de multivitamina para asegurar un consumo adecuado de éstas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>
            <a:extLst>
              <a:ext uri="{FF2B5EF4-FFF2-40B4-BE49-F238E27FC236}">
                <a16:creationId xmlns:a16="http://schemas.microsoft.com/office/drawing/2014/main" id="{BC85FF44-4FE1-45AF-9C39-68D66843A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42913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VITAMINAS/MINERALES: </a:t>
            </a:r>
            <a:r>
              <a:rPr lang="es-PR" alt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</a:t>
            </a:r>
          </a:p>
        </p:txBody>
      </p:sp>
      <p:sp>
        <p:nvSpPr>
          <p:cNvPr id="1244163" name="Rectangle 3">
            <a:extLst>
              <a:ext uri="{FF2B5EF4-FFF2-40B4-BE49-F238E27FC236}">
                <a16:creationId xmlns:a16="http://schemas.microsoft.com/office/drawing/2014/main" id="{9C24791F-7591-4B46-83AD-2A87412D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68413"/>
            <a:ext cx="7804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</a:rPr>
              <a:t>SUPLEMENTO: Multi-Vitamina/Mineral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44164" name="Picture 4">
            <a:extLst>
              <a:ext uri="{FF2B5EF4-FFF2-40B4-BE49-F238E27FC236}">
                <a16:creationId xmlns:a16="http://schemas.microsoft.com/office/drawing/2014/main" id="{F8CE0377-E8B5-4BF4-B7B6-E74B16EB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7797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65" name="Text Box 5">
            <a:extLst>
              <a:ext uri="{FF2B5EF4-FFF2-40B4-BE49-F238E27FC236}">
                <a16:creationId xmlns:a16="http://schemas.microsoft.com/office/drawing/2014/main" id="{26344055-DB7E-490B-80BB-7E8AE53C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7082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Deportes que requieren controlar el peso</a:t>
            </a:r>
            <a:endParaRPr lang="en-US" altLang="en-US" sz="2700" b="1" i="1">
              <a:latin typeface="Times New Roman" panose="02020603050405020304" pitchFamily="18" charset="0"/>
            </a:endParaRPr>
          </a:p>
        </p:txBody>
      </p:sp>
      <p:pic>
        <p:nvPicPr>
          <p:cNvPr id="1244166" name="Picture 6">
            <a:extLst>
              <a:ext uri="{FF2B5EF4-FFF2-40B4-BE49-F238E27FC236}">
                <a16:creationId xmlns:a16="http://schemas.microsoft.com/office/drawing/2014/main" id="{21B08925-9FCC-4A6E-96C6-9E98D3C5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2266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67" name="Text Box 7">
            <a:extLst>
              <a:ext uri="{FF2B5EF4-FFF2-40B4-BE49-F238E27FC236}">
                <a16:creationId xmlns:a16="http://schemas.microsoft.com/office/drawing/2014/main" id="{A2751BC2-1DB3-41EF-BB6F-A7F084C3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45122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Vegetarianos rígidos con dietas limitadas</a:t>
            </a:r>
            <a:endParaRPr lang="en-US" altLang="en-US" sz="2700" b="1" i="1">
              <a:latin typeface="Times New Roman" panose="02020603050405020304" pitchFamily="18" charset="0"/>
            </a:endParaRPr>
          </a:p>
        </p:txBody>
      </p:sp>
      <p:pic>
        <p:nvPicPr>
          <p:cNvPr id="1244168" name="Picture 8">
            <a:extLst>
              <a:ext uri="{FF2B5EF4-FFF2-40B4-BE49-F238E27FC236}">
                <a16:creationId xmlns:a16="http://schemas.microsoft.com/office/drawing/2014/main" id="{4D352F1B-AB9D-4204-9E67-F3306E9F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94188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69" name="Text Box 9">
            <a:extLst>
              <a:ext uri="{FF2B5EF4-FFF2-40B4-BE49-F238E27FC236}">
                <a16:creationId xmlns:a16="http://schemas.microsoft.com/office/drawing/2014/main" id="{3ED7B8B5-6320-47C0-940F-4B937F8D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222750"/>
            <a:ext cx="65516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Atletas que consumen un exceso de calorías en alimentos altamente procesados (de poco valor nutricional)</a:t>
            </a:r>
            <a:endParaRPr lang="en-US" altLang="en-US" sz="2700" b="1" i="1">
              <a:latin typeface="Times New Roman" panose="02020603050405020304" pitchFamily="18" charset="0"/>
            </a:endParaRPr>
          </a:p>
        </p:txBody>
      </p:sp>
      <p:pic>
        <p:nvPicPr>
          <p:cNvPr id="1244170" name="Picture 10">
            <a:extLst>
              <a:ext uri="{FF2B5EF4-FFF2-40B4-BE49-F238E27FC236}">
                <a16:creationId xmlns:a16="http://schemas.microsoft.com/office/drawing/2014/main" id="{0BDF411E-28CC-40D6-BB21-146E0AC3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2009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71" name="Rectangle 11">
            <a:extLst>
              <a:ext uri="{FF2B5EF4-FFF2-40B4-BE49-F238E27FC236}">
                <a16:creationId xmlns:a16="http://schemas.microsoft.com/office/drawing/2014/main" id="{CC38BCAB-A938-42FB-9085-1AE980BB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71294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</a:t>
            </a:r>
            <a:endParaRPr lang="es-PR" altLang="en-US" sz="32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>
            <a:extLst>
              <a:ext uri="{FF2B5EF4-FFF2-40B4-BE49-F238E27FC236}">
                <a16:creationId xmlns:a16="http://schemas.microsoft.com/office/drawing/2014/main" id="{0DC83DDD-B9F5-4791-B8FF-8CC6FEE0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806575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</a:rPr>
              <a:t>CONCEPTO</a:t>
            </a:r>
            <a:endParaRPr lang="es-PR" altLang="en-US" sz="3100">
              <a:solidFill>
                <a:schemeClr val="tx1"/>
              </a:solidFill>
            </a:endParaRPr>
          </a:p>
        </p:txBody>
      </p:sp>
      <p:sp>
        <p:nvSpPr>
          <p:cNvPr id="1176579" name="Rectangle 3">
            <a:extLst>
              <a:ext uri="{FF2B5EF4-FFF2-40B4-BE49-F238E27FC236}">
                <a16:creationId xmlns:a16="http://schemas.microsoft.com/office/drawing/2014/main" id="{F1CB16C9-1243-4968-A5D5-ECB3741E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981075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pic>
        <p:nvPicPr>
          <p:cNvPr id="1176580" name="Picture 4">
            <a:extLst>
              <a:ext uri="{FF2B5EF4-FFF2-40B4-BE49-F238E27FC236}">
                <a16:creationId xmlns:a16="http://schemas.microsoft.com/office/drawing/2014/main" id="{EFFBA893-A7F2-43F9-934C-E25C99E2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384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6581" name="Text Box 5">
            <a:extLst>
              <a:ext uri="{FF2B5EF4-FFF2-40B4-BE49-F238E27FC236}">
                <a16:creationId xmlns:a16="http://schemas.microsoft.com/office/drawing/2014/main" id="{6E2DE873-5F74-478F-92A7-1FB2314D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67013"/>
            <a:ext cx="82470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Las vitaminas, y los minerales, son considerados como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micronutrientes</a:t>
            </a:r>
            <a:endParaRPr lang="en-US" altLang="en-US" sz="3400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176582" name="Picture 6">
            <a:extLst>
              <a:ext uri="{FF2B5EF4-FFF2-40B4-BE49-F238E27FC236}">
                <a16:creationId xmlns:a16="http://schemas.microsoft.com/office/drawing/2014/main" id="{4B29C970-6C61-4292-ADAD-5145D591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56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6583" name="Text Box 7">
            <a:extLst>
              <a:ext uri="{FF2B5EF4-FFF2-40B4-BE49-F238E27FC236}">
                <a16:creationId xmlns:a16="http://schemas.microsoft.com/office/drawing/2014/main" id="{6F7345E7-931A-437F-9B04-DD37E23D5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84600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Los micronutrientes abarcan solamente un pequeño porcentaje de la masa corporal</a:t>
            </a:r>
            <a:endParaRPr lang="en-US" altLang="en-US" sz="34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>
            <a:extLst>
              <a:ext uri="{FF2B5EF4-FFF2-40B4-BE49-F238E27FC236}">
                <a16:creationId xmlns:a16="http://schemas.microsoft.com/office/drawing/2014/main" id="{040A9EC0-5A30-4AC4-B71E-0FA66C31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019175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VITAMINAS/MINERALES</a:t>
            </a:r>
          </a:p>
        </p:txBody>
      </p:sp>
      <p:sp>
        <p:nvSpPr>
          <p:cNvPr id="1246211" name="Rectangle 3">
            <a:extLst>
              <a:ext uri="{FF2B5EF4-FFF2-40B4-BE49-F238E27FC236}">
                <a16:creationId xmlns:a16="http://schemas.microsoft.com/office/drawing/2014/main" id="{3117CAE7-5CEE-41D1-B48F-FD8F263D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71663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</a:t>
            </a:r>
            <a:endParaRPr lang="es-PR" altLang="en-US" sz="31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46212" name="Picture 4">
            <a:extLst>
              <a:ext uri="{FF2B5EF4-FFF2-40B4-BE49-F238E27FC236}">
                <a16:creationId xmlns:a16="http://schemas.microsoft.com/office/drawing/2014/main" id="{F0EADF92-6257-4567-A991-1D5B90C0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892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13" name="Text Box 5">
            <a:extLst>
              <a:ext uri="{FF2B5EF4-FFF2-40B4-BE49-F238E27FC236}">
                <a16:creationId xmlns:a16="http://schemas.microsoft.com/office/drawing/2014/main" id="{71CCC0B5-4080-4D95-94BA-25779FAF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2417763"/>
            <a:ext cx="810101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de vitaminas y minerales en la ausencia de una deficiencia: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1246214" name="Text Box 6">
            <a:extLst>
              <a:ext uri="{FF2B5EF4-FFF2-40B4-BE49-F238E27FC236}">
                <a16:creationId xmlns:a16="http://schemas.microsoft.com/office/drawing/2014/main" id="{563AB6F3-2E89-401A-B9D8-9FBBAA66F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31607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podrá mejorar el rendimiento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258" name="Picture 2">
            <a:extLst>
              <a:ext uri="{FF2B5EF4-FFF2-40B4-BE49-F238E27FC236}">
                <a16:creationId xmlns:a16="http://schemas.microsoft.com/office/drawing/2014/main" id="{43B8B521-114E-4A32-A832-BCEEE383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3638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59" name="Text Box 3">
            <a:extLst>
              <a:ext uri="{FF2B5EF4-FFF2-40B4-BE49-F238E27FC236}">
                <a16:creationId xmlns:a16="http://schemas.microsoft.com/office/drawing/2014/main" id="{4689A122-C250-45C0-AC88-E5FFDCDA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62200"/>
            <a:ext cx="806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Es posible que el ejercicio pueda afectar los requisitos para la:</a:t>
            </a:r>
          </a:p>
        </p:txBody>
      </p:sp>
      <p:sp>
        <p:nvSpPr>
          <p:cNvPr id="1248260" name="Rectangle 4">
            <a:extLst>
              <a:ext uri="{FF2B5EF4-FFF2-40B4-BE49-F238E27FC236}">
                <a16:creationId xmlns:a16="http://schemas.microsoft.com/office/drawing/2014/main" id="{393AA42D-03AE-47D7-8495-A2B37FD1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8747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48261" name="Rectangle 5">
            <a:extLst>
              <a:ext uri="{FF2B5EF4-FFF2-40B4-BE49-F238E27FC236}">
                <a16:creationId xmlns:a16="http://schemas.microsoft.com/office/drawing/2014/main" id="{694D1CF6-6D28-4AEA-8DF4-41D04F7B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02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</a:rPr>
              <a:t>UTILIZACIÓN POR EL EJERCICIO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48262" name="Picture 6">
            <a:extLst>
              <a:ext uri="{FF2B5EF4-FFF2-40B4-BE49-F238E27FC236}">
                <a16:creationId xmlns:a16="http://schemas.microsoft.com/office/drawing/2014/main" id="{7C9706E4-1375-495E-BD24-C2A8964A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263" y="34798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3" name="Text Box 7">
            <a:extLst>
              <a:ext uri="{FF2B5EF4-FFF2-40B4-BE49-F238E27FC236}">
                <a16:creationId xmlns:a16="http://schemas.microsoft.com/office/drawing/2014/main" id="{B2CBC31F-6A55-497E-B49A-E53337AD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440113"/>
            <a:ext cx="62531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b="1" i="1">
                <a:latin typeface="Times New Roman" panose="02020603050405020304" pitchFamily="18" charset="0"/>
              </a:rPr>
              <a:t>Vitamina C</a:t>
            </a:r>
          </a:p>
        </p:txBody>
      </p:sp>
      <p:pic>
        <p:nvPicPr>
          <p:cNvPr id="1248264" name="Picture 8">
            <a:extLst>
              <a:ext uri="{FF2B5EF4-FFF2-40B4-BE49-F238E27FC236}">
                <a16:creationId xmlns:a16="http://schemas.microsoft.com/office/drawing/2014/main" id="{2FAC170F-AEFA-4B43-9956-073DDA8F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263" y="40560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5" name="Text Box 9">
            <a:extLst>
              <a:ext uri="{FF2B5EF4-FFF2-40B4-BE49-F238E27FC236}">
                <a16:creationId xmlns:a16="http://schemas.microsoft.com/office/drawing/2014/main" id="{A5405820-03CC-48F1-A17B-02EB26B9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016375"/>
            <a:ext cx="62531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b="1" i="1">
                <a:latin typeface="Times New Roman" panose="02020603050405020304" pitchFamily="18" charset="0"/>
              </a:rPr>
              <a:t>Vitamina B</a:t>
            </a:r>
            <a:r>
              <a:rPr lang="en-US" altLang="en-US" sz="2700" b="1" i="1" baseline="-25000">
                <a:latin typeface="Times New Roman" panose="02020603050405020304" pitchFamily="18" charset="0"/>
              </a:rPr>
              <a:t>12</a:t>
            </a:r>
            <a:r>
              <a:rPr lang="en-US" altLang="en-US" sz="2700" b="1" i="1">
                <a:latin typeface="Times New Roman" panose="02020603050405020304" pitchFamily="18" charset="0"/>
              </a:rPr>
              <a:t> (cobalamina)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331" name="Group 27">
            <a:extLst>
              <a:ext uri="{FF2B5EF4-FFF2-40B4-BE49-F238E27FC236}">
                <a16:creationId xmlns:a16="http://schemas.microsoft.com/office/drawing/2014/main" id="{EC17F672-089D-4EA2-803A-C07E11049B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875" y="476250"/>
            <a:ext cx="8893175" cy="5956300"/>
            <a:chOff x="90" y="255"/>
            <a:chExt cx="5602" cy="3752"/>
          </a:xfrm>
        </p:grpSpPr>
        <p:sp>
          <p:nvSpPr>
            <p:cNvPr id="1250332" name="AutoShape 28">
              <a:extLst>
                <a:ext uri="{FF2B5EF4-FFF2-40B4-BE49-F238E27FC236}">
                  <a16:creationId xmlns:a16="http://schemas.microsoft.com/office/drawing/2014/main" id="{4150080C-880C-4BFD-A8B5-C19123E3A8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" y="255"/>
              <a:ext cx="5602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0333" name="Group 29">
              <a:extLst>
                <a:ext uri="{FF2B5EF4-FFF2-40B4-BE49-F238E27FC236}">
                  <a16:creationId xmlns:a16="http://schemas.microsoft.com/office/drawing/2014/main" id="{DC14B41E-55EF-4904-9752-1915BD697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" y="259"/>
              <a:ext cx="5590" cy="3740"/>
              <a:chOff x="97" y="259"/>
              <a:chExt cx="5590" cy="3740"/>
            </a:xfrm>
          </p:grpSpPr>
          <p:sp>
            <p:nvSpPr>
              <p:cNvPr id="1250334" name="Rectangle 30">
                <a:extLst>
                  <a:ext uri="{FF2B5EF4-FFF2-40B4-BE49-F238E27FC236}">
                    <a16:creationId xmlns:a16="http://schemas.microsoft.com/office/drawing/2014/main" id="{AA29777C-E4C8-4B97-921B-9C8D47BA3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" y="315"/>
                <a:ext cx="5479" cy="3629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35" name="Freeform 31">
                <a:extLst>
                  <a:ext uri="{FF2B5EF4-FFF2-40B4-BE49-F238E27FC236}">
                    <a16:creationId xmlns:a16="http://schemas.microsoft.com/office/drawing/2014/main" id="{38F4EECA-68F4-42D5-891F-EFC13CF22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259"/>
                <a:ext cx="56" cy="3740"/>
              </a:xfrm>
              <a:custGeom>
                <a:avLst/>
                <a:gdLst>
                  <a:gd name="T0" fmla="*/ 0 w 168"/>
                  <a:gd name="T1" fmla="*/ 0 h 11222"/>
                  <a:gd name="T2" fmla="*/ 168 w 168"/>
                  <a:gd name="T3" fmla="*/ 168 h 11222"/>
                  <a:gd name="T4" fmla="*/ 168 w 168"/>
                  <a:gd name="T5" fmla="*/ 11054 h 11222"/>
                  <a:gd name="T6" fmla="*/ 0 w 168"/>
                  <a:gd name="T7" fmla="*/ 11222 h 11222"/>
                  <a:gd name="T8" fmla="*/ 0 w 168"/>
                  <a:gd name="T9" fmla="*/ 0 h 1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1222">
                    <a:moveTo>
                      <a:pt x="0" y="0"/>
                    </a:moveTo>
                    <a:lnTo>
                      <a:pt x="168" y="168"/>
                    </a:lnTo>
                    <a:lnTo>
                      <a:pt x="168" y="11054"/>
                    </a:lnTo>
                    <a:lnTo>
                      <a:pt x="0" y="112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36" name="Freeform 32">
                <a:extLst>
                  <a:ext uri="{FF2B5EF4-FFF2-40B4-BE49-F238E27FC236}">
                    <a16:creationId xmlns:a16="http://schemas.microsoft.com/office/drawing/2014/main" id="{5A792BD1-B07E-414B-83BB-74F3F09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259"/>
                <a:ext cx="5590" cy="56"/>
              </a:xfrm>
              <a:custGeom>
                <a:avLst/>
                <a:gdLst>
                  <a:gd name="T0" fmla="*/ 0 w 16769"/>
                  <a:gd name="T1" fmla="*/ 0 h 168"/>
                  <a:gd name="T2" fmla="*/ 168 w 16769"/>
                  <a:gd name="T3" fmla="*/ 168 h 168"/>
                  <a:gd name="T4" fmla="*/ 16602 w 16769"/>
                  <a:gd name="T5" fmla="*/ 168 h 168"/>
                  <a:gd name="T6" fmla="*/ 16769 w 16769"/>
                  <a:gd name="T7" fmla="*/ 0 h 168"/>
                  <a:gd name="T8" fmla="*/ 0 w 16769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69" h="168">
                    <a:moveTo>
                      <a:pt x="0" y="0"/>
                    </a:moveTo>
                    <a:lnTo>
                      <a:pt x="168" y="168"/>
                    </a:lnTo>
                    <a:lnTo>
                      <a:pt x="16602" y="168"/>
                    </a:lnTo>
                    <a:lnTo>
                      <a:pt x="167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7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37" name="Freeform 33">
                <a:extLst>
                  <a:ext uri="{FF2B5EF4-FFF2-40B4-BE49-F238E27FC236}">
                    <a16:creationId xmlns:a16="http://schemas.microsoft.com/office/drawing/2014/main" id="{97BB966A-C0EE-4334-AEF1-FACDACB3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" y="259"/>
                <a:ext cx="56" cy="3740"/>
              </a:xfrm>
              <a:custGeom>
                <a:avLst/>
                <a:gdLst>
                  <a:gd name="T0" fmla="*/ 167 w 167"/>
                  <a:gd name="T1" fmla="*/ 11222 h 11222"/>
                  <a:gd name="T2" fmla="*/ 0 w 167"/>
                  <a:gd name="T3" fmla="*/ 11054 h 11222"/>
                  <a:gd name="T4" fmla="*/ 0 w 167"/>
                  <a:gd name="T5" fmla="*/ 168 h 11222"/>
                  <a:gd name="T6" fmla="*/ 167 w 167"/>
                  <a:gd name="T7" fmla="*/ 0 h 11222"/>
                  <a:gd name="T8" fmla="*/ 167 w 167"/>
                  <a:gd name="T9" fmla="*/ 11222 h 1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22">
                    <a:moveTo>
                      <a:pt x="167" y="11222"/>
                    </a:moveTo>
                    <a:lnTo>
                      <a:pt x="0" y="11054"/>
                    </a:lnTo>
                    <a:lnTo>
                      <a:pt x="0" y="168"/>
                    </a:lnTo>
                    <a:lnTo>
                      <a:pt x="167" y="0"/>
                    </a:lnTo>
                    <a:lnTo>
                      <a:pt x="167" y="11222"/>
                    </a:lnTo>
                    <a:close/>
                  </a:path>
                </a:pathLst>
              </a:custGeom>
              <a:solidFill>
                <a:srgbClr val="7F7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38" name="Freeform 34">
                <a:extLst>
                  <a:ext uri="{FF2B5EF4-FFF2-40B4-BE49-F238E27FC236}">
                    <a16:creationId xmlns:a16="http://schemas.microsoft.com/office/drawing/2014/main" id="{B20131A3-E3AD-4636-86C0-8A7D39E8A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3943"/>
                <a:ext cx="5590" cy="56"/>
              </a:xfrm>
              <a:custGeom>
                <a:avLst/>
                <a:gdLst>
                  <a:gd name="T0" fmla="*/ 16769 w 16769"/>
                  <a:gd name="T1" fmla="*/ 168 h 168"/>
                  <a:gd name="T2" fmla="*/ 0 w 16769"/>
                  <a:gd name="T3" fmla="*/ 168 h 168"/>
                  <a:gd name="T4" fmla="*/ 168 w 16769"/>
                  <a:gd name="T5" fmla="*/ 0 h 168"/>
                  <a:gd name="T6" fmla="*/ 16602 w 16769"/>
                  <a:gd name="T7" fmla="*/ 0 h 168"/>
                  <a:gd name="T8" fmla="*/ 16769 w 16769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69" h="168">
                    <a:moveTo>
                      <a:pt x="16769" y="168"/>
                    </a:moveTo>
                    <a:lnTo>
                      <a:pt x="0" y="168"/>
                    </a:lnTo>
                    <a:lnTo>
                      <a:pt x="168" y="0"/>
                    </a:lnTo>
                    <a:lnTo>
                      <a:pt x="16602" y="0"/>
                    </a:lnTo>
                    <a:lnTo>
                      <a:pt x="16769" y="168"/>
                    </a:lnTo>
                    <a:close/>
                  </a:path>
                </a:pathLst>
              </a:custGeom>
              <a:solidFill>
                <a:srgbClr val="3F3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39" name="Rectangle 35">
                <a:extLst>
                  <a:ext uri="{FF2B5EF4-FFF2-40B4-BE49-F238E27FC236}">
                    <a16:creationId xmlns:a16="http://schemas.microsoft.com/office/drawing/2014/main" id="{2F0D73A6-3008-4BF6-BDCA-84C23E56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7"/>
                <a:ext cx="1448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0" name="Rectangle 36">
                <a:extLst>
                  <a:ext uri="{FF2B5EF4-FFF2-40B4-BE49-F238E27FC236}">
                    <a16:creationId xmlns:a16="http://schemas.microsoft.com/office/drawing/2014/main" id="{229C0BAA-CD43-4B29-893F-E9BB33834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4"/>
                <a:ext cx="1448" cy="8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1" name="Rectangle 37">
                <a:extLst>
                  <a:ext uri="{FF2B5EF4-FFF2-40B4-BE49-F238E27FC236}">
                    <a16:creationId xmlns:a16="http://schemas.microsoft.com/office/drawing/2014/main" id="{15DD9EEB-6034-45CE-BE49-885295081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2"/>
                <a:ext cx="1448" cy="7"/>
              </a:xfrm>
              <a:prstGeom prst="rect">
                <a:avLst/>
              </a:prstGeom>
              <a:solidFill>
                <a:srgbClr val="000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2" name="Rectangle 38">
                <a:extLst>
                  <a:ext uri="{FF2B5EF4-FFF2-40B4-BE49-F238E27FC236}">
                    <a16:creationId xmlns:a16="http://schemas.microsoft.com/office/drawing/2014/main" id="{DB550191-BE9D-44AD-AAA2-FC94A9C14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9"/>
                <a:ext cx="1448" cy="8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3" name="Rectangle 39">
                <a:extLst>
                  <a:ext uri="{FF2B5EF4-FFF2-40B4-BE49-F238E27FC236}">
                    <a16:creationId xmlns:a16="http://schemas.microsoft.com/office/drawing/2014/main" id="{8B042EB6-5194-4C75-95C1-B0F0EB70A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97"/>
                <a:ext cx="1448" cy="7"/>
              </a:xfrm>
              <a:prstGeom prst="rect">
                <a:avLst/>
              </a:prstGeom>
              <a:solidFill>
                <a:srgbClr val="000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4" name="Rectangle 40">
                <a:extLst>
                  <a:ext uri="{FF2B5EF4-FFF2-40B4-BE49-F238E27FC236}">
                    <a16:creationId xmlns:a16="http://schemas.microsoft.com/office/drawing/2014/main" id="{6431F0CC-94AA-42AD-9A57-97066A883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04"/>
                <a:ext cx="1448" cy="8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5" name="Rectangle 41">
                <a:extLst>
                  <a:ext uri="{FF2B5EF4-FFF2-40B4-BE49-F238E27FC236}">
                    <a16:creationId xmlns:a16="http://schemas.microsoft.com/office/drawing/2014/main" id="{8731D4CD-051E-4D9D-94E0-D4D95BD4F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12"/>
                <a:ext cx="1448" cy="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6" name="Rectangle 42">
                <a:extLst>
                  <a:ext uri="{FF2B5EF4-FFF2-40B4-BE49-F238E27FC236}">
                    <a16:creationId xmlns:a16="http://schemas.microsoft.com/office/drawing/2014/main" id="{E01603FC-79B5-409D-8B66-CBD7561BE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19"/>
                <a:ext cx="1448" cy="7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7" name="Rectangle 43">
                <a:extLst>
                  <a:ext uri="{FF2B5EF4-FFF2-40B4-BE49-F238E27FC236}">
                    <a16:creationId xmlns:a16="http://schemas.microsoft.com/office/drawing/2014/main" id="{B18C3E08-B778-4696-92A8-150E2A93A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26"/>
                <a:ext cx="1448" cy="8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8" name="Rectangle 44">
                <a:extLst>
                  <a:ext uri="{FF2B5EF4-FFF2-40B4-BE49-F238E27FC236}">
                    <a16:creationId xmlns:a16="http://schemas.microsoft.com/office/drawing/2014/main" id="{A82A3BCB-0AD9-4015-AB8D-07D7A4300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34"/>
                <a:ext cx="1448" cy="7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49" name="Rectangle 45">
                <a:extLst>
                  <a:ext uri="{FF2B5EF4-FFF2-40B4-BE49-F238E27FC236}">
                    <a16:creationId xmlns:a16="http://schemas.microsoft.com/office/drawing/2014/main" id="{73C6EE45-CF2B-4D4D-ABA5-923AC58C9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41"/>
                <a:ext cx="1448" cy="8"/>
              </a:xfrm>
              <a:prstGeom prst="rect">
                <a:avLst/>
              </a:prstGeom>
              <a:solidFill>
                <a:srgbClr val="00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0" name="Rectangle 46">
                <a:extLst>
                  <a:ext uri="{FF2B5EF4-FFF2-40B4-BE49-F238E27FC236}">
                    <a16:creationId xmlns:a16="http://schemas.microsoft.com/office/drawing/2014/main" id="{69325A8E-855B-4023-AD17-46F74EB15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49"/>
                <a:ext cx="1448" cy="7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1" name="Rectangle 47">
                <a:extLst>
                  <a:ext uri="{FF2B5EF4-FFF2-40B4-BE49-F238E27FC236}">
                    <a16:creationId xmlns:a16="http://schemas.microsoft.com/office/drawing/2014/main" id="{8689FC50-E09B-41B5-A005-8F560057C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56"/>
                <a:ext cx="1448" cy="7"/>
              </a:xfrm>
              <a:prstGeom prst="rect">
                <a:avLst/>
              </a:prstGeom>
              <a:solidFill>
                <a:srgbClr val="000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2" name="Rectangle 48">
                <a:extLst>
                  <a:ext uri="{FF2B5EF4-FFF2-40B4-BE49-F238E27FC236}">
                    <a16:creationId xmlns:a16="http://schemas.microsoft.com/office/drawing/2014/main" id="{5F91A674-18F4-4543-83C5-A25F25E94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63"/>
                <a:ext cx="1448" cy="8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3" name="Rectangle 49">
                <a:extLst>
                  <a:ext uri="{FF2B5EF4-FFF2-40B4-BE49-F238E27FC236}">
                    <a16:creationId xmlns:a16="http://schemas.microsoft.com/office/drawing/2014/main" id="{F60658E9-92B7-4D25-9BB4-8E019B290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71"/>
                <a:ext cx="1448" cy="7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4" name="Rectangle 50">
                <a:extLst>
                  <a:ext uri="{FF2B5EF4-FFF2-40B4-BE49-F238E27FC236}">
                    <a16:creationId xmlns:a16="http://schemas.microsoft.com/office/drawing/2014/main" id="{44BDC11E-F39D-4AB0-9A8D-E219F748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78"/>
                <a:ext cx="1448" cy="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5" name="Rectangle 51">
                <a:extLst>
                  <a:ext uri="{FF2B5EF4-FFF2-40B4-BE49-F238E27FC236}">
                    <a16:creationId xmlns:a16="http://schemas.microsoft.com/office/drawing/2014/main" id="{A8BF30EC-AA2F-4C67-A8DF-E9CC97BFA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85"/>
                <a:ext cx="1448" cy="8"/>
              </a:xfrm>
              <a:prstGeom prst="rect">
                <a:avLst/>
              </a:pr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6" name="Rectangle 52">
                <a:extLst>
                  <a:ext uri="{FF2B5EF4-FFF2-40B4-BE49-F238E27FC236}">
                    <a16:creationId xmlns:a16="http://schemas.microsoft.com/office/drawing/2014/main" id="{A941B55C-6C52-4C98-B66B-4F04FEC8F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93"/>
                <a:ext cx="1448" cy="7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7" name="Rectangle 53">
                <a:extLst>
                  <a:ext uri="{FF2B5EF4-FFF2-40B4-BE49-F238E27FC236}">
                    <a16:creationId xmlns:a16="http://schemas.microsoft.com/office/drawing/2014/main" id="{D7F5EDD1-332F-402B-99E2-0E40B479A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00"/>
                <a:ext cx="1448" cy="7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8" name="Rectangle 54">
                <a:extLst>
                  <a:ext uri="{FF2B5EF4-FFF2-40B4-BE49-F238E27FC236}">
                    <a16:creationId xmlns:a16="http://schemas.microsoft.com/office/drawing/2014/main" id="{A588C410-F27A-4D77-AE46-34EC81120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07"/>
                <a:ext cx="1448" cy="8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59" name="Rectangle 55">
                <a:extLst>
                  <a:ext uri="{FF2B5EF4-FFF2-40B4-BE49-F238E27FC236}">
                    <a16:creationId xmlns:a16="http://schemas.microsoft.com/office/drawing/2014/main" id="{0763C426-85D6-44D9-BAEE-C8B2C126C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15"/>
                <a:ext cx="1448" cy="7"/>
              </a:xfrm>
              <a:prstGeom prst="rect">
                <a:avLst/>
              </a:pr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0" name="Rectangle 56">
                <a:extLst>
                  <a:ext uri="{FF2B5EF4-FFF2-40B4-BE49-F238E27FC236}">
                    <a16:creationId xmlns:a16="http://schemas.microsoft.com/office/drawing/2014/main" id="{A25CDF27-B047-4174-81C1-1B95DAEA8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22"/>
                <a:ext cx="1448" cy="7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1" name="Rectangle 57">
                <a:extLst>
                  <a:ext uri="{FF2B5EF4-FFF2-40B4-BE49-F238E27FC236}">
                    <a16:creationId xmlns:a16="http://schemas.microsoft.com/office/drawing/2014/main" id="{7F86A5F5-32C0-41CD-B25D-D661E9E70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29"/>
                <a:ext cx="1448" cy="8"/>
              </a:xfrm>
              <a:prstGeom prst="rect">
                <a:avLst/>
              </a:prstGeom>
              <a:solidFill>
                <a:srgbClr val="00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2" name="Rectangle 58">
                <a:extLst>
                  <a:ext uri="{FF2B5EF4-FFF2-40B4-BE49-F238E27FC236}">
                    <a16:creationId xmlns:a16="http://schemas.microsoft.com/office/drawing/2014/main" id="{78DA5B28-7896-4DC5-95C9-D50BA8F2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37"/>
                <a:ext cx="1448" cy="7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3" name="Rectangle 59">
                <a:extLst>
                  <a:ext uri="{FF2B5EF4-FFF2-40B4-BE49-F238E27FC236}">
                    <a16:creationId xmlns:a16="http://schemas.microsoft.com/office/drawing/2014/main" id="{6EC9F39A-31A6-460E-9BB0-A239CBB2F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44"/>
                <a:ext cx="1448" cy="7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4" name="Rectangle 60">
                <a:extLst>
                  <a:ext uri="{FF2B5EF4-FFF2-40B4-BE49-F238E27FC236}">
                    <a16:creationId xmlns:a16="http://schemas.microsoft.com/office/drawing/2014/main" id="{8FB59349-9E5F-4029-8CAB-23E27E78B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51"/>
                <a:ext cx="1448" cy="8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5" name="Rectangle 61">
                <a:extLst>
                  <a:ext uri="{FF2B5EF4-FFF2-40B4-BE49-F238E27FC236}">
                    <a16:creationId xmlns:a16="http://schemas.microsoft.com/office/drawing/2014/main" id="{B1F0489B-5D01-4A3C-A016-8DD04C461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59"/>
                <a:ext cx="1448" cy="7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6" name="Rectangle 62">
                <a:extLst>
                  <a:ext uri="{FF2B5EF4-FFF2-40B4-BE49-F238E27FC236}">
                    <a16:creationId xmlns:a16="http://schemas.microsoft.com/office/drawing/2014/main" id="{2D29F33E-E08E-4F7C-9895-25BF0D68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66"/>
                <a:ext cx="1448" cy="8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7" name="Rectangle 63">
                <a:extLst>
                  <a:ext uri="{FF2B5EF4-FFF2-40B4-BE49-F238E27FC236}">
                    <a16:creationId xmlns:a16="http://schemas.microsoft.com/office/drawing/2014/main" id="{F1A19D7B-2A27-4E3B-8429-5E31DBF44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74"/>
                <a:ext cx="1448" cy="7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8" name="Rectangle 64">
                <a:extLst>
                  <a:ext uri="{FF2B5EF4-FFF2-40B4-BE49-F238E27FC236}">
                    <a16:creationId xmlns:a16="http://schemas.microsoft.com/office/drawing/2014/main" id="{157DEA6A-1FBF-470E-AE2C-3AC96E3B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1"/>
                <a:ext cx="1448" cy="8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69" name="Rectangle 65">
                <a:extLst>
                  <a:ext uri="{FF2B5EF4-FFF2-40B4-BE49-F238E27FC236}">
                    <a16:creationId xmlns:a16="http://schemas.microsoft.com/office/drawing/2014/main" id="{4EC54349-C379-49AE-9DF0-31BE32C19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0" name="Rectangle 66">
                <a:extLst>
                  <a:ext uri="{FF2B5EF4-FFF2-40B4-BE49-F238E27FC236}">
                    <a16:creationId xmlns:a16="http://schemas.microsoft.com/office/drawing/2014/main" id="{9452F053-9AC7-49A5-97F5-2E95E2474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1"/>
                <a:ext cx="1448" cy="2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1" name="Rectangle 67">
                <a:extLst>
                  <a:ext uri="{FF2B5EF4-FFF2-40B4-BE49-F238E27FC236}">
                    <a16:creationId xmlns:a16="http://schemas.microsoft.com/office/drawing/2014/main" id="{33196ACF-977D-46FE-9DD0-3169FE850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7"/>
                <a:ext cx="1448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2" name="Rectangle 68">
                <a:extLst>
                  <a:ext uri="{FF2B5EF4-FFF2-40B4-BE49-F238E27FC236}">
                    <a16:creationId xmlns:a16="http://schemas.microsoft.com/office/drawing/2014/main" id="{B60C332C-0CF0-491D-B10B-AD1754E8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4"/>
                <a:ext cx="1448" cy="8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3" name="Rectangle 69">
                <a:extLst>
                  <a:ext uri="{FF2B5EF4-FFF2-40B4-BE49-F238E27FC236}">
                    <a16:creationId xmlns:a16="http://schemas.microsoft.com/office/drawing/2014/main" id="{D56FABCE-CAAE-4A9C-8F05-1415EB1E9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2"/>
                <a:ext cx="1448" cy="7"/>
              </a:xfrm>
              <a:prstGeom prst="rect">
                <a:avLst/>
              </a:prstGeom>
              <a:solidFill>
                <a:srgbClr val="000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4" name="Rectangle 70">
                <a:extLst>
                  <a:ext uri="{FF2B5EF4-FFF2-40B4-BE49-F238E27FC236}">
                    <a16:creationId xmlns:a16="http://schemas.microsoft.com/office/drawing/2014/main" id="{81ACF9CF-1580-4DD8-81C1-B45DABD4A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9"/>
                <a:ext cx="1448" cy="8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5" name="Rectangle 71">
                <a:extLst>
                  <a:ext uri="{FF2B5EF4-FFF2-40B4-BE49-F238E27FC236}">
                    <a16:creationId xmlns:a16="http://schemas.microsoft.com/office/drawing/2014/main" id="{BB5699FF-DA48-4F2E-A3DC-57362776A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97"/>
                <a:ext cx="1448" cy="7"/>
              </a:xfrm>
              <a:prstGeom prst="rect">
                <a:avLst/>
              </a:prstGeom>
              <a:solidFill>
                <a:srgbClr val="000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6" name="Rectangle 72">
                <a:extLst>
                  <a:ext uri="{FF2B5EF4-FFF2-40B4-BE49-F238E27FC236}">
                    <a16:creationId xmlns:a16="http://schemas.microsoft.com/office/drawing/2014/main" id="{D04577B7-55F1-4A8C-878F-7DCE953C3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04"/>
                <a:ext cx="1448" cy="8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7" name="Rectangle 73">
                <a:extLst>
                  <a:ext uri="{FF2B5EF4-FFF2-40B4-BE49-F238E27FC236}">
                    <a16:creationId xmlns:a16="http://schemas.microsoft.com/office/drawing/2014/main" id="{3B61AE23-347D-401A-BE29-30A70A161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12"/>
                <a:ext cx="1448" cy="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8" name="Rectangle 74">
                <a:extLst>
                  <a:ext uri="{FF2B5EF4-FFF2-40B4-BE49-F238E27FC236}">
                    <a16:creationId xmlns:a16="http://schemas.microsoft.com/office/drawing/2014/main" id="{1DF69CC0-50EE-4083-BB6B-DB2710A90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19"/>
                <a:ext cx="1448" cy="7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79" name="Rectangle 75">
                <a:extLst>
                  <a:ext uri="{FF2B5EF4-FFF2-40B4-BE49-F238E27FC236}">
                    <a16:creationId xmlns:a16="http://schemas.microsoft.com/office/drawing/2014/main" id="{0876B189-7B84-4EE3-9A1E-2EC63B3C9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26"/>
                <a:ext cx="1448" cy="8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0" name="Rectangle 76">
                <a:extLst>
                  <a:ext uri="{FF2B5EF4-FFF2-40B4-BE49-F238E27FC236}">
                    <a16:creationId xmlns:a16="http://schemas.microsoft.com/office/drawing/2014/main" id="{B8707139-1712-497D-8381-BD90718E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34"/>
                <a:ext cx="1448" cy="7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1" name="Rectangle 77">
                <a:extLst>
                  <a:ext uri="{FF2B5EF4-FFF2-40B4-BE49-F238E27FC236}">
                    <a16:creationId xmlns:a16="http://schemas.microsoft.com/office/drawing/2014/main" id="{626F6F9E-B037-4106-898C-663603D96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41"/>
                <a:ext cx="1448" cy="8"/>
              </a:xfrm>
              <a:prstGeom prst="rect">
                <a:avLst/>
              </a:prstGeom>
              <a:solidFill>
                <a:srgbClr val="00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2" name="Rectangle 78">
                <a:extLst>
                  <a:ext uri="{FF2B5EF4-FFF2-40B4-BE49-F238E27FC236}">
                    <a16:creationId xmlns:a16="http://schemas.microsoft.com/office/drawing/2014/main" id="{58AEBBBC-2A62-4038-AA0D-C981AC540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49"/>
                <a:ext cx="1448" cy="7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3" name="Rectangle 79">
                <a:extLst>
                  <a:ext uri="{FF2B5EF4-FFF2-40B4-BE49-F238E27FC236}">
                    <a16:creationId xmlns:a16="http://schemas.microsoft.com/office/drawing/2014/main" id="{8964BC6B-BB72-4C98-ADDB-9DC84B95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56"/>
                <a:ext cx="1448" cy="7"/>
              </a:xfrm>
              <a:prstGeom prst="rect">
                <a:avLst/>
              </a:prstGeom>
              <a:solidFill>
                <a:srgbClr val="000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4" name="Rectangle 80">
                <a:extLst>
                  <a:ext uri="{FF2B5EF4-FFF2-40B4-BE49-F238E27FC236}">
                    <a16:creationId xmlns:a16="http://schemas.microsoft.com/office/drawing/2014/main" id="{FB6A2E95-46A6-4D7E-97A5-36FC6C74C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63"/>
                <a:ext cx="1448" cy="8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5" name="Rectangle 81">
                <a:extLst>
                  <a:ext uri="{FF2B5EF4-FFF2-40B4-BE49-F238E27FC236}">
                    <a16:creationId xmlns:a16="http://schemas.microsoft.com/office/drawing/2014/main" id="{D5AAD4AB-2CA5-432D-9D7A-46973212E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71"/>
                <a:ext cx="1448" cy="7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6" name="Rectangle 82">
                <a:extLst>
                  <a:ext uri="{FF2B5EF4-FFF2-40B4-BE49-F238E27FC236}">
                    <a16:creationId xmlns:a16="http://schemas.microsoft.com/office/drawing/2014/main" id="{424F7965-9025-45DE-80AF-E23E27073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78"/>
                <a:ext cx="1448" cy="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7" name="Rectangle 83">
                <a:extLst>
                  <a:ext uri="{FF2B5EF4-FFF2-40B4-BE49-F238E27FC236}">
                    <a16:creationId xmlns:a16="http://schemas.microsoft.com/office/drawing/2014/main" id="{2E13D408-1825-491B-924A-9A3B4083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85"/>
                <a:ext cx="1448" cy="8"/>
              </a:xfrm>
              <a:prstGeom prst="rect">
                <a:avLst/>
              </a:pr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8" name="Rectangle 84">
                <a:extLst>
                  <a:ext uri="{FF2B5EF4-FFF2-40B4-BE49-F238E27FC236}">
                    <a16:creationId xmlns:a16="http://schemas.microsoft.com/office/drawing/2014/main" id="{D3AD6B9C-BA6F-437B-9E90-ACD333755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493"/>
                <a:ext cx="1448" cy="7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89" name="Rectangle 85">
                <a:extLst>
                  <a:ext uri="{FF2B5EF4-FFF2-40B4-BE49-F238E27FC236}">
                    <a16:creationId xmlns:a16="http://schemas.microsoft.com/office/drawing/2014/main" id="{5744879F-E177-4615-8440-FE89EA41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00"/>
                <a:ext cx="1448" cy="7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0" name="Rectangle 86">
                <a:extLst>
                  <a:ext uri="{FF2B5EF4-FFF2-40B4-BE49-F238E27FC236}">
                    <a16:creationId xmlns:a16="http://schemas.microsoft.com/office/drawing/2014/main" id="{24FA4BC2-ED65-4F6B-A389-FC3678CB8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07"/>
                <a:ext cx="1448" cy="8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1" name="Rectangle 87">
                <a:extLst>
                  <a:ext uri="{FF2B5EF4-FFF2-40B4-BE49-F238E27FC236}">
                    <a16:creationId xmlns:a16="http://schemas.microsoft.com/office/drawing/2014/main" id="{713DF2F7-F461-40F6-8377-EF6F80ABF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15"/>
                <a:ext cx="1448" cy="7"/>
              </a:xfrm>
              <a:prstGeom prst="rect">
                <a:avLst/>
              </a:pr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2" name="Rectangle 88">
                <a:extLst>
                  <a:ext uri="{FF2B5EF4-FFF2-40B4-BE49-F238E27FC236}">
                    <a16:creationId xmlns:a16="http://schemas.microsoft.com/office/drawing/2014/main" id="{E1829BF3-318B-4DD4-A37A-6C2C8C66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22"/>
                <a:ext cx="1448" cy="7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3" name="Rectangle 89">
                <a:extLst>
                  <a:ext uri="{FF2B5EF4-FFF2-40B4-BE49-F238E27FC236}">
                    <a16:creationId xmlns:a16="http://schemas.microsoft.com/office/drawing/2014/main" id="{8C9F93AA-9404-4027-892E-13AE6759B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29"/>
                <a:ext cx="1448" cy="8"/>
              </a:xfrm>
              <a:prstGeom prst="rect">
                <a:avLst/>
              </a:prstGeom>
              <a:solidFill>
                <a:srgbClr val="00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4" name="Rectangle 90">
                <a:extLst>
                  <a:ext uri="{FF2B5EF4-FFF2-40B4-BE49-F238E27FC236}">
                    <a16:creationId xmlns:a16="http://schemas.microsoft.com/office/drawing/2014/main" id="{92BC8122-51B2-4573-9B62-083C72EBD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37"/>
                <a:ext cx="1448" cy="7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5" name="Rectangle 91">
                <a:extLst>
                  <a:ext uri="{FF2B5EF4-FFF2-40B4-BE49-F238E27FC236}">
                    <a16:creationId xmlns:a16="http://schemas.microsoft.com/office/drawing/2014/main" id="{33FAE9AF-8C7F-492B-961F-AE12D2485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44"/>
                <a:ext cx="1448" cy="7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6" name="Rectangle 92">
                <a:extLst>
                  <a:ext uri="{FF2B5EF4-FFF2-40B4-BE49-F238E27FC236}">
                    <a16:creationId xmlns:a16="http://schemas.microsoft.com/office/drawing/2014/main" id="{4773FBC9-CAAE-4694-85F3-820C3EB5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51"/>
                <a:ext cx="1448" cy="8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7" name="Rectangle 93">
                <a:extLst>
                  <a:ext uri="{FF2B5EF4-FFF2-40B4-BE49-F238E27FC236}">
                    <a16:creationId xmlns:a16="http://schemas.microsoft.com/office/drawing/2014/main" id="{BE21FDE2-C489-4378-B413-5D5E45D66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59"/>
                <a:ext cx="1448" cy="7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8" name="Rectangle 94">
                <a:extLst>
                  <a:ext uri="{FF2B5EF4-FFF2-40B4-BE49-F238E27FC236}">
                    <a16:creationId xmlns:a16="http://schemas.microsoft.com/office/drawing/2014/main" id="{4DFC87D3-B003-4198-A4E1-D413CAE18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66"/>
                <a:ext cx="1448" cy="8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99" name="Rectangle 95">
                <a:extLst>
                  <a:ext uri="{FF2B5EF4-FFF2-40B4-BE49-F238E27FC236}">
                    <a16:creationId xmlns:a16="http://schemas.microsoft.com/office/drawing/2014/main" id="{9FAE5AFD-028D-480F-87CF-12D525D8B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74"/>
                <a:ext cx="1448" cy="7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0" name="Rectangle 96">
                <a:extLst>
                  <a:ext uri="{FF2B5EF4-FFF2-40B4-BE49-F238E27FC236}">
                    <a16:creationId xmlns:a16="http://schemas.microsoft.com/office/drawing/2014/main" id="{65EC3277-1303-45D5-82EC-5697F0F8E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1"/>
                <a:ext cx="1448" cy="8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1" name="Rectangle 97">
                <a:extLst>
                  <a:ext uri="{FF2B5EF4-FFF2-40B4-BE49-F238E27FC236}">
                    <a16:creationId xmlns:a16="http://schemas.microsoft.com/office/drawing/2014/main" id="{879308FA-A02C-4E89-91D6-E6111FD9B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2" name="Rectangle 98">
                <a:extLst>
                  <a:ext uri="{FF2B5EF4-FFF2-40B4-BE49-F238E27FC236}">
                    <a16:creationId xmlns:a16="http://schemas.microsoft.com/office/drawing/2014/main" id="{01E84F11-55AA-432F-ABD2-C997A41B5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7"/>
                <a:ext cx="3918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3" name="Rectangle 99">
                <a:extLst>
                  <a:ext uri="{FF2B5EF4-FFF2-40B4-BE49-F238E27FC236}">
                    <a16:creationId xmlns:a16="http://schemas.microsoft.com/office/drawing/2014/main" id="{357AD31F-BA84-424E-90F3-2070D942E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4"/>
                <a:ext cx="3918" cy="8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4" name="Rectangle 100">
                <a:extLst>
                  <a:ext uri="{FF2B5EF4-FFF2-40B4-BE49-F238E27FC236}">
                    <a16:creationId xmlns:a16="http://schemas.microsoft.com/office/drawing/2014/main" id="{27674321-D42E-49F0-914B-AB01D03FE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2"/>
                <a:ext cx="3918" cy="7"/>
              </a:xfrm>
              <a:prstGeom prst="rect">
                <a:avLst/>
              </a:prstGeom>
              <a:solidFill>
                <a:srgbClr val="000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5" name="Rectangle 101">
                <a:extLst>
                  <a:ext uri="{FF2B5EF4-FFF2-40B4-BE49-F238E27FC236}">
                    <a16:creationId xmlns:a16="http://schemas.microsoft.com/office/drawing/2014/main" id="{0F8CFB80-4AAF-4341-9C99-EA98AC428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9"/>
                <a:ext cx="3918" cy="8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6" name="Rectangle 102">
                <a:extLst>
                  <a:ext uri="{FF2B5EF4-FFF2-40B4-BE49-F238E27FC236}">
                    <a16:creationId xmlns:a16="http://schemas.microsoft.com/office/drawing/2014/main" id="{12498685-4A1A-4383-8FDE-656C67916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97"/>
                <a:ext cx="3918" cy="7"/>
              </a:xfrm>
              <a:prstGeom prst="rect">
                <a:avLst/>
              </a:prstGeom>
              <a:solidFill>
                <a:srgbClr val="000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7" name="Rectangle 103">
                <a:extLst>
                  <a:ext uri="{FF2B5EF4-FFF2-40B4-BE49-F238E27FC236}">
                    <a16:creationId xmlns:a16="http://schemas.microsoft.com/office/drawing/2014/main" id="{4477B18D-DBA6-4503-8668-BC6010067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04"/>
                <a:ext cx="3918" cy="8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8" name="Rectangle 104">
                <a:extLst>
                  <a:ext uri="{FF2B5EF4-FFF2-40B4-BE49-F238E27FC236}">
                    <a16:creationId xmlns:a16="http://schemas.microsoft.com/office/drawing/2014/main" id="{A52FE3DF-E17E-4F11-BC25-FD6DDADB3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12"/>
                <a:ext cx="3918" cy="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09" name="Rectangle 105">
                <a:extLst>
                  <a:ext uri="{FF2B5EF4-FFF2-40B4-BE49-F238E27FC236}">
                    <a16:creationId xmlns:a16="http://schemas.microsoft.com/office/drawing/2014/main" id="{6570AEB5-8540-4C39-AFC8-5A29669E8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19"/>
                <a:ext cx="3918" cy="7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0" name="Rectangle 106">
                <a:extLst>
                  <a:ext uri="{FF2B5EF4-FFF2-40B4-BE49-F238E27FC236}">
                    <a16:creationId xmlns:a16="http://schemas.microsoft.com/office/drawing/2014/main" id="{6F4EC30F-E185-4FAE-95D9-F256F4B9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26"/>
                <a:ext cx="3918" cy="8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1" name="Rectangle 107">
                <a:extLst>
                  <a:ext uri="{FF2B5EF4-FFF2-40B4-BE49-F238E27FC236}">
                    <a16:creationId xmlns:a16="http://schemas.microsoft.com/office/drawing/2014/main" id="{108C6C02-DC45-46B5-8905-E0AA1E0FD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34"/>
                <a:ext cx="3918" cy="7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2" name="Rectangle 108">
                <a:extLst>
                  <a:ext uri="{FF2B5EF4-FFF2-40B4-BE49-F238E27FC236}">
                    <a16:creationId xmlns:a16="http://schemas.microsoft.com/office/drawing/2014/main" id="{E1C7F998-B994-4D6F-8C72-2BAFB8595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41"/>
                <a:ext cx="3918" cy="8"/>
              </a:xfrm>
              <a:prstGeom prst="rect">
                <a:avLst/>
              </a:prstGeom>
              <a:solidFill>
                <a:srgbClr val="00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3" name="Rectangle 109">
                <a:extLst>
                  <a:ext uri="{FF2B5EF4-FFF2-40B4-BE49-F238E27FC236}">
                    <a16:creationId xmlns:a16="http://schemas.microsoft.com/office/drawing/2014/main" id="{ED91A010-DE28-4E1C-9F9F-6085FA4F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49"/>
                <a:ext cx="3918" cy="7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4" name="Rectangle 110">
                <a:extLst>
                  <a:ext uri="{FF2B5EF4-FFF2-40B4-BE49-F238E27FC236}">
                    <a16:creationId xmlns:a16="http://schemas.microsoft.com/office/drawing/2014/main" id="{B7D0DEC6-89A7-49E7-93FF-F4CF20735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56"/>
                <a:ext cx="3918" cy="7"/>
              </a:xfrm>
              <a:prstGeom prst="rect">
                <a:avLst/>
              </a:prstGeom>
              <a:solidFill>
                <a:srgbClr val="000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5" name="Rectangle 111">
                <a:extLst>
                  <a:ext uri="{FF2B5EF4-FFF2-40B4-BE49-F238E27FC236}">
                    <a16:creationId xmlns:a16="http://schemas.microsoft.com/office/drawing/2014/main" id="{2DC0E063-87EC-4A6B-8ED3-222B5AE2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63"/>
                <a:ext cx="3918" cy="8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6" name="Rectangle 112">
                <a:extLst>
                  <a:ext uri="{FF2B5EF4-FFF2-40B4-BE49-F238E27FC236}">
                    <a16:creationId xmlns:a16="http://schemas.microsoft.com/office/drawing/2014/main" id="{C4B82473-4074-475D-8679-B4689700D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71"/>
                <a:ext cx="3918" cy="7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7" name="Rectangle 113">
                <a:extLst>
                  <a:ext uri="{FF2B5EF4-FFF2-40B4-BE49-F238E27FC236}">
                    <a16:creationId xmlns:a16="http://schemas.microsoft.com/office/drawing/2014/main" id="{5F534800-ADFA-4FAA-B9CC-D4A8241AC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78"/>
                <a:ext cx="3918" cy="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8" name="Rectangle 114">
                <a:extLst>
                  <a:ext uri="{FF2B5EF4-FFF2-40B4-BE49-F238E27FC236}">
                    <a16:creationId xmlns:a16="http://schemas.microsoft.com/office/drawing/2014/main" id="{E3E5F665-1721-4D4E-BEFA-607ED959B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85"/>
                <a:ext cx="3918" cy="8"/>
              </a:xfrm>
              <a:prstGeom prst="rect">
                <a:avLst/>
              </a:pr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19" name="Rectangle 115">
                <a:extLst>
                  <a:ext uri="{FF2B5EF4-FFF2-40B4-BE49-F238E27FC236}">
                    <a16:creationId xmlns:a16="http://schemas.microsoft.com/office/drawing/2014/main" id="{9A1EDBEA-E851-4D97-969C-9AF855CA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93"/>
                <a:ext cx="3918" cy="7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0" name="Rectangle 116">
                <a:extLst>
                  <a:ext uri="{FF2B5EF4-FFF2-40B4-BE49-F238E27FC236}">
                    <a16:creationId xmlns:a16="http://schemas.microsoft.com/office/drawing/2014/main" id="{53A39391-A041-46CE-BB9F-A9A666C50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00"/>
                <a:ext cx="3918" cy="7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1" name="Rectangle 117">
                <a:extLst>
                  <a:ext uri="{FF2B5EF4-FFF2-40B4-BE49-F238E27FC236}">
                    <a16:creationId xmlns:a16="http://schemas.microsoft.com/office/drawing/2014/main" id="{F9E72609-FA10-4DF1-B41B-AA3CBA35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07"/>
                <a:ext cx="3918" cy="8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2" name="Rectangle 118">
                <a:extLst>
                  <a:ext uri="{FF2B5EF4-FFF2-40B4-BE49-F238E27FC236}">
                    <a16:creationId xmlns:a16="http://schemas.microsoft.com/office/drawing/2014/main" id="{B344B8BB-C075-4159-ACF8-96508263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15"/>
                <a:ext cx="3918" cy="7"/>
              </a:xfrm>
              <a:prstGeom prst="rect">
                <a:avLst/>
              </a:pr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3" name="Rectangle 119">
                <a:extLst>
                  <a:ext uri="{FF2B5EF4-FFF2-40B4-BE49-F238E27FC236}">
                    <a16:creationId xmlns:a16="http://schemas.microsoft.com/office/drawing/2014/main" id="{2F4DA52E-2169-4642-BD90-752C6CBD6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22"/>
                <a:ext cx="3918" cy="7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4" name="Rectangle 120">
                <a:extLst>
                  <a:ext uri="{FF2B5EF4-FFF2-40B4-BE49-F238E27FC236}">
                    <a16:creationId xmlns:a16="http://schemas.microsoft.com/office/drawing/2014/main" id="{7AF477D7-236F-4FD3-B099-A93F28693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29"/>
                <a:ext cx="3918" cy="8"/>
              </a:xfrm>
              <a:prstGeom prst="rect">
                <a:avLst/>
              </a:prstGeom>
              <a:solidFill>
                <a:srgbClr val="00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5" name="Rectangle 121">
                <a:extLst>
                  <a:ext uri="{FF2B5EF4-FFF2-40B4-BE49-F238E27FC236}">
                    <a16:creationId xmlns:a16="http://schemas.microsoft.com/office/drawing/2014/main" id="{D114A692-B49A-4A6D-9C6C-58FF16E33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37"/>
                <a:ext cx="3918" cy="7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6" name="Rectangle 122">
                <a:extLst>
                  <a:ext uri="{FF2B5EF4-FFF2-40B4-BE49-F238E27FC236}">
                    <a16:creationId xmlns:a16="http://schemas.microsoft.com/office/drawing/2014/main" id="{6BD22C68-1478-474A-B195-E4216E2FD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44"/>
                <a:ext cx="3918" cy="7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7" name="Rectangle 123">
                <a:extLst>
                  <a:ext uri="{FF2B5EF4-FFF2-40B4-BE49-F238E27FC236}">
                    <a16:creationId xmlns:a16="http://schemas.microsoft.com/office/drawing/2014/main" id="{C266E486-2BB9-4288-8BB4-FC1CF48E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51"/>
                <a:ext cx="3918" cy="8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8" name="Rectangle 124">
                <a:extLst>
                  <a:ext uri="{FF2B5EF4-FFF2-40B4-BE49-F238E27FC236}">
                    <a16:creationId xmlns:a16="http://schemas.microsoft.com/office/drawing/2014/main" id="{77EA8EFF-6B9D-4911-BB12-3C7F6A547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59"/>
                <a:ext cx="3918" cy="7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29" name="Rectangle 125">
                <a:extLst>
                  <a:ext uri="{FF2B5EF4-FFF2-40B4-BE49-F238E27FC236}">
                    <a16:creationId xmlns:a16="http://schemas.microsoft.com/office/drawing/2014/main" id="{4A2D6570-FFF5-44E2-96E0-3471020B6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66"/>
                <a:ext cx="3918" cy="8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0" name="Rectangle 126">
                <a:extLst>
                  <a:ext uri="{FF2B5EF4-FFF2-40B4-BE49-F238E27FC236}">
                    <a16:creationId xmlns:a16="http://schemas.microsoft.com/office/drawing/2014/main" id="{D5CE79F3-7F10-4DE3-85B9-62F19D010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74"/>
                <a:ext cx="3918" cy="7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1" name="Rectangle 127">
                <a:extLst>
                  <a:ext uri="{FF2B5EF4-FFF2-40B4-BE49-F238E27FC236}">
                    <a16:creationId xmlns:a16="http://schemas.microsoft.com/office/drawing/2014/main" id="{06730BE6-2552-48B2-B119-92FD4875C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1"/>
                <a:ext cx="3918" cy="8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2" name="Rectangle 128">
                <a:extLst>
                  <a:ext uri="{FF2B5EF4-FFF2-40B4-BE49-F238E27FC236}">
                    <a16:creationId xmlns:a16="http://schemas.microsoft.com/office/drawing/2014/main" id="{D3B8CA5C-E671-4DAE-8392-FC7AFFEEE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3" name="Rectangle 129">
                <a:extLst>
                  <a:ext uri="{FF2B5EF4-FFF2-40B4-BE49-F238E27FC236}">
                    <a16:creationId xmlns:a16="http://schemas.microsoft.com/office/drawing/2014/main" id="{96E8ABE9-A819-4699-9126-001BAF7E2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1"/>
                <a:ext cx="3918" cy="2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4" name="Rectangle 130">
                <a:extLst>
                  <a:ext uri="{FF2B5EF4-FFF2-40B4-BE49-F238E27FC236}">
                    <a16:creationId xmlns:a16="http://schemas.microsoft.com/office/drawing/2014/main" id="{FDE988DD-28BF-4D8A-A496-668C750EF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7"/>
                <a:ext cx="3918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5" name="Rectangle 131">
                <a:extLst>
                  <a:ext uri="{FF2B5EF4-FFF2-40B4-BE49-F238E27FC236}">
                    <a16:creationId xmlns:a16="http://schemas.microsoft.com/office/drawing/2014/main" id="{B091F59C-3E70-4F72-8EA3-D8A2BEB87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4"/>
                <a:ext cx="3918" cy="8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6" name="Rectangle 132">
                <a:extLst>
                  <a:ext uri="{FF2B5EF4-FFF2-40B4-BE49-F238E27FC236}">
                    <a16:creationId xmlns:a16="http://schemas.microsoft.com/office/drawing/2014/main" id="{3A90E7BF-5D56-4F77-B6FE-F6BD4E2CB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2"/>
                <a:ext cx="3918" cy="7"/>
              </a:xfrm>
              <a:prstGeom prst="rect">
                <a:avLst/>
              </a:prstGeom>
              <a:solidFill>
                <a:srgbClr val="000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7" name="Rectangle 133">
                <a:extLst>
                  <a:ext uri="{FF2B5EF4-FFF2-40B4-BE49-F238E27FC236}">
                    <a16:creationId xmlns:a16="http://schemas.microsoft.com/office/drawing/2014/main" id="{34476558-B045-41FA-A188-51206A171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9"/>
                <a:ext cx="3918" cy="8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8" name="Rectangle 134">
                <a:extLst>
                  <a:ext uri="{FF2B5EF4-FFF2-40B4-BE49-F238E27FC236}">
                    <a16:creationId xmlns:a16="http://schemas.microsoft.com/office/drawing/2014/main" id="{BF596C52-8625-4CA1-9C97-46AC5C89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97"/>
                <a:ext cx="3918" cy="7"/>
              </a:xfrm>
              <a:prstGeom prst="rect">
                <a:avLst/>
              </a:prstGeom>
              <a:solidFill>
                <a:srgbClr val="000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39" name="Rectangle 135">
                <a:extLst>
                  <a:ext uri="{FF2B5EF4-FFF2-40B4-BE49-F238E27FC236}">
                    <a16:creationId xmlns:a16="http://schemas.microsoft.com/office/drawing/2014/main" id="{4542C71A-6865-43F2-974B-96B591C2D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04"/>
                <a:ext cx="3918" cy="8"/>
              </a:xfrm>
              <a:prstGeom prst="rect">
                <a:avLst/>
              </a:pr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0" name="Rectangle 136">
                <a:extLst>
                  <a:ext uri="{FF2B5EF4-FFF2-40B4-BE49-F238E27FC236}">
                    <a16:creationId xmlns:a16="http://schemas.microsoft.com/office/drawing/2014/main" id="{08BB3769-6C28-464D-A34B-E64B3196E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12"/>
                <a:ext cx="3918" cy="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1" name="Rectangle 137">
                <a:extLst>
                  <a:ext uri="{FF2B5EF4-FFF2-40B4-BE49-F238E27FC236}">
                    <a16:creationId xmlns:a16="http://schemas.microsoft.com/office/drawing/2014/main" id="{AB4D8149-7CEE-4D12-9547-E07E82904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19"/>
                <a:ext cx="3918" cy="7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2" name="Rectangle 138">
                <a:extLst>
                  <a:ext uri="{FF2B5EF4-FFF2-40B4-BE49-F238E27FC236}">
                    <a16:creationId xmlns:a16="http://schemas.microsoft.com/office/drawing/2014/main" id="{FF9973A9-7CE1-4B06-A28E-C9A1DB49E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26"/>
                <a:ext cx="3918" cy="8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3" name="Rectangle 139">
                <a:extLst>
                  <a:ext uri="{FF2B5EF4-FFF2-40B4-BE49-F238E27FC236}">
                    <a16:creationId xmlns:a16="http://schemas.microsoft.com/office/drawing/2014/main" id="{7D3FC2E5-82FE-463B-95FF-2D81CF53B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34"/>
                <a:ext cx="3918" cy="7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4" name="Rectangle 140">
                <a:extLst>
                  <a:ext uri="{FF2B5EF4-FFF2-40B4-BE49-F238E27FC236}">
                    <a16:creationId xmlns:a16="http://schemas.microsoft.com/office/drawing/2014/main" id="{5BA0C134-B733-4EE9-B800-5DB376BA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41"/>
                <a:ext cx="3918" cy="8"/>
              </a:xfrm>
              <a:prstGeom prst="rect">
                <a:avLst/>
              </a:prstGeom>
              <a:solidFill>
                <a:srgbClr val="00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5" name="Rectangle 141">
                <a:extLst>
                  <a:ext uri="{FF2B5EF4-FFF2-40B4-BE49-F238E27FC236}">
                    <a16:creationId xmlns:a16="http://schemas.microsoft.com/office/drawing/2014/main" id="{11184A2A-EACE-4A09-8F8F-ABBD6AF82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49"/>
                <a:ext cx="3918" cy="7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6" name="Rectangle 142">
                <a:extLst>
                  <a:ext uri="{FF2B5EF4-FFF2-40B4-BE49-F238E27FC236}">
                    <a16:creationId xmlns:a16="http://schemas.microsoft.com/office/drawing/2014/main" id="{C374D463-D69C-4F04-9B0F-06DEED1A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56"/>
                <a:ext cx="3918" cy="7"/>
              </a:xfrm>
              <a:prstGeom prst="rect">
                <a:avLst/>
              </a:prstGeom>
              <a:solidFill>
                <a:srgbClr val="000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7" name="Rectangle 143">
                <a:extLst>
                  <a:ext uri="{FF2B5EF4-FFF2-40B4-BE49-F238E27FC236}">
                    <a16:creationId xmlns:a16="http://schemas.microsoft.com/office/drawing/2014/main" id="{B8059DD7-8A28-444D-AFA2-DA9942B36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63"/>
                <a:ext cx="3918" cy="8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8" name="Rectangle 144">
                <a:extLst>
                  <a:ext uri="{FF2B5EF4-FFF2-40B4-BE49-F238E27FC236}">
                    <a16:creationId xmlns:a16="http://schemas.microsoft.com/office/drawing/2014/main" id="{F50E482A-B73D-403B-8256-F190AC3B3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71"/>
                <a:ext cx="3918" cy="7"/>
              </a:xfrm>
              <a:prstGeom prst="rect">
                <a:avLst/>
              </a:prstGeom>
              <a:solidFill>
                <a:srgbClr val="000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49" name="Rectangle 145">
                <a:extLst>
                  <a:ext uri="{FF2B5EF4-FFF2-40B4-BE49-F238E27FC236}">
                    <a16:creationId xmlns:a16="http://schemas.microsoft.com/office/drawing/2014/main" id="{07FC9E81-73DE-4279-BC38-700946DF8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78"/>
                <a:ext cx="3918" cy="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0" name="Rectangle 146">
                <a:extLst>
                  <a:ext uri="{FF2B5EF4-FFF2-40B4-BE49-F238E27FC236}">
                    <a16:creationId xmlns:a16="http://schemas.microsoft.com/office/drawing/2014/main" id="{44CD6A68-0B8B-45BF-A4EF-C5EBD4697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85"/>
                <a:ext cx="3918" cy="8"/>
              </a:xfrm>
              <a:prstGeom prst="rect">
                <a:avLst/>
              </a:pr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1" name="Rectangle 147">
                <a:extLst>
                  <a:ext uri="{FF2B5EF4-FFF2-40B4-BE49-F238E27FC236}">
                    <a16:creationId xmlns:a16="http://schemas.microsoft.com/office/drawing/2014/main" id="{63563E7E-F7AA-4697-96EB-E6AC2425E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493"/>
                <a:ext cx="3918" cy="7"/>
              </a:xfrm>
              <a:prstGeom prst="rect">
                <a:avLst/>
              </a:pr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2" name="Rectangle 148">
                <a:extLst>
                  <a:ext uri="{FF2B5EF4-FFF2-40B4-BE49-F238E27FC236}">
                    <a16:creationId xmlns:a16="http://schemas.microsoft.com/office/drawing/2014/main" id="{6DDBB980-D8D4-4C0A-978D-F5AC270A1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00"/>
                <a:ext cx="3918" cy="7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3" name="Rectangle 149">
                <a:extLst>
                  <a:ext uri="{FF2B5EF4-FFF2-40B4-BE49-F238E27FC236}">
                    <a16:creationId xmlns:a16="http://schemas.microsoft.com/office/drawing/2014/main" id="{7615549D-352B-4E0C-BD1B-8172A0661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07"/>
                <a:ext cx="3918" cy="8"/>
              </a:xfrm>
              <a:prstGeom prst="rect">
                <a:avLst/>
              </a:prstGeom>
              <a:solidFill>
                <a:srgbClr val="00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4" name="Rectangle 150">
                <a:extLst>
                  <a:ext uri="{FF2B5EF4-FFF2-40B4-BE49-F238E27FC236}">
                    <a16:creationId xmlns:a16="http://schemas.microsoft.com/office/drawing/2014/main" id="{FD67517B-3F34-4843-A355-FA6F9B547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15"/>
                <a:ext cx="3918" cy="7"/>
              </a:xfrm>
              <a:prstGeom prst="rect">
                <a:avLst/>
              </a:pr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5" name="Rectangle 151">
                <a:extLst>
                  <a:ext uri="{FF2B5EF4-FFF2-40B4-BE49-F238E27FC236}">
                    <a16:creationId xmlns:a16="http://schemas.microsoft.com/office/drawing/2014/main" id="{D1E29DB6-5A13-4C1D-846A-4D5851C4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22"/>
                <a:ext cx="3918" cy="7"/>
              </a:xfrm>
              <a:prstGeom prst="rect">
                <a:avLst/>
              </a:prstGeom>
              <a:solidFill>
                <a:srgbClr val="000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6" name="Rectangle 152">
                <a:extLst>
                  <a:ext uri="{FF2B5EF4-FFF2-40B4-BE49-F238E27FC236}">
                    <a16:creationId xmlns:a16="http://schemas.microsoft.com/office/drawing/2014/main" id="{28E814E7-BD27-4CB6-9C62-DF82BB43D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29"/>
                <a:ext cx="3918" cy="8"/>
              </a:xfrm>
              <a:prstGeom prst="rect">
                <a:avLst/>
              </a:prstGeom>
              <a:solidFill>
                <a:srgbClr val="00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7" name="Rectangle 153">
                <a:extLst>
                  <a:ext uri="{FF2B5EF4-FFF2-40B4-BE49-F238E27FC236}">
                    <a16:creationId xmlns:a16="http://schemas.microsoft.com/office/drawing/2014/main" id="{6A4E4EFF-6FBE-4637-80E5-E3A439C71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37"/>
                <a:ext cx="3918" cy="7"/>
              </a:xfrm>
              <a:prstGeom prst="rect">
                <a:avLst/>
              </a:prstGeom>
              <a:solidFill>
                <a:srgbClr val="000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8" name="Rectangle 154">
                <a:extLst>
                  <a:ext uri="{FF2B5EF4-FFF2-40B4-BE49-F238E27FC236}">
                    <a16:creationId xmlns:a16="http://schemas.microsoft.com/office/drawing/2014/main" id="{B24FCD07-BF80-44D0-A70A-5B0C4F89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44"/>
                <a:ext cx="3918" cy="7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59" name="Rectangle 155">
                <a:extLst>
                  <a:ext uri="{FF2B5EF4-FFF2-40B4-BE49-F238E27FC236}">
                    <a16:creationId xmlns:a16="http://schemas.microsoft.com/office/drawing/2014/main" id="{1E7B669E-DE88-44FA-BCC6-BD3DDB9E4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51"/>
                <a:ext cx="3918" cy="8"/>
              </a:xfrm>
              <a:prstGeom prst="rect">
                <a:avLst/>
              </a:pr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0" name="Rectangle 156">
                <a:extLst>
                  <a:ext uri="{FF2B5EF4-FFF2-40B4-BE49-F238E27FC236}">
                    <a16:creationId xmlns:a16="http://schemas.microsoft.com/office/drawing/2014/main" id="{1725AA49-697B-4B16-8192-5A778FFB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59"/>
                <a:ext cx="3918" cy="7"/>
              </a:xfrm>
              <a:prstGeom prst="rect">
                <a:avLst/>
              </a:prstGeom>
              <a:solidFill>
                <a:srgbClr val="00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1" name="Rectangle 157">
                <a:extLst>
                  <a:ext uri="{FF2B5EF4-FFF2-40B4-BE49-F238E27FC236}">
                    <a16:creationId xmlns:a16="http://schemas.microsoft.com/office/drawing/2014/main" id="{D2916183-F168-4CFC-94CE-2C5474B37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66"/>
                <a:ext cx="3918" cy="8"/>
              </a:xfrm>
              <a:prstGeom prst="rect">
                <a:avLst/>
              </a:prstGeom>
              <a:solidFill>
                <a:srgbClr val="0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2" name="Rectangle 158">
                <a:extLst>
                  <a:ext uri="{FF2B5EF4-FFF2-40B4-BE49-F238E27FC236}">
                    <a16:creationId xmlns:a16="http://schemas.microsoft.com/office/drawing/2014/main" id="{269740A7-3360-46BB-A756-2E4C98D53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74"/>
                <a:ext cx="3918" cy="7"/>
              </a:xfrm>
              <a:prstGeom prst="rect">
                <a:avLst/>
              </a:prstGeom>
              <a:solidFill>
                <a:srgbClr val="00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3" name="Rectangle 159">
                <a:extLst>
                  <a:ext uri="{FF2B5EF4-FFF2-40B4-BE49-F238E27FC236}">
                    <a16:creationId xmlns:a16="http://schemas.microsoft.com/office/drawing/2014/main" id="{E90A7E13-D3D7-4DC6-B245-EAA9BFE24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1"/>
                <a:ext cx="3918" cy="8"/>
              </a:xfrm>
              <a:prstGeom prst="rect">
                <a:avLst/>
              </a:prstGeom>
              <a:solidFill>
                <a:srgbClr val="00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4" name="Rectangle 160">
                <a:extLst>
                  <a:ext uri="{FF2B5EF4-FFF2-40B4-BE49-F238E27FC236}">
                    <a16:creationId xmlns:a16="http://schemas.microsoft.com/office/drawing/2014/main" id="{C6B74F14-BB32-4857-B3EE-252E8685B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5" name="Rectangle 161">
                <a:extLst>
                  <a:ext uri="{FF2B5EF4-FFF2-40B4-BE49-F238E27FC236}">
                    <a16:creationId xmlns:a16="http://schemas.microsoft.com/office/drawing/2014/main" id="{18A97C9A-E2E2-4281-95F1-0FE3DA9B3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7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6" name="Rectangle 162">
                <a:extLst>
                  <a:ext uri="{FF2B5EF4-FFF2-40B4-BE49-F238E27FC236}">
                    <a16:creationId xmlns:a16="http://schemas.microsoft.com/office/drawing/2014/main" id="{AFA5B455-7282-4EDD-9D6A-BEEA3421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98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7" name="Rectangle 163">
                <a:extLst>
                  <a:ext uri="{FF2B5EF4-FFF2-40B4-BE49-F238E27FC236}">
                    <a16:creationId xmlns:a16="http://schemas.microsoft.com/office/drawing/2014/main" id="{353569A4-2C91-45B9-808D-969A9A2D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09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8" name="Rectangle 164">
                <a:extLst>
                  <a:ext uri="{FF2B5EF4-FFF2-40B4-BE49-F238E27FC236}">
                    <a16:creationId xmlns:a16="http://schemas.microsoft.com/office/drawing/2014/main" id="{FF7EE0D0-2A99-452D-BB3D-A43986824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20"/>
                <a:ext cx="1448" cy="1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69" name="Rectangle 165">
                <a:extLst>
                  <a:ext uri="{FF2B5EF4-FFF2-40B4-BE49-F238E27FC236}">
                    <a16:creationId xmlns:a16="http://schemas.microsoft.com/office/drawing/2014/main" id="{D5EF47C3-E28A-4919-9078-E58A35E0D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32"/>
                <a:ext cx="1448" cy="10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0" name="Rectangle 166">
                <a:extLst>
                  <a:ext uri="{FF2B5EF4-FFF2-40B4-BE49-F238E27FC236}">
                    <a16:creationId xmlns:a16="http://schemas.microsoft.com/office/drawing/2014/main" id="{8A660796-ACD1-4C4B-B170-DBADF709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42"/>
                <a:ext cx="1448" cy="12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1" name="Rectangle 167">
                <a:extLst>
                  <a:ext uri="{FF2B5EF4-FFF2-40B4-BE49-F238E27FC236}">
                    <a16:creationId xmlns:a16="http://schemas.microsoft.com/office/drawing/2014/main" id="{CD30171C-2C4F-40F3-8373-71EA39C1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54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2" name="Rectangle 168">
                <a:extLst>
                  <a:ext uri="{FF2B5EF4-FFF2-40B4-BE49-F238E27FC236}">
                    <a16:creationId xmlns:a16="http://schemas.microsoft.com/office/drawing/2014/main" id="{390ED2DB-3FCF-4385-941E-AD7CB7B9F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65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3" name="Rectangle 169">
                <a:extLst>
                  <a:ext uri="{FF2B5EF4-FFF2-40B4-BE49-F238E27FC236}">
                    <a16:creationId xmlns:a16="http://schemas.microsoft.com/office/drawing/2014/main" id="{88075B3A-A6AF-49D0-833D-1BB47B69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76"/>
                <a:ext cx="1448" cy="1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4" name="Rectangle 170">
                <a:extLst>
                  <a:ext uri="{FF2B5EF4-FFF2-40B4-BE49-F238E27FC236}">
                    <a16:creationId xmlns:a16="http://schemas.microsoft.com/office/drawing/2014/main" id="{5AEAE337-05A0-417E-B1F9-8D375243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87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5" name="Rectangle 171">
                <a:extLst>
                  <a:ext uri="{FF2B5EF4-FFF2-40B4-BE49-F238E27FC236}">
                    <a16:creationId xmlns:a16="http://schemas.microsoft.com/office/drawing/2014/main" id="{8657DBD6-EE42-4B8A-9EC0-396A076C9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98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6" name="Rectangle 172">
                <a:extLst>
                  <a:ext uri="{FF2B5EF4-FFF2-40B4-BE49-F238E27FC236}">
                    <a16:creationId xmlns:a16="http://schemas.microsoft.com/office/drawing/2014/main" id="{F391D10C-E4FD-4274-A9AC-1D3A9DB3F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09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7" name="Rectangle 173">
                <a:extLst>
                  <a:ext uri="{FF2B5EF4-FFF2-40B4-BE49-F238E27FC236}">
                    <a16:creationId xmlns:a16="http://schemas.microsoft.com/office/drawing/2014/main" id="{554DBFEA-8390-4556-B76C-044A10850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20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8" name="Rectangle 174">
                <a:extLst>
                  <a:ext uri="{FF2B5EF4-FFF2-40B4-BE49-F238E27FC236}">
                    <a16:creationId xmlns:a16="http://schemas.microsoft.com/office/drawing/2014/main" id="{A713BE48-D26F-491F-8186-ADA57880C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31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79" name="Rectangle 175">
                <a:extLst>
                  <a:ext uri="{FF2B5EF4-FFF2-40B4-BE49-F238E27FC236}">
                    <a16:creationId xmlns:a16="http://schemas.microsoft.com/office/drawing/2014/main" id="{C6A986A2-E4F6-446C-A083-821D97BFB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42"/>
                <a:ext cx="1448" cy="12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0" name="Rectangle 176">
                <a:extLst>
                  <a:ext uri="{FF2B5EF4-FFF2-40B4-BE49-F238E27FC236}">
                    <a16:creationId xmlns:a16="http://schemas.microsoft.com/office/drawing/2014/main" id="{96362D0F-3CF9-4C15-9C28-D265EAE47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54"/>
                <a:ext cx="1448" cy="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1" name="Rectangle 177">
                <a:extLst>
                  <a:ext uri="{FF2B5EF4-FFF2-40B4-BE49-F238E27FC236}">
                    <a16:creationId xmlns:a16="http://schemas.microsoft.com/office/drawing/2014/main" id="{ADAEFDF8-FCEB-410C-945F-3A5C8E6B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64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2" name="Rectangle 178">
                <a:extLst>
                  <a:ext uri="{FF2B5EF4-FFF2-40B4-BE49-F238E27FC236}">
                    <a16:creationId xmlns:a16="http://schemas.microsoft.com/office/drawing/2014/main" id="{5558225D-D2A3-4101-B081-4937FB775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75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3" name="Rectangle 179">
                <a:extLst>
                  <a:ext uri="{FF2B5EF4-FFF2-40B4-BE49-F238E27FC236}">
                    <a16:creationId xmlns:a16="http://schemas.microsoft.com/office/drawing/2014/main" id="{BD129D57-ADE7-4C05-A85E-A3CB04B34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86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4" name="Rectangle 180">
                <a:extLst>
                  <a:ext uri="{FF2B5EF4-FFF2-40B4-BE49-F238E27FC236}">
                    <a16:creationId xmlns:a16="http://schemas.microsoft.com/office/drawing/2014/main" id="{68C3D29E-B34F-4241-9BD9-177E010E1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97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5" name="Rectangle 181">
                <a:extLst>
                  <a:ext uri="{FF2B5EF4-FFF2-40B4-BE49-F238E27FC236}">
                    <a16:creationId xmlns:a16="http://schemas.microsoft.com/office/drawing/2014/main" id="{C6CCEAB7-6AA8-4D0D-98E4-B8436941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08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6" name="Rectangle 182">
                <a:extLst>
                  <a:ext uri="{FF2B5EF4-FFF2-40B4-BE49-F238E27FC236}">
                    <a16:creationId xmlns:a16="http://schemas.microsoft.com/office/drawing/2014/main" id="{7A898F48-826D-496D-8629-A31EF5AA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19"/>
                <a:ext cx="1448" cy="12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7" name="Rectangle 183">
                <a:extLst>
                  <a:ext uri="{FF2B5EF4-FFF2-40B4-BE49-F238E27FC236}">
                    <a16:creationId xmlns:a16="http://schemas.microsoft.com/office/drawing/2014/main" id="{5A757474-64D6-4E30-8962-B379CE81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31"/>
                <a:ext cx="1448" cy="11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8" name="Rectangle 184">
                <a:extLst>
                  <a:ext uri="{FF2B5EF4-FFF2-40B4-BE49-F238E27FC236}">
                    <a16:creationId xmlns:a16="http://schemas.microsoft.com/office/drawing/2014/main" id="{B8F69E1C-4999-45D3-884A-EA5F28449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42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89" name="Rectangle 185">
                <a:extLst>
                  <a:ext uri="{FF2B5EF4-FFF2-40B4-BE49-F238E27FC236}">
                    <a16:creationId xmlns:a16="http://schemas.microsoft.com/office/drawing/2014/main" id="{C65F3B11-20C5-416B-AFF3-5043D150C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53"/>
                <a:ext cx="1448" cy="11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0" name="Rectangle 186">
                <a:extLst>
                  <a:ext uri="{FF2B5EF4-FFF2-40B4-BE49-F238E27FC236}">
                    <a16:creationId xmlns:a16="http://schemas.microsoft.com/office/drawing/2014/main" id="{B4CE4D76-8789-4B2D-A998-8338BEA58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64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1" name="Rectangle 187">
                <a:extLst>
                  <a:ext uri="{FF2B5EF4-FFF2-40B4-BE49-F238E27FC236}">
                    <a16:creationId xmlns:a16="http://schemas.microsoft.com/office/drawing/2014/main" id="{C9A793F0-9C42-45AA-8BCD-37EF05172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75"/>
                <a:ext cx="1448" cy="11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2" name="Rectangle 188">
                <a:extLst>
                  <a:ext uri="{FF2B5EF4-FFF2-40B4-BE49-F238E27FC236}">
                    <a16:creationId xmlns:a16="http://schemas.microsoft.com/office/drawing/2014/main" id="{10FE9421-A5CF-4F50-A0F8-CD823292A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86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3" name="Rectangle 189">
                <a:extLst>
                  <a:ext uri="{FF2B5EF4-FFF2-40B4-BE49-F238E27FC236}">
                    <a16:creationId xmlns:a16="http://schemas.microsoft.com/office/drawing/2014/main" id="{C2651C84-45C8-44AE-A2C7-9734754B7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97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4" name="Rectangle 190">
                <a:extLst>
                  <a:ext uri="{FF2B5EF4-FFF2-40B4-BE49-F238E27FC236}">
                    <a16:creationId xmlns:a16="http://schemas.microsoft.com/office/drawing/2014/main" id="{B29C2B6B-3779-4AC1-A4E5-4490D4E3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08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5" name="Rectangle 191">
                <a:extLst>
                  <a:ext uri="{FF2B5EF4-FFF2-40B4-BE49-F238E27FC236}">
                    <a16:creationId xmlns:a16="http://schemas.microsoft.com/office/drawing/2014/main" id="{62AB8B3F-4C63-4153-B8D9-2ABD27CCE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19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6" name="Rectangle 192">
                <a:extLst>
                  <a:ext uri="{FF2B5EF4-FFF2-40B4-BE49-F238E27FC236}">
                    <a16:creationId xmlns:a16="http://schemas.microsoft.com/office/drawing/2014/main" id="{6D208D01-0A41-44A3-AC61-44297ED10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92"/>
                <a:ext cx="1448" cy="3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7" name="Rectangle 193">
                <a:extLst>
                  <a:ext uri="{FF2B5EF4-FFF2-40B4-BE49-F238E27FC236}">
                    <a16:creationId xmlns:a16="http://schemas.microsoft.com/office/drawing/2014/main" id="{EE36FCFC-8C2A-4EA6-BC33-C320BD6FE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87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8" name="Rectangle 194">
                <a:extLst>
                  <a:ext uri="{FF2B5EF4-FFF2-40B4-BE49-F238E27FC236}">
                    <a16:creationId xmlns:a16="http://schemas.microsoft.com/office/drawing/2014/main" id="{62A67A92-479A-4858-A2B0-2EC60F816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598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99" name="Rectangle 195">
                <a:extLst>
                  <a:ext uri="{FF2B5EF4-FFF2-40B4-BE49-F238E27FC236}">
                    <a16:creationId xmlns:a16="http://schemas.microsoft.com/office/drawing/2014/main" id="{238BEE41-F8C4-43C9-8A1B-C980270B2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09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0" name="Rectangle 196">
                <a:extLst>
                  <a:ext uri="{FF2B5EF4-FFF2-40B4-BE49-F238E27FC236}">
                    <a16:creationId xmlns:a16="http://schemas.microsoft.com/office/drawing/2014/main" id="{79DCD9C5-C492-4A4A-A220-FEEF660DD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20"/>
                <a:ext cx="1448" cy="1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1" name="Rectangle 197">
                <a:extLst>
                  <a:ext uri="{FF2B5EF4-FFF2-40B4-BE49-F238E27FC236}">
                    <a16:creationId xmlns:a16="http://schemas.microsoft.com/office/drawing/2014/main" id="{A57EF92C-9322-435F-A0C6-EDE0ABC45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32"/>
                <a:ext cx="1448" cy="10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2" name="Rectangle 198">
                <a:extLst>
                  <a:ext uri="{FF2B5EF4-FFF2-40B4-BE49-F238E27FC236}">
                    <a16:creationId xmlns:a16="http://schemas.microsoft.com/office/drawing/2014/main" id="{FA480783-5416-4582-AADA-AF8B17908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42"/>
                <a:ext cx="1448" cy="12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3" name="Rectangle 199">
                <a:extLst>
                  <a:ext uri="{FF2B5EF4-FFF2-40B4-BE49-F238E27FC236}">
                    <a16:creationId xmlns:a16="http://schemas.microsoft.com/office/drawing/2014/main" id="{24F1CEBA-2B1C-4171-A9D9-295FA3E97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54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4" name="Rectangle 200">
                <a:extLst>
                  <a:ext uri="{FF2B5EF4-FFF2-40B4-BE49-F238E27FC236}">
                    <a16:creationId xmlns:a16="http://schemas.microsoft.com/office/drawing/2014/main" id="{159D3E2B-0035-40D0-8F3E-EE264A6E6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65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5" name="Rectangle 201">
                <a:extLst>
                  <a:ext uri="{FF2B5EF4-FFF2-40B4-BE49-F238E27FC236}">
                    <a16:creationId xmlns:a16="http://schemas.microsoft.com/office/drawing/2014/main" id="{65E5E4DB-E785-415F-BA4E-C9CFD74A4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76"/>
                <a:ext cx="1448" cy="1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6" name="Rectangle 202">
                <a:extLst>
                  <a:ext uri="{FF2B5EF4-FFF2-40B4-BE49-F238E27FC236}">
                    <a16:creationId xmlns:a16="http://schemas.microsoft.com/office/drawing/2014/main" id="{7041A664-8C18-4515-8B18-6FE2D991A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87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7" name="Rectangle 203">
                <a:extLst>
                  <a:ext uri="{FF2B5EF4-FFF2-40B4-BE49-F238E27FC236}">
                    <a16:creationId xmlns:a16="http://schemas.microsoft.com/office/drawing/2014/main" id="{29419FA9-FB30-4907-8E19-D6426E29F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698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8" name="Rectangle 204">
                <a:extLst>
                  <a:ext uri="{FF2B5EF4-FFF2-40B4-BE49-F238E27FC236}">
                    <a16:creationId xmlns:a16="http://schemas.microsoft.com/office/drawing/2014/main" id="{16D7DB19-9269-4C9B-84E8-1B4F360BE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09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09" name="Rectangle 205">
                <a:extLst>
                  <a:ext uri="{FF2B5EF4-FFF2-40B4-BE49-F238E27FC236}">
                    <a16:creationId xmlns:a16="http://schemas.microsoft.com/office/drawing/2014/main" id="{595919B7-ABA3-4D03-A084-7AC809CDC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20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0" name="Rectangle 206">
                <a:extLst>
                  <a:ext uri="{FF2B5EF4-FFF2-40B4-BE49-F238E27FC236}">
                    <a16:creationId xmlns:a16="http://schemas.microsoft.com/office/drawing/2014/main" id="{5EC3FBE1-C7AD-4778-9FA4-68526C3B7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31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1" name="Rectangle 207">
                <a:extLst>
                  <a:ext uri="{FF2B5EF4-FFF2-40B4-BE49-F238E27FC236}">
                    <a16:creationId xmlns:a16="http://schemas.microsoft.com/office/drawing/2014/main" id="{A2821705-EDBB-4789-B1B9-E4FC74E99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42"/>
                <a:ext cx="1448" cy="12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2" name="Rectangle 208">
                <a:extLst>
                  <a:ext uri="{FF2B5EF4-FFF2-40B4-BE49-F238E27FC236}">
                    <a16:creationId xmlns:a16="http://schemas.microsoft.com/office/drawing/2014/main" id="{74719C1B-A6C8-469F-A513-436F6ABC5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54"/>
                <a:ext cx="1448" cy="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3" name="Rectangle 209">
                <a:extLst>
                  <a:ext uri="{FF2B5EF4-FFF2-40B4-BE49-F238E27FC236}">
                    <a16:creationId xmlns:a16="http://schemas.microsoft.com/office/drawing/2014/main" id="{A25AAEE7-15A1-4260-94E2-B872FEB9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64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4" name="Rectangle 210">
                <a:extLst>
                  <a:ext uri="{FF2B5EF4-FFF2-40B4-BE49-F238E27FC236}">
                    <a16:creationId xmlns:a16="http://schemas.microsoft.com/office/drawing/2014/main" id="{EC8D7158-087D-4548-B2B3-E603216D6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75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5" name="Rectangle 211">
                <a:extLst>
                  <a:ext uri="{FF2B5EF4-FFF2-40B4-BE49-F238E27FC236}">
                    <a16:creationId xmlns:a16="http://schemas.microsoft.com/office/drawing/2014/main" id="{5843B270-0DCB-4B7F-821D-1FDD272D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86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6" name="Rectangle 212">
                <a:extLst>
                  <a:ext uri="{FF2B5EF4-FFF2-40B4-BE49-F238E27FC236}">
                    <a16:creationId xmlns:a16="http://schemas.microsoft.com/office/drawing/2014/main" id="{AD29C3F1-6DA9-482B-A11B-57EC60B1E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797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7" name="Rectangle 213">
                <a:extLst>
                  <a:ext uri="{FF2B5EF4-FFF2-40B4-BE49-F238E27FC236}">
                    <a16:creationId xmlns:a16="http://schemas.microsoft.com/office/drawing/2014/main" id="{EFFD909F-5B0D-42AB-B4EC-2739B3C96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08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8" name="Rectangle 214">
                <a:extLst>
                  <a:ext uri="{FF2B5EF4-FFF2-40B4-BE49-F238E27FC236}">
                    <a16:creationId xmlns:a16="http://schemas.microsoft.com/office/drawing/2014/main" id="{4CBF2A39-1B27-4732-BDA6-D8158FEE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19"/>
                <a:ext cx="1448" cy="12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19" name="Rectangle 215">
                <a:extLst>
                  <a:ext uri="{FF2B5EF4-FFF2-40B4-BE49-F238E27FC236}">
                    <a16:creationId xmlns:a16="http://schemas.microsoft.com/office/drawing/2014/main" id="{62092396-4FA6-4113-BD3D-9664FA0C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31"/>
                <a:ext cx="1448" cy="11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0" name="Rectangle 216">
                <a:extLst>
                  <a:ext uri="{FF2B5EF4-FFF2-40B4-BE49-F238E27FC236}">
                    <a16:creationId xmlns:a16="http://schemas.microsoft.com/office/drawing/2014/main" id="{EC94186F-1769-4E1A-A9A7-1912B7F5C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42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1" name="Rectangle 217">
                <a:extLst>
                  <a:ext uri="{FF2B5EF4-FFF2-40B4-BE49-F238E27FC236}">
                    <a16:creationId xmlns:a16="http://schemas.microsoft.com/office/drawing/2014/main" id="{8751B1D8-9B58-466B-8918-21F40996F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53"/>
                <a:ext cx="1448" cy="11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2" name="Rectangle 218">
                <a:extLst>
                  <a:ext uri="{FF2B5EF4-FFF2-40B4-BE49-F238E27FC236}">
                    <a16:creationId xmlns:a16="http://schemas.microsoft.com/office/drawing/2014/main" id="{6C0E04CC-DC9D-4048-90F4-7A6B06F2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64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3" name="Rectangle 219">
                <a:extLst>
                  <a:ext uri="{FF2B5EF4-FFF2-40B4-BE49-F238E27FC236}">
                    <a16:creationId xmlns:a16="http://schemas.microsoft.com/office/drawing/2014/main" id="{C88BD0FD-343A-4A81-8387-9F851B6C4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75"/>
                <a:ext cx="1448" cy="11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4" name="Rectangle 220">
                <a:extLst>
                  <a:ext uri="{FF2B5EF4-FFF2-40B4-BE49-F238E27FC236}">
                    <a16:creationId xmlns:a16="http://schemas.microsoft.com/office/drawing/2014/main" id="{C4D23736-537B-43FD-96A9-D756BAAD5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86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5" name="Rectangle 221">
                <a:extLst>
                  <a:ext uri="{FF2B5EF4-FFF2-40B4-BE49-F238E27FC236}">
                    <a16:creationId xmlns:a16="http://schemas.microsoft.com/office/drawing/2014/main" id="{125F26FF-8DB7-41A6-A957-BB48725A8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897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6" name="Rectangle 222">
                <a:extLst>
                  <a:ext uri="{FF2B5EF4-FFF2-40B4-BE49-F238E27FC236}">
                    <a16:creationId xmlns:a16="http://schemas.microsoft.com/office/drawing/2014/main" id="{AE3591F3-BAC0-43B8-826E-8D2BCAF3E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08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7" name="Rectangle 223">
                <a:extLst>
                  <a:ext uri="{FF2B5EF4-FFF2-40B4-BE49-F238E27FC236}">
                    <a16:creationId xmlns:a16="http://schemas.microsoft.com/office/drawing/2014/main" id="{5F24053C-8A31-4433-A3EF-B9AF02163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19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8" name="Rectangle 224">
                <a:extLst>
                  <a:ext uri="{FF2B5EF4-FFF2-40B4-BE49-F238E27FC236}">
                    <a16:creationId xmlns:a16="http://schemas.microsoft.com/office/drawing/2014/main" id="{2054DA06-43FA-496D-8ED5-C31BC85A0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7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29" name="Rectangle 225">
                <a:extLst>
                  <a:ext uri="{FF2B5EF4-FFF2-40B4-BE49-F238E27FC236}">
                    <a16:creationId xmlns:a16="http://schemas.microsoft.com/office/drawing/2014/main" id="{10F1E04D-F0A2-4824-AB18-B4BBDF202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98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0" name="Rectangle 226">
                <a:extLst>
                  <a:ext uri="{FF2B5EF4-FFF2-40B4-BE49-F238E27FC236}">
                    <a16:creationId xmlns:a16="http://schemas.microsoft.com/office/drawing/2014/main" id="{77A39041-E5A0-4E21-A38D-49BCD8D7E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09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1" name="Rectangle 227">
                <a:extLst>
                  <a:ext uri="{FF2B5EF4-FFF2-40B4-BE49-F238E27FC236}">
                    <a16:creationId xmlns:a16="http://schemas.microsoft.com/office/drawing/2014/main" id="{E9E6CC3B-0738-4B47-9C6F-F9402B29A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20"/>
                <a:ext cx="3918" cy="1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2" name="Rectangle 228">
                <a:extLst>
                  <a:ext uri="{FF2B5EF4-FFF2-40B4-BE49-F238E27FC236}">
                    <a16:creationId xmlns:a16="http://schemas.microsoft.com/office/drawing/2014/main" id="{127B30EB-9180-4DFF-82AB-CCCF5021C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32"/>
                <a:ext cx="3918" cy="10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3" name="Rectangle 229">
                <a:extLst>
                  <a:ext uri="{FF2B5EF4-FFF2-40B4-BE49-F238E27FC236}">
                    <a16:creationId xmlns:a16="http://schemas.microsoft.com/office/drawing/2014/main" id="{93ACB11D-0407-4044-BC3E-48C321B8A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42"/>
                <a:ext cx="3918" cy="12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0534" name="Group 230">
              <a:extLst>
                <a:ext uri="{FF2B5EF4-FFF2-40B4-BE49-F238E27FC236}">
                  <a16:creationId xmlns:a16="http://schemas.microsoft.com/office/drawing/2014/main" id="{E66A6A29-D90D-4A48-874F-225AF06E8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587"/>
              <a:ext cx="5366" cy="636"/>
              <a:chOff x="209" y="587"/>
              <a:chExt cx="5366" cy="636"/>
            </a:xfrm>
          </p:grpSpPr>
          <p:sp>
            <p:nvSpPr>
              <p:cNvPr id="1250535" name="Rectangle 231">
                <a:extLst>
                  <a:ext uri="{FF2B5EF4-FFF2-40B4-BE49-F238E27FC236}">
                    <a16:creationId xmlns:a16="http://schemas.microsoft.com/office/drawing/2014/main" id="{924B0168-9360-416D-8665-E2A663B70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54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6" name="Rectangle 232">
                <a:extLst>
                  <a:ext uri="{FF2B5EF4-FFF2-40B4-BE49-F238E27FC236}">
                    <a16:creationId xmlns:a16="http://schemas.microsoft.com/office/drawing/2014/main" id="{68BE45C2-07D4-4FC5-8BD4-9F651A329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65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7" name="Rectangle 233">
                <a:extLst>
                  <a:ext uri="{FF2B5EF4-FFF2-40B4-BE49-F238E27FC236}">
                    <a16:creationId xmlns:a16="http://schemas.microsoft.com/office/drawing/2014/main" id="{756DD84B-705E-4FFC-A811-C544CCDCC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76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8" name="Rectangle 234">
                <a:extLst>
                  <a:ext uri="{FF2B5EF4-FFF2-40B4-BE49-F238E27FC236}">
                    <a16:creationId xmlns:a16="http://schemas.microsoft.com/office/drawing/2014/main" id="{842CD0F8-71D9-4CE7-9548-7EDA6175F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87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39" name="Rectangle 235">
                <a:extLst>
                  <a:ext uri="{FF2B5EF4-FFF2-40B4-BE49-F238E27FC236}">
                    <a16:creationId xmlns:a16="http://schemas.microsoft.com/office/drawing/2014/main" id="{94C725A7-6297-4A06-A314-83E90305D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98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0" name="Rectangle 236">
                <a:extLst>
                  <a:ext uri="{FF2B5EF4-FFF2-40B4-BE49-F238E27FC236}">
                    <a16:creationId xmlns:a16="http://schemas.microsoft.com/office/drawing/2014/main" id="{62A3F8EC-74BE-4A66-BCE7-29BFFE67D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09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1" name="Rectangle 237">
                <a:extLst>
                  <a:ext uri="{FF2B5EF4-FFF2-40B4-BE49-F238E27FC236}">
                    <a16:creationId xmlns:a16="http://schemas.microsoft.com/office/drawing/2014/main" id="{8C346C27-F21C-4917-8BE9-DC88E87D1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20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2" name="Rectangle 238">
                <a:extLst>
                  <a:ext uri="{FF2B5EF4-FFF2-40B4-BE49-F238E27FC236}">
                    <a16:creationId xmlns:a16="http://schemas.microsoft.com/office/drawing/2014/main" id="{62DFC717-A34A-4E99-93D9-9938BB150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31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3" name="Rectangle 239">
                <a:extLst>
                  <a:ext uri="{FF2B5EF4-FFF2-40B4-BE49-F238E27FC236}">
                    <a16:creationId xmlns:a16="http://schemas.microsoft.com/office/drawing/2014/main" id="{BFC61F38-30FC-4589-BAE3-62660BE00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42"/>
                <a:ext cx="3918" cy="12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4" name="Rectangle 240">
                <a:extLst>
                  <a:ext uri="{FF2B5EF4-FFF2-40B4-BE49-F238E27FC236}">
                    <a16:creationId xmlns:a16="http://schemas.microsoft.com/office/drawing/2014/main" id="{981F163F-0674-4602-9921-84D854A56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54"/>
                <a:ext cx="3918" cy="10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5" name="Rectangle 241">
                <a:extLst>
                  <a:ext uri="{FF2B5EF4-FFF2-40B4-BE49-F238E27FC236}">
                    <a16:creationId xmlns:a16="http://schemas.microsoft.com/office/drawing/2014/main" id="{1E653E0E-F000-4F33-A3B5-75AF0BCF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64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6" name="Rectangle 242">
                <a:extLst>
                  <a:ext uri="{FF2B5EF4-FFF2-40B4-BE49-F238E27FC236}">
                    <a16:creationId xmlns:a16="http://schemas.microsoft.com/office/drawing/2014/main" id="{D74D4BEF-30CB-4EB7-B68A-08AC18DB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75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7" name="Rectangle 243">
                <a:extLst>
                  <a:ext uri="{FF2B5EF4-FFF2-40B4-BE49-F238E27FC236}">
                    <a16:creationId xmlns:a16="http://schemas.microsoft.com/office/drawing/2014/main" id="{5F6E8583-B297-407E-BF21-FA4651876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86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8" name="Rectangle 244">
                <a:extLst>
                  <a:ext uri="{FF2B5EF4-FFF2-40B4-BE49-F238E27FC236}">
                    <a16:creationId xmlns:a16="http://schemas.microsoft.com/office/drawing/2014/main" id="{DC0CCEDD-3DD8-4518-ADCF-2C160EAD4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97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49" name="Rectangle 245">
                <a:extLst>
                  <a:ext uri="{FF2B5EF4-FFF2-40B4-BE49-F238E27FC236}">
                    <a16:creationId xmlns:a16="http://schemas.microsoft.com/office/drawing/2014/main" id="{768C71D6-6064-424D-B0C1-627E20F92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08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0" name="Rectangle 246">
                <a:extLst>
                  <a:ext uri="{FF2B5EF4-FFF2-40B4-BE49-F238E27FC236}">
                    <a16:creationId xmlns:a16="http://schemas.microsoft.com/office/drawing/2014/main" id="{D3A89B0A-395B-4CD7-8E6F-3CD1AD77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19"/>
                <a:ext cx="3918" cy="12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1" name="Rectangle 247">
                <a:extLst>
                  <a:ext uri="{FF2B5EF4-FFF2-40B4-BE49-F238E27FC236}">
                    <a16:creationId xmlns:a16="http://schemas.microsoft.com/office/drawing/2014/main" id="{BC10DE7D-A037-4B23-995B-3E2B50BC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31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2" name="Rectangle 248">
                <a:extLst>
                  <a:ext uri="{FF2B5EF4-FFF2-40B4-BE49-F238E27FC236}">
                    <a16:creationId xmlns:a16="http://schemas.microsoft.com/office/drawing/2014/main" id="{87DD5CCB-CD4C-4446-969B-3B40419DD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42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3" name="Rectangle 249">
                <a:extLst>
                  <a:ext uri="{FF2B5EF4-FFF2-40B4-BE49-F238E27FC236}">
                    <a16:creationId xmlns:a16="http://schemas.microsoft.com/office/drawing/2014/main" id="{1C80F933-53B3-4CF8-AF6C-7DFDE158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53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4" name="Rectangle 250">
                <a:extLst>
                  <a:ext uri="{FF2B5EF4-FFF2-40B4-BE49-F238E27FC236}">
                    <a16:creationId xmlns:a16="http://schemas.microsoft.com/office/drawing/2014/main" id="{F8F69EA3-BB03-4122-88F2-2059CD3B6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64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5" name="Rectangle 251">
                <a:extLst>
                  <a:ext uri="{FF2B5EF4-FFF2-40B4-BE49-F238E27FC236}">
                    <a16:creationId xmlns:a16="http://schemas.microsoft.com/office/drawing/2014/main" id="{DB6B84C6-485C-48C6-843C-4782BE21D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75"/>
                <a:ext cx="3918" cy="11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6" name="Rectangle 252">
                <a:extLst>
                  <a:ext uri="{FF2B5EF4-FFF2-40B4-BE49-F238E27FC236}">
                    <a16:creationId xmlns:a16="http://schemas.microsoft.com/office/drawing/2014/main" id="{17CA878A-9AD3-45A6-84CF-6C17DBCE0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86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7" name="Rectangle 253">
                <a:extLst>
                  <a:ext uri="{FF2B5EF4-FFF2-40B4-BE49-F238E27FC236}">
                    <a16:creationId xmlns:a16="http://schemas.microsoft.com/office/drawing/2014/main" id="{09365FB3-2ED6-4640-973F-3A479FAF1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97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8" name="Rectangle 254">
                <a:extLst>
                  <a:ext uri="{FF2B5EF4-FFF2-40B4-BE49-F238E27FC236}">
                    <a16:creationId xmlns:a16="http://schemas.microsoft.com/office/drawing/2014/main" id="{B0246033-1BE1-4B19-85C5-25491F7F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08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59" name="Rectangle 255">
                <a:extLst>
                  <a:ext uri="{FF2B5EF4-FFF2-40B4-BE49-F238E27FC236}">
                    <a16:creationId xmlns:a16="http://schemas.microsoft.com/office/drawing/2014/main" id="{FD07A05E-48A7-4AC2-99C1-18528453A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19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0" name="Rectangle 256">
                <a:extLst>
                  <a:ext uri="{FF2B5EF4-FFF2-40B4-BE49-F238E27FC236}">
                    <a16:creationId xmlns:a16="http://schemas.microsoft.com/office/drawing/2014/main" id="{499B3A51-4FA9-4BDD-B554-5DFD8E076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92"/>
                <a:ext cx="3918" cy="3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1" name="Rectangle 257">
                <a:extLst>
                  <a:ext uri="{FF2B5EF4-FFF2-40B4-BE49-F238E27FC236}">
                    <a16:creationId xmlns:a16="http://schemas.microsoft.com/office/drawing/2014/main" id="{81B18DB2-9D68-4B4E-8D29-29883BF5F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87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2" name="Rectangle 258">
                <a:extLst>
                  <a:ext uri="{FF2B5EF4-FFF2-40B4-BE49-F238E27FC236}">
                    <a16:creationId xmlns:a16="http://schemas.microsoft.com/office/drawing/2014/main" id="{7825FFED-C89A-47A2-9A6F-282C61C23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598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3" name="Rectangle 259">
                <a:extLst>
                  <a:ext uri="{FF2B5EF4-FFF2-40B4-BE49-F238E27FC236}">
                    <a16:creationId xmlns:a16="http://schemas.microsoft.com/office/drawing/2014/main" id="{7DBD23C4-F51A-430B-A6F6-754F01A4C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09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4" name="Rectangle 260">
                <a:extLst>
                  <a:ext uri="{FF2B5EF4-FFF2-40B4-BE49-F238E27FC236}">
                    <a16:creationId xmlns:a16="http://schemas.microsoft.com/office/drawing/2014/main" id="{A7C6DD2F-F9F8-4B8B-98E5-8738C68F4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20"/>
                <a:ext cx="3918" cy="1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5" name="Rectangle 261">
                <a:extLst>
                  <a:ext uri="{FF2B5EF4-FFF2-40B4-BE49-F238E27FC236}">
                    <a16:creationId xmlns:a16="http://schemas.microsoft.com/office/drawing/2014/main" id="{73EEFE20-BA8B-4E5E-9DD1-0EDA2AEBE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32"/>
                <a:ext cx="3918" cy="10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6" name="Rectangle 262">
                <a:extLst>
                  <a:ext uri="{FF2B5EF4-FFF2-40B4-BE49-F238E27FC236}">
                    <a16:creationId xmlns:a16="http://schemas.microsoft.com/office/drawing/2014/main" id="{10676266-93BB-4E97-9FF6-51D8A8B44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42"/>
                <a:ext cx="3918" cy="12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7" name="Rectangle 263">
                <a:extLst>
                  <a:ext uri="{FF2B5EF4-FFF2-40B4-BE49-F238E27FC236}">
                    <a16:creationId xmlns:a16="http://schemas.microsoft.com/office/drawing/2014/main" id="{54924D89-91EB-4191-84E7-E6872DBAF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54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8" name="Rectangle 264">
                <a:extLst>
                  <a:ext uri="{FF2B5EF4-FFF2-40B4-BE49-F238E27FC236}">
                    <a16:creationId xmlns:a16="http://schemas.microsoft.com/office/drawing/2014/main" id="{35104C6C-648E-48C6-B0DB-3F4D96DBE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65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69" name="Rectangle 265">
                <a:extLst>
                  <a:ext uri="{FF2B5EF4-FFF2-40B4-BE49-F238E27FC236}">
                    <a16:creationId xmlns:a16="http://schemas.microsoft.com/office/drawing/2014/main" id="{A5751FD1-D73E-404D-8A2B-D61CE8C78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76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0" name="Rectangle 266">
                <a:extLst>
                  <a:ext uri="{FF2B5EF4-FFF2-40B4-BE49-F238E27FC236}">
                    <a16:creationId xmlns:a16="http://schemas.microsoft.com/office/drawing/2014/main" id="{ACE5BFA6-628E-41B6-A7EC-45F264C9E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87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1" name="Rectangle 267">
                <a:extLst>
                  <a:ext uri="{FF2B5EF4-FFF2-40B4-BE49-F238E27FC236}">
                    <a16:creationId xmlns:a16="http://schemas.microsoft.com/office/drawing/2014/main" id="{BA706314-400F-400C-825E-2A30BF21B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698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2" name="Rectangle 268">
                <a:extLst>
                  <a:ext uri="{FF2B5EF4-FFF2-40B4-BE49-F238E27FC236}">
                    <a16:creationId xmlns:a16="http://schemas.microsoft.com/office/drawing/2014/main" id="{3657D3C6-1D2E-4D36-B6D2-B88210983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09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3" name="Rectangle 269">
                <a:extLst>
                  <a:ext uri="{FF2B5EF4-FFF2-40B4-BE49-F238E27FC236}">
                    <a16:creationId xmlns:a16="http://schemas.microsoft.com/office/drawing/2014/main" id="{7AE96430-E0DA-451E-9FA6-7E0C93DFA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20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4" name="Rectangle 270">
                <a:extLst>
                  <a:ext uri="{FF2B5EF4-FFF2-40B4-BE49-F238E27FC236}">
                    <a16:creationId xmlns:a16="http://schemas.microsoft.com/office/drawing/2014/main" id="{DB3962C7-A371-4895-BE1D-E74DEEF0F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31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5" name="Rectangle 271">
                <a:extLst>
                  <a:ext uri="{FF2B5EF4-FFF2-40B4-BE49-F238E27FC236}">
                    <a16:creationId xmlns:a16="http://schemas.microsoft.com/office/drawing/2014/main" id="{E409B734-AB4D-4AC4-A517-7B45FA100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42"/>
                <a:ext cx="3918" cy="12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6" name="Rectangle 272">
                <a:extLst>
                  <a:ext uri="{FF2B5EF4-FFF2-40B4-BE49-F238E27FC236}">
                    <a16:creationId xmlns:a16="http://schemas.microsoft.com/office/drawing/2014/main" id="{78CA2191-163F-44CF-AE47-1D252EB37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54"/>
                <a:ext cx="3918" cy="10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7" name="Rectangle 273">
                <a:extLst>
                  <a:ext uri="{FF2B5EF4-FFF2-40B4-BE49-F238E27FC236}">
                    <a16:creationId xmlns:a16="http://schemas.microsoft.com/office/drawing/2014/main" id="{65E89B55-BE28-413F-A100-F55B4194A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64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8" name="Rectangle 274">
                <a:extLst>
                  <a:ext uri="{FF2B5EF4-FFF2-40B4-BE49-F238E27FC236}">
                    <a16:creationId xmlns:a16="http://schemas.microsoft.com/office/drawing/2014/main" id="{4B97B889-D925-4D71-8AB5-2880B33D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75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79" name="Rectangle 275">
                <a:extLst>
                  <a:ext uri="{FF2B5EF4-FFF2-40B4-BE49-F238E27FC236}">
                    <a16:creationId xmlns:a16="http://schemas.microsoft.com/office/drawing/2014/main" id="{A3C4F65C-2104-463D-BD08-C5C781178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86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0" name="Rectangle 276">
                <a:extLst>
                  <a:ext uri="{FF2B5EF4-FFF2-40B4-BE49-F238E27FC236}">
                    <a16:creationId xmlns:a16="http://schemas.microsoft.com/office/drawing/2014/main" id="{8C3E981E-EE2D-4705-9872-CD453ED4F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797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1" name="Rectangle 277">
                <a:extLst>
                  <a:ext uri="{FF2B5EF4-FFF2-40B4-BE49-F238E27FC236}">
                    <a16:creationId xmlns:a16="http://schemas.microsoft.com/office/drawing/2014/main" id="{21ADEE04-A529-45CC-A55C-0BF7D91EA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08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2" name="Rectangle 278">
                <a:extLst>
                  <a:ext uri="{FF2B5EF4-FFF2-40B4-BE49-F238E27FC236}">
                    <a16:creationId xmlns:a16="http://schemas.microsoft.com/office/drawing/2014/main" id="{BEBC8647-D8F2-488D-ADEB-5FA4E2EA9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19"/>
                <a:ext cx="3918" cy="12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3" name="Rectangle 279">
                <a:extLst>
                  <a:ext uri="{FF2B5EF4-FFF2-40B4-BE49-F238E27FC236}">
                    <a16:creationId xmlns:a16="http://schemas.microsoft.com/office/drawing/2014/main" id="{029E3224-D9EA-474C-919F-F1E300C19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31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4" name="Rectangle 280">
                <a:extLst>
                  <a:ext uri="{FF2B5EF4-FFF2-40B4-BE49-F238E27FC236}">
                    <a16:creationId xmlns:a16="http://schemas.microsoft.com/office/drawing/2014/main" id="{AD626A8D-7E98-450C-8165-6C04A7104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42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5" name="Rectangle 281">
                <a:extLst>
                  <a:ext uri="{FF2B5EF4-FFF2-40B4-BE49-F238E27FC236}">
                    <a16:creationId xmlns:a16="http://schemas.microsoft.com/office/drawing/2014/main" id="{DC873598-2DD3-4E9A-A9A4-17EC9E6A8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53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6" name="Rectangle 282">
                <a:extLst>
                  <a:ext uri="{FF2B5EF4-FFF2-40B4-BE49-F238E27FC236}">
                    <a16:creationId xmlns:a16="http://schemas.microsoft.com/office/drawing/2014/main" id="{9F3EE591-7CBD-4239-A076-F0F74C261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64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7" name="Rectangle 283">
                <a:extLst>
                  <a:ext uri="{FF2B5EF4-FFF2-40B4-BE49-F238E27FC236}">
                    <a16:creationId xmlns:a16="http://schemas.microsoft.com/office/drawing/2014/main" id="{9BA36D9D-438D-4866-8902-876964F61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75"/>
                <a:ext cx="3918" cy="11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8" name="Rectangle 284">
                <a:extLst>
                  <a:ext uri="{FF2B5EF4-FFF2-40B4-BE49-F238E27FC236}">
                    <a16:creationId xmlns:a16="http://schemas.microsoft.com/office/drawing/2014/main" id="{13B69460-7AFF-478F-A94D-A8B0266C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86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89" name="Rectangle 285">
                <a:extLst>
                  <a:ext uri="{FF2B5EF4-FFF2-40B4-BE49-F238E27FC236}">
                    <a16:creationId xmlns:a16="http://schemas.microsoft.com/office/drawing/2014/main" id="{C25AEF36-5101-4B9D-89FF-6A3EE3639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897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0" name="Rectangle 286">
                <a:extLst>
                  <a:ext uri="{FF2B5EF4-FFF2-40B4-BE49-F238E27FC236}">
                    <a16:creationId xmlns:a16="http://schemas.microsoft.com/office/drawing/2014/main" id="{2331B2E2-AC8C-4AB2-A1E0-B8CBAE0A0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08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1" name="Rectangle 287">
                <a:extLst>
                  <a:ext uri="{FF2B5EF4-FFF2-40B4-BE49-F238E27FC236}">
                    <a16:creationId xmlns:a16="http://schemas.microsoft.com/office/drawing/2014/main" id="{1BA1FE4B-1492-47E1-AA2D-426EA9754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19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2" name="Rectangle 288">
                <a:extLst>
                  <a:ext uri="{FF2B5EF4-FFF2-40B4-BE49-F238E27FC236}">
                    <a16:creationId xmlns:a16="http://schemas.microsoft.com/office/drawing/2014/main" id="{CD6610FD-8F78-4437-A461-30BBC53F1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22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3" name="Rectangle 289">
                <a:extLst>
                  <a:ext uri="{FF2B5EF4-FFF2-40B4-BE49-F238E27FC236}">
                    <a16:creationId xmlns:a16="http://schemas.microsoft.com/office/drawing/2014/main" id="{9904D539-40D4-45C1-A00C-9F8A54733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28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4" name="Rectangle 290">
                <a:extLst>
                  <a:ext uri="{FF2B5EF4-FFF2-40B4-BE49-F238E27FC236}">
                    <a16:creationId xmlns:a16="http://schemas.microsoft.com/office/drawing/2014/main" id="{13EB8E79-C938-497A-A6E6-6119A5CAC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35"/>
                <a:ext cx="1448" cy="6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5" name="Rectangle 291">
                <a:extLst>
                  <a:ext uri="{FF2B5EF4-FFF2-40B4-BE49-F238E27FC236}">
                    <a16:creationId xmlns:a16="http://schemas.microsoft.com/office/drawing/2014/main" id="{76C92BF3-9B53-413B-822C-0088625AE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41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6" name="Rectangle 292">
                <a:extLst>
                  <a:ext uri="{FF2B5EF4-FFF2-40B4-BE49-F238E27FC236}">
                    <a16:creationId xmlns:a16="http://schemas.microsoft.com/office/drawing/2014/main" id="{785B8BED-44C1-4283-BC29-D50ED50FD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47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7" name="Rectangle 293">
                <a:extLst>
                  <a:ext uri="{FF2B5EF4-FFF2-40B4-BE49-F238E27FC236}">
                    <a16:creationId xmlns:a16="http://schemas.microsoft.com/office/drawing/2014/main" id="{E5CFC54F-CF72-4C00-AA24-348B160E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54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8" name="Rectangle 294">
                <a:extLst>
                  <a:ext uri="{FF2B5EF4-FFF2-40B4-BE49-F238E27FC236}">
                    <a16:creationId xmlns:a16="http://schemas.microsoft.com/office/drawing/2014/main" id="{CE6C38B8-B391-4532-A215-6F0C80388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60"/>
                <a:ext cx="1448" cy="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99" name="Rectangle 295">
                <a:extLst>
                  <a:ext uri="{FF2B5EF4-FFF2-40B4-BE49-F238E27FC236}">
                    <a16:creationId xmlns:a16="http://schemas.microsoft.com/office/drawing/2014/main" id="{60881626-E7BD-439C-960F-93524D142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66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0" name="Rectangle 296">
                <a:extLst>
                  <a:ext uri="{FF2B5EF4-FFF2-40B4-BE49-F238E27FC236}">
                    <a16:creationId xmlns:a16="http://schemas.microsoft.com/office/drawing/2014/main" id="{397B4BFE-2E70-442F-9141-E3F4C1F36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73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1" name="Rectangle 297">
                <a:extLst>
                  <a:ext uri="{FF2B5EF4-FFF2-40B4-BE49-F238E27FC236}">
                    <a16:creationId xmlns:a16="http://schemas.microsoft.com/office/drawing/2014/main" id="{3AE8CB44-57FF-478B-8D25-C3B60C1B9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79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2" name="Rectangle 298">
                <a:extLst>
                  <a:ext uri="{FF2B5EF4-FFF2-40B4-BE49-F238E27FC236}">
                    <a16:creationId xmlns:a16="http://schemas.microsoft.com/office/drawing/2014/main" id="{A5DE842F-1625-4346-B2C5-D2B9F68E3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85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3" name="Rectangle 299">
                <a:extLst>
                  <a:ext uri="{FF2B5EF4-FFF2-40B4-BE49-F238E27FC236}">
                    <a16:creationId xmlns:a16="http://schemas.microsoft.com/office/drawing/2014/main" id="{BA79BF56-9F98-4999-BF38-BC00B8098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92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4" name="Rectangle 300">
                <a:extLst>
                  <a:ext uri="{FF2B5EF4-FFF2-40B4-BE49-F238E27FC236}">
                    <a16:creationId xmlns:a16="http://schemas.microsoft.com/office/drawing/2014/main" id="{F2893D5F-3366-4266-ACDE-D4EF3F4E9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98"/>
                <a:ext cx="1448" cy="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5" name="Rectangle 301">
                <a:extLst>
                  <a:ext uri="{FF2B5EF4-FFF2-40B4-BE49-F238E27FC236}">
                    <a16:creationId xmlns:a16="http://schemas.microsoft.com/office/drawing/2014/main" id="{146EE6D2-0E2F-49C4-936A-85DFC2F2D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04"/>
                <a:ext cx="1448" cy="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6" name="Rectangle 302">
                <a:extLst>
                  <a:ext uri="{FF2B5EF4-FFF2-40B4-BE49-F238E27FC236}">
                    <a16:creationId xmlns:a16="http://schemas.microsoft.com/office/drawing/2014/main" id="{00206019-A70F-46FC-B379-0890FF553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11"/>
                <a:ext cx="1448" cy="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7" name="Rectangle 303">
                <a:extLst>
                  <a:ext uri="{FF2B5EF4-FFF2-40B4-BE49-F238E27FC236}">
                    <a16:creationId xmlns:a16="http://schemas.microsoft.com/office/drawing/2014/main" id="{890DAC4B-F44E-4AB2-8789-6AD61159B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17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8" name="Rectangle 304">
                <a:extLst>
                  <a:ext uri="{FF2B5EF4-FFF2-40B4-BE49-F238E27FC236}">
                    <a16:creationId xmlns:a16="http://schemas.microsoft.com/office/drawing/2014/main" id="{AE283C73-1BFF-4715-900C-9A040EAA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23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9" name="Rectangle 305">
                <a:extLst>
                  <a:ext uri="{FF2B5EF4-FFF2-40B4-BE49-F238E27FC236}">
                    <a16:creationId xmlns:a16="http://schemas.microsoft.com/office/drawing/2014/main" id="{3683BC29-BE67-4FDB-90FC-819850FCA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29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0" name="Rectangle 306">
                <a:extLst>
                  <a:ext uri="{FF2B5EF4-FFF2-40B4-BE49-F238E27FC236}">
                    <a16:creationId xmlns:a16="http://schemas.microsoft.com/office/drawing/2014/main" id="{8E2006BB-BA38-4AB8-84C2-5E65D6910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36"/>
                <a:ext cx="1448" cy="6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1" name="Rectangle 307">
                <a:extLst>
                  <a:ext uri="{FF2B5EF4-FFF2-40B4-BE49-F238E27FC236}">
                    <a16:creationId xmlns:a16="http://schemas.microsoft.com/office/drawing/2014/main" id="{8607E5A7-4ED2-47C8-A4EE-340523F8C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42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2" name="Rectangle 308">
                <a:extLst>
                  <a:ext uri="{FF2B5EF4-FFF2-40B4-BE49-F238E27FC236}">
                    <a16:creationId xmlns:a16="http://schemas.microsoft.com/office/drawing/2014/main" id="{570D18C2-0D60-4CF5-BDEC-47F1E0F8B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48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3" name="Rectangle 309">
                <a:extLst>
                  <a:ext uri="{FF2B5EF4-FFF2-40B4-BE49-F238E27FC236}">
                    <a16:creationId xmlns:a16="http://schemas.microsoft.com/office/drawing/2014/main" id="{5A4574B0-EEED-4637-8472-D1A9DB986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55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4" name="Rectangle 310">
                <a:extLst>
                  <a:ext uri="{FF2B5EF4-FFF2-40B4-BE49-F238E27FC236}">
                    <a16:creationId xmlns:a16="http://schemas.microsoft.com/office/drawing/2014/main" id="{BDAFF9B0-E093-44A4-B6F7-037C5E985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61"/>
                <a:ext cx="1448" cy="6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5" name="Rectangle 311">
                <a:extLst>
                  <a:ext uri="{FF2B5EF4-FFF2-40B4-BE49-F238E27FC236}">
                    <a16:creationId xmlns:a16="http://schemas.microsoft.com/office/drawing/2014/main" id="{FEC1515F-C093-4019-B87F-6807DD142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67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6" name="Rectangle 312">
                <a:extLst>
                  <a:ext uri="{FF2B5EF4-FFF2-40B4-BE49-F238E27FC236}">
                    <a16:creationId xmlns:a16="http://schemas.microsoft.com/office/drawing/2014/main" id="{99C6C1D1-B167-4E14-ABF4-E1D981590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74"/>
                <a:ext cx="1448" cy="6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7" name="Rectangle 313">
                <a:extLst>
                  <a:ext uri="{FF2B5EF4-FFF2-40B4-BE49-F238E27FC236}">
                    <a16:creationId xmlns:a16="http://schemas.microsoft.com/office/drawing/2014/main" id="{B99311CB-ADBB-4194-8995-5BF68A3E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80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8" name="Rectangle 314">
                <a:extLst>
                  <a:ext uri="{FF2B5EF4-FFF2-40B4-BE49-F238E27FC236}">
                    <a16:creationId xmlns:a16="http://schemas.microsoft.com/office/drawing/2014/main" id="{AF9979FF-89A4-4DA1-880F-FED0FFEEE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86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9" name="Rectangle 315">
                <a:extLst>
                  <a:ext uri="{FF2B5EF4-FFF2-40B4-BE49-F238E27FC236}">
                    <a16:creationId xmlns:a16="http://schemas.microsoft.com/office/drawing/2014/main" id="{2C46C7C5-73EE-407C-9791-82A424D98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93"/>
                <a:ext cx="1448" cy="6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0" name="Rectangle 316">
                <a:extLst>
                  <a:ext uri="{FF2B5EF4-FFF2-40B4-BE49-F238E27FC236}">
                    <a16:creationId xmlns:a16="http://schemas.microsoft.com/office/drawing/2014/main" id="{7A87B76E-5BF2-41C6-ACE6-3B8A5376E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99"/>
                <a:ext cx="1448" cy="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1" name="Rectangle 317">
                <a:extLst>
                  <a:ext uri="{FF2B5EF4-FFF2-40B4-BE49-F238E27FC236}">
                    <a16:creationId xmlns:a16="http://schemas.microsoft.com/office/drawing/2014/main" id="{494C0AEA-BA73-46F2-AB08-C085C2AD0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0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2" name="Rectangle 318">
                <a:extLst>
                  <a:ext uri="{FF2B5EF4-FFF2-40B4-BE49-F238E27FC236}">
                    <a16:creationId xmlns:a16="http://schemas.microsoft.com/office/drawing/2014/main" id="{9D82CF11-AFE8-4992-AA04-9ACE68FEE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2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3" name="Rectangle 319">
                <a:extLst>
                  <a:ext uri="{FF2B5EF4-FFF2-40B4-BE49-F238E27FC236}">
                    <a16:creationId xmlns:a16="http://schemas.microsoft.com/office/drawing/2014/main" id="{F7510885-C755-4EB7-8216-8A5F0BF5F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25"/>
                <a:ext cx="1448" cy="1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4" name="Rectangle 320">
                <a:extLst>
                  <a:ext uri="{FF2B5EF4-FFF2-40B4-BE49-F238E27FC236}">
                    <a16:creationId xmlns:a16="http://schemas.microsoft.com/office/drawing/2014/main" id="{B65FDAE7-F40E-42CE-906A-CCC4AA5F1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22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5" name="Rectangle 321">
                <a:extLst>
                  <a:ext uri="{FF2B5EF4-FFF2-40B4-BE49-F238E27FC236}">
                    <a16:creationId xmlns:a16="http://schemas.microsoft.com/office/drawing/2014/main" id="{9A1E1F64-56A3-4B7E-8037-3BE1FD076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28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6" name="Rectangle 322">
                <a:extLst>
                  <a:ext uri="{FF2B5EF4-FFF2-40B4-BE49-F238E27FC236}">
                    <a16:creationId xmlns:a16="http://schemas.microsoft.com/office/drawing/2014/main" id="{FDBF5883-F9A2-4274-8A79-720A4A0F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35"/>
                <a:ext cx="1448" cy="6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7" name="Rectangle 323">
                <a:extLst>
                  <a:ext uri="{FF2B5EF4-FFF2-40B4-BE49-F238E27FC236}">
                    <a16:creationId xmlns:a16="http://schemas.microsoft.com/office/drawing/2014/main" id="{E1E95B78-36A8-4098-B308-3D1954727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41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8" name="Rectangle 324">
                <a:extLst>
                  <a:ext uri="{FF2B5EF4-FFF2-40B4-BE49-F238E27FC236}">
                    <a16:creationId xmlns:a16="http://schemas.microsoft.com/office/drawing/2014/main" id="{DA438368-F57E-4096-9F80-8804D4351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47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29" name="Rectangle 325">
                <a:extLst>
                  <a:ext uri="{FF2B5EF4-FFF2-40B4-BE49-F238E27FC236}">
                    <a16:creationId xmlns:a16="http://schemas.microsoft.com/office/drawing/2014/main" id="{9890B41B-BEAC-4787-9337-6C3A4140F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54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0" name="Rectangle 326">
                <a:extLst>
                  <a:ext uri="{FF2B5EF4-FFF2-40B4-BE49-F238E27FC236}">
                    <a16:creationId xmlns:a16="http://schemas.microsoft.com/office/drawing/2014/main" id="{95016185-B35E-42E5-BE5E-DF08A638D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60"/>
                <a:ext cx="1448" cy="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1" name="Rectangle 327">
                <a:extLst>
                  <a:ext uri="{FF2B5EF4-FFF2-40B4-BE49-F238E27FC236}">
                    <a16:creationId xmlns:a16="http://schemas.microsoft.com/office/drawing/2014/main" id="{B988A140-ACDC-4204-A0C7-FEE3D1F6D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66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2" name="Rectangle 328">
                <a:extLst>
                  <a:ext uri="{FF2B5EF4-FFF2-40B4-BE49-F238E27FC236}">
                    <a16:creationId xmlns:a16="http://schemas.microsoft.com/office/drawing/2014/main" id="{5D36DC68-964A-45A3-B396-A6848B9D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73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3" name="Rectangle 329">
                <a:extLst>
                  <a:ext uri="{FF2B5EF4-FFF2-40B4-BE49-F238E27FC236}">
                    <a16:creationId xmlns:a16="http://schemas.microsoft.com/office/drawing/2014/main" id="{E9813A36-0F26-4A5E-AD92-AEDBB7D37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79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4" name="Rectangle 330">
                <a:extLst>
                  <a:ext uri="{FF2B5EF4-FFF2-40B4-BE49-F238E27FC236}">
                    <a16:creationId xmlns:a16="http://schemas.microsoft.com/office/drawing/2014/main" id="{4E4A249C-E824-40E8-9F07-CD064BA45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85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5" name="Rectangle 331">
                <a:extLst>
                  <a:ext uri="{FF2B5EF4-FFF2-40B4-BE49-F238E27FC236}">
                    <a16:creationId xmlns:a16="http://schemas.microsoft.com/office/drawing/2014/main" id="{FEF0EDAE-BAC9-4F1C-BAC4-E0F02CF86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92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6" name="Rectangle 332">
                <a:extLst>
                  <a:ext uri="{FF2B5EF4-FFF2-40B4-BE49-F238E27FC236}">
                    <a16:creationId xmlns:a16="http://schemas.microsoft.com/office/drawing/2014/main" id="{2C953C89-E22F-4309-8F84-23358BCA5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998"/>
                <a:ext cx="1448" cy="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7" name="Rectangle 333">
                <a:extLst>
                  <a:ext uri="{FF2B5EF4-FFF2-40B4-BE49-F238E27FC236}">
                    <a16:creationId xmlns:a16="http://schemas.microsoft.com/office/drawing/2014/main" id="{7C5E8856-8E95-48BB-9C9E-40F165102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04"/>
                <a:ext cx="1448" cy="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8" name="Rectangle 334">
                <a:extLst>
                  <a:ext uri="{FF2B5EF4-FFF2-40B4-BE49-F238E27FC236}">
                    <a16:creationId xmlns:a16="http://schemas.microsoft.com/office/drawing/2014/main" id="{0A79A185-9387-4F62-816A-69E4797E4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11"/>
                <a:ext cx="1448" cy="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39" name="Rectangle 335">
                <a:extLst>
                  <a:ext uri="{FF2B5EF4-FFF2-40B4-BE49-F238E27FC236}">
                    <a16:creationId xmlns:a16="http://schemas.microsoft.com/office/drawing/2014/main" id="{578B98CA-2F4F-430B-A49C-1C787B80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17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0" name="Rectangle 336">
                <a:extLst>
                  <a:ext uri="{FF2B5EF4-FFF2-40B4-BE49-F238E27FC236}">
                    <a16:creationId xmlns:a16="http://schemas.microsoft.com/office/drawing/2014/main" id="{3B0AD83F-3CB5-450E-8E8B-88DAA92F8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23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1" name="Rectangle 337">
                <a:extLst>
                  <a:ext uri="{FF2B5EF4-FFF2-40B4-BE49-F238E27FC236}">
                    <a16:creationId xmlns:a16="http://schemas.microsoft.com/office/drawing/2014/main" id="{23363A95-0501-40A1-9129-2CB7841C5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29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2" name="Rectangle 338">
                <a:extLst>
                  <a:ext uri="{FF2B5EF4-FFF2-40B4-BE49-F238E27FC236}">
                    <a16:creationId xmlns:a16="http://schemas.microsoft.com/office/drawing/2014/main" id="{B157A2ED-C716-4A94-B01D-C9BAC72F0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36"/>
                <a:ext cx="1448" cy="6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3" name="Rectangle 339">
                <a:extLst>
                  <a:ext uri="{FF2B5EF4-FFF2-40B4-BE49-F238E27FC236}">
                    <a16:creationId xmlns:a16="http://schemas.microsoft.com/office/drawing/2014/main" id="{D234F645-E8E3-4FB3-B8F1-9B72C3E39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42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4" name="Rectangle 340">
                <a:extLst>
                  <a:ext uri="{FF2B5EF4-FFF2-40B4-BE49-F238E27FC236}">
                    <a16:creationId xmlns:a16="http://schemas.microsoft.com/office/drawing/2014/main" id="{7C27C459-9A0B-423B-99B0-301C9ED1B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48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5" name="Rectangle 341">
                <a:extLst>
                  <a:ext uri="{FF2B5EF4-FFF2-40B4-BE49-F238E27FC236}">
                    <a16:creationId xmlns:a16="http://schemas.microsoft.com/office/drawing/2014/main" id="{4E8F1EE9-DB8C-443A-98DC-D9349EF59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55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6" name="Rectangle 342">
                <a:extLst>
                  <a:ext uri="{FF2B5EF4-FFF2-40B4-BE49-F238E27FC236}">
                    <a16:creationId xmlns:a16="http://schemas.microsoft.com/office/drawing/2014/main" id="{F110A8E0-ED5A-4F97-8850-46837AF50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61"/>
                <a:ext cx="1448" cy="6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7" name="Rectangle 343">
                <a:extLst>
                  <a:ext uri="{FF2B5EF4-FFF2-40B4-BE49-F238E27FC236}">
                    <a16:creationId xmlns:a16="http://schemas.microsoft.com/office/drawing/2014/main" id="{B85FCA2B-2DBD-4D0A-8CB6-950E4BAF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67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8" name="Rectangle 344">
                <a:extLst>
                  <a:ext uri="{FF2B5EF4-FFF2-40B4-BE49-F238E27FC236}">
                    <a16:creationId xmlns:a16="http://schemas.microsoft.com/office/drawing/2014/main" id="{11F0211F-9849-49B2-940A-DEF5127EB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74"/>
                <a:ext cx="1448" cy="6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9" name="Rectangle 345">
                <a:extLst>
                  <a:ext uri="{FF2B5EF4-FFF2-40B4-BE49-F238E27FC236}">
                    <a16:creationId xmlns:a16="http://schemas.microsoft.com/office/drawing/2014/main" id="{C9F2BE79-6E98-4C43-B893-27DF8DF10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80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0" name="Rectangle 346">
                <a:extLst>
                  <a:ext uri="{FF2B5EF4-FFF2-40B4-BE49-F238E27FC236}">
                    <a16:creationId xmlns:a16="http://schemas.microsoft.com/office/drawing/2014/main" id="{B0EE2FC7-EED6-49B8-A52E-75F228946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86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1" name="Rectangle 347">
                <a:extLst>
                  <a:ext uri="{FF2B5EF4-FFF2-40B4-BE49-F238E27FC236}">
                    <a16:creationId xmlns:a16="http://schemas.microsoft.com/office/drawing/2014/main" id="{C3980AEA-DF66-4521-B1BF-0938067F4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93"/>
                <a:ext cx="1448" cy="6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2" name="Rectangle 348">
                <a:extLst>
                  <a:ext uri="{FF2B5EF4-FFF2-40B4-BE49-F238E27FC236}">
                    <a16:creationId xmlns:a16="http://schemas.microsoft.com/office/drawing/2014/main" id="{1D9779D2-3479-43B9-A64D-67AA9D45D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099"/>
                <a:ext cx="1448" cy="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3" name="Rectangle 349">
                <a:extLst>
                  <a:ext uri="{FF2B5EF4-FFF2-40B4-BE49-F238E27FC236}">
                    <a16:creationId xmlns:a16="http://schemas.microsoft.com/office/drawing/2014/main" id="{56711AE8-9668-4E7B-9A1B-EA61DDE1D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0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4" name="Rectangle 350">
                <a:extLst>
                  <a:ext uri="{FF2B5EF4-FFF2-40B4-BE49-F238E27FC236}">
                    <a16:creationId xmlns:a16="http://schemas.microsoft.com/office/drawing/2014/main" id="{5C957A4D-B04E-4AF9-86AE-FDA895973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2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5" name="Rectangle 351">
                <a:extLst>
                  <a:ext uri="{FF2B5EF4-FFF2-40B4-BE49-F238E27FC236}">
                    <a16:creationId xmlns:a16="http://schemas.microsoft.com/office/drawing/2014/main" id="{3883ED29-5787-47CF-85A2-78CCBA2BC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22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6" name="Rectangle 352">
                <a:extLst>
                  <a:ext uri="{FF2B5EF4-FFF2-40B4-BE49-F238E27FC236}">
                    <a16:creationId xmlns:a16="http://schemas.microsoft.com/office/drawing/2014/main" id="{DECE82E8-DEC7-4551-B8A0-E2418B0F9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28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7" name="Rectangle 353">
                <a:extLst>
                  <a:ext uri="{FF2B5EF4-FFF2-40B4-BE49-F238E27FC236}">
                    <a16:creationId xmlns:a16="http://schemas.microsoft.com/office/drawing/2014/main" id="{34C31D06-67D3-4D1D-A57B-DA87AD451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35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8" name="Rectangle 354">
                <a:extLst>
                  <a:ext uri="{FF2B5EF4-FFF2-40B4-BE49-F238E27FC236}">
                    <a16:creationId xmlns:a16="http://schemas.microsoft.com/office/drawing/2014/main" id="{B8FFED4D-CC7F-40C2-B6AF-E36E18215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41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9" name="Rectangle 355">
                <a:extLst>
                  <a:ext uri="{FF2B5EF4-FFF2-40B4-BE49-F238E27FC236}">
                    <a16:creationId xmlns:a16="http://schemas.microsoft.com/office/drawing/2014/main" id="{8EC2E5BF-2DF0-4FC4-B8C0-24B938F20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47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0" name="Rectangle 356">
                <a:extLst>
                  <a:ext uri="{FF2B5EF4-FFF2-40B4-BE49-F238E27FC236}">
                    <a16:creationId xmlns:a16="http://schemas.microsoft.com/office/drawing/2014/main" id="{B89E76C0-3876-4751-A5DD-495C24191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54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1" name="Rectangle 357">
                <a:extLst>
                  <a:ext uri="{FF2B5EF4-FFF2-40B4-BE49-F238E27FC236}">
                    <a16:creationId xmlns:a16="http://schemas.microsoft.com/office/drawing/2014/main" id="{5B7835B7-6B69-4430-AB0E-3C173D207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60"/>
                <a:ext cx="3918" cy="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2" name="Rectangle 358">
                <a:extLst>
                  <a:ext uri="{FF2B5EF4-FFF2-40B4-BE49-F238E27FC236}">
                    <a16:creationId xmlns:a16="http://schemas.microsoft.com/office/drawing/2014/main" id="{8A0FE066-BA4A-424A-902B-83127B102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66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3" name="Rectangle 359">
                <a:extLst>
                  <a:ext uri="{FF2B5EF4-FFF2-40B4-BE49-F238E27FC236}">
                    <a16:creationId xmlns:a16="http://schemas.microsoft.com/office/drawing/2014/main" id="{C58D569B-17C5-4701-86DB-8BFD1B5E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73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4" name="Rectangle 360">
                <a:extLst>
                  <a:ext uri="{FF2B5EF4-FFF2-40B4-BE49-F238E27FC236}">
                    <a16:creationId xmlns:a16="http://schemas.microsoft.com/office/drawing/2014/main" id="{587480CD-D9D0-48F8-AAD1-901C701C3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79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5" name="Rectangle 361">
                <a:extLst>
                  <a:ext uri="{FF2B5EF4-FFF2-40B4-BE49-F238E27FC236}">
                    <a16:creationId xmlns:a16="http://schemas.microsoft.com/office/drawing/2014/main" id="{EF3222E3-51CB-48CE-B336-2E5BE7EB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85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6" name="Rectangle 362">
                <a:extLst>
                  <a:ext uri="{FF2B5EF4-FFF2-40B4-BE49-F238E27FC236}">
                    <a16:creationId xmlns:a16="http://schemas.microsoft.com/office/drawing/2014/main" id="{5308894E-2BE7-4D43-B6F6-C79CE944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92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7" name="Rectangle 363">
                <a:extLst>
                  <a:ext uri="{FF2B5EF4-FFF2-40B4-BE49-F238E27FC236}">
                    <a16:creationId xmlns:a16="http://schemas.microsoft.com/office/drawing/2014/main" id="{7539A815-EEAD-46A6-BDB4-D35E7AF74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98"/>
                <a:ext cx="3918" cy="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8" name="Rectangle 364">
                <a:extLst>
                  <a:ext uri="{FF2B5EF4-FFF2-40B4-BE49-F238E27FC236}">
                    <a16:creationId xmlns:a16="http://schemas.microsoft.com/office/drawing/2014/main" id="{4835C036-1584-4153-B39A-03AB1C39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04"/>
                <a:ext cx="3918" cy="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69" name="Rectangle 365">
                <a:extLst>
                  <a:ext uri="{FF2B5EF4-FFF2-40B4-BE49-F238E27FC236}">
                    <a16:creationId xmlns:a16="http://schemas.microsoft.com/office/drawing/2014/main" id="{8ACCB90C-DEBF-45C6-B144-748629F4A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11"/>
                <a:ext cx="3918" cy="6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0" name="Rectangle 366">
                <a:extLst>
                  <a:ext uri="{FF2B5EF4-FFF2-40B4-BE49-F238E27FC236}">
                    <a16:creationId xmlns:a16="http://schemas.microsoft.com/office/drawing/2014/main" id="{CD2085A5-0CBE-44F5-BEB1-0131DA8E1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17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1" name="Rectangle 367">
                <a:extLst>
                  <a:ext uri="{FF2B5EF4-FFF2-40B4-BE49-F238E27FC236}">
                    <a16:creationId xmlns:a16="http://schemas.microsoft.com/office/drawing/2014/main" id="{EC30B019-394B-4AC3-9A8C-D19860958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23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2" name="Rectangle 368">
                <a:extLst>
                  <a:ext uri="{FF2B5EF4-FFF2-40B4-BE49-F238E27FC236}">
                    <a16:creationId xmlns:a16="http://schemas.microsoft.com/office/drawing/2014/main" id="{1E95D183-39CE-4F60-AC75-40C284754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29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3" name="Rectangle 369">
                <a:extLst>
                  <a:ext uri="{FF2B5EF4-FFF2-40B4-BE49-F238E27FC236}">
                    <a16:creationId xmlns:a16="http://schemas.microsoft.com/office/drawing/2014/main" id="{93C8F9FA-DB26-4068-9254-6ECAA1CD0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36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4" name="Rectangle 370">
                <a:extLst>
                  <a:ext uri="{FF2B5EF4-FFF2-40B4-BE49-F238E27FC236}">
                    <a16:creationId xmlns:a16="http://schemas.microsoft.com/office/drawing/2014/main" id="{D591F903-18B1-4DB1-9041-600DA26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42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5" name="Rectangle 371">
                <a:extLst>
                  <a:ext uri="{FF2B5EF4-FFF2-40B4-BE49-F238E27FC236}">
                    <a16:creationId xmlns:a16="http://schemas.microsoft.com/office/drawing/2014/main" id="{BA794A03-1816-4D67-A69E-EC7DD3EAE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48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6" name="Rectangle 372">
                <a:extLst>
                  <a:ext uri="{FF2B5EF4-FFF2-40B4-BE49-F238E27FC236}">
                    <a16:creationId xmlns:a16="http://schemas.microsoft.com/office/drawing/2014/main" id="{C5D7DD63-2500-44DB-B8C0-D1D485B59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55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7" name="Rectangle 373">
                <a:extLst>
                  <a:ext uri="{FF2B5EF4-FFF2-40B4-BE49-F238E27FC236}">
                    <a16:creationId xmlns:a16="http://schemas.microsoft.com/office/drawing/2014/main" id="{3B58BAC3-27D5-4A77-90C6-F31AEE6D2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61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8" name="Rectangle 374">
                <a:extLst>
                  <a:ext uri="{FF2B5EF4-FFF2-40B4-BE49-F238E27FC236}">
                    <a16:creationId xmlns:a16="http://schemas.microsoft.com/office/drawing/2014/main" id="{D33FE8AF-596F-4149-BDB3-559846C12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67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79" name="Rectangle 375">
                <a:extLst>
                  <a:ext uri="{FF2B5EF4-FFF2-40B4-BE49-F238E27FC236}">
                    <a16:creationId xmlns:a16="http://schemas.microsoft.com/office/drawing/2014/main" id="{660ED781-76B4-44DD-8B51-B3FA4F665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74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0" name="Rectangle 376">
                <a:extLst>
                  <a:ext uri="{FF2B5EF4-FFF2-40B4-BE49-F238E27FC236}">
                    <a16:creationId xmlns:a16="http://schemas.microsoft.com/office/drawing/2014/main" id="{D4808E3A-596C-4D51-89A2-2D90E3091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80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1" name="Rectangle 377">
                <a:extLst>
                  <a:ext uri="{FF2B5EF4-FFF2-40B4-BE49-F238E27FC236}">
                    <a16:creationId xmlns:a16="http://schemas.microsoft.com/office/drawing/2014/main" id="{53EC1BFF-A77A-4F1B-8C57-02A2DFE0C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86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2" name="Rectangle 378">
                <a:extLst>
                  <a:ext uri="{FF2B5EF4-FFF2-40B4-BE49-F238E27FC236}">
                    <a16:creationId xmlns:a16="http://schemas.microsoft.com/office/drawing/2014/main" id="{45B9DED1-BE34-49E6-93B3-CC3641B83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93"/>
                <a:ext cx="3918" cy="6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3" name="Rectangle 379">
                <a:extLst>
                  <a:ext uri="{FF2B5EF4-FFF2-40B4-BE49-F238E27FC236}">
                    <a16:creationId xmlns:a16="http://schemas.microsoft.com/office/drawing/2014/main" id="{E01DE3D6-AB5D-4925-B79F-91C3454B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99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4" name="Rectangle 380">
                <a:extLst>
                  <a:ext uri="{FF2B5EF4-FFF2-40B4-BE49-F238E27FC236}">
                    <a16:creationId xmlns:a16="http://schemas.microsoft.com/office/drawing/2014/main" id="{6E108FB4-7CAB-471C-9113-92386B022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0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5" name="Rectangle 381">
                <a:extLst>
                  <a:ext uri="{FF2B5EF4-FFF2-40B4-BE49-F238E27FC236}">
                    <a16:creationId xmlns:a16="http://schemas.microsoft.com/office/drawing/2014/main" id="{EA192384-292B-4FF8-95EB-D77EA2262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2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6" name="Rectangle 382">
                <a:extLst>
                  <a:ext uri="{FF2B5EF4-FFF2-40B4-BE49-F238E27FC236}">
                    <a16:creationId xmlns:a16="http://schemas.microsoft.com/office/drawing/2014/main" id="{F8AD6039-41E2-4D10-BEB3-E722164AB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25"/>
                <a:ext cx="3918" cy="1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7" name="Rectangle 383">
                <a:extLst>
                  <a:ext uri="{FF2B5EF4-FFF2-40B4-BE49-F238E27FC236}">
                    <a16:creationId xmlns:a16="http://schemas.microsoft.com/office/drawing/2014/main" id="{2FBF437B-738C-49CE-BFAF-B6B5C0F53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22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8" name="Rectangle 384">
                <a:extLst>
                  <a:ext uri="{FF2B5EF4-FFF2-40B4-BE49-F238E27FC236}">
                    <a16:creationId xmlns:a16="http://schemas.microsoft.com/office/drawing/2014/main" id="{A6261EE9-685C-471D-859E-CBCDE5ECC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28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89" name="Rectangle 385">
                <a:extLst>
                  <a:ext uri="{FF2B5EF4-FFF2-40B4-BE49-F238E27FC236}">
                    <a16:creationId xmlns:a16="http://schemas.microsoft.com/office/drawing/2014/main" id="{D8794D2C-CDD2-407F-8653-DAD590EF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35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0" name="Rectangle 386">
                <a:extLst>
                  <a:ext uri="{FF2B5EF4-FFF2-40B4-BE49-F238E27FC236}">
                    <a16:creationId xmlns:a16="http://schemas.microsoft.com/office/drawing/2014/main" id="{732FB331-29A3-4943-9289-FE40C9457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41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1" name="Rectangle 387">
                <a:extLst>
                  <a:ext uri="{FF2B5EF4-FFF2-40B4-BE49-F238E27FC236}">
                    <a16:creationId xmlns:a16="http://schemas.microsoft.com/office/drawing/2014/main" id="{1F0517B5-66AF-4867-BA51-1A9896E8C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47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2" name="Rectangle 388">
                <a:extLst>
                  <a:ext uri="{FF2B5EF4-FFF2-40B4-BE49-F238E27FC236}">
                    <a16:creationId xmlns:a16="http://schemas.microsoft.com/office/drawing/2014/main" id="{D4701B9E-7EF5-4387-AC9C-126DF3BAF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54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3" name="Rectangle 389">
                <a:extLst>
                  <a:ext uri="{FF2B5EF4-FFF2-40B4-BE49-F238E27FC236}">
                    <a16:creationId xmlns:a16="http://schemas.microsoft.com/office/drawing/2014/main" id="{6DB950A1-5A76-4F0A-AE87-3142C724A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60"/>
                <a:ext cx="3918" cy="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4" name="Rectangle 390">
                <a:extLst>
                  <a:ext uri="{FF2B5EF4-FFF2-40B4-BE49-F238E27FC236}">
                    <a16:creationId xmlns:a16="http://schemas.microsoft.com/office/drawing/2014/main" id="{767D6649-641C-4064-A438-77A28B1DA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66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5" name="Rectangle 391">
                <a:extLst>
                  <a:ext uri="{FF2B5EF4-FFF2-40B4-BE49-F238E27FC236}">
                    <a16:creationId xmlns:a16="http://schemas.microsoft.com/office/drawing/2014/main" id="{6988F23C-238B-4F02-A310-58BBE3C26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73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6" name="Rectangle 392">
                <a:extLst>
                  <a:ext uri="{FF2B5EF4-FFF2-40B4-BE49-F238E27FC236}">
                    <a16:creationId xmlns:a16="http://schemas.microsoft.com/office/drawing/2014/main" id="{C494CF8E-8090-46D7-8341-26BEBEB68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79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7" name="Rectangle 393">
                <a:extLst>
                  <a:ext uri="{FF2B5EF4-FFF2-40B4-BE49-F238E27FC236}">
                    <a16:creationId xmlns:a16="http://schemas.microsoft.com/office/drawing/2014/main" id="{1F7F7B82-C3D8-430A-9F2F-4ADE4139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85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8" name="Rectangle 394">
                <a:extLst>
                  <a:ext uri="{FF2B5EF4-FFF2-40B4-BE49-F238E27FC236}">
                    <a16:creationId xmlns:a16="http://schemas.microsoft.com/office/drawing/2014/main" id="{F6FC305D-59BB-421F-90E1-DD9B7378B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92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99" name="Rectangle 395">
                <a:extLst>
                  <a:ext uri="{FF2B5EF4-FFF2-40B4-BE49-F238E27FC236}">
                    <a16:creationId xmlns:a16="http://schemas.microsoft.com/office/drawing/2014/main" id="{428EF1D1-B5CC-4380-9544-0490B653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998"/>
                <a:ext cx="3918" cy="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0" name="Rectangle 396">
                <a:extLst>
                  <a:ext uri="{FF2B5EF4-FFF2-40B4-BE49-F238E27FC236}">
                    <a16:creationId xmlns:a16="http://schemas.microsoft.com/office/drawing/2014/main" id="{A384B797-7CA8-48DA-8953-8E4332865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04"/>
                <a:ext cx="3918" cy="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1" name="Rectangle 397">
                <a:extLst>
                  <a:ext uri="{FF2B5EF4-FFF2-40B4-BE49-F238E27FC236}">
                    <a16:creationId xmlns:a16="http://schemas.microsoft.com/office/drawing/2014/main" id="{28FCE288-3D77-4037-BA02-448E59899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11"/>
                <a:ext cx="3918" cy="6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2" name="Rectangle 398">
                <a:extLst>
                  <a:ext uri="{FF2B5EF4-FFF2-40B4-BE49-F238E27FC236}">
                    <a16:creationId xmlns:a16="http://schemas.microsoft.com/office/drawing/2014/main" id="{B9211D34-74DD-4668-A233-FA53BFFCA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17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3" name="Rectangle 399">
                <a:extLst>
                  <a:ext uri="{FF2B5EF4-FFF2-40B4-BE49-F238E27FC236}">
                    <a16:creationId xmlns:a16="http://schemas.microsoft.com/office/drawing/2014/main" id="{7476B28B-8F77-429B-B634-18F591432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23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4" name="Rectangle 400">
                <a:extLst>
                  <a:ext uri="{FF2B5EF4-FFF2-40B4-BE49-F238E27FC236}">
                    <a16:creationId xmlns:a16="http://schemas.microsoft.com/office/drawing/2014/main" id="{1A699E0B-68E0-45E6-A2DD-84D3899BB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29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5" name="Rectangle 401">
                <a:extLst>
                  <a:ext uri="{FF2B5EF4-FFF2-40B4-BE49-F238E27FC236}">
                    <a16:creationId xmlns:a16="http://schemas.microsoft.com/office/drawing/2014/main" id="{F1F6F116-0CC9-42FF-BAF2-F7A09F12B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36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6" name="Rectangle 402">
                <a:extLst>
                  <a:ext uri="{FF2B5EF4-FFF2-40B4-BE49-F238E27FC236}">
                    <a16:creationId xmlns:a16="http://schemas.microsoft.com/office/drawing/2014/main" id="{4736D199-BCF5-4FF1-906A-71C9C3AF5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42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7" name="Rectangle 403">
                <a:extLst>
                  <a:ext uri="{FF2B5EF4-FFF2-40B4-BE49-F238E27FC236}">
                    <a16:creationId xmlns:a16="http://schemas.microsoft.com/office/drawing/2014/main" id="{FC52F641-5DAA-46E3-991C-B023CE21D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48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8" name="Rectangle 404">
                <a:extLst>
                  <a:ext uri="{FF2B5EF4-FFF2-40B4-BE49-F238E27FC236}">
                    <a16:creationId xmlns:a16="http://schemas.microsoft.com/office/drawing/2014/main" id="{8ECE893C-9860-466B-AFDA-6F4D13B48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55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09" name="Rectangle 405">
                <a:extLst>
                  <a:ext uri="{FF2B5EF4-FFF2-40B4-BE49-F238E27FC236}">
                    <a16:creationId xmlns:a16="http://schemas.microsoft.com/office/drawing/2014/main" id="{5D5BBD7A-CD96-4486-84B8-3408CE9E2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61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0" name="Rectangle 406">
                <a:extLst>
                  <a:ext uri="{FF2B5EF4-FFF2-40B4-BE49-F238E27FC236}">
                    <a16:creationId xmlns:a16="http://schemas.microsoft.com/office/drawing/2014/main" id="{01AF4E0F-F1A8-4EBE-8BEF-9073E4EDA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67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1" name="Rectangle 407">
                <a:extLst>
                  <a:ext uri="{FF2B5EF4-FFF2-40B4-BE49-F238E27FC236}">
                    <a16:creationId xmlns:a16="http://schemas.microsoft.com/office/drawing/2014/main" id="{966BAFC1-1345-49F8-8D27-2E6512435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74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2" name="Rectangle 408">
                <a:extLst>
                  <a:ext uri="{FF2B5EF4-FFF2-40B4-BE49-F238E27FC236}">
                    <a16:creationId xmlns:a16="http://schemas.microsoft.com/office/drawing/2014/main" id="{FD278174-9355-4C92-B33D-A972D07FE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80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3" name="Rectangle 409">
                <a:extLst>
                  <a:ext uri="{FF2B5EF4-FFF2-40B4-BE49-F238E27FC236}">
                    <a16:creationId xmlns:a16="http://schemas.microsoft.com/office/drawing/2014/main" id="{F8893D29-1D2F-4F45-9526-DD37D762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86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4" name="Rectangle 410">
                <a:extLst>
                  <a:ext uri="{FF2B5EF4-FFF2-40B4-BE49-F238E27FC236}">
                    <a16:creationId xmlns:a16="http://schemas.microsoft.com/office/drawing/2014/main" id="{0028E599-624F-428B-881E-86DD80BCA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93"/>
                <a:ext cx="3918" cy="6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5" name="Rectangle 411">
                <a:extLst>
                  <a:ext uri="{FF2B5EF4-FFF2-40B4-BE49-F238E27FC236}">
                    <a16:creationId xmlns:a16="http://schemas.microsoft.com/office/drawing/2014/main" id="{CD392B2D-DF36-4B40-807D-44EE4D32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099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6" name="Rectangle 412">
                <a:extLst>
                  <a:ext uri="{FF2B5EF4-FFF2-40B4-BE49-F238E27FC236}">
                    <a16:creationId xmlns:a16="http://schemas.microsoft.com/office/drawing/2014/main" id="{C6D71ECD-010F-40BF-8A7E-097C7B33F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0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7" name="Rectangle 413">
                <a:extLst>
                  <a:ext uri="{FF2B5EF4-FFF2-40B4-BE49-F238E27FC236}">
                    <a16:creationId xmlns:a16="http://schemas.microsoft.com/office/drawing/2014/main" id="{B2714190-9CCF-4A3D-B5B9-D946295A7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2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8" name="Rectangle 414">
                <a:extLst>
                  <a:ext uri="{FF2B5EF4-FFF2-40B4-BE49-F238E27FC236}">
                    <a16:creationId xmlns:a16="http://schemas.microsoft.com/office/drawing/2014/main" id="{4B1295B4-BF4A-4A52-BC3A-5A11DFF4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19" name="Rectangle 415">
                <a:extLst>
                  <a:ext uri="{FF2B5EF4-FFF2-40B4-BE49-F238E27FC236}">
                    <a16:creationId xmlns:a16="http://schemas.microsoft.com/office/drawing/2014/main" id="{6EFB301E-2370-4E1F-BEF4-68AAC939A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9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0" name="Rectangle 416">
                <a:extLst>
                  <a:ext uri="{FF2B5EF4-FFF2-40B4-BE49-F238E27FC236}">
                    <a16:creationId xmlns:a16="http://schemas.microsoft.com/office/drawing/2014/main" id="{DEAC5BD8-436A-49D8-AFDE-FEF232BCD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25"/>
                <a:ext cx="1448" cy="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1" name="Rectangle 417">
                <a:extLst>
                  <a:ext uri="{FF2B5EF4-FFF2-40B4-BE49-F238E27FC236}">
                    <a16:creationId xmlns:a16="http://schemas.microsoft.com/office/drawing/2014/main" id="{62DAFDD8-6D7D-47AD-AAF6-0B5A9D565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32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2" name="Rectangle 418">
                <a:extLst>
                  <a:ext uri="{FF2B5EF4-FFF2-40B4-BE49-F238E27FC236}">
                    <a16:creationId xmlns:a16="http://schemas.microsoft.com/office/drawing/2014/main" id="{3861F4E1-EECC-4DA3-AB49-C065E6465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38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3" name="Rectangle 419">
                <a:extLst>
                  <a:ext uri="{FF2B5EF4-FFF2-40B4-BE49-F238E27FC236}">
                    <a16:creationId xmlns:a16="http://schemas.microsoft.com/office/drawing/2014/main" id="{95A67666-C099-49AC-84E8-B728A3DC2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45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4" name="Rectangle 420">
                <a:extLst>
                  <a:ext uri="{FF2B5EF4-FFF2-40B4-BE49-F238E27FC236}">
                    <a16:creationId xmlns:a16="http://schemas.microsoft.com/office/drawing/2014/main" id="{E275320C-BF84-4124-BFC1-44BE60A87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51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5" name="Rectangle 421">
                <a:extLst>
                  <a:ext uri="{FF2B5EF4-FFF2-40B4-BE49-F238E27FC236}">
                    <a16:creationId xmlns:a16="http://schemas.microsoft.com/office/drawing/2014/main" id="{7A296805-C1DE-45C4-9BB2-D1AACC59C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58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6" name="Rectangle 422">
                <a:extLst>
                  <a:ext uri="{FF2B5EF4-FFF2-40B4-BE49-F238E27FC236}">
                    <a16:creationId xmlns:a16="http://schemas.microsoft.com/office/drawing/2014/main" id="{15C3F0B0-C564-4825-991E-E6FCE84B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65"/>
                <a:ext cx="1448" cy="6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7" name="Rectangle 423">
                <a:extLst>
                  <a:ext uri="{FF2B5EF4-FFF2-40B4-BE49-F238E27FC236}">
                    <a16:creationId xmlns:a16="http://schemas.microsoft.com/office/drawing/2014/main" id="{E4E205A7-A246-4AF4-AA64-E80458725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71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8" name="Rectangle 424">
                <a:extLst>
                  <a:ext uri="{FF2B5EF4-FFF2-40B4-BE49-F238E27FC236}">
                    <a16:creationId xmlns:a16="http://schemas.microsoft.com/office/drawing/2014/main" id="{68C71C6A-8E9A-473E-8CE8-58ECD4108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78"/>
                <a:ext cx="1448" cy="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29" name="Rectangle 425">
                <a:extLst>
                  <a:ext uri="{FF2B5EF4-FFF2-40B4-BE49-F238E27FC236}">
                    <a16:creationId xmlns:a16="http://schemas.microsoft.com/office/drawing/2014/main" id="{6F5BDED0-AB5C-4045-8B2E-C419191C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85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0" name="Rectangle 426">
                <a:extLst>
                  <a:ext uri="{FF2B5EF4-FFF2-40B4-BE49-F238E27FC236}">
                    <a16:creationId xmlns:a16="http://schemas.microsoft.com/office/drawing/2014/main" id="{E97622F1-8C32-4A79-A52E-42C9E2818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91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1" name="Rectangle 427">
                <a:extLst>
                  <a:ext uri="{FF2B5EF4-FFF2-40B4-BE49-F238E27FC236}">
                    <a16:creationId xmlns:a16="http://schemas.microsoft.com/office/drawing/2014/main" id="{A61593DB-32CF-4F07-A054-65341348E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98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2" name="Rectangle 428">
                <a:extLst>
                  <a:ext uri="{FF2B5EF4-FFF2-40B4-BE49-F238E27FC236}">
                    <a16:creationId xmlns:a16="http://schemas.microsoft.com/office/drawing/2014/main" id="{935F6E86-34F3-4CFA-BBAE-A3EC59F26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04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3" name="Rectangle 429">
                <a:extLst>
                  <a:ext uri="{FF2B5EF4-FFF2-40B4-BE49-F238E27FC236}">
                    <a16:creationId xmlns:a16="http://schemas.microsoft.com/office/drawing/2014/main" id="{8083E2A6-BE4D-40B9-823F-4BAAAB44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11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4" name="Rectangle 430">
                <a:extLst>
                  <a:ext uri="{FF2B5EF4-FFF2-40B4-BE49-F238E27FC236}">
                    <a16:creationId xmlns:a16="http://schemas.microsoft.com/office/drawing/2014/main" id="{CCACD6B2-E920-44D7-B9CE-8B0B5E304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17"/>
                <a:ext cx="1448" cy="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0735" name="Group 431">
              <a:extLst>
                <a:ext uri="{FF2B5EF4-FFF2-40B4-BE49-F238E27FC236}">
                  <a16:creationId xmlns:a16="http://schemas.microsoft.com/office/drawing/2014/main" id="{C4D8BFC3-4056-4E29-B1FD-466555013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1112"/>
              <a:ext cx="5366" cy="395"/>
              <a:chOff x="209" y="1112"/>
              <a:chExt cx="5366" cy="395"/>
            </a:xfrm>
          </p:grpSpPr>
          <p:sp>
            <p:nvSpPr>
              <p:cNvPr id="1250736" name="Rectangle 432">
                <a:extLst>
                  <a:ext uri="{FF2B5EF4-FFF2-40B4-BE49-F238E27FC236}">
                    <a16:creationId xmlns:a16="http://schemas.microsoft.com/office/drawing/2014/main" id="{EE175FF5-B936-4A15-AAB7-4E02A515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23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7" name="Rectangle 433">
                <a:extLst>
                  <a:ext uri="{FF2B5EF4-FFF2-40B4-BE49-F238E27FC236}">
                    <a16:creationId xmlns:a16="http://schemas.microsoft.com/office/drawing/2014/main" id="{A62493F6-E7D4-4894-B670-CBCFC8EA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30"/>
                <a:ext cx="1448" cy="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8" name="Rectangle 434">
                <a:extLst>
                  <a:ext uri="{FF2B5EF4-FFF2-40B4-BE49-F238E27FC236}">
                    <a16:creationId xmlns:a16="http://schemas.microsoft.com/office/drawing/2014/main" id="{1C269DF6-706A-4DAB-9DEB-74959F6DF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37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39" name="Rectangle 435">
                <a:extLst>
                  <a:ext uri="{FF2B5EF4-FFF2-40B4-BE49-F238E27FC236}">
                    <a16:creationId xmlns:a16="http://schemas.microsoft.com/office/drawing/2014/main" id="{92ABF716-C196-46C8-8D06-D3705FF78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43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0" name="Rectangle 436">
                <a:extLst>
                  <a:ext uri="{FF2B5EF4-FFF2-40B4-BE49-F238E27FC236}">
                    <a16:creationId xmlns:a16="http://schemas.microsoft.com/office/drawing/2014/main" id="{080A4F0C-8A72-4527-AFA0-E1DA16B31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50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1" name="Rectangle 437">
                <a:extLst>
                  <a:ext uri="{FF2B5EF4-FFF2-40B4-BE49-F238E27FC236}">
                    <a16:creationId xmlns:a16="http://schemas.microsoft.com/office/drawing/2014/main" id="{5A57D0BA-F058-4BBD-86E9-2548E86C0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56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2" name="Rectangle 438">
                <a:extLst>
                  <a:ext uri="{FF2B5EF4-FFF2-40B4-BE49-F238E27FC236}">
                    <a16:creationId xmlns:a16="http://schemas.microsoft.com/office/drawing/2014/main" id="{8A44316A-271A-4BC6-9723-C2045EA6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63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3" name="Rectangle 439">
                <a:extLst>
                  <a:ext uri="{FF2B5EF4-FFF2-40B4-BE49-F238E27FC236}">
                    <a16:creationId xmlns:a16="http://schemas.microsoft.com/office/drawing/2014/main" id="{B4E9402A-4CD8-4E8A-B663-F5B98C862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70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4" name="Rectangle 440">
                <a:extLst>
                  <a:ext uri="{FF2B5EF4-FFF2-40B4-BE49-F238E27FC236}">
                    <a16:creationId xmlns:a16="http://schemas.microsoft.com/office/drawing/2014/main" id="{D71C5DEE-9BE7-48B1-A788-AED170CE4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76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5" name="Rectangle 441">
                <a:extLst>
                  <a:ext uri="{FF2B5EF4-FFF2-40B4-BE49-F238E27FC236}">
                    <a16:creationId xmlns:a16="http://schemas.microsoft.com/office/drawing/2014/main" id="{C67AB2FB-008C-448D-91D6-DBBE6194B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83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6" name="Rectangle 442">
                <a:extLst>
                  <a:ext uri="{FF2B5EF4-FFF2-40B4-BE49-F238E27FC236}">
                    <a16:creationId xmlns:a16="http://schemas.microsoft.com/office/drawing/2014/main" id="{2EE91F52-0141-4CD8-8F7D-6CD678E39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89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7" name="Rectangle 443">
                <a:extLst>
                  <a:ext uri="{FF2B5EF4-FFF2-40B4-BE49-F238E27FC236}">
                    <a16:creationId xmlns:a16="http://schemas.microsoft.com/office/drawing/2014/main" id="{D4C7C317-857E-4CB4-8736-A4CAC39A5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96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8" name="Rectangle 444">
                <a:extLst>
                  <a:ext uri="{FF2B5EF4-FFF2-40B4-BE49-F238E27FC236}">
                    <a16:creationId xmlns:a16="http://schemas.microsoft.com/office/drawing/2014/main" id="{B5F32CFB-6F24-4853-8654-4F8E3F483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2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49" name="Rectangle 445">
                <a:extLst>
                  <a:ext uri="{FF2B5EF4-FFF2-40B4-BE49-F238E27FC236}">
                    <a16:creationId xmlns:a16="http://schemas.microsoft.com/office/drawing/2014/main" id="{2FDF05DD-CBD3-4336-80CA-1D7D8B60C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0" name="Rectangle 446">
                <a:extLst>
                  <a:ext uri="{FF2B5EF4-FFF2-40B4-BE49-F238E27FC236}">
                    <a16:creationId xmlns:a16="http://schemas.microsoft.com/office/drawing/2014/main" id="{D719DD7E-E8A4-47FC-82CC-2BC210AAD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5"/>
                <a:ext cx="1448" cy="19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1" name="Rectangle 447">
                <a:extLst>
                  <a:ext uri="{FF2B5EF4-FFF2-40B4-BE49-F238E27FC236}">
                    <a16:creationId xmlns:a16="http://schemas.microsoft.com/office/drawing/2014/main" id="{D601CE2B-5A02-4F59-9C8A-11A7BA267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2" name="Rectangle 448">
                <a:extLst>
                  <a:ext uri="{FF2B5EF4-FFF2-40B4-BE49-F238E27FC236}">
                    <a16:creationId xmlns:a16="http://schemas.microsoft.com/office/drawing/2014/main" id="{D0A55566-4095-4201-AD33-C0DD0B8FD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19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3" name="Rectangle 449">
                <a:extLst>
                  <a:ext uri="{FF2B5EF4-FFF2-40B4-BE49-F238E27FC236}">
                    <a16:creationId xmlns:a16="http://schemas.microsoft.com/office/drawing/2014/main" id="{B63AB2D1-798A-4557-AC08-526377730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25"/>
                <a:ext cx="1448" cy="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4" name="Rectangle 450">
                <a:extLst>
                  <a:ext uri="{FF2B5EF4-FFF2-40B4-BE49-F238E27FC236}">
                    <a16:creationId xmlns:a16="http://schemas.microsoft.com/office/drawing/2014/main" id="{92EC1600-E0CE-40A5-BCDE-104B12965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32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5" name="Rectangle 451">
                <a:extLst>
                  <a:ext uri="{FF2B5EF4-FFF2-40B4-BE49-F238E27FC236}">
                    <a16:creationId xmlns:a16="http://schemas.microsoft.com/office/drawing/2014/main" id="{E6958C8B-9C1A-48FC-918F-33B7A21BD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38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6" name="Rectangle 452">
                <a:extLst>
                  <a:ext uri="{FF2B5EF4-FFF2-40B4-BE49-F238E27FC236}">
                    <a16:creationId xmlns:a16="http://schemas.microsoft.com/office/drawing/2014/main" id="{EABFB233-274F-4689-9833-C2C12B97E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45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7" name="Rectangle 453">
                <a:extLst>
                  <a:ext uri="{FF2B5EF4-FFF2-40B4-BE49-F238E27FC236}">
                    <a16:creationId xmlns:a16="http://schemas.microsoft.com/office/drawing/2014/main" id="{1544DE81-BE03-4A3F-9BD2-4DDB5BF2B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51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8" name="Rectangle 454">
                <a:extLst>
                  <a:ext uri="{FF2B5EF4-FFF2-40B4-BE49-F238E27FC236}">
                    <a16:creationId xmlns:a16="http://schemas.microsoft.com/office/drawing/2014/main" id="{C46FE11D-580E-425A-9909-D4C314124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58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9" name="Rectangle 455">
                <a:extLst>
                  <a:ext uri="{FF2B5EF4-FFF2-40B4-BE49-F238E27FC236}">
                    <a16:creationId xmlns:a16="http://schemas.microsoft.com/office/drawing/2014/main" id="{83E007D4-3330-4DA9-B02C-D819647A1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65"/>
                <a:ext cx="1448" cy="6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0" name="Rectangle 456">
                <a:extLst>
                  <a:ext uri="{FF2B5EF4-FFF2-40B4-BE49-F238E27FC236}">
                    <a16:creationId xmlns:a16="http://schemas.microsoft.com/office/drawing/2014/main" id="{9EF967EA-D603-4A5D-A285-D2092BF64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71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1" name="Rectangle 457">
                <a:extLst>
                  <a:ext uri="{FF2B5EF4-FFF2-40B4-BE49-F238E27FC236}">
                    <a16:creationId xmlns:a16="http://schemas.microsoft.com/office/drawing/2014/main" id="{F860825A-DE5D-438D-93A2-7CE61DCFA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78"/>
                <a:ext cx="1448" cy="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2" name="Rectangle 458">
                <a:extLst>
                  <a:ext uri="{FF2B5EF4-FFF2-40B4-BE49-F238E27FC236}">
                    <a16:creationId xmlns:a16="http://schemas.microsoft.com/office/drawing/2014/main" id="{83FB1FF2-424E-4FC3-8922-1E4D95B08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85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3" name="Rectangle 459">
                <a:extLst>
                  <a:ext uri="{FF2B5EF4-FFF2-40B4-BE49-F238E27FC236}">
                    <a16:creationId xmlns:a16="http://schemas.microsoft.com/office/drawing/2014/main" id="{7E51297E-644C-44CF-B156-C9DC2B874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91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4" name="Rectangle 460">
                <a:extLst>
                  <a:ext uri="{FF2B5EF4-FFF2-40B4-BE49-F238E27FC236}">
                    <a16:creationId xmlns:a16="http://schemas.microsoft.com/office/drawing/2014/main" id="{924E0BC7-2211-40CB-B261-D3571F52E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198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5" name="Rectangle 461">
                <a:extLst>
                  <a:ext uri="{FF2B5EF4-FFF2-40B4-BE49-F238E27FC236}">
                    <a16:creationId xmlns:a16="http://schemas.microsoft.com/office/drawing/2014/main" id="{78639989-71A4-43C9-B718-761A3D81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04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6" name="Rectangle 462">
                <a:extLst>
                  <a:ext uri="{FF2B5EF4-FFF2-40B4-BE49-F238E27FC236}">
                    <a16:creationId xmlns:a16="http://schemas.microsoft.com/office/drawing/2014/main" id="{4E42B4EB-72EF-4DF3-94CF-AA95A6978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11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7" name="Rectangle 463">
                <a:extLst>
                  <a:ext uri="{FF2B5EF4-FFF2-40B4-BE49-F238E27FC236}">
                    <a16:creationId xmlns:a16="http://schemas.microsoft.com/office/drawing/2014/main" id="{B55C58BB-3E9D-4C19-AABF-B8625ED1B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17"/>
                <a:ext cx="1448" cy="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8" name="Rectangle 464">
                <a:extLst>
                  <a:ext uri="{FF2B5EF4-FFF2-40B4-BE49-F238E27FC236}">
                    <a16:creationId xmlns:a16="http://schemas.microsoft.com/office/drawing/2014/main" id="{1601C804-5CBD-4E5C-AAA0-FA9D7FFDF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23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9" name="Rectangle 465">
                <a:extLst>
                  <a:ext uri="{FF2B5EF4-FFF2-40B4-BE49-F238E27FC236}">
                    <a16:creationId xmlns:a16="http://schemas.microsoft.com/office/drawing/2014/main" id="{C81ABA79-FD00-44CD-AD1E-80BF76FD1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30"/>
                <a:ext cx="1448" cy="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0" name="Rectangle 466">
                <a:extLst>
                  <a:ext uri="{FF2B5EF4-FFF2-40B4-BE49-F238E27FC236}">
                    <a16:creationId xmlns:a16="http://schemas.microsoft.com/office/drawing/2014/main" id="{73C9F8EC-CE6E-4C01-8C07-65626F880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37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1" name="Rectangle 467">
                <a:extLst>
                  <a:ext uri="{FF2B5EF4-FFF2-40B4-BE49-F238E27FC236}">
                    <a16:creationId xmlns:a16="http://schemas.microsoft.com/office/drawing/2014/main" id="{4CC47501-551B-422E-AD5A-311310A0F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43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2" name="Rectangle 468">
                <a:extLst>
                  <a:ext uri="{FF2B5EF4-FFF2-40B4-BE49-F238E27FC236}">
                    <a16:creationId xmlns:a16="http://schemas.microsoft.com/office/drawing/2014/main" id="{47CC9034-4367-468B-A1D8-677A9480B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50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3" name="Rectangle 469">
                <a:extLst>
                  <a:ext uri="{FF2B5EF4-FFF2-40B4-BE49-F238E27FC236}">
                    <a16:creationId xmlns:a16="http://schemas.microsoft.com/office/drawing/2014/main" id="{FF92867B-0574-4C91-A95F-05B861385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56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4" name="Rectangle 470">
                <a:extLst>
                  <a:ext uri="{FF2B5EF4-FFF2-40B4-BE49-F238E27FC236}">
                    <a16:creationId xmlns:a16="http://schemas.microsoft.com/office/drawing/2014/main" id="{16C1D49D-1515-4CEB-AF05-DD31C5002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63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5" name="Rectangle 471">
                <a:extLst>
                  <a:ext uri="{FF2B5EF4-FFF2-40B4-BE49-F238E27FC236}">
                    <a16:creationId xmlns:a16="http://schemas.microsoft.com/office/drawing/2014/main" id="{43AE6BFD-3628-4C90-9BDF-5A637A6B5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70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6" name="Rectangle 472">
                <a:extLst>
                  <a:ext uri="{FF2B5EF4-FFF2-40B4-BE49-F238E27FC236}">
                    <a16:creationId xmlns:a16="http://schemas.microsoft.com/office/drawing/2014/main" id="{82A01D4F-8C5D-4B04-97EE-D841A362B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76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7" name="Rectangle 473">
                <a:extLst>
                  <a:ext uri="{FF2B5EF4-FFF2-40B4-BE49-F238E27FC236}">
                    <a16:creationId xmlns:a16="http://schemas.microsoft.com/office/drawing/2014/main" id="{070C6F9A-75A5-4ED8-BEEA-9AA9057EC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83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8" name="Rectangle 474">
                <a:extLst>
                  <a:ext uri="{FF2B5EF4-FFF2-40B4-BE49-F238E27FC236}">
                    <a16:creationId xmlns:a16="http://schemas.microsoft.com/office/drawing/2014/main" id="{26D2E250-0A83-4723-82DB-01FBA9D7F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89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79" name="Rectangle 475">
                <a:extLst>
                  <a:ext uri="{FF2B5EF4-FFF2-40B4-BE49-F238E27FC236}">
                    <a16:creationId xmlns:a16="http://schemas.microsoft.com/office/drawing/2014/main" id="{DACF68E9-E0CC-4A54-BA82-8D1111507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296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0" name="Rectangle 476">
                <a:extLst>
                  <a:ext uri="{FF2B5EF4-FFF2-40B4-BE49-F238E27FC236}">
                    <a16:creationId xmlns:a16="http://schemas.microsoft.com/office/drawing/2014/main" id="{BF886C11-94DC-4832-9BB9-52F9E6F97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2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1" name="Rectangle 477">
                <a:extLst>
                  <a:ext uri="{FF2B5EF4-FFF2-40B4-BE49-F238E27FC236}">
                    <a16:creationId xmlns:a16="http://schemas.microsoft.com/office/drawing/2014/main" id="{78CE1772-F8D1-4A12-B51D-514526874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2" name="Rectangle 478">
                <a:extLst>
                  <a:ext uri="{FF2B5EF4-FFF2-40B4-BE49-F238E27FC236}">
                    <a16:creationId xmlns:a16="http://schemas.microsoft.com/office/drawing/2014/main" id="{5A1DBF85-83A5-4E82-BE60-C932B5186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3" name="Rectangle 479">
                <a:extLst>
                  <a:ext uri="{FF2B5EF4-FFF2-40B4-BE49-F238E27FC236}">
                    <a16:creationId xmlns:a16="http://schemas.microsoft.com/office/drawing/2014/main" id="{42C7E526-A83F-4A92-A4A4-5FE7CDB87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9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4" name="Rectangle 480">
                <a:extLst>
                  <a:ext uri="{FF2B5EF4-FFF2-40B4-BE49-F238E27FC236}">
                    <a16:creationId xmlns:a16="http://schemas.microsoft.com/office/drawing/2014/main" id="{A2042EF0-2614-470D-BD17-FC9934234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25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5" name="Rectangle 481">
                <a:extLst>
                  <a:ext uri="{FF2B5EF4-FFF2-40B4-BE49-F238E27FC236}">
                    <a16:creationId xmlns:a16="http://schemas.microsoft.com/office/drawing/2014/main" id="{7E646DA0-0C4A-4884-B122-6DE034758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32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6" name="Rectangle 482">
                <a:extLst>
                  <a:ext uri="{FF2B5EF4-FFF2-40B4-BE49-F238E27FC236}">
                    <a16:creationId xmlns:a16="http://schemas.microsoft.com/office/drawing/2014/main" id="{7FA36959-696D-4FD6-8AE8-EECD2F8EB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38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7" name="Rectangle 483">
                <a:extLst>
                  <a:ext uri="{FF2B5EF4-FFF2-40B4-BE49-F238E27FC236}">
                    <a16:creationId xmlns:a16="http://schemas.microsoft.com/office/drawing/2014/main" id="{B6E7826D-ED5E-45F7-A8AE-B6E624F1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45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8" name="Rectangle 484">
                <a:extLst>
                  <a:ext uri="{FF2B5EF4-FFF2-40B4-BE49-F238E27FC236}">
                    <a16:creationId xmlns:a16="http://schemas.microsoft.com/office/drawing/2014/main" id="{1FC40077-E035-4B01-8923-D17176C2F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51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89" name="Rectangle 485">
                <a:extLst>
                  <a:ext uri="{FF2B5EF4-FFF2-40B4-BE49-F238E27FC236}">
                    <a16:creationId xmlns:a16="http://schemas.microsoft.com/office/drawing/2014/main" id="{7A2B3C7E-E51E-4586-906D-330998A63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58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0" name="Rectangle 486">
                <a:extLst>
                  <a:ext uri="{FF2B5EF4-FFF2-40B4-BE49-F238E27FC236}">
                    <a16:creationId xmlns:a16="http://schemas.microsoft.com/office/drawing/2014/main" id="{79155E43-1566-4774-A1BD-4FD5A32C7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65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1" name="Rectangle 487">
                <a:extLst>
                  <a:ext uri="{FF2B5EF4-FFF2-40B4-BE49-F238E27FC236}">
                    <a16:creationId xmlns:a16="http://schemas.microsoft.com/office/drawing/2014/main" id="{9BA6B067-F125-48A6-A235-897DADAE6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71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2" name="Rectangle 488">
                <a:extLst>
                  <a:ext uri="{FF2B5EF4-FFF2-40B4-BE49-F238E27FC236}">
                    <a16:creationId xmlns:a16="http://schemas.microsoft.com/office/drawing/2014/main" id="{58FC4CE2-EAF9-4733-A906-ED5D31301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78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3" name="Rectangle 489">
                <a:extLst>
                  <a:ext uri="{FF2B5EF4-FFF2-40B4-BE49-F238E27FC236}">
                    <a16:creationId xmlns:a16="http://schemas.microsoft.com/office/drawing/2014/main" id="{9CE22234-37C4-48F1-A95B-025E75E55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85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4" name="Rectangle 490">
                <a:extLst>
                  <a:ext uri="{FF2B5EF4-FFF2-40B4-BE49-F238E27FC236}">
                    <a16:creationId xmlns:a16="http://schemas.microsoft.com/office/drawing/2014/main" id="{D411ED6C-A907-4974-8AD7-4C6F259E0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91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5" name="Rectangle 491">
                <a:extLst>
                  <a:ext uri="{FF2B5EF4-FFF2-40B4-BE49-F238E27FC236}">
                    <a16:creationId xmlns:a16="http://schemas.microsoft.com/office/drawing/2014/main" id="{D2A06634-6768-4B45-ACD8-E464437D9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98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6" name="Rectangle 492">
                <a:extLst>
                  <a:ext uri="{FF2B5EF4-FFF2-40B4-BE49-F238E27FC236}">
                    <a16:creationId xmlns:a16="http://schemas.microsoft.com/office/drawing/2014/main" id="{00A9AECD-8838-48A9-95B8-BA0490D6A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04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7" name="Rectangle 493">
                <a:extLst>
                  <a:ext uri="{FF2B5EF4-FFF2-40B4-BE49-F238E27FC236}">
                    <a16:creationId xmlns:a16="http://schemas.microsoft.com/office/drawing/2014/main" id="{04483DF2-6BE8-42F4-AC1E-57550F7EE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11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8" name="Rectangle 494">
                <a:extLst>
                  <a:ext uri="{FF2B5EF4-FFF2-40B4-BE49-F238E27FC236}">
                    <a16:creationId xmlns:a16="http://schemas.microsoft.com/office/drawing/2014/main" id="{9DE11A11-4301-42D3-803C-2CF0CB0FC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17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9" name="Rectangle 495">
                <a:extLst>
                  <a:ext uri="{FF2B5EF4-FFF2-40B4-BE49-F238E27FC236}">
                    <a16:creationId xmlns:a16="http://schemas.microsoft.com/office/drawing/2014/main" id="{3EDAD224-9F64-40F5-8467-AE6E44EC0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23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0" name="Rectangle 496">
                <a:extLst>
                  <a:ext uri="{FF2B5EF4-FFF2-40B4-BE49-F238E27FC236}">
                    <a16:creationId xmlns:a16="http://schemas.microsoft.com/office/drawing/2014/main" id="{974F06C8-0DA4-46C8-9F4B-2AA89836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30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1" name="Rectangle 497">
                <a:extLst>
                  <a:ext uri="{FF2B5EF4-FFF2-40B4-BE49-F238E27FC236}">
                    <a16:creationId xmlns:a16="http://schemas.microsoft.com/office/drawing/2014/main" id="{E3506412-D5D7-42C9-937B-538062C52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37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2" name="Rectangle 498">
                <a:extLst>
                  <a:ext uri="{FF2B5EF4-FFF2-40B4-BE49-F238E27FC236}">
                    <a16:creationId xmlns:a16="http://schemas.microsoft.com/office/drawing/2014/main" id="{59D0D90A-E30F-4164-B478-1D2A22C6B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43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3" name="Rectangle 499">
                <a:extLst>
                  <a:ext uri="{FF2B5EF4-FFF2-40B4-BE49-F238E27FC236}">
                    <a16:creationId xmlns:a16="http://schemas.microsoft.com/office/drawing/2014/main" id="{72E52FDE-B853-4A79-9D99-D9CF669CE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50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4" name="Rectangle 500">
                <a:extLst>
                  <a:ext uri="{FF2B5EF4-FFF2-40B4-BE49-F238E27FC236}">
                    <a16:creationId xmlns:a16="http://schemas.microsoft.com/office/drawing/2014/main" id="{164D6A94-0830-4476-B7F5-1B76A3917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5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5" name="Rectangle 501">
                <a:extLst>
                  <a:ext uri="{FF2B5EF4-FFF2-40B4-BE49-F238E27FC236}">
                    <a16:creationId xmlns:a16="http://schemas.microsoft.com/office/drawing/2014/main" id="{6E9370C8-B4E6-4BAA-BC04-C82B5EC5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63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6" name="Rectangle 502">
                <a:extLst>
                  <a:ext uri="{FF2B5EF4-FFF2-40B4-BE49-F238E27FC236}">
                    <a16:creationId xmlns:a16="http://schemas.microsoft.com/office/drawing/2014/main" id="{64ABE608-E792-4AFB-BC9B-79664CB9C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70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7" name="Rectangle 503">
                <a:extLst>
                  <a:ext uri="{FF2B5EF4-FFF2-40B4-BE49-F238E27FC236}">
                    <a16:creationId xmlns:a16="http://schemas.microsoft.com/office/drawing/2014/main" id="{2070DD96-E5E2-4701-BCC7-51C961E68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76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8" name="Rectangle 504">
                <a:extLst>
                  <a:ext uri="{FF2B5EF4-FFF2-40B4-BE49-F238E27FC236}">
                    <a16:creationId xmlns:a16="http://schemas.microsoft.com/office/drawing/2014/main" id="{F879BCE7-B5C1-49EC-86CF-9FEA0C302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83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9" name="Rectangle 505">
                <a:extLst>
                  <a:ext uri="{FF2B5EF4-FFF2-40B4-BE49-F238E27FC236}">
                    <a16:creationId xmlns:a16="http://schemas.microsoft.com/office/drawing/2014/main" id="{0430EE28-A21E-43EB-9DC0-AFEB7F9EF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89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0" name="Rectangle 506">
                <a:extLst>
                  <a:ext uri="{FF2B5EF4-FFF2-40B4-BE49-F238E27FC236}">
                    <a16:creationId xmlns:a16="http://schemas.microsoft.com/office/drawing/2014/main" id="{67CDB297-9BC9-4B29-A96E-01B91A485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96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1" name="Rectangle 507">
                <a:extLst>
                  <a:ext uri="{FF2B5EF4-FFF2-40B4-BE49-F238E27FC236}">
                    <a16:creationId xmlns:a16="http://schemas.microsoft.com/office/drawing/2014/main" id="{2CEDDC50-648D-44C8-BAA7-A5AB85D12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2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2" name="Rectangle 508">
                <a:extLst>
                  <a:ext uri="{FF2B5EF4-FFF2-40B4-BE49-F238E27FC236}">
                    <a16:creationId xmlns:a16="http://schemas.microsoft.com/office/drawing/2014/main" id="{1E599F9F-92D5-4900-9E5C-E69F9B18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3" name="Rectangle 509">
                <a:extLst>
                  <a:ext uri="{FF2B5EF4-FFF2-40B4-BE49-F238E27FC236}">
                    <a16:creationId xmlns:a16="http://schemas.microsoft.com/office/drawing/2014/main" id="{16258B3D-5CBA-4FE0-B352-4DB51FFD9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5"/>
                <a:ext cx="3918" cy="19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4" name="Rectangle 510">
                <a:extLst>
                  <a:ext uri="{FF2B5EF4-FFF2-40B4-BE49-F238E27FC236}">
                    <a16:creationId xmlns:a16="http://schemas.microsoft.com/office/drawing/2014/main" id="{B5391F85-99C0-433A-BA8C-F1AD9B9CE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5" name="Rectangle 511">
                <a:extLst>
                  <a:ext uri="{FF2B5EF4-FFF2-40B4-BE49-F238E27FC236}">
                    <a16:creationId xmlns:a16="http://schemas.microsoft.com/office/drawing/2014/main" id="{B4A2FF47-A2C3-4F6E-948D-FF46FDAAD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19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6" name="Rectangle 512">
                <a:extLst>
                  <a:ext uri="{FF2B5EF4-FFF2-40B4-BE49-F238E27FC236}">
                    <a16:creationId xmlns:a16="http://schemas.microsoft.com/office/drawing/2014/main" id="{E3C40A99-949A-4E2E-9839-769D0DFF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25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7" name="Rectangle 513">
                <a:extLst>
                  <a:ext uri="{FF2B5EF4-FFF2-40B4-BE49-F238E27FC236}">
                    <a16:creationId xmlns:a16="http://schemas.microsoft.com/office/drawing/2014/main" id="{BFE07978-6454-4DC5-BF3E-AEA1CEE8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32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8" name="Rectangle 514">
                <a:extLst>
                  <a:ext uri="{FF2B5EF4-FFF2-40B4-BE49-F238E27FC236}">
                    <a16:creationId xmlns:a16="http://schemas.microsoft.com/office/drawing/2014/main" id="{CA2B8674-CEF3-492F-8D01-1477244C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38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19" name="Rectangle 515">
                <a:extLst>
                  <a:ext uri="{FF2B5EF4-FFF2-40B4-BE49-F238E27FC236}">
                    <a16:creationId xmlns:a16="http://schemas.microsoft.com/office/drawing/2014/main" id="{C400658C-1C99-4797-962B-15A698B73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45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0" name="Rectangle 516">
                <a:extLst>
                  <a:ext uri="{FF2B5EF4-FFF2-40B4-BE49-F238E27FC236}">
                    <a16:creationId xmlns:a16="http://schemas.microsoft.com/office/drawing/2014/main" id="{9D651A8A-FCF7-4109-993B-7342470CE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51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1" name="Rectangle 517">
                <a:extLst>
                  <a:ext uri="{FF2B5EF4-FFF2-40B4-BE49-F238E27FC236}">
                    <a16:creationId xmlns:a16="http://schemas.microsoft.com/office/drawing/2014/main" id="{C7468D95-73EB-47C6-8638-0D3F323EC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58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2" name="Rectangle 518">
                <a:extLst>
                  <a:ext uri="{FF2B5EF4-FFF2-40B4-BE49-F238E27FC236}">
                    <a16:creationId xmlns:a16="http://schemas.microsoft.com/office/drawing/2014/main" id="{040A97D8-FF03-492B-ADFE-9B59C4CF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65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3" name="Rectangle 519">
                <a:extLst>
                  <a:ext uri="{FF2B5EF4-FFF2-40B4-BE49-F238E27FC236}">
                    <a16:creationId xmlns:a16="http://schemas.microsoft.com/office/drawing/2014/main" id="{1EE12C4F-01A0-4C46-A0C5-DB588CE86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71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4" name="Rectangle 520">
                <a:extLst>
                  <a:ext uri="{FF2B5EF4-FFF2-40B4-BE49-F238E27FC236}">
                    <a16:creationId xmlns:a16="http://schemas.microsoft.com/office/drawing/2014/main" id="{9A14F3D4-F4F8-481B-A0E0-A0C3CC82C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78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5" name="Rectangle 521">
                <a:extLst>
                  <a:ext uri="{FF2B5EF4-FFF2-40B4-BE49-F238E27FC236}">
                    <a16:creationId xmlns:a16="http://schemas.microsoft.com/office/drawing/2014/main" id="{774D68AA-5753-4483-8D4B-BE442277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85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6" name="Rectangle 522">
                <a:extLst>
                  <a:ext uri="{FF2B5EF4-FFF2-40B4-BE49-F238E27FC236}">
                    <a16:creationId xmlns:a16="http://schemas.microsoft.com/office/drawing/2014/main" id="{DF143151-F8BE-4461-AE9B-8FC4D0C73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91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7" name="Rectangle 523">
                <a:extLst>
                  <a:ext uri="{FF2B5EF4-FFF2-40B4-BE49-F238E27FC236}">
                    <a16:creationId xmlns:a16="http://schemas.microsoft.com/office/drawing/2014/main" id="{8F41C1DF-D5AE-40C0-B650-96C0CE776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198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8" name="Rectangle 524">
                <a:extLst>
                  <a:ext uri="{FF2B5EF4-FFF2-40B4-BE49-F238E27FC236}">
                    <a16:creationId xmlns:a16="http://schemas.microsoft.com/office/drawing/2014/main" id="{12225258-A39B-46E9-B79C-6BA797696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04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29" name="Rectangle 525">
                <a:extLst>
                  <a:ext uri="{FF2B5EF4-FFF2-40B4-BE49-F238E27FC236}">
                    <a16:creationId xmlns:a16="http://schemas.microsoft.com/office/drawing/2014/main" id="{232FDF77-A270-4397-AE59-BA9AE9F81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11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0" name="Rectangle 526">
                <a:extLst>
                  <a:ext uri="{FF2B5EF4-FFF2-40B4-BE49-F238E27FC236}">
                    <a16:creationId xmlns:a16="http://schemas.microsoft.com/office/drawing/2014/main" id="{FCB5A770-B653-4156-B9FD-5592A8AB2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17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1" name="Rectangle 527">
                <a:extLst>
                  <a:ext uri="{FF2B5EF4-FFF2-40B4-BE49-F238E27FC236}">
                    <a16:creationId xmlns:a16="http://schemas.microsoft.com/office/drawing/2014/main" id="{0D8F7135-00A8-4F26-A4B7-8565C8C4A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23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2" name="Rectangle 528">
                <a:extLst>
                  <a:ext uri="{FF2B5EF4-FFF2-40B4-BE49-F238E27FC236}">
                    <a16:creationId xmlns:a16="http://schemas.microsoft.com/office/drawing/2014/main" id="{A6E09D48-DED0-45A4-A136-5C8945464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30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3" name="Rectangle 529">
                <a:extLst>
                  <a:ext uri="{FF2B5EF4-FFF2-40B4-BE49-F238E27FC236}">
                    <a16:creationId xmlns:a16="http://schemas.microsoft.com/office/drawing/2014/main" id="{6A02A149-268C-4E5A-B286-231B1172F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37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4" name="Rectangle 530">
                <a:extLst>
                  <a:ext uri="{FF2B5EF4-FFF2-40B4-BE49-F238E27FC236}">
                    <a16:creationId xmlns:a16="http://schemas.microsoft.com/office/drawing/2014/main" id="{987E0F51-D09C-4983-81E4-1EC0B3428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43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5" name="Rectangle 531">
                <a:extLst>
                  <a:ext uri="{FF2B5EF4-FFF2-40B4-BE49-F238E27FC236}">
                    <a16:creationId xmlns:a16="http://schemas.microsoft.com/office/drawing/2014/main" id="{001E85CF-C658-4CA4-B6E1-9F0ED5B2D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50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6" name="Rectangle 532">
                <a:extLst>
                  <a:ext uri="{FF2B5EF4-FFF2-40B4-BE49-F238E27FC236}">
                    <a16:creationId xmlns:a16="http://schemas.microsoft.com/office/drawing/2014/main" id="{8C76D4F4-F9E5-42F5-BA0C-8BCE83CB4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5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7" name="Rectangle 533">
                <a:extLst>
                  <a:ext uri="{FF2B5EF4-FFF2-40B4-BE49-F238E27FC236}">
                    <a16:creationId xmlns:a16="http://schemas.microsoft.com/office/drawing/2014/main" id="{068B1431-B0B4-46B6-8BAE-C1C096CC5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63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8" name="Rectangle 534">
                <a:extLst>
                  <a:ext uri="{FF2B5EF4-FFF2-40B4-BE49-F238E27FC236}">
                    <a16:creationId xmlns:a16="http://schemas.microsoft.com/office/drawing/2014/main" id="{00116C80-699F-44CE-BE70-02C301872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70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39" name="Rectangle 535">
                <a:extLst>
                  <a:ext uri="{FF2B5EF4-FFF2-40B4-BE49-F238E27FC236}">
                    <a16:creationId xmlns:a16="http://schemas.microsoft.com/office/drawing/2014/main" id="{D4B813F7-9E8E-426B-B5F3-DE780587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76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0" name="Rectangle 536">
                <a:extLst>
                  <a:ext uri="{FF2B5EF4-FFF2-40B4-BE49-F238E27FC236}">
                    <a16:creationId xmlns:a16="http://schemas.microsoft.com/office/drawing/2014/main" id="{50E4E40C-F5C7-4F09-87B7-97404ACF1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83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1" name="Rectangle 537">
                <a:extLst>
                  <a:ext uri="{FF2B5EF4-FFF2-40B4-BE49-F238E27FC236}">
                    <a16:creationId xmlns:a16="http://schemas.microsoft.com/office/drawing/2014/main" id="{15A1C985-C6F9-4E42-9CB5-2301CFE1A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89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2" name="Rectangle 538">
                <a:extLst>
                  <a:ext uri="{FF2B5EF4-FFF2-40B4-BE49-F238E27FC236}">
                    <a16:creationId xmlns:a16="http://schemas.microsoft.com/office/drawing/2014/main" id="{35C7F7D0-0BAB-484B-B94C-8CE7C3DB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296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3" name="Rectangle 539">
                <a:extLst>
                  <a:ext uri="{FF2B5EF4-FFF2-40B4-BE49-F238E27FC236}">
                    <a16:creationId xmlns:a16="http://schemas.microsoft.com/office/drawing/2014/main" id="{DADA3B13-0564-465F-A66F-26F3211AF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2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4" name="Rectangle 540">
                <a:extLst>
                  <a:ext uri="{FF2B5EF4-FFF2-40B4-BE49-F238E27FC236}">
                    <a16:creationId xmlns:a16="http://schemas.microsoft.com/office/drawing/2014/main" id="{38409907-138C-421D-BC67-59476F49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5" name="Rectangle 541">
                <a:extLst>
                  <a:ext uri="{FF2B5EF4-FFF2-40B4-BE49-F238E27FC236}">
                    <a16:creationId xmlns:a16="http://schemas.microsoft.com/office/drawing/2014/main" id="{37372494-8172-42B8-BB81-9E4CBE42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9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6" name="Rectangle 542">
                <a:extLst>
                  <a:ext uri="{FF2B5EF4-FFF2-40B4-BE49-F238E27FC236}">
                    <a16:creationId xmlns:a16="http://schemas.microsoft.com/office/drawing/2014/main" id="{413101C0-D4CE-4962-B262-D78E4CAED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16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7" name="Rectangle 543">
                <a:extLst>
                  <a:ext uri="{FF2B5EF4-FFF2-40B4-BE49-F238E27FC236}">
                    <a16:creationId xmlns:a16="http://schemas.microsoft.com/office/drawing/2014/main" id="{6BCCD323-639D-4B6B-8C5D-06EA9486B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22"/>
                <a:ext cx="1448" cy="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8" name="Rectangle 544">
                <a:extLst>
                  <a:ext uri="{FF2B5EF4-FFF2-40B4-BE49-F238E27FC236}">
                    <a16:creationId xmlns:a16="http://schemas.microsoft.com/office/drawing/2014/main" id="{548AA886-9BC6-4009-9883-90B70A37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29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49" name="Rectangle 545">
                <a:extLst>
                  <a:ext uri="{FF2B5EF4-FFF2-40B4-BE49-F238E27FC236}">
                    <a16:creationId xmlns:a16="http://schemas.microsoft.com/office/drawing/2014/main" id="{536DCABF-BD8B-44D0-8729-D8FEF706C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35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0" name="Rectangle 546">
                <a:extLst>
                  <a:ext uri="{FF2B5EF4-FFF2-40B4-BE49-F238E27FC236}">
                    <a16:creationId xmlns:a16="http://schemas.microsoft.com/office/drawing/2014/main" id="{8F516BD4-80AA-4990-98BE-3E331B16C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42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1" name="Rectangle 547">
                <a:extLst>
                  <a:ext uri="{FF2B5EF4-FFF2-40B4-BE49-F238E27FC236}">
                    <a16:creationId xmlns:a16="http://schemas.microsoft.com/office/drawing/2014/main" id="{99CF0FD4-2D08-4B82-BC6A-8E234D57B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48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2" name="Rectangle 548">
                <a:extLst>
                  <a:ext uri="{FF2B5EF4-FFF2-40B4-BE49-F238E27FC236}">
                    <a16:creationId xmlns:a16="http://schemas.microsoft.com/office/drawing/2014/main" id="{493858FD-3950-49E3-856D-D7C2377E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55"/>
                <a:ext cx="1448" cy="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3" name="Rectangle 549">
                <a:extLst>
                  <a:ext uri="{FF2B5EF4-FFF2-40B4-BE49-F238E27FC236}">
                    <a16:creationId xmlns:a16="http://schemas.microsoft.com/office/drawing/2014/main" id="{5F269DB4-13E4-4474-8765-2BC99882D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61"/>
                <a:ext cx="1448" cy="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4" name="Rectangle 550">
                <a:extLst>
                  <a:ext uri="{FF2B5EF4-FFF2-40B4-BE49-F238E27FC236}">
                    <a16:creationId xmlns:a16="http://schemas.microsoft.com/office/drawing/2014/main" id="{6FDF4131-25D1-4F1F-BACC-87F64BC42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68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5" name="Rectangle 551">
                <a:extLst>
                  <a:ext uri="{FF2B5EF4-FFF2-40B4-BE49-F238E27FC236}">
                    <a16:creationId xmlns:a16="http://schemas.microsoft.com/office/drawing/2014/main" id="{3691B7F1-97AB-49D9-8A14-A158BCC16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74"/>
                <a:ext cx="1448" cy="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6" name="Rectangle 552">
                <a:extLst>
                  <a:ext uri="{FF2B5EF4-FFF2-40B4-BE49-F238E27FC236}">
                    <a16:creationId xmlns:a16="http://schemas.microsoft.com/office/drawing/2014/main" id="{772B1194-CC84-4D85-8F23-295BD9271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81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7" name="Rectangle 553">
                <a:extLst>
                  <a:ext uri="{FF2B5EF4-FFF2-40B4-BE49-F238E27FC236}">
                    <a16:creationId xmlns:a16="http://schemas.microsoft.com/office/drawing/2014/main" id="{CD43BF72-00A2-413C-8D0A-ED603B96E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87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8" name="Rectangle 554">
                <a:extLst>
                  <a:ext uri="{FF2B5EF4-FFF2-40B4-BE49-F238E27FC236}">
                    <a16:creationId xmlns:a16="http://schemas.microsoft.com/office/drawing/2014/main" id="{5EB8F4DC-CEEE-4D63-AD10-D6FB68606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94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59" name="Rectangle 555">
                <a:extLst>
                  <a:ext uri="{FF2B5EF4-FFF2-40B4-BE49-F238E27FC236}">
                    <a16:creationId xmlns:a16="http://schemas.microsoft.com/office/drawing/2014/main" id="{8D0D55F9-6D77-4D2E-9809-85DE5F25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00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0" name="Rectangle 556">
                <a:extLst>
                  <a:ext uri="{FF2B5EF4-FFF2-40B4-BE49-F238E27FC236}">
                    <a16:creationId xmlns:a16="http://schemas.microsoft.com/office/drawing/2014/main" id="{4C391F3F-0813-4C6A-BF9E-C6074D449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07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1" name="Rectangle 557">
                <a:extLst>
                  <a:ext uri="{FF2B5EF4-FFF2-40B4-BE49-F238E27FC236}">
                    <a16:creationId xmlns:a16="http://schemas.microsoft.com/office/drawing/2014/main" id="{B106E592-DC3F-44C1-BA14-AC2C234D5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13"/>
                <a:ext cx="1448" cy="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2" name="Rectangle 558">
                <a:extLst>
                  <a:ext uri="{FF2B5EF4-FFF2-40B4-BE49-F238E27FC236}">
                    <a16:creationId xmlns:a16="http://schemas.microsoft.com/office/drawing/2014/main" id="{E2C1A1E1-B7C0-46AD-BF78-DDE7CD8B4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19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3" name="Rectangle 559">
                <a:extLst>
                  <a:ext uri="{FF2B5EF4-FFF2-40B4-BE49-F238E27FC236}">
                    <a16:creationId xmlns:a16="http://schemas.microsoft.com/office/drawing/2014/main" id="{C4FDFEAE-47C3-4C83-ABE7-BA8DD3F9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26"/>
                <a:ext cx="1448" cy="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4" name="Rectangle 560">
                <a:extLst>
                  <a:ext uri="{FF2B5EF4-FFF2-40B4-BE49-F238E27FC236}">
                    <a16:creationId xmlns:a16="http://schemas.microsoft.com/office/drawing/2014/main" id="{BC544EFD-1E1B-4478-910E-7237D679F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32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5" name="Rectangle 561">
                <a:extLst>
                  <a:ext uri="{FF2B5EF4-FFF2-40B4-BE49-F238E27FC236}">
                    <a16:creationId xmlns:a16="http://schemas.microsoft.com/office/drawing/2014/main" id="{A97A127C-E8A0-48EC-9A36-C00D0594D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39"/>
                <a:ext cx="1448" cy="6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6" name="Rectangle 562">
                <a:extLst>
                  <a:ext uri="{FF2B5EF4-FFF2-40B4-BE49-F238E27FC236}">
                    <a16:creationId xmlns:a16="http://schemas.microsoft.com/office/drawing/2014/main" id="{3845DB88-AC84-4CEA-93AF-717D2152D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45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7" name="Rectangle 563">
                <a:extLst>
                  <a:ext uri="{FF2B5EF4-FFF2-40B4-BE49-F238E27FC236}">
                    <a16:creationId xmlns:a16="http://schemas.microsoft.com/office/drawing/2014/main" id="{6C70BAD1-0DA2-495B-829E-FA03DC897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52"/>
                <a:ext cx="1448" cy="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8" name="Rectangle 564">
                <a:extLst>
                  <a:ext uri="{FF2B5EF4-FFF2-40B4-BE49-F238E27FC236}">
                    <a16:creationId xmlns:a16="http://schemas.microsoft.com/office/drawing/2014/main" id="{7D41B437-E7E0-4A60-9E89-D2D4EDCBC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58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69" name="Rectangle 565">
                <a:extLst>
                  <a:ext uri="{FF2B5EF4-FFF2-40B4-BE49-F238E27FC236}">
                    <a16:creationId xmlns:a16="http://schemas.microsoft.com/office/drawing/2014/main" id="{A26EEDAE-29E6-43E4-A3B7-743801C4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65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0" name="Rectangle 566">
                <a:extLst>
                  <a:ext uri="{FF2B5EF4-FFF2-40B4-BE49-F238E27FC236}">
                    <a16:creationId xmlns:a16="http://schemas.microsoft.com/office/drawing/2014/main" id="{BFAF010C-2099-4C72-8E43-25FE876C5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71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1" name="Rectangle 567">
                <a:extLst>
                  <a:ext uri="{FF2B5EF4-FFF2-40B4-BE49-F238E27FC236}">
                    <a16:creationId xmlns:a16="http://schemas.microsoft.com/office/drawing/2014/main" id="{9AE7BA29-E6B1-4A00-827F-424658158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78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2" name="Rectangle 568">
                <a:extLst>
                  <a:ext uri="{FF2B5EF4-FFF2-40B4-BE49-F238E27FC236}">
                    <a16:creationId xmlns:a16="http://schemas.microsoft.com/office/drawing/2014/main" id="{D75F3A87-B620-4150-BBAB-135965903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84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3" name="Rectangle 569">
                <a:extLst>
                  <a:ext uri="{FF2B5EF4-FFF2-40B4-BE49-F238E27FC236}">
                    <a16:creationId xmlns:a16="http://schemas.microsoft.com/office/drawing/2014/main" id="{10C35019-7A2E-433B-8799-AD747D45B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91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4" name="Rectangle 570">
                <a:extLst>
                  <a:ext uri="{FF2B5EF4-FFF2-40B4-BE49-F238E27FC236}">
                    <a16:creationId xmlns:a16="http://schemas.microsoft.com/office/drawing/2014/main" id="{0E15D546-CE27-40E2-AC15-41689890C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97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5" name="Rectangle 571">
                <a:extLst>
                  <a:ext uri="{FF2B5EF4-FFF2-40B4-BE49-F238E27FC236}">
                    <a16:creationId xmlns:a16="http://schemas.microsoft.com/office/drawing/2014/main" id="{DD035051-4FE4-45A2-91BF-F048C6F16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04"/>
                <a:ext cx="1448" cy="3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6" name="Rectangle 572">
                <a:extLst>
                  <a:ext uri="{FF2B5EF4-FFF2-40B4-BE49-F238E27FC236}">
                    <a16:creationId xmlns:a16="http://schemas.microsoft.com/office/drawing/2014/main" id="{BD286BA4-5B7A-409E-BEBF-C0ABCFD95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12"/>
                <a:ext cx="1448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7" name="Rectangle 573">
                <a:extLst>
                  <a:ext uri="{FF2B5EF4-FFF2-40B4-BE49-F238E27FC236}">
                    <a16:creationId xmlns:a16="http://schemas.microsoft.com/office/drawing/2014/main" id="{0BD1534D-6194-4345-8FBA-FBE0AF94A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09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8" name="Rectangle 574">
                <a:extLst>
                  <a:ext uri="{FF2B5EF4-FFF2-40B4-BE49-F238E27FC236}">
                    <a16:creationId xmlns:a16="http://schemas.microsoft.com/office/drawing/2014/main" id="{3E65971D-0B3F-459F-8DE3-7705090B8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16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79" name="Rectangle 575">
                <a:extLst>
                  <a:ext uri="{FF2B5EF4-FFF2-40B4-BE49-F238E27FC236}">
                    <a16:creationId xmlns:a16="http://schemas.microsoft.com/office/drawing/2014/main" id="{33AB46EA-337E-4F3C-A5E8-A6DE473D1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22"/>
                <a:ext cx="1448" cy="7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0" name="Rectangle 576">
                <a:extLst>
                  <a:ext uri="{FF2B5EF4-FFF2-40B4-BE49-F238E27FC236}">
                    <a16:creationId xmlns:a16="http://schemas.microsoft.com/office/drawing/2014/main" id="{F8AEEFA6-FAD6-4292-91E7-69452FC7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29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1" name="Rectangle 577">
                <a:extLst>
                  <a:ext uri="{FF2B5EF4-FFF2-40B4-BE49-F238E27FC236}">
                    <a16:creationId xmlns:a16="http://schemas.microsoft.com/office/drawing/2014/main" id="{D2CE0ABD-520C-47E6-A651-0E60114D1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35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2" name="Rectangle 578">
                <a:extLst>
                  <a:ext uri="{FF2B5EF4-FFF2-40B4-BE49-F238E27FC236}">
                    <a16:creationId xmlns:a16="http://schemas.microsoft.com/office/drawing/2014/main" id="{77F9AA5C-C7A3-46C6-9ED8-A50ECEB66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42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3" name="Rectangle 579">
                <a:extLst>
                  <a:ext uri="{FF2B5EF4-FFF2-40B4-BE49-F238E27FC236}">
                    <a16:creationId xmlns:a16="http://schemas.microsoft.com/office/drawing/2014/main" id="{0FB36384-0F6A-4B02-A5ED-053F8F2F6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48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4" name="Rectangle 580">
                <a:extLst>
                  <a:ext uri="{FF2B5EF4-FFF2-40B4-BE49-F238E27FC236}">
                    <a16:creationId xmlns:a16="http://schemas.microsoft.com/office/drawing/2014/main" id="{5DDCF5A8-2E5E-4DF6-BC12-545FC9C67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55"/>
                <a:ext cx="1448" cy="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5" name="Rectangle 581">
                <a:extLst>
                  <a:ext uri="{FF2B5EF4-FFF2-40B4-BE49-F238E27FC236}">
                    <a16:creationId xmlns:a16="http://schemas.microsoft.com/office/drawing/2014/main" id="{33BCEBA7-266E-4022-8F39-50C2580EB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61"/>
                <a:ext cx="1448" cy="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6" name="Rectangle 582">
                <a:extLst>
                  <a:ext uri="{FF2B5EF4-FFF2-40B4-BE49-F238E27FC236}">
                    <a16:creationId xmlns:a16="http://schemas.microsoft.com/office/drawing/2014/main" id="{490B8314-5B6B-424E-B78F-9F94CC3B3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68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7" name="Rectangle 583">
                <a:extLst>
                  <a:ext uri="{FF2B5EF4-FFF2-40B4-BE49-F238E27FC236}">
                    <a16:creationId xmlns:a16="http://schemas.microsoft.com/office/drawing/2014/main" id="{A58FAA48-17CB-4A3C-A309-BBE791CB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74"/>
                <a:ext cx="1448" cy="7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8" name="Rectangle 584">
                <a:extLst>
                  <a:ext uri="{FF2B5EF4-FFF2-40B4-BE49-F238E27FC236}">
                    <a16:creationId xmlns:a16="http://schemas.microsoft.com/office/drawing/2014/main" id="{94554465-C16B-4994-95A7-200EBBE65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81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89" name="Rectangle 585">
                <a:extLst>
                  <a:ext uri="{FF2B5EF4-FFF2-40B4-BE49-F238E27FC236}">
                    <a16:creationId xmlns:a16="http://schemas.microsoft.com/office/drawing/2014/main" id="{E6347769-CD28-4495-869D-6CB5F428C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87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0" name="Rectangle 586">
                <a:extLst>
                  <a:ext uri="{FF2B5EF4-FFF2-40B4-BE49-F238E27FC236}">
                    <a16:creationId xmlns:a16="http://schemas.microsoft.com/office/drawing/2014/main" id="{12E342FC-D085-42AE-AD84-948C76DEE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394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1" name="Rectangle 587">
                <a:extLst>
                  <a:ext uri="{FF2B5EF4-FFF2-40B4-BE49-F238E27FC236}">
                    <a16:creationId xmlns:a16="http://schemas.microsoft.com/office/drawing/2014/main" id="{54A98558-D481-4E75-AF0E-18915A309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00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2" name="Rectangle 588">
                <a:extLst>
                  <a:ext uri="{FF2B5EF4-FFF2-40B4-BE49-F238E27FC236}">
                    <a16:creationId xmlns:a16="http://schemas.microsoft.com/office/drawing/2014/main" id="{D5BB86AC-3D74-4D32-A762-8AB552711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07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3" name="Rectangle 589">
                <a:extLst>
                  <a:ext uri="{FF2B5EF4-FFF2-40B4-BE49-F238E27FC236}">
                    <a16:creationId xmlns:a16="http://schemas.microsoft.com/office/drawing/2014/main" id="{84785FB4-A78E-40D9-A917-74A8DA42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13"/>
                <a:ext cx="1448" cy="6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4" name="Rectangle 590">
                <a:extLst>
                  <a:ext uri="{FF2B5EF4-FFF2-40B4-BE49-F238E27FC236}">
                    <a16:creationId xmlns:a16="http://schemas.microsoft.com/office/drawing/2014/main" id="{71E44028-E071-4849-9D64-E16330B2F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19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5" name="Rectangle 591">
                <a:extLst>
                  <a:ext uri="{FF2B5EF4-FFF2-40B4-BE49-F238E27FC236}">
                    <a16:creationId xmlns:a16="http://schemas.microsoft.com/office/drawing/2014/main" id="{76DC1CBB-1BFB-435F-9ED7-FF2F3B8FE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26"/>
                <a:ext cx="1448" cy="6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6" name="Rectangle 592">
                <a:extLst>
                  <a:ext uri="{FF2B5EF4-FFF2-40B4-BE49-F238E27FC236}">
                    <a16:creationId xmlns:a16="http://schemas.microsoft.com/office/drawing/2014/main" id="{C8366C3C-A758-457E-BFBE-944A3AC6B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32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7" name="Rectangle 593">
                <a:extLst>
                  <a:ext uri="{FF2B5EF4-FFF2-40B4-BE49-F238E27FC236}">
                    <a16:creationId xmlns:a16="http://schemas.microsoft.com/office/drawing/2014/main" id="{360B56F2-CBD4-487C-976B-DD4F3A051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39"/>
                <a:ext cx="1448" cy="6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8" name="Rectangle 594">
                <a:extLst>
                  <a:ext uri="{FF2B5EF4-FFF2-40B4-BE49-F238E27FC236}">
                    <a16:creationId xmlns:a16="http://schemas.microsoft.com/office/drawing/2014/main" id="{8A80E61E-BC4D-4AF5-BE98-CA87FA741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45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99" name="Rectangle 595">
                <a:extLst>
                  <a:ext uri="{FF2B5EF4-FFF2-40B4-BE49-F238E27FC236}">
                    <a16:creationId xmlns:a16="http://schemas.microsoft.com/office/drawing/2014/main" id="{AD853117-E891-4568-AB2D-6C8A6917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52"/>
                <a:ext cx="1448" cy="6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0" name="Rectangle 596">
                <a:extLst>
                  <a:ext uri="{FF2B5EF4-FFF2-40B4-BE49-F238E27FC236}">
                    <a16:creationId xmlns:a16="http://schemas.microsoft.com/office/drawing/2014/main" id="{9A81D524-E839-400F-B1C9-60BF661E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58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1" name="Rectangle 597">
                <a:extLst>
                  <a:ext uri="{FF2B5EF4-FFF2-40B4-BE49-F238E27FC236}">
                    <a16:creationId xmlns:a16="http://schemas.microsoft.com/office/drawing/2014/main" id="{07288B8A-11E7-45E2-AE7E-C6001DC47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65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2" name="Rectangle 598">
                <a:extLst>
                  <a:ext uri="{FF2B5EF4-FFF2-40B4-BE49-F238E27FC236}">
                    <a16:creationId xmlns:a16="http://schemas.microsoft.com/office/drawing/2014/main" id="{E3AFAA7A-5C65-438C-9528-C2212D335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71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3" name="Rectangle 599">
                <a:extLst>
                  <a:ext uri="{FF2B5EF4-FFF2-40B4-BE49-F238E27FC236}">
                    <a16:creationId xmlns:a16="http://schemas.microsoft.com/office/drawing/2014/main" id="{B986BE90-673F-40D0-B029-90235EAE8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78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4" name="Rectangle 600">
                <a:extLst>
                  <a:ext uri="{FF2B5EF4-FFF2-40B4-BE49-F238E27FC236}">
                    <a16:creationId xmlns:a16="http://schemas.microsoft.com/office/drawing/2014/main" id="{0049C8E8-77A7-4B2C-B0F5-A90600973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84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5" name="Rectangle 601">
                <a:extLst>
                  <a:ext uri="{FF2B5EF4-FFF2-40B4-BE49-F238E27FC236}">
                    <a16:creationId xmlns:a16="http://schemas.microsoft.com/office/drawing/2014/main" id="{A247F7C3-2E29-46D9-A42B-4D7E380C7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91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6" name="Rectangle 602">
                <a:extLst>
                  <a:ext uri="{FF2B5EF4-FFF2-40B4-BE49-F238E27FC236}">
                    <a16:creationId xmlns:a16="http://schemas.microsoft.com/office/drawing/2014/main" id="{1D5D3D93-49FD-44CA-92CA-D0F88F1B5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497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7" name="Rectangle 603">
                <a:extLst>
                  <a:ext uri="{FF2B5EF4-FFF2-40B4-BE49-F238E27FC236}">
                    <a16:creationId xmlns:a16="http://schemas.microsoft.com/office/drawing/2014/main" id="{B5A24DF6-1999-4685-B54B-E991FA03B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04"/>
                <a:ext cx="1448" cy="3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8" name="Rectangle 604">
                <a:extLst>
                  <a:ext uri="{FF2B5EF4-FFF2-40B4-BE49-F238E27FC236}">
                    <a16:creationId xmlns:a16="http://schemas.microsoft.com/office/drawing/2014/main" id="{F9959C2B-94B9-45D9-94A0-DC5BD170D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9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09" name="Rectangle 605">
                <a:extLst>
                  <a:ext uri="{FF2B5EF4-FFF2-40B4-BE49-F238E27FC236}">
                    <a16:creationId xmlns:a16="http://schemas.microsoft.com/office/drawing/2014/main" id="{90B1E63D-037D-4C43-B8AB-8F8EC6B5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16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0" name="Rectangle 606">
                <a:extLst>
                  <a:ext uri="{FF2B5EF4-FFF2-40B4-BE49-F238E27FC236}">
                    <a16:creationId xmlns:a16="http://schemas.microsoft.com/office/drawing/2014/main" id="{3AD22AFF-3234-44F6-B524-76F57277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22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1" name="Rectangle 607">
                <a:extLst>
                  <a:ext uri="{FF2B5EF4-FFF2-40B4-BE49-F238E27FC236}">
                    <a16:creationId xmlns:a16="http://schemas.microsoft.com/office/drawing/2014/main" id="{9FD8F2AC-8BE9-4C3C-8F2D-CA44DE9DB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29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2" name="Rectangle 608">
                <a:extLst>
                  <a:ext uri="{FF2B5EF4-FFF2-40B4-BE49-F238E27FC236}">
                    <a16:creationId xmlns:a16="http://schemas.microsoft.com/office/drawing/2014/main" id="{54C52A35-8924-4089-8A98-42EB37F92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35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3" name="Rectangle 609">
                <a:extLst>
                  <a:ext uri="{FF2B5EF4-FFF2-40B4-BE49-F238E27FC236}">
                    <a16:creationId xmlns:a16="http://schemas.microsoft.com/office/drawing/2014/main" id="{BE475DF5-58C5-4FDF-9FC5-C8C039E29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42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4" name="Rectangle 610">
                <a:extLst>
                  <a:ext uri="{FF2B5EF4-FFF2-40B4-BE49-F238E27FC236}">
                    <a16:creationId xmlns:a16="http://schemas.microsoft.com/office/drawing/2014/main" id="{3190826C-4F96-4743-A3D5-8C5F4CE0F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48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5" name="Rectangle 611">
                <a:extLst>
                  <a:ext uri="{FF2B5EF4-FFF2-40B4-BE49-F238E27FC236}">
                    <a16:creationId xmlns:a16="http://schemas.microsoft.com/office/drawing/2014/main" id="{09975F00-3BE2-436D-ABF4-624EF582D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55"/>
                <a:ext cx="3918" cy="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6" name="Rectangle 612">
                <a:extLst>
                  <a:ext uri="{FF2B5EF4-FFF2-40B4-BE49-F238E27FC236}">
                    <a16:creationId xmlns:a16="http://schemas.microsoft.com/office/drawing/2014/main" id="{0F2C49BF-E1C5-42D3-953F-57B5E4B7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61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7" name="Rectangle 613">
                <a:extLst>
                  <a:ext uri="{FF2B5EF4-FFF2-40B4-BE49-F238E27FC236}">
                    <a16:creationId xmlns:a16="http://schemas.microsoft.com/office/drawing/2014/main" id="{335DA1AD-9731-46AF-9973-2723D6201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68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8" name="Rectangle 614">
                <a:extLst>
                  <a:ext uri="{FF2B5EF4-FFF2-40B4-BE49-F238E27FC236}">
                    <a16:creationId xmlns:a16="http://schemas.microsoft.com/office/drawing/2014/main" id="{01949CBD-8E3E-4B06-A221-846129E0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74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9" name="Rectangle 615">
                <a:extLst>
                  <a:ext uri="{FF2B5EF4-FFF2-40B4-BE49-F238E27FC236}">
                    <a16:creationId xmlns:a16="http://schemas.microsoft.com/office/drawing/2014/main" id="{63119F96-AA98-4E37-B28B-FA4EC2B7C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81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0" name="Rectangle 616">
                <a:extLst>
                  <a:ext uri="{FF2B5EF4-FFF2-40B4-BE49-F238E27FC236}">
                    <a16:creationId xmlns:a16="http://schemas.microsoft.com/office/drawing/2014/main" id="{AFA53CA7-6D6D-4952-AE60-7D63188E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87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1" name="Rectangle 617">
                <a:extLst>
                  <a:ext uri="{FF2B5EF4-FFF2-40B4-BE49-F238E27FC236}">
                    <a16:creationId xmlns:a16="http://schemas.microsoft.com/office/drawing/2014/main" id="{591C810B-6243-471E-B551-8A8989CD2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94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2" name="Rectangle 618">
                <a:extLst>
                  <a:ext uri="{FF2B5EF4-FFF2-40B4-BE49-F238E27FC236}">
                    <a16:creationId xmlns:a16="http://schemas.microsoft.com/office/drawing/2014/main" id="{8FBFCCD5-31A4-4DD8-9486-D09D25D82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00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3" name="Rectangle 619">
                <a:extLst>
                  <a:ext uri="{FF2B5EF4-FFF2-40B4-BE49-F238E27FC236}">
                    <a16:creationId xmlns:a16="http://schemas.microsoft.com/office/drawing/2014/main" id="{A26D0D51-008D-45AA-B24B-1E2AA948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07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4" name="Rectangle 620">
                <a:extLst>
                  <a:ext uri="{FF2B5EF4-FFF2-40B4-BE49-F238E27FC236}">
                    <a16:creationId xmlns:a16="http://schemas.microsoft.com/office/drawing/2014/main" id="{568FCA54-6377-43AD-89AE-B94738EC0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13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5" name="Rectangle 621">
                <a:extLst>
                  <a:ext uri="{FF2B5EF4-FFF2-40B4-BE49-F238E27FC236}">
                    <a16:creationId xmlns:a16="http://schemas.microsoft.com/office/drawing/2014/main" id="{EEA0711E-2DD7-4FB3-B356-A2A4969A1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19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6" name="Rectangle 622">
                <a:extLst>
                  <a:ext uri="{FF2B5EF4-FFF2-40B4-BE49-F238E27FC236}">
                    <a16:creationId xmlns:a16="http://schemas.microsoft.com/office/drawing/2014/main" id="{B3D7604F-D56B-44C9-BFEE-DBF88D67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26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7" name="Rectangle 623">
                <a:extLst>
                  <a:ext uri="{FF2B5EF4-FFF2-40B4-BE49-F238E27FC236}">
                    <a16:creationId xmlns:a16="http://schemas.microsoft.com/office/drawing/2014/main" id="{722AA55A-FCDA-4949-B376-31B127D69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32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8" name="Rectangle 624">
                <a:extLst>
                  <a:ext uri="{FF2B5EF4-FFF2-40B4-BE49-F238E27FC236}">
                    <a16:creationId xmlns:a16="http://schemas.microsoft.com/office/drawing/2014/main" id="{CC6F8C4C-237B-431E-A4E4-8B1CBA0B7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39"/>
                <a:ext cx="3918" cy="6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9" name="Rectangle 625">
                <a:extLst>
                  <a:ext uri="{FF2B5EF4-FFF2-40B4-BE49-F238E27FC236}">
                    <a16:creationId xmlns:a16="http://schemas.microsoft.com/office/drawing/2014/main" id="{E65D7C72-B5C1-4DE5-A369-99FE0626D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45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0" name="Rectangle 626">
                <a:extLst>
                  <a:ext uri="{FF2B5EF4-FFF2-40B4-BE49-F238E27FC236}">
                    <a16:creationId xmlns:a16="http://schemas.microsoft.com/office/drawing/2014/main" id="{7121495A-7600-4225-A2CC-C7CD058CB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52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1" name="Rectangle 627">
                <a:extLst>
                  <a:ext uri="{FF2B5EF4-FFF2-40B4-BE49-F238E27FC236}">
                    <a16:creationId xmlns:a16="http://schemas.microsoft.com/office/drawing/2014/main" id="{A7A30DFA-1FBE-4931-A6B3-D0E6817BD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58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2" name="Rectangle 628">
                <a:extLst>
                  <a:ext uri="{FF2B5EF4-FFF2-40B4-BE49-F238E27FC236}">
                    <a16:creationId xmlns:a16="http://schemas.microsoft.com/office/drawing/2014/main" id="{C7054FE4-B880-43FC-B1F2-C4D2F473B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65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3" name="Rectangle 629">
                <a:extLst>
                  <a:ext uri="{FF2B5EF4-FFF2-40B4-BE49-F238E27FC236}">
                    <a16:creationId xmlns:a16="http://schemas.microsoft.com/office/drawing/2014/main" id="{F5A110A1-CBFC-48B4-91AE-1905119FE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71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4" name="Rectangle 630">
                <a:extLst>
                  <a:ext uri="{FF2B5EF4-FFF2-40B4-BE49-F238E27FC236}">
                    <a16:creationId xmlns:a16="http://schemas.microsoft.com/office/drawing/2014/main" id="{DF9D0924-10B5-4EB2-A044-BF6BDCC62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78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5" name="Rectangle 631">
                <a:extLst>
                  <a:ext uri="{FF2B5EF4-FFF2-40B4-BE49-F238E27FC236}">
                    <a16:creationId xmlns:a16="http://schemas.microsoft.com/office/drawing/2014/main" id="{8ACA7E45-B1BD-48AE-94E1-04CEDC113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84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0936" name="Group 632">
              <a:extLst>
                <a:ext uri="{FF2B5EF4-FFF2-40B4-BE49-F238E27FC236}">
                  <a16:creationId xmlns:a16="http://schemas.microsoft.com/office/drawing/2014/main" id="{7003CCFB-44E1-4AB0-AA38-70DE606B6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1309"/>
              <a:ext cx="5366" cy="863"/>
              <a:chOff x="209" y="1309"/>
              <a:chExt cx="5366" cy="863"/>
            </a:xfrm>
          </p:grpSpPr>
          <p:sp>
            <p:nvSpPr>
              <p:cNvPr id="1250937" name="Rectangle 633">
                <a:extLst>
                  <a:ext uri="{FF2B5EF4-FFF2-40B4-BE49-F238E27FC236}">
                    <a16:creationId xmlns:a16="http://schemas.microsoft.com/office/drawing/2014/main" id="{E7913C49-FA70-468A-A173-778A1BB06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91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8" name="Rectangle 634">
                <a:extLst>
                  <a:ext uri="{FF2B5EF4-FFF2-40B4-BE49-F238E27FC236}">
                    <a16:creationId xmlns:a16="http://schemas.microsoft.com/office/drawing/2014/main" id="{FD059CC8-F95C-46C3-AC93-4758499C5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97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39" name="Rectangle 635">
                <a:extLst>
                  <a:ext uri="{FF2B5EF4-FFF2-40B4-BE49-F238E27FC236}">
                    <a16:creationId xmlns:a16="http://schemas.microsoft.com/office/drawing/2014/main" id="{FC42E29A-0B39-451F-8F32-44D3D3CDC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04"/>
                <a:ext cx="3918" cy="3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0" name="Rectangle 636">
                <a:extLst>
                  <a:ext uri="{FF2B5EF4-FFF2-40B4-BE49-F238E27FC236}">
                    <a16:creationId xmlns:a16="http://schemas.microsoft.com/office/drawing/2014/main" id="{41B86589-BEC9-4BF3-BD74-5C4EDECD1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12"/>
                <a:ext cx="3918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1" name="Rectangle 637">
                <a:extLst>
                  <a:ext uri="{FF2B5EF4-FFF2-40B4-BE49-F238E27FC236}">
                    <a16:creationId xmlns:a16="http://schemas.microsoft.com/office/drawing/2014/main" id="{26A82010-DB3D-4D38-A6ED-848558CED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09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2" name="Rectangle 638">
                <a:extLst>
                  <a:ext uri="{FF2B5EF4-FFF2-40B4-BE49-F238E27FC236}">
                    <a16:creationId xmlns:a16="http://schemas.microsoft.com/office/drawing/2014/main" id="{6B9C7D9C-E04A-41C7-8924-EC8EB2F98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16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3" name="Rectangle 639">
                <a:extLst>
                  <a:ext uri="{FF2B5EF4-FFF2-40B4-BE49-F238E27FC236}">
                    <a16:creationId xmlns:a16="http://schemas.microsoft.com/office/drawing/2014/main" id="{79FA324E-611A-42C0-A155-FE2CE7A16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22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4" name="Rectangle 640">
                <a:extLst>
                  <a:ext uri="{FF2B5EF4-FFF2-40B4-BE49-F238E27FC236}">
                    <a16:creationId xmlns:a16="http://schemas.microsoft.com/office/drawing/2014/main" id="{D381BDFC-2264-40C9-90B6-6725EEC52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29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5" name="Rectangle 641">
                <a:extLst>
                  <a:ext uri="{FF2B5EF4-FFF2-40B4-BE49-F238E27FC236}">
                    <a16:creationId xmlns:a16="http://schemas.microsoft.com/office/drawing/2014/main" id="{D8E9CCAF-AAB0-40BB-92A3-D7B96A5AD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35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6" name="Rectangle 642">
                <a:extLst>
                  <a:ext uri="{FF2B5EF4-FFF2-40B4-BE49-F238E27FC236}">
                    <a16:creationId xmlns:a16="http://schemas.microsoft.com/office/drawing/2014/main" id="{FBEB9D4B-A964-4F1E-A785-47D23308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42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7" name="Rectangle 643">
                <a:extLst>
                  <a:ext uri="{FF2B5EF4-FFF2-40B4-BE49-F238E27FC236}">
                    <a16:creationId xmlns:a16="http://schemas.microsoft.com/office/drawing/2014/main" id="{6350A2B0-6E14-45B2-ADA7-0DD2A5159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48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8" name="Rectangle 644">
                <a:extLst>
                  <a:ext uri="{FF2B5EF4-FFF2-40B4-BE49-F238E27FC236}">
                    <a16:creationId xmlns:a16="http://schemas.microsoft.com/office/drawing/2014/main" id="{D98F56E0-CEA8-4682-AF16-6D65635B3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55"/>
                <a:ext cx="3918" cy="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49" name="Rectangle 645">
                <a:extLst>
                  <a:ext uri="{FF2B5EF4-FFF2-40B4-BE49-F238E27FC236}">
                    <a16:creationId xmlns:a16="http://schemas.microsoft.com/office/drawing/2014/main" id="{1F811BE1-1ADB-4AC9-BD63-879F40BB9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61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0" name="Rectangle 646">
                <a:extLst>
                  <a:ext uri="{FF2B5EF4-FFF2-40B4-BE49-F238E27FC236}">
                    <a16:creationId xmlns:a16="http://schemas.microsoft.com/office/drawing/2014/main" id="{728F924B-85C5-4B4A-9AB7-6D1299886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68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1" name="Rectangle 647">
                <a:extLst>
                  <a:ext uri="{FF2B5EF4-FFF2-40B4-BE49-F238E27FC236}">
                    <a16:creationId xmlns:a16="http://schemas.microsoft.com/office/drawing/2014/main" id="{3E3BA921-9102-40E6-8509-2C38CA3C0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74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2" name="Rectangle 648">
                <a:extLst>
                  <a:ext uri="{FF2B5EF4-FFF2-40B4-BE49-F238E27FC236}">
                    <a16:creationId xmlns:a16="http://schemas.microsoft.com/office/drawing/2014/main" id="{F791D1C0-D65C-431B-A163-A8754EBB5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81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3" name="Rectangle 649">
                <a:extLst>
                  <a:ext uri="{FF2B5EF4-FFF2-40B4-BE49-F238E27FC236}">
                    <a16:creationId xmlns:a16="http://schemas.microsoft.com/office/drawing/2014/main" id="{892C224C-DAC9-425B-A03D-221844910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87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4" name="Rectangle 650">
                <a:extLst>
                  <a:ext uri="{FF2B5EF4-FFF2-40B4-BE49-F238E27FC236}">
                    <a16:creationId xmlns:a16="http://schemas.microsoft.com/office/drawing/2014/main" id="{1B9BE48B-6111-43EF-A51E-EB048798A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394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5" name="Rectangle 651">
                <a:extLst>
                  <a:ext uri="{FF2B5EF4-FFF2-40B4-BE49-F238E27FC236}">
                    <a16:creationId xmlns:a16="http://schemas.microsoft.com/office/drawing/2014/main" id="{172423B8-C98E-4352-9823-AE0F28C97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00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6" name="Rectangle 652">
                <a:extLst>
                  <a:ext uri="{FF2B5EF4-FFF2-40B4-BE49-F238E27FC236}">
                    <a16:creationId xmlns:a16="http://schemas.microsoft.com/office/drawing/2014/main" id="{CC6F7E82-E742-4D66-834C-D969E3204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07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7" name="Rectangle 653">
                <a:extLst>
                  <a:ext uri="{FF2B5EF4-FFF2-40B4-BE49-F238E27FC236}">
                    <a16:creationId xmlns:a16="http://schemas.microsoft.com/office/drawing/2014/main" id="{8A487709-8A60-4FEC-950C-A2DF81EEB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13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8" name="Rectangle 654">
                <a:extLst>
                  <a:ext uri="{FF2B5EF4-FFF2-40B4-BE49-F238E27FC236}">
                    <a16:creationId xmlns:a16="http://schemas.microsoft.com/office/drawing/2014/main" id="{AED2ADD0-6BE5-4D27-A19C-68CEA3EC1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19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9" name="Rectangle 655">
                <a:extLst>
                  <a:ext uri="{FF2B5EF4-FFF2-40B4-BE49-F238E27FC236}">
                    <a16:creationId xmlns:a16="http://schemas.microsoft.com/office/drawing/2014/main" id="{88731682-8888-4BB6-A24E-B58FA2083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26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0" name="Rectangle 656">
                <a:extLst>
                  <a:ext uri="{FF2B5EF4-FFF2-40B4-BE49-F238E27FC236}">
                    <a16:creationId xmlns:a16="http://schemas.microsoft.com/office/drawing/2014/main" id="{AFE0B593-FE73-4D48-9D33-5B9F62030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32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1" name="Rectangle 657">
                <a:extLst>
                  <a:ext uri="{FF2B5EF4-FFF2-40B4-BE49-F238E27FC236}">
                    <a16:creationId xmlns:a16="http://schemas.microsoft.com/office/drawing/2014/main" id="{3B4832B7-7AAE-4868-97D3-9887AA8C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39"/>
                <a:ext cx="3918" cy="6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2" name="Rectangle 658">
                <a:extLst>
                  <a:ext uri="{FF2B5EF4-FFF2-40B4-BE49-F238E27FC236}">
                    <a16:creationId xmlns:a16="http://schemas.microsoft.com/office/drawing/2014/main" id="{A12AC889-7503-4F15-8186-969FA4C6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45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3" name="Rectangle 659">
                <a:extLst>
                  <a:ext uri="{FF2B5EF4-FFF2-40B4-BE49-F238E27FC236}">
                    <a16:creationId xmlns:a16="http://schemas.microsoft.com/office/drawing/2014/main" id="{F030AE3E-2B06-4BA2-8049-8213157F0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52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4" name="Rectangle 660">
                <a:extLst>
                  <a:ext uri="{FF2B5EF4-FFF2-40B4-BE49-F238E27FC236}">
                    <a16:creationId xmlns:a16="http://schemas.microsoft.com/office/drawing/2014/main" id="{BD9A965F-4B62-4640-A852-A962A9D7A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58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5" name="Rectangle 661">
                <a:extLst>
                  <a:ext uri="{FF2B5EF4-FFF2-40B4-BE49-F238E27FC236}">
                    <a16:creationId xmlns:a16="http://schemas.microsoft.com/office/drawing/2014/main" id="{628D79C9-0F42-4054-8545-2BBCDBCA5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65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6" name="Rectangle 662">
                <a:extLst>
                  <a:ext uri="{FF2B5EF4-FFF2-40B4-BE49-F238E27FC236}">
                    <a16:creationId xmlns:a16="http://schemas.microsoft.com/office/drawing/2014/main" id="{0707A4AD-ED17-41A5-8DA1-9F5FB68CF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71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7" name="Rectangle 663">
                <a:extLst>
                  <a:ext uri="{FF2B5EF4-FFF2-40B4-BE49-F238E27FC236}">
                    <a16:creationId xmlns:a16="http://schemas.microsoft.com/office/drawing/2014/main" id="{61B6F558-2416-4287-AB52-F58CFC0E9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78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8" name="Rectangle 664">
                <a:extLst>
                  <a:ext uri="{FF2B5EF4-FFF2-40B4-BE49-F238E27FC236}">
                    <a16:creationId xmlns:a16="http://schemas.microsoft.com/office/drawing/2014/main" id="{A0FF04F0-EE85-4F6B-83CE-E60D2169D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84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9" name="Rectangle 665">
                <a:extLst>
                  <a:ext uri="{FF2B5EF4-FFF2-40B4-BE49-F238E27FC236}">
                    <a16:creationId xmlns:a16="http://schemas.microsoft.com/office/drawing/2014/main" id="{EC551DD1-C180-419F-A16E-D9D58C20A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91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0" name="Rectangle 666">
                <a:extLst>
                  <a:ext uri="{FF2B5EF4-FFF2-40B4-BE49-F238E27FC236}">
                    <a16:creationId xmlns:a16="http://schemas.microsoft.com/office/drawing/2014/main" id="{8873A7E9-5CAB-45BC-B63C-F86B3D916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497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1" name="Rectangle 667">
                <a:extLst>
                  <a:ext uri="{FF2B5EF4-FFF2-40B4-BE49-F238E27FC236}">
                    <a16:creationId xmlns:a16="http://schemas.microsoft.com/office/drawing/2014/main" id="{D86BE9BB-60A8-48FA-9A47-6D1F2A972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04"/>
                <a:ext cx="3918" cy="3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2" name="Rectangle 668">
                <a:extLst>
                  <a:ext uri="{FF2B5EF4-FFF2-40B4-BE49-F238E27FC236}">
                    <a16:creationId xmlns:a16="http://schemas.microsoft.com/office/drawing/2014/main" id="{EEB4D216-0480-45A2-A0D8-F605E6C3F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02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3" name="Rectangle 669">
                <a:extLst>
                  <a:ext uri="{FF2B5EF4-FFF2-40B4-BE49-F238E27FC236}">
                    <a16:creationId xmlns:a16="http://schemas.microsoft.com/office/drawing/2014/main" id="{F0265BD8-BFF7-4E87-BAFB-93BCD4CE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13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4" name="Rectangle 670">
                <a:extLst>
                  <a:ext uri="{FF2B5EF4-FFF2-40B4-BE49-F238E27FC236}">
                    <a16:creationId xmlns:a16="http://schemas.microsoft.com/office/drawing/2014/main" id="{67956464-7B69-44D5-96B5-1EC34123C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24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5" name="Rectangle 671">
                <a:extLst>
                  <a:ext uri="{FF2B5EF4-FFF2-40B4-BE49-F238E27FC236}">
                    <a16:creationId xmlns:a16="http://schemas.microsoft.com/office/drawing/2014/main" id="{DCA3344B-2B76-48E6-B68D-7A47E1A1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35"/>
                <a:ext cx="1448" cy="11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6" name="Rectangle 672">
                <a:extLst>
                  <a:ext uri="{FF2B5EF4-FFF2-40B4-BE49-F238E27FC236}">
                    <a16:creationId xmlns:a16="http://schemas.microsoft.com/office/drawing/2014/main" id="{1DAD151D-7C7C-49CC-984C-31B2ADAD5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46"/>
                <a:ext cx="1448" cy="1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7" name="Rectangle 673">
                <a:extLst>
                  <a:ext uri="{FF2B5EF4-FFF2-40B4-BE49-F238E27FC236}">
                    <a16:creationId xmlns:a16="http://schemas.microsoft.com/office/drawing/2014/main" id="{3E890519-B43C-48A4-BA2C-FB25F8577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57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8" name="Rectangle 674">
                <a:extLst>
                  <a:ext uri="{FF2B5EF4-FFF2-40B4-BE49-F238E27FC236}">
                    <a16:creationId xmlns:a16="http://schemas.microsoft.com/office/drawing/2014/main" id="{D8F3CEF5-A406-43BD-B453-C259BD56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68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79" name="Rectangle 675">
                <a:extLst>
                  <a:ext uri="{FF2B5EF4-FFF2-40B4-BE49-F238E27FC236}">
                    <a16:creationId xmlns:a16="http://schemas.microsoft.com/office/drawing/2014/main" id="{78D1A0D3-162C-461B-9621-32D3DBDC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79"/>
                <a:ext cx="1448" cy="1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0" name="Rectangle 676">
                <a:extLst>
                  <a:ext uri="{FF2B5EF4-FFF2-40B4-BE49-F238E27FC236}">
                    <a16:creationId xmlns:a16="http://schemas.microsoft.com/office/drawing/2014/main" id="{8EA97F5F-1F69-43A3-B25C-4719A3F45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91"/>
                <a:ext cx="1448" cy="10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1" name="Rectangle 677">
                <a:extLst>
                  <a:ext uri="{FF2B5EF4-FFF2-40B4-BE49-F238E27FC236}">
                    <a16:creationId xmlns:a16="http://schemas.microsoft.com/office/drawing/2014/main" id="{22FE36F5-754E-4EA2-AFDC-A3837A41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01"/>
                <a:ext cx="1448" cy="1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2" name="Rectangle 678">
                <a:extLst>
                  <a:ext uri="{FF2B5EF4-FFF2-40B4-BE49-F238E27FC236}">
                    <a16:creationId xmlns:a16="http://schemas.microsoft.com/office/drawing/2014/main" id="{56BB070E-0045-41A1-AE4E-0BB6730F1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13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3" name="Rectangle 679">
                <a:extLst>
                  <a:ext uri="{FF2B5EF4-FFF2-40B4-BE49-F238E27FC236}">
                    <a16:creationId xmlns:a16="http://schemas.microsoft.com/office/drawing/2014/main" id="{91CD4327-8685-463B-9F93-B733E39B9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24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4" name="Rectangle 680">
                <a:extLst>
                  <a:ext uri="{FF2B5EF4-FFF2-40B4-BE49-F238E27FC236}">
                    <a16:creationId xmlns:a16="http://schemas.microsoft.com/office/drawing/2014/main" id="{91ADFF8E-87B3-439E-B9CA-67681A3C0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35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5" name="Rectangle 681">
                <a:extLst>
                  <a:ext uri="{FF2B5EF4-FFF2-40B4-BE49-F238E27FC236}">
                    <a16:creationId xmlns:a16="http://schemas.microsoft.com/office/drawing/2014/main" id="{7A8F2328-7318-4D53-B1D7-F79FF88F7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46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6" name="Rectangle 682">
                <a:extLst>
                  <a:ext uri="{FF2B5EF4-FFF2-40B4-BE49-F238E27FC236}">
                    <a16:creationId xmlns:a16="http://schemas.microsoft.com/office/drawing/2014/main" id="{EBD70D4C-8E15-43E6-9D0A-07CB533D4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57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7" name="Rectangle 683">
                <a:extLst>
                  <a:ext uri="{FF2B5EF4-FFF2-40B4-BE49-F238E27FC236}">
                    <a16:creationId xmlns:a16="http://schemas.microsoft.com/office/drawing/2014/main" id="{60A78A62-6EEA-433A-B7A8-9DC0CE5E1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68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8" name="Rectangle 684">
                <a:extLst>
                  <a:ext uri="{FF2B5EF4-FFF2-40B4-BE49-F238E27FC236}">
                    <a16:creationId xmlns:a16="http://schemas.microsoft.com/office/drawing/2014/main" id="{F0C936E1-5EA9-47CD-B81C-E4323C1ED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79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89" name="Rectangle 685">
                <a:extLst>
                  <a:ext uri="{FF2B5EF4-FFF2-40B4-BE49-F238E27FC236}">
                    <a16:creationId xmlns:a16="http://schemas.microsoft.com/office/drawing/2014/main" id="{D9F78B85-02FA-4546-AE3D-B83D049EC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90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0" name="Rectangle 686">
                <a:extLst>
                  <a:ext uri="{FF2B5EF4-FFF2-40B4-BE49-F238E27FC236}">
                    <a16:creationId xmlns:a16="http://schemas.microsoft.com/office/drawing/2014/main" id="{F03D22FB-828C-4D80-B4F6-1EF444BA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01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1" name="Rectangle 687">
                <a:extLst>
                  <a:ext uri="{FF2B5EF4-FFF2-40B4-BE49-F238E27FC236}">
                    <a16:creationId xmlns:a16="http://schemas.microsoft.com/office/drawing/2014/main" id="{863808E5-E782-4F9A-B30E-6099240C2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12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2" name="Rectangle 688">
                <a:extLst>
                  <a:ext uri="{FF2B5EF4-FFF2-40B4-BE49-F238E27FC236}">
                    <a16:creationId xmlns:a16="http://schemas.microsoft.com/office/drawing/2014/main" id="{2B25482A-3851-470C-BF19-FC5BC5847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23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3" name="Rectangle 689">
                <a:extLst>
                  <a:ext uri="{FF2B5EF4-FFF2-40B4-BE49-F238E27FC236}">
                    <a16:creationId xmlns:a16="http://schemas.microsoft.com/office/drawing/2014/main" id="{72999BDA-5A98-41D3-90C5-D85667108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34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4" name="Rectangle 690">
                <a:extLst>
                  <a:ext uri="{FF2B5EF4-FFF2-40B4-BE49-F238E27FC236}">
                    <a16:creationId xmlns:a16="http://schemas.microsoft.com/office/drawing/2014/main" id="{CFB794A9-91A7-4233-AE87-CC09C157F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45"/>
                <a:ext cx="1448" cy="11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5" name="Rectangle 691">
                <a:extLst>
                  <a:ext uri="{FF2B5EF4-FFF2-40B4-BE49-F238E27FC236}">
                    <a16:creationId xmlns:a16="http://schemas.microsoft.com/office/drawing/2014/main" id="{0472CF18-A3F2-4A4A-96EB-90AF49559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56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6" name="Rectangle 692">
                <a:extLst>
                  <a:ext uri="{FF2B5EF4-FFF2-40B4-BE49-F238E27FC236}">
                    <a16:creationId xmlns:a16="http://schemas.microsoft.com/office/drawing/2014/main" id="{69644A57-018D-44B1-91C4-CBB5D519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67"/>
                <a:ext cx="1448" cy="11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7" name="Rectangle 693">
                <a:extLst>
                  <a:ext uri="{FF2B5EF4-FFF2-40B4-BE49-F238E27FC236}">
                    <a16:creationId xmlns:a16="http://schemas.microsoft.com/office/drawing/2014/main" id="{26CE67E4-4650-4772-A3C3-B3FB6A1F4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78"/>
                <a:ext cx="1448" cy="12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8" name="Rectangle 694">
                <a:extLst>
                  <a:ext uri="{FF2B5EF4-FFF2-40B4-BE49-F238E27FC236}">
                    <a16:creationId xmlns:a16="http://schemas.microsoft.com/office/drawing/2014/main" id="{F5E3BB33-3D41-4AFB-967C-5F7119B9E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90"/>
                <a:ext cx="1448" cy="10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99" name="Rectangle 695">
                <a:extLst>
                  <a:ext uri="{FF2B5EF4-FFF2-40B4-BE49-F238E27FC236}">
                    <a16:creationId xmlns:a16="http://schemas.microsoft.com/office/drawing/2014/main" id="{D0A21513-D928-44A5-9176-AB40510A0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00"/>
                <a:ext cx="1448" cy="12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0" name="Rectangle 696">
                <a:extLst>
                  <a:ext uri="{FF2B5EF4-FFF2-40B4-BE49-F238E27FC236}">
                    <a16:creationId xmlns:a16="http://schemas.microsoft.com/office/drawing/2014/main" id="{70288F24-55A5-4597-899A-70C8B09F7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12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1" name="Rectangle 697">
                <a:extLst>
                  <a:ext uri="{FF2B5EF4-FFF2-40B4-BE49-F238E27FC236}">
                    <a16:creationId xmlns:a16="http://schemas.microsoft.com/office/drawing/2014/main" id="{5AA864A2-D559-4AE0-B97F-A462F1D7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23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2" name="Rectangle 698">
                <a:extLst>
                  <a:ext uri="{FF2B5EF4-FFF2-40B4-BE49-F238E27FC236}">
                    <a16:creationId xmlns:a16="http://schemas.microsoft.com/office/drawing/2014/main" id="{21E1FDC4-F029-4F23-B867-086947F6B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34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3" name="Rectangle 699">
                <a:extLst>
                  <a:ext uri="{FF2B5EF4-FFF2-40B4-BE49-F238E27FC236}">
                    <a16:creationId xmlns:a16="http://schemas.microsoft.com/office/drawing/2014/main" id="{09B2C09C-91AC-4765-BC39-7E7F705BA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07"/>
                <a:ext cx="1448" cy="3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4" name="Rectangle 700">
                <a:extLst>
                  <a:ext uri="{FF2B5EF4-FFF2-40B4-BE49-F238E27FC236}">
                    <a16:creationId xmlns:a16="http://schemas.microsoft.com/office/drawing/2014/main" id="{2EA806E0-E5A4-4E2E-AEEF-19AE7EEE0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02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5" name="Rectangle 701">
                <a:extLst>
                  <a:ext uri="{FF2B5EF4-FFF2-40B4-BE49-F238E27FC236}">
                    <a16:creationId xmlns:a16="http://schemas.microsoft.com/office/drawing/2014/main" id="{7A8229ED-6CCE-4549-865B-E638E853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13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6" name="Rectangle 702">
                <a:extLst>
                  <a:ext uri="{FF2B5EF4-FFF2-40B4-BE49-F238E27FC236}">
                    <a16:creationId xmlns:a16="http://schemas.microsoft.com/office/drawing/2014/main" id="{E84A0C2D-A7FA-4E52-AB9E-0F05EB19C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24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7" name="Rectangle 703">
                <a:extLst>
                  <a:ext uri="{FF2B5EF4-FFF2-40B4-BE49-F238E27FC236}">
                    <a16:creationId xmlns:a16="http://schemas.microsoft.com/office/drawing/2014/main" id="{C9864814-8476-4AC5-B3E7-3DD26CF7F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35"/>
                <a:ext cx="1448" cy="11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8" name="Rectangle 704">
                <a:extLst>
                  <a:ext uri="{FF2B5EF4-FFF2-40B4-BE49-F238E27FC236}">
                    <a16:creationId xmlns:a16="http://schemas.microsoft.com/office/drawing/2014/main" id="{E6C857CB-6C8C-4B23-8AA1-B9847A5C3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46"/>
                <a:ext cx="1448" cy="1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09" name="Rectangle 705">
                <a:extLst>
                  <a:ext uri="{FF2B5EF4-FFF2-40B4-BE49-F238E27FC236}">
                    <a16:creationId xmlns:a16="http://schemas.microsoft.com/office/drawing/2014/main" id="{BAEB5715-6DFA-4C93-A4AB-1F0CB451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57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0" name="Rectangle 706">
                <a:extLst>
                  <a:ext uri="{FF2B5EF4-FFF2-40B4-BE49-F238E27FC236}">
                    <a16:creationId xmlns:a16="http://schemas.microsoft.com/office/drawing/2014/main" id="{7500C70A-7720-48D2-BE69-7F73501B6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68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1" name="Rectangle 707">
                <a:extLst>
                  <a:ext uri="{FF2B5EF4-FFF2-40B4-BE49-F238E27FC236}">
                    <a16:creationId xmlns:a16="http://schemas.microsoft.com/office/drawing/2014/main" id="{233980D6-391A-4875-BA9C-878CC4C3E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79"/>
                <a:ext cx="1448" cy="1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2" name="Rectangle 708">
                <a:extLst>
                  <a:ext uri="{FF2B5EF4-FFF2-40B4-BE49-F238E27FC236}">
                    <a16:creationId xmlns:a16="http://schemas.microsoft.com/office/drawing/2014/main" id="{A7629B13-37CD-48D7-87D5-C6F93895B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591"/>
                <a:ext cx="1448" cy="10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3" name="Rectangle 709">
                <a:extLst>
                  <a:ext uri="{FF2B5EF4-FFF2-40B4-BE49-F238E27FC236}">
                    <a16:creationId xmlns:a16="http://schemas.microsoft.com/office/drawing/2014/main" id="{917497F3-BDEC-499F-8FC8-80333E604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01"/>
                <a:ext cx="1448" cy="1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4" name="Rectangle 710">
                <a:extLst>
                  <a:ext uri="{FF2B5EF4-FFF2-40B4-BE49-F238E27FC236}">
                    <a16:creationId xmlns:a16="http://schemas.microsoft.com/office/drawing/2014/main" id="{8DEDF5D7-06AA-468E-8ECE-506B93201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13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5" name="Rectangle 711">
                <a:extLst>
                  <a:ext uri="{FF2B5EF4-FFF2-40B4-BE49-F238E27FC236}">
                    <a16:creationId xmlns:a16="http://schemas.microsoft.com/office/drawing/2014/main" id="{54A2579B-CCFF-4BBA-B556-E608E3386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24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6" name="Rectangle 712">
                <a:extLst>
                  <a:ext uri="{FF2B5EF4-FFF2-40B4-BE49-F238E27FC236}">
                    <a16:creationId xmlns:a16="http://schemas.microsoft.com/office/drawing/2014/main" id="{B7769228-ADB6-4021-B22A-AFA60A1A4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35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7" name="Rectangle 713">
                <a:extLst>
                  <a:ext uri="{FF2B5EF4-FFF2-40B4-BE49-F238E27FC236}">
                    <a16:creationId xmlns:a16="http://schemas.microsoft.com/office/drawing/2014/main" id="{2E4B45AD-1614-4175-96C5-DC1E46C57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46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8" name="Rectangle 714">
                <a:extLst>
                  <a:ext uri="{FF2B5EF4-FFF2-40B4-BE49-F238E27FC236}">
                    <a16:creationId xmlns:a16="http://schemas.microsoft.com/office/drawing/2014/main" id="{C223B1AC-80F8-4172-8C28-562BAA5F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57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19" name="Rectangle 715">
                <a:extLst>
                  <a:ext uri="{FF2B5EF4-FFF2-40B4-BE49-F238E27FC236}">
                    <a16:creationId xmlns:a16="http://schemas.microsoft.com/office/drawing/2014/main" id="{066C4C67-6F1C-485D-857F-2A114FA12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68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0" name="Rectangle 716">
                <a:extLst>
                  <a:ext uri="{FF2B5EF4-FFF2-40B4-BE49-F238E27FC236}">
                    <a16:creationId xmlns:a16="http://schemas.microsoft.com/office/drawing/2014/main" id="{D87FA60A-3D5B-4046-853C-C268FD37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79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1" name="Rectangle 717">
                <a:extLst>
                  <a:ext uri="{FF2B5EF4-FFF2-40B4-BE49-F238E27FC236}">
                    <a16:creationId xmlns:a16="http://schemas.microsoft.com/office/drawing/2014/main" id="{6EEA4F71-6728-411A-8E91-6B87B7B96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690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2" name="Rectangle 718">
                <a:extLst>
                  <a:ext uri="{FF2B5EF4-FFF2-40B4-BE49-F238E27FC236}">
                    <a16:creationId xmlns:a16="http://schemas.microsoft.com/office/drawing/2014/main" id="{97D38A49-6453-4109-B385-A1586FF48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01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3" name="Rectangle 719">
                <a:extLst>
                  <a:ext uri="{FF2B5EF4-FFF2-40B4-BE49-F238E27FC236}">
                    <a16:creationId xmlns:a16="http://schemas.microsoft.com/office/drawing/2014/main" id="{F1120286-26C6-4E1E-BBCD-2F5E7C037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12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4" name="Rectangle 720">
                <a:extLst>
                  <a:ext uri="{FF2B5EF4-FFF2-40B4-BE49-F238E27FC236}">
                    <a16:creationId xmlns:a16="http://schemas.microsoft.com/office/drawing/2014/main" id="{988B6A55-B812-4687-8F3A-4908EB8B8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23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5" name="Rectangle 721">
                <a:extLst>
                  <a:ext uri="{FF2B5EF4-FFF2-40B4-BE49-F238E27FC236}">
                    <a16:creationId xmlns:a16="http://schemas.microsoft.com/office/drawing/2014/main" id="{A2D4646C-867F-4A66-813F-42E1D2CC7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34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6" name="Rectangle 722">
                <a:extLst>
                  <a:ext uri="{FF2B5EF4-FFF2-40B4-BE49-F238E27FC236}">
                    <a16:creationId xmlns:a16="http://schemas.microsoft.com/office/drawing/2014/main" id="{0B4FF479-8A00-44FC-B056-383344509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45"/>
                <a:ext cx="1448" cy="11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7" name="Rectangle 723">
                <a:extLst>
                  <a:ext uri="{FF2B5EF4-FFF2-40B4-BE49-F238E27FC236}">
                    <a16:creationId xmlns:a16="http://schemas.microsoft.com/office/drawing/2014/main" id="{2FF3448B-CCC1-4095-8159-393107DC4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56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8" name="Rectangle 724">
                <a:extLst>
                  <a:ext uri="{FF2B5EF4-FFF2-40B4-BE49-F238E27FC236}">
                    <a16:creationId xmlns:a16="http://schemas.microsoft.com/office/drawing/2014/main" id="{CDA10799-E23D-4EC6-AC37-421231BFA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67"/>
                <a:ext cx="1448" cy="11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29" name="Rectangle 725">
                <a:extLst>
                  <a:ext uri="{FF2B5EF4-FFF2-40B4-BE49-F238E27FC236}">
                    <a16:creationId xmlns:a16="http://schemas.microsoft.com/office/drawing/2014/main" id="{3FF54238-BDDF-48FD-8BD5-4BFF0527B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78"/>
                <a:ext cx="1448" cy="12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0" name="Rectangle 726">
                <a:extLst>
                  <a:ext uri="{FF2B5EF4-FFF2-40B4-BE49-F238E27FC236}">
                    <a16:creationId xmlns:a16="http://schemas.microsoft.com/office/drawing/2014/main" id="{C6167D52-6A65-4685-93DA-7D6AF3CB5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790"/>
                <a:ext cx="1448" cy="10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1" name="Rectangle 727">
                <a:extLst>
                  <a:ext uri="{FF2B5EF4-FFF2-40B4-BE49-F238E27FC236}">
                    <a16:creationId xmlns:a16="http://schemas.microsoft.com/office/drawing/2014/main" id="{F1A8CA67-B9FB-44D2-AE08-0928CA672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00"/>
                <a:ext cx="1448" cy="12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2" name="Rectangle 728">
                <a:extLst>
                  <a:ext uri="{FF2B5EF4-FFF2-40B4-BE49-F238E27FC236}">
                    <a16:creationId xmlns:a16="http://schemas.microsoft.com/office/drawing/2014/main" id="{A73702EF-7E20-4A24-AB4D-B5389D54D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12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3" name="Rectangle 729">
                <a:extLst>
                  <a:ext uri="{FF2B5EF4-FFF2-40B4-BE49-F238E27FC236}">
                    <a16:creationId xmlns:a16="http://schemas.microsoft.com/office/drawing/2014/main" id="{6400899B-D3BC-41E4-9E37-D0A468D7A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23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4" name="Rectangle 730">
                <a:extLst>
                  <a:ext uri="{FF2B5EF4-FFF2-40B4-BE49-F238E27FC236}">
                    <a16:creationId xmlns:a16="http://schemas.microsoft.com/office/drawing/2014/main" id="{DDD7BB01-F483-4FDC-8BCF-D17F19723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34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5" name="Rectangle 731">
                <a:extLst>
                  <a:ext uri="{FF2B5EF4-FFF2-40B4-BE49-F238E27FC236}">
                    <a16:creationId xmlns:a16="http://schemas.microsoft.com/office/drawing/2014/main" id="{723A4CB8-B518-4BE4-B30F-D1BA4EA7E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02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6" name="Rectangle 732">
                <a:extLst>
                  <a:ext uri="{FF2B5EF4-FFF2-40B4-BE49-F238E27FC236}">
                    <a16:creationId xmlns:a16="http://schemas.microsoft.com/office/drawing/2014/main" id="{9220EA2D-9F41-4061-9091-2E48CF6C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13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7" name="Rectangle 733">
                <a:extLst>
                  <a:ext uri="{FF2B5EF4-FFF2-40B4-BE49-F238E27FC236}">
                    <a16:creationId xmlns:a16="http://schemas.microsoft.com/office/drawing/2014/main" id="{05052994-E98E-4C6E-83DB-8941DC40F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24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8" name="Rectangle 734">
                <a:extLst>
                  <a:ext uri="{FF2B5EF4-FFF2-40B4-BE49-F238E27FC236}">
                    <a16:creationId xmlns:a16="http://schemas.microsoft.com/office/drawing/2014/main" id="{D81BA21B-443D-4127-B606-5C9D6C2B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35"/>
                <a:ext cx="3918" cy="11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39" name="Rectangle 735">
                <a:extLst>
                  <a:ext uri="{FF2B5EF4-FFF2-40B4-BE49-F238E27FC236}">
                    <a16:creationId xmlns:a16="http://schemas.microsoft.com/office/drawing/2014/main" id="{E8EDC882-8E88-4CDF-AD2C-E20BA1C02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46"/>
                <a:ext cx="3918" cy="1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0" name="Rectangle 736">
                <a:extLst>
                  <a:ext uri="{FF2B5EF4-FFF2-40B4-BE49-F238E27FC236}">
                    <a16:creationId xmlns:a16="http://schemas.microsoft.com/office/drawing/2014/main" id="{3CB84086-3F69-47C9-83C5-1630E9EF0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57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1" name="Rectangle 737">
                <a:extLst>
                  <a:ext uri="{FF2B5EF4-FFF2-40B4-BE49-F238E27FC236}">
                    <a16:creationId xmlns:a16="http://schemas.microsoft.com/office/drawing/2014/main" id="{50247455-DD8C-4789-AD4A-7BDF7BEFC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68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2" name="Rectangle 738">
                <a:extLst>
                  <a:ext uri="{FF2B5EF4-FFF2-40B4-BE49-F238E27FC236}">
                    <a16:creationId xmlns:a16="http://schemas.microsoft.com/office/drawing/2014/main" id="{F355F9C6-5E58-481C-9E59-BE440AA7F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79"/>
                <a:ext cx="3918" cy="1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3" name="Rectangle 739">
                <a:extLst>
                  <a:ext uri="{FF2B5EF4-FFF2-40B4-BE49-F238E27FC236}">
                    <a16:creationId xmlns:a16="http://schemas.microsoft.com/office/drawing/2014/main" id="{62FA6980-ABD1-4ABB-AEFB-9354FEB72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91"/>
                <a:ext cx="3918" cy="10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4" name="Rectangle 740">
                <a:extLst>
                  <a:ext uri="{FF2B5EF4-FFF2-40B4-BE49-F238E27FC236}">
                    <a16:creationId xmlns:a16="http://schemas.microsoft.com/office/drawing/2014/main" id="{E96A0B8F-86E8-44F8-987B-4215D27FE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01"/>
                <a:ext cx="3918" cy="1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5" name="Rectangle 741">
                <a:extLst>
                  <a:ext uri="{FF2B5EF4-FFF2-40B4-BE49-F238E27FC236}">
                    <a16:creationId xmlns:a16="http://schemas.microsoft.com/office/drawing/2014/main" id="{3C2F6025-DEE7-4613-AC48-976C1F569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13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6" name="Rectangle 742">
                <a:extLst>
                  <a:ext uri="{FF2B5EF4-FFF2-40B4-BE49-F238E27FC236}">
                    <a16:creationId xmlns:a16="http://schemas.microsoft.com/office/drawing/2014/main" id="{1A409839-EFB6-4FE3-8BFF-D6A3170A0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24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7" name="Rectangle 743">
                <a:extLst>
                  <a:ext uri="{FF2B5EF4-FFF2-40B4-BE49-F238E27FC236}">
                    <a16:creationId xmlns:a16="http://schemas.microsoft.com/office/drawing/2014/main" id="{4DDD1245-5197-48D2-AD07-BF3038C06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35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8" name="Rectangle 744">
                <a:extLst>
                  <a:ext uri="{FF2B5EF4-FFF2-40B4-BE49-F238E27FC236}">
                    <a16:creationId xmlns:a16="http://schemas.microsoft.com/office/drawing/2014/main" id="{BC185F98-084B-4D35-A760-B2C2D018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46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49" name="Rectangle 745">
                <a:extLst>
                  <a:ext uri="{FF2B5EF4-FFF2-40B4-BE49-F238E27FC236}">
                    <a16:creationId xmlns:a16="http://schemas.microsoft.com/office/drawing/2014/main" id="{5BD0D322-D012-4D41-9DE7-35DAA2DE1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57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0" name="Rectangle 746">
                <a:extLst>
                  <a:ext uri="{FF2B5EF4-FFF2-40B4-BE49-F238E27FC236}">
                    <a16:creationId xmlns:a16="http://schemas.microsoft.com/office/drawing/2014/main" id="{F36E602B-49FE-4153-AE17-3F2763B64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68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1" name="Rectangle 747">
                <a:extLst>
                  <a:ext uri="{FF2B5EF4-FFF2-40B4-BE49-F238E27FC236}">
                    <a16:creationId xmlns:a16="http://schemas.microsoft.com/office/drawing/2014/main" id="{BE383D6B-BA4B-4585-83D8-5F734466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79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2" name="Rectangle 748">
                <a:extLst>
                  <a:ext uri="{FF2B5EF4-FFF2-40B4-BE49-F238E27FC236}">
                    <a16:creationId xmlns:a16="http://schemas.microsoft.com/office/drawing/2014/main" id="{A91EAEEA-0B4E-4C25-BEB4-2A4A8AD19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90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3" name="Rectangle 749">
                <a:extLst>
                  <a:ext uri="{FF2B5EF4-FFF2-40B4-BE49-F238E27FC236}">
                    <a16:creationId xmlns:a16="http://schemas.microsoft.com/office/drawing/2014/main" id="{67F2D0A6-0286-47F3-A3B1-DB495A8C1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01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4" name="Rectangle 750">
                <a:extLst>
                  <a:ext uri="{FF2B5EF4-FFF2-40B4-BE49-F238E27FC236}">
                    <a16:creationId xmlns:a16="http://schemas.microsoft.com/office/drawing/2014/main" id="{7A8D914C-CE62-4F72-94EF-B1AB7E32D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12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5" name="Rectangle 751">
                <a:extLst>
                  <a:ext uri="{FF2B5EF4-FFF2-40B4-BE49-F238E27FC236}">
                    <a16:creationId xmlns:a16="http://schemas.microsoft.com/office/drawing/2014/main" id="{7E119585-BF48-4B32-A98A-F9F37861B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23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6" name="Rectangle 752">
                <a:extLst>
                  <a:ext uri="{FF2B5EF4-FFF2-40B4-BE49-F238E27FC236}">
                    <a16:creationId xmlns:a16="http://schemas.microsoft.com/office/drawing/2014/main" id="{86D63174-1CAB-41C4-BED0-71E16020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34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7" name="Rectangle 753">
                <a:extLst>
                  <a:ext uri="{FF2B5EF4-FFF2-40B4-BE49-F238E27FC236}">
                    <a16:creationId xmlns:a16="http://schemas.microsoft.com/office/drawing/2014/main" id="{A5635A5D-4A60-4951-B76A-B0478CDA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45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8" name="Rectangle 754">
                <a:extLst>
                  <a:ext uri="{FF2B5EF4-FFF2-40B4-BE49-F238E27FC236}">
                    <a16:creationId xmlns:a16="http://schemas.microsoft.com/office/drawing/2014/main" id="{8F4BD839-19E4-44A5-8851-7062EA073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56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59" name="Rectangle 755">
                <a:extLst>
                  <a:ext uri="{FF2B5EF4-FFF2-40B4-BE49-F238E27FC236}">
                    <a16:creationId xmlns:a16="http://schemas.microsoft.com/office/drawing/2014/main" id="{0EE041D9-D083-4D6C-8B01-2D585C99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67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0" name="Rectangle 756">
                <a:extLst>
                  <a:ext uri="{FF2B5EF4-FFF2-40B4-BE49-F238E27FC236}">
                    <a16:creationId xmlns:a16="http://schemas.microsoft.com/office/drawing/2014/main" id="{9631BF65-4442-43E5-AAE8-F1223A26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78"/>
                <a:ext cx="3918" cy="12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1" name="Rectangle 757">
                <a:extLst>
                  <a:ext uri="{FF2B5EF4-FFF2-40B4-BE49-F238E27FC236}">
                    <a16:creationId xmlns:a16="http://schemas.microsoft.com/office/drawing/2014/main" id="{492BB169-C18F-4E06-8655-00274FDA8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90"/>
                <a:ext cx="3918" cy="10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2" name="Rectangle 758">
                <a:extLst>
                  <a:ext uri="{FF2B5EF4-FFF2-40B4-BE49-F238E27FC236}">
                    <a16:creationId xmlns:a16="http://schemas.microsoft.com/office/drawing/2014/main" id="{8F6E6A16-FC84-4DF2-BAE6-FF5D4686C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00"/>
                <a:ext cx="3918" cy="12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3" name="Rectangle 759">
                <a:extLst>
                  <a:ext uri="{FF2B5EF4-FFF2-40B4-BE49-F238E27FC236}">
                    <a16:creationId xmlns:a16="http://schemas.microsoft.com/office/drawing/2014/main" id="{B8DFE022-CB2A-4764-A986-323D60C8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12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4" name="Rectangle 760">
                <a:extLst>
                  <a:ext uri="{FF2B5EF4-FFF2-40B4-BE49-F238E27FC236}">
                    <a16:creationId xmlns:a16="http://schemas.microsoft.com/office/drawing/2014/main" id="{ABEBF039-6647-42E3-A4AF-92B484DA9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23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5" name="Rectangle 761">
                <a:extLst>
                  <a:ext uri="{FF2B5EF4-FFF2-40B4-BE49-F238E27FC236}">
                    <a16:creationId xmlns:a16="http://schemas.microsoft.com/office/drawing/2014/main" id="{9A444E2A-2084-441B-8EC3-73E03EAA1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34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6" name="Rectangle 762">
                <a:extLst>
                  <a:ext uri="{FF2B5EF4-FFF2-40B4-BE49-F238E27FC236}">
                    <a16:creationId xmlns:a16="http://schemas.microsoft.com/office/drawing/2014/main" id="{F7A52EB3-4299-4B3E-AE6D-51B374AF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07"/>
                <a:ext cx="3918" cy="3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7" name="Rectangle 763">
                <a:extLst>
                  <a:ext uri="{FF2B5EF4-FFF2-40B4-BE49-F238E27FC236}">
                    <a16:creationId xmlns:a16="http://schemas.microsoft.com/office/drawing/2014/main" id="{87F316D2-ECF8-4527-8BA4-6ACC77C78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02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8" name="Rectangle 764">
                <a:extLst>
                  <a:ext uri="{FF2B5EF4-FFF2-40B4-BE49-F238E27FC236}">
                    <a16:creationId xmlns:a16="http://schemas.microsoft.com/office/drawing/2014/main" id="{2D13A424-737D-446B-AE73-030F14568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13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69" name="Rectangle 765">
                <a:extLst>
                  <a:ext uri="{FF2B5EF4-FFF2-40B4-BE49-F238E27FC236}">
                    <a16:creationId xmlns:a16="http://schemas.microsoft.com/office/drawing/2014/main" id="{446D7C33-46FA-4C17-A973-E882BE78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24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0" name="Rectangle 766">
                <a:extLst>
                  <a:ext uri="{FF2B5EF4-FFF2-40B4-BE49-F238E27FC236}">
                    <a16:creationId xmlns:a16="http://schemas.microsoft.com/office/drawing/2014/main" id="{DE61DF86-B234-44AC-921D-3D732FBD2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35"/>
                <a:ext cx="3918" cy="11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1" name="Rectangle 767">
                <a:extLst>
                  <a:ext uri="{FF2B5EF4-FFF2-40B4-BE49-F238E27FC236}">
                    <a16:creationId xmlns:a16="http://schemas.microsoft.com/office/drawing/2014/main" id="{E442F964-E6DA-48B4-8EAC-5B288FA30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46"/>
                <a:ext cx="3918" cy="1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2" name="Rectangle 768">
                <a:extLst>
                  <a:ext uri="{FF2B5EF4-FFF2-40B4-BE49-F238E27FC236}">
                    <a16:creationId xmlns:a16="http://schemas.microsoft.com/office/drawing/2014/main" id="{375B4B8C-E823-45E9-B324-192C26C07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57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3" name="Rectangle 769">
                <a:extLst>
                  <a:ext uri="{FF2B5EF4-FFF2-40B4-BE49-F238E27FC236}">
                    <a16:creationId xmlns:a16="http://schemas.microsoft.com/office/drawing/2014/main" id="{50E13A29-73EE-4430-BA15-1636D44ED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68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4" name="Rectangle 770">
                <a:extLst>
                  <a:ext uri="{FF2B5EF4-FFF2-40B4-BE49-F238E27FC236}">
                    <a16:creationId xmlns:a16="http://schemas.microsoft.com/office/drawing/2014/main" id="{A5EF5EB2-16EE-4FDB-A144-F7A023B6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79"/>
                <a:ext cx="3918" cy="1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5" name="Rectangle 771">
                <a:extLst>
                  <a:ext uri="{FF2B5EF4-FFF2-40B4-BE49-F238E27FC236}">
                    <a16:creationId xmlns:a16="http://schemas.microsoft.com/office/drawing/2014/main" id="{65C333B3-6489-4713-B290-A50D703F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591"/>
                <a:ext cx="3918" cy="10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6" name="Rectangle 772">
                <a:extLst>
                  <a:ext uri="{FF2B5EF4-FFF2-40B4-BE49-F238E27FC236}">
                    <a16:creationId xmlns:a16="http://schemas.microsoft.com/office/drawing/2014/main" id="{DFFC1663-7F15-4514-B473-EC2709A9E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01"/>
                <a:ext cx="3918" cy="1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7" name="Rectangle 773">
                <a:extLst>
                  <a:ext uri="{FF2B5EF4-FFF2-40B4-BE49-F238E27FC236}">
                    <a16:creationId xmlns:a16="http://schemas.microsoft.com/office/drawing/2014/main" id="{5BD98A79-C2FF-4700-8D43-A810D4213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13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8" name="Rectangle 774">
                <a:extLst>
                  <a:ext uri="{FF2B5EF4-FFF2-40B4-BE49-F238E27FC236}">
                    <a16:creationId xmlns:a16="http://schemas.microsoft.com/office/drawing/2014/main" id="{B7D94675-6FD3-49B5-9338-349DB7D7E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24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79" name="Rectangle 775">
                <a:extLst>
                  <a:ext uri="{FF2B5EF4-FFF2-40B4-BE49-F238E27FC236}">
                    <a16:creationId xmlns:a16="http://schemas.microsoft.com/office/drawing/2014/main" id="{3A912A9D-DD10-4BB3-8987-38FA8CB5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35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0" name="Rectangle 776">
                <a:extLst>
                  <a:ext uri="{FF2B5EF4-FFF2-40B4-BE49-F238E27FC236}">
                    <a16:creationId xmlns:a16="http://schemas.microsoft.com/office/drawing/2014/main" id="{4A018BB6-0ADA-4467-9FC6-87F5185CF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46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1" name="Rectangle 777">
                <a:extLst>
                  <a:ext uri="{FF2B5EF4-FFF2-40B4-BE49-F238E27FC236}">
                    <a16:creationId xmlns:a16="http://schemas.microsoft.com/office/drawing/2014/main" id="{D1243433-B0E6-41DA-B523-D010BF813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57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2" name="Rectangle 778">
                <a:extLst>
                  <a:ext uri="{FF2B5EF4-FFF2-40B4-BE49-F238E27FC236}">
                    <a16:creationId xmlns:a16="http://schemas.microsoft.com/office/drawing/2014/main" id="{5ACAE8A8-30A5-4958-9259-BF66EDECD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68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3" name="Rectangle 779">
                <a:extLst>
                  <a:ext uri="{FF2B5EF4-FFF2-40B4-BE49-F238E27FC236}">
                    <a16:creationId xmlns:a16="http://schemas.microsoft.com/office/drawing/2014/main" id="{9825BF7E-CCD3-440B-AEE3-11A552AB3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79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4" name="Rectangle 780">
                <a:extLst>
                  <a:ext uri="{FF2B5EF4-FFF2-40B4-BE49-F238E27FC236}">
                    <a16:creationId xmlns:a16="http://schemas.microsoft.com/office/drawing/2014/main" id="{69E11759-4B8D-426A-8F48-BC8F55E25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690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5" name="Rectangle 781">
                <a:extLst>
                  <a:ext uri="{FF2B5EF4-FFF2-40B4-BE49-F238E27FC236}">
                    <a16:creationId xmlns:a16="http://schemas.microsoft.com/office/drawing/2014/main" id="{45B26709-9CB6-4822-BC7D-3F1595C2B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01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6" name="Rectangle 782">
                <a:extLst>
                  <a:ext uri="{FF2B5EF4-FFF2-40B4-BE49-F238E27FC236}">
                    <a16:creationId xmlns:a16="http://schemas.microsoft.com/office/drawing/2014/main" id="{47E49FBA-07DA-4682-B19A-DAB40F43C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12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7" name="Rectangle 783">
                <a:extLst>
                  <a:ext uri="{FF2B5EF4-FFF2-40B4-BE49-F238E27FC236}">
                    <a16:creationId xmlns:a16="http://schemas.microsoft.com/office/drawing/2014/main" id="{E557E15F-DEEB-4F9F-B49A-8ACA46C8A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23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8" name="Rectangle 784">
                <a:extLst>
                  <a:ext uri="{FF2B5EF4-FFF2-40B4-BE49-F238E27FC236}">
                    <a16:creationId xmlns:a16="http://schemas.microsoft.com/office/drawing/2014/main" id="{D8E4FF57-CB9C-47DD-A84E-5A4956794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34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89" name="Rectangle 785">
                <a:extLst>
                  <a:ext uri="{FF2B5EF4-FFF2-40B4-BE49-F238E27FC236}">
                    <a16:creationId xmlns:a16="http://schemas.microsoft.com/office/drawing/2014/main" id="{58EB2130-219F-472B-9203-5A8BED4AB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45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0" name="Rectangle 786">
                <a:extLst>
                  <a:ext uri="{FF2B5EF4-FFF2-40B4-BE49-F238E27FC236}">
                    <a16:creationId xmlns:a16="http://schemas.microsoft.com/office/drawing/2014/main" id="{1E4E1431-D9D0-4FB7-A988-EAF86A29E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56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1" name="Rectangle 787">
                <a:extLst>
                  <a:ext uri="{FF2B5EF4-FFF2-40B4-BE49-F238E27FC236}">
                    <a16:creationId xmlns:a16="http://schemas.microsoft.com/office/drawing/2014/main" id="{6F217579-5BCD-4A44-B97E-530931632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67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2" name="Rectangle 788">
                <a:extLst>
                  <a:ext uri="{FF2B5EF4-FFF2-40B4-BE49-F238E27FC236}">
                    <a16:creationId xmlns:a16="http://schemas.microsoft.com/office/drawing/2014/main" id="{649A8710-45F1-4D1F-9751-AC8C8100E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78"/>
                <a:ext cx="3918" cy="12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3" name="Rectangle 789">
                <a:extLst>
                  <a:ext uri="{FF2B5EF4-FFF2-40B4-BE49-F238E27FC236}">
                    <a16:creationId xmlns:a16="http://schemas.microsoft.com/office/drawing/2014/main" id="{1336D123-83F2-4E24-9ACC-FB7EA787F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90"/>
                <a:ext cx="3918" cy="10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4" name="Rectangle 790">
                <a:extLst>
                  <a:ext uri="{FF2B5EF4-FFF2-40B4-BE49-F238E27FC236}">
                    <a16:creationId xmlns:a16="http://schemas.microsoft.com/office/drawing/2014/main" id="{021FCC51-B725-476D-988F-53ED3F4F6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00"/>
                <a:ext cx="3918" cy="12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5" name="Rectangle 791">
                <a:extLst>
                  <a:ext uri="{FF2B5EF4-FFF2-40B4-BE49-F238E27FC236}">
                    <a16:creationId xmlns:a16="http://schemas.microsoft.com/office/drawing/2014/main" id="{EAA89C23-B2DD-4FB6-AFEC-AC27C5FAA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12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6" name="Rectangle 792">
                <a:extLst>
                  <a:ext uri="{FF2B5EF4-FFF2-40B4-BE49-F238E27FC236}">
                    <a16:creationId xmlns:a16="http://schemas.microsoft.com/office/drawing/2014/main" id="{516A050E-AF42-45F6-AE11-6A18B7752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23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7" name="Rectangle 793">
                <a:extLst>
                  <a:ext uri="{FF2B5EF4-FFF2-40B4-BE49-F238E27FC236}">
                    <a16:creationId xmlns:a16="http://schemas.microsoft.com/office/drawing/2014/main" id="{6654EAFF-5BD1-4EDD-AD85-812D77B5F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34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8" name="Rectangle 794">
                <a:extLst>
                  <a:ext uri="{FF2B5EF4-FFF2-40B4-BE49-F238E27FC236}">
                    <a16:creationId xmlns:a16="http://schemas.microsoft.com/office/drawing/2014/main" id="{109CFA87-EC77-4D84-A192-164AC2439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34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99" name="Rectangle 795">
                <a:extLst>
                  <a:ext uri="{FF2B5EF4-FFF2-40B4-BE49-F238E27FC236}">
                    <a16:creationId xmlns:a16="http://schemas.microsoft.com/office/drawing/2014/main" id="{50689280-9126-4865-893B-BB71C2176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45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0" name="Rectangle 796">
                <a:extLst>
                  <a:ext uri="{FF2B5EF4-FFF2-40B4-BE49-F238E27FC236}">
                    <a16:creationId xmlns:a16="http://schemas.microsoft.com/office/drawing/2014/main" id="{770F78F5-2CD4-435C-8E1B-166B4B07F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56"/>
                <a:ext cx="1448" cy="12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1" name="Rectangle 797">
                <a:extLst>
                  <a:ext uri="{FF2B5EF4-FFF2-40B4-BE49-F238E27FC236}">
                    <a16:creationId xmlns:a16="http://schemas.microsoft.com/office/drawing/2014/main" id="{3813ACEA-AAA1-4BA3-8E2F-A7545F50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68"/>
                <a:ext cx="1448" cy="10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2" name="Rectangle 798">
                <a:extLst>
                  <a:ext uri="{FF2B5EF4-FFF2-40B4-BE49-F238E27FC236}">
                    <a16:creationId xmlns:a16="http://schemas.microsoft.com/office/drawing/2014/main" id="{7A356E80-85DC-4CA7-A7DA-C80768CE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78"/>
                <a:ext cx="1448" cy="12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3" name="Rectangle 799">
                <a:extLst>
                  <a:ext uri="{FF2B5EF4-FFF2-40B4-BE49-F238E27FC236}">
                    <a16:creationId xmlns:a16="http://schemas.microsoft.com/office/drawing/2014/main" id="{3614906D-70CC-4A79-BBBF-46E74227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90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4" name="Rectangle 800">
                <a:extLst>
                  <a:ext uri="{FF2B5EF4-FFF2-40B4-BE49-F238E27FC236}">
                    <a16:creationId xmlns:a16="http://schemas.microsoft.com/office/drawing/2014/main" id="{0D32E10D-F0A8-4208-9CDE-2444AE9C0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01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5" name="Rectangle 801">
                <a:extLst>
                  <a:ext uri="{FF2B5EF4-FFF2-40B4-BE49-F238E27FC236}">
                    <a16:creationId xmlns:a16="http://schemas.microsoft.com/office/drawing/2014/main" id="{EDD6FEC1-33CA-4A28-BC93-21FCD2D6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12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6" name="Rectangle 802">
                <a:extLst>
                  <a:ext uri="{FF2B5EF4-FFF2-40B4-BE49-F238E27FC236}">
                    <a16:creationId xmlns:a16="http://schemas.microsoft.com/office/drawing/2014/main" id="{3B6DF756-C8D6-4ECE-AC61-C34D217D6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23"/>
                <a:ext cx="1448" cy="11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7" name="Rectangle 803">
                <a:extLst>
                  <a:ext uri="{FF2B5EF4-FFF2-40B4-BE49-F238E27FC236}">
                    <a16:creationId xmlns:a16="http://schemas.microsoft.com/office/drawing/2014/main" id="{8ABBD083-DE46-488B-8D7B-DDC5874DC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34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8" name="Rectangle 804">
                <a:extLst>
                  <a:ext uri="{FF2B5EF4-FFF2-40B4-BE49-F238E27FC236}">
                    <a16:creationId xmlns:a16="http://schemas.microsoft.com/office/drawing/2014/main" id="{A215B35E-2A73-4239-BF68-FA25FB1A5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45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09" name="Rectangle 805">
                <a:extLst>
                  <a:ext uri="{FF2B5EF4-FFF2-40B4-BE49-F238E27FC236}">
                    <a16:creationId xmlns:a16="http://schemas.microsoft.com/office/drawing/2014/main" id="{018C7EBE-1D26-46E8-85E8-F60FEE41D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56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0" name="Rectangle 806">
                <a:extLst>
                  <a:ext uri="{FF2B5EF4-FFF2-40B4-BE49-F238E27FC236}">
                    <a16:creationId xmlns:a16="http://schemas.microsoft.com/office/drawing/2014/main" id="{6572DC6F-7DD8-42F0-990B-E9173A6B1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67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1" name="Rectangle 807">
                <a:extLst>
                  <a:ext uri="{FF2B5EF4-FFF2-40B4-BE49-F238E27FC236}">
                    <a16:creationId xmlns:a16="http://schemas.microsoft.com/office/drawing/2014/main" id="{1222AC7B-DFE1-410E-A2DC-62F32F3FA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78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2" name="Rectangle 808">
                <a:extLst>
                  <a:ext uri="{FF2B5EF4-FFF2-40B4-BE49-F238E27FC236}">
                    <a16:creationId xmlns:a16="http://schemas.microsoft.com/office/drawing/2014/main" id="{34D78884-0A57-4957-BC37-A8CE4128C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89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3" name="Rectangle 809">
                <a:extLst>
                  <a:ext uri="{FF2B5EF4-FFF2-40B4-BE49-F238E27FC236}">
                    <a16:creationId xmlns:a16="http://schemas.microsoft.com/office/drawing/2014/main" id="{B6E6CC8B-D471-41CF-9AA7-1D9B1759B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00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4" name="Rectangle 810">
                <a:extLst>
                  <a:ext uri="{FF2B5EF4-FFF2-40B4-BE49-F238E27FC236}">
                    <a16:creationId xmlns:a16="http://schemas.microsoft.com/office/drawing/2014/main" id="{2FA25474-2644-4615-BC1F-F749DC0AD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11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5" name="Rectangle 811">
                <a:extLst>
                  <a:ext uri="{FF2B5EF4-FFF2-40B4-BE49-F238E27FC236}">
                    <a16:creationId xmlns:a16="http://schemas.microsoft.com/office/drawing/2014/main" id="{36209CBA-FB3A-405D-A205-D8B6834B4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22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6" name="Rectangle 812">
                <a:extLst>
                  <a:ext uri="{FF2B5EF4-FFF2-40B4-BE49-F238E27FC236}">
                    <a16:creationId xmlns:a16="http://schemas.microsoft.com/office/drawing/2014/main" id="{176CC1DE-6A95-4EC7-AA8B-80928409C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33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7" name="Rectangle 813">
                <a:extLst>
                  <a:ext uri="{FF2B5EF4-FFF2-40B4-BE49-F238E27FC236}">
                    <a16:creationId xmlns:a16="http://schemas.microsoft.com/office/drawing/2014/main" id="{708F6226-7768-4000-9914-1D7DAD048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44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8" name="Rectangle 814">
                <a:extLst>
                  <a:ext uri="{FF2B5EF4-FFF2-40B4-BE49-F238E27FC236}">
                    <a16:creationId xmlns:a16="http://schemas.microsoft.com/office/drawing/2014/main" id="{A3C5CF0C-39CE-4FCB-994A-F6C401BAC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55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19" name="Rectangle 815">
                <a:extLst>
                  <a:ext uri="{FF2B5EF4-FFF2-40B4-BE49-F238E27FC236}">
                    <a16:creationId xmlns:a16="http://schemas.microsoft.com/office/drawing/2014/main" id="{A04796D4-9663-41C1-AB27-4C284973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66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0" name="Rectangle 816">
                <a:extLst>
                  <a:ext uri="{FF2B5EF4-FFF2-40B4-BE49-F238E27FC236}">
                    <a16:creationId xmlns:a16="http://schemas.microsoft.com/office/drawing/2014/main" id="{95CD1806-083A-468A-B19E-6EAEFE38C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77"/>
                <a:ext cx="1448" cy="12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1" name="Rectangle 817">
                <a:extLst>
                  <a:ext uri="{FF2B5EF4-FFF2-40B4-BE49-F238E27FC236}">
                    <a16:creationId xmlns:a16="http://schemas.microsoft.com/office/drawing/2014/main" id="{8D2CABF9-332E-4A3D-B487-302D314CB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89"/>
                <a:ext cx="1448" cy="10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2" name="Rectangle 818">
                <a:extLst>
                  <a:ext uri="{FF2B5EF4-FFF2-40B4-BE49-F238E27FC236}">
                    <a16:creationId xmlns:a16="http://schemas.microsoft.com/office/drawing/2014/main" id="{69100991-A31F-4732-8708-65E08A21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99"/>
                <a:ext cx="1448" cy="12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3" name="Rectangle 819">
                <a:extLst>
                  <a:ext uri="{FF2B5EF4-FFF2-40B4-BE49-F238E27FC236}">
                    <a16:creationId xmlns:a16="http://schemas.microsoft.com/office/drawing/2014/main" id="{84F70C86-ADAA-4B31-8DD7-C56A5E695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11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4" name="Rectangle 820">
                <a:extLst>
                  <a:ext uri="{FF2B5EF4-FFF2-40B4-BE49-F238E27FC236}">
                    <a16:creationId xmlns:a16="http://schemas.microsoft.com/office/drawing/2014/main" id="{51303429-E787-45B6-8C64-FDB83E382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22"/>
                <a:ext cx="1448" cy="11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5" name="Rectangle 821">
                <a:extLst>
                  <a:ext uri="{FF2B5EF4-FFF2-40B4-BE49-F238E27FC236}">
                    <a16:creationId xmlns:a16="http://schemas.microsoft.com/office/drawing/2014/main" id="{0AADE0B2-4AF4-4DF6-B375-A8D49E522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33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6" name="Rectangle 822">
                <a:extLst>
                  <a:ext uri="{FF2B5EF4-FFF2-40B4-BE49-F238E27FC236}">
                    <a16:creationId xmlns:a16="http://schemas.microsoft.com/office/drawing/2014/main" id="{0B4A2E64-EE57-4BAC-9C6C-ACED545DD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44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7" name="Rectangle 823">
                <a:extLst>
                  <a:ext uri="{FF2B5EF4-FFF2-40B4-BE49-F238E27FC236}">
                    <a16:creationId xmlns:a16="http://schemas.microsoft.com/office/drawing/2014/main" id="{43439756-C441-42EF-8174-5E6DC2F9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55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8" name="Rectangle 824">
                <a:extLst>
                  <a:ext uri="{FF2B5EF4-FFF2-40B4-BE49-F238E27FC236}">
                    <a16:creationId xmlns:a16="http://schemas.microsoft.com/office/drawing/2014/main" id="{CE8EBDE7-8615-42DC-B9E7-E8EE2CC92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66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29" name="Rectangle 825">
                <a:extLst>
                  <a:ext uri="{FF2B5EF4-FFF2-40B4-BE49-F238E27FC236}">
                    <a16:creationId xmlns:a16="http://schemas.microsoft.com/office/drawing/2014/main" id="{8EC22C93-838F-4352-BAD9-6278D8133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40"/>
                <a:ext cx="1448" cy="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0" name="Rectangle 826">
                <a:extLst>
                  <a:ext uri="{FF2B5EF4-FFF2-40B4-BE49-F238E27FC236}">
                    <a16:creationId xmlns:a16="http://schemas.microsoft.com/office/drawing/2014/main" id="{E6916D90-B784-448F-97C1-3B450CF1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34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1" name="Rectangle 827">
                <a:extLst>
                  <a:ext uri="{FF2B5EF4-FFF2-40B4-BE49-F238E27FC236}">
                    <a16:creationId xmlns:a16="http://schemas.microsoft.com/office/drawing/2014/main" id="{C37E2D23-39A2-4859-AD92-56B8E2E91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45"/>
                <a:ext cx="1448" cy="11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2" name="Rectangle 828">
                <a:extLst>
                  <a:ext uri="{FF2B5EF4-FFF2-40B4-BE49-F238E27FC236}">
                    <a16:creationId xmlns:a16="http://schemas.microsoft.com/office/drawing/2014/main" id="{BADE2394-8DCC-4E7B-94F0-40DD34C2C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56"/>
                <a:ext cx="1448" cy="12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3" name="Rectangle 829">
                <a:extLst>
                  <a:ext uri="{FF2B5EF4-FFF2-40B4-BE49-F238E27FC236}">
                    <a16:creationId xmlns:a16="http://schemas.microsoft.com/office/drawing/2014/main" id="{DB98D2A6-8C78-4AE0-8F50-F62A402B4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68"/>
                <a:ext cx="1448" cy="10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4" name="Rectangle 830">
                <a:extLst>
                  <a:ext uri="{FF2B5EF4-FFF2-40B4-BE49-F238E27FC236}">
                    <a16:creationId xmlns:a16="http://schemas.microsoft.com/office/drawing/2014/main" id="{55BE6591-409E-4F36-898B-E4A1615B3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78"/>
                <a:ext cx="1448" cy="12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5" name="Rectangle 831">
                <a:extLst>
                  <a:ext uri="{FF2B5EF4-FFF2-40B4-BE49-F238E27FC236}">
                    <a16:creationId xmlns:a16="http://schemas.microsoft.com/office/drawing/2014/main" id="{1266DAAE-163D-420E-92AB-4AD0099CA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890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6" name="Rectangle 832">
                <a:extLst>
                  <a:ext uri="{FF2B5EF4-FFF2-40B4-BE49-F238E27FC236}">
                    <a16:creationId xmlns:a16="http://schemas.microsoft.com/office/drawing/2014/main" id="{BB978904-3958-4EDD-9D54-69AB79C56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01"/>
                <a:ext cx="1448" cy="11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1137" name="Group 833">
              <a:extLst>
                <a:ext uri="{FF2B5EF4-FFF2-40B4-BE49-F238E27FC236}">
                  <a16:creationId xmlns:a16="http://schemas.microsoft.com/office/drawing/2014/main" id="{42B4E738-3C2F-4D22-BAEF-69FBAA099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1834"/>
              <a:ext cx="5366" cy="530"/>
              <a:chOff x="209" y="1834"/>
              <a:chExt cx="5366" cy="530"/>
            </a:xfrm>
          </p:grpSpPr>
          <p:sp>
            <p:nvSpPr>
              <p:cNvPr id="1251138" name="Rectangle 834">
                <a:extLst>
                  <a:ext uri="{FF2B5EF4-FFF2-40B4-BE49-F238E27FC236}">
                    <a16:creationId xmlns:a16="http://schemas.microsoft.com/office/drawing/2014/main" id="{F97E45BD-04D3-4D9F-895D-653FC4695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12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39" name="Rectangle 835">
                <a:extLst>
                  <a:ext uri="{FF2B5EF4-FFF2-40B4-BE49-F238E27FC236}">
                    <a16:creationId xmlns:a16="http://schemas.microsoft.com/office/drawing/2014/main" id="{CD09C0F0-670D-4BBB-93CE-BDC11D46D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23"/>
                <a:ext cx="1448" cy="11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0" name="Rectangle 836">
                <a:extLst>
                  <a:ext uri="{FF2B5EF4-FFF2-40B4-BE49-F238E27FC236}">
                    <a16:creationId xmlns:a16="http://schemas.microsoft.com/office/drawing/2014/main" id="{9EF080E9-EE45-4839-9504-D1FDB4CC3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34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1" name="Rectangle 837">
                <a:extLst>
                  <a:ext uri="{FF2B5EF4-FFF2-40B4-BE49-F238E27FC236}">
                    <a16:creationId xmlns:a16="http://schemas.microsoft.com/office/drawing/2014/main" id="{F453747F-E607-438D-95F9-F807236FD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45"/>
                <a:ext cx="1448" cy="1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2" name="Rectangle 838">
                <a:extLst>
                  <a:ext uri="{FF2B5EF4-FFF2-40B4-BE49-F238E27FC236}">
                    <a16:creationId xmlns:a16="http://schemas.microsoft.com/office/drawing/2014/main" id="{5A2CC4B4-D6C1-4BA8-8483-A3D1416E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56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3" name="Rectangle 839">
                <a:extLst>
                  <a:ext uri="{FF2B5EF4-FFF2-40B4-BE49-F238E27FC236}">
                    <a16:creationId xmlns:a16="http://schemas.microsoft.com/office/drawing/2014/main" id="{6BAE2868-8341-491F-A985-39CA85A0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67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4" name="Rectangle 840">
                <a:extLst>
                  <a:ext uri="{FF2B5EF4-FFF2-40B4-BE49-F238E27FC236}">
                    <a16:creationId xmlns:a16="http://schemas.microsoft.com/office/drawing/2014/main" id="{47AE3BC3-11B4-436E-A8A6-D8A476B84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78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5" name="Rectangle 841">
                <a:extLst>
                  <a:ext uri="{FF2B5EF4-FFF2-40B4-BE49-F238E27FC236}">
                    <a16:creationId xmlns:a16="http://schemas.microsoft.com/office/drawing/2014/main" id="{E6627A95-D79D-4316-AE32-BFB0A4A5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1989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6" name="Rectangle 842">
                <a:extLst>
                  <a:ext uri="{FF2B5EF4-FFF2-40B4-BE49-F238E27FC236}">
                    <a16:creationId xmlns:a16="http://schemas.microsoft.com/office/drawing/2014/main" id="{E26B8F06-009A-4297-A7A6-8139F01ED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00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7" name="Rectangle 843">
                <a:extLst>
                  <a:ext uri="{FF2B5EF4-FFF2-40B4-BE49-F238E27FC236}">
                    <a16:creationId xmlns:a16="http://schemas.microsoft.com/office/drawing/2014/main" id="{2A8FE677-5CC1-4A58-9704-58EEE5A6B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11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8" name="Rectangle 844">
                <a:extLst>
                  <a:ext uri="{FF2B5EF4-FFF2-40B4-BE49-F238E27FC236}">
                    <a16:creationId xmlns:a16="http://schemas.microsoft.com/office/drawing/2014/main" id="{978A5594-188A-4D52-8A1C-E916D778C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22"/>
                <a:ext cx="1448" cy="11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49" name="Rectangle 845">
                <a:extLst>
                  <a:ext uri="{FF2B5EF4-FFF2-40B4-BE49-F238E27FC236}">
                    <a16:creationId xmlns:a16="http://schemas.microsoft.com/office/drawing/2014/main" id="{A5FE4F9C-9415-42FF-A765-ACC050D70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33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0" name="Rectangle 846">
                <a:extLst>
                  <a:ext uri="{FF2B5EF4-FFF2-40B4-BE49-F238E27FC236}">
                    <a16:creationId xmlns:a16="http://schemas.microsoft.com/office/drawing/2014/main" id="{281A2EF4-1980-4FD1-A0E7-C0F315C84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44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1" name="Rectangle 847">
                <a:extLst>
                  <a:ext uri="{FF2B5EF4-FFF2-40B4-BE49-F238E27FC236}">
                    <a16:creationId xmlns:a16="http://schemas.microsoft.com/office/drawing/2014/main" id="{B02C6EDF-99C3-4448-8FDA-157446214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55"/>
                <a:ext cx="1448" cy="11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2" name="Rectangle 848">
                <a:extLst>
                  <a:ext uri="{FF2B5EF4-FFF2-40B4-BE49-F238E27FC236}">
                    <a16:creationId xmlns:a16="http://schemas.microsoft.com/office/drawing/2014/main" id="{09BD7359-B849-4696-B95E-93F13F63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66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3" name="Rectangle 849">
                <a:extLst>
                  <a:ext uri="{FF2B5EF4-FFF2-40B4-BE49-F238E27FC236}">
                    <a16:creationId xmlns:a16="http://schemas.microsoft.com/office/drawing/2014/main" id="{5468D64B-250D-447D-95CE-BB9ED3DE2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77"/>
                <a:ext cx="1448" cy="12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4" name="Rectangle 850">
                <a:extLst>
                  <a:ext uri="{FF2B5EF4-FFF2-40B4-BE49-F238E27FC236}">
                    <a16:creationId xmlns:a16="http://schemas.microsoft.com/office/drawing/2014/main" id="{5DEF97B4-C855-4039-B8B7-253727002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89"/>
                <a:ext cx="1448" cy="10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5" name="Rectangle 851">
                <a:extLst>
                  <a:ext uri="{FF2B5EF4-FFF2-40B4-BE49-F238E27FC236}">
                    <a16:creationId xmlns:a16="http://schemas.microsoft.com/office/drawing/2014/main" id="{1870F308-825E-4923-9DE1-3311CBCBC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99"/>
                <a:ext cx="1448" cy="12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6" name="Rectangle 852">
                <a:extLst>
                  <a:ext uri="{FF2B5EF4-FFF2-40B4-BE49-F238E27FC236}">
                    <a16:creationId xmlns:a16="http://schemas.microsoft.com/office/drawing/2014/main" id="{59201000-F927-4029-BA38-D1EC38CB4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11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7" name="Rectangle 853">
                <a:extLst>
                  <a:ext uri="{FF2B5EF4-FFF2-40B4-BE49-F238E27FC236}">
                    <a16:creationId xmlns:a16="http://schemas.microsoft.com/office/drawing/2014/main" id="{55823474-FC27-4DB7-B93A-D42C3D1EE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22"/>
                <a:ext cx="1448" cy="11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8" name="Rectangle 854">
                <a:extLst>
                  <a:ext uri="{FF2B5EF4-FFF2-40B4-BE49-F238E27FC236}">
                    <a16:creationId xmlns:a16="http://schemas.microsoft.com/office/drawing/2014/main" id="{DBF1F53A-FACE-4A5A-B18C-54EC663E8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33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59" name="Rectangle 855">
                <a:extLst>
                  <a:ext uri="{FF2B5EF4-FFF2-40B4-BE49-F238E27FC236}">
                    <a16:creationId xmlns:a16="http://schemas.microsoft.com/office/drawing/2014/main" id="{1029163E-3898-49D2-8F68-85A7C8BA6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44"/>
                <a:ext cx="1448" cy="11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0" name="Rectangle 856">
                <a:extLst>
                  <a:ext uri="{FF2B5EF4-FFF2-40B4-BE49-F238E27FC236}">
                    <a16:creationId xmlns:a16="http://schemas.microsoft.com/office/drawing/2014/main" id="{5F02B826-5E54-4496-A726-F6479C5CE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55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1" name="Rectangle 857">
                <a:extLst>
                  <a:ext uri="{FF2B5EF4-FFF2-40B4-BE49-F238E27FC236}">
                    <a16:creationId xmlns:a16="http://schemas.microsoft.com/office/drawing/2014/main" id="{7C0F4914-3428-4D06-9859-BF709DBB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66"/>
                <a:ext cx="144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2" name="Rectangle 858">
                <a:extLst>
                  <a:ext uri="{FF2B5EF4-FFF2-40B4-BE49-F238E27FC236}">
                    <a16:creationId xmlns:a16="http://schemas.microsoft.com/office/drawing/2014/main" id="{81875FD5-551B-425C-95B6-FAF313081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34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3" name="Rectangle 859">
                <a:extLst>
                  <a:ext uri="{FF2B5EF4-FFF2-40B4-BE49-F238E27FC236}">
                    <a16:creationId xmlns:a16="http://schemas.microsoft.com/office/drawing/2014/main" id="{DBA55EA8-1084-4CA8-8850-8D64718B7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45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4" name="Rectangle 860">
                <a:extLst>
                  <a:ext uri="{FF2B5EF4-FFF2-40B4-BE49-F238E27FC236}">
                    <a16:creationId xmlns:a16="http://schemas.microsoft.com/office/drawing/2014/main" id="{7EA09D80-4919-4917-9943-C8B3DBE86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56"/>
                <a:ext cx="3918" cy="12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5" name="Rectangle 861">
                <a:extLst>
                  <a:ext uri="{FF2B5EF4-FFF2-40B4-BE49-F238E27FC236}">
                    <a16:creationId xmlns:a16="http://schemas.microsoft.com/office/drawing/2014/main" id="{7885C30C-0BD6-439B-BED7-BBABB5797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68"/>
                <a:ext cx="3918" cy="10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6" name="Rectangle 862">
                <a:extLst>
                  <a:ext uri="{FF2B5EF4-FFF2-40B4-BE49-F238E27FC236}">
                    <a16:creationId xmlns:a16="http://schemas.microsoft.com/office/drawing/2014/main" id="{FFFF7CEF-3F34-49AE-AF88-30206F6D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78"/>
                <a:ext cx="3918" cy="12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7" name="Rectangle 863">
                <a:extLst>
                  <a:ext uri="{FF2B5EF4-FFF2-40B4-BE49-F238E27FC236}">
                    <a16:creationId xmlns:a16="http://schemas.microsoft.com/office/drawing/2014/main" id="{975D62EE-04DC-40FA-BE9B-B14D2872B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90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8" name="Rectangle 864">
                <a:extLst>
                  <a:ext uri="{FF2B5EF4-FFF2-40B4-BE49-F238E27FC236}">
                    <a16:creationId xmlns:a16="http://schemas.microsoft.com/office/drawing/2014/main" id="{7D094D69-0C60-4B51-A3C7-719F45485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01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69" name="Rectangle 865">
                <a:extLst>
                  <a:ext uri="{FF2B5EF4-FFF2-40B4-BE49-F238E27FC236}">
                    <a16:creationId xmlns:a16="http://schemas.microsoft.com/office/drawing/2014/main" id="{B86FFAC0-DC04-40E3-A06F-2247A56B3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12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0" name="Rectangle 866">
                <a:extLst>
                  <a:ext uri="{FF2B5EF4-FFF2-40B4-BE49-F238E27FC236}">
                    <a16:creationId xmlns:a16="http://schemas.microsoft.com/office/drawing/2014/main" id="{7B12147B-174C-42B0-8753-1ECC68DAF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23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1" name="Rectangle 867">
                <a:extLst>
                  <a:ext uri="{FF2B5EF4-FFF2-40B4-BE49-F238E27FC236}">
                    <a16:creationId xmlns:a16="http://schemas.microsoft.com/office/drawing/2014/main" id="{35030AB8-3A57-4042-A594-92983CDEA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34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2" name="Rectangle 868">
                <a:extLst>
                  <a:ext uri="{FF2B5EF4-FFF2-40B4-BE49-F238E27FC236}">
                    <a16:creationId xmlns:a16="http://schemas.microsoft.com/office/drawing/2014/main" id="{962D5951-6FAA-48A6-AB98-83C37BD11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45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3" name="Rectangle 869">
                <a:extLst>
                  <a:ext uri="{FF2B5EF4-FFF2-40B4-BE49-F238E27FC236}">
                    <a16:creationId xmlns:a16="http://schemas.microsoft.com/office/drawing/2014/main" id="{732C6493-E756-49F7-BD22-5914EECDA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56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4" name="Rectangle 870">
                <a:extLst>
                  <a:ext uri="{FF2B5EF4-FFF2-40B4-BE49-F238E27FC236}">
                    <a16:creationId xmlns:a16="http://schemas.microsoft.com/office/drawing/2014/main" id="{4E709FC9-C7D3-4A18-98B4-E93F49E2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67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5" name="Rectangle 871">
                <a:extLst>
                  <a:ext uri="{FF2B5EF4-FFF2-40B4-BE49-F238E27FC236}">
                    <a16:creationId xmlns:a16="http://schemas.microsoft.com/office/drawing/2014/main" id="{D475CF0B-B211-4C66-B12F-F002A64AF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78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6" name="Rectangle 872">
                <a:extLst>
                  <a:ext uri="{FF2B5EF4-FFF2-40B4-BE49-F238E27FC236}">
                    <a16:creationId xmlns:a16="http://schemas.microsoft.com/office/drawing/2014/main" id="{576FAED5-B4F8-49F4-A3F0-B6638D218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89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7" name="Rectangle 873">
                <a:extLst>
                  <a:ext uri="{FF2B5EF4-FFF2-40B4-BE49-F238E27FC236}">
                    <a16:creationId xmlns:a16="http://schemas.microsoft.com/office/drawing/2014/main" id="{0F526DE0-0A21-4309-B6B0-0E43F7DBD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00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8" name="Rectangle 874">
                <a:extLst>
                  <a:ext uri="{FF2B5EF4-FFF2-40B4-BE49-F238E27FC236}">
                    <a16:creationId xmlns:a16="http://schemas.microsoft.com/office/drawing/2014/main" id="{80D54CE2-1503-435F-A28E-3A53AA0F2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11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79" name="Rectangle 875">
                <a:extLst>
                  <a:ext uri="{FF2B5EF4-FFF2-40B4-BE49-F238E27FC236}">
                    <a16:creationId xmlns:a16="http://schemas.microsoft.com/office/drawing/2014/main" id="{7A554707-A8BD-4EC1-AABF-A78078C8B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22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0" name="Rectangle 876">
                <a:extLst>
                  <a:ext uri="{FF2B5EF4-FFF2-40B4-BE49-F238E27FC236}">
                    <a16:creationId xmlns:a16="http://schemas.microsoft.com/office/drawing/2014/main" id="{F1A4F7A5-5360-4062-A493-F1E217E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33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1" name="Rectangle 877">
                <a:extLst>
                  <a:ext uri="{FF2B5EF4-FFF2-40B4-BE49-F238E27FC236}">
                    <a16:creationId xmlns:a16="http://schemas.microsoft.com/office/drawing/2014/main" id="{B6FFA88F-3DAB-4144-8777-988FF6463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44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2" name="Rectangle 878">
                <a:extLst>
                  <a:ext uri="{FF2B5EF4-FFF2-40B4-BE49-F238E27FC236}">
                    <a16:creationId xmlns:a16="http://schemas.microsoft.com/office/drawing/2014/main" id="{99D8F044-7411-4F72-ADB6-55C4D771B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55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3" name="Rectangle 879">
                <a:extLst>
                  <a:ext uri="{FF2B5EF4-FFF2-40B4-BE49-F238E27FC236}">
                    <a16:creationId xmlns:a16="http://schemas.microsoft.com/office/drawing/2014/main" id="{027201B1-3A5E-4056-8894-ACF893864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66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4" name="Rectangle 880">
                <a:extLst>
                  <a:ext uri="{FF2B5EF4-FFF2-40B4-BE49-F238E27FC236}">
                    <a16:creationId xmlns:a16="http://schemas.microsoft.com/office/drawing/2014/main" id="{85DA8A29-C07D-4956-A797-5792C9B19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77"/>
                <a:ext cx="3918" cy="1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5" name="Rectangle 881">
                <a:extLst>
                  <a:ext uri="{FF2B5EF4-FFF2-40B4-BE49-F238E27FC236}">
                    <a16:creationId xmlns:a16="http://schemas.microsoft.com/office/drawing/2014/main" id="{D674243B-28E8-4044-BD98-615E33997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89"/>
                <a:ext cx="3918" cy="10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6" name="Rectangle 882">
                <a:extLst>
                  <a:ext uri="{FF2B5EF4-FFF2-40B4-BE49-F238E27FC236}">
                    <a16:creationId xmlns:a16="http://schemas.microsoft.com/office/drawing/2014/main" id="{D8A8B1B6-FC7D-4079-8819-DFE26A77B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99"/>
                <a:ext cx="3918" cy="12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7" name="Rectangle 883">
                <a:extLst>
                  <a:ext uri="{FF2B5EF4-FFF2-40B4-BE49-F238E27FC236}">
                    <a16:creationId xmlns:a16="http://schemas.microsoft.com/office/drawing/2014/main" id="{BF83F9EC-4B29-4D55-9DE2-F8379D112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11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8" name="Rectangle 884">
                <a:extLst>
                  <a:ext uri="{FF2B5EF4-FFF2-40B4-BE49-F238E27FC236}">
                    <a16:creationId xmlns:a16="http://schemas.microsoft.com/office/drawing/2014/main" id="{F0E4B1BA-D1A7-49B8-BF72-372E39F97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22"/>
                <a:ext cx="3918" cy="11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89" name="Rectangle 885">
                <a:extLst>
                  <a:ext uri="{FF2B5EF4-FFF2-40B4-BE49-F238E27FC236}">
                    <a16:creationId xmlns:a16="http://schemas.microsoft.com/office/drawing/2014/main" id="{F550E618-17EE-478E-B685-943EB4C51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33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0" name="Rectangle 886">
                <a:extLst>
                  <a:ext uri="{FF2B5EF4-FFF2-40B4-BE49-F238E27FC236}">
                    <a16:creationId xmlns:a16="http://schemas.microsoft.com/office/drawing/2014/main" id="{72BD078F-57FB-4F76-BB6F-1DCD3C96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44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1" name="Rectangle 887">
                <a:extLst>
                  <a:ext uri="{FF2B5EF4-FFF2-40B4-BE49-F238E27FC236}">
                    <a16:creationId xmlns:a16="http://schemas.microsoft.com/office/drawing/2014/main" id="{035D0C5C-B0CF-4287-88D5-90DF74061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55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2" name="Rectangle 888">
                <a:extLst>
                  <a:ext uri="{FF2B5EF4-FFF2-40B4-BE49-F238E27FC236}">
                    <a16:creationId xmlns:a16="http://schemas.microsoft.com/office/drawing/2014/main" id="{493DF7E4-BFC9-4BEC-B58A-48713ADEC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66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3" name="Rectangle 889">
                <a:extLst>
                  <a:ext uri="{FF2B5EF4-FFF2-40B4-BE49-F238E27FC236}">
                    <a16:creationId xmlns:a16="http://schemas.microsoft.com/office/drawing/2014/main" id="{CCD663BE-E73A-4C8B-A1F3-0458EE04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40"/>
                <a:ext cx="3918" cy="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4" name="Rectangle 890">
                <a:extLst>
                  <a:ext uri="{FF2B5EF4-FFF2-40B4-BE49-F238E27FC236}">
                    <a16:creationId xmlns:a16="http://schemas.microsoft.com/office/drawing/2014/main" id="{277C0F86-E124-4766-9950-F650B392E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34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5" name="Rectangle 891">
                <a:extLst>
                  <a:ext uri="{FF2B5EF4-FFF2-40B4-BE49-F238E27FC236}">
                    <a16:creationId xmlns:a16="http://schemas.microsoft.com/office/drawing/2014/main" id="{11646D03-D1F4-4B63-8C48-9CECAD99D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45"/>
                <a:ext cx="3918" cy="11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6" name="Rectangle 892">
                <a:extLst>
                  <a:ext uri="{FF2B5EF4-FFF2-40B4-BE49-F238E27FC236}">
                    <a16:creationId xmlns:a16="http://schemas.microsoft.com/office/drawing/2014/main" id="{9528DEB3-A31B-4C5B-9FC4-CD25EF7D7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56"/>
                <a:ext cx="3918" cy="12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7" name="Rectangle 893">
                <a:extLst>
                  <a:ext uri="{FF2B5EF4-FFF2-40B4-BE49-F238E27FC236}">
                    <a16:creationId xmlns:a16="http://schemas.microsoft.com/office/drawing/2014/main" id="{09F3C15C-7683-434A-98B7-01FC96B0B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68"/>
                <a:ext cx="3918" cy="10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8" name="Rectangle 894">
                <a:extLst>
                  <a:ext uri="{FF2B5EF4-FFF2-40B4-BE49-F238E27FC236}">
                    <a16:creationId xmlns:a16="http://schemas.microsoft.com/office/drawing/2014/main" id="{7A0A24FB-33C8-4D29-B8D9-DBE7AF193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78"/>
                <a:ext cx="3918" cy="12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99" name="Rectangle 895">
                <a:extLst>
                  <a:ext uri="{FF2B5EF4-FFF2-40B4-BE49-F238E27FC236}">
                    <a16:creationId xmlns:a16="http://schemas.microsoft.com/office/drawing/2014/main" id="{C2786A9F-9E66-41F6-981A-190EB9E9C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890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0" name="Rectangle 896">
                <a:extLst>
                  <a:ext uri="{FF2B5EF4-FFF2-40B4-BE49-F238E27FC236}">
                    <a16:creationId xmlns:a16="http://schemas.microsoft.com/office/drawing/2014/main" id="{F317F9DC-9E5B-4381-8942-8B8121CAE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01"/>
                <a:ext cx="3918" cy="11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1" name="Rectangle 897">
                <a:extLst>
                  <a:ext uri="{FF2B5EF4-FFF2-40B4-BE49-F238E27FC236}">
                    <a16:creationId xmlns:a16="http://schemas.microsoft.com/office/drawing/2014/main" id="{DE742681-374A-4550-BA20-1506B9409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12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2" name="Rectangle 898">
                <a:extLst>
                  <a:ext uri="{FF2B5EF4-FFF2-40B4-BE49-F238E27FC236}">
                    <a16:creationId xmlns:a16="http://schemas.microsoft.com/office/drawing/2014/main" id="{3D8C8187-B4FD-4CEA-A30A-276E305DB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23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3" name="Rectangle 899">
                <a:extLst>
                  <a:ext uri="{FF2B5EF4-FFF2-40B4-BE49-F238E27FC236}">
                    <a16:creationId xmlns:a16="http://schemas.microsoft.com/office/drawing/2014/main" id="{1DC443CD-198F-4F1E-B77D-81F4E7CD0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34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4" name="Rectangle 900">
                <a:extLst>
                  <a:ext uri="{FF2B5EF4-FFF2-40B4-BE49-F238E27FC236}">
                    <a16:creationId xmlns:a16="http://schemas.microsoft.com/office/drawing/2014/main" id="{64EBD782-FE81-475C-B2F3-CEF9D8F6B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45"/>
                <a:ext cx="3918" cy="11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5" name="Rectangle 901">
                <a:extLst>
                  <a:ext uri="{FF2B5EF4-FFF2-40B4-BE49-F238E27FC236}">
                    <a16:creationId xmlns:a16="http://schemas.microsoft.com/office/drawing/2014/main" id="{9D567183-6F78-4960-A0CA-2C91B0386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56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6" name="Rectangle 902">
                <a:extLst>
                  <a:ext uri="{FF2B5EF4-FFF2-40B4-BE49-F238E27FC236}">
                    <a16:creationId xmlns:a16="http://schemas.microsoft.com/office/drawing/2014/main" id="{08C03891-E24C-4DB7-8F5E-518206F22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67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7" name="Rectangle 903">
                <a:extLst>
                  <a:ext uri="{FF2B5EF4-FFF2-40B4-BE49-F238E27FC236}">
                    <a16:creationId xmlns:a16="http://schemas.microsoft.com/office/drawing/2014/main" id="{9DCF1F2C-016F-43E4-B375-8736C92FD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78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8" name="Rectangle 904">
                <a:extLst>
                  <a:ext uri="{FF2B5EF4-FFF2-40B4-BE49-F238E27FC236}">
                    <a16:creationId xmlns:a16="http://schemas.microsoft.com/office/drawing/2014/main" id="{169B9571-C31C-4461-BED8-2D0AA566E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989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09" name="Rectangle 905">
                <a:extLst>
                  <a:ext uri="{FF2B5EF4-FFF2-40B4-BE49-F238E27FC236}">
                    <a16:creationId xmlns:a16="http://schemas.microsoft.com/office/drawing/2014/main" id="{9973256E-CDA8-439B-9DD9-A297BAA0C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00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0" name="Rectangle 906">
                <a:extLst>
                  <a:ext uri="{FF2B5EF4-FFF2-40B4-BE49-F238E27FC236}">
                    <a16:creationId xmlns:a16="http://schemas.microsoft.com/office/drawing/2014/main" id="{91BD283C-8789-4A49-BB1B-B4A015054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11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1" name="Rectangle 907">
                <a:extLst>
                  <a:ext uri="{FF2B5EF4-FFF2-40B4-BE49-F238E27FC236}">
                    <a16:creationId xmlns:a16="http://schemas.microsoft.com/office/drawing/2014/main" id="{99567D5D-17B8-465A-9FC1-BF1C2A083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22"/>
                <a:ext cx="3918" cy="11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2" name="Rectangle 908">
                <a:extLst>
                  <a:ext uri="{FF2B5EF4-FFF2-40B4-BE49-F238E27FC236}">
                    <a16:creationId xmlns:a16="http://schemas.microsoft.com/office/drawing/2014/main" id="{3F5680D3-DF9F-4421-8AE6-90D0C5AD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33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3" name="Rectangle 909">
                <a:extLst>
                  <a:ext uri="{FF2B5EF4-FFF2-40B4-BE49-F238E27FC236}">
                    <a16:creationId xmlns:a16="http://schemas.microsoft.com/office/drawing/2014/main" id="{2467FEC5-B0BC-48A3-AF75-14627C2D0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44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4" name="Rectangle 910">
                <a:extLst>
                  <a:ext uri="{FF2B5EF4-FFF2-40B4-BE49-F238E27FC236}">
                    <a16:creationId xmlns:a16="http://schemas.microsoft.com/office/drawing/2014/main" id="{6C3C43AF-64A4-457D-BDEA-42211FD71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55"/>
                <a:ext cx="3918" cy="11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5" name="Rectangle 911">
                <a:extLst>
                  <a:ext uri="{FF2B5EF4-FFF2-40B4-BE49-F238E27FC236}">
                    <a16:creationId xmlns:a16="http://schemas.microsoft.com/office/drawing/2014/main" id="{A4076B94-BD31-4ABF-A60B-11B6E0A12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66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6" name="Rectangle 912">
                <a:extLst>
                  <a:ext uri="{FF2B5EF4-FFF2-40B4-BE49-F238E27FC236}">
                    <a16:creationId xmlns:a16="http://schemas.microsoft.com/office/drawing/2014/main" id="{B44FE2FC-5F0A-41BE-8398-6DD64ED75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77"/>
                <a:ext cx="3918" cy="1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7" name="Rectangle 913">
                <a:extLst>
                  <a:ext uri="{FF2B5EF4-FFF2-40B4-BE49-F238E27FC236}">
                    <a16:creationId xmlns:a16="http://schemas.microsoft.com/office/drawing/2014/main" id="{A2417418-2010-4CE6-B050-01230E0B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89"/>
                <a:ext cx="3918" cy="10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8" name="Rectangle 914">
                <a:extLst>
                  <a:ext uri="{FF2B5EF4-FFF2-40B4-BE49-F238E27FC236}">
                    <a16:creationId xmlns:a16="http://schemas.microsoft.com/office/drawing/2014/main" id="{CB3D367C-6DE2-4A1E-AEBD-AF331353E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99"/>
                <a:ext cx="3918" cy="12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19" name="Rectangle 915">
                <a:extLst>
                  <a:ext uri="{FF2B5EF4-FFF2-40B4-BE49-F238E27FC236}">
                    <a16:creationId xmlns:a16="http://schemas.microsoft.com/office/drawing/2014/main" id="{E8E6BE8A-5E97-4C68-ACA1-3C0FE2B63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11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0" name="Rectangle 916">
                <a:extLst>
                  <a:ext uri="{FF2B5EF4-FFF2-40B4-BE49-F238E27FC236}">
                    <a16:creationId xmlns:a16="http://schemas.microsoft.com/office/drawing/2014/main" id="{2D1C2CE1-DCE8-46AA-B134-7C2E7A9BF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22"/>
                <a:ext cx="3918" cy="11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1" name="Rectangle 917">
                <a:extLst>
                  <a:ext uri="{FF2B5EF4-FFF2-40B4-BE49-F238E27FC236}">
                    <a16:creationId xmlns:a16="http://schemas.microsoft.com/office/drawing/2014/main" id="{44AD18FF-7FB1-4BB1-9076-73EC50D10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33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2" name="Rectangle 918">
                <a:extLst>
                  <a:ext uri="{FF2B5EF4-FFF2-40B4-BE49-F238E27FC236}">
                    <a16:creationId xmlns:a16="http://schemas.microsoft.com/office/drawing/2014/main" id="{7B8B1321-C835-4F50-9DE1-21B94438C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44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3" name="Rectangle 919">
                <a:extLst>
                  <a:ext uri="{FF2B5EF4-FFF2-40B4-BE49-F238E27FC236}">
                    <a16:creationId xmlns:a16="http://schemas.microsoft.com/office/drawing/2014/main" id="{23F04358-C494-4A71-BF48-D5461948E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55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4" name="Rectangle 920">
                <a:extLst>
                  <a:ext uri="{FF2B5EF4-FFF2-40B4-BE49-F238E27FC236}">
                    <a16:creationId xmlns:a16="http://schemas.microsoft.com/office/drawing/2014/main" id="{1400ADB7-8A89-45A1-AB50-D23AF930B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66"/>
                <a:ext cx="391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5" name="Rectangle 921">
                <a:extLst>
                  <a:ext uri="{FF2B5EF4-FFF2-40B4-BE49-F238E27FC236}">
                    <a16:creationId xmlns:a16="http://schemas.microsoft.com/office/drawing/2014/main" id="{984B5E8C-45DA-4407-AC62-1EB6C5268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69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6" name="Rectangle 922">
                <a:extLst>
                  <a:ext uri="{FF2B5EF4-FFF2-40B4-BE49-F238E27FC236}">
                    <a16:creationId xmlns:a16="http://schemas.microsoft.com/office/drawing/2014/main" id="{17497A65-CB5B-4506-A4CB-C55679F57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75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7" name="Rectangle 923">
                <a:extLst>
                  <a:ext uri="{FF2B5EF4-FFF2-40B4-BE49-F238E27FC236}">
                    <a16:creationId xmlns:a16="http://schemas.microsoft.com/office/drawing/2014/main" id="{271D9583-8935-4735-A472-29AC18809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82"/>
                <a:ext cx="1448" cy="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8" name="Rectangle 924">
                <a:extLst>
                  <a:ext uri="{FF2B5EF4-FFF2-40B4-BE49-F238E27FC236}">
                    <a16:creationId xmlns:a16="http://schemas.microsoft.com/office/drawing/2014/main" id="{4CA61198-2A8B-42CD-A4E4-CC6658EF2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88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29" name="Rectangle 925">
                <a:extLst>
                  <a:ext uri="{FF2B5EF4-FFF2-40B4-BE49-F238E27FC236}">
                    <a16:creationId xmlns:a16="http://schemas.microsoft.com/office/drawing/2014/main" id="{C384EB47-7228-4726-B73A-920E92CC2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95"/>
                <a:ext cx="1448" cy="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0" name="Rectangle 926">
                <a:extLst>
                  <a:ext uri="{FF2B5EF4-FFF2-40B4-BE49-F238E27FC236}">
                    <a16:creationId xmlns:a16="http://schemas.microsoft.com/office/drawing/2014/main" id="{3F05DDB2-66AE-4A3B-A783-3672976E5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01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1" name="Rectangle 927">
                <a:extLst>
                  <a:ext uri="{FF2B5EF4-FFF2-40B4-BE49-F238E27FC236}">
                    <a16:creationId xmlns:a16="http://schemas.microsoft.com/office/drawing/2014/main" id="{3A2FB054-C8F5-4ACB-B31B-B510B6764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07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2" name="Rectangle 928">
                <a:extLst>
                  <a:ext uri="{FF2B5EF4-FFF2-40B4-BE49-F238E27FC236}">
                    <a16:creationId xmlns:a16="http://schemas.microsoft.com/office/drawing/2014/main" id="{D9B452F2-7A21-4FE5-9991-632703612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14"/>
                <a:ext cx="1448" cy="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3" name="Rectangle 929">
                <a:extLst>
                  <a:ext uri="{FF2B5EF4-FFF2-40B4-BE49-F238E27FC236}">
                    <a16:creationId xmlns:a16="http://schemas.microsoft.com/office/drawing/2014/main" id="{217827F1-E906-4A26-91F9-9178CC7B4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20"/>
                <a:ext cx="1448" cy="6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4" name="Rectangle 930">
                <a:extLst>
                  <a:ext uri="{FF2B5EF4-FFF2-40B4-BE49-F238E27FC236}">
                    <a16:creationId xmlns:a16="http://schemas.microsoft.com/office/drawing/2014/main" id="{6AF81BCA-8167-4D3A-9B0F-5E701071E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26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5" name="Rectangle 931">
                <a:extLst>
                  <a:ext uri="{FF2B5EF4-FFF2-40B4-BE49-F238E27FC236}">
                    <a16:creationId xmlns:a16="http://schemas.microsoft.com/office/drawing/2014/main" id="{4DC0E108-460C-4CB2-AF84-1D0DF20A7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33"/>
                <a:ext cx="1448" cy="6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6" name="Rectangle 932">
                <a:extLst>
                  <a:ext uri="{FF2B5EF4-FFF2-40B4-BE49-F238E27FC236}">
                    <a16:creationId xmlns:a16="http://schemas.microsoft.com/office/drawing/2014/main" id="{A86FB185-CB4E-493C-9604-6D5CFE8ED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39"/>
                <a:ext cx="1448" cy="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7" name="Rectangle 933">
                <a:extLst>
                  <a:ext uri="{FF2B5EF4-FFF2-40B4-BE49-F238E27FC236}">
                    <a16:creationId xmlns:a16="http://schemas.microsoft.com/office/drawing/2014/main" id="{5A1BDC74-A45B-4898-BBF7-C9ADDBE5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46"/>
                <a:ext cx="1448" cy="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8" name="Rectangle 934">
                <a:extLst>
                  <a:ext uri="{FF2B5EF4-FFF2-40B4-BE49-F238E27FC236}">
                    <a16:creationId xmlns:a16="http://schemas.microsoft.com/office/drawing/2014/main" id="{A2FC597E-2EF3-489E-A840-BC47EA4B9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52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39" name="Rectangle 935">
                <a:extLst>
                  <a:ext uri="{FF2B5EF4-FFF2-40B4-BE49-F238E27FC236}">
                    <a16:creationId xmlns:a16="http://schemas.microsoft.com/office/drawing/2014/main" id="{B85AEF02-2863-444A-9B62-7355B2ED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58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0" name="Rectangle 936">
                <a:extLst>
                  <a:ext uri="{FF2B5EF4-FFF2-40B4-BE49-F238E27FC236}">
                    <a16:creationId xmlns:a16="http://schemas.microsoft.com/office/drawing/2014/main" id="{6BAC365E-5E08-4F97-8454-0BD1BA73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65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1" name="Rectangle 937">
                <a:extLst>
                  <a:ext uri="{FF2B5EF4-FFF2-40B4-BE49-F238E27FC236}">
                    <a16:creationId xmlns:a16="http://schemas.microsoft.com/office/drawing/2014/main" id="{437ACC21-8BA7-4AB7-A534-4CC582012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71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2" name="Rectangle 938">
                <a:extLst>
                  <a:ext uri="{FF2B5EF4-FFF2-40B4-BE49-F238E27FC236}">
                    <a16:creationId xmlns:a16="http://schemas.microsoft.com/office/drawing/2014/main" id="{A9A4E112-5275-4071-8370-09E1F836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77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3" name="Rectangle 939">
                <a:extLst>
                  <a:ext uri="{FF2B5EF4-FFF2-40B4-BE49-F238E27FC236}">
                    <a16:creationId xmlns:a16="http://schemas.microsoft.com/office/drawing/2014/main" id="{87E6A1CB-8A04-483D-9AED-3FE48A161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84"/>
                <a:ext cx="1448" cy="6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4" name="Rectangle 940">
                <a:extLst>
                  <a:ext uri="{FF2B5EF4-FFF2-40B4-BE49-F238E27FC236}">
                    <a16:creationId xmlns:a16="http://schemas.microsoft.com/office/drawing/2014/main" id="{0029F277-29C8-4479-A377-4E72F56D7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90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5" name="Rectangle 941">
                <a:extLst>
                  <a:ext uri="{FF2B5EF4-FFF2-40B4-BE49-F238E27FC236}">
                    <a16:creationId xmlns:a16="http://schemas.microsoft.com/office/drawing/2014/main" id="{31DB552A-50E5-456E-AEB9-B75D4FC71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96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6" name="Rectangle 942">
                <a:extLst>
                  <a:ext uri="{FF2B5EF4-FFF2-40B4-BE49-F238E27FC236}">
                    <a16:creationId xmlns:a16="http://schemas.microsoft.com/office/drawing/2014/main" id="{1795558C-C642-44FA-B24D-05C76698D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03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7" name="Rectangle 943">
                <a:extLst>
                  <a:ext uri="{FF2B5EF4-FFF2-40B4-BE49-F238E27FC236}">
                    <a16:creationId xmlns:a16="http://schemas.microsoft.com/office/drawing/2014/main" id="{5E4C4E98-98F7-4390-A302-766B97540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09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8" name="Rectangle 944">
                <a:extLst>
                  <a:ext uri="{FF2B5EF4-FFF2-40B4-BE49-F238E27FC236}">
                    <a16:creationId xmlns:a16="http://schemas.microsoft.com/office/drawing/2014/main" id="{19799ADE-CFBA-4CA4-921E-B65060128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16"/>
                <a:ext cx="1448" cy="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49" name="Rectangle 945">
                <a:extLst>
                  <a:ext uri="{FF2B5EF4-FFF2-40B4-BE49-F238E27FC236}">
                    <a16:creationId xmlns:a16="http://schemas.microsoft.com/office/drawing/2014/main" id="{A3C26133-C708-4278-92FB-E06702D8E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22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0" name="Rectangle 946">
                <a:extLst>
                  <a:ext uri="{FF2B5EF4-FFF2-40B4-BE49-F238E27FC236}">
                    <a16:creationId xmlns:a16="http://schemas.microsoft.com/office/drawing/2014/main" id="{9BAC63EF-F946-4A3A-9020-860B06893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28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1" name="Rectangle 947">
                <a:extLst>
                  <a:ext uri="{FF2B5EF4-FFF2-40B4-BE49-F238E27FC236}">
                    <a16:creationId xmlns:a16="http://schemas.microsoft.com/office/drawing/2014/main" id="{CD8570CD-8A93-4C51-B768-35C45FEC4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35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2" name="Rectangle 948">
                <a:extLst>
                  <a:ext uri="{FF2B5EF4-FFF2-40B4-BE49-F238E27FC236}">
                    <a16:creationId xmlns:a16="http://schemas.microsoft.com/office/drawing/2014/main" id="{39BD198C-96B8-495B-8F57-721B34356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41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3" name="Rectangle 949">
                <a:extLst>
                  <a:ext uri="{FF2B5EF4-FFF2-40B4-BE49-F238E27FC236}">
                    <a16:creationId xmlns:a16="http://schemas.microsoft.com/office/drawing/2014/main" id="{E6F4A2A6-69BC-46CE-B340-C2D7217C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48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4" name="Rectangle 950">
                <a:extLst>
                  <a:ext uri="{FF2B5EF4-FFF2-40B4-BE49-F238E27FC236}">
                    <a16:creationId xmlns:a16="http://schemas.microsoft.com/office/drawing/2014/main" id="{D120A698-6DA2-4159-85A6-DF7BF0ABF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54"/>
                <a:ext cx="1448" cy="6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5" name="Rectangle 951">
                <a:extLst>
                  <a:ext uri="{FF2B5EF4-FFF2-40B4-BE49-F238E27FC236}">
                    <a16:creationId xmlns:a16="http://schemas.microsoft.com/office/drawing/2014/main" id="{6A238401-B389-4444-A778-EAFAE8D43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0"/>
                <a:ext cx="1448" cy="4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6" name="Rectangle 952">
                <a:extLst>
                  <a:ext uri="{FF2B5EF4-FFF2-40B4-BE49-F238E27FC236}">
                    <a16:creationId xmlns:a16="http://schemas.microsoft.com/office/drawing/2014/main" id="{2994BD27-0F2B-464E-9115-BA50BEB2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72"/>
                <a:ext cx="1448" cy="1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7" name="Rectangle 953">
                <a:extLst>
                  <a:ext uri="{FF2B5EF4-FFF2-40B4-BE49-F238E27FC236}">
                    <a16:creationId xmlns:a16="http://schemas.microsoft.com/office/drawing/2014/main" id="{4BF371F9-5090-4C10-B759-9921D1468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69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8" name="Rectangle 954">
                <a:extLst>
                  <a:ext uri="{FF2B5EF4-FFF2-40B4-BE49-F238E27FC236}">
                    <a16:creationId xmlns:a16="http://schemas.microsoft.com/office/drawing/2014/main" id="{B9935190-E4D7-4099-9EC6-21E82C277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75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59" name="Rectangle 955">
                <a:extLst>
                  <a:ext uri="{FF2B5EF4-FFF2-40B4-BE49-F238E27FC236}">
                    <a16:creationId xmlns:a16="http://schemas.microsoft.com/office/drawing/2014/main" id="{AA4048D4-782A-4027-B9EB-B5C870FD7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82"/>
                <a:ext cx="1448" cy="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0" name="Rectangle 956">
                <a:extLst>
                  <a:ext uri="{FF2B5EF4-FFF2-40B4-BE49-F238E27FC236}">
                    <a16:creationId xmlns:a16="http://schemas.microsoft.com/office/drawing/2014/main" id="{6EDB67B2-3923-4C56-97BB-53B151107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88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1" name="Rectangle 957">
                <a:extLst>
                  <a:ext uri="{FF2B5EF4-FFF2-40B4-BE49-F238E27FC236}">
                    <a16:creationId xmlns:a16="http://schemas.microsoft.com/office/drawing/2014/main" id="{4706D0C9-C381-4F05-B01C-76D376E97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195"/>
                <a:ext cx="1448" cy="6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2" name="Rectangle 958">
                <a:extLst>
                  <a:ext uri="{FF2B5EF4-FFF2-40B4-BE49-F238E27FC236}">
                    <a16:creationId xmlns:a16="http://schemas.microsoft.com/office/drawing/2014/main" id="{A4334F5A-6DC6-4F48-A14D-FFC3E04F6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01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3" name="Rectangle 959">
                <a:extLst>
                  <a:ext uri="{FF2B5EF4-FFF2-40B4-BE49-F238E27FC236}">
                    <a16:creationId xmlns:a16="http://schemas.microsoft.com/office/drawing/2014/main" id="{44947ED4-A0A9-4C1E-8CD7-376CF73DF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07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4" name="Rectangle 960">
                <a:extLst>
                  <a:ext uri="{FF2B5EF4-FFF2-40B4-BE49-F238E27FC236}">
                    <a16:creationId xmlns:a16="http://schemas.microsoft.com/office/drawing/2014/main" id="{6BED6566-6939-4B00-B35B-93412002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14"/>
                <a:ext cx="1448" cy="6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5" name="Rectangle 961">
                <a:extLst>
                  <a:ext uri="{FF2B5EF4-FFF2-40B4-BE49-F238E27FC236}">
                    <a16:creationId xmlns:a16="http://schemas.microsoft.com/office/drawing/2014/main" id="{11C30CCD-FF2A-4727-A86A-38142797A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20"/>
                <a:ext cx="1448" cy="6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6" name="Rectangle 962">
                <a:extLst>
                  <a:ext uri="{FF2B5EF4-FFF2-40B4-BE49-F238E27FC236}">
                    <a16:creationId xmlns:a16="http://schemas.microsoft.com/office/drawing/2014/main" id="{AD76ED80-5C8B-455F-A3D2-955BE59F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26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7" name="Rectangle 963">
                <a:extLst>
                  <a:ext uri="{FF2B5EF4-FFF2-40B4-BE49-F238E27FC236}">
                    <a16:creationId xmlns:a16="http://schemas.microsoft.com/office/drawing/2014/main" id="{67BF9644-870A-4061-9E54-3B4D74362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33"/>
                <a:ext cx="1448" cy="6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8" name="Rectangle 964">
                <a:extLst>
                  <a:ext uri="{FF2B5EF4-FFF2-40B4-BE49-F238E27FC236}">
                    <a16:creationId xmlns:a16="http://schemas.microsoft.com/office/drawing/2014/main" id="{6CDA52C8-6089-4ED7-893A-5444E14FB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39"/>
                <a:ext cx="1448" cy="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69" name="Rectangle 965">
                <a:extLst>
                  <a:ext uri="{FF2B5EF4-FFF2-40B4-BE49-F238E27FC236}">
                    <a16:creationId xmlns:a16="http://schemas.microsoft.com/office/drawing/2014/main" id="{DEF6E146-BD9D-4141-9F4C-3A80937EC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46"/>
                <a:ext cx="1448" cy="6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0" name="Rectangle 966">
                <a:extLst>
                  <a:ext uri="{FF2B5EF4-FFF2-40B4-BE49-F238E27FC236}">
                    <a16:creationId xmlns:a16="http://schemas.microsoft.com/office/drawing/2014/main" id="{9F96222D-16C9-4C7E-BEAA-CC637C77C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52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1" name="Rectangle 967">
                <a:extLst>
                  <a:ext uri="{FF2B5EF4-FFF2-40B4-BE49-F238E27FC236}">
                    <a16:creationId xmlns:a16="http://schemas.microsoft.com/office/drawing/2014/main" id="{DC5A830B-60A9-4B4B-9FCF-0609B9227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58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2" name="Rectangle 968">
                <a:extLst>
                  <a:ext uri="{FF2B5EF4-FFF2-40B4-BE49-F238E27FC236}">
                    <a16:creationId xmlns:a16="http://schemas.microsoft.com/office/drawing/2014/main" id="{02B71CEC-4328-4A34-8F87-6FB0C4C1C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65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3" name="Rectangle 969">
                <a:extLst>
                  <a:ext uri="{FF2B5EF4-FFF2-40B4-BE49-F238E27FC236}">
                    <a16:creationId xmlns:a16="http://schemas.microsoft.com/office/drawing/2014/main" id="{272E50A8-2702-49E3-B932-D9A49B638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71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4" name="Rectangle 970">
                <a:extLst>
                  <a:ext uri="{FF2B5EF4-FFF2-40B4-BE49-F238E27FC236}">
                    <a16:creationId xmlns:a16="http://schemas.microsoft.com/office/drawing/2014/main" id="{918055D2-CF07-4C51-A38E-B2B8E946C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77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5" name="Rectangle 971">
                <a:extLst>
                  <a:ext uri="{FF2B5EF4-FFF2-40B4-BE49-F238E27FC236}">
                    <a16:creationId xmlns:a16="http://schemas.microsoft.com/office/drawing/2014/main" id="{A8917760-7E5B-4297-B05A-EE6254221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84"/>
                <a:ext cx="1448" cy="6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6" name="Rectangle 972">
                <a:extLst>
                  <a:ext uri="{FF2B5EF4-FFF2-40B4-BE49-F238E27FC236}">
                    <a16:creationId xmlns:a16="http://schemas.microsoft.com/office/drawing/2014/main" id="{958CF75A-B3EF-4CC8-A933-965EC2A7A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90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7" name="Rectangle 973">
                <a:extLst>
                  <a:ext uri="{FF2B5EF4-FFF2-40B4-BE49-F238E27FC236}">
                    <a16:creationId xmlns:a16="http://schemas.microsoft.com/office/drawing/2014/main" id="{21A5D643-7B31-45FD-A51A-97A72036D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96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8" name="Rectangle 974">
                <a:extLst>
                  <a:ext uri="{FF2B5EF4-FFF2-40B4-BE49-F238E27FC236}">
                    <a16:creationId xmlns:a16="http://schemas.microsoft.com/office/drawing/2014/main" id="{F49D5B54-A2F2-4316-819E-B8867ACB3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03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79" name="Rectangle 975">
                <a:extLst>
                  <a:ext uri="{FF2B5EF4-FFF2-40B4-BE49-F238E27FC236}">
                    <a16:creationId xmlns:a16="http://schemas.microsoft.com/office/drawing/2014/main" id="{C62F3FD1-4484-43FC-AF46-6CA06D24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09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0" name="Rectangle 976">
                <a:extLst>
                  <a:ext uri="{FF2B5EF4-FFF2-40B4-BE49-F238E27FC236}">
                    <a16:creationId xmlns:a16="http://schemas.microsoft.com/office/drawing/2014/main" id="{F54A2EF7-177D-444D-A2C8-CCDEC915B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16"/>
                <a:ext cx="1448" cy="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1" name="Rectangle 977">
                <a:extLst>
                  <a:ext uri="{FF2B5EF4-FFF2-40B4-BE49-F238E27FC236}">
                    <a16:creationId xmlns:a16="http://schemas.microsoft.com/office/drawing/2014/main" id="{FC64E6C4-663B-4BBC-AFC4-E15D6FCE3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22"/>
                <a:ext cx="1448" cy="6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2" name="Rectangle 978">
                <a:extLst>
                  <a:ext uri="{FF2B5EF4-FFF2-40B4-BE49-F238E27FC236}">
                    <a16:creationId xmlns:a16="http://schemas.microsoft.com/office/drawing/2014/main" id="{B0F90AAA-73CF-40D2-8C74-4A8AAC242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28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3" name="Rectangle 979">
                <a:extLst>
                  <a:ext uri="{FF2B5EF4-FFF2-40B4-BE49-F238E27FC236}">
                    <a16:creationId xmlns:a16="http://schemas.microsoft.com/office/drawing/2014/main" id="{71E3EAEF-E9EF-4588-9707-687467D12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35"/>
                <a:ext cx="1448" cy="6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4" name="Rectangle 980">
                <a:extLst>
                  <a:ext uri="{FF2B5EF4-FFF2-40B4-BE49-F238E27FC236}">
                    <a16:creationId xmlns:a16="http://schemas.microsoft.com/office/drawing/2014/main" id="{5EE497BF-47DC-4189-924B-669C66947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41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5" name="Rectangle 981">
                <a:extLst>
                  <a:ext uri="{FF2B5EF4-FFF2-40B4-BE49-F238E27FC236}">
                    <a16:creationId xmlns:a16="http://schemas.microsoft.com/office/drawing/2014/main" id="{5A987C1A-7998-4A8B-87F1-391747F29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48"/>
                <a:ext cx="1448" cy="6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6" name="Rectangle 982">
                <a:extLst>
                  <a:ext uri="{FF2B5EF4-FFF2-40B4-BE49-F238E27FC236}">
                    <a16:creationId xmlns:a16="http://schemas.microsoft.com/office/drawing/2014/main" id="{432756BA-6F33-413F-9F8C-32D315585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54"/>
                <a:ext cx="1448" cy="6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7" name="Rectangle 983">
                <a:extLst>
                  <a:ext uri="{FF2B5EF4-FFF2-40B4-BE49-F238E27FC236}">
                    <a16:creationId xmlns:a16="http://schemas.microsoft.com/office/drawing/2014/main" id="{BB5FC6AE-233E-45A3-98F5-36CEB014A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0"/>
                <a:ext cx="1448" cy="4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8" name="Rectangle 984">
                <a:extLst>
                  <a:ext uri="{FF2B5EF4-FFF2-40B4-BE49-F238E27FC236}">
                    <a16:creationId xmlns:a16="http://schemas.microsoft.com/office/drawing/2014/main" id="{2C7E9EAA-30B0-460F-BF6F-8261CF0A4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69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89" name="Rectangle 985">
                <a:extLst>
                  <a:ext uri="{FF2B5EF4-FFF2-40B4-BE49-F238E27FC236}">
                    <a16:creationId xmlns:a16="http://schemas.microsoft.com/office/drawing/2014/main" id="{657CA513-3037-4F19-99B4-D8AB2869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75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0" name="Rectangle 986">
                <a:extLst>
                  <a:ext uri="{FF2B5EF4-FFF2-40B4-BE49-F238E27FC236}">
                    <a16:creationId xmlns:a16="http://schemas.microsoft.com/office/drawing/2014/main" id="{959BBC08-E362-4E1B-B44B-D18259D0D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82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1" name="Rectangle 987">
                <a:extLst>
                  <a:ext uri="{FF2B5EF4-FFF2-40B4-BE49-F238E27FC236}">
                    <a16:creationId xmlns:a16="http://schemas.microsoft.com/office/drawing/2014/main" id="{EED7285E-1056-492C-B58A-FB90B8A54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88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2" name="Rectangle 988">
                <a:extLst>
                  <a:ext uri="{FF2B5EF4-FFF2-40B4-BE49-F238E27FC236}">
                    <a16:creationId xmlns:a16="http://schemas.microsoft.com/office/drawing/2014/main" id="{4BD78FF4-0E5E-4466-B46D-4163D4829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95"/>
                <a:ext cx="3918" cy="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3" name="Rectangle 989">
                <a:extLst>
                  <a:ext uri="{FF2B5EF4-FFF2-40B4-BE49-F238E27FC236}">
                    <a16:creationId xmlns:a16="http://schemas.microsoft.com/office/drawing/2014/main" id="{957EE761-73B8-4EB8-8776-2AE026CC4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01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4" name="Rectangle 990">
                <a:extLst>
                  <a:ext uri="{FF2B5EF4-FFF2-40B4-BE49-F238E27FC236}">
                    <a16:creationId xmlns:a16="http://schemas.microsoft.com/office/drawing/2014/main" id="{1E7A09ED-1A63-4C0E-8E72-2088076BB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07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5" name="Rectangle 991">
                <a:extLst>
                  <a:ext uri="{FF2B5EF4-FFF2-40B4-BE49-F238E27FC236}">
                    <a16:creationId xmlns:a16="http://schemas.microsoft.com/office/drawing/2014/main" id="{D03A4A5C-1236-4207-9F1F-851DA5DD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14"/>
                <a:ext cx="3918" cy="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6" name="Rectangle 992">
                <a:extLst>
                  <a:ext uri="{FF2B5EF4-FFF2-40B4-BE49-F238E27FC236}">
                    <a16:creationId xmlns:a16="http://schemas.microsoft.com/office/drawing/2014/main" id="{ADAF492E-3762-4B20-B992-82311DA0C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20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7" name="Rectangle 993">
                <a:extLst>
                  <a:ext uri="{FF2B5EF4-FFF2-40B4-BE49-F238E27FC236}">
                    <a16:creationId xmlns:a16="http://schemas.microsoft.com/office/drawing/2014/main" id="{9BC82FED-42A3-4EFF-BFC2-31DC5521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26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8" name="Rectangle 994">
                <a:extLst>
                  <a:ext uri="{FF2B5EF4-FFF2-40B4-BE49-F238E27FC236}">
                    <a16:creationId xmlns:a16="http://schemas.microsoft.com/office/drawing/2014/main" id="{7A37F21C-1B8C-4D10-BB7C-8413504D8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33"/>
                <a:ext cx="3918" cy="6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99" name="Rectangle 995">
                <a:extLst>
                  <a:ext uri="{FF2B5EF4-FFF2-40B4-BE49-F238E27FC236}">
                    <a16:creationId xmlns:a16="http://schemas.microsoft.com/office/drawing/2014/main" id="{FC505295-3153-442A-9C27-89840A172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39"/>
                <a:ext cx="3918" cy="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0" name="Rectangle 996">
                <a:extLst>
                  <a:ext uri="{FF2B5EF4-FFF2-40B4-BE49-F238E27FC236}">
                    <a16:creationId xmlns:a16="http://schemas.microsoft.com/office/drawing/2014/main" id="{B3850778-B678-467D-8B92-B2C0DA87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46"/>
                <a:ext cx="3918" cy="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1" name="Rectangle 997">
                <a:extLst>
                  <a:ext uri="{FF2B5EF4-FFF2-40B4-BE49-F238E27FC236}">
                    <a16:creationId xmlns:a16="http://schemas.microsoft.com/office/drawing/2014/main" id="{DB341D69-DBCD-4F41-8244-60EDE66C4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52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2" name="Rectangle 998">
                <a:extLst>
                  <a:ext uri="{FF2B5EF4-FFF2-40B4-BE49-F238E27FC236}">
                    <a16:creationId xmlns:a16="http://schemas.microsoft.com/office/drawing/2014/main" id="{FF3F492F-755A-48ED-AADD-299B4D2B2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58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3" name="Rectangle 999">
                <a:extLst>
                  <a:ext uri="{FF2B5EF4-FFF2-40B4-BE49-F238E27FC236}">
                    <a16:creationId xmlns:a16="http://schemas.microsoft.com/office/drawing/2014/main" id="{272D4DF7-7DDC-4A98-A1F2-1988CF61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65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4" name="Rectangle 1000">
                <a:extLst>
                  <a:ext uri="{FF2B5EF4-FFF2-40B4-BE49-F238E27FC236}">
                    <a16:creationId xmlns:a16="http://schemas.microsoft.com/office/drawing/2014/main" id="{56BBF61B-F5D5-4348-9B89-5DD35296E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71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5" name="Rectangle 1001">
                <a:extLst>
                  <a:ext uri="{FF2B5EF4-FFF2-40B4-BE49-F238E27FC236}">
                    <a16:creationId xmlns:a16="http://schemas.microsoft.com/office/drawing/2014/main" id="{243A59B4-3D39-4823-A862-57DA2414A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77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6" name="Rectangle 1002">
                <a:extLst>
                  <a:ext uri="{FF2B5EF4-FFF2-40B4-BE49-F238E27FC236}">
                    <a16:creationId xmlns:a16="http://schemas.microsoft.com/office/drawing/2014/main" id="{253A17DF-9870-489D-B460-C61F86434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84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7" name="Rectangle 1003">
                <a:extLst>
                  <a:ext uri="{FF2B5EF4-FFF2-40B4-BE49-F238E27FC236}">
                    <a16:creationId xmlns:a16="http://schemas.microsoft.com/office/drawing/2014/main" id="{EF1B6E90-4315-44BB-9D9E-C4A8C182C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90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8" name="Rectangle 1004">
                <a:extLst>
                  <a:ext uri="{FF2B5EF4-FFF2-40B4-BE49-F238E27FC236}">
                    <a16:creationId xmlns:a16="http://schemas.microsoft.com/office/drawing/2014/main" id="{78228114-97EE-4F38-8573-554A1ED31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96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09" name="Rectangle 1005">
                <a:extLst>
                  <a:ext uri="{FF2B5EF4-FFF2-40B4-BE49-F238E27FC236}">
                    <a16:creationId xmlns:a16="http://schemas.microsoft.com/office/drawing/2014/main" id="{AA814590-E8FC-4748-B543-B7D69C9C8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03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0" name="Rectangle 1006">
                <a:extLst>
                  <a:ext uri="{FF2B5EF4-FFF2-40B4-BE49-F238E27FC236}">
                    <a16:creationId xmlns:a16="http://schemas.microsoft.com/office/drawing/2014/main" id="{C2529BAF-2C69-4A20-88B8-65966DF24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09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1" name="Rectangle 1007">
                <a:extLst>
                  <a:ext uri="{FF2B5EF4-FFF2-40B4-BE49-F238E27FC236}">
                    <a16:creationId xmlns:a16="http://schemas.microsoft.com/office/drawing/2014/main" id="{1BD07214-30E1-4508-8F3A-CCF199043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16"/>
                <a:ext cx="3918" cy="6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2" name="Rectangle 1008">
                <a:extLst>
                  <a:ext uri="{FF2B5EF4-FFF2-40B4-BE49-F238E27FC236}">
                    <a16:creationId xmlns:a16="http://schemas.microsoft.com/office/drawing/2014/main" id="{6E8C8474-4F90-46C6-BADD-2009A5D2E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22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3" name="Rectangle 1009">
                <a:extLst>
                  <a:ext uri="{FF2B5EF4-FFF2-40B4-BE49-F238E27FC236}">
                    <a16:creationId xmlns:a16="http://schemas.microsoft.com/office/drawing/2014/main" id="{8B0F528F-C225-4553-B8DA-623B45F2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28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4" name="Rectangle 1010">
                <a:extLst>
                  <a:ext uri="{FF2B5EF4-FFF2-40B4-BE49-F238E27FC236}">
                    <a16:creationId xmlns:a16="http://schemas.microsoft.com/office/drawing/2014/main" id="{196F25E7-C6B1-419A-835A-253264C9D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35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5" name="Rectangle 1011">
                <a:extLst>
                  <a:ext uri="{FF2B5EF4-FFF2-40B4-BE49-F238E27FC236}">
                    <a16:creationId xmlns:a16="http://schemas.microsoft.com/office/drawing/2014/main" id="{667E3C55-EE34-43B8-B1B6-AA858595D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41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6" name="Rectangle 1012">
                <a:extLst>
                  <a:ext uri="{FF2B5EF4-FFF2-40B4-BE49-F238E27FC236}">
                    <a16:creationId xmlns:a16="http://schemas.microsoft.com/office/drawing/2014/main" id="{47A23EE1-ECB3-4BC1-B783-F91B9AE9F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48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7" name="Rectangle 1013">
                <a:extLst>
                  <a:ext uri="{FF2B5EF4-FFF2-40B4-BE49-F238E27FC236}">
                    <a16:creationId xmlns:a16="http://schemas.microsoft.com/office/drawing/2014/main" id="{6D2BFEC3-50CC-4F95-90DE-D651ED47D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54"/>
                <a:ext cx="3918" cy="6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8" name="Rectangle 1014">
                <a:extLst>
                  <a:ext uri="{FF2B5EF4-FFF2-40B4-BE49-F238E27FC236}">
                    <a16:creationId xmlns:a16="http://schemas.microsoft.com/office/drawing/2014/main" id="{EB43CAE9-BD1B-4D5B-8B37-3BF82BD60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0"/>
                <a:ext cx="3918" cy="4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9" name="Rectangle 1015">
                <a:extLst>
                  <a:ext uri="{FF2B5EF4-FFF2-40B4-BE49-F238E27FC236}">
                    <a16:creationId xmlns:a16="http://schemas.microsoft.com/office/drawing/2014/main" id="{AD3D4A28-4536-46F7-B0AA-3760A0950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72"/>
                <a:ext cx="3918" cy="1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0" name="Rectangle 1016">
                <a:extLst>
                  <a:ext uri="{FF2B5EF4-FFF2-40B4-BE49-F238E27FC236}">
                    <a16:creationId xmlns:a16="http://schemas.microsoft.com/office/drawing/2014/main" id="{356594C9-DDF0-4895-8F0F-94F22702C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69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1" name="Rectangle 1017">
                <a:extLst>
                  <a:ext uri="{FF2B5EF4-FFF2-40B4-BE49-F238E27FC236}">
                    <a16:creationId xmlns:a16="http://schemas.microsoft.com/office/drawing/2014/main" id="{7F776FFA-3760-426A-9DF8-FCDEB9950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75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2" name="Rectangle 1018">
                <a:extLst>
                  <a:ext uri="{FF2B5EF4-FFF2-40B4-BE49-F238E27FC236}">
                    <a16:creationId xmlns:a16="http://schemas.microsoft.com/office/drawing/2014/main" id="{0C21F001-5DC6-44AB-9CFF-2ED568F20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82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3" name="Rectangle 1019">
                <a:extLst>
                  <a:ext uri="{FF2B5EF4-FFF2-40B4-BE49-F238E27FC236}">
                    <a16:creationId xmlns:a16="http://schemas.microsoft.com/office/drawing/2014/main" id="{E4D46DFD-8DAB-46B0-998E-1BB5B45B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88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4" name="Rectangle 1020">
                <a:extLst>
                  <a:ext uri="{FF2B5EF4-FFF2-40B4-BE49-F238E27FC236}">
                    <a16:creationId xmlns:a16="http://schemas.microsoft.com/office/drawing/2014/main" id="{0CFD3F90-EBD1-483A-B4F9-A32B3DE37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195"/>
                <a:ext cx="3918" cy="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5" name="Rectangle 1021">
                <a:extLst>
                  <a:ext uri="{FF2B5EF4-FFF2-40B4-BE49-F238E27FC236}">
                    <a16:creationId xmlns:a16="http://schemas.microsoft.com/office/drawing/2014/main" id="{74926DC6-59D8-4140-84B0-248187442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01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6" name="Rectangle 1022">
                <a:extLst>
                  <a:ext uri="{FF2B5EF4-FFF2-40B4-BE49-F238E27FC236}">
                    <a16:creationId xmlns:a16="http://schemas.microsoft.com/office/drawing/2014/main" id="{A5EE6AC4-2AAC-4EEB-9982-E98CA93CD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07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7" name="Rectangle 1023">
                <a:extLst>
                  <a:ext uri="{FF2B5EF4-FFF2-40B4-BE49-F238E27FC236}">
                    <a16:creationId xmlns:a16="http://schemas.microsoft.com/office/drawing/2014/main" id="{B6FC750D-CD2E-4801-BCAF-6F47EC0C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14"/>
                <a:ext cx="3918" cy="6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8" name="Rectangle 1024">
                <a:extLst>
                  <a:ext uri="{FF2B5EF4-FFF2-40B4-BE49-F238E27FC236}">
                    <a16:creationId xmlns:a16="http://schemas.microsoft.com/office/drawing/2014/main" id="{587A43B7-22B8-451A-8AD3-8263A0B9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20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9" name="Rectangle 1025">
                <a:extLst>
                  <a:ext uri="{FF2B5EF4-FFF2-40B4-BE49-F238E27FC236}">
                    <a16:creationId xmlns:a16="http://schemas.microsoft.com/office/drawing/2014/main" id="{1224BF4E-6B7A-4BE9-B9C4-556772FDF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26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0" name="Rectangle 1026">
                <a:extLst>
                  <a:ext uri="{FF2B5EF4-FFF2-40B4-BE49-F238E27FC236}">
                    <a16:creationId xmlns:a16="http://schemas.microsoft.com/office/drawing/2014/main" id="{4EC523FB-0265-4467-B6B7-B054F794B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33"/>
                <a:ext cx="3918" cy="6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1" name="Rectangle 1027">
                <a:extLst>
                  <a:ext uri="{FF2B5EF4-FFF2-40B4-BE49-F238E27FC236}">
                    <a16:creationId xmlns:a16="http://schemas.microsoft.com/office/drawing/2014/main" id="{8504B022-8A1F-4F5C-B276-971CADFE2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39"/>
                <a:ext cx="3918" cy="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2" name="Rectangle 1028">
                <a:extLst>
                  <a:ext uri="{FF2B5EF4-FFF2-40B4-BE49-F238E27FC236}">
                    <a16:creationId xmlns:a16="http://schemas.microsoft.com/office/drawing/2014/main" id="{A4F1DF30-3099-4EA5-8835-DA63E367D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46"/>
                <a:ext cx="3918" cy="6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3" name="Rectangle 1029">
                <a:extLst>
                  <a:ext uri="{FF2B5EF4-FFF2-40B4-BE49-F238E27FC236}">
                    <a16:creationId xmlns:a16="http://schemas.microsoft.com/office/drawing/2014/main" id="{CF1D8148-B3EC-473C-AF91-8EACCAB54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52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4" name="Rectangle 1030">
                <a:extLst>
                  <a:ext uri="{FF2B5EF4-FFF2-40B4-BE49-F238E27FC236}">
                    <a16:creationId xmlns:a16="http://schemas.microsoft.com/office/drawing/2014/main" id="{CF11C87C-B103-4DE1-96D4-94EE47C71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58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5" name="Rectangle 1031">
                <a:extLst>
                  <a:ext uri="{FF2B5EF4-FFF2-40B4-BE49-F238E27FC236}">
                    <a16:creationId xmlns:a16="http://schemas.microsoft.com/office/drawing/2014/main" id="{4EB43C3C-1C4B-4D69-A5D9-B7B9BA83D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65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6" name="Rectangle 1032">
                <a:extLst>
                  <a:ext uri="{FF2B5EF4-FFF2-40B4-BE49-F238E27FC236}">
                    <a16:creationId xmlns:a16="http://schemas.microsoft.com/office/drawing/2014/main" id="{4CA1B528-B1C7-4544-B52A-120CAD801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71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7" name="Rectangle 1033">
                <a:extLst>
                  <a:ext uri="{FF2B5EF4-FFF2-40B4-BE49-F238E27FC236}">
                    <a16:creationId xmlns:a16="http://schemas.microsoft.com/office/drawing/2014/main" id="{544FE5F0-5F31-4A8A-8AC4-DBE3D66B3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77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1338" name="Group 1034">
              <a:extLst>
                <a:ext uri="{FF2B5EF4-FFF2-40B4-BE49-F238E27FC236}">
                  <a16:creationId xmlns:a16="http://schemas.microsoft.com/office/drawing/2014/main" id="{8E70F748-8702-4A7E-ADEC-D7670AEA2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2284"/>
              <a:ext cx="5366" cy="471"/>
              <a:chOff x="209" y="2284"/>
              <a:chExt cx="5366" cy="471"/>
            </a:xfrm>
          </p:grpSpPr>
          <p:sp>
            <p:nvSpPr>
              <p:cNvPr id="1251339" name="Rectangle 1035">
                <a:extLst>
                  <a:ext uri="{FF2B5EF4-FFF2-40B4-BE49-F238E27FC236}">
                    <a16:creationId xmlns:a16="http://schemas.microsoft.com/office/drawing/2014/main" id="{C39AF71C-3759-4810-A148-3205F4578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84"/>
                <a:ext cx="3918" cy="6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0" name="Rectangle 1036">
                <a:extLst>
                  <a:ext uri="{FF2B5EF4-FFF2-40B4-BE49-F238E27FC236}">
                    <a16:creationId xmlns:a16="http://schemas.microsoft.com/office/drawing/2014/main" id="{47881A55-E307-45BD-91C3-F32807AF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90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1" name="Rectangle 1037">
                <a:extLst>
                  <a:ext uri="{FF2B5EF4-FFF2-40B4-BE49-F238E27FC236}">
                    <a16:creationId xmlns:a16="http://schemas.microsoft.com/office/drawing/2014/main" id="{02901D4A-FB86-43F9-A41F-8D16E4255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296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2" name="Rectangle 1038">
                <a:extLst>
                  <a:ext uri="{FF2B5EF4-FFF2-40B4-BE49-F238E27FC236}">
                    <a16:creationId xmlns:a16="http://schemas.microsoft.com/office/drawing/2014/main" id="{D465C43B-BF3D-4722-8353-873DB5EFF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03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3" name="Rectangle 1039">
                <a:extLst>
                  <a:ext uri="{FF2B5EF4-FFF2-40B4-BE49-F238E27FC236}">
                    <a16:creationId xmlns:a16="http://schemas.microsoft.com/office/drawing/2014/main" id="{F4BE0071-5C3C-4D5F-AF35-F84159879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09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4" name="Rectangle 1040">
                <a:extLst>
                  <a:ext uri="{FF2B5EF4-FFF2-40B4-BE49-F238E27FC236}">
                    <a16:creationId xmlns:a16="http://schemas.microsoft.com/office/drawing/2014/main" id="{B6A6D867-25B2-45E8-8F22-E63795EE0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16"/>
                <a:ext cx="3918" cy="6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5" name="Rectangle 1041">
                <a:extLst>
                  <a:ext uri="{FF2B5EF4-FFF2-40B4-BE49-F238E27FC236}">
                    <a16:creationId xmlns:a16="http://schemas.microsoft.com/office/drawing/2014/main" id="{FD94DDD9-F4C2-493C-8E75-992215111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22"/>
                <a:ext cx="3918" cy="6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6" name="Rectangle 1042">
                <a:extLst>
                  <a:ext uri="{FF2B5EF4-FFF2-40B4-BE49-F238E27FC236}">
                    <a16:creationId xmlns:a16="http://schemas.microsoft.com/office/drawing/2014/main" id="{B4FB84FE-9170-486D-81D5-080777D9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28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7" name="Rectangle 1043">
                <a:extLst>
                  <a:ext uri="{FF2B5EF4-FFF2-40B4-BE49-F238E27FC236}">
                    <a16:creationId xmlns:a16="http://schemas.microsoft.com/office/drawing/2014/main" id="{D3E13F3C-9156-4A53-BFB0-5BAFB60DC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35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8" name="Rectangle 1044">
                <a:extLst>
                  <a:ext uri="{FF2B5EF4-FFF2-40B4-BE49-F238E27FC236}">
                    <a16:creationId xmlns:a16="http://schemas.microsoft.com/office/drawing/2014/main" id="{66BEC4F9-F6A1-48CF-A078-EE89362B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41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49" name="Rectangle 1045">
                <a:extLst>
                  <a:ext uri="{FF2B5EF4-FFF2-40B4-BE49-F238E27FC236}">
                    <a16:creationId xmlns:a16="http://schemas.microsoft.com/office/drawing/2014/main" id="{7E19AEB4-9F4D-462A-8917-0D87CB666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48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0" name="Rectangle 1046">
                <a:extLst>
                  <a:ext uri="{FF2B5EF4-FFF2-40B4-BE49-F238E27FC236}">
                    <a16:creationId xmlns:a16="http://schemas.microsoft.com/office/drawing/2014/main" id="{CA7B4218-1790-4C9B-B7F8-B4EA83CDB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54"/>
                <a:ext cx="3918" cy="6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1" name="Rectangle 1047">
                <a:extLst>
                  <a:ext uri="{FF2B5EF4-FFF2-40B4-BE49-F238E27FC236}">
                    <a16:creationId xmlns:a16="http://schemas.microsoft.com/office/drawing/2014/main" id="{62C7234B-3838-4898-B034-B4387B4FC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0"/>
                <a:ext cx="3918" cy="4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2" name="Rectangle 1048">
                <a:extLst>
                  <a:ext uri="{FF2B5EF4-FFF2-40B4-BE49-F238E27FC236}">
                    <a16:creationId xmlns:a16="http://schemas.microsoft.com/office/drawing/2014/main" id="{82463C69-3584-4BF6-B95C-417138E9D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1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3" name="Rectangle 1049">
                <a:extLst>
                  <a:ext uri="{FF2B5EF4-FFF2-40B4-BE49-F238E27FC236}">
                    <a16:creationId xmlns:a16="http://schemas.microsoft.com/office/drawing/2014/main" id="{0B4DAD7D-1B8A-4C65-9FA7-4EAF318E9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7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4" name="Rectangle 1050">
                <a:extLst>
                  <a:ext uri="{FF2B5EF4-FFF2-40B4-BE49-F238E27FC236}">
                    <a16:creationId xmlns:a16="http://schemas.microsoft.com/office/drawing/2014/main" id="{5E9D9110-09BD-4A65-A1EC-BFA1E2573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74"/>
                <a:ext cx="1448" cy="7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5" name="Rectangle 1051">
                <a:extLst>
                  <a:ext uri="{FF2B5EF4-FFF2-40B4-BE49-F238E27FC236}">
                    <a16:creationId xmlns:a16="http://schemas.microsoft.com/office/drawing/2014/main" id="{69EF853D-E7F1-4C7C-889B-819CACE60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81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6" name="Rectangle 1052">
                <a:extLst>
                  <a:ext uri="{FF2B5EF4-FFF2-40B4-BE49-F238E27FC236}">
                    <a16:creationId xmlns:a16="http://schemas.microsoft.com/office/drawing/2014/main" id="{3F0B8EA1-3E5E-4049-BB48-EBC0C34CF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87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7" name="Rectangle 1053">
                <a:extLst>
                  <a:ext uri="{FF2B5EF4-FFF2-40B4-BE49-F238E27FC236}">
                    <a16:creationId xmlns:a16="http://schemas.microsoft.com/office/drawing/2014/main" id="{01585DC7-F84B-4ED1-931D-99BA85EE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94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8" name="Rectangle 1054">
                <a:extLst>
                  <a:ext uri="{FF2B5EF4-FFF2-40B4-BE49-F238E27FC236}">
                    <a16:creationId xmlns:a16="http://schemas.microsoft.com/office/drawing/2014/main" id="{0D4BEABD-B404-4D94-B741-334C820E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00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59" name="Rectangle 1055">
                <a:extLst>
                  <a:ext uri="{FF2B5EF4-FFF2-40B4-BE49-F238E27FC236}">
                    <a16:creationId xmlns:a16="http://schemas.microsoft.com/office/drawing/2014/main" id="{57CFB89E-457A-45AB-BB87-1F07AA73F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07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0" name="Rectangle 1056">
                <a:extLst>
                  <a:ext uri="{FF2B5EF4-FFF2-40B4-BE49-F238E27FC236}">
                    <a16:creationId xmlns:a16="http://schemas.microsoft.com/office/drawing/2014/main" id="{DF92FFA8-C10A-4E4E-9BE8-7D40B0D13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14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1" name="Rectangle 1057">
                <a:extLst>
                  <a:ext uri="{FF2B5EF4-FFF2-40B4-BE49-F238E27FC236}">
                    <a16:creationId xmlns:a16="http://schemas.microsoft.com/office/drawing/2014/main" id="{81939B3E-433B-484E-B808-C217906CA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20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2" name="Rectangle 1058">
                <a:extLst>
                  <a:ext uri="{FF2B5EF4-FFF2-40B4-BE49-F238E27FC236}">
                    <a16:creationId xmlns:a16="http://schemas.microsoft.com/office/drawing/2014/main" id="{B86E08C6-ADB6-4F24-847A-4A834BE1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27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3" name="Rectangle 1059">
                <a:extLst>
                  <a:ext uri="{FF2B5EF4-FFF2-40B4-BE49-F238E27FC236}">
                    <a16:creationId xmlns:a16="http://schemas.microsoft.com/office/drawing/2014/main" id="{87BAD520-9207-473A-9CD3-1C6D04954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34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4" name="Rectangle 1060">
                <a:extLst>
                  <a:ext uri="{FF2B5EF4-FFF2-40B4-BE49-F238E27FC236}">
                    <a16:creationId xmlns:a16="http://schemas.microsoft.com/office/drawing/2014/main" id="{9EAC79D3-1928-4ABD-B57A-2357F6EBD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40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5" name="Rectangle 1061">
                <a:extLst>
                  <a:ext uri="{FF2B5EF4-FFF2-40B4-BE49-F238E27FC236}">
                    <a16:creationId xmlns:a16="http://schemas.microsoft.com/office/drawing/2014/main" id="{17AE6554-FB37-476A-B090-7F0EF3ECE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47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6" name="Rectangle 1062">
                <a:extLst>
                  <a:ext uri="{FF2B5EF4-FFF2-40B4-BE49-F238E27FC236}">
                    <a16:creationId xmlns:a16="http://schemas.microsoft.com/office/drawing/2014/main" id="{D7CA62B2-1AF1-414C-B92D-8DB52D91F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53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7" name="Rectangle 1063">
                <a:extLst>
                  <a:ext uri="{FF2B5EF4-FFF2-40B4-BE49-F238E27FC236}">
                    <a16:creationId xmlns:a16="http://schemas.microsoft.com/office/drawing/2014/main" id="{C6C22D0D-A1EA-4D81-8326-CEEEE8896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60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8" name="Rectangle 1064">
                <a:extLst>
                  <a:ext uri="{FF2B5EF4-FFF2-40B4-BE49-F238E27FC236}">
                    <a16:creationId xmlns:a16="http://schemas.microsoft.com/office/drawing/2014/main" id="{EDF9A08D-04C8-41FB-8452-D52B687A4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66"/>
                <a:ext cx="1448" cy="7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69" name="Rectangle 1065">
                <a:extLst>
                  <a:ext uri="{FF2B5EF4-FFF2-40B4-BE49-F238E27FC236}">
                    <a16:creationId xmlns:a16="http://schemas.microsoft.com/office/drawing/2014/main" id="{236BD21A-64DA-4D11-8866-E5654F66F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73"/>
                <a:ext cx="1448" cy="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0" name="Rectangle 1066">
                <a:extLst>
                  <a:ext uri="{FF2B5EF4-FFF2-40B4-BE49-F238E27FC236}">
                    <a16:creationId xmlns:a16="http://schemas.microsoft.com/office/drawing/2014/main" id="{353F2925-8627-42FE-91BD-A5B719CE3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79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1" name="Rectangle 1067">
                <a:extLst>
                  <a:ext uri="{FF2B5EF4-FFF2-40B4-BE49-F238E27FC236}">
                    <a16:creationId xmlns:a16="http://schemas.microsoft.com/office/drawing/2014/main" id="{5CBF6B37-101B-4C09-96F8-61052039D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86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2" name="Rectangle 1068">
                <a:extLst>
                  <a:ext uri="{FF2B5EF4-FFF2-40B4-BE49-F238E27FC236}">
                    <a16:creationId xmlns:a16="http://schemas.microsoft.com/office/drawing/2014/main" id="{FD005270-4B64-4460-A390-38B1F80BE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92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3" name="Rectangle 1069">
                <a:extLst>
                  <a:ext uri="{FF2B5EF4-FFF2-40B4-BE49-F238E27FC236}">
                    <a16:creationId xmlns:a16="http://schemas.microsoft.com/office/drawing/2014/main" id="{BEC60412-7C06-45A2-854B-5EF3C1B34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99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4" name="Rectangle 1070">
                <a:extLst>
                  <a:ext uri="{FF2B5EF4-FFF2-40B4-BE49-F238E27FC236}">
                    <a16:creationId xmlns:a16="http://schemas.microsoft.com/office/drawing/2014/main" id="{789A4FB0-CD84-44C8-B1B2-BEE438083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06"/>
                <a:ext cx="1448" cy="7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5" name="Rectangle 1071">
                <a:extLst>
                  <a:ext uri="{FF2B5EF4-FFF2-40B4-BE49-F238E27FC236}">
                    <a16:creationId xmlns:a16="http://schemas.microsoft.com/office/drawing/2014/main" id="{85529364-2B2E-4A96-9EB7-009D8AD8B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13"/>
                <a:ext cx="1448" cy="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6" name="Rectangle 1072">
                <a:extLst>
                  <a:ext uri="{FF2B5EF4-FFF2-40B4-BE49-F238E27FC236}">
                    <a16:creationId xmlns:a16="http://schemas.microsoft.com/office/drawing/2014/main" id="{B0E3F85A-6DC9-45AE-BBBD-FBF522609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19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7" name="Rectangle 1073">
                <a:extLst>
                  <a:ext uri="{FF2B5EF4-FFF2-40B4-BE49-F238E27FC236}">
                    <a16:creationId xmlns:a16="http://schemas.microsoft.com/office/drawing/2014/main" id="{D3EE3EDC-50FA-4DB4-A1FC-B3FDE34DB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26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8" name="Rectangle 1074">
                <a:extLst>
                  <a:ext uri="{FF2B5EF4-FFF2-40B4-BE49-F238E27FC236}">
                    <a16:creationId xmlns:a16="http://schemas.microsoft.com/office/drawing/2014/main" id="{8BFD3A45-AAD7-49D8-A8B3-1B049BBBA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32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79" name="Rectangle 1075">
                <a:extLst>
                  <a:ext uri="{FF2B5EF4-FFF2-40B4-BE49-F238E27FC236}">
                    <a16:creationId xmlns:a16="http://schemas.microsoft.com/office/drawing/2014/main" id="{C174D02C-95C2-437D-A127-03BD7CD11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39"/>
                <a:ext cx="1448" cy="6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0" name="Rectangle 1076">
                <a:extLst>
                  <a:ext uri="{FF2B5EF4-FFF2-40B4-BE49-F238E27FC236}">
                    <a16:creationId xmlns:a16="http://schemas.microsoft.com/office/drawing/2014/main" id="{C73E3D60-0A98-44B2-999A-05FB7526C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45"/>
                <a:ext cx="1448" cy="7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1" name="Rectangle 1077">
                <a:extLst>
                  <a:ext uri="{FF2B5EF4-FFF2-40B4-BE49-F238E27FC236}">
                    <a16:creationId xmlns:a16="http://schemas.microsoft.com/office/drawing/2014/main" id="{0D5E51D9-8CA7-4E53-BCCE-335EA815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2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2" name="Rectangle 1078">
                <a:extLst>
                  <a:ext uri="{FF2B5EF4-FFF2-40B4-BE49-F238E27FC236}">
                    <a16:creationId xmlns:a16="http://schemas.microsoft.com/office/drawing/2014/main" id="{1E888CAB-6DCA-4B23-931E-94E857322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3" name="Rectangle 1079">
                <a:extLst>
                  <a:ext uri="{FF2B5EF4-FFF2-40B4-BE49-F238E27FC236}">
                    <a16:creationId xmlns:a16="http://schemas.microsoft.com/office/drawing/2014/main" id="{4D3D6225-250C-4B34-B222-07F2C2E01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4"/>
                <a:ext cx="1448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4" name="Rectangle 1080">
                <a:extLst>
                  <a:ext uri="{FF2B5EF4-FFF2-40B4-BE49-F238E27FC236}">
                    <a16:creationId xmlns:a16="http://schemas.microsoft.com/office/drawing/2014/main" id="{A1CBB47A-4000-480C-9741-FB0585F7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1"/>
                <a:ext cx="144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5" name="Rectangle 1081">
                <a:extLst>
                  <a:ext uri="{FF2B5EF4-FFF2-40B4-BE49-F238E27FC236}">
                    <a16:creationId xmlns:a16="http://schemas.microsoft.com/office/drawing/2014/main" id="{2CBFA63F-8AE7-4C85-9347-3CCC75DAF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7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6" name="Rectangle 1082">
                <a:extLst>
                  <a:ext uri="{FF2B5EF4-FFF2-40B4-BE49-F238E27FC236}">
                    <a16:creationId xmlns:a16="http://schemas.microsoft.com/office/drawing/2014/main" id="{2D2340E9-E986-46E5-AD9B-3688A8417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74"/>
                <a:ext cx="1448" cy="7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7" name="Rectangle 1083">
                <a:extLst>
                  <a:ext uri="{FF2B5EF4-FFF2-40B4-BE49-F238E27FC236}">
                    <a16:creationId xmlns:a16="http://schemas.microsoft.com/office/drawing/2014/main" id="{41806B52-8A52-4EBC-9E72-5FC1506DD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81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8" name="Rectangle 1084">
                <a:extLst>
                  <a:ext uri="{FF2B5EF4-FFF2-40B4-BE49-F238E27FC236}">
                    <a16:creationId xmlns:a16="http://schemas.microsoft.com/office/drawing/2014/main" id="{C1305551-2E03-4848-AF44-78FE9B330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87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89" name="Rectangle 1085">
                <a:extLst>
                  <a:ext uri="{FF2B5EF4-FFF2-40B4-BE49-F238E27FC236}">
                    <a16:creationId xmlns:a16="http://schemas.microsoft.com/office/drawing/2014/main" id="{A063281D-FD01-41F6-85DB-33823BE0A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94"/>
                <a:ext cx="1448" cy="6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0" name="Rectangle 1086">
                <a:extLst>
                  <a:ext uri="{FF2B5EF4-FFF2-40B4-BE49-F238E27FC236}">
                    <a16:creationId xmlns:a16="http://schemas.microsoft.com/office/drawing/2014/main" id="{F0FE00C0-CDF7-4869-8066-75F3BE164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00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1" name="Rectangle 1087">
                <a:extLst>
                  <a:ext uri="{FF2B5EF4-FFF2-40B4-BE49-F238E27FC236}">
                    <a16:creationId xmlns:a16="http://schemas.microsoft.com/office/drawing/2014/main" id="{05F739CC-0DD2-469C-95F6-693A32798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07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2" name="Rectangle 1088">
                <a:extLst>
                  <a:ext uri="{FF2B5EF4-FFF2-40B4-BE49-F238E27FC236}">
                    <a16:creationId xmlns:a16="http://schemas.microsoft.com/office/drawing/2014/main" id="{46E2F53A-1AB6-453B-81DE-73A34EA54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14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3" name="Rectangle 1089">
                <a:extLst>
                  <a:ext uri="{FF2B5EF4-FFF2-40B4-BE49-F238E27FC236}">
                    <a16:creationId xmlns:a16="http://schemas.microsoft.com/office/drawing/2014/main" id="{5539F921-228D-49E4-8B99-998ED1DE0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20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4" name="Rectangle 1090">
                <a:extLst>
                  <a:ext uri="{FF2B5EF4-FFF2-40B4-BE49-F238E27FC236}">
                    <a16:creationId xmlns:a16="http://schemas.microsoft.com/office/drawing/2014/main" id="{25BB99F8-986C-4CB1-8090-2C6A27A09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27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5" name="Rectangle 1091">
                <a:extLst>
                  <a:ext uri="{FF2B5EF4-FFF2-40B4-BE49-F238E27FC236}">
                    <a16:creationId xmlns:a16="http://schemas.microsoft.com/office/drawing/2014/main" id="{0896D45C-EC46-4D83-B8DD-0C8DF2A93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34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6" name="Rectangle 1092">
                <a:extLst>
                  <a:ext uri="{FF2B5EF4-FFF2-40B4-BE49-F238E27FC236}">
                    <a16:creationId xmlns:a16="http://schemas.microsoft.com/office/drawing/2014/main" id="{C73D2B9F-0772-44F8-8CEA-BC6AC6CE1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40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7" name="Rectangle 1093">
                <a:extLst>
                  <a:ext uri="{FF2B5EF4-FFF2-40B4-BE49-F238E27FC236}">
                    <a16:creationId xmlns:a16="http://schemas.microsoft.com/office/drawing/2014/main" id="{F6FD1402-307B-4EB7-AFBA-843428B64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47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8" name="Rectangle 1094">
                <a:extLst>
                  <a:ext uri="{FF2B5EF4-FFF2-40B4-BE49-F238E27FC236}">
                    <a16:creationId xmlns:a16="http://schemas.microsoft.com/office/drawing/2014/main" id="{52FA5B79-AEC3-479D-930C-5B3966DD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53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99" name="Rectangle 1095">
                <a:extLst>
                  <a:ext uri="{FF2B5EF4-FFF2-40B4-BE49-F238E27FC236}">
                    <a16:creationId xmlns:a16="http://schemas.microsoft.com/office/drawing/2014/main" id="{85E84168-0B17-4544-A1C7-9B9202370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60"/>
                <a:ext cx="1448" cy="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0" name="Rectangle 1096">
                <a:extLst>
                  <a:ext uri="{FF2B5EF4-FFF2-40B4-BE49-F238E27FC236}">
                    <a16:creationId xmlns:a16="http://schemas.microsoft.com/office/drawing/2014/main" id="{E3DB380E-1241-45BF-B226-C5ADFF7B3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66"/>
                <a:ext cx="1448" cy="7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1" name="Rectangle 1097">
                <a:extLst>
                  <a:ext uri="{FF2B5EF4-FFF2-40B4-BE49-F238E27FC236}">
                    <a16:creationId xmlns:a16="http://schemas.microsoft.com/office/drawing/2014/main" id="{90AC0EE9-D83B-43C6-8AE1-60253996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73"/>
                <a:ext cx="1448" cy="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2" name="Rectangle 1098">
                <a:extLst>
                  <a:ext uri="{FF2B5EF4-FFF2-40B4-BE49-F238E27FC236}">
                    <a16:creationId xmlns:a16="http://schemas.microsoft.com/office/drawing/2014/main" id="{C116C8CB-5BEA-477C-A145-44CEE6BEF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79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3" name="Rectangle 1099">
                <a:extLst>
                  <a:ext uri="{FF2B5EF4-FFF2-40B4-BE49-F238E27FC236}">
                    <a16:creationId xmlns:a16="http://schemas.microsoft.com/office/drawing/2014/main" id="{30232EA3-A8C3-4A45-80C0-70867CE0E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86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4" name="Rectangle 1100">
                <a:extLst>
                  <a:ext uri="{FF2B5EF4-FFF2-40B4-BE49-F238E27FC236}">
                    <a16:creationId xmlns:a16="http://schemas.microsoft.com/office/drawing/2014/main" id="{E34B83F1-8943-4D34-8D1F-B1DAE0FA9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92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5" name="Rectangle 1101">
                <a:extLst>
                  <a:ext uri="{FF2B5EF4-FFF2-40B4-BE49-F238E27FC236}">
                    <a16:creationId xmlns:a16="http://schemas.microsoft.com/office/drawing/2014/main" id="{7142A598-C92D-4561-BFB6-143981069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499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6" name="Rectangle 1102">
                <a:extLst>
                  <a:ext uri="{FF2B5EF4-FFF2-40B4-BE49-F238E27FC236}">
                    <a16:creationId xmlns:a16="http://schemas.microsoft.com/office/drawing/2014/main" id="{5B95FD8D-410E-4CAF-99AB-6CE2BD55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06"/>
                <a:ext cx="1448" cy="7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7" name="Rectangle 1103">
                <a:extLst>
                  <a:ext uri="{FF2B5EF4-FFF2-40B4-BE49-F238E27FC236}">
                    <a16:creationId xmlns:a16="http://schemas.microsoft.com/office/drawing/2014/main" id="{5125992E-36FA-43B5-BA16-8E10C82F0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13"/>
                <a:ext cx="1448" cy="6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8" name="Rectangle 1104">
                <a:extLst>
                  <a:ext uri="{FF2B5EF4-FFF2-40B4-BE49-F238E27FC236}">
                    <a16:creationId xmlns:a16="http://schemas.microsoft.com/office/drawing/2014/main" id="{4081660A-F65C-41E1-8847-8B3EBB716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19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09" name="Rectangle 1105">
                <a:extLst>
                  <a:ext uri="{FF2B5EF4-FFF2-40B4-BE49-F238E27FC236}">
                    <a16:creationId xmlns:a16="http://schemas.microsoft.com/office/drawing/2014/main" id="{C4E5F917-13D0-4D7A-ACBB-675122497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26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0" name="Rectangle 1106">
                <a:extLst>
                  <a:ext uri="{FF2B5EF4-FFF2-40B4-BE49-F238E27FC236}">
                    <a16:creationId xmlns:a16="http://schemas.microsoft.com/office/drawing/2014/main" id="{B6290DED-E647-471D-AE66-D920FB34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32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1" name="Rectangle 1107">
                <a:extLst>
                  <a:ext uri="{FF2B5EF4-FFF2-40B4-BE49-F238E27FC236}">
                    <a16:creationId xmlns:a16="http://schemas.microsoft.com/office/drawing/2014/main" id="{1F957D50-C5CD-4340-8464-2F0AF5950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39"/>
                <a:ext cx="1448" cy="6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2" name="Rectangle 1108">
                <a:extLst>
                  <a:ext uri="{FF2B5EF4-FFF2-40B4-BE49-F238E27FC236}">
                    <a16:creationId xmlns:a16="http://schemas.microsoft.com/office/drawing/2014/main" id="{5DF949A5-5016-44D2-B428-B8F69A14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45"/>
                <a:ext cx="1448" cy="7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3" name="Rectangle 1109">
                <a:extLst>
                  <a:ext uri="{FF2B5EF4-FFF2-40B4-BE49-F238E27FC236}">
                    <a16:creationId xmlns:a16="http://schemas.microsoft.com/office/drawing/2014/main" id="{E208E12B-FE72-480B-8BDD-F44CAB86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2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4" name="Rectangle 1110">
                <a:extLst>
                  <a:ext uri="{FF2B5EF4-FFF2-40B4-BE49-F238E27FC236}">
                    <a16:creationId xmlns:a16="http://schemas.microsoft.com/office/drawing/2014/main" id="{39750180-EF06-44E0-96E6-F6B25350F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9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5" name="Rectangle 1111">
                <a:extLst>
                  <a:ext uri="{FF2B5EF4-FFF2-40B4-BE49-F238E27FC236}">
                    <a16:creationId xmlns:a16="http://schemas.microsoft.com/office/drawing/2014/main" id="{0F8566F7-6A7F-4171-BCC0-A45F534C6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1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6" name="Rectangle 1112">
                <a:extLst>
                  <a:ext uri="{FF2B5EF4-FFF2-40B4-BE49-F238E27FC236}">
                    <a16:creationId xmlns:a16="http://schemas.microsoft.com/office/drawing/2014/main" id="{698DFD27-F881-4243-9C69-44BA736FA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7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7" name="Rectangle 1113">
                <a:extLst>
                  <a:ext uri="{FF2B5EF4-FFF2-40B4-BE49-F238E27FC236}">
                    <a16:creationId xmlns:a16="http://schemas.microsoft.com/office/drawing/2014/main" id="{EF35A004-48D9-4DB7-988F-D5D13FA7E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74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8" name="Rectangle 1114">
                <a:extLst>
                  <a:ext uri="{FF2B5EF4-FFF2-40B4-BE49-F238E27FC236}">
                    <a16:creationId xmlns:a16="http://schemas.microsoft.com/office/drawing/2014/main" id="{56396574-4B0F-4B3B-8B4F-7F1513D6F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81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19" name="Rectangle 1115">
                <a:extLst>
                  <a:ext uri="{FF2B5EF4-FFF2-40B4-BE49-F238E27FC236}">
                    <a16:creationId xmlns:a16="http://schemas.microsoft.com/office/drawing/2014/main" id="{19EBEE97-00A1-42C0-945C-E2992294B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87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0" name="Rectangle 1116">
                <a:extLst>
                  <a:ext uri="{FF2B5EF4-FFF2-40B4-BE49-F238E27FC236}">
                    <a16:creationId xmlns:a16="http://schemas.microsoft.com/office/drawing/2014/main" id="{DE294B64-9AAE-47AB-AC7B-D536061C3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94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1" name="Rectangle 1117">
                <a:extLst>
                  <a:ext uri="{FF2B5EF4-FFF2-40B4-BE49-F238E27FC236}">
                    <a16:creationId xmlns:a16="http://schemas.microsoft.com/office/drawing/2014/main" id="{18B017BC-222B-41EE-9FAC-193032D9A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00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2" name="Rectangle 1118">
                <a:extLst>
                  <a:ext uri="{FF2B5EF4-FFF2-40B4-BE49-F238E27FC236}">
                    <a16:creationId xmlns:a16="http://schemas.microsoft.com/office/drawing/2014/main" id="{2A6C49D8-9D16-4B25-95D9-3130CD83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07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3" name="Rectangle 1119">
                <a:extLst>
                  <a:ext uri="{FF2B5EF4-FFF2-40B4-BE49-F238E27FC236}">
                    <a16:creationId xmlns:a16="http://schemas.microsoft.com/office/drawing/2014/main" id="{0D95D311-088B-4DAA-BF8F-D20185A5E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14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4" name="Rectangle 1120">
                <a:extLst>
                  <a:ext uri="{FF2B5EF4-FFF2-40B4-BE49-F238E27FC236}">
                    <a16:creationId xmlns:a16="http://schemas.microsoft.com/office/drawing/2014/main" id="{D470581D-1A17-41D8-A54B-026401188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20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5" name="Rectangle 1121">
                <a:extLst>
                  <a:ext uri="{FF2B5EF4-FFF2-40B4-BE49-F238E27FC236}">
                    <a16:creationId xmlns:a16="http://schemas.microsoft.com/office/drawing/2014/main" id="{CECA175B-0CC4-4B47-B2EA-38506D3DA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27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6" name="Rectangle 1122">
                <a:extLst>
                  <a:ext uri="{FF2B5EF4-FFF2-40B4-BE49-F238E27FC236}">
                    <a16:creationId xmlns:a16="http://schemas.microsoft.com/office/drawing/2014/main" id="{D90A826A-6660-4FAB-9574-DED794F34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34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7" name="Rectangle 1123">
                <a:extLst>
                  <a:ext uri="{FF2B5EF4-FFF2-40B4-BE49-F238E27FC236}">
                    <a16:creationId xmlns:a16="http://schemas.microsoft.com/office/drawing/2014/main" id="{E100452A-EB03-4D20-BD65-E874EECEF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40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8" name="Rectangle 1124">
                <a:extLst>
                  <a:ext uri="{FF2B5EF4-FFF2-40B4-BE49-F238E27FC236}">
                    <a16:creationId xmlns:a16="http://schemas.microsoft.com/office/drawing/2014/main" id="{0819947B-4DCD-445F-BD80-1666A9695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47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29" name="Rectangle 1125">
                <a:extLst>
                  <a:ext uri="{FF2B5EF4-FFF2-40B4-BE49-F238E27FC236}">
                    <a16:creationId xmlns:a16="http://schemas.microsoft.com/office/drawing/2014/main" id="{2D7A8793-4FE7-43B5-9423-A9CE690B9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53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0" name="Rectangle 1126">
                <a:extLst>
                  <a:ext uri="{FF2B5EF4-FFF2-40B4-BE49-F238E27FC236}">
                    <a16:creationId xmlns:a16="http://schemas.microsoft.com/office/drawing/2014/main" id="{F4D4C5A0-6629-483C-80F2-446C1B711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60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1" name="Rectangle 1127">
                <a:extLst>
                  <a:ext uri="{FF2B5EF4-FFF2-40B4-BE49-F238E27FC236}">
                    <a16:creationId xmlns:a16="http://schemas.microsoft.com/office/drawing/2014/main" id="{FC651C5D-A363-444D-B976-91C6635E1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66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2" name="Rectangle 1128">
                <a:extLst>
                  <a:ext uri="{FF2B5EF4-FFF2-40B4-BE49-F238E27FC236}">
                    <a16:creationId xmlns:a16="http://schemas.microsoft.com/office/drawing/2014/main" id="{93681D2C-ECB1-48FB-9701-570271D4F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73"/>
                <a:ext cx="3918" cy="6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3" name="Rectangle 1129">
                <a:extLst>
                  <a:ext uri="{FF2B5EF4-FFF2-40B4-BE49-F238E27FC236}">
                    <a16:creationId xmlns:a16="http://schemas.microsoft.com/office/drawing/2014/main" id="{1F71D16D-8105-4C98-8C91-D3827A4A7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79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4" name="Rectangle 1130">
                <a:extLst>
                  <a:ext uri="{FF2B5EF4-FFF2-40B4-BE49-F238E27FC236}">
                    <a16:creationId xmlns:a16="http://schemas.microsoft.com/office/drawing/2014/main" id="{C48EC7FD-15F0-4283-9BC6-57E44D4B9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86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5" name="Rectangle 1131">
                <a:extLst>
                  <a:ext uri="{FF2B5EF4-FFF2-40B4-BE49-F238E27FC236}">
                    <a16:creationId xmlns:a16="http://schemas.microsoft.com/office/drawing/2014/main" id="{DDE3EAAD-1A3F-4A61-BD07-AD4B4E298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92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6" name="Rectangle 1132">
                <a:extLst>
                  <a:ext uri="{FF2B5EF4-FFF2-40B4-BE49-F238E27FC236}">
                    <a16:creationId xmlns:a16="http://schemas.microsoft.com/office/drawing/2014/main" id="{15277081-E044-4E3F-86FC-7A27C8E70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99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7" name="Rectangle 1133">
                <a:extLst>
                  <a:ext uri="{FF2B5EF4-FFF2-40B4-BE49-F238E27FC236}">
                    <a16:creationId xmlns:a16="http://schemas.microsoft.com/office/drawing/2014/main" id="{62A1F8A9-649F-4E9A-9B69-D5CE4EAA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0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8" name="Rectangle 1134">
                <a:extLst>
                  <a:ext uri="{FF2B5EF4-FFF2-40B4-BE49-F238E27FC236}">
                    <a16:creationId xmlns:a16="http://schemas.microsoft.com/office/drawing/2014/main" id="{9033D0CC-CEC5-4E80-88F7-8188D84E4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13"/>
                <a:ext cx="3918" cy="6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39" name="Rectangle 1135">
                <a:extLst>
                  <a:ext uri="{FF2B5EF4-FFF2-40B4-BE49-F238E27FC236}">
                    <a16:creationId xmlns:a16="http://schemas.microsoft.com/office/drawing/2014/main" id="{5AA556DB-E945-4C92-BD4E-5E238481E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19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0" name="Rectangle 1136">
                <a:extLst>
                  <a:ext uri="{FF2B5EF4-FFF2-40B4-BE49-F238E27FC236}">
                    <a16:creationId xmlns:a16="http://schemas.microsoft.com/office/drawing/2014/main" id="{A4B1AEAB-1DC0-4C21-A3F1-AA52A3A88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26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1" name="Rectangle 1137">
                <a:extLst>
                  <a:ext uri="{FF2B5EF4-FFF2-40B4-BE49-F238E27FC236}">
                    <a16:creationId xmlns:a16="http://schemas.microsoft.com/office/drawing/2014/main" id="{D7CC43C3-41F4-413D-85C8-4B522806A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32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2" name="Rectangle 1138">
                <a:extLst>
                  <a:ext uri="{FF2B5EF4-FFF2-40B4-BE49-F238E27FC236}">
                    <a16:creationId xmlns:a16="http://schemas.microsoft.com/office/drawing/2014/main" id="{CA48B32C-8ECC-4195-8DA1-2A66F2238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39"/>
                <a:ext cx="3918" cy="6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3" name="Rectangle 1139">
                <a:extLst>
                  <a:ext uri="{FF2B5EF4-FFF2-40B4-BE49-F238E27FC236}">
                    <a16:creationId xmlns:a16="http://schemas.microsoft.com/office/drawing/2014/main" id="{4AF272BB-B44B-47FC-BF9C-8EEED3987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45"/>
                <a:ext cx="3918" cy="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4" name="Rectangle 1140">
                <a:extLst>
                  <a:ext uri="{FF2B5EF4-FFF2-40B4-BE49-F238E27FC236}">
                    <a16:creationId xmlns:a16="http://schemas.microsoft.com/office/drawing/2014/main" id="{C3C52F85-890B-4DCD-873A-8C72079C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2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5" name="Rectangle 1141">
                <a:extLst>
                  <a:ext uri="{FF2B5EF4-FFF2-40B4-BE49-F238E27FC236}">
                    <a16:creationId xmlns:a16="http://schemas.microsoft.com/office/drawing/2014/main" id="{458EFBC5-CB0E-441A-866A-7891443D4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6" name="Rectangle 1142">
                <a:extLst>
                  <a:ext uri="{FF2B5EF4-FFF2-40B4-BE49-F238E27FC236}">
                    <a16:creationId xmlns:a16="http://schemas.microsoft.com/office/drawing/2014/main" id="{B3432750-9FBB-422A-9CDE-2B41B7DD0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4"/>
                <a:ext cx="3918" cy="19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7" name="Rectangle 1143">
                <a:extLst>
                  <a:ext uri="{FF2B5EF4-FFF2-40B4-BE49-F238E27FC236}">
                    <a16:creationId xmlns:a16="http://schemas.microsoft.com/office/drawing/2014/main" id="{8FF2E38A-9117-4B99-998D-CFE8DE3B1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1"/>
                <a:ext cx="3918" cy="6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8" name="Rectangle 1144">
                <a:extLst>
                  <a:ext uri="{FF2B5EF4-FFF2-40B4-BE49-F238E27FC236}">
                    <a16:creationId xmlns:a16="http://schemas.microsoft.com/office/drawing/2014/main" id="{7DFE9BD9-12B5-43AC-A3BE-E6DD4CEDE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67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49" name="Rectangle 1145">
                <a:extLst>
                  <a:ext uri="{FF2B5EF4-FFF2-40B4-BE49-F238E27FC236}">
                    <a16:creationId xmlns:a16="http://schemas.microsoft.com/office/drawing/2014/main" id="{5434CE32-D469-4D6B-A62B-C66EC903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74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0" name="Rectangle 1146">
                <a:extLst>
                  <a:ext uri="{FF2B5EF4-FFF2-40B4-BE49-F238E27FC236}">
                    <a16:creationId xmlns:a16="http://schemas.microsoft.com/office/drawing/2014/main" id="{EF25C830-FC4C-4A66-8EA3-1BC9B124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81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1" name="Rectangle 1147">
                <a:extLst>
                  <a:ext uri="{FF2B5EF4-FFF2-40B4-BE49-F238E27FC236}">
                    <a16:creationId xmlns:a16="http://schemas.microsoft.com/office/drawing/2014/main" id="{9ADBF290-6AC9-4A42-AB92-95D8A34C5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87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2" name="Rectangle 1148">
                <a:extLst>
                  <a:ext uri="{FF2B5EF4-FFF2-40B4-BE49-F238E27FC236}">
                    <a16:creationId xmlns:a16="http://schemas.microsoft.com/office/drawing/2014/main" id="{6786C584-778A-4A19-88F7-1B0C8021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394"/>
                <a:ext cx="3918" cy="6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3" name="Rectangle 1149">
                <a:extLst>
                  <a:ext uri="{FF2B5EF4-FFF2-40B4-BE49-F238E27FC236}">
                    <a16:creationId xmlns:a16="http://schemas.microsoft.com/office/drawing/2014/main" id="{0400ED7F-C139-40C2-969D-A75E61F7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00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4" name="Rectangle 1150">
                <a:extLst>
                  <a:ext uri="{FF2B5EF4-FFF2-40B4-BE49-F238E27FC236}">
                    <a16:creationId xmlns:a16="http://schemas.microsoft.com/office/drawing/2014/main" id="{93CDEE78-CC18-4078-BC1D-CB66CB0A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07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5" name="Rectangle 1151">
                <a:extLst>
                  <a:ext uri="{FF2B5EF4-FFF2-40B4-BE49-F238E27FC236}">
                    <a16:creationId xmlns:a16="http://schemas.microsoft.com/office/drawing/2014/main" id="{058AAC67-3234-4517-8E39-BF8483710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14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6" name="Rectangle 1152">
                <a:extLst>
                  <a:ext uri="{FF2B5EF4-FFF2-40B4-BE49-F238E27FC236}">
                    <a16:creationId xmlns:a16="http://schemas.microsoft.com/office/drawing/2014/main" id="{DB1DDE0C-00AA-4B9B-8BF9-27457DE4F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20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7" name="Rectangle 1153">
                <a:extLst>
                  <a:ext uri="{FF2B5EF4-FFF2-40B4-BE49-F238E27FC236}">
                    <a16:creationId xmlns:a16="http://schemas.microsoft.com/office/drawing/2014/main" id="{B69253BD-3B16-45DC-931A-28F1683F0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27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8" name="Rectangle 1154">
                <a:extLst>
                  <a:ext uri="{FF2B5EF4-FFF2-40B4-BE49-F238E27FC236}">
                    <a16:creationId xmlns:a16="http://schemas.microsoft.com/office/drawing/2014/main" id="{1EC38973-0634-41A9-8482-1F3D2424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34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59" name="Rectangle 1155">
                <a:extLst>
                  <a:ext uri="{FF2B5EF4-FFF2-40B4-BE49-F238E27FC236}">
                    <a16:creationId xmlns:a16="http://schemas.microsoft.com/office/drawing/2014/main" id="{862757E0-854B-4CF1-93FE-546A4A213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40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0" name="Rectangle 1156">
                <a:extLst>
                  <a:ext uri="{FF2B5EF4-FFF2-40B4-BE49-F238E27FC236}">
                    <a16:creationId xmlns:a16="http://schemas.microsoft.com/office/drawing/2014/main" id="{09E91631-6E64-471F-BB48-C832A341F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47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1" name="Rectangle 1157">
                <a:extLst>
                  <a:ext uri="{FF2B5EF4-FFF2-40B4-BE49-F238E27FC236}">
                    <a16:creationId xmlns:a16="http://schemas.microsoft.com/office/drawing/2014/main" id="{0BE80347-04F1-4354-80FF-15E31840E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53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2" name="Rectangle 1158">
                <a:extLst>
                  <a:ext uri="{FF2B5EF4-FFF2-40B4-BE49-F238E27FC236}">
                    <a16:creationId xmlns:a16="http://schemas.microsoft.com/office/drawing/2014/main" id="{FFE27629-E66D-47BC-81DD-0DC70BA4A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60"/>
                <a:ext cx="3918" cy="6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3" name="Rectangle 1159">
                <a:extLst>
                  <a:ext uri="{FF2B5EF4-FFF2-40B4-BE49-F238E27FC236}">
                    <a16:creationId xmlns:a16="http://schemas.microsoft.com/office/drawing/2014/main" id="{8ADFBBC1-EC9B-4435-B538-2FC349309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66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4" name="Rectangle 1160">
                <a:extLst>
                  <a:ext uri="{FF2B5EF4-FFF2-40B4-BE49-F238E27FC236}">
                    <a16:creationId xmlns:a16="http://schemas.microsoft.com/office/drawing/2014/main" id="{0832FB2E-8C2E-4353-AC7E-03F79E00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73"/>
                <a:ext cx="3918" cy="6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5" name="Rectangle 1161">
                <a:extLst>
                  <a:ext uri="{FF2B5EF4-FFF2-40B4-BE49-F238E27FC236}">
                    <a16:creationId xmlns:a16="http://schemas.microsoft.com/office/drawing/2014/main" id="{8A260D30-B2A2-4973-B842-A2787DB7C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79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6" name="Rectangle 1162">
                <a:extLst>
                  <a:ext uri="{FF2B5EF4-FFF2-40B4-BE49-F238E27FC236}">
                    <a16:creationId xmlns:a16="http://schemas.microsoft.com/office/drawing/2014/main" id="{1E17494D-1520-4F4B-ACA8-5FF47902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86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7" name="Rectangle 1163">
                <a:extLst>
                  <a:ext uri="{FF2B5EF4-FFF2-40B4-BE49-F238E27FC236}">
                    <a16:creationId xmlns:a16="http://schemas.microsoft.com/office/drawing/2014/main" id="{B0C69CB7-7889-4F69-BD70-D96BAB545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92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8" name="Rectangle 1164">
                <a:extLst>
                  <a:ext uri="{FF2B5EF4-FFF2-40B4-BE49-F238E27FC236}">
                    <a16:creationId xmlns:a16="http://schemas.microsoft.com/office/drawing/2014/main" id="{60BDE1C0-2348-4AF9-851C-CA87DC742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499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69" name="Rectangle 1165">
                <a:extLst>
                  <a:ext uri="{FF2B5EF4-FFF2-40B4-BE49-F238E27FC236}">
                    <a16:creationId xmlns:a16="http://schemas.microsoft.com/office/drawing/2014/main" id="{6BF9CF80-68AD-4163-91E2-9FA92B2D7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0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0" name="Rectangle 1166">
                <a:extLst>
                  <a:ext uri="{FF2B5EF4-FFF2-40B4-BE49-F238E27FC236}">
                    <a16:creationId xmlns:a16="http://schemas.microsoft.com/office/drawing/2014/main" id="{0B7F669E-A7B7-4A3C-9D76-665DAC6EE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13"/>
                <a:ext cx="3918" cy="6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1" name="Rectangle 1167">
                <a:extLst>
                  <a:ext uri="{FF2B5EF4-FFF2-40B4-BE49-F238E27FC236}">
                    <a16:creationId xmlns:a16="http://schemas.microsoft.com/office/drawing/2014/main" id="{60CCA196-54DC-4611-AC19-247561370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19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2" name="Rectangle 1168">
                <a:extLst>
                  <a:ext uri="{FF2B5EF4-FFF2-40B4-BE49-F238E27FC236}">
                    <a16:creationId xmlns:a16="http://schemas.microsoft.com/office/drawing/2014/main" id="{D4394084-6F54-4799-8E55-F6A67AE09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26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3" name="Rectangle 1169">
                <a:extLst>
                  <a:ext uri="{FF2B5EF4-FFF2-40B4-BE49-F238E27FC236}">
                    <a16:creationId xmlns:a16="http://schemas.microsoft.com/office/drawing/2014/main" id="{13EC81A8-EEB1-4DFE-AE0F-368CEA17D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32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4" name="Rectangle 1170">
                <a:extLst>
                  <a:ext uri="{FF2B5EF4-FFF2-40B4-BE49-F238E27FC236}">
                    <a16:creationId xmlns:a16="http://schemas.microsoft.com/office/drawing/2014/main" id="{0C632D6C-333C-4DE4-B721-BBD8B5AC4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39"/>
                <a:ext cx="3918" cy="6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5" name="Rectangle 1171">
                <a:extLst>
                  <a:ext uri="{FF2B5EF4-FFF2-40B4-BE49-F238E27FC236}">
                    <a16:creationId xmlns:a16="http://schemas.microsoft.com/office/drawing/2014/main" id="{0458E848-5499-41C2-92D8-BB68CF053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45"/>
                <a:ext cx="3918" cy="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6" name="Rectangle 1172">
                <a:extLst>
                  <a:ext uri="{FF2B5EF4-FFF2-40B4-BE49-F238E27FC236}">
                    <a16:creationId xmlns:a16="http://schemas.microsoft.com/office/drawing/2014/main" id="{F479A34A-042E-41CE-A2FF-ACEED3837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2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7" name="Rectangle 1173">
                <a:extLst>
                  <a:ext uri="{FF2B5EF4-FFF2-40B4-BE49-F238E27FC236}">
                    <a16:creationId xmlns:a16="http://schemas.microsoft.com/office/drawing/2014/main" id="{7FCE8824-BD6F-4FF0-B4B1-151988FB0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9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8" name="Rectangle 1174">
                <a:extLst>
                  <a:ext uri="{FF2B5EF4-FFF2-40B4-BE49-F238E27FC236}">
                    <a16:creationId xmlns:a16="http://schemas.microsoft.com/office/drawing/2014/main" id="{6126BCBA-427D-46C3-8BFA-AD74F0412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9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79" name="Rectangle 1175">
                <a:extLst>
                  <a:ext uri="{FF2B5EF4-FFF2-40B4-BE49-F238E27FC236}">
                    <a16:creationId xmlns:a16="http://schemas.microsoft.com/office/drawing/2014/main" id="{9E01BF0C-3456-4DB0-8EBF-5F58CD1B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66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0" name="Rectangle 1176">
                <a:extLst>
                  <a:ext uri="{FF2B5EF4-FFF2-40B4-BE49-F238E27FC236}">
                    <a16:creationId xmlns:a16="http://schemas.microsoft.com/office/drawing/2014/main" id="{EBBD78FE-EED6-4028-8662-800E78B2C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72"/>
                <a:ext cx="1448" cy="7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1" name="Rectangle 1177">
                <a:extLst>
                  <a:ext uri="{FF2B5EF4-FFF2-40B4-BE49-F238E27FC236}">
                    <a16:creationId xmlns:a16="http://schemas.microsoft.com/office/drawing/2014/main" id="{A3931926-CC2E-4FAD-90EA-779210E62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79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2" name="Rectangle 1178">
                <a:extLst>
                  <a:ext uri="{FF2B5EF4-FFF2-40B4-BE49-F238E27FC236}">
                    <a16:creationId xmlns:a16="http://schemas.microsoft.com/office/drawing/2014/main" id="{6F258EE7-2DE2-4573-A192-4FF13EF42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85"/>
                <a:ext cx="1448" cy="6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3" name="Rectangle 1179">
                <a:extLst>
                  <a:ext uri="{FF2B5EF4-FFF2-40B4-BE49-F238E27FC236}">
                    <a16:creationId xmlns:a16="http://schemas.microsoft.com/office/drawing/2014/main" id="{95FE52A1-D8F2-47E8-84BD-427F8402A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91"/>
                <a:ext cx="1448" cy="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4" name="Rectangle 1180">
                <a:extLst>
                  <a:ext uri="{FF2B5EF4-FFF2-40B4-BE49-F238E27FC236}">
                    <a16:creationId xmlns:a16="http://schemas.microsoft.com/office/drawing/2014/main" id="{6E3854D3-F2EF-4F2C-B5C5-84CA3074C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98"/>
                <a:ext cx="1448" cy="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5" name="Rectangle 1181">
                <a:extLst>
                  <a:ext uri="{FF2B5EF4-FFF2-40B4-BE49-F238E27FC236}">
                    <a16:creationId xmlns:a16="http://schemas.microsoft.com/office/drawing/2014/main" id="{6E328B5D-62C1-4A58-BD7E-E0D58D950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04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6" name="Rectangle 1182">
                <a:extLst>
                  <a:ext uri="{FF2B5EF4-FFF2-40B4-BE49-F238E27FC236}">
                    <a16:creationId xmlns:a16="http://schemas.microsoft.com/office/drawing/2014/main" id="{4196F282-5997-4892-B102-34D2C2B07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11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7" name="Rectangle 1183">
                <a:extLst>
                  <a:ext uri="{FF2B5EF4-FFF2-40B4-BE49-F238E27FC236}">
                    <a16:creationId xmlns:a16="http://schemas.microsoft.com/office/drawing/2014/main" id="{676D4C56-A9A8-4DF9-B7B1-DE16EE839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17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8" name="Rectangle 1184">
                <a:extLst>
                  <a:ext uri="{FF2B5EF4-FFF2-40B4-BE49-F238E27FC236}">
                    <a16:creationId xmlns:a16="http://schemas.microsoft.com/office/drawing/2014/main" id="{E4E6860B-A675-44FA-8902-0251222B9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23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89" name="Rectangle 1185">
                <a:extLst>
                  <a:ext uri="{FF2B5EF4-FFF2-40B4-BE49-F238E27FC236}">
                    <a16:creationId xmlns:a16="http://schemas.microsoft.com/office/drawing/2014/main" id="{416EDB41-3186-4312-93B7-AA854364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30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0" name="Rectangle 1186">
                <a:extLst>
                  <a:ext uri="{FF2B5EF4-FFF2-40B4-BE49-F238E27FC236}">
                    <a16:creationId xmlns:a16="http://schemas.microsoft.com/office/drawing/2014/main" id="{C897080A-22D3-41C4-97FC-F610C0D2A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36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1" name="Rectangle 1187">
                <a:extLst>
                  <a:ext uri="{FF2B5EF4-FFF2-40B4-BE49-F238E27FC236}">
                    <a16:creationId xmlns:a16="http://schemas.microsoft.com/office/drawing/2014/main" id="{46BB5C2F-B89D-450E-8A35-6C1DE468E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43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2" name="Rectangle 1188">
                <a:extLst>
                  <a:ext uri="{FF2B5EF4-FFF2-40B4-BE49-F238E27FC236}">
                    <a16:creationId xmlns:a16="http://schemas.microsoft.com/office/drawing/2014/main" id="{0E6AE0CC-5C05-49A2-AC2D-305226420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49"/>
                <a:ext cx="1448" cy="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3" name="Rectangle 1189">
                <a:extLst>
                  <a:ext uri="{FF2B5EF4-FFF2-40B4-BE49-F238E27FC236}">
                    <a16:creationId xmlns:a16="http://schemas.microsoft.com/office/drawing/2014/main" id="{4E9F9CBC-62D7-44BB-A829-D16484562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55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4" name="Rectangle 1190">
                <a:extLst>
                  <a:ext uri="{FF2B5EF4-FFF2-40B4-BE49-F238E27FC236}">
                    <a16:creationId xmlns:a16="http://schemas.microsoft.com/office/drawing/2014/main" id="{CF579392-62EE-4A7D-A97B-93A31CD7A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62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5" name="Rectangle 1191">
                <a:extLst>
                  <a:ext uri="{FF2B5EF4-FFF2-40B4-BE49-F238E27FC236}">
                    <a16:creationId xmlns:a16="http://schemas.microsoft.com/office/drawing/2014/main" id="{A361C395-5E53-4237-A1FB-E802914A9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68"/>
                <a:ext cx="1448" cy="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6" name="Rectangle 1192">
                <a:extLst>
                  <a:ext uri="{FF2B5EF4-FFF2-40B4-BE49-F238E27FC236}">
                    <a16:creationId xmlns:a16="http://schemas.microsoft.com/office/drawing/2014/main" id="{02F45151-5EF9-4E9F-AC11-D95DF94BA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74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7" name="Rectangle 1193">
                <a:extLst>
                  <a:ext uri="{FF2B5EF4-FFF2-40B4-BE49-F238E27FC236}">
                    <a16:creationId xmlns:a16="http://schemas.microsoft.com/office/drawing/2014/main" id="{96A605C1-2818-4195-B5E6-4C669B6C4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81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8" name="Rectangle 1194">
                <a:extLst>
                  <a:ext uri="{FF2B5EF4-FFF2-40B4-BE49-F238E27FC236}">
                    <a16:creationId xmlns:a16="http://schemas.microsoft.com/office/drawing/2014/main" id="{FC79547A-AAB3-4555-86FB-BC6EFE21D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87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99" name="Rectangle 1195">
                <a:extLst>
                  <a:ext uri="{FF2B5EF4-FFF2-40B4-BE49-F238E27FC236}">
                    <a16:creationId xmlns:a16="http://schemas.microsoft.com/office/drawing/2014/main" id="{75C8B15E-E585-4869-A609-ECF0F050D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94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0" name="Rectangle 1196">
                <a:extLst>
                  <a:ext uri="{FF2B5EF4-FFF2-40B4-BE49-F238E27FC236}">
                    <a16:creationId xmlns:a16="http://schemas.microsoft.com/office/drawing/2014/main" id="{2E438E7E-FBAF-497B-A291-6630119F5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00"/>
                <a:ext cx="1448" cy="6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1" name="Rectangle 1197">
                <a:extLst>
                  <a:ext uri="{FF2B5EF4-FFF2-40B4-BE49-F238E27FC236}">
                    <a16:creationId xmlns:a16="http://schemas.microsoft.com/office/drawing/2014/main" id="{70339CB1-7948-4AE0-A247-99EF51D24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06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2" name="Rectangle 1198">
                <a:extLst>
                  <a:ext uri="{FF2B5EF4-FFF2-40B4-BE49-F238E27FC236}">
                    <a16:creationId xmlns:a16="http://schemas.microsoft.com/office/drawing/2014/main" id="{0ACE7BBF-377F-431E-9617-D9BA9F738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13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3" name="Rectangle 1199">
                <a:extLst>
                  <a:ext uri="{FF2B5EF4-FFF2-40B4-BE49-F238E27FC236}">
                    <a16:creationId xmlns:a16="http://schemas.microsoft.com/office/drawing/2014/main" id="{F124775B-5DE4-4271-9200-D0CAFB1B3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20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4" name="Rectangle 1200">
                <a:extLst>
                  <a:ext uri="{FF2B5EF4-FFF2-40B4-BE49-F238E27FC236}">
                    <a16:creationId xmlns:a16="http://schemas.microsoft.com/office/drawing/2014/main" id="{8EF9B0CB-82C8-4F07-9FE0-9E1435D7F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26"/>
                <a:ext cx="1448" cy="6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5" name="Rectangle 1201">
                <a:extLst>
                  <a:ext uri="{FF2B5EF4-FFF2-40B4-BE49-F238E27FC236}">
                    <a16:creationId xmlns:a16="http://schemas.microsoft.com/office/drawing/2014/main" id="{9E26C9F9-0786-44EE-A0D0-761740E93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32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6" name="Rectangle 1202">
                <a:extLst>
                  <a:ext uri="{FF2B5EF4-FFF2-40B4-BE49-F238E27FC236}">
                    <a16:creationId xmlns:a16="http://schemas.microsoft.com/office/drawing/2014/main" id="{94A8E45A-794A-492B-B165-F0F4DAD2F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39"/>
                <a:ext cx="1448" cy="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7" name="Rectangle 1203">
                <a:extLst>
                  <a:ext uri="{FF2B5EF4-FFF2-40B4-BE49-F238E27FC236}">
                    <a16:creationId xmlns:a16="http://schemas.microsoft.com/office/drawing/2014/main" id="{9F5D4874-4784-4C64-85AA-49D6E300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4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8" name="Rectangle 1204">
                <a:extLst>
                  <a:ext uri="{FF2B5EF4-FFF2-40B4-BE49-F238E27FC236}">
                    <a16:creationId xmlns:a16="http://schemas.microsoft.com/office/drawing/2014/main" id="{AEDFD5B3-657B-4084-9E90-22AA42D65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2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09" name="Rectangle 1205">
                <a:extLst>
                  <a:ext uri="{FF2B5EF4-FFF2-40B4-BE49-F238E27FC236}">
                    <a16:creationId xmlns:a16="http://schemas.microsoft.com/office/drawing/2014/main" id="{D7524492-A1F9-483D-9754-ECD552297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62"/>
                <a:ext cx="1448" cy="1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0" name="Rectangle 1206">
                <a:extLst>
                  <a:ext uri="{FF2B5EF4-FFF2-40B4-BE49-F238E27FC236}">
                    <a16:creationId xmlns:a16="http://schemas.microsoft.com/office/drawing/2014/main" id="{21481E9A-4CDC-4C2A-9B2E-4EF906B0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59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1" name="Rectangle 1207">
                <a:extLst>
                  <a:ext uri="{FF2B5EF4-FFF2-40B4-BE49-F238E27FC236}">
                    <a16:creationId xmlns:a16="http://schemas.microsoft.com/office/drawing/2014/main" id="{B6C372F3-DCB3-4C4B-8D26-E7F30A43A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66"/>
                <a:ext cx="1448" cy="6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2" name="Rectangle 1208">
                <a:extLst>
                  <a:ext uri="{FF2B5EF4-FFF2-40B4-BE49-F238E27FC236}">
                    <a16:creationId xmlns:a16="http://schemas.microsoft.com/office/drawing/2014/main" id="{CC943704-F6C9-43CE-A7A6-121409EBE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72"/>
                <a:ext cx="1448" cy="7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3" name="Rectangle 1209">
                <a:extLst>
                  <a:ext uri="{FF2B5EF4-FFF2-40B4-BE49-F238E27FC236}">
                    <a16:creationId xmlns:a16="http://schemas.microsoft.com/office/drawing/2014/main" id="{020D8E4F-74E0-40E1-85A6-51CF5AAA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79"/>
                <a:ext cx="1448" cy="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4" name="Rectangle 1210">
                <a:extLst>
                  <a:ext uri="{FF2B5EF4-FFF2-40B4-BE49-F238E27FC236}">
                    <a16:creationId xmlns:a16="http://schemas.microsoft.com/office/drawing/2014/main" id="{49C39463-79B9-4021-8B1D-445B37277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85"/>
                <a:ext cx="1448" cy="6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5" name="Rectangle 1211">
                <a:extLst>
                  <a:ext uri="{FF2B5EF4-FFF2-40B4-BE49-F238E27FC236}">
                    <a16:creationId xmlns:a16="http://schemas.microsoft.com/office/drawing/2014/main" id="{F4221352-29D0-49F8-9C81-27D35E9E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91"/>
                <a:ext cx="1448" cy="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6" name="Rectangle 1212">
                <a:extLst>
                  <a:ext uri="{FF2B5EF4-FFF2-40B4-BE49-F238E27FC236}">
                    <a16:creationId xmlns:a16="http://schemas.microsoft.com/office/drawing/2014/main" id="{3D1A4E73-1EA8-4539-8B03-C4C680290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598"/>
                <a:ext cx="1448" cy="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7" name="Rectangle 1213">
                <a:extLst>
                  <a:ext uri="{FF2B5EF4-FFF2-40B4-BE49-F238E27FC236}">
                    <a16:creationId xmlns:a16="http://schemas.microsoft.com/office/drawing/2014/main" id="{F26013FD-9DB0-4482-B0DE-B8878D0D6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04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8" name="Rectangle 1214">
                <a:extLst>
                  <a:ext uri="{FF2B5EF4-FFF2-40B4-BE49-F238E27FC236}">
                    <a16:creationId xmlns:a16="http://schemas.microsoft.com/office/drawing/2014/main" id="{7907F428-4A44-4188-A06A-004142219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11"/>
                <a:ext cx="1448" cy="6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19" name="Rectangle 1215">
                <a:extLst>
                  <a:ext uri="{FF2B5EF4-FFF2-40B4-BE49-F238E27FC236}">
                    <a16:creationId xmlns:a16="http://schemas.microsoft.com/office/drawing/2014/main" id="{3483D98F-9504-4D17-B868-96081C94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17"/>
                <a:ext cx="1448" cy="6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0" name="Rectangle 1216">
                <a:extLst>
                  <a:ext uri="{FF2B5EF4-FFF2-40B4-BE49-F238E27FC236}">
                    <a16:creationId xmlns:a16="http://schemas.microsoft.com/office/drawing/2014/main" id="{462EF4A7-90B7-4671-911C-33DB3914A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23"/>
                <a:ext cx="1448" cy="7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1" name="Rectangle 1217">
                <a:extLst>
                  <a:ext uri="{FF2B5EF4-FFF2-40B4-BE49-F238E27FC236}">
                    <a16:creationId xmlns:a16="http://schemas.microsoft.com/office/drawing/2014/main" id="{B155F887-8B86-409A-BDF2-999CBAA4A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30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2" name="Rectangle 1218">
                <a:extLst>
                  <a:ext uri="{FF2B5EF4-FFF2-40B4-BE49-F238E27FC236}">
                    <a16:creationId xmlns:a16="http://schemas.microsoft.com/office/drawing/2014/main" id="{B5938E41-3348-403D-8A2B-F9F447CB6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36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3" name="Rectangle 1219">
                <a:extLst>
                  <a:ext uri="{FF2B5EF4-FFF2-40B4-BE49-F238E27FC236}">
                    <a16:creationId xmlns:a16="http://schemas.microsoft.com/office/drawing/2014/main" id="{260388F1-B067-4A51-BA38-B0EC689A3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43"/>
                <a:ext cx="1448" cy="6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4" name="Rectangle 1220">
                <a:extLst>
                  <a:ext uri="{FF2B5EF4-FFF2-40B4-BE49-F238E27FC236}">
                    <a16:creationId xmlns:a16="http://schemas.microsoft.com/office/drawing/2014/main" id="{483C72CD-08F8-45B3-BF55-7AD72CA69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49"/>
                <a:ext cx="1448" cy="6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5" name="Rectangle 1221">
                <a:extLst>
                  <a:ext uri="{FF2B5EF4-FFF2-40B4-BE49-F238E27FC236}">
                    <a16:creationId xmlns:a16="http://schemas.microsoft.com/office/drawing/2014/main" id="{81CC7244-2DBA-4D47-892A-EA929C2C0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55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6" name="Rectangle 1222">
                <a:extLst>
                  <a:ext uri="{FF2B5EF4-FFF2-40B4-BE49-F238E27FC236}">
                    <a16:creationId xmlns:a16="http://schemas.microsoft.com/office/drawing/2014/main" id="{8A2FF576-3BC3-467D-A68C-ED3740133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62"/>
                <a:ext cx="1448" cy="6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7" name="Rectangle 1223">
                <a:extLst>
                  <a:ext uri="{FF2B5EF4-FFF2-40B4-BE49-F238E27FC236}">
                    <a16:creationId xmlns:a16="http://schemas.microsoft.com/office/drawing/2014/main" id="{8C3ED89F-726D-4C2E-9977-683EF9189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68"/>
                <a:ext cx="1448" cy="6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8" name="Rectangle 1224">
                <a:extLst>
                  <a:ext uri="{FF2B5EF4-FFF2-40B4-BE49-F238E27FC236}">
                    <a16:creationId xmlns:a16="http://schemas.microsoft.com/office/drawing/2014/main" id="{27A1FF39-F53A-4695-9125-A2DC9469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74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29" name="Rectangle 1225">
                <a:extLst>
                  <a:ext uri="{FF2B5EF4-FFF2-40B4-BE49-F238E27FC236}">
                    <a16:creationId xmlns:a16="http://schemas.microsoft.com/office/drawing/2014/main" id="{D9DF7256-A665-469A-A43B-43D6D8AD5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81"/>
                <a:ext cx="1448" cy="6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0" name="Rectangle 1226">
                <a:extLst>
                  <a:ext uri="{FF2B5EF4-FFF2-40B4-BE49-F238E27FC236}">
                    <a16:creationId xmlns:a16="http://schemas.microsoft.com/office/drawing/2014/main" id="{4F144E46-9BAD-458C-B3FD-8CFE0EF4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87"/>
                <a:ext cx="1448" cy="7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1" name="Rectangle 1227">
                <a:extLst>
                  <a:ext uri="{FF2B5EF4-FFF2-40B4-BE49-F238E27FC236}">
                    <a16:creationId xmlns:a16="http://schemas.microsoft.com/office/drawing/2014/main" id="{6C7BE2DA-575E-47B6-9205-BEA6F27EA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694"/>
                <a:ext cx="1448" cy="6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2" name="Rectangle 1228">
                <a:extLst>
                  <a:ext uri="{FF2B5EF4-FFF2-40B4-BE49-F238E27FC236}">
                    <a16:creationId xmlns:a16="http://schemas.microsoft.com/office/drawing/2014/main" id="{A1BC15BB-2C79-47D1-A9C5-9C0D9DF6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00"/>
                <a:ext cx="1448" cy="6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3" name="Rectangle 1229">
                <a:extLst>
                  <a:ext uri="{FF2B5EF4-FFF2-40B4-BE49-F238E27FC236}">
                    <a16:creationId xmlns:a16="http://schemas.microsoft.com/office/drawing/2014/main" id="{CDD50F84-1646-4E8C-99F2-B1BB29AA6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06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4" name="Rectangle 1230">
                <a:extLst>
                  <a:ext uri="{FF2B5EF4-FFF2-40B4-BE49-F238E27FC236}">
                    <a16:creationId xmlns:a16="http://schemas.microsoft.com/office/drawing/2014/main" id="{AF4FC481-5240-4A67-BA7C-AAFAD97FF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13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5" name="Rectangle 1231">
                <a:extLst>
                  <a:ext uri="{FF2B5EF4-FFF2-40B4-BE49-F238E27FC236}">
                    <a16:creationId xmlns:a16="http://schemas.microsoft.com/office/drawing/2014/main" id="{735E0FEA-7813-41CC-8E58-32D44137E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20"/>
                <a:ext cx="1448" cy="6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6" name="Rectangle 1232">
                <a:extLst>
                  <a:ext uri="{FF2B5EF4-FFF2-40B4-BE49-F238E27FC236}">
                    <a16:creationId xmlns:a16="http://schemas.microsoft.com/office/drawing/2014/main" id="{2598871A-8380-4ADC-8642-20F34DAFD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26"/>
                <a:ext cx="1448" cy="6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7" name="Rectangle 1233">
                <a:extLst>
                  <a:ext uri="{FF2B5EF4-FFF2-40B4-BE49-F238E27FC236}">
                    <a16:creationId xmlns:a16="http://schemas.microsoft.com/office/drawing/2014/main" id="{DE5D4070-BD91-4468-AD14-A6257B382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32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38" name="Rectangle 1234">
                <a:extLst>
                  <a:ext uri="{FF2B5EF4-FFF2-40B4-BE49-F238E27FC236}">
                    <a16:creationId xmlns:a16="http://schemas.microsoft.com/office/drawing/2014/main" id="{5396E3BA-0DE5-4C37-A3B3-404119B2F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39"/>
                <a:ext cx="1448" cy="6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1539" name="Group 1235">
              <a:extLst>
                <a:ext uri="{FF2B5EF4-FFF2-40B4-BE49-F238E27FC236}">
                  <a16:creationId xmlns:a16="http://schemas.microsoft.com/office/drawing/2014/main" id="{71251C1B-01C0-422B-847C-31E57C1F7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2559"/>
              <a:ext cx="5366" cy="476"/>
              <a:chOff x="209" y="2559"/>
              <a:chExt cx="5366" cy="476"/>
            </a:xfrm>
          </p:grpSpPr>
          <p:sp>
            <p:nvSpPr>
              <p:cNvPr id="1251540" name="Rectangle 1236">
                <a:extLst>
                  <a:ext uri="{FF2B5EF4-FFF2-40B4-BE49-F238E27FC236}">
                    <a16:creationId xmlns:a16="http://schemas.microsoft.com/office/drawing/2014/main" id="{56DA7572-6522-41CF-B33E-79539AFE8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4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1" name="Rectangle 1237">
                <a:extLst>
                  <a:ext uri="{FF2B5EF4-FFF2-40B4-BE49-F238E27FC236}">
                    <a16:creationId xmlns:a16="http://schemas.microsoft.com/office/drawing/2014/main" id="{5CFA8D12-3C77-4E87-8C4F-D1AD83876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2"/>
                <a:ext cx="14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2" name="Rectangle 1238">
                <a:extLst>
                  <a:ext uri="{FF2B5EF4-FFF2-40B4-BE49-F238E27FC236}">
                    <a16:creationId xmlns:a16="http://schemas.microsoft.com/office/drawing/2014/main" id="{4ED0533C-FC09-4EC3-843E-0858D0B4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9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3" name="Rectangle 1239">
                <a:extLst>
                  <a:ext uri="{FF2B5EF4-FFF2-40B4-BE49-F238E27FC236}">
                    <a16:creationId xmlns:a16="http://schemas.microsoft.com/office/drawing/2014/main" id="{567DA86F-4D55-4B1A-9960-7378B2F29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66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4" name="Rectangle 1240">
                <a:extLst>
                  <a:ext uri="{FF2B5EF4-FFF2-40B4-BE49-F238E27FC236}">
                    <a16:creationId xmlns:a16="http://schemas.microsoft.com/office/drawing/2014/main" id="{BFE0DB87-B124-4FA5-8575-5246734D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72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5" name="Rectangle 1241">
                <a:extLst>
                  <a:ext uri="{FF2B5EF4-FFF2-40B4-BE49-F238E27FC236}">
                    <a16:creationId xmlns:a16="http://schemas.microsoft.com/office/drawing/2014/main" id="{68A8B7A1-1F0D-44B8-9A95-50F710A65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79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6" name="Rectangle 1242">
                <a:extLst>
                  <a:ext uri="{FF2B5EF4-FFF2-40B4-BE49-F238E27FC236}">
                    <a16:creationId xmlns:a16="http://schemas.microsoft.com/office/drawing/2014/main" id="{6DF2EC84-AD5C-4D99-9ACB-29AD1238E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85"/>
                <a:ext cx="3918" cy="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7" name="Rectangle 1243">
                <a:extLst>
                  <a:ext uri="{FF2B5EF4-FFF2-40B4-BE49-F238E27FC236}">
                    <a16:creationId xmlns:a16="http://schemas.microsoft.com/office/drawing/2014/main" id="{96AAF1DF-2D71-4DC5-BB1A-01BD6FFCF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91"/>
                <a:ext cx="3918" cy="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8" name="Rectangle 1244">
                <a:extLst>
                  <a:ext uri="{FF2B5EF4-FFF2-40B4-BE49-F238E27FC236}">
                    <a16:creationId xmlns:a16="http://schemas.microsoft.com/office/drawing/2014/main" id="{FC51829C-31B5-4E4C-99EE-5DEE41FAB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98"/>
                <a:ext cx="3918" cy="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49" name="Rectangle 1245">
                <a:extLst>
                  <a:ext uri="{FF2B5EF4-FFF2-40B4-BE49-F238E27FC236}">
                    <a16:creationId xmlns:a16="http://schemas.microsoft.com/office/drawing/2014/main" id="{8D2BBA26-A713-4DC5-AC22-9B8989905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04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0" name="Rectangle 1246">
                <a:extLst>
                  <a:ext uri="{FF2B5EF4-FFF2-40B4-BE49-F238E27FC236}">
                    <a16:creationId xmlns:a16="http://schemas.microsoft.com/office/drawing/2014/main" id="{A7AA4711-3EEF-42B4-931D-9CF02D89E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11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1" name="Rectangle 1247">
                <a:extLst>
                  <a:ext uri="{FF2B5EF4-FFF2-40B4-BE49-F238E27FC236}">
                    <a16:creationId xmlns:a16="http://schemas.microsoft.com/office/drawing/2014/main" id="{75829FE6-B39E-42BD-9E77-50837E53A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17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2" name="Rectangle 1248">
                <a:extLst>
                  <a:ext uri="{FF2B5EF4-FFF2-40B4-BE49-F238E27FC236}">
                    <a16:creationId xmlns:a16="http://schemas.microsoft.com/office/drawing/2014/main" id="{44990D56-8B76-4289-A534-95CE5A5C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23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3" name="Rectangle 1249">
                <a:extLst>
                  <a:ext uri="{FF2B5EF4-FFF2-40B4-BE49-F238E27FC236}">
                    <a16:creationId xmlns:a16="http://schemas.microsoft.com/office/drawing/2014/main" id="{3878BD8B-E755-4795-833B-B74009684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30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4" name="Rectangle 1250">
                <a:extLst>
                  <a:ext uri="{FF2B5EF4-FFF2-40B4-BE49-F238E27FC236}">
                    <a16:creationId xmlns:a16="http://schemas.microsoft.com/office/drawing/2014/main" id="{2A54ADE6-B628-4A85-B05A-DE0AEC0DA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36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5" name="Rectangle 1251">
                <a:extLst>
                  <a:ext uri="{FF2B5EF4-FFF2-40B4-BE49-F238E27FC236}">
                    <a16:creationId xmlns:a16="http://schemas.microsoft.com/office/drawing/2014/main" id="{391039F0-B0DD-495C-B2B2-85ACC6E22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43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6" name="Rectangle 1252">
                <a:extLst>
                  <a:ext uri="{FF2B5EF4-FFF2-40B4-BE49-F238E27FC236}">
                    <a16:creationId xmlns:a16="http://schemas.microsoft.com/office/drawing/2014/main" id="{86D4B8EB-F728-4B4F-8D41-2C17D0B93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49"/>
                <a:ext cx="3918" cy="6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7" name="Rectangle 1253">
                <a:extLst>
                  <a:ext uri="{FF2B5EF4-FFF2-40B4-BE49-F238E27FC236}">
                    <a16:creationId xmlns:a16="http://schemas.microsoft.com/office/drawing/2014/main" id="{C6A21672-C2E6-4CE2-8B08-CC6228C75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55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8" name="Rectangle 1254">
                <a:extLst>
                  <a:ext uri="{FF2B5EF4-FFF2-40B4-BE49-F238E27FC236}">
                    <a16:creationId xmlns:a16="http://schemas.microsoft.com/office/drawing/2014/main" id="{4CE3446F-C747-4944-8353-FDDC69D67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62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59" name="Rectangle 1255">
                <a:extLst>
                  <a:ext uri="{FF2B5EF4-FFF2-40B4-BE49-F238E27FC236}">
                    <a16:creationId xmlns:a16="http://schemas.microsoft.com/office/drawing/2014/main" id="{34E3C4B1-1A14-4885-ACDE-981608DB3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68"/>
                <a:ext cx="3918" cy="6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0" name="Rectangle 1256">
                <a:extLst>
                  <a:ext uri="{FF2B5EF4-FFF2-40B4-BE49-F238E27FC236}">
                    <a16:creationId xmlns:a16="http://schemas.microsoft.com/office/drawing/2014/main" id="{1A1884A6-3759-43A1-AAB1-88C3890D8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74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1" name="Rectangle 1257">
                <a:extLst>
                  <a:ext uri="{FF2B5EF4-FFF2-40B4-BE49-F238E27FC236}">
                    <a16:creationId xmlns:a16="http://schemas.microsoft.com/office/drawing/2014/main" id="{029F6B1E-AF40-45AA-896C-C9FEAB8B8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81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2" name="Rectangle 1258">
                <a:extLst>
                  <a:ext uri="{FF2B5EF4-FFF2-40B4-BE49-F238E27FC236}">
                    <a16:creationId xmlns:a16="http://schemas.microsoft.com/office/drawing/2014/main" id="{F0F45909-8D3B-4A8D-BD07-E0DB9F14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87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3" name="Rectangle 1259">
                <a:extLst>
                  <a:ext uri="{FF2B5EF4-FFF2-40B4-BE49-F238E27FC236}">
                    <a16:creationId xmlns:a16="http://schemas.microsoft.com/office/drawing/2014/main" id="{210239E1-A3FA-4373-BBC2-EA10124ED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94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4" name="Rectangle 1260">
                <a:extLst>
                  <a:ext uri="{FF2B5EF4-FFF2-40B4-BE49-F238E27FC236}">
                    <a16:creationId xmlns:a16="http://schemas.microsoft.com/office/drawing/2014/main" id="{AD15B322-8F68-4992-90A1-E742C7E1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00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5" name="Rectangle 1261">
                <a:extLst>
                  <a:ext uri="{FF2B5EF4-FFF2-40B4-BE49-F238E27FC236}">
                    <a16:creationId xmlns:a16="http://schemas.microsoft.com/office/drawing/2014/main" id="{03F75F90-E514-4DBA-AF66-140BDB606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06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6" name="Rectangle 1262">
                <a:extLst>
                  <a:ext uri="{FF2B5EF4-FFF2-40B4-BE49-F238E27FC236}">
                    <a16:creationId xmlns:a16="http://schemas.microsoft.com/office/drawing/2014/main" id="{881C45D0-EB23-4DFA-87A1-442791D58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13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7" name="Rectangle 1263">
                <a:extLst>
                  <a:ext uri="{FF2B5EF4-FFF2-40B4-BE49-F238E27FC236}">
                    <a16:creationId xmlns:a16="http://schemas.microsoft.com/office/drawing/2014/main" id="{8D3CFB2D-6769-42B3-9166-47CD8EC6F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20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8" name="Rectangle 1264">
                <a:extLst>
                  <a:ext uri="{FF2B5EF4-FFF2-40B4-BE49-F238E27FC236}">
                    <a16:creationId xmlns:a16="http://schemas.microsoft.com/office/drawing/2014/main" id="{AC731032-2E8F-4D27-8C63-701884D23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26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69" name="Rectangle 1265">
                <a:extLst>
                  <a:ext uri="{FF2B5EF4-FFF2-40B4-BE49-F238E27FC236}">
                    <a16:creationId xmlns:a16="http://schemas.microsoft.com/office/drawing/2014/main" id="{FAC118DF-2E96-40A0-8E3E-2B681FCA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32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0" name="Rectangle 1266">
                <a:extLst>
                  <a:ext uri="{FF2B5EF4-FFF2-40B4-BE49-F238E27FC236}">
                    <a16:creationId xmlns:a16="http://schemas.microsoft.com/office/drawing/2014/main" id="{FC9681DC-0B81-422A-9314-23E5D7EF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39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1" name="Rectangle 1267">
                <a:extLst>
                  <a:ext uri="{FF2B5EF4-FFF2-40B4-BE49-F238E27FC236}">
                    <a16:creationId xmlns:a16="http://schemas.microsoft.com/office/drawing/2014/main" id="{97DA5A95-AB3F-42FC-BAAF-36C9D7587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4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2" name="Rectangle 1268">
                <a:extLst>
                  <a:ext uri="{FF2B5EF4-FFF2-40B4-BE49-F238E27FC236}">
                    <a16:creationId xmlns:a16="http://schemas.microsoft.com/office/drawing/2014/main" id="{51BE0D1F-FA87-4D0A-BBE1-C05BDAEA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2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3" name="Rectangle 1269">
                <a:extLst>
                  <a:ext uri="{FF2B5EF4-FFF2-40B4-BE49-F238E27FC236}">
                    <a16:creationId xmlns:a16="http://schemas.microsoft.com/office/drawing/2014/main" id="{1D9D2301-0C8B-41C0-BB79-8F2ADA91A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62"/>
                <a:ext cx="3918" cy="1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4" name="Rectangle 1270">
                <a:extLst>
                  <a:ext uri="{FF2B5EF4-FFF2-40B4-BE49-F238E27FC236}">
                    <a16:creationId xmlns:a16="http://schemas.microsoft.com/office/drawing/2014/main" id="{BD835C73-DB6E-403C-B8CD-96F79471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59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5" name="Rectangle 1271">
                <a:extLst>
                  <a:ext uri="{FF2B5EF4-FFF2-40B4-BE49-F238E27FC236}">
                    <a16:creationId xmlns:a16="http://schemas.microsoft.com/office/drawing/2014/main" id="{3A713DBA-A20D-4E03-B069-D61D3935F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66"/>
                <a:ext cx="3918" cy="6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6" name="Rectangle 1272">
                <a:extLst>
                  <a:ext uri="{FF2B5EF4-FFF2-40B4-BE49-F238E27FC236}">
                    <a16:creationId xmlns:a16="http://schemas.microsoft.com/office/drawing/2014/main" id="{6A6B3F3C-B83A-43A8-AD04-8A2FE17FC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72"/>
                <a:ext cx="3918" cy="7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7" name="Rectangle 1273">
                <a:extLst>
                  <a:ext uri="{FF2B5EF4-FFF2-40B4-BE49-F238E27FC236}">
                    <a16:creationId xmlns:a16="http://schemas.microsoft.com/office/drawing/2014/main" id="{A0F102ED-3983-49E3-A619-8ACCF094D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79"/>
                <a:ext cx="3918" cy="6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8" name="Rectangle 1274">
                <a:extLst>
                  <a:ext uri="{FF2B5EF4-FFF2-40B4-BE49-F238E27FC236}">
                    <a16:creationId xmlns:a16="http://schemas.microsoft.com/office/drawing/2014/main" id="{3A592539-D2DF-4AF3-A1DC-BB77DDCAC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85"/>
                <a:ext cx="3918" cy="6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79" name="Rectangle 1275">
                <a:extLst>
                  <a:ext uri="{FF2B5EF4-FFF2-40B4-BE49-F238E27FC236}">
                    <a16:creationId xmlns:a16="http://schemas.microsoft.com/office/drawing/2014/main" id="{38F9A095-C018-40FA-B91F-4CD4E365E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91"/>
                <a:ext cx="3918" cy="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0" name="Rectangle 1276">
                <a:extLst>
                  <a:ext uri="{FF2B5EF4-FFF2-40B4-BE49-F238E27FC236}">
                    <a16:creationId xmlns:a16="http://schemas.microsoft.com/office/drawing/2014/main" id="{11ADBCB7-68A7-4621-8FC5-EA4CA03D3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598"/>
                <a:ext cx="3918" cy="6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1" name="Rectangle 1277">
                <a:extLst>
                  <a:ext uri="{FF2B5EF4-FFF2-40B4-BE49-F238E27FC236}">
                    <a16:creationId xmlns:a16="http://schemas.microsoft.com/office/drawing/2014/main" id="{4D00A9BC-EDCB-4881-87CE-60A27C5CD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04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2" name="Rectangle 1278">
                <a:extLst>
                  <a:ext uri="{FF2B5EF4-FFF2-40B4-BE49-F238E27FC236}">
                    <a16:creationId xmlns:a16="http://schemas.microsoft.com/office/drawing/2014/main" id="{153083B8-2F83-411F-BB41-FB5D6013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11"/>
                <a:ext cx="3918" cy="6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3" name="Rectangle 1279">
                <a:extLst>
                  <a:ext uri="{FF2B5EF4-FFF2-40B4-BE49-F238E27FC236}">
                    <a16:creationId xmlns:a16="http://schemas.microsoft.com/office/drawing/2014/main" id="{C56574E4-3B17-49B1-A462-061600E84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17"/>
                <a:ext cx="3918" cy="6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4" name="Rectangle 1280">
                <a:extLst>
                  <a:ext uri="{FF2B5EF4-FFF2-40B4-BE49-F238E27FC236}">
                    <a16:creationId xmlns:a16="http://schemas.microsoft.com/office/drawing/2014/main" id="{2059010A-BEDD-4A6F-AB80-5E1E6705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23"/>
                <a:ext cx="3918" cy="7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5" name="Rectangle 1281">
                <a:extLst>
                  <a:ext uri="{FF2B5EF4-FFF2-40B4-BE49-F238E27FC236}">
                    <a16:creationId xmlns:a16="http://schemas.microsoft.com/office/drawing/2014/main" id="{D6A98E32-2684-4C6B-95CC-7C946CA46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30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6" name="Rectangle 1282">
                <a:extLst>
                  <a:ext uri="{FF2B5EF4-FFF2-40B4-BE49-F238E27FC236}">
                    <a16:creationId xmlns:a16="http://schemas.microsoft.com/office/drawing/2014/main" id="{ECB81250-6144-433B-8BE8-D8BFDCF00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36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7" name="Rectangle 1283">
                <a:extLst>
                  <a:ext uri="{FF2B5EF4-FFF2-40B4-BE49-F238E27FC236}">
                    <a16:creationId xmlns:a16="http://schemas.microsoft.com/office/drawing/2014/main" id="{FFEBB4A5-B2BD-4D66-B4C4-F1B5A7ADF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43"/>
                <a:ext cx="3918" cy="6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8" name="Rectangle 1284">
                <a:extLst>
                  <a:ext uri="{FF2B5EF4-FFF2-40B4-BE49-F238E27FC236}">
                    <a16:creationId xmlns:a16="http://schemas.microsoft.com/office/drawing/2014/main" id="{2EF05C0C-3D06-43D5-9C13-1123763DD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49"/>
                <a:ext cx="3918" cy="6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89" name="Rectangle 1285">
                <a:extLst>
                  <a:ext uri="{FF2B5EF4-FFF2-40B4-BE49-F238E27FC236}">
                    <a16:creationId xmlns:a16="http://schemas.microsoft.com/office/drawing/2014/main" id="{3B465A70-EBF1-4217-BF08-ECA3BABBA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55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0" name="Rectangle 1286">
                <a:extLst>
                  <a:ext uri="{FF2B5EF4-FFF2-40B4-BE49-F238E27FC236}">
                    <a16:creationId xmlns:a16="http://schemas.microsoft.com/office/drawing/2014/main" id="{72526D08-86EB-4407-8BCB-67AD55D59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62"/>
                <a:ext cx="3918" cy="6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1" name="Rectangle 1287">
                <a:extLst>
                  <a:ext uri="{FF2B5EF4-FFF2-40B4-BE49-F238E27FC236}">
                    <a16:creationId xmlns:a16="http://schemas.microsoft.com/office/drawing/2014/main" id="{15F06C26-0722-4B44-8FCD-EF0DB66B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68"/>
                <a:ext cx="3918" cy="6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2" name="Rectangle 1288">
                <a:extLst>
                  <a:ext uri="{FF2B5EF4-FFF2-40B4-BE49-F238E27FC236}">
                    <a16:creationId xmlns:a16="http://schemas.microsoft.com/office/drawing/2014/main" id="{F506B122-AED4-46BB-A2B8-1E60F30BD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74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3" name="Rectangle 1289">
                <a:extLst>
                  <a:ext uri="{FF2B5EF4-FFF2-40B4-BE49-F238E27FC236}">
                    <a16:creationId xmlns:a16="http://schemas.microsoft.com/office/drawing/2014/main" id="{C753DA53-195B-434B-89C0-1B3AF4CC5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81"/>
                <a:ext cx="3918" cy="6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4" name="Rectangle 1290">
                <a:extLst>
                  <a:ext uri="{FF2B5EF4-FFF2-40B4-BE49-F238E27FC236}">
                    <a16:creationId xmlns:a16="http://schemas.microsoft.com/office/drawing/2014/main" id="{FEE89A75-7E61-4249-A969-A647E6512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87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5" name="Rectangle 1291">
                <a:extLst>
                  <a:ext uri="{FF2B5EF4-FFF2-40B4-BE49-F238E27FC236}">
                    <a16:creationId xmlns:a16="http://schemas.microsoft.com/office/drawing/2014/main" id="{5EF25BBD-D57C-44F6-B85C-B7D9740B6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694"/>
                <a:ext cx="3918" cy="6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6" name="Rectangle 1292">
                <a:extLst>
                  <a:ext uri="{FF2B5EF4-FFF2-40B4-BE49-F238E27FC236}">
                    <a16:creationId xmlns:a16="http://schemas.microsoft.com/office/drawing/2014/main" id="{79289D95-13AD-48E2-AE82-57F654B5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00"/>
                <a:ext cx="3918" cy="6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7" name="Rectangle 1293">
                <a:extLst>
                  <a:ext uri="{FF2B5EF4-FFF2-40B4-BE49-F238E27FC236}">
                    <a16:creationId xmlns:a16="http://schemas.microsoft.com/office/drawing/2014/main" id="{7259B142-5357-4EB7-8E9B-5E0C0E0C5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06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8" name="Rectangle 1294">
                <a:extLst>
                  <a:ext uri="{FF2B5EF4-FFF2-40B4-BE49-F238E27FC236}">
                    <a16:creationId xmlns:a16="http://schemas.microsoft.com/office/drawing/2014/main" id="{FBE32BEC-8423-4493-BBE9-0A6C9487F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13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99" name="Rectangle 1295">
                <a:extLst>
                  <a:ext uri="{FF2B5EF4-FFF2-40B4-BE49-F238E27FC236}">
                    <a16:creationId xmlns:a16="http://schemas.microsoft.com/office/drawing/2014/main" id="{4864FC7C-4907-4B81-A544-939683CD7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20"/>
                <a:ext cx="3918" cy="6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0" name="Rectangle 1296">
                <a:extLst>
                  <a:ext uri="{FF2B5EF4-FFF2-40B4-BE49-F238E27FC236}">
                    <a16:creationId xmlns:a16="http://schemas.microsoft.com/office/drawing/2014/main" id="{69DAE6F8-3C39-409A-8EB5-A0B887666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26"/>
                <a:ext cx="3918" cy="6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1" name="Rectangle 1297">
                <a:extLst>
                  <a:ext uri="{FF2B5EF4-FFF2-40B4-BE49-F238E27FC236}">
                    <a16:creationId xmlns:a16="http://schemas.microsoft.com/office/drawing/2014/main" id="{767189C1-F55B-42C9-BA46-0FF237780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32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2" name="Rectangle 1298">
                <a:extLst>
                  <a:ext uri="{FF2B5EF4-FFF2-40B4-BE49-F238E27FC236}">
                    <a16:creationId xmlns:a16="http://schemas.microsoft.com/office/drawing/2014/main" id="{0FFAD832-8F62-490E-80DC-8750EDF7B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39"/>
                <a:ext cx="3918" cy="6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3" name="Rectangle 1299">
                <a:extLst>
                  <a:ext uri="{FF2B5EF4-FFF2-40B4-BE49-F238E27FC236}">
                    <a16:creationId xmlns:a16="http://schemas.microsoft.com/office/drawing/2014/main" id="{0FDD1027-EBE5-4498-8239-844C41E03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4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4" name="Rectangle 1300">
                <a:extLst>
                  <a:ext uri="{FF2B5EF4-FFF2-40B4-BE49-F238E27FC236}">
                    <a16:creationId xmlns:a16="http://schemas.microsoft.com/office/drawing/2014/main" id="{4E6A21F5-A803-43A0-96D0-D679DCDCA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2"/>
                <a:ext cx="391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5" name="Rectangle 1301">
                <a:extLst>
                  <a:ext uri="{FF2B5EF4-FFF2-40B4-BE49-F238E27FC236}">
                    <a16:creationId xmlns:a16="http://schemas.microsoft.com/office/drawing/2014/main" id="{BB346D19-ADCB-4D80-AE4B-4BC469C00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6" name="Rectangle 1302">
                <a:extLst>
                  <a:ext uri="{FF2B5EF4-FFF2-40B4-BE49-F238E27FC236}">
                    <a16:creationId xmlns:a16="http://schemas.microsoft.com/office/drawing/2014/main" id="{EF0D8A8E-4388-4359-9738-4819D442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9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7" name="Rectangle 1303">
                <a:extLst>
                  <a:ext uri="{FF2B5EF4-FFF2-40B4-BE49-F238E27FC236}">
                    <a16:creationId xmlns:a16="http://schemas.microsoft.com/office/drawing/2014/main" id="{DC9C94CD-74EB-4C0C-B837-CBE106071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66"/>
                <a:ext cx="1448" cy="8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8" name="Rectangle 1304">
                <a:extLst>
                  <a:ext uri="{FF2B5EF4-FFF2-40B4-BE49-F238E27FC236}">
                    <a16:creationId xmlns:a16="http://schemas.microsoft.com/office/drawing/2014/main" id="{E427C7F9-EF5A-4A1A-A14F-A7F4EF558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74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09" name="Rectangle 1305">
                <a:extLst>
                  <a:ext uri="{FF2B5EF4-FFF2-40B4-BE49-F238E27FC236}">
                    <a16:creationId xmlns:a16="http://schemas.microsoft.com/office/drawing/2014/main" id="{70403C06-07C8-4546-BEF4-96E6BA687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81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0" name="Rectangle 1306">
                <a:extLst>
                  <a:ext uri="{FF2B5EF4-FFF2-40B4-BE49-F238E27FC236}">
                    <a16:creationId xmlns:a16="http://schemas.microsoft.com/office/drawing/2014/main" id="{D1679498-16F0-4B6D-9A71-2CC0B5273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88"/>
                <a:ext cx="1448" cy="8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1" name="Rectangle 1307">
                <a:extLst>
                  <a:ext uri="{FF2B5EF4-FFF2-40B4-BE49-F238E27FC236}">
                    <a16:creationId xmlns:a16="http://schemas.microsoft.com/office/drawing/2014/main" id="{2CF47FE7-4F0A-4D57-B324-7926086EA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96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2" name="Rectangle 1308">
                <a:extLst>
                  <a:ext uri="{FF2B5EF4-FFF2-40B4-BE49-F238E27FC236}">
                    <a16:creationId xmlns:a16="http://schemas.microsoft.com/office/drawing/2014/main" id="{A5CC9660-4F70-4D84-B092-D9A1CCAE0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03"/>
                <a:ext cx="1448" cy="8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3" name="Rectangle 1309">
                <a:extLst>
                  <a:ext uri="{FF2B5EF4-FFF2-40B4-BE49-F238E27FC236}">
                    <a16:creationId xmlns:a16="http://schemas.microsoft.com/office/drawing/2014/main" id="{3681D591-E571-4284-B4FC-E63780CD5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11"/>
                <a:ext cx="1448" cy="7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4" name="Rectangle 1310">
                <a:extLst>
                  <a:ext uri="{FF2B5EF4-FFF2-40B4-BE49-F238E27FC236}">
                    <a16:creationId xmlns:a16="http://schemas.microsoft.com/office/drawing/2014/main" id="{DC602565-EF8B-4B3C-8463-9013F9AD0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18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5" name="Rectangle 1311">
                <a:extLst>
                  <a:ext uri="{FF2B5EF4-FFF2-40B4-BE49-F238E27FC236}">
                    <a16:creationId xmlns:a16="http://schemas.microsoft.com/office/drawing/2014/main" id="{FD2D79D3-255C-4B08-B162-3807E5895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25"/>
                <a:ext cx="1448" cy="8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6" name="Rectangle 1312">
                <a:extLst>
                  <a:ext uri="{FF2B5EF4-FFF2-40B4-BE49-F238E27FC236}">
                    <a16:creationId xmlns:a16="http://schemas.microsoft.com/office/drawing/2014/main" id="{BACB9652-999C-4750-A842-D4118D61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33"/>
                <a:ext cx="1448" cy="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7" name="Rectangle 1313">
                <a:extLst>
                  <a:ext uri="{FF2B5EF4-FFF2-40B4-BE49-F238E27FC236}">
                    <a16:creationId xmlns:a16="http://schemas.microsoft.com/office/drawing/2014/main" id="{11975AD3-2BE1-4F13-BE01-9898D004B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40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8" name="Rectangle 1314">
                <a:extLst>
                  <a:ext uri="{FF2B5EF4-FFF2-40B4-BE49-F238E27FC236}">
                    <a16:creationId xmlns:a16="http://schemas.microsoft.com/office/drawing/2014/main" id="{3B130970-E69D-4828-BC59-6F7555104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47"/>
                <a:ext cx="1448" cy="8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19" name="Rectangle 1315">
                <a:extLst>
                  <a:ext uri="{FF2B5EF4-FFF2-40B4-BE49-F238E27FC236}">
                    <a16:creationId xmlns:a16="http://schemas.microsoft.com/office/drawing/2014/main" id="{8DA89C08-57E5-4626-ADAF-67FC63746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55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0" name="Rectangle 1316">
                <a:extLst>
                  <a:ext uri="{FF2B5EF4-FFF2-40B4-BE49-F238E27FC236}">
                    <a16:creationId xmlns:a16="http://schemas.microsoft.com/office/drawing/2014/main" id="{F500477A-E8F2-40F9-8A66-0061C0900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62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1" name="Rectangle 1317">
                <a:extLst>
                  <a:ext uri="{FF2B5EF4-FFF2-40B4-BE49-F238E27FC236}">
                    <a16:creationId xmlns:a16="http://schemas.microsoft.com/office/drawing/2014/main" id="{A5F5194C-FC79-462D-9168-8E0E9BD35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69"/>
                <a:ext cx="1448" cy="7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2" name="Rectangle 1318">
                <a:extLst>
                  <a:ext uri="{FF2B5EF4-FFF2-40B4-BE49-F238E27FC236}">
                    <a16:creationId xmlns:a16="http://schemas.microsoft.com/office/drawing/2014/main" id="{5E5061CD-D6A5-4C9C-BDCE-410906999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76"/>
                <a:ext cx="1448" cy="8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3" name="Rectangle 1319">
                <a:extLst>
                  <a:ext uri="{FF2B5EF4-FFF2-40B4-BE49-F238E27FC236}">
                    <a16:creationId xmlns:a16="http://schemas.microsoft.com/office/drawing/2014/main" id="{749864BA-18CA-4329-A5D9-837DCEC39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84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4" name="Rectangle 1320">
                <a:extLst>
                  <a:ext uri="{FF2B5EF4-FFF2-40B4-BE49-F238E27FC236}">
                    <a16:creationId xmlns:a16="http://schemas.microsoft.com/office/drawing/2014/main" id="{19AD0B9D-61B3-4CDF-8F92-82CFBCB8C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91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5" name="Rectangle 1321">
                <a:extLst>
                  <a:ext uri="{FF2B5EF4-FFF2-40B4-BE49-F238E27FC236}">
                    <a16:creationId xmlns:a16="http://schemas.microsoft.com/office/drawing/2014/main" id="{2A47C723-E903-47A3-90C3-8C7329D3E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98"/>
                <a:ext cx="1448" cy="8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6" name="Rectangle 1322">
                <a:extLst>
                  <a:ext uri="{FF2B5EF4-FFF2-40B4-BE49-F238E27FC236}">
                    <a16:creationId xmlns:a16="http://schemas.microsoft.com/office/drawing/2014/main" id="{19723C38-ADD3-4EB4-9AF6-F83AAEE09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06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7" name="Rectangle 1323">
                <a:extLst>
                  <a:ext uri="{FF2B5EF4-FFF2-40B4-BE49-F238E27FC236}">
                    <a16:creationId xmlns:a16="http://schemas.microsoft.com/office/drawing/2014/main" id="{A832ACB6-2C7D-40AD-90EE-A93DF61C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13"/>
                <a:ext cx="1448" cy="8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8" name="Rectangle 1324">
                <a:extLst>
                  <a:ext uri="{FF2B5EF4-FFF2-40B4-BE49-F238E27FC236}">
                    <a16:creationId xmlns:a16="http://schemas.microsoft.com/office/drawing/2014/main" id="{6A164E6F-060A-4975-8A30-FE137D54B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21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29" name="Rectangle 1325">
                <a:extLst>
                  <a:ext uri="{FF2B5EF4-FFF2-40B4-BE49-F238E27FC236}">
                    <a16:creationId xmlns:a16="http://schemas.microsoft.com/office/drawing/2014/main" id="{2F997A8C-0AFC-40EB-A3A2-0C763B25D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28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0" name="Rectangle 1326">
                <a:extLst>
                  <a:ext uri="{FF2B5EF4-FFF2-40B4-BE49-F238E27FC236}">
                    <a16:creationId xmlns:a16="http://schemas.microsoft.com/office/drawing/2014/main" id="{062D1EA5-AE7A-453C-8282-84754CEE3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35"/>
                <a:ext cx="1448" cy="8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1" name="Rectangle 1327">
                <a:extLst>
                  <a:ext uri="{FF2B5EF4-FFF2-40B4-BE49-F238E27FC236}">
                    <a16:creationId xmlns:a16="http://schemas.microsoft.com/office/drawing/2014/main" id="{9DD71FEA-CEE9-4835-A5A6-BA8CF2A24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43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2" name="Rectangle 1328">
                <a:extLst>
                  <a:ext uri="{FF2B5EF4-FFF2-40B4-BE49-F238E27FC236}">
                    <a16:creationId xmlns:a16="http://schemas.microsoft.com/office/drawing/2014/main" id="{C7F370C9-538B-4DDE-B84D-D4998155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50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3" name="Rectangle 1329">
                <a:extLst>
                  <a:ext uri="{FF2B5EF4-FFF2-40B4-BE49-F238E27FC236}">
                    <a16:creationId xmlns:a16="http://schemas.microsoft.com/office/drawing/2014/main" id="{6B3123D8-DBA5-485A-9263-0D041E113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57"/>
                <a:ext cx="1448" cy="8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4" name="Rectangle 1330">
                <a:extLst>
                  <a:ext uri="{FF2B5EF4-FFF2-40B4-BE49-F238E27FC236}">
                    <a16:creationId xmlns:a16="http://schemas.microsoft.com/office/drawing/2014/main" id="{E102383A-BB86-42CB-91AF-C4C3359C6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6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5" name="Rectangle 1331">
                <a:extLst>
                  <a:ext uri="{FF2B5EF4-FFF2-40B4-BE49-F238E27FC236}">
                    <a16:creationId xmlns:a16="http://schemas.microsoft.com/office/drawing/2014/main" id="{6A7BF564-B756-4482-BC84-243BD7BE8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2"/>
                <a:ext cx="14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6" name="Rectangle 1332">
                <a:extLst>
                  <a:ext uri="{FF2B5EF4-FFF2-40B4-BE49-F238E27FC236}">
                    <a16:creationId xmlns:a16="http://schemas.microsoft.com/office/drawing/2014/main" id="{203305AD-14FE-4859-8D46-924BE8A04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5"/>
                <a:ext cx="1448" cy="2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7" name="Rectangle 1333">
                <a:extLst>
                  <a:ext uri="{FF2B5EF4-FFF2-40B4-BE49-F238E27FC236}">
                    <a16:creationId xmlns:a16="http://schemas.microsoft.com/office/drawing/2014/main" id="{AEC2F0EA-5D9F-4A23-9BBE-F8F7F02EE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8" name="Rectangle 1334">
                <a:extLst>
                  <a:ext uri="{FF2B5EF4-FFF2-40B4-BE49-F238E27FC236}">
                    <a16:creationId xmlns:a16="http://schemas.microsoft.com/office/drawing/2014/main" id="{A8412336-21FB-4004-A941-7E8BA5CB2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59"/>
                <a:ext cx="1448" cy="7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39" name="Rectangle 1335">
                <a:extLst>
                  <a:ext uri="{FF2B5EF4-FFF2-40B4-BE49-F238E27FC236}">
                    <a16:creationId xmlns:a16="http://schemas.microsoft.com/office/drawing/2014/main" id="{F0EA56D3-A4AB-4906-B377-7F9B408B2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66"/>
                <a:ext cx="1448" cy="8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0" name="Rectangle 1336">
                <a:extLst>
                  <a:ext uri="{FF2B5EF4-FFF2-40B4-BE49-F238E27FC236}">
                    <a16:creationId xmlns:a16="http://schemas.microsoft.com/office/drawing/2014/main" id="{C781E4F0-F9BE-4101-BE51-F29FD675C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74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1" name="Rectangle 1337">
                <a:extLst>
                  <a:ext uri="{FF2B5EF4-FFF2-40B4-BE49-F238E27FC236}">
                    <a16:creationId xmlns:a16="http://schemas.microsoft.com/office/drawing/2014/main" id="{BBA1F8AE-D47C-4E8F-93F7-535CD8A91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81"/>
                <a:ext cx="1448" cy="7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2" name="Rectangle 1338">
                <a:extLst>
                  <a:ext uri="{FF2B5EF4-FFF2-40B4-BE49-F238E27FC236}">
                    <a16:creationId xmlns:a16="http://schemas.microsoft.com/office/drawing/2014/main" id="{9822A60E-C95B-4B5E-98F7-E7787E251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88"/>
                <a:ext cx="1448" cy="8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3" name="Rectangle 1339">
                <a:extLst>
                  <a:ext uri="{FF2B5EF4-FFF2-40B4-BE49-F238E27FC236}">
                    <a16:creationId xmlns:a16="http://schemas.microsoft.com/office/drawing/2014/main" id="{53200409-13B7-4545-BB24-A4B9C958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796"/>
                <a:ext cx="1448" cy="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4" name="Rectangle 1340">
                <a:extLst>
                  <a:ext uri="{FF2B5EF4-FFF2-40B4-BE49-F238E27FC236}">
                    <a16:creationId xmlns:a16="http://schemas.microsoft.com/office/drawing/2014/main" id="{98941C2B-21DD-4920-A4D5-2674B72C2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03"/>
                <a:ext cx="1448" cy="8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5" name="Rectangle 1341">
                <a:extLst>
                  <a:ext uri="{FF2B5EF4-FFF2-40B4-BE49-F238E27FC236}">
                    <a16:creationId xmlns:a16="http://schemas.microsoft.com/office/drawing/2014/main" id="{C9EEED92-00E3-4B07-94CF-F11DD4D18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11"/>
                <a:ext cx="1448" cy="7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6" name="Rectangle 1342">
                <a:extLst>
                  <a:ext uri="{FF2B5EF4-FFF2-40B4-BE49-F238E27FC236}">
                    <a16:creationId xmlns:a16="http://schemas.microsoft.com/office/drawing/2014/main" id="{9CCBB7F8-D3AF-42BC-8056-2C53C6A30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18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7" name="Rectangle 1343">
                <a:extLst>
                  <a:ext uri="{FF2B5EF4-FFF2-40B4-BE49-F238E27FC236}">
                    <a16:creationId xmlns:a16="http://schemas.microsoft.com/office/drawing/2014/main" id="{A8213990-CE42-4D17-8234-7CD29EE6F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25"/>
                <a:ext cx="1448" cy="8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8" name="Rectangle 1344">
                <a:extLst>
                  <a:ext uri="{FF2B5EF4-FFF2-40B4-BE49-F238E27FC236}">
                    <a16:creationId xmlns:a16="http://schemas.microsoft.com/office/drawing/2014/main" id="{51C7DD8C-A807-4D4D-891A-3EC70E2F8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33"/>
                <a:ext cx="1448" cy="7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49" name="Rectangle 1345">
                <a:extLst>
                  <a:ext uri="{FF2B5EF4-FFF2-40B4-BE49-F238E27FC236}">
                    <a16:creationId xmlns:a16="http://schemas.microsoft.com/office/drawing/2014/main" id="{A342533F-F0A8-45DE-A228-318B31DD8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40"/>
                <a:ext cx="1448" cy="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0" name="Rectangle 1346">
                <a:extLst>
                  <a:ext uri="{FF2B5EF4-FFF2-40B4-BE49-F238E27FC236}">
                    <a16:creationId xmlns:a16="http://schemas.microsoft.com/office/drawing/2014/main" id="{B3785D19-B2C9-4B66-8838-C264D377F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47"/>
                <a:ext cx="1448" cy="8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1" name="Rectangle 1347">
                <a:extLst>
                  <a:ext uri="{FF2B5EF4-FFF2-40B4-BE49-F238E27FC236}">
                    <a16:creationId xmlns:a16="http://schemas.microsoft.com/office/drawing/2014/main" id="{AC6E7532-6758-4EE4-AE55-C8545DE99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55"/>
                <a:ext cx="1448" cy="7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2" name="Rectangle 1348">
                <a:extLst>
                  <a:ext uri="{FF2B5EF4-FFF2-40B4-BE49-F238E27FC236}">
                    <a16:creationId xmlns:a16="http://schemas.microsoft.com/office/drawing/2014/main" id="{C3207774-7C6C-4F07-86E1-412044068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62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3" name="Rectangle 1349">
                <a:extLst>
                  <a:ext uri="{FF2B5EF4-FFF2-40B4-BE49-F238E27FC236}">
                    <a16:creationId xmlns:a16="http://schemas.microsoft.com/office/drawing/2014/main" id="{428F1104-8830-470A-B4C8-B98AF5348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69"/>
                <a:ext cx="1448" cy="7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4" name="Rectangle 1350">
                <a:extLst>
                  <a:ext uri="{FF2B5EF4-FFF2-40B4-BE49-F238E27FC236}">
                    <a16:creationId xmlns:a16="http://schemas.microsoft.com/office/drawing/2014/main" id="{E77E5CF8-F139-4071-92AD-B6CDC52D4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76"/>
                <a:ext cx="1448" cy="8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5" name="Rectangle 1351">
                <a:extLst>
                  <a:ext uri="{FF2B5EF4-FFF2-40B4-BE49-F238E27FC236}">
                    <a16:creationId xmlns:a16="http://schemas.microsoft.com/office/drawing/2014/main" id="{6C5CA4AA-AA73-4DF9-BE8A-4A8ACE6C8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84"/>
                <a:ext cx="1448" cy="7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6" name="Rectangle 1352">
                <a:extLst>
                  <a:ext uri="{FF2B5EF4-FFF2-40B4-BE49-F238E27FC236}">
                    <a16:creationId xmlns:a16="http://schemas.microsoft.com/office/drawing/2014/main" id="{D5DE4955-2200-4624-868D-0818887C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91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7" name="Rectangle 1353">
                <a:extLst>
                  <a:ext uri="{FF2B5EF4-FFF2-40B4-BE49-F238E27FC236}">
                    <a16:creationId xmlns:a16="http://schemas.microsoft.com/office/drawing/2014/main" id="{BF15D03C-0FBF-4B80-A897-2BC678D65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898"/>
                <a:ext cx="1448" cy="8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8" name="Rectangle 1354">
                <a:extLst>
                  <a:ext uri="{FF2B5EF4-FFF2-40B4-BE49-F238E27FC236}">
                    <a16:creationId xmlns:a16="http://schemas.microsoft.com/office/drawing/2014/main" id="{480380EA-9824-41DD-A19D-9086C4053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06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59" name="Rectangle 1355">
                <a:extLst>
                  <a:ext uri="{FF2B5EF4-FFF2-40B4-BE49-F238E27FC236}">
                    <a16:creationId xmlns:a16="http://schemas.microsoft.com/office/drawing/2014/main" id="{4A74E954-EA6C-42C5-8823-1CC5B0228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13"/>
                <a:ext cx="1448" cy="8"/>
              </a:xfrm>
              <a:prstGeom prst="rect">
                <a:avLst/>
              </a:pr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0" name="Rectangle 1356">
                <a:extLst>
                  <a:ext uri="{FF2B5EF4-FFF2-40B4-BE49-F238E27FC236}">
                    <a16:creationId xmlns:a16="http://schemas.microsoft.com/office/drawing/2014/main" id="{F8F01FCF-5501-40CD-9206-F4AB21C51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21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1" name="Rectangle 1357">
                <a:extLst>
                  <a:ext uri="{FF2B5EF4-FFF2-40B4-BE49-F238E27FC236}">
                    <a16:creationId xmlns:a16="http://schemas.microsoft.com/office/drawing/2014/main" id="{4A8DC9CE-56FE-4E80-B68D-49A91EE21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28"/>
                <a:ext cx="1448" cy="7"/>
              </a:xfrm>
              <a:prstGeom prst="rect">
                <a:avLst/>
              </a:pr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2" name="Rectangle 1358">
                <a:extLst>
                  <a:ext uri="{FF2B5EF4-FFF2-40B4-BE49-F238E27FC236}">
                    <a16:creationId xmlns:a16="http://schemas.microsoft.com/office/drawing/2014/main" id="{B5EB3840-2D21-42D7-AF82-336F5709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35"/>
                <a:ext cx="1448" cy="8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3" name="Rectangle 1359">
                <a:extLst>
                  <a:ext uri="{FF2B5EF4-FFF2-40B4-BE49-F238E27FC236}">
                    <a16:creationId xmlns:a16="http://schemas.microsoft.com/office/drawing/2014/main" id="{514FCFE7-F085-435D-8FF0-B5DAF446A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43"/>
                <a:ext cx="1448" cy="7"/>
              </a:xfrm>
              <a:prstGeom prst="rect">
                <a:avLst/>
              </a:prstGeom>
              <a:solidFill>
                <a:srgbClr val="2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4" name="Rectangle 1360">
                <a:extLst>
                  <a:ext uri="{FF2B5EF4-FFF2-40B4-BE49-F238E27FC236}">
                    <a16:creationId xmlns:a16="http://schemas.microsoft.com/office/drawing/2014/main" id="{11002A57-09CA-41C5-9728-861E8C0EF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50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5" name="Rectangle 1361">
                <a:extLst>
                  <a:ext uri="{FF2B5EF4-FFF2-40B4-BE49-F238E27FC236}">
                    <a16:creationId xmlns:a16="http://schemas.microsoft.com/office/drawing/2014/main" id="{1EC62098-20D3-4072-847F-55E293B49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57"/>
                <a:ext cx="1448" cy="8"/>
              </a:xfrm>
              <a:prstGeom prst="rect">
                <a:avLst/>
              </a:pr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6" name="Rectangle 1362">
                <a:extLst>
                  <a:ext uri="{FF2B5EF4-FFF2-40B4-BE49-F238E27FC236}">
                    <a16:creationId xmlns:a16="http://schemas.microsoft.com/office/drawing/2014/main" id="{AE3C124C-0434-4EC1-9890-8A2B7FD0F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6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7" name="Rectangle 1363">
                <a:extLst>
                  <a:ext uri="{FF2B5EF4-FFF2-40B4-BE49-F238E27FC236}">
                    <a16:creationId xmlns:a16="http://schemas.microsoft.com/office/drawing/2014/main" id="{D607BF55-14A6-4EBF-8377-E2BF1A90F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2"/>
                <a:ext cx="14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8" name="Rectangle 1364">
                <a:extLst>
                  <a:ext uri="{FF2B5EF4-FFF2-40B4-BE49-F238E27FC236}">
                    <a16:creationId xmlns:a16="http://schemas.microsoft.com/office/drawing/2014/main" id="{06DF7FC6-6652-4093-8D89-733979759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69" name="Rectangle 1365">
                <a:extLst>
                  <a:ext uri="{FF2B5EF4-FFF2-40B4-BE49-F238E27FC236}">
                    <a16:creationId xmlns:a16="http://schemas.microsoft.com/office/drawing/2014/main" id="{1FB74C42-3103-4606-B4A7-EB7EA9EA2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9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0" name="Rectangle 1366">
                <a:extLst>
                  <a:ext uri="{FF2B5EF4-FFF2-40B4-BE49-F238E27FC236}">
                    <a16:creationId xmlns:a16="http://schemas.microsoft.com/office/drawing/2014/main" id="{9A2E956B-3263-4F77-BCA0-B796C617B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66"/>
                <a:ext cx="3918" cy="8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1" name="Rectangle 1367">
                <a:extLst>
                  <a:ext uri="{FF2B5EF4-FFF2-40B4-BE49-F238E27FC236}">
                    <a16:creationId xmlns:a16="http://schemas.microsoft.com/office/drawing/2014/main" id="{B7C2101E-390F-40E4-BFF6-DEE547610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74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2" name="Rectangle 1368">
                <a:extLst>
                  <a:ext uri="{FF2B5EF4-FFF2-40B4-BE49-F238E27FC236}">
                    <a16:creationId xmlns:a16="http://schemas.microsoft.com/office/drawing/2014/main" id="{93905BEB-D09B-423E-9076-B7D218173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81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3" name="Rectangle 1369">
                <a:extLst>
                  <a:ext uri="{FF2B5EF4-FFF2-40B4-BE49-F238E27FC236}">
                    <a16:creationId xmlns:a16="http://schemas.microsoft.com/office/drawing/2014/main" id="{838532E3-3D79-4077-9478-FC133F780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88"/>
                <a:ext cx="3918" cy="8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4" name="Rectangle 1370">
                <a:extLst>
                  <a:ext uri="{FF2B5EF4-FFF2-40B4-BE49-F238E27FC236}">
                    <a16:creationId xmlns:a16="http://schemas.microsoft.com/office/drawing/2014/main" id="{0AC1958B-FDDC-4003-B958-B449B15A6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96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5" name="Rectangle 1371">
                <a:extLst>
                  <a:ext uri="{FF2B5EF4-FFF2-40B4-BE49-F238E27FC236}">
                    <a16:creationId xmlns:a16="http://schemas.microsoft.com/office/drawing/2014/main" id="{BE14C28B-5932-4F16-9B63-68BFD5C3C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03"/>
                <a:ext cx="3918" cy="8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6" name="Rectangle 1372">
                <a:extLst>
                  <a:ext uri="{FF2B5EF4-FFF2-40B4-BE49-F238E27FC236}">
                    <a16:creationId xmlns:a16="http://schemas.microsoft.com/office/drawing/2014/main" id="{7B696C68-6646-4BFD-A1B7-BFCD904DE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11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7" name="Rectangle 1373">
                <a:extLst>
                  <a:ext uri="{FF2B5EF4-FFF2-40B4-BE49-F238E27FC236}">
                    <a16:creationId xmlns:a16="http://schemas.microsoft.com/office/drawing/2014/main" id="{6FE12B38-C375-4AC3-97C5-FA278F53A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18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8" name="Rectangle 1374">
                <a:extLst>
                  <a:ext uri="{FF2B5EF4-FFF2-40B4-BE49-F238E27FC236}">
                    <a16:creationId xmlns:a16="http://schemas.microsoft.com/office/drawing/2014/main" id="{BA0F5CA7-4877-4FCC-916A-1C256A444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25"/>
                <a:ext cx="3918" cy="8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79" name="Rectangle 1375">
                <a:extLst>
                  <a:ext uri="{FF2B5EF4-FFF2-40B4-BE49-F238E27FC236}">
                    <a16:creationId xmlns:a16="http://schemas.microsoft.com/office/drawing/2014/main" id="{1AF9A06F-3B23-4D9C-B126-E47A3E92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33"/>
                <a:ext cx="3918" cy="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0" name="Rectangle 1376">
                <a:extLst>
                  <a:ext uri="{FF2B5EF4-FFF2-40B4-BE49-F238E27FC236}">
                    <a16:creationId xmlns:a16="http://schemas.microsoft.com/office/drawing/2014/main" id="{A2DC52E7-0770-427E-8CC5-B432A6512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40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1" name="Rectangle 1377">
                <a:extLst>
                  <a:ext uri="{FF2B5EF4-FFF2-40B4-BE49-F238E27FC236}">
                    <a16:creationId xmlns:a16="http://schemas.microsoft.com/office/drawing/2014/main" id="{F28C046E-13D9-44DF-A205-F2EDA523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47"/>
                <a:ext cx="3918" cy="8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2" name="Rectangle 1378">
                <a:extLst>
                  <a:ext uri="{FF2B5EF4-FFF2-40B4-BE49-F238E27FC236}">
                    <a16:creationId xmlns:a16="http://schemas.microsoft.com/office/drawing/2014/main" id="{33775235-D48C-4B21-BC86-790E738FC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55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3" name="Rectangle 1379">
                <a:extLst>
                  <a:ext uri="{FF2B5EF4-FFF2-40B4-BE49-F238E27FC236}">
                    <a16:creationId xmlns:a16="http://schemas.microsoft.com/office/drawing/2014/main" id="{126C9A13-4DF1-4BDF-A5B2-8DCFDF315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62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4" name="Rectangle 1380">
                <a:extLst>
                  <a:ext uri="{FF2B5EF4-FFF2-40B4-BE49-F238E27FC236}">
                    <a16:creationId xmlns:a16="http://schemas.microsoft.com/office/drawing/2014/main" id="{787B70A1-60DF-4D15-A3D9-0B998A352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69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5" name="Rectangle 1381">
                <a:extLst>
                  <a:ext uri="{FF2B5EF4-FFF2-40B4-BE49-F238E27FC236}">
                    <a16:creationId xmlns:a16="http://schemas.microsoft.com/office/drawing/2014/main" id="{F1655F7D-89E0-4858-93AB-CF48484B6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76"/>
                <a:ext cx="3918" cy="8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6" name="Rectangle 1382">
                <a:extLst>
                  <a:ext uri="{FF2B5EF4-FFF2-40B4-BE49-F238E27FC236}">
                    <a16:creationId xmlns:a16="http://schemas.microsoft.com/office/drawing/2014/main" id="{11914791-F5E9-412E-A073-A1726200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84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7" name="Rectangle 1383">
                <a:extLst>
                  <a:ext uri="{FF2B5EF4-FFF2-40B4-BE49-F238E27FC236}">
                    <a16:creationId xmlns:a16="http://schemas.microsoft.com/office/drawing/2014/main" id="{D41998D6-0E3A-4A30-B6B2-0E582F86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91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8" name="Rectangle 1384">
                <a:extLst>
                  <a:ext uri="{FF2B5EF4-FFF2-40B4-BE49-F238E27FC236}">
                    <a16:creationId xmlns:a16="http://schemas.microsoft.com/office/drawing/2014/main" id="{C3876DE4-A462-4282-8C02-FF9EF3612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98"/>
                <a:ext cx="3918" cy="8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89" name="Rectangle 1385">
                <a:extLst>
                  <a:ext uri="{FF2B5EF4-FFF2-40B4-BE49-F238E27FC236}">
                    <a16:creationId xmlns:a16="http://schemas.microsoft.com/office/drawing/2014/main" id="{D117DA71-ACC0-44BF-9824-8FBF7FCB9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06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0" name="Rectangle 1386">
                <a:extLst>
                  <a:ext uri="{FF2B5EF4-FFF2-40B4-BE49-F238E27FC236}">
                    <a16:creationId xmlns:a16="http://schemas.microsoft.com/office/drawing/2014/main" id="{367A457B-8698-4218-B01D-5F9CB382A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13"/>
                <a:ext cx="3918" cy="8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1" name="Rectangle 1387">
                <a:extLst>
                  <a:ext uri="{FF2B5EF4-FFF2-40B4-BE49-F238E27FC236}">
                    <a16:creationId xmlns:a16="http://schemas.microsoft.com/office/drawing/2014/main" id="{16B0C9FE-8F9B-4ECE-8CF8-D90B63F35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21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2" name="Rectangle 1388">
                <a:extLst>
                  <a:ext uri="{FF2B5EF4-FFF2-40B4-BE49-F238E27FC236}">
                    <a16:creationId xmlns:a16="http://schemas.microsoft.com/office/drawing/2014/main" id="{A04FE011-8FD7-4F7F-B896-59630E2CA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28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3" name="Rectangle 1389">
                <a:extLst>
                  <a:ext uri="{FF2B5EF4-FFF2-40B4-BE49-F238E27FC236}">
                    <a16:creationId xmlns:a16="http://schemas.microsoft.com/office/drawing/2014/main" id="{8EDE311E-EC50-4D4F-ABC1-B911D42E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35"/>
                <a:ext cx="3918" cy="8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4" name="Rectangle 1390">
                <a:extLst>
                  <a:ext uri="{FF2B5EF4-FFF2-40B4-BE49-F238E27FC236}">
                    <a16:creationId xmlns:a16="http://schemas.microsoft.com/office/drawing/2014/main" id="{251DF843-5C0C-415B-899D-FB5682B4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43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5" name="Rectangle 1391">
                <a:extLst>
                  <a:ext uri="{FF2B5EF4-FFF2-40B4-BE49-F238E27FC236}">
                    <a16:creationId xmlns:a16="http://schemas.microsoft.com/office/drawing/2014/main" id="{73EC1EB1-2B81-4831-AA1C-AF56E995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50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6" name="Rectangle 1392">
                <a:extLst>
                  <a:ext uri="{FF2B5EF4-FFF2-40B4-BE49-F238E27FC236}">
                    <a16:creationId xmlns:a16="http://schemas.microsoft.com/office/drawing/2014/main" id="{D673F183-8D5B-4DB3-8AA2-AB6F2B952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57"/>
                <a:ext cx="3918" cy="8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7" name="Rectangle 1393">
                <a:extLst>
                  <a:ext uri="{FF2B5EF4-FFF2-40B4-BE49-F238E27FC236}">
                    <a16:creationId xmlns:a16="http://schemas.microsoft.com/office/drawing/2014/main" id="{0BBDFB71-AB50-4DB0-B684-1B284552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6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8" name="Rectangle 1394">
                <a:extLst>
                  <a:ext uri="{FF2B5EF4-FFF2-40B4-BE49-F238E27FC236}">
                    <a16:creationId xmlns:a16="http://schemas.microsoft.com/office/drawing/2014/main" id="{F791FA09-AF1B-440E-B4EF-B421D58A4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2"/>
                <a:ext cx="391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99" name="Rectangle 1395">
                <a:extLst>
                  <a:ext uri="{FF2B5EF4-FFF2-40B4-BE49-F238E27FC236}">
                    <a16:creationId xmlns:a16="http://schemas.microsoft.com/office/drawing/2014/main" id="{99741AF8-B684-40A3-B920-85F3CCA53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5"/>
                <a:ext cx="3918" cy="2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0" name="Rectangle 1396">
                <a:extLst>
                  <a:ext uri="{FF2B5EF4-FFF2-40B4-BE49-F238E27FC236}">
                    <a16:creationId xmlns:a16="http://schemas.microsoft.com/office/drawing/2014/main" id="{BCE862A4-0832-4BD3-A2CB-25BAEF296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1" name="Rectangle 1397">
                <a:extLst>
                  <a:ext uri="{FF2B5EF4-FFF2-40B4-BE49-F238E27FC236}">
                    <a16:creationId xmlns:a16="http://schemas.microsoft.com/office/drawing/2014/main" id="{9CE96A90-EE0E-49B5-B2EF-2389BE86F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59"/>
                <a:ext cx="3918" cy="7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2" name="Rectangle 1398">
                <a:extLst>
                  <a:ext uri="{FF2B5EF4-FFF2-40B4-BE49-F238E27FC236}">
                    <a16:creationId xmlns:a16="http://schemas.microsoft.com/office/drawing/2014/main" id="{B79727BA-7D98-4187-8579-48ACDB336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66"/>
                <a:ext cx="3918" cy="8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3" name="Rectangle 1399">
                <a:extLst>
                  <a:ext uri="{FF2B5EF4-FFF2-40B4-BE49-F238E27FC236}">
                    <a16:creationId xmlns:a16="http://schemas.microsoft.com/office/drawing/2014/main" id="{47C02F26-D0B0-4194-A0E4-37F127A2B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74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4" name="Rectangle 1400">
                <a:extLst>
                  <a:ext uri="{FF2B5EF4-FFF2-40B4-BE49-F238E27FC236}">
                    <a16:creationId xmlns:a16="http://schemas.microsoft.com/office/drawing/2014/main" id="{B6318112-6E4C-4569-AC0B-71A53F5B3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81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5" name="Rectangle 1401">
                <a:extLst>
                  <a:ext uri="{FF2B5EF4-FFF2-40B4-BE49-F238E27FC236}">
                    <a16:creationId xmlns:a16="http://schemas.microsoft.com/office/drawing/2014/main" id="{397D31BC-68B2-410A-A194-07031292A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88"/>
                <a:ext cx="3918" cy="8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6" name="Rectangle 1402">
                <a:extLst>
                  <a:ext uri="{FF2B5EF4-FFF2-40B4-BE49-F238E27FC236}">
                    <a16:creationId xmlns:a16="http://schemas.microsoft.com/office/drawing/2014/main" id="{EF7BB4E7-4772-44E7-9D79-E4A138880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96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7" name="Rectangle 1403">
                <a:extLst>
                  <a:ext uri="{FF2B5EF4-FFF2-40B4-BE49-F238E27FC236}">
                    <a16:creationId xmlns:a16="http://schemas.microsoft.com/office/drawing/2014/main" id="{DBC1CA5F-4304-41CC-B1BE-AF1F2E8B5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03"/>
                <a:ext cx="3918" cy="8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8" name="Rectangle 1404">
                <a:extLst>
                  <a:ext uri="{FF2B5EF4-FFF2-40B4-BE49-F238E27FC236}">
                    <a16:creationId xmlns:a16="http://schemas.microsoft.com/office/drawing/2014/main" id="{682B34CB-59FA-44AC-BBDD-FE03FBB5F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11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09" name="Rectangle 1405">
                <a:extLst>
                  <a:ext uri="{FF2B5EF4-FFF2-40B4-BE49-F238E27FC236}">
                    <a16:creationId xmlns:a16="http://schemas.microsoft.com/office/drawing/2014/main" id="{DE2BF850-4453-425D-80F5-5BCDB54FF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18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0" name="Rectangle 1406">
                <a:extLst>
                  <a:ext uri="{FF2B5EF4-FFF2-40B4-BE49-F238E27FC236}">
                    <a16:creationId xmlns:a16="http://schemas.microsoft.com/office/drawing/2014/main" id="{1CBE4FB8-7D25-4F94-8955-BCF16769E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25"/>
                <a:ext cx="3918" cy="8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1" name="Rectangle 1407">
                <a:extLst>
                  <a:ext uri="{FF2B5EF4-FFF2-40B4-BE49-F238E27FC236}">
                    <a16:creationId xmlns:a16="http://schemas.microsoft.com/office/drawing/2014/main" id="{4D32FCC6-9357-4347-B880-5EECE0F7C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33"/>
                <a:ext cx="3918" cy="7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2" name="Rectangle 1408">
                <a:extLst>
                  <a:ext uri="{FF2B5EF4-FFF2-40B4-BE49-F238E27FC236}">
                    <a16:creationId xmlns:a16="http://schemas.microsoft.com/office/drawing/2014/main" id="{24C06EC6-858B-4038-A596-74C9222E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40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3" name="Rectangle 1409">
                <a:extLst>
                  <a:ext uri="{FF2B5EF4-FFF2-40B4-BE49-F238E27FC236}">
                    <a16:creationId xmlns:a16="http://schemas.microsoft.com/office/drawing/2014/main" id="{95F930CB-EBE8-42D5-B27B-ED0A9FC80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47"/>
                <a:ext cx="3918" cy="8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4" name="Rectangle 1410">
                <a:extLst>
                  <a:ext uri="{FF2B5EF4-FFF2-40B4-BE49-F238E27FC236}">
                    <a16:creationId xmlns:a16="http://schemas.microsoft.com/office/drawing/2014/main" id="{E26ACA3D-3461-47D7-9876-60B20C731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55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5" name="Rectangle 1411">
                <a:extLst>
                  <a:ext uri="{FF2B5EF4-FFF2-40B4-BE49-F238E27FC236}">
                    <a16:creationId xmlns:a16="http://schemas.microsoft.com/office/drawing/2014/main" id="{7BC4B883-1524-4D10-9F38-E079A4A67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62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6" name="Rectangle 1412">
                <a:extLst>
                  <a:ext uri="{FF2B5EF4-FFF2-40B4-BE49-F238E27FC236}">
                    <a16:creationId xmlns:a16="http://schemas.microsoft.com/office/drawing/2014/main" id="{31464BE5-CC38-41F4-B16D-256F8790D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69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7" name="Rectangle 1413">
                <a:extLst>
                  <a:ext uri="{FF2B5EF4-FFF2-40B4-BE49-F238E27FC236}">
                    <a16:creationId xmlns:a16="http://schemas.microsoft.com/office/drawing/2014/main" id="{F666C9B9-70B5-4D1C-9D5A-161C81EC2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76"/>
                <a:ext cx="3918" cy="8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8" name="Rectangle 1414">
                <a:extLst>
                  <a:ext uri="{FF2B5EF4-FFF2-40B4-BE49-F238E27FC236}">
                    <a16:creationId xmlns:a16="http://schemas.microsoft.com/office/drawing/2014/main" id="{95CC6563-8C45-4B65-B2E7-552B5AD2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84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19" name="Rectangle 1415">
                <a:extLst>
                  <a:ext uri="{FF2B5EF4-FFF2-40B4-BE49-F238E27FC236}">
                    <a16:creationId xmlns:a16="http://schemas.microsoft.com/office/drawing/2014/main" id="{7E259008-7F7A-41D6-87E4-2B73B8042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91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0" name="Rectangle 1416">
                <a:extLst>
                  <a:ext uri="{FF2B5EF4-FFF2-40B4-BE49-F238E27FC236}">
                    <a16:creationId xmlns:a16="http://schemas.microsoft.com/office/drawing/2014/main" id="{982F7061-4C50-49F3-8E69-0CD040ED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898"/>
                <a:ext cx="3918" cy="8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1" name="Rectangle 1417">
                <a:extLst>
                  <a:ext uri="{FF2B5EF4-FFF2-40B4-BE49-F238E27FC236}">
                    <a16:creationId xmlns:a16="http://schemas.microsoft.com/office/drawing/2014/main" id="{0356F234-71CB-4FA3-8EBB-63846F003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06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2" name="Rectangle 1418">
                <a:extLst>
                  <a:ext uri="{FF2B5EF4-FFF2-40B4-BE49-F238E27FC236}">
                    <a16:creationId xmlns:a16="http://schemas.microsoft.com/office/drawing/2014/main" id="{0AAD4E7D-DFE4-4718-BE52-FBE70BFFD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13"/>
                <a:ext cx="3918" cy="8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3" name="Rectangle 1419">
                <a:extLst>
                  <a:ext uri="{FF2B5EF4-FFF2-40B4-BE49-F238E27FC236}">
                    <a16:creationId xmlns:a16="http://schemas.microsoft.com/office/drawing/2014/main" id="{9E4AF573-2275-4F98-8F51-58559FC5C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21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4" name="Rectangle 1420">
                <a:extLst>
                  <a:ext uri="{FF2B5EF4-FFF2-40B4-BE49-F238E27FC236}">
                    <a16:creationId xmlns:a16="http://schemas.microsoft.com/office/drawing/2014/main" id="{C97F75F3-541D-4631-9BBF-BA8E28F3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28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5" name="Rectangle 1421">
                <a:extLst>
                  <a:ext uri="{FF2B5EF4-FFF2-40B4-BE49-F238E27FC236}">
                    <a16:creationId xmlns:a16="http://schemas.microsoft.com/office/drawing/2014/main" id="{1BF47007-378E-416C-BA99-7B076CDD2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35"/>
                <a:ext cx="3918" cy="8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6" name="Rectangle 1422">
                <a:extLst>
                  <a:ext uri="{FF2B5EF4-FFF2-40B4-BE49-F238E27FC236}">
                    <a16:creationId xmlns:a16="http://schemas.microsoft.com/office/drawing/2014/main" id="{536022A7-E6AB-4C46-A81B-1527B3CD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43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7" name="Rectangle 1423">
                <a:extLst>
                  <a:ext uri="{FF2B5EF4-FFF2-40B4-BE49-F238E27FC236}">
                    <a16:creationId xmlns:a16="http://schemas.microsoft.com/office/drawing/2014/main" id="{78BF6C78-935E-4279-BF6C-A57402A5E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50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8" name="Rectangle 1424">
                <a:extLst>
                  <a:ext uri="{FF2B5EF4-FFF2-40B4-BE49-F238E27FC236}">
                    <a16:creationId xmlns:a16="http://schemas.microsoft.com/office/drawing/2014/main" id="{FD812861-7ABF-41B6-A557-6C8F9508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57"/>
                <a:ext cx="3918" cy="8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29" name="Rectangle 1425">
                <a:extLst>
                  <a:ext uri="{FF2B5EF4-FFF2-40B4-BE49-F238E27FC236}">
                    <a16:creationId xmlns:a16="http://schemas.microsoft.com/office/drawing/2014/main" id="{9CEA7971-2276-4799-8697-73D9B2ED4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6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0" name="Rectangle 1426">
                <a:extLst>
                  <a:ext uri="{FF2B5EF4-FFF2-40B4-BE49-F238E27FC236}">
                    <a16:creationId xmlns:a16="http://schemas.microsoft.com/office/drawing/2014/main" id="{BA68CBAA-E1FB-4E2F-9C2D-2B6AC7666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2"/>
                <a:ext cx="391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1" name="Rectangle 1427">
                <a:extLst>
                  <a:ext uri="{FF2B5EF4-FFF2-40B4-BE49-F238E27FC236}">
                    <a16:creationId xmlns:a16="http://schemas.microsoft.com/office/drawing/2014/main" id="{C7F95910-4F55-4136-9313-802B9E839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2" name="Rectangle 1428">
                <a:extLst>
                  <a:ext uri="{FF2B5EF4-FFF2-40B4-BE49-F238E27FC236}">
                    <a16:creationId xmlns:a16="http://schemas.microsoft.com/office/drawing/2014/main" id="{2193D0A3-99CD-4170-A96A-6426E7D7C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9"/>
                <a:ext cx="1448" cy="8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3" name="Rectangle 1429">
                <a:extLst>
                  <a:ext uri="{FF2B5EF4-FFF2-40B4-BE49-F238E27FC236}">
                    <a16:creationId xmlns:a16="http://schemas.microsoft.com/office/drawing/2014/main" id="{F203D1C5-7726-4672-B1B0-EE670B73D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87"/>
                <a:ext cx="1448" cy="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4" name="Rectangle 1430">
                <a:extLst>
                  <a:ext uri="{FF2B5EF4-FFF2-40B4-BE49-F238E27FC236}">
                    <a16:creationId xmlns:a16="http://schemas.microsoft.com/office/drawing/2014/main" id="{CA851690-FD7E-4756-A5A1-273465CBF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93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5" name="Rectangle 1431">
                <a:extLst>
                  <a:ext uri="{FF2B5EF4-FFF2-40B4-BE49-F238E27FC236}">
                    <a16:creationId xmlns:a16="http://schemas.microsoft.com/office/drawing/2014/main" id="{ED6D791F-49DA-4422-BA2D-289738F2A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00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6" name="Rectangle 1432">
                <a:extLst>
                  <a:ext uri="{FF2B5EF4-FFF2-40B4-BE49-F238E27FC236}">
                    <a16:creationId xmlns:a16="http://schemas.microsoft.com/office/drawing/2014/main" id="{81EAFDD0-E2A7-4237-9E8E-D04FD327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07"/>
                <a:ext cx="1448" cy="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7" name="Rectangle 1433">
                <a:extLst>
                  <a:ext uri="{FF2B5EF4-FFF2-40B4-BE49-F238E27FC236}">
                    <a16:creationId xmlns:a16="http://schemas.microsoft.com/office/drawing/2014/main" id="{2DBEE867-3409-4B37-952E-BE2AE90D0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14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8" name="Rectangle 1434">
                <a:extLst>
                  <a:ext uri="{FF2B5EF4-FFF2-40B4-BE49-F238E27FC236}">
                    <a16:creationId xmlns:a16="http://schemas.microsoft.com/office/drawing/2014/main" id="{CBC16EBC-6B49-4FF5-A9D6-39C3AB017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21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39" name="Rectangle 1435">
                <a:extLst>
                  <a:ext uri="{FF2B5EF4-FFF2-40B4-BE49-F238E27FC236}">
                    <a16:creationId xmlns:a16="http://schemas.microsoft.com/office/drawing/2014/main" id="{F4F4DF6E-905C-4E2C-AC84-587EE4F90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28"/>
                <a:ext cx="1448" cy="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1740" name="Group 1436">
              <a:extLst>
                <a:ext uri="{FF2B5EF4-FFF2-40B4-BE49-F238E27FC236}">
                  <a16:creationId xmlns:a16="http://schemas.microsoft.com/office/drawing/2014/main" id="{7CF62445-8E79-4572-9335-486ABA4F6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2972"/>
              <a:ext cx="5366" cy="578"/>
              <a:chOff x="209" y="2972"/>
              <a:chExt cx="5366" cy="578"/>
            </a:xfrm>
          </p:grpSpPr>
          <p:sp>
            <p:nvSpPr>
              <p:cNvPr id="1251741" name="Rectangle 1437">
                <a:extLst>
                  <a:ext uri="{FF2B5EF4-FFF2-40B4-BE49-F238E27FC236}">
                    <a16:creationId xmlns:a16="http://schemas.microsoft.com/office/drawing/2014/main" id="{FFED430A-23DC-4053-98B2-E8FAF4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35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2" name="Rectangle 1438">
                <a:extLst>
                  <a:ext uri="{FF2B5EF4-FFF2-40B4-BE49-F238E27FC236}">
                    <a16:creationId xmlns:a16="http://schemas.microsoft.com/office/drawing/2014/main" id="{C7439841-9BEE-46E7-B482-46F958C84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42"/>
                <a:ext cx="1448" cy="8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3" name="Rectangle 1439">
                <a:extLst>
                  <a:ext uri="{FF2B5EF4-FFF2-40B4-BE49-F238E27FC236}">
                    <a16:creationId xmlns:a16="http://schemas.microsoft.com/office/drawing/2014/main" id="{9D37F2BB-C060-4F13-B0B7-50C194309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50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4" name="Rectangle 1440">
                <a:extLst>
                  <a:ext uri="{FF2B5EF4-FFF2-40B4-BE49-F238E27FC236}">
                    <a16:creationId xmlns:a16="http://schemas.microsoft.com/office/drawing/2014/main" id="{AAD8C793-C587-4C11-8796-C1F7D36CC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56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5" name="Rectangle 1441">
                <a:extLst>
                  <a:ext uri="{FF2B5EF4-FFF2-40B4-BE49-F238E27FC236}">
                    <a16:creationId xmlns:a16="http://schemas.microsoft.com/office/drawing/2014/main" id="{EDD50365-39F2-4E30-A85F-0EB3265C6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63"/>
                <a:ext cx="1448" cy="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6" name="Rectangle 1442">
                <a:extLst>
                  <a:ext uri="{FF2B5EF4-FFF2-40B4-BE49-F238E27FC236}">
                    <a16:creationId xmlns:a16="http://schemas.microsoft.com/office/drawing/2014/main" id="{78224F48-7B83-44BD-ACC1-DEB489834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70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7" name="Rectangle 1443">
                <a:extLst>
                  <a:ext uri="{FF2B5EF4-FFF2-40B4-BE49-F238E27FC236}">
                    <a16:creationId xmlns:a16="http://schemas.microsoft.com/office/drawing/2014/main" id="{8131E946-2272-4FDA-9B99-92B59E64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77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8" name="Rectangle 1444">
                <a:extLst>
                  <a:ext uri="{FF2B5EF4-FFF2-40B4-BE49-F238E27FC236}">
                    <a16:creationId xmlns:a16="http://schemas.microsoft.com/office/drawing/2014/main" id="{8CB705BC-BD48-446A-AC5F-2725A47AB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84"/>
                <a:ext cx="1448" cy="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49" name="Rectangle 1445">
                <a:extLst>
                  <a:ext uri="{FF2B5EF4-FFF2-40B4-BE49-F238E27FC236}">
                    <a16:creationId xmlns:a16="http://schemas.microsoft.com/office/drawing/2014/main" id="{9996C812-75D6-49EE-A47E-5B387E962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91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0" name="Rectangle 1446">
                <a:extLst>
                  <a:ext uri="{FF2B5EF4-FFF2-40B4-BE49-F238E27FC236}">
                    <a16:creationId xmlns:a16="http://schemas.microsoft.com/office/drawing/2014/main" id="{DA77CDA6-2D3D-4603-A26F-4FCFEB65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98"/>
                <a:ext cx="1448" cy="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1" name="Rectangle 1447">
                <a:extLst>
                  <a:ext uri="{FF2B5EF4-FFF2-40B4-BE49-F238E27FC236}">
                    <a16:creationId xmlns:a16="http://schemas.microsoft.com/office/drawing/2014/main" id="{6F9BE373-CCEF-4285-9EDE-881585700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05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2" name="Rectangle 1448">
                <a:extLst>
                  <a:ext uri="{FF2B5EF4-FFF2-40B4-BE49-F238E27FC236}">
                    <a16:creationId xmlns:a16="http://schemas.microsoft.com/office/drawing/2014/main" id="{39F36755-975C-40EC-ADC2-8D29E81A0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2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3" name="Rectangle 1449">
                <a:extLst>
                  <a:ext uri="{FF2B5EF4-FFF2-40B4-BE49-F238E27FC236}">
                    <a16:creationId xmlns:a16="http://schemas.microsoft.com/office/drawing/2014/main" id="{C8B0D6E8-615D-4AAA-AD41-368B9D64A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9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4" name="Rectangle 1450">
                <a:extLst>
                  <a:ext uri="{FF2B5EF4-FFF2-40B4-BE49-F238E27FC236}">
                    <a16:creationId xmlns:a16="http://schemas.microsoft.com/office/drawing/2014/main" id="{F013C6D1-F579-4A32-A62F-8B8759D55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26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5" name="Rectangle 1451">
                <a:extLst>
                  <a:ext uri="{FF2B5EF4-FFF2-40B4-BE49-F238E27FC236}">
                    <a16:creationId xmlns:a16="http://schemas.microsoft.com/office/drawing/2014/main" id="{1DBBA838-63FD-4732-A545-EBEE5322F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33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6" name="Rectangle 1452">
                <a:extLst>
                  <a:ext uri="{FF2B5EF4-FFF2-40B4-BE49-F238E27FC236}">
                    <a16:creationId xmlns:a16="http://schemas.microsoft.com/office/drawing/2014/main" id="{F38341FD-A6D5-40B1-A965-3D79FA41D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40"/>
                <a:ext cx="1448" cy="7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7" name="Rectangle 1453">
                <a:extLst>
                  <a:ext uri="{FF2B5EF4-FFF2-40B4-BE49-F238E27FC236}">
                    <a16:creationId xmlns:a16="http://schemas.microsoft.com/office/drawing/2014/main" id="{71A00606-BA5A-4BD6-ACB2-2BF8C1C26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47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8" name="Rectangle 1454">
                <a:extLst>
                  <a:ext uri="{FF2B5EF4-FFF2-40B4-BE49-F238E27FC236}">
                    <a16:creationId xmlns:a16="http://schemas.microsoft.com/office/drawing/2014/main" id="{EA69A69D-5A39-41E2-BC35-C4989B962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54"/>
                <a:ext cx="1448" cy="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59" name="Rectangle 1455">
                <a:extLst>
                  <a:ext uri="{FF2B5EF4-FFF2-40B4-BE49-F238E27FC236}">
                    <a16:creationId xmlns:a16="http://schemas.microsoft.com/office/drawing/2014/main" id="{DEE30AEC-9757-48FE-B8ED-2D3721184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61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0" name="Rectangle 1456">
                <a:extLst>
                  <a:ext uri="{FF2B5EF4-FFF2-40B4-BE49-F238E27FC236}">
                    <a16:creationId xmlns:a16="http://schemas.microsoft.com/office/drawing/2014/main" id="{C72F3DD5-543E-4B0F-AE94-C923880C0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68"/>
                <a:ext cx="1448" cy="7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1" name="Rectangle 1457">
                <a:extLst>
                  <a:ext uri="{FF2B5EF4-FFF2-40B4-BE49-F238E27FC236}">
                    <a16:creationId xmlns:a16="http://schemas.microsoft.com/office/drawing/2014/main" id="{2513301D-7B24-439C-8571-F146DADA5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7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2" name="Rectangle 1458">
                <a:extLst>
                  <a:ext uri="{FF2B5EF4-FFF2-40B4-BE49-F238E27FC236}">
                    <a16:creationId xmlns:a16="http://schemas.microsoft.com/office/drawing/2014/main" id="{CDBABD8F-1BAF-46C8-B018-6D5F0865A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82"/>
                <a:ext cx="1448" cy="4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3" name="Rectangle 1459">
                <a:extLst>
                  <a:ext uri="{FF2B5EF4-FFF2-40B4-BE49-F238E27FC236}">
                    <a16:creationId xmlns:a16="http://schemas.microsoft.com/office/drawing/2014/main" id="{97C10040-FE75-40EC-BCEF-8EFAE12D8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6"/>
                <a:ext cx="1448" cy="2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4" name="Rectangle 1460">
                <a:extLst>
                  <a:ext uri="{FF2B5EF4-FFF2-40B4-BE49-F238E27FC236}">
                    <a16:creationId xmlns:a16="http://schemas.microsoft.com/office/drawing/2014/main" id="{0402DF4E-9447-4B71-9789-1781470E1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2"/>
                <a:ext cx="1448" cy="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5" name="Rectangle 1461">
                <a:extLst>
                  <a:ext uri="{FF2B5EF4-FFF2-40B4-BE49-F238E27FC236}">
                    <a16:creationId xmlns:a16="http://schemas.microsoft.com/office/drawing/2014/main" id="{B4B0FA36-A02B-4DFD-9349-11B912C88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79"/>
                <a:ext cx="1448" cy="8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6" name="Rectangle 1462">
                <a:extLst>
                  <a:ext uri="{FF2B5EF4-FFF2-40B4-BE49-F238E27FC236}">
                    <a16:creationId xmlns:a16="http://schemas.microsoft.com/office/drawing/2014/main" id="{0C998966-C464-4AB3-B0BF-50D6D613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87"/>
                <a:ext cx="1448" cy="6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7" name="Rectangle 1463">
                <a:extLst>
                  <a:ext uri="{FF2B5EF4-FFF2-40B4-BE49-F238E27FC236}">
                    <a16:creationId xmlns:a16="http://schemas.microsoft.com/office/drawing/2014/main" id="{0DCBD46B-C30F-4EA6-94A4-3151B293B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93"/>
                <a:ext cx="1448" cy="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8" name="Rectangle 1464">
                <a:extLst>
                  <a:ext uri="{FF2B5EF4-FFF2-40B4-BE49-F238E27FC236}">
                    <a16:creationId xmlns:a16="http://schemas.microsoft.com/office/drawing/2014/main" id="{A9CA1561-2E83-417E-A7B9-CEA73813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00"/>
                <a:ext cx="1448" cy="7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69" name="Rectangle 1465">
                <a:extLst>
                  <a:ext uri="{FF2B5EF4-FFF2-40B4-BE49-F238E27FC236}">
                    <a16:creationId xmlns:a16="http://schemas.microsoft.com/office/drawing/2014/main" id="{01213D3D-4578-4C39-9F13-D84DCB34A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07"/>
                <a:ext cx="1448" cy="7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0" name="Rectangle 1466">
                <a:extLst>
                  <a:ext uri="{FF2B5EF4-FFF2-40B4-BE49-F238E27FC236}">
                    <a16:creationId xmlns:a16="http://schemas.microsoft.com/office/drawing/2014/main" id="{6D0610C5-5866-4E7D-BC5C-93C0E85D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14"/>
                <a:ext cx="1448" cy="7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1" name="Rectangle 1467">
                <a:extLst>
                  <a:ext uri="{FF2B5EF4-FFF2-40B4-BE49-F238E27FC236}">
                    <a16:creationId xmlns:a16="http://schemas.microsoft.com/office/drawing/2014/main" id="{D430B0DB-8623-43E4-84ED-A5187F24F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21"/>
                <a:ext cx="1448" cy="7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2" name="Rectangle 1468">
                <a:extLst>
                  <a:ext uri="{FF2B5EF4-FFF2-40B4-BE49-F238E27FC236}">
                    <a16:creationId xmlns:a16="http://schemas.microsoft.com/office/drawing/2014/main" id="{0931F060-BC04-4A00-8C8F-D3F8364DD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28"/>
                <a:ext cx="1448" cy="7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3" name="Rectangle 1469">
                <a:extLst>
                  <a:ext uri="{FF2B5EF4-FFF2-40B4-BE49-F238E27FC236}">
                    <a16:creationId xmlns:a16="http://schemas.microsoft.com/office/drawing/2014/main" id="{A4A1DA15-AABA-42F2-A55D-E72CF651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35"/>
                <a:ext cx="1448" cy="7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4" name="Rectangle 1470">
                <a:extLst>
                  <a:ext uri="{FF2B5EF4-FFF2-40B4-BE49-F238E27FC236}">
                    <a16:creationId xmlns:a16="http://schemas.microsoft.com/office/drawing/2014/main" id="{F6E00609-F903-4CCF-AFB7-EB7654804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42"/>
                <a:ext cx="1448" cy="8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5" name="Rectangle 1471">
                <a:extLst>
                  <a:ext uri="{FF2B5EF4-FFF2-40B4-BE49-F238E27FC236}">
                    <a16:creationId xmlns:a16="http://schemas.microsoft.com/office/drawing/2014/main" id="{2E901B1B-7C5D-4B27-9986-80FDB3AD5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50"/>
                <a:ext cx="1448" cy="6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6" name="Rectangle 1472">
                <a:extLst>
                  <a:ext uri="{FF2B5EF4-FFF2-40B4-BE49-F238E27FC236}">
                    <a16:creationId xmlns:a16="http://schemas.microsoft.com/office/drawing/2014/main" id="{C9EBA8D5-5186-453D-BC88-5BFF56A64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56"/>
                <a:ext cx="1448" cy="7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7" name="Rectangle 1473">
                <a:extLst>
                  <a:ext uri="{FF2B5EF4-FFF2-40B4-BE49-F238E27FC236}">
                    <a16:creationId xmlns:a16="http://schemas.microsoft.com/office/drawing/2014/main" id="{04283ADE-99A5-41A2-B29A-1E71FC6BE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63"/>
                <a:ext cx="1448" cy="7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8" name="Rectangle 1474">
                <a:extLst>
                  <a:ext uri="{FF2B5EF4-FFF2-40B4-BE49-F238E27FC236}">
                    <a16:creationId xmlns:a16="http://schemas.microsoft.com/office/drawing/2014/main" id="{0988287C-3710-4D42-8592-86972B376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70"/>
                <a:ext cx="1448" cy="7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79" name="Rectangle 1475">
                <a:extLst>
                  <a:ext uri="{FF2B5EF4-FFF2-40B4-BE49-F238E27FC236}">
                    <a16:creationId xmlns:a16="http://schemas.microsoft.com/office/drawing/2014/main" id="{EAE7ABE6-E429-4E3E-BCFE-67D49ECB5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77"/>
                <a:ext cx="1448" cy="7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0" name="Rectangle 1476">
                <a:extLst>
                  <a:ext uri="{FF2B5EF4-FFF2-40B4-BE49-F238E27FC236}">
                    <a16:creationId xmlns:a16="http://schemas.microsoft.com/office/drawing/2014/main" id="{0278D77E-1CB5-4E69-AFA1-060BD99A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84"/>
                <a:ext cx="1448" cy="7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1" name="Rectangle 1477">
                <a:extLst>
                  <a:ext uri="{FF2B5EF4-FFF2-40B4-BE49-F238E27FC236}">
                    <a16:creationId xmlns:a16="http://schemas.microsoft.com/office/drawing/2014/main" id="{9C9C3BD0-621C-4985-ACCD-1DE1E8A40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91"/>
                <a:ext cx="1448" cy="7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2" name="Rectangle 1478">
                <a:extLst>
                  <a:ext uri="{FF2B5EF4-FFF2-40B4-BE49-F238E27FC236}">
                    <a16:creationId xmlns:a16="http://schemas.microsoft.com/office/drawing/2014/main" id="{7ECEDF9F-29D1-4A3F-9933-137410DFE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098"/>
                <a:ext cx="1448" cy="7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3" name="Rectangle 1479">
                <a:extLst>
                  <a:ext uri="{FF2B5EF4-FFF2-40B4-BE49-F238E27FC236}">
                    <a16:creationId xmlns:a16="http://schemas.microsoft.com/office/drawing/2014/main" id="{DD1D224F-929E-4D4D-B8B7-7484358E3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05"/>
                <a:ext cx="1448" cy="7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4" name="Rectangle 1480">
                <a:extLst>
                  <a:ext uri="{FF2B5EF4-FFF2-40B4-BE49-F238E27FC236}">
                    <a16:creationId xmlns:a16="http://schemas.microsoft.com/office/drawing/2014/main" id="{06715E17-4C1F-486B-B33E-9FBCA179C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2"/>
                <a:ext cx="1448" cy="7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5" name="Rectangle 1481">
                <a:extLst>
                  <a:ext uri="{FF2B5EF4-FFF2-40B4-BE49-F238E27FC236}">
                    <a16:creationId xmlns:a16="http://schemas.microsoft.com/office/drawing/2014/main" id="{774D2350-C6DD-42F4-8635-0EA9C920F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9"/>
                <a:ext cx="1448" cy="7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6" name="Rectangle 1482">
                <a:extLst>
                  <a:ext uri="{FF2B5EF4-FFF2-40B4-BE49-F238E27FC236}">
                    <a16:creationId xmlns:a16="http://schemas.microsoft.com/office/drawing/2014/main" id="{D1B1B3B8-6608-4EF3-97AA-0DFDBDCF4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26"/>
                <a:ext cx="1448" cy="7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7" name="Rectangle 1483">
                <a:extLst>
                  <a:ext uri="{FF2B5EF4-FFF2-40B4-BE49-F238E27FC236}">
                    <a16:creationId xmlns:a16="http://schemas.microsoft.com/office/drawing/2014/main" id="{830C34A0-6427-46D4-A7CA-57D1F81A3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33"/>
                <a:ext cx="1448" cy="7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8" name="Rectangle 1484">
                <a:extLst>
                  <a:ext uri="{FF2B5EF4-FFF2-40B4-BE49-F238E27FC236}">
                    <a16:creationId xmlns:a16="http://schemas.microsoft.com/office/drawing/2014/main" id="{B7B19166-2A75-4830-9764-0292450F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40"/>
                <a:ext cx="1448" cy="7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89" name="Rectangle 1485">
                <a:extLst>
                  <a:ext uri="{FF2B5EF4-FFF2-40B4-BE49-F238E27FC236}">
                    <a16:creationId xmlns:a16="http://schemas.microsoft.com/office/drawing/2014/main" id="{F6FE3E7F-4517-4A34-BB0F-8EC0D4741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47"/>
                <a:ext cx="1448" cy="7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0" name="Rectangle 1486">
                <a:extLst>
                  <a:ext uri="{FF2B5EF4-FFF2-40B4-BE49-F238E27FC236}">
                    <a16:creationId xmlns:a16="http://schemas.microsoft.com/office/drawing/2014/main" id="{B165261E-86F5-4225-9994-152860F0D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54"/>
                <a:ext cx="1448" cy="7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1" name="Rectangle 1487">
                <a:extLst>
                  <a:ext uri="{FF2B5EF4-FFF2-40B4-BE49-F238E27FC236}">
                    <a16:creationId xmlns:a16="http://schemas.microsoft.com/office/drawing/2014/main" id="{585B3338-B22D-43CF-9D93-A4A8C94B2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61"/>
                <a:ext cx="1448" cy="7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2" name="Rectangle 1488">
                <a:extLst>
                  <a:ext uri="{FF2B5EF4-FFF2-40B4-BE49-F238E27FC236}">
                    <a16:creationId xmlns:a16="http://schemas.microsoft.com/office/drawing/2014/main" id="{8F220D68-2E45-41F9-A72F-16D5C70A8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68"/>
                <a:ext cx="1448" cy="7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3" name="Rectangle 1489">
                <a:extLst>
                  <a:ext uri="{FF2B5EF4-FFF2-40B4-BE49-F238E27FC236}">
                    <a16:creationId xmlns:a16="http://schemas.microsoft.com/office/drawing/2014/main" id="{0DB0AFF1-AC4A-432B-B81E-B8D3714E6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75"/>
                <a:ext cx="1448" cy="7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4" name="Rectangle 1490">
                <a:extLst>
                  <a:ext uri="{FF2B5EF4-FFF2-40B4-BE49-F238E27FC236}">
                    <a16:creationId xmlns:a16="http://schemas.microsoft.com/office/drawing/2014/main" id="{91451C46-444D-4EEC-9675-63E50C614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82"/>
                <a:ext cx="1448" cy="4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5" name="Rectangle 1491">
                <a:extLst>
                  <a:ext uri="{FF2B5EF4-FFF2-40B4-BE49-F238E27FC236}">
                    <a16:creationId xmlns:a16="http://schemas.microsoft.com/office/drawing/2014/main" id="{0F57B198-A8AC-4782-A9C5-FD8FD27C7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6" name="Rectangle 1492">
                <a:extLst>
                  <a:ext uri="{FF2B5EF4-FFF2-40B4-BE49-F238E27FC236}">
                    <a16:creationId xmlns:a16="http://schemas.microsoft.com/office/drawing/2014/main" id="{C03FAC31-EA44-4FD8-B3AF-AB1BB8CA4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9"/>
                <a:ext cx="3918" cy="8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7" name="Rectangle 1493">
                <a:extLst>
                  <a:ext uri="{FF2B5EF4-FFF2-40B4-BE49-F238E27FC236}">
                    <a16:creationId xmlns:a16="http://schemas.microsoft.com/office/drawing/2014/main" id="{C6FC789E-5F9B-44C3-9036-DA388AD1D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87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8" name="Rectangle 1494">
                <a:extLst>
                  <a:ext uri="{FF2B5EF4-FFF2-40B4-BE49-F238E27FC236}">
                    <a16:creationId xmlns:a16="http://schemas.microsoft.com/office/drawing/2014/main" id="{261A5A80-71AF-4178-9785-B6C4A7442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93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99" name="Rectangle 1495">
                <a:extLst>
                  <a:ext uri="{FF2B5EF4-FFF2-40B4-BE49-F238E27FC236}">
                    <a16:creationId xmlns:a16="http://schemas.microsoft.com/office/drawing/2014/main" id="{1020CFCF-EB3D-4CB6-B2A1-B38189866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00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0" name="Rectangle 1496">
                <a:extLst>
                  <a:ext uri="{FF2B5EF4-FFF2-40B4-BE49-F238E27FC236}">
                    <a16:creationId xmlns:a16="http://schemas.microsoft.com/office/drawing/2014/main" id="{ECE30B11-E7FD-4780-9EB0-347078C61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07"/>
                <a:ext cx="3918" cy="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1" name="Rectangle 1497">
                <a:extLst>
                  <a:ext uri="{FF2B5EF4-FFF2-40B4-BE49-F238E27FC236}">
                    <a16:creationId xmlns:a16="http://schemas.microsoft.com/office/drawing/2014/main" id="{E4811D00-1DF3-4BE5-915A-1555461B2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14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2" name="Rectangle 1498">
                <a:extLst>
                  <a:ext uri="{FF2B5EF4-FFF2-40B4-BE49-F238E27FC236}">
                    <a16:creationId xmlns:a16="http://schemas.microsoft.com/office/drawing/2014/main" id="{5F815020-734C-4262-9CB6-3F237DC67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21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3" name="Rectangle 1499">
                <a:extLst>
                  <a:ext uri="{FF2B5EF4-FFF2-40B4-BE49-F238E27FC236}">
                    <a16:creationId xmlns:a16="http://schemas.microsoft.com/office/drawing/2014/main" id="{AFFA8C4C-5B84-4A5B-9923-0F236E41A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28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4" name="Rectangle 1500">
                <a:extLst>
                  <a:ext uri="{FF2B5EF4-FFF2-40B4-BE49-F238E27FC236}">
                    <a16:creationId xmlns:a16="http://schemas.microsoft.com/office/drawing/2014/main" id="{504EFCE6-83C1-4DC9-8DBD-3BC1500E2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35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5" name="Rectangle 1501">
                <a:extLst>
                  <a:ext uri="{FF2B5EF4-FFF2-40B4-BE49-F238E27FC236}">
                    <a16:creationId xmlns:a16="http://schemas.microsoft.com/office/drawing/2014/main" id="{1879B7C1-C875-4E9F-9063-FECC93F38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42"/>
                <a:ext cx="3918" cy="8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6" name="Rectangle 1502">
                <a:extLst>
                  <a:ext uri="{FF2B5EF4-FFF2-40B4-BE49-F238E27FC236}">
                    <a16:creationId xmlns:a16="http://schemas.microsoft.com/office/drawing/2014/main" id="{08B78A60-55CA-4887-9CA2-B7F5F09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50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7" name="Rectangle 1503">
                <a:extLst>
                  <a:ext uri="{FF2B5EF4-FFF2-40B4-BE49-F238E27FC236}">
                    <a16:creationId xmlns:a16="http://schemas.microsoft.com/office/drawing/2014/main" id="{C2A4C912-4A63-4EE1-B536-7159D1F1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56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8" name="Rectangle 1504">
                <a:extLst>
                  <a:ext uri="{FF2B5EF4-FFF2-40B4-BE49-F238E27FC236}">
                    <a16:creationId xmlns:a16="http://schemas.microsoft.com/office/drawing/2014/main" id="{8F9FC750-ACE3-4F97-BF60-3F54DD116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63"/>
                <a:ext cx="3918" cy="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09" name="Rectangle 1505">
                <a:extLst>
                  <a:ext uri="{FF2B5EF4-FFF2-40B4-BE49-F238E27FC236}">
                    <a16:creationId xmlns:a16="http://schemas.microsoft.com/office/drawing/2014/main" id="{A0606624-8CD0-4E9F-A2A3-7CC178F37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70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0" name="Rectangle 1506">
                <a:extLst>
                  <a:ext uri="{FF2B5EF4-FFF2-40B4-BE49-F238E27FC236}">
                    <a16:creationId xmlns:a16="http://schemas.microsoft.com/office/drawing/2014/main" id="{A76C4023-FF94-4764-AFDB-3B5089CC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77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1" name="Rectangle 1507">
                <a:extLst>
                  <a:ext uri="{FF2B5EF4-FFF2-40B4-BE49-F238E27FC236}">
                    <a16:creationId xmlns:a16="http://schemas.microsoft.com/office/drawing/2014/main" id="{FA59314F-3B1F-4439-921B-00F35D4F4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84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2" name="Rectangle 1508">
                <a:extLst>
                  <a:ext uri="{FF2B5EF4-FFF2-40B4-BE49-F238E27FC236}">
                    <a16:creationId xmlns:a16="http://schemas.microsoft.com/office/drawing/2014/main" id="{36844D3C-40AD-4CF6-B665-6B69658E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91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3" name="Rectangle 1509">
                <a:extLst>
                  <a:ext uri="{FF2B5EF4-FFF2-40B4-BE49-F238E27FC236}">
                    <a16:creationId xmlns:a16="http://schemas.microsoft.com/office/drawing/2014/main" id="{04A86A61-C03A-4BA2-9419-AE5DDAC5F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98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4" name="Rectangle 1510">
                <a:extLst>
                  <a:ext uri="{FF2B5EF4-FFF2-40B4-BE49-F238E27FC236}">
                    <a16:creationId xmlns:a16="http://schemas.microsoft.com/office/drawing/2014/main" id="{8C6CEF9E-E710-455C-9D28-92E801611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05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5" name="Rectangle 1511">
                <a:extLst>
                  <a:ext uri="{FF2B5EF4-FFF2-40B4-BE49-F238E27FC236}">
                    <a16:creationId xmlns:a16="http://schemas.microsoft.com/office/drawing/2014/main" id="{F4082AC9-764D-405C-B533-0DB011BF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12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6" name="Rectangle 1512">
                <a:extLst>
                  <a:ext uri="{FF2B5EF4-FFF2-40B4-BE49-F238E27FC236}">
                    <a16:creationId xmlns:a16="http://schemas.microsoft.com/office/drawing/2014/main" id="{8341EDEB-99A3-4E1C-8A55-B5EE97B12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19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7" name="Rectangle 1513">
                <a:extLst>
                  <a:ext uri="{FF2B5EF4-FFF2-40B4-BE49-F238E27FC236}">
                    <a16:creationId xmlns:a16="http://schemas.microsoft.com/office/drawing/2014/main" id="{FAC2C4CB-5570-42D2-A376-B74096F9C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2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8" name="Rectangle 1514">
                <a:extLst>
                  <a:ext uri="{FF2B5EF4-FFF2-40B4-BE49-F238E27FC236}">
                    <a16:creationId xmlns:a16="http://schemas.microsoft.com/office/drawing/2014/main" id="{389ED8B7-80C7-48FA-9763-65D9BCAC3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33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19" name="Rectangle 1515">
                <a:extLst>
                  <a:ext uri="{FF2B5EF4-FFF2-40B4-BE49-F238E27FC236}">
                    <a16:creationId xmlns:a16="http://schemas.microsoft.com/office/drawing/2014/main" id="{70E3F4C1-510A-4A6A-A221-30DC5A12A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40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0" name="Rectangle 1516">
                <a:extLst>
                  <a:ext uri="{FF2B5EF4-FFF2-40B4-BE49-F238E27FC236}">
                    <a16:creationId xmlns:a16="http://schemas.microsoft.com/office/drawing/2014/main" id="{A8863355-F629-4649-83F5-FC5CEF351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47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1" name="Rectangle 1517">
                <a:extLst>
                  <a:ext uri="{FF2B5EF4-FFF2-40B4-BE49-F238E27FC236}">
                    <a16:creationId xmlns:a16="http://schemas.microsoft.com/office/drawing/2014/main" id="{EF369F3A-5049-49CA-B5DE-0FE3EF725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54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2" name="Rectangle 1518">
                <a:extLst>
                  <a:ext uri="{FF2B5EF4-FFF2-40B4-BE49-F238E27FC236}">
                    <a16:creationId xmlns:a16="http://schemas.microsoft.com/office/drawing/2014/main" id="{F1B4D98C-04BB-4804-A1CB-E5AA89CBA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61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3" name="Rectangle 1519">
                <a:extLst>
                  <a:ext uri="{FF2B5EF4-FFF2-40B4-BE49-F238E27FC236}">
                    <a16:creationId xmlns:a16="http://schemas.microsoft.com/office/drawing/2014/main" id="{7A227D38-5620-4A0B-A94F-0AEE0E1AF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68"/>
                <a:ext cx="3918" cy="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4" name="Rectangle 1520">
                <a:extLst>
                  <a:ext uri="{FF2B5EF4-FFF2-40B4-BE49-F238E27FC236}">
                    <a16:creationId xmlns:a16="http://schemas.microsoft.com/office/drawing/2014/main" id="{0DEEFEAE-0AAB-404F-B6E5-6E51EA02C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7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5" name="Rectangle 1521">
                <a:extLst>
                  <a:ext uri="{FF2B5EF4-FFF2-40B4-BE49-F238E27FC236}">
                    <a16:creationId xmlns:a16="http://schemas.microsoft.com/office/drawing/2014/main" id="{27130E93-C133-4038-8013-0976072A0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82"/>
                <a:ext cx="3918" cy="4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6" name="Rectangle 1522">
                <a:extLst>
                  <a:ext uri="{FF2B5EF4-FFF2-40B4-BE49-F238E27FC236}">
                    <a16:creationId xmlns:a16="http://schemas.microsoft.com/office/drawing/2014/main" id="{F17189AC-F254-4521-A230-C1C197127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6"/>
                <a:ext cx="3918" cy="2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7" name="Rectangle 1523">
                <a:extLst>
                  <a:ext uri="{FF2B5EF4-FFF2-40B4-BE49-F238E27FC236}">
                    <a16:creationId xmlns:a16="http://schemas.microsoft.com/office/drawing/2014/main" id="{EEA98888-156B-44F1-AE0A-081B8A176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2"/>
                <a:ext cx="3918" cy="7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8" name="Rectangle 1524">
                <a:extLst>
                  <a:ext uri="{FF2B5EF4-FFF2-40B4-BE49-F238E27FC236}">
                    <a16:creationId xmlns:a16="http://schemas.microsoft.com/office/drawing/2014/main" id="{D18C191A-2897-42E9-9281-F25AC36C5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79"/>
                <a:ext cx="3918" cy="8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29" name="Rectangle 1525">
                <a:extLst>
                  <a:ext uri="{FF2B5EF4-FFF2-40B4-BE49-F238E27FC236}">
                    <a16:creationId xmlns:a16="http://schemas.microsoft.com/office/drawing/2014/main" id="{D5204737-2F58-46B3-B7E8-654C3E2DB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87"/>
                <a:ext cx="3918" cy="6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0" name="Rectangle 1526">
                <a:extLst>
                  <a:ext uri="{FF2B5EF4-FFF2-40B4-BE49-F238E27FC236}">
                    <a16:creationId xmlns:a16="http://schemas.microsoft.com/office/drawing/2014/main" id="{085004FF-7E84-4308-BBDA-FE12E64FF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993"/>
                <a:ext cx="3918" cy="7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1" name="Rectangle 1527">
                <a:extLst>
                  <a:ext uri="{FF2B5EF4-FFF2-40B4-BE49-F238E27FC236}">
                    <a16:creationId xmlns:a16="http://schemas.microsoft.com/office/drawing/2014/main" id="{9EABBE9F-BAD2-4096-8A9F-92FBD323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00"/>
                <a:ext cx="3918" cy="7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2" name="Rectangle 1528">
                <a:extLst>
                  <a:ext uri="{FF2B5EF4-FFF2-40B4-BE49-F238E27FC236}">
                    <a16:creationId xmlns:a16="http://schemas.microsoft.com/office/drawing/2014/main" id="{8414A3BF-CFA0-45F9-8D6D-40FF40EDD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07"/>
                <a:ext cx="3918" cy="7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3" name="Rectangle 1529">
                <a:extLst>
                  <a:ext uri="{FF2B5EF4-FFF2-40B4-BE49-F238E27FC236}">
                    <a16:creationId xmlns:a16="http://schemas.microsoft.com/office/drawing/2014/main" id="{FDEF435C-8CB8-4535-890D-A9AE7C42B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14"/>
                <a:ext cx="3918" cy="7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4" name="Rectangle 1530">
                <a:extLst>
                  <a:ext uri="{FF2B5EF4-FFF2-40B4-BE49-F238E27FC236}">
                    <a16:creationId xmlns:a16="http://schemas.microsoft.com/office/drawing/2014/main" id="{D7D23050-0B15-4954-8AA7-911EA8CA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21"/>
                <a:ext cx="3918" cy="7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5" name="Rectangle 1531">
                <a:extLst>
                  <a:ext uri="{FF2B5EF4-FFF2-40B4-BE49-F238E27FC236}">
                    <a16:creationId xmlns:a16="http://schemas.microsoft.com/office/drawing/2014/main" id="{E08DC2D0-6599-4FE9-82AE-8C84015C4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28"/>
                <a:ext cx="3918" cy="7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6" name="Rectangle 1532">
                <a:extLst>
                  <a:ext uri="{FF2B5EF4-FFF2-40B4-BE49-F238E27FC236}">
                    <a16:creationId xmlns:a16="http://schemas.microsoft.com/office/drawing/2014/main" id="{D21A0806-350C-49AF-9803-C59F8BE6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35"/>
                <a:ext cx="3918" cy="7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7" name="Rectangle 1533">
                <a:extLst>
                  <a:ext uri="{FF2B5EF4-FFF2-40B4-BE49-F238E27FC236}">
                    <a16:creationId xmlns:a16="http://schemas.microsoft.com/office/drawing/2014/main" id="{303D19EE-0A76-44C9-A993-899E5571D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42"/>
                <a:ext cx="3918" cy="8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8" name="Rectangle 1534">
                <a:extLst>
                  <a:ext uri="{FF2B5EF4-FFF2-40B4-BE49-F238E27FC236}">
                    <a16:creationId xmlns:a16="http://schemas.microsoft.com/office/drawing/2014/main" id="{288394FA-8FAA-401A-8018-154321CF7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50"/>
                <a:ext cx="3918" cy="6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39" name="Rectangle 1535">
                <a:extLst>
                  <a:ext uri="{FF2B5EF4-FFF2-40B4-BE49-F238E27FC236}">
                    <a16:creationId xmlns:a16="http://schemas.microsoft.com/office/drawing/2014/main" id="{84226346-3A30-40F3-920B-78C8EFD10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56"/>
                <a:ext cx="3918" cy="7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0" name="Rectangle 1536">
                <a:extLst>
                  <a:ext uri="{FF2B5EF4-FFF2-40B4-BE49-F238E27FC236}">
                    <a16:creationId xmlns:a16="http://schemas.microsoft.com/office/drawing/2014/main" id="{FAEE0546-9A19-4FE2-BCD4-2666A751B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63"/>
                <a:ext cx="3918" cy="7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1" name="Rectangle 1537">
                <a:extLst>
                  <a:ext uri="{FF2B5EF4-FFF2-40B4-BE49-F238E27FC236}">
                    <a16:creationId xmlns:a16="http://schemas.microsoft.com/office/drawing/2014/main" id="{5B4CAF0C-379C-4DAB-AC86-32B5E19AA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70"/>
                <a:ext cx="3918" cy="7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2" name="Rectangle 1538">
                <a:extLst>
                  <a:ext uri="{FF2B5EF4-FFF2-40B4-BE49-F238E27FC236}">
                    <a16:creationId xmlns:a16="http://schemas.microsoft.com/office/drawing/2014/main" id="{301958F0-E8A8-45B7-ABC4-CB62B68F4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77"/>
                <a:ext cx="3918" cy="7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3" name="Rectangle 1539">
                <a:extLst>
                  <a:ext uri="{FF2B5EF4-FFF2-40B4-BE49-F238E27FC236}">
                    <a16:creationId xmlns:a16="http://schemas.microsoft.com/office/drawing/2014/main" id="{16189657-FEAC-48B1-8B7D-E7603443E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84"/>
                <a:ext cx="3918" cy="7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4" name="Rectangle 1540">
                <a:extLst>
                  <a:ext uri="{FF2B5EF4-FFF2-40B4-BE49-F238E27FC236}">
                    <a16:creationId xmlns:a16="http://schemas.microsoft.com/office/drawing/2014/main" id="{68CF05F4-23E1-4BD6-917B-87A1C1610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91"/>
                <a:ext cx="3918" cy="7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5" name="Rectangle 1541">
                <a:extLst>
                  <a:ext uri="{FF2B5EF4-FFF2-40B4-BE49-F238E27FC236}">
                    <a16:creationId xmlns:a16="http://schemas.microsoft.com/office/drawing/2014/main" id="{90786F58-7E6F-413A-A2D2-6C69EB80A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098"/>
                <a:ext cx="3918" cy="7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6" name="Rectangle 1542">
                <a:extLst>
                  <a:ext uri="{FF2B5EF4-FFF2-40B4-BE49-F238E27FC236}">
                    <a16:creationId xmlns:a16="http://schemas.microsoft.com/office/drawing/2014/main" id="{0877DE3A-C602-4B57-AB03-A24AA1353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05"/>
                <a:ext cx="3918" cy="7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7" name="Rectangle 1543">
                <a:extLst>
                  <a:ext uri="{FF2B5EF4-FFF2-40B4-BE49-F238E27FC236}">
                    <a16:creationId xmlns:a16="http://schemas.microsoft.com/office/drawing/2014/main" id="{C93C9148-87B4-419C-9A86-6A2F323B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12"/>
                <a:ext cx="3918" cy="7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8" name="Rectangle 1544">
                <a:extLst>
                  <a:ext uri="{FF2B5EF4-FFF2-40B4-BE49-F238E27FC236}">
                    <a16:creationId xmlns:a16="http://schemas.microsoft.com/office/drawing/2014/main" id="{48519860-B12C-461A-8E07-93DF70370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19"/>
                <a:ext cx="3918" cy="7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49" name="Rectangle 1545">
                <a:extLst>
                  <a:ext uri="{FF2B5EF4-FFF2-40B4-BE49-F238E27FC236}">
                    <a16:creationId xmlns:a16="http://schemas.microsoft.com/office/drawing/2014/main" id="{DE6EC5DD-6E02-4493-BFAA-9B24DF23A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26"/>
                <a:ext cx="3918" cy="7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0" name="Rectangle 1546">
                <a:extLst>
                  <a:ext uri="{FF2B5EF4-FFF2-40B4-BE49-F238E27FC236}">
                    <a16:creationId xmlns:a16="http://schemas.microsoft.com/office/drawing/2014/main" id="{265D79EF-D821-473F-A30E-5F0245852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33"/>
                <a:ext cx="3918" cy="7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1" name="Rectangle 1547">
                <a:extLst>
                  <a:ext uri="{FF2B5EF4-FFF2-40B4-BE49-F238E27FC236}">
                    <a16:creationId xmlns:a16="http://schemas.microsoft.com/office/drawing/2014/main" id="{E8770734-435A-49FD-8652-67085E48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40"/>
                <a:ext cx="3918" cy="7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2" name="Rectangle 1548">
                <a:extLst>
                  <a:ext uri="{FF2B5EF4-FFF2-40B4-BE49-F238E27FC236}">
                    <a16:creationId xmlns:a16="http://schemas.microsoft.com/office/drawing/2014/main" id="{9F89E5E9-A627-47FA-87EA-013033C5E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47"/>
                <a:ext cx="3918" cy="7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3" name="Rectangle 1549">
                <a:extLst>
                  <a:ext uri="{FF2B5EF4-FFF2-40B4-BE49-F238E27FC236}">
                    <a16:creationId xmlns:a16="http://schemas.microsoft.com/office/drawing/2014/main" id="{B022B1DD-0625-4A62-AF41-77CC45ABF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54"/>
                <a:ext cx="3918" cy="7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4" name="Rectangle 1550">
                <a:extLst>
                  <a:ext uri="{FF2B5EF4-FFF2-40B4-BE49-F238E27FC236}">
                    <a16:creationId xmlns:a16="http://schemas.microsoft.com/office/drawing/2014/main" id="{DD7DAC8F-CBFA-448C-AA82-247B34F17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61"/>
                <a:ext cx="3918" cy="7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5" name="Rectangle 1551">
                <a:extLst>
                  <a:ext uri="{FF2B5EF4-FFF2-40B4-BE49-F238E27FC236}">
                    <a16:creationId xmlns:a16="http://schemas.microsoft.com/office/drawing/2014/main" id="{29C5FB9E-158D-4D9F-8BB3-1F9126291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68"/>
                <a:ext cx="3918" cy="7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6" name="Rectangle 1552">
                <a:extLst>
                  <a:ext uri="{FF2B5EF4-FFF2-40B4-BE49-F238E27FC236}">
                    <a16:creationId xmlns:a16="http://schemas.microsoft.com/office/drawing/2014/main" id="{D14116E5-D84F-49DA-A7D3-208498307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75"/>
                <a:ext cx="3918" cy="7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7" name="Rectangle 1553">
                <a:extLst>
                  <a:ext uri="{FF2B5EF4-FFF2-40B4-BE49-F238E27FC236}">
                    <a16:creationId xmlns:a16="http://schemas.microsoft.com/office/drawing/2014/main" id="{D1C041D7-83BF-4C0E-B50D-53A23D5DC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82"/>
                <a:ext cx="3918" cy="4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8" name="Rectangle 1554">
                <a:extLst>
                  <a:ext uri="{FF2B5EF4-FFF2-40B4-BE49-F238E27FC236}">
                    <a16:creationId xmlns:a16="http://schemas.microsoft.com/office/drawing/2014/main" id="{C5308E22-6673-48E3-8C0C-E551FFDBF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80"/>
                <a:ext cx="1448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59" name="Rectangle 1555">
                <a:extLst>
                  <a:ext uri="{FF2B5EF4-FFF2-40B4-BE49-F238E27FC236}">
                    <a16:creationId xmlns:a16="http://schemas.microsoft.com/office/drawing/2014/main" id="{7726398C-0B8D-4409-8D95-E6176C0E3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92"/>
                <a:ext cx="1448" cy="1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0" name="Rectangle 1556">
                <a:extLst>
                  <a:ext uri="{FF2B5EF4-FFF2-40B4-BE49-F238E27FC236}">
                    <a16:creationId xmlns:a16="http://schemas.microsoft.com/office/drawing/2014/main" id="{21CB592A-AED3-4B04-B8B4-A578C372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04"/>
                <a:ext cx="1448" cy="12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1" name="Rectangle 1557">
                <a:extLst>
                  <a:ext uri="{FF2B5EF4-FFF2-40B4-BE49-F238E27FC236}">
                    <a16:creationId xmlns:a16="http://schemas.microsoft.com/office/drawing/2014/main" id="{ABA3F1AE-CDD1-4C60-ADEE-A4FB420AE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16"/>
                <a:ext cx="1448" cy="1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2" name="Rectangle 1558">
                <a:extLst>
                  <a:ext uri="{FF2B5EF4-FFF2-40B4-BE49-F238E27FC236}">
                    <a16:creationId xmlns:a16="http://schemas.microsoft.com/office/drawing/2014/main" id="{AE762C73-A4C3-49B6-8995-BA65C8338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28"/>
                <a:ext cx="1448" cy="12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3" name="Rectangle 1559">
                <a:extLst>
                  <a:ext uri="{FF2B5EF4-FFF2-40B4-BE49-F238E27FC236}">
                    <a16:creationId xmlns:a16="http://schemas.microsoft.com/office/drawing/2014/main" id="{4324D3FE-BE89-4575-9AE5-1BE1B7A99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40"/>
                <a:ext cx="1448" cy="12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4" name="Rectangle 1560">
                <a:extLst>
                  <a:ext uri="{FF2B5EF4-FFF2-40B4-BE49-F238E27FC236}">
                    <a16:creationId xmlns:a16="http://schemas.microsoft.com/office/drawing/2014/main" id="{C4290743-7964-4B02-989C-34B359E21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52"/>
                <a:ext cx="1448" cy="13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5" name="Rectangle 1561">
                <a:extLst>
                  <a:ext uri="{FF2B5EF4-FFF2-40B4-BE49-F238E27FC236}">
                    <a16:creationId xmlns:a16="http://schemas.microsoft.com/office/drawing/2014/main" id="{D4EBCCAE-4069-49B3-8E7E-44BAA9E32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65"/>
                <a:ext cx="1448" cy="1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6" name="Rectangle 1562">
                <a:extLst>
                  <a:ext uri="{FF2B5EF4-FFF2-40B4-BE49-F238E27FC236}">
                    <a16:creationId xmlns:a16="http://schemas.microsoft.com/office/drawing/2014/main" id="{4A098B1B-6298-452F-BE8D-4815DADAF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77"/>
                <a:ext cx="1448" cy="12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7" name="Rectangle 1563">
                <a:extLst>
                  <a:ext uri="{FF2B5EF4-FFF2-40B4-BE49-F238E27FC236}">
                    <a16:creationId xmlns:a16="http://schemas.microsoft.com/office/drawing/2014/main" id="{27DE3715-C6D3-4651-B414-3C784DE0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89"/>
                <a:ext cx="1448" cy="1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8" name="Rectangle 1564">
                <a:extLst>
                  <a:ext uri="{FF2B5EF4-FFF2-40B4-BE49-F238E27FC236}">
                    <a16:creationId xmlns:a16="http://schemas.microsoft.com/office/drawing/2014/main" id="{EF8180D7-FC9E-4A9F-9CCF-36258AC6C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01"/>
                <a:ext cx="1448" cy="12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69" name="Rectangle 1565">
                <a:extLst>
                  <a:ext uri="{FF2B5EF4-FFF2-40B4-BE49-F238E27FC236}">
                    <a16:creationId xmlns:a16="http://schemas.microsoft.com/office/drawing/2014/main" id="{BAC7279B-1C05-4878-AA52-BA061E744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13"/>
                <a:ext cx="1448" cy="12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0" name="Rectangle 1566">
                <a:extLst>
                  <a:ext uri="{FF2B5EF4-FFF2-40B4-BE49-F238E27FC236}">
                    <a16:creationId xmlns:a16="http://schemas.microsoft.com/office/drawing/2014/main" id="{E88205B6-EEC1-4160-993C-959759B7F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25"/>
                <a:ext cx="1448" cy="12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1" name="Rectangle 1567">
                <a:extLst>
                  <a:ext uri="{FF2B5EF4-FFF2-40B4-BE49-F238E27FC236}">
                    <a16:creationId xmlns:a16="http://schemas.microsoft.com/office/drawing/2014/main" id="{18D84F60-93E9-49A0-BB83-2A66F2F1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37"/>
                <a:ext cx="1448" cy="13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2" name="Rectangle 1568">
                <a:extLst>
                  <a:ext uri="{FF2B5EF4-FFF2-40B4-BE49-F238E27FC236}">
                    <a16:creationId xmlns:a16="http://schemas.microsoft.com/office/drawing/2014/main" id="{3F6D6719-8EB3-4E88-92D3-335FC523A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50"/>
                <a:ext cx="1448" cy="12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3" name="Rectangle 1569">
                <a:extLst>
                  <a:ext uri="{FF2B5EF4-FFF2-40B4-BE49-F238E27FC236}">
                    <a16:creationId xmlns:a16="http://schemas.microsoft.com/office/drawing/2014/main" id="{5E04DF5F-920E-4EE0-A5A3-D72ACAB5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62"/>
                <a:ext cx="1448" cy="12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4" name="Rectangle 1570">
                <a:extLst>
                  <a:ext uri="{FF2B5EF4-FFF2-40B4-BE49-F238E27FC236}">
                    <a16:creationId xmlns:a16="http://schemas.microsoft.com/office/drawing/2014/main" id="{2DAB13D7-EAD5-45D6-B858-226F67F79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74"/>
                <a:ext cx="1448" cy="11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5" name="Rectangle 1571">
                <a:extLst>
                  <a:ext uri="{FF2B5EF4-FFF2-40B4-BE49-F238E27FC236}">
                    <a16:creationId xmlns:a16="http://schemas.microsoft.com/office/drawing/2014/main" id="{BB0585BE-2253-44CE-BD21-693EAAFC9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85"/>
                <a:ext cx="1448" cy="13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6" name="Rectangle 1572">
                <a:extLst>
                  <a:ext uri="{FF2B5EF4-FFF2-40B4-BE49-F238E27FC236}">
                    <a16:creationId xmlns:a16="http://schemas.microsoft.com/office/drawing/2014/main" id="{6A166553-227F-498E-92DF-F058DC99C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98"/>
                <a:ext cx="1448" cy="12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7" name="Rectangle 1573">
                <a:extLst>
                  <a:ext uri="{FF2B5EF4-FFF2-40B4-BE49-F238E27FC236}">
                    <a16:creationId xmlns:a16="http://schemas.microsoft.com/office/drawing/2014/main" id="{A93043C2-657A-4566-8ABF-8B01DE0E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10"/>
                <a:ext cx="1448" cy="12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8" name="Rectangle 1574">
                <a:extLst>
                  <a:ext uri="{FF2B5EF4-FFF2-40B4-BE49-F238E27FC236}">
                    <a16:creationId xmlns:a16="http://schemas.microsoft.com/office/drawing/2014/main" id="{DFD3C829-7A58-40AF-8354-A5771C4CA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22"/>
                <a:ext cx="1448" cy="12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79" name="Rectangle 1575">
                <a:extLst>
                  <a:ext uri="{FF2B5EF4-FFF2-40B4-BE49-F238E27FC236}">
                    <a16:creationId xmlns:a16="http://schemas.microsoft.com/office/drawing/2014/main" id="{919A8406-BFD6-4773-9F91-5B3F59513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34"/>
                <a:ext cx="1448" cy="12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0" name="Rectangle 1576">
                <a:extLst>
                  <a:ext uri="{FF2B5EF4-FFF2-40B4-BE49-F238E27FC236}">
                    <a16:creationId xmlns:a16="http://schemas.microsoft.com/office/drawing/2014/main" id="{BAD1754A-D245-4132-90F9-5EC9A96AD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46"/>
                <a:ext cx="1448" cy="12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1" name="Rectangle 1577">
                <a:extLst>
                  <a:ext uri="{FF2B5EF4-FFF2-40B4-BE49-F238E27FC236}">
                    <a16:creationId xmlns:a16="http://schemas.microsoft.com/office/drawing/2014/main" id="{59840A9A-E75A-4597-9138-77529C543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58"/>
                <a:ext cx="1448" cy="12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2" name="Rectangle 1578">
                <a:extLst>
                  <a:ext uri="{FF2B5EF4-FFF2-40B4-BE49-F238E27FC236}">
                    <a16:creationId xmlns:a16="http://schemas.microsoft.com/office/drawing/2014/main" id="{DF53736F-D8E7-4128-BB68-D8EF106DD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70"/>
                <a:ext cx="1448" cy="13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3" name="Rectangle 1579">
                <a:extLst>
                  <a:ext uri="{FF2B5EF4-FFF2-40B4-BE49-F238E27FC236}">
                    <a16:creationId xmlns:a16="http://schemas.microsoft.com/office/drawing/2014/main" id="{12589D28-94D9-4095-BE11-9520F8EDF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83"/>
                <a:ext cx="1448" cy="12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4" name="Rectangle 1580">
                <a:extLst>
                  <a:ext uri="{FF2B5EF4-FFF2-40B4-BE49-F238E27FC236}">
                    <a16:creationId xmlns:a16="http://schemas.microsoft.com/office/drawing/2014/main" id="{9663673B-CC2C-42C5-8752-5829E69C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95"/>
                <a:ext cx="1448" cy="12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5" name="Rectangle 1581">
                <a:extLst>
                  <a:ext uri="{FF2B5EF4-FFF2-40B4-BE49-F238E27FC236}">
                    <a16:creationId xmlns:a16="http://schemas.microsoft.com/office/drawing/2014/main" id="{C162D3F3-B6DC-410E-A599-DB4F1CAC1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07"/>
                <a:ext cx="1448" cy="12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6" name="Rectangle 1582">
                <a:extLst>
                  <a:ext uri="{FF2B5EF4-FFF2-40B4-BE49-F238E27FC236}">
                    <a16:creationId xmlns:a16="http://schemas.microsoft.com/office/drawing/2014/main" id="{400E9CCE-8C54-4978-A8CE-47650C36E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19"/>
                <a:ext cx="1448" cy="12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7" name="Rectangle 1583">
                <a:extLst>
                  <a:ext uri="{FF2B5EF4-FFF2-40B4-BE49-F238E27FC236}">
                    <a16:creationId xmlns:a16="http://schemas.microsoft.com/office/drawing/2014/main" id="{093E01E6-8B3E-433D-911F-2D8066B6C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31"/>
                <a:ext cx="1448" cy="12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8" name="Rectangle 1584">
                <a:extLst>
                  <a:ext uri="{FF2B5EF4-FFF2-40B4-BE49-F238E27FC236}">
                    <a16:creationId xmlns:a16="http://schemas.microsoft.com/office/drawing/2014/main" id="{4140DD61-9797-4C59-83AA-F8A230C44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43"/>
                <a:ext cx="1448" cy="7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89" name="Rectangle 1585">
                <a:extLst>
                  <a:ext uri="{FF2B5EF4-FFF2-40B4-BE49-F238E27FC236}">
                    <a16:creationId xmlns:a16="http://schemas.microsoft.com/office/drawing/2014/main" id="{EDB945A0-7F7B-46F1-A884-66AA1AE95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86"/>
                <a:ext cx="1448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0" name="Rectangle 1586">
                <a:extLst>
                  <a:ext uri="{FF2B5EF4-FFF2-40B4-BE49-F238E27FC236}">
                    <a16:creationId xmlns:a16="http://schemas.microsoft.com/office/drawing/2014/main" id="{E166772D-BD43-47BC-AE1E-A631071E2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80"/>
                <a:ext cx="1448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1" name="Rectangle 1587">
                <a:extLst>
                  <a:ext uri="{FF2B5EF4-FFF2-40B4-BE49-F238E27FC236}">
                    <a16:creationId xmlns:a16="http://schemas.microsoft.com/office/drawing/2014/main" id="{A810FB27-BE84-453E-91AB-4055A4904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92"/>
                <a:ext cx="1448" cy="1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2" name="Rectangle 1588">
                <a:extLst>
                  <a:ext uri="{FF2B5EF4-FFF2-40B4-BE49-F238E27FC236}">
                    <a16:creationId xmlns:a16="http://schemas.microsoft.com/office/drawing/2014/main" id="{9B3CD7BC-C56E-4A3B-8F8B-2CA0125FB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04"/>
                <a:ext cx="1448" cy="12"/>
              </a:xfrm>
              <a:prstGeom prst="rect">
                <a:avLst/>
              </a:pr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3" name="Rectangle 1589">
                <a:extLst>
                  <a:ext uri="{FF2B5EF4-FFF2-40B4-BE49-F238E27FC236}">
                    <a16:creationId xmlns:a16="http://schemas.microsoft.com/office/drawing/2014/main" id="{B502EFCB-1137-42B1-A477-BEA318006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16"/>
                <a:ext cx="1448" cy="12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4" name="Rectangle 1590">
                <a:extLst>
                  <a:ext uri="{FF2B5EF4-FFF2-40B4-BE49-F238E27FC236}">
                    <a16:creationId xmlns:a16="http://schemas.microsoft.com/office/drawing/2014/main" id="{7BD78075-8780-4224-B072-FE02FC25E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28"/>
                <a:ext cx="1448" cy="12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5" name="Rectangle 1591">
                <a:extLst>
                  <a:ext uri="{FF2B5EF4-FFF2-40B4-BE49-F238E27FC236}">
                    <a16:creationId xmlns:a16="http://schemas.microsoft.com/office/drawing/2014/main" id="{0BBC558B-1787-468D-8F1E-59A5F8D1B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40"/>
                <a:ext cx="1448" cy="12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6" name="Rectangle 1592">
                <a:extLst>
                  <a:ext uri="{FF2B5EF4-FFF2-40B4-BE49-F238E27FC236}">
                    <a16:creationId xmlns:a16="http://schemas.microsoft.com/office/drawing/2014/main" id="{A4455175-DE76-4E05-884C-FAAE05AC2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52"/>
                <a:ext cx="1448" cy="13"/>
              </a:xfrm>
              <a:prstGeom prst="rect">
                <a:avLst/>
              </a:pr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7" name="Rectangle 1593">
                <a:extLst>
                  <a:ext uri="{FF2B5EF4-FFF2-40B4-BE49-F238E27FC236}">
                    <a16:creationId xmlns:a16="http://schemas.microsoft.com/office/drawing/2014/main" id="{8B189710-8879-4DC2-833C-2A43508C3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65"/>
                <a:ext cx="1448" cy="12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8" name="Rectangle 1594">
                <a:extLst>
                  <a:ext uri="{FF2B5EF4-FFF2-40B4-BE49-F238E27FC236}">
                    <a16:creationId xmlns:a16="http://schemas.microsoft.com/office/drawing/2014/main" id="{62BC0B94-E31D-4276-9F69-3DEECAF9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77"/>
                <a:ext cx="1448" cy="12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99" name="Rectangle 1595">
                <a:extLst>
                  <a:ext uri="{FF2B5EF4-FFF2-40B4-BE49-F238E27FC236}">
                    <a16:creationId xmlns:a16="http://schemas.microsoft.com/office/drawing/2014/main" id="{A36D62A4-5CEE-4407-BA0A-5523FD27A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289"/>
                <a:ext cx="1448" cy="12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0" name="Rectangle 1596">
                <a:extLst>
                  <a:ext uri="{FF2B5EF4-FFF2-40B4-BE49-F238E27FC236}">
                    <a16:creationId xmlns:a16="http://schemas.microsoft.com/office/drawing/2014/main" id="{A0758C55-58FB-4354-83FA-1174D6BD5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01"/>
                <a:ext cx="1448" cy="12"/>
              </a:xfrm>
              <a:prstGeom prst="rect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1" name="Rectangle 1597">
                <a:extLst>
                  <a:ext uri="{FF2B5EF4-FFF2-40B4-BE49-F238E27FC236}">
                    <a16:creationId xmlns:a16="http://schemas.microsoft.com/office/drawing/2014/main" id="{406617C1-6A31-469D-9587-91C08AF39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13"/>
                <a:ext cx="1448" cy="12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2" name="Rectangle 1598">
                <a:extLst>
                  <a:ext uri="{FF2B5EF4-FFF2-40B4-BE49-F238E27FC236}">
                    <a16:creationId xmlns:a16="http://schemas.microsoft.com/office/drawing/2014/main" id="{D59848BE-94EA-475E-9162-BE6398B71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25"/>
                <a:ext cx="1448" cy="12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3" name="Rectangle 1599">
                <a:extLst>
                  <a:ext uri="{FF2B5EF4-FFF2-40B4-BE49-F238E27FC236}">
                    <a16:creationId xmlns:a16="http://schemas.microsoft.com/office/drawing/2014/main" id="{5544606E-A13B-4187-B157-DF297F8A1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37"/>
                <a:ext cx="1448" cy="13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4" name="Rectangle 1600">
                <a:extLst>
                  <a:ext uri="{FF2B5EF4-FFF2-40B4-BE49-F238E27FC236}">
                    <a16:creationId xmlns:a16="http://schemas.microsoft.com/office/drawing/2014/main" id="{0B0064E3-2683-4D00-9520-F096E699B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50"/>
                <a:ext cx="1448" cy="12"/>
              </a:xfrm>
              <a:prstGeom prst="rect">
                <a:avLst/>
              </a:prstGeom>
              <a:solidFill>
                <a:srgbClr val="8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5" name="Rectangle 1601">
                <a:extLst>
                  <a:ext uri="{FF2B5EF4-FFF2-40B4-BE49-F238E27FC236}">
                    <a16:creationId xmlns:a16="http://schemas.microsoft.com/office/drawing/2014/main" id="{A0F8B9B4-BFDB-49EC-A3C4-8609518AB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62"/>
                <a:ext cx="1448" cy="12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6" name="Rectangle 1602">
                <a:extLst>
                  <a:ext uri="{FF2B5EF4-FFF2-40B4-BE49-F238E27FC236}">
                    <a16:creationId xmlns:a16="http://schemas.microsoft.com/office/drawing/2014/main" id="{41B8CBAE-56C3-4FE3-A941-965EECDA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74"/>
                <a:ext cx="1448" cy="11"/>
              </a:xfrm>
              <a:prstGeom prst="rect">
                <a:avLst/>
              </a:prstGeom>
              <a:solidFill>
                <a:srgbClr val="7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7" name="Rectangle 1603">
                <a:extLst>
                  <a:ext uri="{FF2B5EF4-FFF2-40B4-BE49-F238E27FC236}">
                    <a16:creationId xmlns:a16="http://schemas.microsoft.com/office/drawing/2014/main" id="{5AA25418-E963-42A0-8349-AC11692A4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85"/>
                <a:ext cx="1448" cy="13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8" name="Rectangle 1604">
                <a:extLst>
                  <a:ext uri="{FF2B5EF4-FFF2-40B4-BE49-F238E27FC236}">
                    <a16:creationId xmlns:a16="http://schemas.microsoft.com/office/drawing/2014/main" id="{A0B967FA-70C6-4EBA-A4D8-5CF059E5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98"/>
                <a:ext cx="1448" cy="12"/>
              </a:xfrm>
              <a:prstGeom prst="rect">
                <a:avLst/>
              </a:prstGeom>
              <a:solidFill>
                <a:srgbClr val="6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09" name="Rectangle 1605">
                <a:extLst>
                  <a:ext uri="{FF2B5EF4-FFF2-40B4-BE49-F238E27FC236}">
                    <a16:creationId xmlns:a16="http://schemas.microsoft.com/office/drawing/2014/main" id="{7B54829B-3BF4-4824-AB17-36686D98C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10"/>
                <a:ext cx="1448" cy="12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0" name="Rectangle 1606">
                <a:extLst>
                  <a:ext uri="{FF2B5EF4-FFF2-40B4-BE49-F238E27FC236}">
                    <a16:creationId xmlns:a16="http://schemas.microsoft.com/office/drawing/2014/main" id="{6849EA99-9294-4639-95A7-E8B7822ED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22"/>
                <a:ext cx="1448" cy="12"/>
              </a:xfrm>
              <a:prstGeom prst="rect">
                <a:avLst/>
              </a:pr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1" name="Rectangle 1607">
                <a:extLst>
                  <a:ext uri="{FF2B5EF4-FFF2-40B4-BE49-F238E27FC236}">
                    <a16:creationId xmlns:a16="http://schemas.microsoft.com/office/drawing/2014/main" id="{E6E8BD97-9B57-4112-ADD4-294642549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34"/>
                <a:ext cx="1448" cy="12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2" name="Rectangle 1608">
                <a:extLst>
                  <a:ext uri="{FF2B5EF4-FFF2-40B4-BE49-F238E27FC236}">
                    <a16:creationId xmlns:a16="http://schemas.microsoft.com/office/drawing/2014/main" id="{36E058B8-0AB4-4500-8950-7C4065DCD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46"/>
                <a:ext cx="1448" cy="12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3" name="Rectangle 1609">
                <a:extLst>
                  <a:ext uri="{FF2B5EF4-FFF2-40B4-BE49-F238E27FC236}">
                    <a16:creationId xmlns:a16="http://schemas.microsoft.com/office/drawing/2014/main" id="{A3C42899-CE93-4422-9EC1-3A1EDD51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58"/>
                <a:ext cx="1448" cy="12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4" name="Rectangle 1610">
                <a:extLst>
                  <a:ext uri="{FF2B5EF4-FFF2-40B4-BE49-F238E27FC236}">
                    <a16:creationId xmlns:a16="http://schemas.microsoft.com/office/drawing/2014/main" id="{4F566791-90E2-44D7-B65D-885A258E7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70"/>
                <a:ext cx="1448" cy="13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5" name="Rectangle 1611">
                <a:extLst>
                  <a:ext uri="{FF2B5EF4-FFF2-40B4-BE49-F238E27FC236}">
                    <a16:creationId xmlns:a16="http://schemas.microsoft.com/office/drawing/2014/main" id="{20E56DA4-906A-4853-85AB-64B01515C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83"/>
                <a:ext cx="1448" cy="12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6" name="Rectangle 1612">
                <a:extLst>
                  <a:ext uri="{FF2B5EF4-FFF2-40B4-BE49-F238E27FC236}">
                    <a16:creationId xmlns:a16="http://schemas.microsoft.com/office/drawing/2014/main" id="{3C753B3D-0E49-4989-8FAD-4243E093B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495"/>
                <a:ext cx="1448" cy="12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7" name="Rectangle 1613">
                <a:extLst>
                  <a:ext uri="{FF2B5EF4-FFF2-40B4-BE49-F238E27FC236}">
                    <a16:creationId xmlns:a16="http://schemas.microsoft.com/office/drawing/2014/main" id="{FF43A345-1290-4F4A-A033-E64860D59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07"/>
                <a:ext cx="1448" cy="12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8" name="Rectangle 1614">
                <a:extLst>
                  <a:ext uri="{FF2B5EF4-FFF2-40B4-BE49-F238E27FC236}">
                    <a16:creationId xmlns:a16="http://schemas.microsoft.com/office/drawing/2014/main" id="{82730BEA-E93F-4E39-B9AF-82940DE75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19"/>
                <a:ext cx="1448" cy="12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19" name="Rectangle 1615">
                <a:extLst>
                  <a:ext uri="{FF2B5EF4-FFF2-40B4-BE49-F238E27FC236}">
                    <a16:creationId xmlns:a16="http://schemas.microsoft.com/office/drawing/2014/main" id="{25D09212-17FB-48FF-AA5C-003FCEB19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31"/>
                <a:ext cx="1448" cy="12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0" name="Rectangle 1616">
                <a:extLst>
                  <a:ext uri="{FF2B5EF4-FFF2-40B4-BE49-F238E27FC236}">
                    <a16:creationId xmlns:a16="http://schemas.microsoft.com/office/drawing/2014/main" id="{7094B2B9-DB6B-4B0B-965A-C684B4BA5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43"/>
                <a:ext cx="1448" cy="7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1" name="Rectangle 1617">
                <a:extLst>
                  <a:ext uri="{FF2B5EF4-FFF2-40B4-BE49-F238E27FC236}">
                    <a16:creationId xmlns:a16="http://schemas.microsoft.com/office/drawing/2014/main" id="{1BB2028C-1E25-43E5-AA7E-E07EB36BB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80"/>
                <a:ext cx="3918" cy="12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2" name="Rectangle 1618">
                <a:extLst>
                  <a:ext uri="{FF2B5EF4-FFF2-40B4-BE49-F238E27FC236}">
                    <a16:creationId xmlns:a16="http://schemas.microsoft.com/office/drawing/2014/main" id="{5428D904-F419-46D2-ABAB-BAC901E3D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92"/>
                <a:ext cx="3918" cy="1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3" name="Rectangle 1619">
                <a:extLst>
                  <a:ext uri="{FF2B5EF4-FFF2-40B4-BE49-F238E27FC236}">
                    <a16:creationId xmlns:a16="http://schemas.microsoft.com/office/drawing/2014/main" id="{CF990216-C4CE-4484-90DF-BF7250E86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04"/>
                <a:ext cx="3918" cy="12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4" name="Rectangle 1620">
                <a:extLst>
                  <a:ext uri="{FF2B5EF4-FFF2-40B4-BE49-F238E27FC236}">
                    <a16:creationId xmlns:a16="http://schemas.microsoft.com/office/drawing/2014/main" id="{7FDECFD2-8BDD-481A-8706-34A4903CB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16"/>
                <a:ext cx="3918" cy="1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5" name="Rectangle 1621">
                <a:extLst>
                  <a:ext uri="{FF2B5EF4-FFF2-40B4-BE49-F238E27FC236}">
                    <a16:creationId xmlns:a16="http://schemas.microsoft.com/office/drawing/2014/main" id="{A1CFE0C4-B311-4800-A4AE-135BE7BAA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28"/>
                <a:ext cx="3918" cy="12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6" name="Rectangle 1622">
                <a:extLst>
                  <a:ext uri="{FF2B5EF4-FFF2-40B4-BE49-F238E27FC236}">
                    <a16:creationId xmlns:a16="http://schemas.microsoft.com/office/drawing/2014/main" id="{1934984C-A281-403C-81E0-4AE639CE9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40"/>
                <a:ext cx="3918" cy="12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7" name="Rectangle 1623">
                <a:extLst>
                  <a:ext uri="{FF2B5EF4-FFF2-40B4-BE49-F238E27FC236}">
                    <a16:creationId xmlns:a16="http://schemas.microsoft.com/office/drawing/2014/main" id="{A2B7305A-B646-4C72-B134-8174F9874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52"/>
                <a:ext cx="3918" cy="13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8" name="Rectangle 1624">
                <a:extLst>
                  <a:ext uri="{FF2B5EF4-FFF2-40B4-BE49-F238E27FC236}">
                    <a16:creationId xmlns:a16="http://schemas.microsoft.com/office/drawing/2014/main" id="{63640E43-BD15-4A32-99C7-516F19DC0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65"/>
                <a:ext cx="3918" cy="1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29" name="Rectangle 1625">
                <a:extLst>
                  <a:ext uri="{FF2B5EF4-FFF2-40B4-BE49-F238E27FC236}">
                    <a16:creationId xmlns:a16="http://schemas.microsoft.com/office/drawing/2014/main" id="{A0984C8B-B772-49E7-9C47-6DD1D1B9C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77"/>
                <a:ext cx="3918" cy="12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0" name="Rectangle 1626">
                <a:extLst>
                  <a:ext uri="{FF2B5EF4-FFF2-40B4-BE49-F238E27FC236}">
                    <a16:creationId xmlns:a16="http://schemas.microsoft.com/office/drawing/2014/main" id="{B0BE1634-BF64-4CE1-B1EF-5B872CCF0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89"/>
                <a:ext cx="3918" cy="1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1" name="Rectangle 1627">
                <a:extLst>
                  <a:ext uri="{FF2B5EF4-FFF2-40B4-BE49-F238E27FC236}">
                    <a16:creationId xmlns:a16="http://schemas.microsoft.com/office/drawing/2014/main" id="{0AEF2C47-0CD8-421E-B252-78E6609AD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01"/>
                <a:ext cx="3918" cy="1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2" name="Rectangle 1628">
                <a:extLst>
                  <a:ext uri="{FF2B5EF4-FFF2-40B4-BE49-F238E27FC236}">
                    <a16:creationId xmlns:a16="http://schemas.microsoft.com/office/drawing/2014/main" id="{21EFCFB9-189D-41CD-8AD4-BF8157385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13"/>
                <a:ext cx="3918" cy="12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3" name="Rectangle 1629">
                <a:extLst>
                  <a:ext uri="{FF2B5EF4-FFF2-40B4-BE49-F238E27FC236}">
                    <a16:creationId xmlns:a16="http://schemas.microsoft.com/office/drawing/2014/main" id="{3B8F8D19-76DC-4E27-89C2-5EB69565A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25"/>
                <a:ext cx="3918" cy="12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4" name="Rectangle 1630">
                <a:extLst>
                  <a:ext uri="{FF2B5EF4-FFF2-40B4-BE49-F238E27FC236}">
                    <a16:creationId xmlns:a16="http://schemas.microsoft.com/office/drawing/2014/main" id="{56C07C4C-D3F8-466D-9163-0EDC8D7A1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37"/>
                <a:ext cx="3918" cy="13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5" name="Rectangle 1631">
                <a:extLst>
                  <a:ext uri="{FF2B5EF4-FFF2-40B4-BE49-F238E27FC236}">
                    <a16:creationId xmlns:a16="http://schemas.microsoft.com/office/drawing/2014/main" id="{9A9AA14C-9326-4606-9F53-B88DF9E5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50"/>
                <a:ext cx="3918" cy="12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6" name="Rectangle 1632">
                <a:extLst>
                  <a:ext uri="{FF2B5EF4-FFF2-40B4-BE49-F238E27FC236}">
                    <a16:creationId xmlns:a16="http://schemas.microsoft.com/office/drawing/2014/main" id="{774E26C8-D7A5-4477-81B8-DE7E2BDA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62"/>
                <a:ext cx="3918" cy="12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7" name="Rectangle 1633">
                <a:extLst>
                  <a:ext uri="{FF2B5EF4-FFF2-40B4-BE49-F238E27FC236}">
                    <a16:creationId xmlns:a16="http://schemas.microsoft.com/office/drawing/2014/main" id="{9236F195-449B-454D-B1B6-4DCD16616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74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8" name="Rectangle 1634">
                <a:extLst>
                  <a:ext uri="{FF2B5EF4-FFF2-40B4-BE49-F238E27FC236}">
                    <a16:creationId xmlns:a16="http://schemas.microsoft.com/office/drawing/2014/main" id="{0DA2DB34-A9E4-45D5-966D-913701651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85"/>
                <a:ext cx="3918" cy="13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39" name="Rectangle 1635">
                <a:extLst>
                  <a:ext uri="{FF2B5EF4-FFF2-40B4-BE49-F238E27FC236}">
                    <a16:creationId xmlns:a16="http://schemas.microsoft.com/office/drawing/2014/main" id="{D92E13CD-C3E0-43B2-8B66-D5242887E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98"/>
                <a:ext cx="3918" cy="12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0" name="Rectangle 1636">
                <a:extLst>
                  <a:ext uri="{FF2B5EF4-FFF2-40B4-BE49-F238E27FC236}">
                    <a16:creationId xmlns:a16="http://schemas.microsoft.com/office/drawing/2014/main" id="{F5526952-7DC2-4526-950F-1929D4D65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10"/>
                <a:ext cx="3918" cy="12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1941" name="Group 1637">
              <a:extLst>
                <a:ext uri="{FF2B5EF4-FFF2-40B4-BE49-F238E27FC236}">
                  <a16:creationId xmlns:a16="http://schemas.microsoft.com/office/drawing/2014/main" id="{7DBE486E-70FA-4E0F-9164-27B8E69EB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371"/>
              <a:ext cx="5366" cy="3515"/>
              <a:chOff x="209" y="371"/>
              <a:chExt cx="5366" cy="3515"/>
            </a:xfrm>
          </p:grpSpPr>
          <p:sp>
            <p:nvSpPr>
              <p:cNvPr id="1251942" name="Rectangle 1638">
                <a:extLst>
                  <a:ext uri="{FF2B5EF4-FFF2-40B4-BE49-F238E27FC236}">
                    <a16:creationId xmlns:a16="http://schemas.microsoft.com/office/drawing/2014/main" id="{6C9C4168-AA93-489A-81E9-904E6E20D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22"/>
                <a:ext cx="3918" cy="1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3" name="Rectangle 1639">
                <a:extLst>
                  <a:ext uri="{FF2B5EF4-FFF2-40B4-BE49-F238E27FC236}">
                    <a16:creationId xmlns:a16="http://schemas.microsoft.com/office/drawing/2014/main" id="{11FAA481-C716-48C8-A55B-FC53F870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34"/>
                <a:ext cx="3918" cy="12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4" name="Rectangle 1640">
                <a:extLst>
                  <a:ext uri="{FF2B5EF4-FFF2-40B4-BE49-F238E27FC236}">
                    <a16:creationId xmlns:a16="http://schemas.microsoft.com/office/drawing/2014/main" id="{B93EAF5C-99EC-4912-AECF-820A1897B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46"/>
                <a:ext cx="3918" cy="1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5" name="Rectangle 1641">
                <a:extLst>
                  <a:ext uri="{FF2B5EF4-FFF2-40B4-BE49-F238E27FC236}">
                    <a16:creationId xmlns:a16="http://schemas.microsoft.com/office/drawing/2014/main" id="{53A4FF1C-6D33-4A53-923F-F9AA17FEE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58"/>
                <a:ext cx="3918" cy="12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6" name="Rectangle 1642">
                <a:extLst>
                  <a:ext uri="{FF2B5EF4-FFF2-40B4-BE49-F238E27FC236}">
                    <a16:creationId xmlns:a16="http://schemas.microsoft.com/office/drawing/2014/main" id="{8C6D2383-E901-4824-A755-21BB672D2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70"/>
                <a:ext cx="3918" cy="13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7" name="Rectangle 1643">
                <a:extLst>
                  <a:ext uri="{FF2B5EF4-FFF2-40B4-BE49-F238E27FC236}">
                    <a16:creationId xmlns:a16="http://schemas.microsoft.com/office/drawing/2014/main" id="{41EBBC78-7169-4C4E-99B4-55D9D3E35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83"/>
                <a:ext cx="3918" cy="12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8" name="Rectangle 1644">
                <a:extLst>
                  <a:ext uri="{FF2B5EF4-FFF2-40B4-BE49-F238E27FC236}">
                    <a16:creationId xmlns:a16="http://schemas.microsoft.com/office/drawing/2014/main" id="{CDC7CF41-F0F0-4A89-AC8D-6DC2E0261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95"/>
                <a:ext cx="3918" cy="1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49" name="Rectangle 1645">
                <a:extLst>
                  <a:ext uri="{FF2B5EF4-FFF2-40B4-BE49-F238E27FC236}">
                    <a16:creationId xmlns:a16="http://schemas.microsoft.com/office/drawing/2014/main" id="{147E770B-0E67-4F81-9AED-50D946D86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07"/>
                <a:ext cx="3918" cy="12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0" name="Rectangle 1646">
                <a:extLst>
                  <a:ext uri="{FF2B5EF4-FFF2-40B4-BE49-F238E27FC236}">
                    <a16:creationId xmlns:a16="http://schemas.microsoft.com/office/drawing/2014/main" id="{72D53026-FB2E-44F1-AF87-68EE5A462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19"/>
                <a:ext cx="3918" cy="12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1" name="Rectangle 1647">
                <a:extLst>
                  <a:ext uri="{FF2B5EF4-FFF2-40B4-BE49-F238E27FC236}">
                    <a16:creationId xmlns:a16="http://schemas.microsoft.com/office/drawing/2014/main" id="{B42792E8-D398-47F9-8715-FC68B4E97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31"/>
                <a:ext cx="3918" cy="12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2" name="Rectangle 1648">
                <a:extLst>
                  <a:ext uri="{FF2B5EF4-FFF2-40B4-BE49-F238E27FC236}">
                    <a16:creationId xmlns:a16="http://schemas.microsoft.com/office/drawing/2014/main" id="{1455E13D-3165-40FE-9275-D1955DE0D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43"/>
                <a:ext cx="3918" cy="7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3" name="Rectangle 1649">
                <a:extLst>
                  <a:ext uri="{FF2B5EF4-FFF2-40B4-BE49-F238E27FC236}">
                    <a16:creationId xmlns:a16="http://schemas.microsoft.com/office/drawing/2014/main" id="{99C8306C-6036-40E7-9AAF-7EE4C8A7A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86"/>
                <a:ext cx="3918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4" name="Rectangle 1650">
                <a:extLst>
                  <a:ext uri="{FF2B5EF4-FFF2-40B4-BE49-F238E27FC236}">
                    <a16:creationId xmlns:a16="http://schemas.microsoft.com/office/drawing/2014/main" id="{667D2C78-D9B0-42FA-9A52-E1F8BB2EE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80"/>
                <a:ext cx="3918" cy="12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5" name="Rectangle 1651">
                <a:extLst>
                  <a:ext uri="{FF2B5EF4-FFF2-40B4-BE49-F238E27FC236}">
                    <a16:creationId xmlns:a16="http://schemas.microsoft.com/office/drawing/2014/main" id="{BC600E88-268E-49C1-AC47-66C6005DE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92"/>
                <a:ext cx="3918" cy="1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6" name="Rectangle 1652">
                <a:extLst>
                  <a:ext uri="{FF2B5EF4-FFF2-40B4-BE49-F238E27FC236}">
                    <a16:creationId xmlns:a16="http://schemas.microsoft.com/office/drawing/2014/main" id="{398BB239-0BE4-41FF-A397-3AAECFF27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04"/>
                <a:ext cx="3918" cy="12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7" name="Rectangle 1653">
                <a:extLst>
                  <a:ext uri="{FF2B5EF4-FFF2-40B4-BE49-F238E27FC236}">
                    <a16:creationId xmlns:a16="http://schemas.microsoft.com/office/drawing/2014/main" id="{32223ED9-027D-4596-894C-CA4242670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16"/>
                <a:ext cx="3918" cy="12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8" name="Rectangle 1654">
                <a:extLst>
                  <a:ext uri="{FF2B5EF4-FFF2-40B4-BE49-F238E27FC236}">
                    <a16:creationId xmlns:a16="http://schemas.microsoft.com/office/drawing/2014/main" id="{4C38C8B5-95E1-479A-BC10-A061C72BF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28"/>
                <a:ext cx="3918" cy="12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59" name="Rectangle 1655">
                <a:extLst>
                  <a:ext uri="{FF2B5EF4-FFF2-40B4-BE49-F238E27FC236}">
                    <a16:creationId xmlns:a16="http://schemas.microsoft.com/office/drawing/2014/main" id="{A4D4D9CB-4237-4430-9E75-37F347B1C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40"/>
                <a:ext cx="3918" cy="12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0" name="Rectangle 1656">
                <a:extLst>
                  <a:ext uri="{FF2B5EF4-FFF2-40B4-BE49-F238E27FC236}">
                    <a16:creationId xmlns:a16="http://schemas.microsoft.com/office/drawing/2014/main" id="{97A5AB02-3CC0-4812-8D27-FB91460B2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52"/>
                <a:ext cx="3918" cy="13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1" name="Rectangle 1657">
                <a:extLst>
                  <a:ext uri="{FF2B5EF4-FFF2-40B4-BE49-F238E27FC236}">
                    <a16:creationId xmlns:a16="http://schemas.microsoft.com/office/drawing/2014/main" id="{8B09CC18-055B-4899-8E7F-865D27E5B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65"/>
                <a:ext cx="3918" cy="12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2" name="Rectangle 1658">
                <a:extLst>
                  <a:ext uri="{FF2B5EF4-FFF2-40B4-BE49-F238E27FC236}">
                    <a16:creationId xmlns:a16="http://schemas.microsoft.com/office/drawing/2014/main" id="{C48D98F6-B879-44E6-BDDB-D715E8C5D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77"/>
                <a:ext cx="3918" cy="12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3" name="Rectangle 1659">
                <a:extLst>
                  <a:ext uri="{FF2B5EF4-FFF2-40B4-BE49-F238E27FC236}">
                    <a16:creationId xmlns:a16="http://schemas.microsoft.com/office/drawing/2014/main" id="{FCDFC05E-3EF1-4B89-9F77-1383D6709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289"/>
                <a:ext cx="3918" cy="12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4" name="Rectangle 1660">
                <a:extLst>
                  <a:ext uri="{FF2B5EF4-FFF2-40B4-BE49-F238E27FC236}">
                    <a16:creationId xmlns:a16="http://schemas.microsoft.com/office/drawing/2014/main" id="{9234A4BB-2191-4C20-906A-0B256932C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01"/>
                <a:ext cx="3918" cy="1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5" name="Rectangle 1661">
                <a:extLst>
                  <a:ext uri="{FF2B5EF4-FFF2-40B4-BE49-F238E27FC236}">
                    <a16:creationId xmlns:a16="http://schemas.microsoft.com/office/drawing/2014/main" id="{CC525266-F891-4CC6-B04E-8B8C177E5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13"/>
                <a:ext cx="3918" cy="12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6" name="Rectangle 1662">
                <a:extLst>
                  <a:ext uri="{FF2B5EF4-FFF2-40B4-BE49-F238E27FC236}">
                    <a16:creationId xmlns:a16="http://schemas.microsoft.com/office/drawing/2014/main" id="{BCA01004-34A6-492B-A0C6-FC6F20AFE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25"/>
                <a:ext cx="3918" cy="12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7" name="Rectangle 1663">
                <a:extLst>
                  <a:ext uri="{FF2B5EF4-FFF2-40B4-BE49-F238E27FC236}">
                    <a16:creationId xmlns:a16="http://schemas.microsoft.com/office/drawing/2014/main" id="{0CD197FA-EF7D-403C-B7DF-EA91D0A10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37"/>
                <a:ext cx="3918" cy="13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8" name="Rectangle 1664">
                <a:extLst>
                  <a:ext uri="{FF2B5EF4-FFF2-40B4-BE49-F238E27FC236}">
                    <a16:creationId xmlns:a16="http://schemas.microsoft.com/office/drawing/2014/main" id="{214FDA4F-B491-47EB-B51F-408A096AC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50"/>
                <a:ext cx="3918" cy="12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69" name="Rectangle 1665">
                <a:extLst>
                  <a:ext uri="{FF2B5EF4-FFF2-40B4-BE49-F238E27FC236}">
                    <a16:creationId xmlns:a16="http://schemas.microsoft.com/office/drawing/2014/main" id="{9A5569EE-BE0E-4251-B1D2-BCE46ED09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62"/>
                <a:ext cx="3918" cy="12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0" name="Rectangle 1666">
                <a:extLst>
                  <a:ext uri="{FF2B5EF4-FFF2-40B4-BE49-F238E27FC236}">
                    <a16:creationId xmlns:a16="http://schemas.microsoft.com/office/drawing/2014/main" id="{16A75BAC-EC75-4A5B-AC6E-9978478E8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74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1" name="Rectangle 1667">
                <a:extLst>
                  <a:ext uri="{FF2B5EF4-FFF2-40B4-BE49-F238E27FC236}">
                    <a16:creationId xmlns:a16="http://schemas.microsoft.com/office/drawing/2014/main" id="{5FAC0EC9-10AE-423A-BDD4-E553846C1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85"/>
                <a:ext cx="3918" cy="13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2" name="Rectangle 1668">
                <a:extLst>
                  <a:ext uri="{FF2B5EF4-FFF2-40B4-BE49-F238E27FC236}">
                    <a16:creationId xmlns:a16="http://schemas.microsoft.com/office/drawing/2014/main" id="{E153250B-5990-46D3-88B9-DFCD515D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398"/>
                <a:ext cx="3918" cy="12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3" name="Rectangle 1669">
                <a:extLst>
                  <a:ext uri="{FF2B5EF4-FFF2-40B4-BE49-F238E27FC236}">
                    <a16:creationId xmlns:a16="http://schemas.microsoft.com/office/drawing/2014/main" id="{7EFE0335-4857-4D34-BCD1-980DA6D88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10"/>
                <a:ext cx="3918" cy="12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4" name="Rectangle 1670">
                <a:extLst>
                  <a:ext uri="{FF2B5EF4-FFF2-40B4-BE49-F238E27FC236}">
                    <a16:creationId xmlns:a16="http://schemas.microsoft.com/office/drawing/2014/main" id="{F557F2AC-B0BA-48D2-A73F-ED4DADAD8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22"/>
                <a:ext cx="3918" cy="1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5" name="Rectangle 1671">
                <a:extLst>
                  <a:ext uri="{FF2B5EF4-FFF2-40B4-BE49-F238E27FC236}">
                    <a16:creationId xmlns:a16="http://schemas.microsoft.com/office/drawing/2014/main" id="{886D5930-4B0C-49AD-8D48-6802CC38F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34"/>
                <a:ext cx="3918" cy="12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6" name="Rectangle 1672">
                <a:extLst>
                  <a:ext uri="{FF2B5EF4-FFF2-40B4-BE49-F238E27FC236}">
                    <a16:creationId xmlns:a16="http://schemas.microsoft.com/office/drawing/2014/main" id="{0DE56288-D3F7-4C13-A8D3-4584BA26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46"/>
                <a:ext cx="3918" cy="12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7" name="Rectangle 1673">
                <a:extLst>
                  <a:ext uri="{FF2B5EF4-FFF2-40B4-BE49-F238E27FC236}">
                    <a16:creationId xmlns:a16="http://schemas.microsoft.com/office/drawing/2014/main" id="{002EFBF4-9F5F-48A9-B984-0EC1EDD94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58"/>
                <a:ext cx="3918" cy="12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8" name="Rectangle 1674">
                <a:extLst>
                  <a:ext uri="{FF2B5EF4-FFF2-40B4-BE49-F238E27FC236}">
                    <a16:creationId xmlns:a16="http://schemas.microsoft.com/office/drawing/2014/main" id="{30CE5981-490A-40DB-BA4D-D2DF39756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70"/>
                <a:ext cx="3918" cy="13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79" name="Rectangle 1675">
                <a:extLst>
                  <a:ext uri="{FF2B5EF4-FFF2-40B4-BE49-F238E27FC236}">
                    <a16:creationId xmlns:a16="http://schemas.microsoft.com/office/drawing/2014/main" id="{10A40558-1382-4635-9A33-F1080580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83"/>
                <a:ext cx="3918" cy="12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0" name="Rectangle 1676">
                <a:extLst>
                  <a:ext uri="{FF2B5EF4-FFF2-40B4-BE49-F238E27FC236}">
                    <a16:creationId xmlns:a16="http://schemas.microsoft.com/office/drawing/2014/main" id="{56628681-5084-45EF-B791-FBBB1C215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495"/>
                <a:ext cx="3918" cy="1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1" name="Rectangle 1677">
                <a:extLst>
                  <a:ext uri="{FF2B5EF4-FFF2-40B4-BE49-F238E27FC236}">
                    <a16:creationId xmlns:a16="http://schemas.microsoft.com/office/drawing/2014/main" id="{583ADA40-B19C-42CE-92EF-E8082F48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07"/>
                <a:ext cx="3918" cy="12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2" name="Rectangle 1678">
                <a:extLst>
                  <a:ext uri="{FF2B5EF4-FFF2-40B4-BE49-F238E27FC236}">
                    <a16:creationId xmlns:a16="http://schemas.microsoft.com/office/drawing/2014/main" id="{53BB08B3-2FEC-4E8B-9DEF-3CAF9E5C1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19"/>
                <a:ext cx="3918" cy="12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3" name="Rectangle 1679">
                <a:extLst>
                  <a:ext uri="{FF2B5EF4-FFF2-40B4-BE49-F238E27FC236}">
                    <a16:creationId xmlns:a16="http://schemas.microsoft.com/office/drawing/2014/main" id="{EF8014A8-2EC0-4F9B-9B8E-1FFCF017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31"/>
                <a:ext cx="3918" cy="12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4" name="Rectangle 1680">
                <a:extLst>
                  <a:ext uri="{FF2B5EF4-FFF2-40B4-BE49-F238E27FC236}">
                    <a16:creationId xmlns:a16="http://schemas.microsoft.com/office/drawing/2014/main" id="{441081D7-D113-43DB-91D8-26A05F534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43"/>
                <a:ext cx="3918" cy="7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5" name="Rectangle 1681">
                <a:extLst>
                  <a:ext uri="{FF2B5EF4-FFF2-40B4-BE49-F238E27FC236}">
                    <a16:creationId xmlns:a16="http://schemas.microsoft.com/office/drawing/2014/main" id="{9D93FA50-B561-4FCA-953C-34F38A86A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44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6" name="Rectangle 1682">
                <a:extLst>
                  <a:ext uri="{FF2B5EF4-FFF2-40B4-BE49-F238E27FC236}">
                    <a16:creationId xmlns:a16="http://schemas.microsoft.com/office/drawing/2014/main" id="{F2A10A52-E080-49B8-A587-55C56D2A8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55"/>
                <a:ext cx="1448" cy="1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7" name="Rectangle 1683">
                <a:extLst>
                  <a:ext uri="{FF2B5EF4-FFF2-40B4-BE49-F238E27FC236}">
                    <a16:creationId xmlns:a16="http://schemas.microsoft.com/office/drawing/2014/main" id="{4C74CC6A-936A-458D-AAA0-82D56C6B9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67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8" name="Rectangle 1684">
                <a:extLst>
                  <a:ext uri="{FF2B5EF4-FFF2-40B4-BE49-F238E27FC236}">
                    <a16:creationId xmlns:a16="http://schemas.microsoft.com/office/drawing/2014/main" id="{6D3866A9-B2EF-49DF-9688-4796D0040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78"/>
                <a:ext cx="1448" cy="11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89" name="Rectangle 1685">
                <a:extLst>
                  <a:ext uri="{FF2B5EF4-FFF2-40B4-BE49-F238E27FC236}">
                    <a16:creationId xmlns:a16="http://schemas.microsoft.com/office/drawing/2014/main" id="{24430FD3-6F28-49AF-A554-837B3610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89"/>
                <a:ext cx="1448" cy="1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0" name="Rectangle 1686">
                <a:extLst>
                  <a:ext uri="{FF2B5EF4-FFF2-40B4-BE49-F238E27FC236}">
                    <a16:creationId xmlns:a16="http://schemas.microsoft.com/office/drawing/2014/main" id="{69724424-D833-4A9E-82BC-F2E0AFA97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00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1" name="Rectangle 1687">
                <a:extLst>
                  <a:ext uri="{FF2B5EF4-FFF2-40B4-BE49-F238E27FC236}">
                    <a16:creationId xmlns:a16="http://schemas.microsoft.com/office/drawing/2014/main" id="{D4115E55-2DA0-4E29-8D22-63F9F2FD4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11"/>
                <a:ext cx="1448" cy="1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2" name="Rectangle 1688">
                <a:extLst>
                  <a:ext uri="{FF2B5EF4-FFF2-40B4-BE49-F238E27FC236}">
                    <a16:creationId xmlns:a16="http://schemas.microsoft.com/office/drawing/2014/main" id="{26F92C28-4F90-4770-900C-6812210D5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23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3" name="Rectangle 1689">
                <a:extLst>
                  <a:ext uri="{FF2B5EF4-FFF2-40B4-BE49-F238E27FC236}">
                    <a16:creationId xmlns:a16="http://schemas.microsoft.com/office/drawing/2014/main" id="{44B19F05-A7C1-4BD7-A88C-0BC8C0508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34"/>
                <a:ext cx="1448" cy="1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4" name="Rectangle 1690">
                <a:extLst>
                  <a:ext uri="{FF2B5EF4-FFF2-40B4-BE49-F238E27FC236}">
                    <a16:creationId xmlns:a16="http://schemas.microsoft.com/office/drawing/2014/main" id="{5B5B1081-7358-415F-A53A-53301CFF7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45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5" name="Rectangle 1691">
                <a:extLst>
                  <a:ext uri="{FF2B5EF4-FFF2-40B4-BE49-F238E27FC236}">
                    <a16:creationId xmlns:a16="http://schemas.microsoft.com/office/drawing/2014/main" id="{CC77A3F1-05AC-42B5-AFAD-8CBCD16AB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56"/>
                <a:ext cx="1448" cy="12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6" name="Rectangle 1692">
                <a:extLst>
                  <a:ext uri="{FF2B5EF4-FFF2-40B4-BE49-F238E27FC236}">
                    <a16:creationId xmlns:a16="http://schemas.microsoft.com/office/drawing/2014/main" id="{C472C2A1-7CBC-46F3-B793-0D06D9440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68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7" name="Rectangle 1693">
                <a:extLst>
                  <a:ext uri="{FF2B5EF4-FFF2-40B4-BE49-F238E27FC236}">
                    <a16:creationId xmlns:a16="http://schemas.microsoft.com/office/drawing/2014/main" id="{36B68485-2F17-4894-B25B-CD967C14B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79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8" name="Rectangle 1694">
                <a:extLst>
                  <a:ext uri="{FF2B5EF4-FFF2-40B4-BE49-F238E27FC236}">
                    <a16:creationId xmlns:a16="http://schemas.microsoft.com/office/drawing/2014/main" id="{FBA4A061-A36A-4207-8E59-AA103E0D1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90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99" name="Rectangle 1695">
                <a:extLst>
                  <a:ext uri="{FF2B5EF4-FFF2-40B4-BE49-F238E27FC236}">
                    <a16:creationId xmlns:a16="http://schemas.microsoft.com/office/drawing/2014/main" id="{B554E8A9-59CE-4397-AC03-249AEC488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01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0" name="Rectangle 1696">
                <a:extLst>
                  <a:ext uri="{FF2B5EF4-FFF2-40B4-BE49-F238E27FC236}">
                    <a16:creationId xmlns:a16="http://schemas.microsoft.com/office/drawing/2014/main" id="{F96374B7-B52D-4231-B6F7-22ABCB587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12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1" name="Rectangle 1697">
                <a:extLst>
                  <a:ext uri="{FF2B5EF4-FFF2-40B4-BE49-F238E27FC236}">
                    <a16:creationId xmlns:a16="http://schemas.microsoft.com/office/drawing/2014/main" id="{AA4C0F6D-F5F7-4F98-88C8-780C4420E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23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2" name="Rectangle 1698">
                <a:extLst>
                  <a:ext uri="{FF2B5EF4-FFF2-40B4-BE49-F238E27FC236}">
                    <a16:creationId xmlns:a16="http://schemas.microsoft.com/office/drawing/2014/main" id="{8A37C456-C3B2-4CAE-869C-E25E90C0B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34"/>
                <a:ext cx="1448" cy="12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3" name="Rectangle 1699">
                <a:extLst>
                  <a:ext uri="{FF2B5EF4-FFF2-40B4-BE49-F238E27FC236}">
                    <a16:creationId xmlns:a16="http://schemas.microsoft.com/office/drawing/2014/main" id="{AE4158BF-E149-49CF-BA9C-0D17E2AD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46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4" name="Rectangle 1700">
                <a:extLst>
                  <a:ext uri="{FF2B5EF4-FFF2-40B4-BE49-F238E27FC236}">
                    <a16:creationId xmlns:a16="http://schemas.microsoft.com/office/drawing/2014/main" id="{F2AC8B1D-4BB6-4355-BED2-DEF1FEE6C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57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5" name="Rectangle 1701">
                <a:extLst>
                  <a:ext uri="{FF2B5EF4-FFF2-40B4-BE49-F238E27FC236}">
                    <a16:creationId xmlns:a16="http://schemas.microsoft.com/office/drawing/2014/main" id="{A6CCEAA4-EA99-48D8-9771-BE2298A14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68"/>
                <a:ext cx="1448" cy="12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6" name="Rectangle 1702">
                <a:extLst>
                  <a:ext uri="{FF2B5EF4-FFF2-40B4-BE49-F238E27FC236}">
                    <a16:creationId xmlns:a16="http://schemas.microsoft.com/office/drawing/2014/main" id="{C03472D2-AE2D-4BEE-A761-F4A677E20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80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7" name="Rectangle 1703">
                <a:extLst>
                  <a:ext uri="{FF2B5EF4-FFF2-40B4-BE49-F238E27FC236}">
                    <a16:creationId xmlns:a16="http://schemas.microsoft.com/office/drawing/2014/main" id="{43C3D2A0-E410-4E7E-8A3B-80C00304B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91"/>
                <a:ext cx="1448" cy="11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8" name="Rectangle 1704">
                <a:extLst>
                  <a:ext uri="{FF2B5EF4-FFF2-40B4-BE49-F238E27FC236}">
                    <a16:creationId xmlns:a16="http://schemas.microsoft.com/office/drawing/2014/main" id="{E5205F0A-C7E3-4243-995A-5294063F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02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09" name="Rectangle 1705">
                <a:extLst>
                  <a:ext uri="{FF2B5EF4-FFF2-40B4-BE49-F238E27FC236}">
                    <a16:creationId xmlns:a16="http://schemas.microsoft.com/office/drawing/2014/main" id="{05079C81-6E70-4AB2-9D51-1AE7AE273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13"/>
                <a:ext cx="1448" cy="11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0" name="Rectangle 1706">
                <a:extLst>
                  <a:ext uri="{FF2B5EF4-FFF2-40B4-BE49-F238E27FC236}">
                    <a16:creationId xmlns:a16="http://schemas.microsoft.com/office/drawing/2014/main" id="{FB19B15E-F61F-4668-9099-0FFB1C559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24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1" name="Rectangle 1707">
                <a:extLst>
                  <a:ext uri="{FF2B5EF4-FFF2-40B4-BE49-F238E27FC236}">
                    <a16:creationId xmlns:a16="http://schemas.microsoft.com/office/drawing/2014/main" id="{9627A061-3CCA-4CF1-8EA6-70A2572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35"/>
                <a:ext cx="1448" cy="12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2" name="Rectangle 1708">
                <a:extLst>
                  <a:ext uri="{FF2B5EF4-FFF2-40B4-BE49-F238E27FC236}">
                    <a16:creationId xmlns:a16="http://schemas.microsoft.com/office/drawing/2014/main" id="{4B43AF25-E838-4092-9426-C21D8367E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47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3" name="Rectangle 1709">
                <a:extLst>
                  <a:ext uri="{FF2B5EF4-FFF2-40B4-BE49-F238E27FC236}">
                    <a16:creationId xmlns:a16="http://schemas.microsoft.com/office/drawing/2014/main" id="{0B0D65E9-A47A-4DE4-89AC-840C9E84E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58"/>
                <a:ext cx="1448" cy="11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4" name="Rectangle 1710">
                <a:extLst>
                  <a:ext uri="{FF2B5EF4-FFF2-40B4-BE49-F238E27FC236}">
                    <a16:creationId xmlns:a16="http://schemas.microsoft.com/office/drawing/2014/main" id="{103A542A-FBDF-40FE-8EB1-49FA7DC1C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69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5" name="Rectangle 1711">
                <a:extLst>
                  <a:ext uri="{FF2B5EF4-FFF2-40B4-BE49-F238E27FC236}">
                    <a16:creationId xmlns:a16="http://schemas.microsoft.com/office/drawing/2014/main" id="{EEE91FD2-990A-4333-AE63-AEEDEA6BA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80"/>
                <a:ext cx="1448" cy="6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6" name="Rectangle 1712">
                <a:extLst>
                  <a:ext uri="{FF2B5EF4-FFF2-40B4-BE49-F238E27FC236}">
                    <a16:creationId xmlns:a16="http://schemas.microsoft.com/office/drawing/2014/main" id="{65CAC9E2-6623-4763-911F-9C0995DF3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50"/>
                <a:ext cx="1448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7" name="Rectangle 1713">
                <a:extLst>
                  <a:ext uri="{FF2B5EF4-FFF2-40B4-BE49-F238E27FC236}">
                    <a16:creationId xmlns:a16="http://schemas.microsoft.com/office/drawing/2014/main" id="{DD1A5253-BAAB-4E67-9AA9-333F8C32B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44"/>
                <a:ext cx="1448" cy="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8" name="Rectangle 1714">
                <a:extLst>
                  <a:ext uri="{FF2B5EF4-FFF2-40B4-BE49-F238E27FC236}">
                    <a16:creationId xmlns:a16="http://schemas.microsoft.com/office/drawing/2014/main" id="{0BD7014A-2E21-49A8-B268-D82430F7C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55"/>
                <a:ext cx="1448" cy="12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19" name="Rectangle 1715">
                <a:extLst>
                  <a:ext uri="{FF2B5EF4-FFF2-40B4-BE49-F238E27FC236}">
                    <a16:creationId xmlns:a16="http://schemas.microsoft.com/office/drawing/2014/main" id="{35413512-07C1-443F-B5E1-DF862BB2C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67"/>
                <a:ext cx="1448" cy="11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0" name="Rectangle 1716">
                <a:extLst>
                  <a:ext uri="{FF2B5EF4-FFF2-40B4-BE49-F238E27FC236}">
                    <a16:creationId xmlns:a16="http://schemas.microsoft.com/office/drawing/2014/main" id="{604B41D8-85C9-4D88-8CEC-85CA66513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78"/>
                <a:ext cx="1448" cy="11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1" name="Rectangle 1717">
                <a:extLst>
                  <a:ext uri="{FF2B5EF4-FFF2-40B4-BE49-F238E27FC236}">
                    <a16:creationId xmlns:a16="http://schemas.microsoft.com/office/drawing/2014/main" id="{C2A4124D-D0EC-4445-B204-CC549032E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89"/>
                <a:ext cx="1448" cy="11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2" name="Rectangle 1718">
                <a:extLst>
                  <a:ext uri="{FF2B5EF4-FFF2-40B4-BE49-F238E27FC236}">
                    <a16:creationId xmlns:a16="http://schemas.microsoft.com/office/drawing/2014/main" id="{CE05FDA4-BF07-4794-80E3-516FD86DC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00"/>
                <a:ext cx="1448" cy="11"/>
              </a:xfrm>
              <a:prstGeom prst="rect">
                <a:avLst/>
              </a:prstGeom>
              <a:solidFill>
                <a:srgbClr val="D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3" name="Rectangle 1719">
                <a:extLst>
                  <a:ext uri="{FF2B5EF4-FFF2-40B4-BE49-F238E27FC236}">
                    <a16:creationId xmlns:a16="http://schemas.microsoft.com/office/drawing/2014/main" id="{6C68DEB0-58F2-46FA-9AF9-CB0327FBA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11"/>
                <a:ext cx="1448" cy="1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4" name="Rectangle 1720">
                <a:extLst>
                  <a:ext uri="{FF2B5EF4-FFF2-40B4-BE49-F238E27FC236}">
                    <a16:creationId xmlns:a16="http://schemas.microsoft.com/office/drawing/2014/main" id="{1FA186E5-E047-4E1C-9A39-A20EE82BB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23"/>
                <a:ext cx="1448" cy="11"/>
              </a:xfrm>
              <a:prstGeom prst="rect">
                <a:avLst/>
              </a:pr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5" name="Rectangle 1721">
                <a:extLst>
                  <a:ext uri="{FF2B5EF4-FFF2-40B4-BE49-F238E27FC236}">
                    <a16:creationId xmlns:a16="http://schemas.microsoft.com/office/drawing/2014/main" id="{68FD910A-B20E-4889-A9C0-4F6FA7BE0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34"/>
                <a:ext cx="1448" cy="11"/>
              </a:xfrm>
              <a:prstGeom prst="rect">
                <a:avLst/>
              </a:pr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6" name="Rectangle 1722">
                <a:extLst>
                  <a:ext uri="{FF2B5EF4-FFF2-40B4-BE49-F238E27FC236}">
                    <a16:creationId xmlns:a16="http://schemas.microsoft.com/office/drawing/2014/main" id="{C9D2FE8F-0D8C-428F-A5B6-C2EFB687D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45"/>
                <a:ext cx="1448" cy="11"/>
              </a:xfrm>
              <a:prstGeom prst="rect">
                <a:avLst/>
              </a:pr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7" name="Rectangle 1723">
                <a:extLst>
                  <a:ext uri="{FF2B5EF4-FFF2-40B4-BE49-F238E27FC236}">
                    <a16:creationId xmlns:a16="http://schemas.microsoft.com/office/drawing/2014/main" id="{80B06AA5-67A1-4DE5-B5F9-E2B9E74A7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56"/>
                <a:ext cx="1448" cy="12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8" name="Rectangle 1724">
                <a:extLst>
                  <a:ext uri="{FF2B5EF4-FFF2-40B4-BE49-F238E27FC236}">
                    <a16:creationId xmlns:a16="http://schemas.microsoft.com/office/drawing/2014/main" id="{5F1DBF7B-FDA8-49D5-8CF4-9B35F210C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68"/>
                <a:ext cx="1448" cy="11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29" name="Rectangle 1725">
                <a:extLst>
                  <a:ext uri="{FF2B5EF4-FFF2-40B4-BE49-F238E27FC236}">
                    <a16:creationId xmlns:a16="http://schemas.microsoft.com/office/drawing/2014/main" id="{388B13C7-FAE7-4AB2-917E-478463C20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79"/>
                <a:ext cx="1448" cy="1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0" name="Rectangle 1726">
                <a:extLst>
                  <a:ext uri="{FF2B5EF4-FFF2-40B4-BE49-F238E27FC236}">
                    <a16:creationId xmlns:a16="http://schemas.microsoft.com/office/drawing/2014/main" id="{8E4D58F8-5081-4765-AC2D-7BCCD0908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690"/>
                <a:ext cx="1448" cy="11"/>
              </a:xfrm>
              <a:prstGeom prst="rect">
                <a:avLst/>
              </a:prstGeom>
              <a:solidFill>
                <a:srgbClr val="9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1" name="Rectangle 1727">
                <a:extLst>
                  <a:ext uri="{FF2B5EF4-FFF2-40B4-BE49-F238E27FC236}">
                    <a16:creationId xmlns:a16="http://schemas.microsoft.com/office/drawing/2014/main" id="{128BBF38-376E-4ACA-819E-B5A3D026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01"/>
                <a:ext cx="1448" cy="11"/>
              </a:xfrm>
              <a:prstGeom prst="rect">
                <a:avLst/>
              </a:prstGeom>
              <a:solidFill>
                <a:srgbClr val="8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2" name="Rectangle 1728">
                <a:extLst>
                  <a:ext uri="{FF2B5EF4-FFF2-40B4-BE49-F238E27FC236}">
                    <a16:creationId xmlns:a16="http://schemas.microsoft.com/office/drawing/2014/main" id="{CB3A8974-C5BA-4D2B-85BA-FB69491B3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12"/>
                <a:ext cx="1448" cy="1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3" name="Rectangle 1729">
                <a:extLst>
                  <a:ext uri="{FF2B5EF4-FFF2-40B4-BE49-F238E27FC236}">
                    <a16:creationId xmlns:a16="http://schemas.microsoft.com/office/drawing/2014/main" id="{8C92D236-20DE-4D76-9338-C5ED2010D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23"/>
                <a:ext cx="1448" cy="11"/>
              </a:xfrm>
              <a:prstGeom prst="rect">
                <a:avLst/>
              </a:pr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4" name="Rectangle 1730">
                <a:extLst>
                  <a:ext uri="{FF2B5EF4-FFF2-40B4-BE49-F238E27FC236}">
                    <a16:creationId xmlns:a16="http://schemas.microsoft.com/office/drawing/2014/main" id="{114FDF74-5587-42A9-A288-2FF6D1F37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34"/>
                <a:ext cx="1448" cy="12"/>
              </a:xfrm>
              <a:prstGeom prst="rect">
                <a:avLst/>
              </a:prstGeom>
              <a:solidFill>
                <a:srgbClr val="6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5" name="Rectangle 1731">
                <a:extLst>
                  <a:ext uri="{FF2B5EF4-FFF2-40B4-BE49-F238E27FC236}">
                    <a16:creationId xmlns:a16="http://schemas.microsoft.com/office/drawing/2014/main" id="{4DE5BB00-CD7F-47A9-8FC3-A571925E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46"/>
                <a:ext cx="1448" cy="11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6" name="Rectangle 1732">
                <a:extLst>
                  <a:ext uri="{FF2B5EF4-FFF2-40B4-BE49-F238E27FC236}">
                    <a16:creationId xmlns:a16="http://schemas.microsoft.com/office/drawing/2014/main" id="{78D87F1A-A033-482B-B629-0B4F4C3D4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57"/>
                <a:ext cx="1448" cy="11"/>
              </a:xfrm>
              <a:prstGeom prst="rect">
                <a:avLst/>
              </a:pr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7" name="Rectangle 1733">
                <a:extLst>
                  <a:ext uri="{FF2B5EF4-FFF2-40B4-BE49-F238E27FC236}">
                    <a16:creationId xmlns:a16="http://schemas.microsoft.com/office/drawing/2014/main" id="{3ABE7E33-0F63-4755-AE04-706E2A320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68"/>
                <a:ext cx="1448" cy="12"/>
              </a:xfrm>
              <a:prstGeom prst="rect">
                <a:avLst/>
              </a:pr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8" name="Rectangle 1734">
                <a:extLst>
                  <a:ext uri="{FF2B5EF4-FFF2-40B4-BE49-F238E27FC236}">
                    <a16:creationId xmlns:a16="http://schemas.microsoft.com/office/drawing/2014/main" id="{26AEACB2-DFD9-43DE-891F-F762D2864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80"/>
                <a:ext cx="1448" cy="11"/>
              </a:xfrm>
              <a:prstGeom prst="rect">
                <a:avLst/>
              </a:prstGeom>
              <a:solidFill>
                <a:srgbClr val="4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39" name="Rectangle 1735">
                <a:extLst>
                  <a:ext uri="{FF2B5EF4-FFF2-40B4-BE49-F238E27FC236}">
                    <a16:creationId xmlns:a16="http://schemas.microsoft.com/office/drawing/2014/main" id="{A1BADE41-45AE-4337-9627-43E44B7EB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791"/>
                <a:ext cx="1448" cy="11"/>
              </a:xfrm>
              <a:prstGeom prst="rect">
                <a:avLst/>
              </a:prstGeom>
              <a:solidFill>
                <a:srgbClr val="4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0" name="Rectangle 1736">
                <a:extLst>
                  <a:ext uri="{FF2B5EF4-FFF2-40B4-BE49-F238E27FC236}">
                    <a16:creationId xmlns:a16="http://schemas.microsoft.com/office/drawing/2014/main" id="{796386D1-B51A-40F5-B431-DE0EA966D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02"/>
                <a:ext cx="1448" cy="11"/>
              </a:xfrm>
              <a:prstGeom prst="rect">
                <a:avLst/>
              </a:prstGeom>
              <a:solidFill>
                <a:srgbClr val="3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1" name="Rectangle 1737">
                <a:extLst>
                  <a:ext uri="{FF2B5EF4-FFF2-40B4-BE49-F238E27FC236}">
                    <a16:creationId xmlns:a16="http://schemas.microsoft.com/office/drawing/2014/main" id="{43C6335F-FFA2-44D4-8164-6CCEFD77E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13"/>
                <a:ext cx="1448" cy="11"/>
              </a:xfrm>
              <a:prstGeom prst="rect">
                <a:avLst/>
              </a:prstGeom>
              <a:solidFill>
                <a:srgbClr val="3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2" name="Rectangle 1738">
                <a:extLst>
                  <a:ext uri="{FF2B5EF4-FFF2-40B4-BE49-F238E27FC236}">
                    <a16:creationId xmlns:a16="http://schemas.microsoft.com/office/drawing/2014/main" id="{32EFBC8E-8120-4A21-817E-035FBD7CE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24"/>
                <a:ext cx="1448" cy="11"/>
              </a:xfrm>
              <a:prstGeom prst="rect">
                <a:avLst/>
              </a:prstGeom>
              <a:solidFill>
                <a:srgbClr val="2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3" name="Rectangle 1739">
                <a:extLst>
                  <a:ext uri="{FF2B5EF4-FFF2-40B4-BE49-F238E27FC236}">
                    <a16:creationId xmlns:a16="http://schemas.microsoft.com/office/drawing/2014/main" id="{E56E86DD-293F-486D-9433-B4E32CBAB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35"/>
                <a:ext cx="1448" cy="12"/>
              </a:xfrm>
              <a:prstGeom prst="rect">
                <a:avLst/>
              </a:prstGeom>
              <a:solidFill>
                <a:srgbClr val="2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4" name="Rectangle 1740">
                <a:extLst>
                  <a:ext uri="{FF2B5EF4-FFF2-40B4-BE49-F238E27FC236}">
                    <a16:creationId xmlns:a16="http://schemas.microsoft.com/office/drawing/2014/main" id="{439B46D6-4502-4B82-AACF-5972B376F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47"/>
                <a:ext cx="1448" cy="11"/>
              </a:xfrm>
              <a:prstGeom prst="rect">
                <a:avLst/>
              </a:prstGeom>
              <a:solidFill>
                <a:srgbClr val="1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5" name="Rectangle 1741">
                <a:extLst>
                  <a:ext uri="{FF2B5EF4-FFF2-40B4-BE49-F238E27FC236}">
                    <a16:creationId xmlns:a16="http://schemas.microsoft.com/office/drawing/2014/main" id="{623BD104-1020-4528-AEB6-8395CB42C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58"/>
                <a:ext cx="1448" cy="11"/>
              </a:xfrm>
              <a:prstGeom prst="rect">
                <a:avLst/>
              </a:prstGeom>
              <a:solidFill>
                <a:srgbClr val="1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6" name="Rectangle 1742">
                <a:extLst>
                  <a:ext uri="{FF2B5EF4-FFF2-40B4-BE49-F238E27FC236}">
                    <a16:creationId xmlns:a16="http://schemas.microsoft.com/office/drawing/2014/main" id="{49EA2B55-C259-41C2-9039-D7C544E8E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69"/>
                <a:ext cx="1448" cy="11"/>
              </a:xfrm>
              <a:prstGeom prst="rect">
                <a:avLst/>
              </a:prstGeom>
              <a:solidFill>
                <a:srgbClr val="0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7" name="Rectangle 1743">
                <a:extLst>
                  <a:ext uri="{FF2B5EF4-FFF2-40B4-BE49-F238E27FC236}">
                    <a16:creationId xmlns:a16="http://schemas.microsoft.com/office/drawing/2014/main" id="{AE1A02EB-86BF-478B-AC79-D9C84D874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880"/>
                <a:ext cx="1448" cy="6"/>
              </a:xfrm>
              <a:prstGeom prst="rect">
                <a:avLst/>
              </a:pr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8" name="Rectangle 1744">
                <a:extLst>
                  <a:ext uri="{FF2B5EF4-FFF2-40B4-BE49-F238E27FC236}">
                    <a16:creationId xmlns:a16="http://schemas.microsoft.com/office/drawing/2014/main" id="{3D30E236-0088-4FDF-8984-2822F82D6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44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49" name="Rectangle 1745">
                <a:extLst>
                  <a:ext uri="{FF2B5EF4-FFF2-40B4-BE49-F238E27FC236}">
                    <a16:creationId xmlns:a16="http://schemas.microsoft.com/office/drawing/2014/main" id="{43147DA5-23C9-47BC-BE30-D9A5157F0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55"/>
                <a:ext cx="3918" cy="1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0" name="Rectangle 1746">
                <a:extLst>
                  <a:ext uri="{FF2B5EF4-FFF2-40B4-BE49-F238E27FC236}">
                    <a16:creationId xmlns:a16="http://schemas.microsoft.com/office/drawing/2014/main" id="{85F36769-C071-4BA9-A692-E901FD83A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67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1" name="Rectangle 1747">
                <a:extLst>
                  <a:ext uri="{FF2B5EF4-FFF2-40B4-BE49-F238E27FC236}">
                    <a16:creationId xmlns:a16="http://schemas.microsoft.com/office/drawing/2014/main" id="{DC617F0E-927C-4E99-9FFD-DB571C819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78"/>
                <a:ext cx="3918" cy="11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2" name="Rectangle 1748">
                <a:extLst>
                  <a:ext uri="{FF2B5EF4-FFF2-40B4-BE49-F238E27FC236}">
                    <a16:creationId xmlns:a16="http://schemas.microsoft.com/office/drawing/2014/main" id="{3B017E5F-3BB0-48E9-9A2E-400A1AF5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89"/>
                <a:ext cx="3918" cy="1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3" name="Rectangle 1749">
                <a:extLst>
                  <a:ext uri="{FF2B5EF4-FFF2-40B4-BE49-F238E27FC236}">
                    <a16:creationId xmlns:a16="http://schemas.microsoft.com/office/drawing/2014/main" id="{9D20C358-3264-4E17-BF32-B98AD5F0D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00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4" name="Rectangle 1750">
                <a:extLst>
                  <a:ext uri="{FF2B5EF4-FFF2-40B4-BE49-F238E27FC236}">
                    <a16:creationId xmlns:a16="http://schemas.microsoft.com/office/drawing/2014/main" id="{E9826F10-DD66-4140-BBAE-BAF4B0A6C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11"/>
                <a:ext cx="3918" cy="12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5" name="Rectangle 1751">
                <a:extLst>
                  <a:ext uri="{FF2B5EF4-FFF2-40B4-BE49-F238E27FC236}">
                    <a16:creationId xmlns:a16="http://schemas.microsoft.com/office/drawing/2014/main" id="{C4252191-61B9-4C2C-AFAA-785899BEE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23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6" name="Rectangle 1752">
                <a:extLst>
                  <a:ext uri="{FF2B5EF4-FFF2-40B4-BE49-F238E27FC236}">
                    <a16:creationId xmlns:a16="http://schemas.microsoft.com/office/drawing/2014/main" id="{A2E396C3-843A-4622-8320-C38D692B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34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7" name="Rectangle 1753">
                <a:extLst>
                  <a:ext uri="{FF2B5EF4-FFF2-40B4-BE49-F238E27FC236}">
                    <a16:creationId xmlns:a16="http://schemas.microsoft.com/office/drawing/2014/main" id="{B94980C2-AF08-448E-B23B-7686D4B4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45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8" name="Rectangle 1754">
                <a:extLst>
                  <a:ext uri="{FF2B5EF4-FFF2-40B4-BE49-F238E27FC236}">
                    <a16:creationId xmlns:a16="http://schemas.microsoft.com/office/drawing/2014/main" id="{08696578-3701-4915-9B36-CB58A85D3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56"/>
                <a:ext cx="3918" cy="1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59" name="Rectangle 1755">
                <a:extLst>
                  <a:ext uri="{FF2B5EF4-FFF2-40B4-BE49-F238E27FC236}">
                    <a16:creationId xmlns:a16="http://schemas.microsoft.com/office/drawing/2014/main" id="{85A67ACE-0BAF-4C6D-AD78-326B1074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68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0" name="Rectangle 1756">
                <a:extLst>
                  <a:ext uri="{FF2B5EF4-FFF2-40B4-BE49-F238E27FC236}">
                    <a16:creationId xmlns:a16="http://schemas.microsoft.com/office/drawing/2014/main" id="{689C3BB2-959B-4942-9FD1-14D020306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79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1" name="Rectangle 1757">
                <a:extLst>
                  <a:ext uri="{FF2B5EF4-FFF2-40B4-BE49-F238E27FC236}">
                    <a16:creationId xmlns:a16="http://schemas.microsoft.com/office/drawing/2014/main" id="{83A71A17-C306-40F0-AE25-726E8832E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90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2" name="Rectangle 1758">
                <a:extLst>
                  <a:ext uri="{FF2B5EF4-FFF2-40B4-BE49-F238E27FC236}">
                    <a16:creationId xmlns:a16="http://schemas.microsoft.com/office/drawing/2014/main" id="{CB0A8593-42F5-4EAD-A113-840F530D2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01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3" name="Rectangle 1759">
                <a:extLst>
                  <a:ext uri="{FF2B5EF4-FFF2-40B4-BE49-F238E27FC236}">
                    <a16:creationId xmlns:a16="http://schemas.microsoft.com/office/drawing/2014/main" id="{7841BC8B-F19F-4B03-ABA8-2B4623B7A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12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4" name="Rectangle 1760">
                <a:extLst>
                  <a:ext uri="{FF2B5EF4-FFF2-40B4-BE49-F238E27FC236}">
                    <a16:creationId xmlns:a16="http://schemas.microsoft.com/office/drawing/2014/main" id="{208AA76F-A5FF-441A-8EAA-737F6DE08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23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5" name="Rectangle 1761">
                <a:extLst>
                  <a:ext uri="{FF2B5EF4-FFF2-40B4-BE49-F238E27FC236}">
                    <a16:creationId xmlns:a16="http://schemas.microsoft.com/office/drawing/2014/main" id="{2B32F2D5-F27B-4F8A-A8A8-840F8020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34"/>
                <a:ext cx="3918" cy="12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6" name="Rectangle 1762">
                <a:extLst>
                  <a:ext uri="{FF2B5EF4-FFF2-40B4-BE49-F238E27FC236}">
                    <a16:creationId xmlns:a16="http://schemas.microsoft.com/office/drawing/2014/main" id="{60BA5934-0ACD-4210-8721-51089889B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46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7" name="Rectangle 1763">
                <a:extLst>
                  <a:ext uri="{FF2B5EF4-FFF2-40B4-BE49-F238E27FC236}">
                    <a16:creationId xmlns:a16="http://schemas.microsoft.com/office/drawing/2014/main" id="{32FD04DF-315D-46C5-8391-4E6DF0200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57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8" name="Rectangle 1764">
                <a:extLst>
                  <a:ext uri="{FF2B5EF4-FFF2-40B4-BE49-F238E27FC236}">
                    <a16:creationId xmlns:a16="http://schemas.microsoft.com/office/drawing/2014/main" id="{D09D7622-F0A2-4356-A364-D2E6FCAE8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68"/>
                <a:ext cx="3918" cy="1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69" name="Rectangle 1765">
                <a:extLst>
                  <a:ext uri="{FF2B5EF4-FFF2-40B4-BE49-F238E27FC236}">
                    <a16:creationId xmlns:a16="http://schemas.microsoft.com/office/drawing/2014/main" id="{86E48E9F-F887-4A4E-B383-C7E622C42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80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0" name="Rectangle 1766">
                <a:extLst>
                  <a:ext uri="{FF2B5EF4-FFF2-40B4-BE49-F238E27FC236}">
                    <a16:creationId xmlns:a16="http://schemas.microsoft.com/office/drawing/2014/main" id="{F8F8C351-3B0C-4676-9BEF-B0C2891ED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91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1" name="Rectangle 1767">
                <a:extLst>
                  <a:ext uri="{FF2B5EF4-FFF2-40B4-BE49-F238E27FC236}">
                    <a16:creationId xmlns:a16="http://schemas.microsoft.com/office/drawing/2014/main" id="{F3C80F81-B439-4DB3-91DE-9C83F7605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02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2" name="Rectangle 1768">
                <a:extLst>
                  <a:ext uri="{FF2B5EF4-FFF2-40B4-BE49-F238E27FC236}">
                    <a16:creationId xmlns:a16="http://schemas.microsoft.com/office/drawing/2014/main" id="{362CE906-F9E7-4738-9B41-23FC455D3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13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3" name="Rectangle 1769">
                <a:extLst>
                  <a:ext uri="{FF2B5EF4-FFF2-40B4-BE49-F238E27FC236}">
                    <a16:creationId xmlns:a16="http://schemas.microsoft.com/office/drawing/2014/main" id="{9207E452-D429-4A61-BAF1-FEA0AB587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24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4" name="Rectangle 1770">
                <a:extLst>
                  <a:ext uri="{FF2B5EF4-FFF2-40B4-BE49-F238E27FC236}">
                    <a16:creationId xmlns:a16="http://schemas.microsoft.com/office/drawing/2014/main" id="{CD9585BD-3C7E-491A-A2AB-3758D888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35"/>
                <a:ext cx="3918" cy="1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5" name="Rectangle 1771">
                <a:extLst>
                  <a:ext uri="{FF2B5EF4-FFF2-40B4-BE49-F238E27FC236}">
                    <a16:creationId xmlns:a16="http://schemas.microsoft.com/office/drawing/2014/main" id="{567C8247-EF4D-43D9-85D9-82B0A437F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47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6" name="Rectangle 1772">
                <a:extLst>
                  <a:ext uri="{FF2B5EF4-FFF2-40B4-BE49-F238E27FC236}">
                    <a16:creationId xmlns:a16="http://schemas.microsoft.com/office/drawing/2014/main" id="{C899A059-6D8A-4DA8-9744-E00ECB55F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58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7" name="Rectangle 1773">
                <a:extLst>
                  <a:ext uri="{FF2B5EF4-FFF2-40B4-BE49-F238E27FC236}">
                    <a16:creationId xmlns:a16="http://schemas.microsoft.com/office/drawing/2014/main" id="{0664D7E3-0FAC-406F-9A54-2353C676A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69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8" name="Rectangle 1774">
                <a:extLst>
                  <a:ext uri="{FF2B5EF4-FFF2-40B4-BE49-F238E27FC236}">
                    <a16:creationId xmlns:a16="http://schemas.microsoft.com/office/drawing/2014/main" id="{53491F62-FC2D-49ED-9696-6E22CD74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80"/>
                <a:ext cx="3918" cy="6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79" name="Rectangle 1775">
                <a:extLst>
                  <a:ext uri="{FF2B5EF4-FFF2-40B4-BE49-F238E27FC236}">
                    <a16:creationId xmlns:a16="http://schemas.microsoft.com/office/drawing/2014/main" id="{3D8A216C-4BA9-460A-90EE-ADD6B4E5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50"/>
                <a:ext cx="3918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0" name="Rectangle 1776">
                <a:extLst>
                  <a:ext uri="{FF2B5EF4-FFF2-40B4-BE49-F238E27FC236}">
                    <a16:creationId xmlns:a16="http://schemas.microsoft.com/office/drawing/2014/main" id="{C3124D81-49B9-4E28-81B9-130759F82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44"/>
                <a:ext cx="3918" cy="11"/>
              </a:xfrm>
              <a:prstGeom prst="rect">
                <a:avLst/>
              </a:prstGeom>
              <a:solidFill>
                <a:srgbClr val="00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1" name="Rectangle 1777">
                <a:extLst>
                  <a:ext uri="{FF2B5EF4-FFF2-40B4-BE49-F238E27FC236}">
                    <a16:creationId xmlns:a16="http://schemas.microsoft.com/office/drawing/2014/main" id="{2D185743-019E-486B-9BCF-CE0A5759D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55"/>
                <a:ext cx="3918" cy="12"/>
              </a:xfrm>
              <a:prstGeom prst="rect">
                <a:avLst/>
              </a:prstGeom>
              <a:solidFill>
                <a:srgbClr val="00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2" name="Rectangle 1778">
                <a:extLst>
                  <a:ext uri="{FF2B5EF4-FFF2-40B4-BE49-F238E27FC236}">
                    <a16:creationId xmlns:a16="http://schemas.microsoft.com/office/drawing/2014/main" id="{1A374D08-3F96-47C4-AB5B-E3EA86B56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67"/>
                <a:ext cx="3918" cy="11"/>
              </a:xfrm>
              <a:prstGeom prst="rect">
                <a:avLst/>
              </a:prstGeom>
              <a:solidFill>
                <a:srgbClr val="0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3" name="Rectangle 1779">
                <a:extLst>
                  <a:ext uri="{FF2B5EF4-FFF2-40B4-BE49-F238E27FC236}">
                    <a16:creationId xmlns:a16="http://schemas.microsoft.com/office/drawing/2014/main" id="{A6B27405-DA37-4201-84FF-B4DAAF7F0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78"/>
                <a:ext cx="3918" cy="11"/>
              </a:xfrm>
              <a:prstGeom prst="rect">
                <a:avLst/>
              </a:prstGeom>
              <a:solidFill>
                <a:srgbClr val="00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4" name="Rectangle 1780">
                <a:extLst>
                  <a:ext uri="{FF2B5EF4-FFF2-40B4-BE49-F238E27FC236}">
                    <a16:creationId xmlns:a16="http://schemas.microsoft.com/office/drawing/2014/main" id="{6269E017-B683-41EC-99D1-8F375C4A0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589"/>
                <a:ext cx="3918" cy="11"/>
              </a:xfrm>
              <a:prstGeom prst="rect">
                <a:avLst/>
              </a:prstGeom>
              <a:solidFill>
                <a:srgbClr val="0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5" name="Rectangle 1781">
                <a:extLst>
                  <a:ext uri="{FF2B5EF4-FFF2-40B4-BE49-F238E27FC236}">
                    <a16:creationId xmlns:a16="http://schemas.microsoft.com/office/drawing/2014/main" id="{6FAA664A-F642-4709-B287-228D3786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00"/>
                <a:ext cx="3918" cy="11"/>
              </a:xfrm>
              <a:prstGeom prst="rect">
                <a:avLst/>
              </a:prstGeom>
              <a:solidFill>
                <a:srgbClr val="00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6" name="Rectangle 1782">
                <a:extLst>
                  <a:ext uri="{FF2B5EF4-FFF2-40B4-BE49-F238E27FC236}">
                    <a16:creationId xmlns:a16="http://schemas.microsoft.com/office/drawing/2014/main" id="{DDBF2BF6-742A-4B46-8879-181E83DA5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11"/>
                <a:ext cx="3918" cy="12"/>
              </a:xfrm>
              <a:prstGeom prst="rect">
                <a:avLst/>
              </a:prstGeom>
              <a:solidFill>
                <a:srgbClr val="0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7" name="Rectangle 1783">
                <a:extLst>
                  <a:ext uri="{FF2B5EF4-FFF2-40B4-BE49-F238E27FC236}">
                    <a16:creationId xmlns:a16="http://schemas.microsoft.com/office/drawing/2014/main" id="{D5983D84-EC7F-4B08-8A53-8A3621430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23"/>
                <a:ext cx="3918" cy="11"/>
              </a:xfrm>
              <a:prstGeom prst="rect">
                <a:avLst/>
              </a:prstGeom>
              <a:solidFill>
                <a:srgbClr val="0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8" name="Rectangle 1784">
                <a:extLst>
                  <a:ext uri="{FF2B5EF4-FFF2-40B4-BE49-F238E27FC236}">
                    <a16:creationId xmlns:a16="http://schemas.microsoft.com/office/drawing/2014/main" id="{A660F390-7265-4852-8C96-4350D73A5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34"/>
                <a:ext cx="3918" cy="11"/>
              </a:xfrm>
              <a:prstGeom prst="rect">
                <a:avLst/>
              </a:prstGeom>
              <a:solidFill>
                <a:srgbClr val="0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89" name="Rectangle 1785">
                <a:extLst>
                  <a:ext uri="{FF2B5EF4-FFF2-40B4-BE49-F238E27FC236}">
                    <a16:creationId xmlns:a16="http://schemas.microsoft.com/office/drawing/2014/main" id="{596730C8-9164-4995-95AF-3CDB2AF56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45"/>
                <a:ext cx="3918" cy="11"/>
              </a:xfrm>
              <a:prstGeom prst="rect">
                <a:avLst/>
              </a:prstGeom>
              <a:solidFill>
                <a:srgbClr val="00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0" name="Rectangle 1786">
                <a:extLst>
                  <a:ext uri="{FF2B5EF4-FFF2-40B4-BE49-F238E27FC236}">
                    <a16:creationId xmlns:a16="http://schemas.microsoft.com/office/drawing/2014/main" id="{4225A47E-B83D-4139-87E3-49BE0BEFB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56"/>
                <a:ext cx="3918" cy="12"/>
              </a:xfrm>
              <a:prstGeom prst="rect">
                <a:avLst/>
              </a:pr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1" name="Rectangle 1787">
                <a:extLst>
                  <a:ext uri="{FF2B5EF4-FFF2-40B4-BE49-F238E27FC236}">
                    <a16:creationId xmlns:a16="http://schemas.microsoft.com/office/drawing/2014/main" id="{E663EF54-F315-4815-BC37-E949804A9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68"/>
                <a:ext cx="3918" cy="11"/>
              </a:xfrm>
              <a:prstGeom prst="rect">
                <a:avLst/>
              </a:prstGeom>
              <a:solidFill>
                <a:srgbClr val="00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2" name="Rectangle 1788">
                <a:extLst>
                  <a:ext uri="{FF2B5EF4-FFF2-40B4-BE49-F238E27FC236}">
                    <a16:creationId xmlns:a16="http://schemas.microsoft.com/office/drawing/2014/main" id="{A14EE05F-89A0-4BA1-957A-F4208BB46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79"/>
                <a:ext cx="3918" cy="11"/>
              </a:xfrm>
              <a:prstGeom prst="rect">
                <a:avLst/>
              </a:prstGeom>
              <a:solidFill>
                <a:srgbClr val="005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3" name="Rectangle 1789">
                <a:extLst>
                  <a:ext uri="{FF2B5EF4-FFF2-40B4-BE49-F238E27FC236}">
                    <a16:creationId xmlns:a16="http://schemas.microsoft.com/office/drawing/2014/main" id="{4AB88F19-F54E-4714-BE78-C2BA7E8BB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690"/>
                <a:ext cx="3918" cy="11"/>
              </a:xfrm>
              <a:prstGeom prst="rect">
                <a:avLst/>
              </a:prstGeom>
              <a:solidFill>
                <a:srgbClr val="00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4" name="Rectangle 1790">
                <a:extLst>
                  <a:ext uri="{FF2B5EF4-FFF2-40B4-BE49-F238E27FC236}">
                    <a16:creationId xmlns:a16="http://schemas.microsoft.com/office/drawing/2014/main" id="{DEBD119D-E01E-40A0-9467-C7BC05FBE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01"/>
                <a:ext cx="3918" cy="11"/>
              </a:xfrm>
              <a:prstGeom prst="rect">
                <a:avLst/>
              </a:prstGeom>
              <a:solidFill>
                <a:srgbClr val="0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5" name="Rectangle 1791">
                <a:extLst>
                  <a:ext uri="{FF2B5EF4-FFF2-40B4-BE49-F238E27FC236}">
                    <a16:creationId xmlns:a16="http://schemas.microsoft.com/office/drawing/2014/main" id="{DA990325-28AE-44A1-916D-5F1326AB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12"/>
                <a:ext cx="3918" cy="11"/>
              </a:xfrm>
              <a:prstGeom prst="rect">
                <a:avLst/>
              </a:prstGeom>
              <a:solidFill>
                <a:srgbClr val="00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6" name="Rectangle 1792">
                <a:extLst>
                  <a:ext uri="{FF2B5EF4-FFF2-40B4-BE49-F238E27FC236}">
                    <a16:creationId xmlns:a16="http://schemas.microsoft.com/office/drawing/2014/main" id="{27082E15-A9C5-424C-8556-D79FBEC4A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23"/>
                <a:ext cx="3918" cy="11"/>
              </a:xfrm>
              <a:prstGeom prst="rect">
                <a:avLst/>
              </a:prstGeom>
              <a:solidFill>
                <a:srgbClr val="00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7" name="Rectangle 1793">
                <a:extLst>
                  <a:ext uri="{FF2B5EF4-FFF2-40B4-BE49-F238E27FC236}">
                    <a16:creationId xmlns:a16="http://schemas.microsoft.com/office/drawing/2014/main" id="{37177292-430C-4A0D-9342-7F8AF0DA2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34"/>
                <a:ext cx="3918" cy="12"/>
              </a:xfrm>
              <a:prstGeom prst="rect">
                <a:avLst/>
              </a:prstGeom>
              <a:solidFill>
                <a:srgbClr val="00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8" name="Rectangle 1794">
                <a:extLst>
                  <a:ext uri="{FF2B5EF4-FFF2-40B4-BE49-F238E27FC236}">
                    <a16:creationId xmlns:a16="http://schemas.microsoft.com/office/drawing/2014/main" id="{EB530579-0397-4D5E-AF06-EBC7C871E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46"/>
                <a:ext cx="3918" cy="11"/>
              </a:xfrm>
              <a:prstGeom prst="rect">
                <a:avLst/>
              </a:prstGeom>
              <a:solidFill>
                <a:srgbClr val="00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99" name="Rectangle 1795">
                <a:extLst>
                  <a:ext uri="{FF2B5EF4-FFF2-40B4-BE49-F238E27FC236}">
                    <a16:creationId xmlns:a16="http://schemas.microsoft.com/office/drawing/2014/main" id="{A0AED509-55C6-4F9D-9986-90B66CE6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57"/>
                <a:ext cx="3918" cy="11"/>
              </a:xfrm>
              <a:prstGeom prst="rect">
                <a:avLst/>
              </a:prstGeom>
              <a:solidFill>
                <a:srgbClr val="00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0" name="Rectangle 1796">
                <a:extLst>
                  <a:ext uri="{FF2B5EF4-FFF2-40B4-BE49-F238E27FC236}">
                    <a16:creationId xmlns:a16="http://schemas.microsoft.com/office/drawing/2014/main" id="{0CE1FB6E-1EC8-423A-9F4B-523C47BF5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68"/>
                <a:ext cx="3918" cy="12"/>
              </a:xfrm>
              <a:prstGeom prst="rect">
                <a:avLst/>
              </a:prstGeom>
              <a:solidFill>
                <a:srgbClr val="0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1" name="Rectangle 1797">
                <a:extLst>
                  <a:ext uri="{FF2B5EF4-FFF2-40B4-BE49-F238E27FC236}">
                    <a16:creationId xmlns:a16="http://schemas.microsoft.com/office/drawing/2014/main" id="{209FA716-FA2A-4E58-97AB-EF3205B48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80"/>
                <a:ext cx="3918" cy="11"/>
              </a:xfrm>
              <a:prstGeom prst="rect">
                <a:avLst/>
              </a:prstGeom>
              <a:solidFill>
                <a:srgbClr val="00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2" name="Rectangle 1798">
                <a:extLst>
                  <a:ext uri="{FF2B5EF4-FFF2-40B4-BE49-F238E27FC236}">
                    <a16:creationId xmlns:a16="http://schemas.microsoft.com/office/drawing/2014/main" id="{2F4AA7FE-38E9-4130-9F2E-AA5A5BFD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791"/>
                <a:ext cx="3918" cy="11"/>
              </a:xfrm>
              <a:prstGeom prst="rect">
                <a:avLst/>
              </a:prstGeom>
              <a:solidFill>
                <a:srgbClr val="002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3" name="Rectangle 1799">
                <a:extLst>
                  <a:ext uri="{FF2B5EF4-FFF2-40B4-BE49-F238E27FC236}">
                    <a16:creationId xmlns:a16="http://schemas.microsoft.com/office/drawing/2014/main" id="{FA5B34D2-254C-4FC6-90AC-284C71A6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02"/>
                <a:ext cx="3918" cy="11"/>
              </a:xfrm>
              <a:prstGeom prst="rect">
                <a:avLst/>
              </a:prstGeom>
              <a:solidFill>
                <a:srgbClr val="00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4" name="Rectangle 1800">
                <a:extLst>
                  <a:ext uri="{FF2B5EF4-FFF2-40B4-BE49-F238E27FC236}">
                    <a16:creationId xmlns:a16="http://schemas.microsoft.com/office/drawing/2014/main" id="{AE6A8758-699F-4A96-BDD7-9F69F329E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13"/>
                <a:ext cx="3918" cy="11"/>
              </a:xfrm>
              <a:prstGeom prst="rect">
                <a:avLst/>
              </a:prstGeom>
              <a:solidFill>
                <a:srgbClr val="00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5" name="Rectangle 1801">
                <a:extLst>
                  <a:ext uri="{FF2B5EF4-FFF2-40B4-BE49-F238E27FC236}">
                    <a16:creationId xmlns:a16="http://schemas.microsoft.com/office/drawing/2014/main" id="{1C9768F1-C12A-4FD9-A3F0-965819032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24"/>
                <a:ext cx="3918" cy="11"/>
              </a:xfrm>
              <a:prstGeom prst="rect">
                <a:avLst/>
              </a:prstGeom>
              <a:solidFill>
                <a:srgbClr val="00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6" name="Rectangle 1802">
                <a:extLst>
                  <a:ext uri="{FF2B5EF4-FFF2-40B4-BE49-F238E27FC236}">
                    <a16:creationId xmlns:a16="http://schemas.microsoft.com/office/drawing/2014/main" id="{D8F0E439-763E-4A3E-9F1F-D14552785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35"/>
                <a:ext cx="3918" cy="12"/>
              </a:xfrm>
              <a:prstGeom prst="rect">
                <a:avLst/>
              </a:prstGeom>
              <a:solidFill>
                <a:srgbClr val="00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7" name="Rectangle 1803">
                <a:extLst>
                  <a:ext uri="{FF2B5EF4-FFF2-40B4-BE49-F238E27FC236}">
                    <a16:creationId xmlns:a16="http://schemas.microsoft.com/office/drawing/2014/main" id="{0C61921A-1D85-42CC-A486-F63F0618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47"/>
                <a:ext cx="3918" cy="11"/>
              </a:xfrm>
              <a:prstGeom prst="rect">
                <a:avLst/>
              </a:prstGeom>
              <a:solidFill>
                <a:srgbClr val="00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8" name="Rectangle 1804">
                <a:extLst>
                  <a:ext uri="{FF2B5EF4-FFF2-40B4-BE49-F238E27FC236}">
                    <a16:creationId xmlns:a16="http://schemas.microsoft.com/office/drawing/2014/main" id="{10A21492-6917-4843-B1FE-52900A023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58"/>
                <a:ext cx="3918" cy="11"/>
              </a:xfrm>
              <a:prstGeom prst="rect">
                <a:avLst/>
              </a:prstGeom>
              <a:solidFill>
                <a:srgbClr val="00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09" name="Rectangle 1805">
                <a:extLst>
                  <a:ext uri="{FF2B5EF4-FFF2-40B4-BE49-F238E27FC236}">
                    <a16:creationId xmlns:a16="http://schemas.microsoft.com/office/drawing/2014/main" id="{8E926262-0BBD-4D10-A141-2D068EB2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69"/>
                <a:ext cx="3918" cy="11"/>
              </a:xfrm>
              <a:prstGeom prst="rect">
                <a:avLst/>
              </a:prstGeom>
              <a:solidFill>
                <a:srgbClr val="0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10" name="Rectangle 1806">
                <a:extLst>
                  <a:ext uri="{FF2B5EF4-FFF2-40B4-BE49-F238E27FC236}">
                    <a16:creationId xmlns:a16="http://schemas.microsoft.com/office/drawing/2014/main" id="{2070A23E-87E8-4F9D-94BD-FFF811A6E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880"/>
                <a:ext cx="3918" cy="6"/>
              </a:xfrm>
              <a:prstGeom prst="rect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11" name="Rectangle 1807">
                <a:extLst>
                  <a:ext uri="{FF2B5EF4-FFF2-40B4-BE49-F238E27FC236}">
                    <a16:creationId xmlns:a16="http://schemas.microsoft.com/office/drawing/2014/main" id="{2082C344-0AA1-4500-B25B-B5BA9D659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" y="371"/>
                <a:ext cx="89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VITAMINA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2" name="Rectangle 1808">
                <a:extLst>
                  <a:ext uri="{FF2B5EF4-FFF2-40B4-BE49-F238E27FC236}">
                    <a16:creationId xmlns:a16="http://schemas.microsoft.com/office/drawing/2014/main" id="{F3C4D3D3-7167-4E43-9D73-4235CCFA3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371"/>
                <a:ext cx="224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FUENTES ALIMENTARIAS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3" name="Rectangle 1809">
                <a:extLst>
                  <a:ext uri="{FF2B5EF4-FFF2-40B4-BE49-F238E27FC236}">
                    <a16:creationId xmlns:a16="http://schemas.microsoft.com/office/drawing/2014/main" id="{6D1C2F5A-6405-48BD-8C7A-F42C385D2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680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A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4" name="Rectangle 1810">
                <a:extLst>
                  <a:ext uri="{FF2B5EF4-FFF2-40B4-BE49-F238E27FC236}">
                    <a16:creationId xmlns:a16="http://schemas.microsoft.com/office/drawing/2014/main" id="{BE1C2590-491B-49B5-AC3C-F4449A045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611"/>
                <a:ext cx="296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Hígado, frutas y vegetales anaranjados y verdes 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5" name="Rectangle 1811">
                <a:extLst>
                  <a:ext uri="{FF2B5EF4-FFF2-40B4-BE49-F238E27FC236}">
                    <a16:creationId xmlns:a16="http://schemas.microsoft.com/office/drawing/2014/main" id="{98311E7B-018B-4183-B30D-ED1ABD833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763"/>
                <a:ext cx="2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oscuros, leche fortificada y huevos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6" name="Rectangle 1812">
                <a:extLst>
                  <a:ext uri="{FF2B5EF4-FFF2-40B4-BE49-F238E27FC236}">
                    <a16:creationId xmlns:a16="http://schemas.microsoft.com/office/drawing/2014/main" id="{317C7822-B61C-4250-A54D-769037F57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941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D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7" name="Rectangle 1813">
                <a:extLst>
                  <a:ext uri="{FF2B5EF4-FFF2-40B4-BE49-F238E27FC236}">
                    <a16:creationId xmlns:a16="http://schemas.microsoft.com/office/drawing/2014/main" id="{A998CA19-D72C-4CAF-BE87-70B835350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949"/>
                <a:ext cx="10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Leche y cereales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8" name="Rectangle 1814">
                <a:extLst>
                  <a:ext uri="{FF2B5EF4-FFF2-40B4-BE49-F238E27FC236}">
                    <a16:creationId xmlns:a16="http://schemas.microsoft.com/office/drawing/2014/main" id="{240BC78D-CE37-4AE1-9CF2-186E2177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1135"/>
                <a:ext cx="7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E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19" name="Rectangle 1815">
                <a:extLst>
                  <a:ext uri="{FF2B5EF4-FFF2-40B4-BE49-F238E27FC236}">
                    <a16:creationId xmlns:a16="http://schemas.microsoft.com/office/drawing/2014/main" id="{558BA068-7E1C-4AC7-A972-8D92B4E73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1142"/>
                <a:ext cx="28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Aceites de plantas, algunos vegetales y frutas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0" name="Rectangle 1816">
                <a:extLst>
                  <a:ext uri="{FF2B5EF4-FFF2-40B4-BE49-F238E27FC236}">
                    <a16:creationId xmlns:a16="http://schemas.microsoft.com/office/drawing/2014/main" id="{494109D5-8F28-4963-B49B-1115658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1331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K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1" name="Rectangle 1817">
                <a:extLst>
                  <a:ext uri="{FF2B5EF4-FFF2-40B4-BE49-F238E27FC236}">
                    <a16:creationId xmlns:a16="http://schemas.microsoft.com/office/drawing/2014/main" id="{2929A9B3-4BD2-45E8-97A8-9D6BC4C93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1338"/>
                <a:ext cx="18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Vegetales verdes de hojas y té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2" name="Rectangle 1818">
                <a:extLst>
                  <a:ext uri="{FF2B5EF4-FFF2-40B4-BE49-F238E27FC236}">
                    <a16:creationId xmlns:a16="http://schemas.microsoft.com/office/drawing/2014/main" id="{47436AC8-A84B-4BF6-A1B9-28A5451F3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1582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B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3" name="Rectangle 1819">
                <a:extLst>
                  <a:ext uri="{FF2B5EF4-FFF2-40B4-BE49-F238E27FC236}">
                    <a16:creationId xmlns:a16="http://schemas.microsoft.com/office/drawing/2014/main" id="{8C964B68-DBF2-4373-A9C6-B1BAB6620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" y="1653"/>
                <a:ext cx="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4" name="Rectangle 1820">
                <a:extLst>
                  <a:ext uri="{FF2B5EF4-FFF2-40B4-BE49-F238E27FC236}">
                    <a16:creationId xmlns:a16="http://schemas.microsoft.com/office/drawing/2014/main" id="{674EBCE7-A993-4759-878E-08716EE98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1526"/>
                <a:ext cx="301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Carnes magras, pescado, aves de corral, frutas y 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5" name="Rectangle 1821">
                <a:extLst>
                  <a:ext uri="{FF2B5EF4-FFF2-40B4-BE49-F238E27FC236}">
                    <a16:creationId xmlns:a16="http://schemas.microsoft.com/office/drawing/2014/main" id="{1E4E8536-81DB-4FAC-9154-085B1193A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1678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vegetales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6" name="Rectangle 1822">
                <a:extLst>
                  <a:ext uri="{FF2B5EF4-FFF2-40B4-BE49-F238E27FC236}">
                    <a16:creationId xmlns:a16="http://schemas.microsoft.com/office/drawing/2014/main" id="{FFDF7FDB-6E8E-45C4-94A4-BC09C6777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1927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C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7" name="Rectangle 1823">
                <a:extLst>
                  <a:ext uri="{FF2B5EF4-FFF2-40B4-BE49-F238E27FC236}">
                    <a16:creationId xmlns:a16="http://schemas.microsoft.com/office/drawing/2014/main" id="{176BD2E5-9792-4269-BA59-F98719171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1859"/>
                <a:ext cx="310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Frutas y vegetales (particularmente frutas cítricas, 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8" name="Rectangle 1824">
                <a:extLst>
                  <a:ext uri="{FF2B5EF4-FFF2-40B4-BE49-F238E27FC236}">
                    <a16:creationId xmlns:a16="http://schemas.microsoft.com/office/drawing/2014/main" id="{892E1046-8235-4E94-A377-A89C165C9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2010"/>
                <a:ext cx="16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fresas y pimientos verdes)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29" name="Rectangle 1825">
                <a:extLst>
                  <a:ext uri="{FF2B5EF4-FFF2-40B4-BE49-F238E27FC236}">
                    <a16:creationId xmlns:a16="http://schemas.microsoft.com/office/drawing/2014/main" id="{F8D9FD97-A235-4B80-9CE4-BC01B11E6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2176"/>
                <a:ext cx="7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Vitamina B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0" name="Rectangle 1826">
                <a:extLst>
                  <a:ext uri="{FF2B5EF4-FFF2-40B4-BE49-F238E27FC236}">
                    <a16:creationId xmlns:a16="http://schemas.microsoft.com/office/drawing/2014/main" id="{0B810083-838E-4E05-8F25-553A7EA6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" y="2248"/>
                <a:ext cx="1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12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1" name="Rectangle 1827">
                <a:extLst>
                  <a:ext uri="{FF2B5EF4-FFF2-40B4-BE49-F238E27FC236}">
                    <a16:creationId xmlns:a16="http://schemas.microsoft.com/office/drawing/2014/main" id="{7DFC4F4B-0548-4847-A122-A8E4A7C6B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2196"/>
                <a:ext cx="23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Carnes de res magras, leche y huevos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2" name="Rectangle 1828">
                <a:extLst>
                  <a:ext uri="{FF2B5EF4-FFF2-40B4-BE49-F238E27FC236}">
                    <a16:creationId xmlns:a16="http://schemas.microsoft.com/office/drawing/2014/main" id="{84B0C844-20AA-4426-9A62-84B64C932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2384"/>
                <a:ext cx="82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Ácido fólico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3" name="Rectangle 1829">
                <a:extLst>
                  <a:ext uri="{FF2B5EF4-FFF2-40B4-BE49-F238E27FC236}">
                    <a16:creationId xmlns:a16="http://schemas.microsoft.com/office/drawing/2014/main" id="{D13C47A0-5426-473D-B612-2A8DFE1D5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2391"/>
                <a:ext cx="11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Frutas y vegetales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4" name="Rectangle 1830">
                <a:extLst>
                  <a:ext uri="{FF2B5EF4-FFF2-40B4-BE49-F238E27FC236}">
                    <a16:creationId xmlns:a16="http://schemas.microsoft.com/office/drawing/2014/main" id="{194DB734-9488-470E-9199-7EB8E5AF0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2580"/>
                <a:ext cx="4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Biotina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5" name="Rectangle 1831">
                <a:extLst>
                  <a:ext uri="{FF2B5EF4-FFF2-40B4-BE49-F238E27FC236}">
                    <a16:creationId xmlns:a16="http://schemas.microsoft.com/office/drawing/2014/main" id="{B5073FAA-2B92-4CFB-9FF5-F945E07C5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2587"/>
                <a:ext cx="18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Yemas de huevo, maní y queso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6" name="Rectangle 1832">
                <a:extLst>
                  <a:ext uri="{FF2B5EF4-FFF2-40B4-BE49-F238E27FC236}">
                    <a16:creationId xmlns:a16="http://schemas.microsoft.com/office/drawing/2014/main" id="{29F1C4D0-CE9E-4438-8BF6-F5877968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2786"/>
                <a:ext cx="125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Ácido pantoténico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7" name="Rectangle 1833">
                <a:extLst>
                  <a:ext uri="{FF2B5EF4-FFF2-40B4-BE49-F238E27FC236}">
                    <a16:creationId xmlns:a16="http://schemas.microsoft.com/office/drawing/2014/main" id="{971E8B4F-BA6A-4D51-A74B-6F35F1E36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2794"/>
                <a:ext cx="256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Huevos, carnes magras, leche y vegetales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8" name="Rectangle 1834">
                <a:extLst>
                  <a:ext uri="{FF2B5EF4-FFF2-40B4-BE49-F238E27FC236}">
                    <a16:creationId xmlns:a16="http://schemas.microsoft.com/office/drawing/2014/main" id="{954D506A-111A-41F6-9B8A-4285F2A92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3002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Tiamina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39" name="Rectangle 1835">
                <a:extLst>
                  <a:ext uri="{FF2B5EF4-FFF2-40B4-BE49-F238E27FC236}">
                    <a16:creationId xmlns:a16="http://schemas.microsoft.com/office/drawing/2014/main" id="{B4DDABBE-D71A-4466-9E1D-AEFF47B79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3009"/>
                <a:ext cx="2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Carne de cerdo y productos lácteos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40" name="Rectangle 1836">
                <a:extLst>
                  <a:ext uri="{FF2B5EF4-FFF2-40B4-BE49-F238E27FC236}">
                    <a16:creationId xmlns:a16="http://schemas.microsoft.com/office/drawing/2014/main" id="{B482AC47-6070-46B9-9F8F-AD017B662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" y="3289"/>
                <a:ext cx="7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Riboflavina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  <p:sp>
            <p:nvSpPr>
              <p:cNvPr id="1252141" name="Rectangle 1837">
                <a:extLst>
                  <a:ext uri="{FF2B5EF4-FFF2-40B4-BE49-F238E27FC236}">
                    <a16:creationId xmlns:a16="http://schemas.microsoft.com/office/drawing/2014/main" id="{3848BCDD-DD91-4D5A-A904-7881FF435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3220"/>
                <a:ext cx="328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Productos lácteos, vegetales verdes de hojas, carnes </a:t>
                </a:r>
                <a:endParaRPr lang="en-US" altLang="en-US" sz="3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52142" name="Rectangle 1838">
              <a:extLst>
                <a:ext uri="{FF2B5EF4-FFF2-40B4-BE49-F238E27FC236}">
                  <a16:creationId xmlns:a16="http://schemas.microsoft.com/office/drawing/2014/main" id="{2F1000D4-EC95-4E7A-A1E8-B5A5D1D65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372"/>
              <a:ext cx="10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magras y huevos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52143" name="Rectangle 1839">
              <a:extLst>
                <a:ext uri="{FF2B5EF4-FFF2-40B4-BE49-F238E27FC236}">
                  <a16:creationId xmlns:a16="http://schemas.microsoft.com/office/drawing/2014/main" id="{6475AEDD-7D92-4892-A612-2F1898BB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3639"/>
              <a:ext cx="5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Niacina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52144" name="Rectangle 1840">
              <a:extLst>
                <a:ext uri="{FF2B5EF4-FFF2-40B4-BE49-F238E27FC236}">
                  <a16:creationId xmlns:a16="http://schemas.microsoft.com/office/drawing/2014/main" id="{132B230D-FCA3-4BE3-99C8-4FA2E574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570"/>
              <a:ext cx="30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Carnes de res magras, aves de corral y productos 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52145" name="Rectangle 1841">
              <a:extLst>
                <a:ext uri="{FF2B5EF4-FFF2-40B4-BE49-F238E27FC236}">
                  <a16:creationId xmlns:a16="http://schemas.microsoft.com/office/drawing/2014/main" id="{2C5BABF6-8BBF-4BDB-A0B1-2499239B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722"/>
              <a:ext cx="4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lácteos</a:t>
              </a:r>
              <a:endParaRPr lang="en-US" altLang="en-US" sz="3400">
                <a:latin typeface="Arial" panose="020B0604020202020204" pitchFamily="34" charset="0"/>
              </a:endParaRPr>
            </a:p>
          </p:txBody>
        </p:sp>
        <p:sp>
          <p:nvSpPr>
            <p:cNvPr id="1252146" name="Line 1842">
              <a:extLst>
                <a:ext uri="{FF2B5EF4-FFF2-40B4-BE49-F238E27FC236}">
                  <a16:creationId xmlns:a16="http://schemas.microsoft.com/office/drawing/2014/main" id="{6546A567-644E-47F3-8F88-B7B48A7C7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" y="592"/>
              <a:ext cx="5366" cy="1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47" name="Line 1843">
              <a:extLst>
                <a:ext uri="{FF2B5EF4-FFF2-40B4-BE49-F238E27FC236}">
                  <a16:creationId xmlns:a16="http://schemas.microsoft.com/office/drawing/2014/main" id="{C14192BB-07A7-4435-BF1C-F6CF89BC0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" y="371"/>
              <a:ext cx="1" cy="351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2148" name="Rectangle 1844">
            <a:extLst>
              <a:ext uri="{FF2B5EF4-FFF2-40B4-BE49-F238E27FC236}">
                <a16:creationId xmlns:a16="http://schemas.microsoft.com/office/drawing/2014/main" id="{0BEC9272-7B3E-408B-A1F5-5E3DEAEA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76250"/>
            <a:ext cx="51117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7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VITAMINAS: Fuentes Alimentarias</a:t>
            </a:r>
            <a:endParaRPr lang="es-PR" altLang="en-US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0301BEB-7515-444D-976C-304F2207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52150" name="Text Box 1846">
            <a:extLst>
              <a:ext uri="{FF2B5EF4-FFF2-40B4-BE49-F238E27FC236}">
                <a16:creationId xmlns:a16="http://schemas.microsoft.com/office/drawing/2014/main" id="{34973C1A-BEBA-48B8-930D-6AAC5055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080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Exercise, Nutrition and Heallth</a:t>
            </a:r>
            <a:r>
              <a:rPr lang="en-US" altLang="en-US" sz="1200">
                <a:latin typeface="Times New Roman" panose="02020603050405020304" pitchFamily="18" charset="0"/>
              </a:rPr>
              <a:t>. (p. 39), por A. Snyder, 1998, Carmel, IN: Cooper Publishing Group, LLC. Copyright 1998 por Cooper Publishing Group, LLC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284946FD-BF3A-462D-AB70-D6BAF678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64E9CB0-A35D-4A80-BE39-F5634078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55),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168388" name="Picture 4">
            <a:extLst>
              <a:ext uri="{FF2B5EF4-FFF2-40B4-BE49-F238E27FC236}">
                <a16:creationId xmlns:a16="http://schemas.microsoft.com/office/drawing/2014/main" id="{C4C34C11-48E2-40EB-BD42-3DB93C5E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4525"/>
            <a:ext cx="8353425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ext Box 2">
            <a:extLst>
              <a:ext uri="{FF2B5EF4-FFF2-40B4-BE49-F238E27FC236}">
                <a16:creationId xmlns:a16="http://schemas.microsoft.com/office/drawing/2014/main" id="{B5801BD7-B6FD-4140-8951-BEFCBBA4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3414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Radicales libres: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48579" name="Picture 3">
            <a:extLst>
              <a:ext uri="{FF2B5EF4-FFF2-40B4-BE49-F238E27FC236}">
                <a16:creationId xmlns:a16="http://schemas.microsoft.com/office/drawing/2014/main" id="{630E5AA5-3EAA-4713-8086-489C2862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580" name="Text Box 4">
            <a:extLst>
              <a:ext uri="{FF2B5EF4-FFF2-40B4-BE49-F238E27FC236}">
                <a16:creationId xmlns:a16="http://schemas.microsoft.com/office/drawing/2014/main" id="{EDC7B8E7-120F-4087-B4E1-4F268946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26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solidFill>
                  <a:srgbClr val="000000"/>
                </a:solidFill>
              </a:rPr>
              <a:t>Concepto: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48581" name="Picture 5">
            <a:extLst>
              <a:ext uri="{FF2B5EF4-FFF2-40B4-BE49-F238E27FC236}">
                <a16:creationId xmlns:a16="http://schemas.microsoft.com/office/drawing/2014/main" id="{F64A229E-E9F3-48D9-BEBA-8C31AEF5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240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168A-BE32-46F5-ACC3-00E61D0F4E70}"/>
              </a:ext>
            </a:extLst>
          </p:cNvPr>
          <p:cNvSpPr>
            <a:spLocks/>
          </p:cNvSpPr>
          <p:nvPr/>
        </p:nvSpPr>
        <p:spPr bwMode="auto">
          <a:xfrm>
            <a:off x="107950" y="549275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VITAMINAS: </a:t>
            </a: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ANTIOXIDANTES </a:t>
            </a:r>
            <a:b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Importancia para la Prevención de Enfermedades *</a:t>
            </a:r>
          </a:p>
        </p:txBody>
      </p:sp>
      <p:sp>
        <p:nvSpPr>
          <p:cNvPr id="1048590" name="Text Box 14">
            <a:extLst>
              <a:ext uri="{FF2B5EF4-FFF2-40B4-BE49-F238E27FC236}">
                <a16:creationId xmlns:a16="http://schemas.microsoft.com/office/drawing/2014/main" id="{95CD70A7-B657-4DFB-A7D8-1F4406C1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31416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Estrés oxidativo – </a:t>
            </a:r>
            <a:r>
              <a:rPr lang="es-E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Acumulación de radicales libres</a:t>
            </a: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48591" name="Picture 15">
            <a:extLst>
              <a:ext uri="{FF2B5EF4-FFF2-40B4-BE49-F238E27FC236}">
                <a16:creationId xmlns:a16="http://schemas.microsoft.com/office/drawing/2014/main" id="{ADFB11EC-B3AB-46B7-9E55-7F23E86D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1750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593" name="Text Box 17">
            <a:extLst>
              <a:ext uri="{FF2B5EF4-FFF2-40B4-BE49-F238E27FC236}">
                <a16:creationId xmlns:a16="http://schemas.microsoft.com/office/drawing/2014/main" id="{E775DD40-424D-4AD6-A95D-D3627951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2233613"/>
            <a:ext cx="7775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Átomo o molécula reactiva que posee un electrón no pareado</a:t>
            </a:r>
            <a:endParaRPr lang="en-US" altLang="en-US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48594" name="Text Box 18">
            <a:extLst>
              <a:ext uri="{FF2B5EF4-FFF2-40B4-BE49-F238E27FC236}">
                <a16:creationId xmlns:a16="http://schemas.microsoft.com/office/drawing/2014/main" id="{C7B82066-A57F-4134-9327-DB78257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51948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Peroxidación de los lípidos:</a:t>
            </a:r>
            <a:endParaRPr lang="en-US" altLang="en-US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48595" name="Picture 19">
            <a:extLst>
              <a:ext uri="{FF2B5EF4-FFF2-40B4-BE49-F238E27FC236}">
                <a16:creationId xmlns:a16="http://schemas.microsoft.com/office/drawing/2014/main" id="{3F2F8BAB-09E8-42DF-8158-00147001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62267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597" name="Text Box 21">
            <a:extLst>
              <a:ext uri="{FF2B5EF4-FFF2-40B4-BE49-F238E27FC236}">
                <a16:creationId xmlns:a16="http://schemas.microsoft.com/office/drawing/2014/main" id="{1EF0A711-C5B3-4C0E-938E-E5675078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884613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b="1">
                <a:latin typeface="Calibri" panose="020F0502020204030204" pitchFamily="34" charset="0"/>
              </a:rPr>
              <a:t>Incorpora - </a:t>
            </a:r>
            <a:r>
              <a:rPr lang="es-ES" altLang="en-US" sz="2200" b="1" i="1">
                <a:latin typeface="Calibri" panose="020F0502020204030204" pitchFamily="34" charset="0"/>
              </a:rPr>
              <a:t>Oxígeno a los lípidos</a:t>
            </a:r>
            <a:r>
              <a:rPr lang="es-ES" altLang="en-US" sz="2200" b="1">
                <a:latin typeface="Calibri" panose="020F0502020204030204" pitchFamily="34" charset="0"/>
              </a:rPr>
              <a:t>:</a:t>
            </a:r>
            <a:endParaRPr lang="en-US" altLang="en-US" sz="2200" b="1" i="1">
              <a:latin typeface="Calibri" panose="020F0502020204030204" pitchFamily="34" charset="0"/>
            </a:endParaRPr>
          </a:p>
        </p:txBody>
      </p:sp>
      <p:pic>
        <p:nvPicPr>
          <p:cNvPr id="1048598" name="Picture 22">
            <a:extLst>
              <a:ext uri="{FF2B5EF4-FFF2-40B4-BE49-F238E27FC236}">
                <a16:creationId xmlns:a16="http://schemas.microsoft.com/office/drawing/2014/main" id="{1E219570-6A33-4931-BE6E-F2B14212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95128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06" name="Text Box 30">
            <a:extLst>
              <a:ext uri="{FF2B5EF4-FFF2-40B4-BE49-F238E27FC236}">
                <a16:creationId xmlns:a16="http://schemas.microsoft.com/office/drawing/2014/main" id="{5A744A70-E574-4E28-A7FD-EE83F91F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4289425"/>
            <a:ext cx="70564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Resultados patológicos:</a:t>
            </a:r>
            <a:endParaRPr lang="en-US" altLang="en-US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48607" name="Picture 31">
            <a:extLst>
              <a:ext uri="{FF2B5EF4-FFF2-40B4-BE49-F238E27FC236}">
                <a16:creationId xmlns:a16="http://schemas.microsoft.com/office/drawing/2014/main" id="{64A9F4CF-5945-44F8-9CE1-FFE58414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360863"/>
            <a:ext cx="1841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08" name="Text Box 32">
            <a:extLst>
              <a:ext uri="{FF2B5EF4-FFF2-40B4-BE49-F238E27FC236}">
                <a16:creationId xmlns:a16="http://schemas.microsoft.com/office/drawing/2014/main" id="{720AC676-F210-402F-8631-A4838C3E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672013"/>
            <a:ext cx="669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Aumenta la vulnerabilidad de las células y sus constituyentes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48610" name="Text Box 34">
            <a:extLst>
              <a:ext uri="{FF2B5EF4-FFF2-40B4-BE49-F238E27FC236}">
                <a16:creationId xmlns:a16="http://schemas.microsoft.com/office/drawing/2014/main" id="{1E71035C-4969-4859-B0F5-DE2AD429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668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solidFill>
                  <a:srgbClr val="000000"/>
                </a:solidFill>
              </a:rPr>
              <a:t>Efectos adversos para la salud: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48611" name="Picture 35">
            <a:extLst>
              <a:ext uri="{FF2B5EF4-FFF2-40B4-BE49-F238E27FC236}">
                <a16:creationId xmlns:a16="http://schemas.microsoft.com/office/drawing/2014/main" id="{ED3DA136-657D-4383-B13C-F5186E9D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40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618" name="Picture 42">
            <a:extLst>
              <a:ext uri="{FF2B5EF4-FFF2-40B4-BE49-F238E27FC236}">
                <a16:creationId xmlns:a16="http://schemas.microsoft.com/office/drawing/2014/main" id="{4B6E58D9-DC4D-49B8-BBDE-85A8E5DB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743450"/>
            <a:ext cx="184150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1" name="Text Box 45">
            <a:extLst>
              <a:ext uri="{FF2B5EF4-FFF2-40B4-BE49-F238E27FC236}">
                <a16:creationId xmlns:a16="http://schemas.microsoft.com/office/drawing/2014/main" id="{46564FD1-1740-41D9-9793-93FC8B60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5241925"/>
            <a:ext cx="669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Facilita la oxidación de la LDL-C: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48622" name="Picture 46">
            <a:extLst>
              <a:ext uri="{FF2B5EF4-FFF2-40B4-BE49-F238E27FC236}">
                <a16:creationId xmlns:a16="http://schemas.microsoft.com/office/drawing/2014/main" id="{6118842F-E6CA-4781-81F7-5EC22223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313363"/>
            <a:ext cx="18415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3" name="Text Box 47">
            <a:extLst>
              <a:ext uri="{FF2B5EF4-FFF2-40B4-BE49-F238E27FC236}">
                <a16:creationId xmlns:a16="http://schemas.microsoft.com/office/drawing/2014/main" id="{934B3033-D31E-4B3F-9F71-A45195DD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651500"/>
            <a:ext cx="662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Consecuencia – </a:t>
            </a:r>
            <a:r>
              <a:rPr lang="es-ES" alt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Conduce a</a:t>
            </a:r>
            <a:r>
              <a:rPr lang="es-E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:</a:t>
            </a: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48629" name="Text Box 53">
            <a:extLst>
              <a:ext uri="{FF2B5EF4-FFF2-40B4-BE49-F238E27FC236}">
                <a16:creationId xmlns:a16="http://schemas.microsoft.com/office/drawing/2014/main" id="{4D2E8E3A-BF7C-48FC-92CC-C73D1DF8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5949950"/>
            <a:ext cx="604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Citotoxicidad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48631" name="Picture 55">
            <a:extLst>
              <a:ext uri="{FF2B5EF4-FFF2-40B4-BE49-F238E27FC236}">
                <a16:creationId xmlns:a16="http://schemas.microsoft.com/office/drawing/2014/main" id="{182DAE99-A548-450D-9BBE-8876BBCC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02138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32" name="Text Box 56">
            <a:extLst>
              <a:ext uri="{FF2B5EF4-FFF2-40B4-BE49-F238E27FC236}">
                <a16:creationId xmlns:a16="http://schemas.microsoft.com/office/drawing/2014/main" id="{1BB906E6-AFD2-4F8E-BF54-8CA2FA488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626110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Estímulo para formación ateromas en arterias coronarias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48633" name="Picture 57">
            <a:extLst>
              <a:ext uri="{FF2B5EF4-FFF2-40B4-BE49-F238E27FC236}">
                <a16:creationId xmlns:a16="http://schemas.microsoft.com/office/drawing/2014/main" id="{E71EC622-6DAE-4AC5-B193-3B84E701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33253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634" name="Picture 58">
            <a:extLst>
              <a:ext uri="{FF2B5EF4-FFF2-40B4-BE49-F238E27FC236}">
                <a16:creationId xmlns:a16="http://schemas.microsoft.com/office/drawing/2014/main" id="{4060AF88-CD13-445F-BD8D-83825135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5661025"/>
            <a:ext cx="277813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F33684C-E34C-482A-AE16-2AB533B76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D371886-17BD-4D5E-8A46-C5714C25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60),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581062" name="Picture 6">
            <a:extLst>
              <a:ext uri="{FF2B5EF4-FFF2-40B4-BE49-F238E27FC236}">
                <a16:creationId xmlns:a16="http://schemas.microsoft.com/office/drawing/2014/main" id="{BAEF0A12-5DC4-4A47-836E-67238141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704263" cy="37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80" name="Picture 4">
            <a:extLst>
              <a:ext uri="{FF2B5EF4-FFF2-40B4-BE49-F238E27FC236}">
                <a16:creationId xmlns:a16="http://schemas.microsoft.com/office/drawing/2014/main" id="{EDAE3720-A555-442F-9D8D-3DB8D341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1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1" name="Text Box 5">
            <a:extLst>
              <a:ext uri="{FF2B5EF4-FFF2-40B4-BE49-F238E27FC236}">
                <a16:creationId xmlns:a16="http://schemas.microsoft.com/office/drawing/2014/main" id="{075DB188-675F-4BFB-A14F-6A0D18588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7002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Consecuencias fisiológicas: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1253384" name="Text Box 8">
            <a:extLst>
              <a:ext uri="{FF2B5EF4-FFF2-40B4-BE49-F238E27FC236}">
                <a16:creationId xmlns:a16="http://schemas.microsoft.com/office/drawing/2014/main" id="{067D0C6C-58CF-4A64-BC63-0CB4D00A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36838"/>
            <a:ext cx="662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PEROXIDACIÓN DE LOS LÍPIDOS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53385" name="Text Box 9">
            <a:extLst>
              <a:ext uri="{FF2B5EF4-FFF2-40B4-BE49-F238E27FC236}">
                <a16:creationId xmlns:a16="http://schemas.microsoft.com/office/drawing/2014/main" id="{72621007-43BF-4E5C-9FB8-CDB4198E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94113"/>
            <a:ext cx="2232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s-ES" altLang="en-US" sz="2700" b="1">
                <a:latin typeface="Tahoma" panose="020B0604030504040204" pitchFamily="34" charset="0"/>
              </a:rPr>
              <a:t>Resultado</a:t>
            </a:r>
            <a:endParaRPr lang="en-US" altLang="en-US" sz="2700" b="1">
              <a:latin typeface="Tahoma" panose="020B0604030504040204" pitchFamily="34" charset="0"/>
            </a:endParaRPr>
          </a:p>
        </p:txBody>
      </p:sp>
      <p:sp>
        <p:nvSpPr>
          <p:cNvPr id="1253386" name="Text Box 10">
            <a:extLst>
              <a:ext uri="{FF2B5EF4-FFF2-40B4-BE49-F238E27FC236}">
                <a16:creationId xmlns:a16="http://schemas.microsoft.com/office/drawing/2014/main" id="{926C866E-46AC-44F5-97D3-BE15272E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918075"/>
            <a:ext cx="6192837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2800" b="1">
                <a:latin typeface="Verdana" panose="020B0604030504040204" pitchFamily="34" charset="0"/>
              </a:rPr>
              <a:t>Daño a la Integridad de las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2800" b="1">
                <a:latin typeface="Verdana" panose="020B0604030504040204" pitchFamily="34" charset="0"/>
              </a:rPr>
              <a:t>Membranas Subcelulares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n-US" sz="2800" b="1">
                <a:latin typeface="Verdana" panose="020B0604030504040204" pitchFamily="34" charset="0"/>
              </a:rPr>
              <a:t>del Músculo</a:t>
            </a:r>
            <a:endParaRPr lang="en-US" altLang="en-US" sz="2800" b="1">
              <a:latin typeface="Verdana" panose="020B0604030504040204" pitchFamily="34" charset="0"/>
            </a:endParaRPr>
          </a:p>
        </p:txBody>
      </p:sp>
      <p:sp>
        <p:nvSpPr>
          <p:cNvPr id="1253387" name="Line 11">
            <a:extLst>
              <a:ext uri="{FF2B5EF4-FFF2-40B4-BE49-F238E27FC236}">
                <a16:creationId xmlns:a16="http://schemas.microsoft.com/office/drawing/2014/main" id="{48C0F2E2-FD5C-4CAF-9373-821AE35BD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3046413"/>
            <a:ext cx="0" cy="1871662"/>
          </a:xfrm>
          <a:prstGeom prst="line">
            <a:avLst/>
          </a:prstGeom>
          <a:noFill/>
          <a:ln w="161925">
            <a:solidFill>
              <a:srgbClr val="0000FF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E442D-9061-4BE7-8411-1F753146FB96}"/>
              </a:ext>
            </a:extLst>
          </p:cNvPr>
          <p:cNvSpPr>
            <a:spLocks/>
          </p:cNvSpPr>
          <p:nvPr/>
        </p:nvSpPr>
        <p:spPr bwMode="auto">
          <a:xfrm>
            <a:off x="107950" y="693738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VITAMINAS: </a:t>
            </a: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DEL EJERCICIO </a:t>
            </a:r>
            <a:b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Generación de Radicales Libres *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426" name="Picture 2">
            <a:extLst>
              <a:ext uri="{FF2B5EF4-FFF2-40B4-BE49-F238E27FC236}">
                <a16:creationId xmlns:a16="http://schemas.microsoft.com/office/drawing/2014/main" id="{6AF4F93F-896B-4EE4-9135-083AFB7B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9392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27" name="Text Box 3">
            <a:extLst>
              <a:ext uri="{FF2B5EF4-FFF2-40B4-BE49-F238E27FC236}">
                <a16:creationId xmlns:a16="http://schemas.microsoft.com/office/drawing/2014/main" id="{19BADD83-7213-4490-AB33-6E3F7C51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2248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latin typeface="Times New Roman" panose="02020603050405020304" pitchFamily="18" charset="0"/>
              </a:rPr>
              <a:t>Dosis recomendada para atletas:</a:t>
            </a:r>
          </a:p>
        </p:txBody>
      </p:sp>
      <p:sp>
        <p:nvSpPr>
          <p:cNvPr id="1255428" name="Rectangle 4">
            <a:extLst>
              <a:ext uri="{FF2B5EF4-FFF2-40B4-BE49-F238E27FC236}">
                <a16:creationId xmlns:a16="http://schemas.microsoft.com/office/drawing/2014/main" id="{30D606E1-B8CE-4377-84DB-7A292E81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850900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55429" name="Rectangle 5">
            <a:extLst>
              <a:ext uri="{FF2B5EF4-FFF2-40B4-BE49-F238E27FC236}">
                <a16:creationId xmlns:a16="http://schemas.microsoft.com/office/drawing/2014/main" id="{0D58E751-237A-47CB-94D9-C257B19C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76400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</a:rPr>
              <a:t>ANTIOXIDANTES</a:t>
            </a:r>
            <a:endParaRPr lang="es-PR" altLang="en-US" sz="3000">
              <a:solidFill>
                <a:schemeClr val="tx1"/>
              </a:solidFill>
            </a:endParaRPr>
          </a:p>
        </p:txBody>
      </p:sp>
      <p:pic>
        <p:nvPicPr>
          <p:cNvPr id="1255430" name="Picture 6">
            <a:extLst>
              <a:ext uri="{FF2B5EF4-FFF2-40B4-BE49-F238E27FC236}">
                <a16:creationId xmlns:a16="http://schemas.microsoft.com/office/drawing/2014/main" id="{DA14A60C-8E40-47E6-B56B-C9125020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25" y="27971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1" name="Text Box 7">
            <a:extLst>
              <a:ext uri="{FF2B5EF4-FFF2-40B4-BE49-F238E27FC236}">
                <a16:creationId xmlns:a16="http://schemas.microsoft.com/office/drawing/2014/main" id="{D650F4C0-7F3C-459A-A5A4-45D31706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757488"/>
            <a:ext cx="62531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b="1" i="1">
                <a:latin typeface="Times New Roman" panose="02020603050405020304" pitchFamily="18" charset="0"/>
              </a:rPr>
              <a:t>Vitamina C:</a:t>
            </a:r>
          </a:p>
        </p:txBody>
      </p:sp>
      <p:pic>
        <p:nvPicPr>
          <p:cNvPr id="1255432" name="Picture 8">
            <a:extLst>
              <a:ext uri="{FF2B5EF4-FFF2-40B4-BE49-F238E27FC236}">
                <a16:creationId xmlns:a16="http://schemas.microsoft.com/office/drawing/2014/main" id="{C26FB7CD-E3E4-445B-B636-4ECEBF75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25" y="38893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3" name="Text Box 9">
            <a:extLst>
              <a:ext uri="{FF2B5EF4-FFF2-40B4-BE49-F238E27FC236}">
                <a16:creationId xmlns:a16="http://schemas.microsoft.com/office/drawing/2014/main" id="{AB723DFB-F9E8-4CCA-8C0B-3D68D620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849688"/>
            <a:ext cx="62531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b="1" i="1">
                <a:latin typeface="Times New Roman" panose="02020603050405020304" pitchFamily="18" charset="0"/>
              </a:rPr>
              <a:t>Vitamina E:</a:t>
            </a:r>
          </a:p>
        </p:txBody>
      </p:sp>
      <p:pic>
        <p:nvPicPr>
          <p:cNvPr id="1255434" name="Picture 10">
            <a:extLst>
              <a:ext uri="{FF2B5EF4-FFF2-40B4-BE49-F238E27FC236}">
                <a16:creationId xmlns:a16="http://schemas.microsoft.com/office/drawing/2014/main" id="{CF027433-53B0-4AFE-AE51-6E1E4E13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3385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5435" name="Text Box 11">
            <a:extLst>
              <a:ext uri="{FF2B5EF4-FFF2-40B4-BE49-F238E27FC236}">
                <a16:creationId xmlns:a16="http://schemas.microsoft.com/office/drawing/2014/main" id="{99A85C9E-512A-4C9C-AD58-1A6818B4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32623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b="1" i="1">
                <a:latin typeface="Arial" panose="020B0604020202020204" pitchFamily="34" charset="0"/>
              </a:rPr>
              <a:t>50 mg</a:t>
            </a:r>
          </a:p>
        </p:txBody>
      </p:sp>
      <p:pic>
        <p:nvPicPr>
          <p:cNvPr id="1255436" name="Picture 12">
            <a:extLst>
              <a:ext uri="{FF2B5EF4-FFF2-40B4-BE49-F238E27FC236}">
                <a16:creationId xmlns:a16="http://schemas.microsoft.com/office/drawing/2014/main" id="{A198A264-BC7B-4E20-8BFA-78BEDFBE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4307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5437" name="Text Box 13">
            <a:extLst>
              <a:ext uri="{FF2B5EF4-FFF2-40B4-BE49-F238E27FC236}">
                <a16:creationId xmlns:a16="http://schemas.microsoft.com/office/drawing/2014/main" id="{79478439-87F8-42C3-BA69-730E68F8A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43545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b="1" i="1">
                <a:latin typeface="Arial" panose="020B0604020202020204" pitchFamily="34" charset="0"/>
              </a:rPr>
              <a:t>400 UI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>
            <a:extLst>
              <a:ext uri="{FF2B5EF4-FFF2-40B4-BE49-F238E27FC236}">
                <a16:creationId xmlns:a16="http://schemas.microsoft.com/office/drawing/2014/main" id="{F1FB04F5-7145-4400-994A-76FCE4500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74713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VITAMINAS/MINERALES: </a:t>
            </a:r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Antioxidantes</a:t>
            </a:r>
          </a:p>
        </p:txBody>
      </p:sp>
      <p:sp>
        <p:nvSpPr>
          <p:cNvPr id="1257475" name="Rectangle 3">
            <a:extLst>
              <a:ext uri="{FF2B5EF4-FFF2-40B4-BE49-F238E27FC236}">
                <a16:creationId xmlns:a16="http://schemas.microsoft.com/office/drawing/2014/main" id="{31AF16B8-0832-4F0B-853B-D86DBA11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0213"/>
            <a:ext cx="7804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100" b="1" i="1">
                <a:solidFill>
                  <a:schemeClr val="tx1"/>
                </a:solidFill>
              </a:rPr>
              <a:t>SUPLEMENTACIÓN: Dosis Segura*</a:t>
            </a:r>
            <a:endParaRPr lang="es-PR" altLang="en-US" sz="3100">
              <a:solidFill>
                <a:schemeClr val="tx1"/>
              </a:solidFill>
            </a:endParaRPr>
          </a:p>
        </p:txBody>
      </p:sp>
      <p:pic>
        <p:nvPicPr>
          <p:cNvPr id="1257476" name="Picture 4">
            <a:extLst>
              <a:ext uri="{FF2B5EF4-FFF2-40B4-BE49-F238E27FC236}">
                <a16:creationId xmlns:a16="http://schemas.microsoft.com/office/drawing/2014/main" id="{9D5085D7-EA0F-40EE-BCFE-56405A7F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0788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7" name="Text Box 5">
            <a:extLst>
              <a:ext uri="{FF2B5EF4-FFF2-40B4-BE49-F238E27FC236}">
                <a16:creationId xmlns:a16="http://schemas.microsoft.com/office/drawing/2014/main" id="{29A26DDE-B427-456F-B4ED-7BAFC4B2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419350"/>
            <a:ext cx="6551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Vitamina C</a:t>
            </a:r>
            <a:r>
              <a:rPr lang="en-US" altLang="en-US" sz="27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en-US" sz="2700" b="1">
                <a:latin typeface="Times New Roman" panose="02020603050405020304" pitchFamily="18" charset="0"/>
              </a:rPr>
              <a:t>   </a:t>
            </a:r>
            <a:r>
              <a:rPr lang="en-US" altLang="en-US" sz="2700" b="1" i="1">
                <a:latin typeface="Times New Roman" panose="02020603050405020304" pitchFamily="18" charset="0"/>
              </a:rPr>
              <a:t>500 - 1,000 mg</a:t>
            </a:r>
          </a:p>
        </p:txBody>
      </p:sp>
      <p:pic>
        <p:nvPicPr>
          <p:cNvPr id="1257478" name="Picture 6">
            <a:extLst>
              <a:ext uri="{FF2B5EF4-FFF2-40B4-BE49-F238E27FC236}">
                <a16:creationId xmlns:a16="http://schemas.microsoft.com/office/drawing/2014/main" id="{D2A6EE58-E958-4A12-ACD6-D684C810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233738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9" name="Text Box 7">
            <a:extLst>
              <a:ext uri="{FF2B5EF4-FFF2-40B4-BE49-F238E27FC236}">
                <a16:creationId xmlns:a16="http://schemas.microsoft.com/office/drawing/2014/main" id="{6368C4D6-00FD-4F57-AB01-AEA493F5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2300"/>
            <a:ext cx="6551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solidFill>
                  <a:srgbClr val="660066"/>
                </a:solidFill>
                <a:latin typeface="Times New Roman" panose="02020603050405020304" pitchFamily="18" charset="0"/>
              </a:rPr>
              <a:t>Vitamina E</a:t>
            </a:r>
            <a:r>
              <a:rPr lang="en-US" altLang="en-US" sz="2700" b="1">
                <a:latin typeface="Times New Roman" panose="02020603050405020304" pitchFamily="18" charset="0"/>
              </a:rPr>
              <a:t> :   </a:t>
            </a:r>
            <a:r>
              <a:rPr lang="en-US" altLang="en-US" sz="2700" b="1" i="1">
                <a:latin typeface="Times New Roman" panose="02020603050405020304" pitchFamily="18" charset="0"/>
              </a:rPr>
              <a:t>40 - 800 UI</a:t>
            </a:r>
          </a:p>
        </p:txBody>
      </p:sp>
      <p:sp>
        <p:nvSpPr>
          <p:cNvPr id="1257480" name="Text Box 8">
            <a:extLst>
              <a:ext uri="{FF2B5EF4-FFF2-40B4-BE49-F238E27FC236}">
                <a16:creationId xmlns:a16="http://schemas.microsoft.com/office/drawing/2014/main" id="{0F61A762-935F-4A7A-95D2-5D87FDD0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97450"/>
            <a:ext cx="8355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NOTA:</a:t>
            </a:r>
            <a:r>
              <a:rPr lang="en-US" altLang="en-US" sz="2500" b="1">
                <a:latin typeface="Times New Roman" panose="02020603050405020304" pitchFamily="18" charset="0"/>
              </a:rPr>
              <a:t> </a:t>
            </a:r>
            <a:r>
              <a:rPr lang="en-US" altLang="en-US" sz="2500" b="1" i="1">
                <a:latin typeface="Times New Roman" panose="02020603050405020304" pitchFamily="18" charset="0"/>
              </a:rPr>
              <a:t>Para ayudar a complementar las enzimas antioxidantes endógenas (naturales del cuerpo), particularmente si no se consume una dieta alta en estos nutrientes</a:t>
            </a:r>
          </a:p>
        </p:txBody>
      </p:sp>
      <p:pic>
        <p:nvPicPr>
          <p:cNvPr id="1257481" name="Picture 9">
            <a:extLst>
              <a:ext uri="{FF2B5EF4-FFF2-40B4-BE49-F238E27FC236}">
                <a16:creationId xmlns:a16="http://schemas.microsoft.com/office/drawing/2014/main" id="{580129C6-5312-4318-9381-FA1569AA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00526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82" name="Text Box 10">
            <a:extLst>
              <a:ext uri="{FF2B5EF4-FFF2-40B4-BE49-F238E27FC236}">
                <a16:creationId xmlns:a16="http://schemas.microsoft.com/office/drawing/2014/main" id="{BAE57184-1D25-4BC6-9184-0CF77976C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933825"/>
            <a:ext cx="6551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b="1">
                <a:solidFill>
                  <a:srgbClr val="660066"/>
                </a:solidFill>
                <a:latin typeface="Times New Roman" panose="02020603050405020304" pitchFamily="18" charset="0"/>
              </a:rPr>
              <a:t>Selenio </a:t>
            </a:r>
            <a:r>
              <a:rPr lang="en-US" altLang="en-US" sz="2700" b="1">
                <a:latin typeface="Times New Roman" panose="02020603050405020304" pitchFamily="18" charset="0"/>
              </a:rPr>
              <a:t>       :   5</a:t>
            </a:r>
            <a:r>
              <a:rPr lang="en-US" altLang="en-US" sz="2700" b="1" i="1">
                <a:latin typeface="Times New Roman" panose="02020603050405020304" pitchFamily="18" charset="0"/>
              </a:rPr>
              <a:t>0 - 100 microgramos</a:t>
            </a:r>
          </a:p>
        </p:txBody>
      </p:sp>
      <p:sp>
        <p:nvSpPr>
          <p:cNvPr id="1257483" name="Text Box 11">
            <a:extLst>
              <a:ext uri="{FF2B5EF4-FFF2-40B4-BE49-F238E27FC236}">
                <a16:creationId xmlns:a16="http://schemas.microsoft.com/office/drawing/2014/main" id="{9B677904-0288-43A2-83C1-7F1BB5FB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831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*</a:t>
            </a:r>
            <a:endParaRPr lang="en-US" altLang="en-US" sz="2500" b="1" i="1">
              <a:latin typeface="Times New Roman" panose="02020603050405020304" pitchFamily="18" charset="0"/>
            </a:endParaRPr>
          </a:p>
        </p:txBody>
      </p:sp>
      <p:sp>
        <p:nvSpPr>
          <p:cNvPr id="1257484" name="Line 12">
            <a:extLst>
              <a:ext uri="{FF2B5EF4-FFF2-40B4-BE49-F238E27FC236}">
                <a16:creationId xmlns:a16="http://schemas.microsoft.com/office/drawing/2014/main" id="{1043CC98-EDD6-414B-B5AA-700A29E45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3" y="4997450"/>
            <a:ext cx="3311525" cy="0"/>
          </a:xfrm>
          <a:prstGeom prst="line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5D81F62-E3EE-457D-8195-74EB314D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96C824A-0B57-4B24-893D-0A605D32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53),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163268" name="Picture 4">
            <a:extLst>
              <a:ext uri="{FF2B5EF4-FFF2-40B4-BE49-F238E27FC236}">
                <a16:creationId xmlns:a16="http://schemas.microsoft.com/office/drawing/2014/main" id="{6D9D1569-1C45-4486-98BE-659EF754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1225"/>
            <a:ext cx="88566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>
            <a:extLst>
              <a:ext uri="{FF2B5EF4-FFF2-40B4-BE49-F238E27FC236}">
                <a16:creationId xmlns:a16="http://schemas.microsoft.com/office/drawing/2014/main" id="{6B968BB6-A8AA-417B-9806-8C5BDCF8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8747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78627" name="Rectangle 3">
            <a:extLst>
              <a:ext uri="{FF2B5EF4-FFF2-40B4-BE49-F238E27FC236}">
                <a16:creationId xmlns:a16="http://schemas.microsoft.com/office/drawing/2014/main" id="{AEA08261-D8AB-46C0-898B-AC211DC4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272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ORIGEN/FORMACIÓN: Fotosíntesis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78628" name="Picture 4">
            <a:extLst>
              <a:ext uri="{FF2B5EF4-FFF2-40B4-BE49-F238E27FC236}">
                <a16:creationId xmlns:a16="http://schemas.microsoft.com/office/drawing/2014/main" id="{9033B773-B3DD-492F-A623-4387C635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2814638"/>
            <a:ext cx="295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29" name="Text Box 5">
            <a:extLst>
              <a:ext uri="{FF2B5EF4-FFF2-40B4-BE49-F238E27FC236}">
                <a16:creationId xmlns:a16="http://schemas.microsoft.com/office/drawing/2014/main" id="{564B2D92-809C-47BD-98B7-A2D31C2B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743200"/>
            <a:ext cx="76946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 i="1">
                <a:latin typeface="Verdana" panose="020B0604030504040204" pitchFamily="34" charset="0"/>
              </a:rPr>
              <a:t>Las vitaminas son manufacturadas en las hojas verdes y raíces de las plantas mediante el proceso de fotosíntesis</a:t>
            </a:r>
          </a:p>
        </p:txBody>
      </p:sp>
      <p:pic>
        <p:nvPicPr>
          <p:cNvPr id="1178630" name="Picture 6">
            <a:extLst>
              <a:ext uri="{FF2B5EF4-FFF2-40B4-BE49-F238E27FC236}">
                <a16:creationId xmlns:a16="http://schemas.microsoft.com/office/drawing/2014/main" id="{1733130C-726A-49BE-AF26-C9030EF3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36788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31" name="Text Box 7">
            <a:extLst>
              <a:ext uri="{FF2B5EF4-FFF2-40B4-BE49-F238E27FC236}">
                <a16:creationId xmlns:a16="http://schemas.microsoft.com/office/drawing/2014/main" id="{3616CC70-9FD7-4960-B0C3-7831C0C7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66938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b="1">
                <a:latin typeface="Tahoma" panose="020B0604030504040204" pitchFamily="34" charset="0"/>
              </a:rPr>
              <a:t>Sintetizadas mediante fotosíntesis:</a:t>
            </a:r>
          </a:p>
        </p:txBody>
      </p:sp>
      <p:pic>
        <p:nvPicPr>
          <p:cNvPr id="1178632" name="Picture 8">
            <a:extLst>
              <a:ext uri="{FF2B5EF4-FFF2-40B4-BE49-F238E27FC236}">
                <a16:creationId xmlns:a16="http://schemas.microsoft.com/office/drawing/2014/main" id="{4D35E01A-81A5-435B-8D6F-2BB25082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4830763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33" name="Text Box 9">
            <a:extLst>
              <a:ext uri="{FF2B5EF4-FFF2-40B4-BE49-F238E27FC236}">
                <a16:creationId xmlns:a16="http://schemas.microsoft.com/office/drawing/2014/main" id="{0EB9C17F-B139-4990-92F0-CFEDC7F8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4759325"/>
            <a:ext cx="76215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 i="1">
                <a:latin typeface="Verdana" panose="020B0604030504040204" pitchFamily="34" charset="0"/>
              </a:rPr>
              <a:t>El organismo no puede sintetizar las vitaminas, lo cual implica que deben ser obtenidas a través de los alimentos</a:t>
            </a:r>
          </a:p>
        </p:txBody>
      </p:sp>
      <p:pic>
        <p:nvPicPr>
          <p:cNvPr id="1178634" name="Picture 10">
            <a:extLst>
              <a:ext uri="{FF2B5EF4-FFF2-40B4-BE49-F238E27FC236}">
                <a16:creationId xmlns:a16="http://schemas.microsoft.com/office/drawing/2014/main" id="{830B8994-4814-4476-A452-654CBDBF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5291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35" name="Text Box 11">
            <a:extLst>
              <a:ext uri="{FF2B5EF4-FFF2-40B4-BE49-F238E27FC236}">
                <a16:creationId xmlns:a16="http://schemas.microsoft.com/office/drawing/2014/main" id="{500E1DCE-C73B-4931-95DE-4054FE81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183063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b="1">
                <a:latin typeface="Tahoma" panose="020B0604030504040204" pitchFamily="34" charset="0"/>
              </a:rPr>
              <a:t>El cuerpo humano no las sintetiza: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796" name="Picture 28">
            <a:extLst>
              <a:ext uri="{FF2B5EF4-FFF2-40B4-BE49-F238E27FC236}">
                <a16:creationId xmlns:a16="http://schemas.microsoft.com/office/drawing/2014/main" id="{F4764825-8D1B-427A-B10D-2E442F15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21055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9FB0949-30EF-4162-B54B-140D74A51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CB0F461-3897-4A54-BE55-45294E3E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s-E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s-ES" altLang="en-US" sz="1200">
                <a:latin typeface="Times New Roman" panose="02020603050405020304" pitchFamily="18" charset="0"/>
              </a:rPr>
              <a:t>B-Vitamins and Exercise: Does Exercise Alter Requirements?</a:t>
            </a:r>
            <a:r>
              <a:rPr lang="es-E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”, por</a:t>
            </a:r>
            <a:r>
              <a:rPr lang="nl-NL" altLang="en-US" sz="1200">
                <a:latin typeface="Times New Roman" panose="02020603050405020304" pitchFamily="18" charset="0"/>
              </a:rPr>
              <a:t> K. Woolf, &amp; M. M. Manore,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s-E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2006, </a:t>
            </a:r>
            <a:r>
              <a:rPr lang="es-ES" altLang="en-US" sz="1200" b="1" i="1">
                <a:latin typeface="Times New Roman" panose="02020603050405020304" pitchFamily="18" charset="0"/>
              </a:rPr>
              <a:t>International Journal Of Sport Nutrition &amp; Exercise Metabolism, 16</a:t>
            </a:r>
            <a:r>
              <a:rPr lang="es-ES" altLang="en-US" sz="1200">
                <a:latin typeface="Times New Roman" panose="02020603050405020304" pitchFamily="18" charset="0"/>
              </a:rPr>
              <a:t>(5), p. 455. Recuperado de la base de datos de EBSCOhost (SPORTDiscus with Full Text)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2E348484-8DDA-4327-8439-A6983888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54ADE45-6DC7-43D7-AC52-AEBEE281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64),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172484" name="Picture 4">
            <a:extLst>
              <a:ext uri="{FF2B5EF4-FFF2-40B4-BE49-F238E27FC236}">
                <a16:creationId xmlns:a16="http://schemas.microsoft.com/office/drawing/2014/main" id="{F2370D35-9B1E-4D64-9F7D-95C9C2BA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692150"/>
            <a:ext cx="7056438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>
            <a:extLst>
              <a:ext uri="{FF2B5EF4-FFF2-40B4-BE49-F238E27FC236}">
                <a16:creationId xmlns:a16="http://schemas.microsoft.com/office/drawing/2014/main" id="{371E0286-F2DB-4DB7-8B39-0457934C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765175"/>
            <a:ext cx="5759450" cy="55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386C482-C3D9-4EDF-B7AD-A0F2BD9D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987070B-0106-4CA8-8564-C09A18C1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>
                <a:latin typeface="Times New Roman" panose="02020603050405020304" pitchFamily="18" charset="0"/>
              </a:rPr>
              <a:t>. (p. 49), por S. A. Plowman, &amp; D. L. Smith, 2011, Philadelphia: Lippincott Williams &amp; Wilkins. Copyright 2011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D8DD4-48DB-4BFF-BC1B-DC61B143005F}"/>
              </a:ext>
            </a:extLst>
          </p:cNvPr>
          <p:cNvSpPr>
            <a:spLocks/>
          </p:cNvSpPr>
          <p:nvPr/>
        </p:nvSpPr>
        <p:spPr bwMode="auto">
          <a:xfrm>
            <a:off x="107950" y="620713"/>
            <a:ext cx="30241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300000"/>
              </a:lnSpc>
            </a:pPr>
            <a: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</a:t>
            </a:r>
            <a:b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</a:t>
            </a:r>
            <a:b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 Metabólicas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>
            <a:extLst>
              <a:ext uri="{FF2B5EF4-FFF2-40B4-BE49-F238E27FC236}">
                <a16:creationId xmlns:a16="http://schemas.microsoft.com/office/drawing/2014/main" id="{EB275FA3-8C16-445E-8003-79EA5D485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60547" name="Rectangle 3">
            <a:extLst>
              <a:ext uri="{FF2B5EF4-FFF2-40B4-BE49-F238E27FC236}">
                <a16:creationId xmlns:a16="http://schemas.microsoft.com/office/drawing/2014/main" id="{8D33FD17-3CAB-4B52-A676-D7AE7FFF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 C: Ácido Ascórbico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60548" name="Picture 4">
            <a:extLst>
              <a:ext uri="{FF2B5EF4-FFF2-40B4-BE49-F238E27FC236}">
                <a16:creationId xmlns:a16="http://schemas.microsoft.com/office/drawing/2014/main" id="{63A837CB-E1EC-4AC4-9A92-28D46D53E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49" name="Text Box 5">
            <a:extLst>
              <a:ext uri="{FF2B5EF4-FFF2-40B4-BE49-F238E27FC236}">
                <a16:creationId xmlns:a16="http://schemas.microsoft.com/office/drawing/2014/main" id="{57B22C62-C8F6-40BA-BA97-4F151754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636838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Predomina en los tejidos más activos metabólicamente:</a:t>
            </a:r>
          </a:p>
        </p:txBody>
      </p:sp>
      <p:sp>
        <p:nvSpPr>
          <p:cNvPr id="1260550" name="Text Box 6">
            <a:extLst>
              <a:ext uri="{FF2B5EF4-FFF2-40B4-BE49-F238E27FC236}">
                <a16:creationId xmlns:a16="http://schemas.microsoft.com/office/drawing/2014/main" id="{7408526E-C79B-4B4D-9A6D-E20197F3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563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60551" name="Picture 7">
            <a:extLst>
              <a:ext uri="{FF2B5EF4-FFF2-40B4-BE49-F238E27FC236}">
                <a16:creationId xmlns:a16="http://schemas.microsoft.com/office/drawing/2014/main" id="{1AB745E0-29D7-4A1B-A8A1-EA51A3F0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76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52" name="Text Box 8">
            <a:extLst>
              <a:ext uri="{FF2B5EF4-FFF2-40B4-BE49-F238E27FC236}">
                <a16:creationId xmlns:a16="http://schemas.microsoft.com/office/drawing/2014/main" id="{A29E569C-C9D8-45D6-8766-125402E2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205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Representa el antioxidante por excelencia</a:t>
            </a:r>
          </a:p>
        </p:txBody>
      </p:sp>
      <p:pic>
        <p:nvPicPr>
          <p:cNvPr id="1260553" name="Picture 9">
            <a:extLst>
              <a:ext uri="{FF2B5EF4-FFF2-40B4-BE49-F238E27FC236}">
                <a16:creationId xmlns:a16="http://schemas.microsoft.com/office/drawing/2014/main" id="{D9D17885-6FDA-484B-925C-7C610561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27200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54" name="Rectangle 10">
            <a:extLst>
              <a:ext uri="{FF2B5EF4-FFF2-40B4-BE49-F238E27FC236}">
                <a16:creationId xmlns:a16="http://schemas.microsoft.com/office/drawing/2014/main" id="{B470805A-E2AC-4ABA-AFFD-7E3E4EC6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00225"/>
            <a:ext cx="676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DESCRIPCIÓN/CONCEPTO</a:t>
            </a:r>
          </a:p>
        </p:txBody>
      </p:sp>
      <p:pic>
        <p:nvPicPr>
          <p:cNvPr id="1260555" name="Picture 11">
            <a:extLst>
              <a:ext uri="{FF2B5EF4-FFF2-40B4-BE49-F238E27FC236}">
                <a16:creationId xmlns:a16="http://schemas.microsoft.com/office/drawing/2014/main" id="{93786F07-F963-410C-AB15-80F6DFAD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4337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56" name="Text Box 12">
            <a:extLst>
              <a:ext uri="{FF2B5EF4-FFF2-40B4-BE49-F238E27FC236}">
                <a16:creationId xmlns:a16="http://schemas.microsoft.com/office/drawing/2014/main" id="{78586652-0ECA-4FE4-B4B8-F8792F60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357563"/>
            <a:ext cx="13573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Corazón</a:t>
            </a:r>
          </a:p>
        </p:txBody>
      </p:sp>
      <p:pic>
        <p:nvPicPr>
          <p:cNvPr id="1260557" name="Picture 13">
            <a:extLst>
              <a:ext uri="{FF2B5EF4-FFF2-40B4-BE49-F238E27FC236}">
                <a16:creationId xmlns:a16="http://schemas.microsoft.com/office/drawing/2014/main" id="{4D206184-1088-4550-89BE-A54ADC74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8211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58" name="Text Box 14">
            <a:extLst>
              <a:ext uri="{FF2B5EF4-FFF2-40B4-BE49-F238E27FC236}">
                <a16:creationId xmlns:a16="http://schemas.microsoft.com/office/drawing/2014/main" id="{DA11F7AE-FD22-48C8-A6F7-4FEBFA4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44913"/>
            <a:ext cx="13573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Encéfalo</a:t>
            </a:r>
          </a:p>
        </p:txBody>
      </p:sp>
      <p:pic>
        <p:nvPicPr>
          <p:cNvPr id="1260559" name="Picture 15">
            <a:extLst>
              <a:ext uri="{FF2B5EF4-FFF2-40B4-BE49-F238E27FC236}">
                <a16:creationId xmlns:a16="http://schemas.microsoft.com/office/drawing/2014/main" id="{7F39C705-079C-4A63-A925-2F012FA6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34337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60" name="Text Box 16">
            <a:extLst>
              <a:ext uri="{FF2B5EF4-FFF2-40B4-BE49-F238E27FC236}">
                <a16:creationId xmlns:a16="http://schemas.microsoft.com/office/drawing/2014/main" id="{07234168-5EE7-47E4-A9C9-DA0DBD89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3357563"/>
            <a:ext cx="14303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Páncreas</a:t>
            </a:r>
          </a:p>
        </p:txBody>
      </p:sp>
      <p:pic>
        <p:nvPicPr>
          <p:cNvPr id="1260561" name="Picture 17">
            <a:extLst>
              <a:ext uri="{FF2B5EF4-FFF2-40B4-BE49-F238E27FC236}">
                <a16:creationId xmlns:a16="http://schemas.microsoft.com/office/drawing/2014/main" id="{A8478BDA-43BD-43C9-A356-D6A5C6BA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38211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62" name="Text Box 18">
            <a:extLst>
              <a:ext uri="{FF2B5EF4-FFF2-40B4-BE49-F238E27FC236}">
                <a16:creationId xmlns:a16="http://schemas.microsoft.com/office/drawing/2014/main" id="{01BC4195-449B-4FCF-9D79-5DC51E15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3744913"/>
            <a:ext cx="3086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Glándulas adrenales</a:t>
            </a:r>
          </a:p>
        </p:txBody>
      </p:sp>
      <p:pic>
        <p:nvPicPr>
          <p:cNvPr id="1260563" name="Picture 19">
            <a:extLst>
              <a:ext uri="{FF2B5EF4-FFF2-40B4-BE49-F238E27FC236}">
                <a16:creationId xmlns:a16="http://schemas.microsoft.com/office/drawing/2014/main" id="{FA6F75C4-973F-48EE-A363-8EDCF958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050" y="34337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64" name="Text Box 20">
            <a:extLst>
              <a:ext uri="{FF2B5EF4-FFF2-40B4-BE49-F238E27FC236}">
                <a16:creationId xmlns:a16="http://schemas.microsoft.com/office/drawing/2014/main" id="{90F86E67-7B3B-4B79-A3ED-03737428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357563"/>
            <a:ext cx="8524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Timo</a:t>
            </a:r>
          </a:p>
        </p:txBody>
      </p:sp>
      <p:pic>
        <p:nvPicPr>
          <p:cNvPr id="1260565" name="Picture 21">
            <a:extLst>
              <a:ext uri="{FF2B5EF4-FFF2-40B4-BE49-F238E27FC236}">
                <a16:creationId xmlns:a16="http://schemas.microsoft.com/office/drawing/2014/main" id="{4DB38F6D-6D47-402E-8DB5-99B170BD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050" y="38211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66" name="Text Box 22">
            <a:extLst>
              <a:ext uri="{FF2B5EF4-FFF2-40B4-BE49-F238E27FC236}">
                <a16:creationId xmlns:a16="http://schemas.microsoft.com/office/drawing/2014/main" id="{7A3B6DC3-A577-4A01-9446-A863988E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744913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Pulmones</a:t>
            </a:r>
          </a:p>
        </p:txBody>
      </p:sp>
      <p:pic>
        <p:nvPicPr>
          <p:cNvPr id="1260567" name="Picture 23">
            <a:extLst>
              <a:ext uri="{FF2B5EF4-FFF2-40B4-BE49-F238E27FC236}">
                <a16:creationId xmlns:a16="http://schemas.microsoft.com/office/drawing/2014/main" id="{5DB5B79F-6C32-46DC-AD89-6686F212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29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68" name="Text Box 24">
            <a:extLst>
              <a:ext uri="{FF2B5EF4-FFF2-40B4-BE49-F238E27FC236}">
                <a16:creationId xmlns:a16="http://schemas.microsoft.com/office/drawing/2014/main" id="{E9E0F4B6-673F-4612-958B-4E6C960E4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157663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C se relaciona con su habilidad para donar electrónes:</a:t>
            </a:r>
          </a:p>
        </p:txBody>
      </p:sp>
      <p:pic>
        <p:nvPicPr>
          <p:cNvPr id="1260569" name="Picture 25">
            <a:extLst>
              <a:ext uri="{FF2B5EF4-FFF2-40B4-BE49-F238E27FC236}">
                <a16:creationId xmlns:a16="http://schemas.microsoft.com/office/drawing/2014/main" id="{034C2D96-8DCE-46B6-AF04-798AAB09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9545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70" name="Text Box 26">
            <a:extLst>
              <a:ext uri="{FF2B5EF4-FFF2-40B4-BE49-F238E27FC236}">
                <a16:creationId xmlns:a16="http://schemas.microsoft.com/office/drawing/2014/main" id="{E6AE2A7D-775D-4796-A6CC-11FEA34A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8783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Ácido ascórbico (ascorbato):</a:t>
            </a:r>
          </a:p>
        </p:txBody>
      </p:sp>
      <p:pic>
        <p:nvPicPr>
          <p:cNvPr id="1260571" name="Picture 27">
            <a:extLst>
              <a:ext uri="{FF2B5EF4-FFF2-40B4-BE49-F238E27FC236}">
                <a16:creationId xmlns:a16="http://schemas.microsoft.com/office/drawing/2014/main" id="{BCB64E48-E2B1-40DB-9020-C94CEE9B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6737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572" name="Text Box 28">
            <a:extLst>
              <a:ext uri="{FF2B5EF4-FFF2-40B4-BE49-F238E27FC236}">
                <a16:creationId xmlns:a16="http://schemas.microsoft.com/office/drawing/2014/main" id="{5CB2D825-90DF-4AF7-9AAE-B48063D8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5975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Ácido Dehidroascórbico:</a:t>
            </a:r>
          </a:p>
        </p:txBody>
      </p:sp>
      <p:sp>
        <p:nvSpPr>
          <p:cNvPr id="1260573" name="Text Box 29">
            <a:extLst>
              <a:ext uri="{FF2B5EF4-FFF2-40B4-BE49-F238E27FC236}">
                <a16:creationId xmlns:a16="http://schemas.microsoft.com/office/drawing/2014/main" id="{3C020C59-D9A4-4A3F-A41A-F107A505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303838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El estado reducido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260574" name="Text Box 30">
            <a:extLst>
              <a:ext uri="{FF2B5EF4-FFF2-40B4-BE49-F238E27FC236}">
                <a16:creationId xmlns:a16="http://schemas.microsoft.com/office/drawing/2014/main" id="{E4C362AA-8811-473E-BA37-5772F1A6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6021388"/>
            <a:ext cx="640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El estado oxidado</a:t>
            </a:r>
            <a:endParaRPr lang="en-US" altLang="en-US" b="1" i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>
            <a:extLst>
              <a:ext uri="{FF2B5EF4-FFF2-40B4-BE49-F238E27FC236}">
                <a16:creationId xmlns:a16="http://schemas.microsoft.com/office/drawing/2014/main" id="{852D5F8C-0420-4EC8-BF12-206B3D25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62595" name="Rectangle 3">
            <a:extLst>
              <a:ext uri="{FF2B5EF4-FFF2-40B4-BE49-F238E27FC236}">
                <a16:creationId xmlns:a16="http://schemas.microsoft.com/office/drawing/2014/main" id="{F47568A0-E548-4361-817B-C1EBFC82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 C: Ácido Ascórbico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2596" name="Text Box 4">
            <a:extLst>
              <a:ext uri="{FF2B5EF4-FFF2-40B4-BE49-F238E27FC236}">
                <a16:creationId xmlns:a16="http://schemas.microsoft.com/office/drawing/2014/main" id="{9BB1A3EF-555A-413F-A144-C2977332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62597" name="Picture 5">
            <a:extLst>
              <a:ext uri="{FF2B5EF4-FFF2-40B4-BE49-F238E27FC236}">
                <a16:creationId xmlns:a16="http://schemas.microsoft.com/office/drawing/2014/main" id="{D5FDC387-2974-4822-9D19-D41C098B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27200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2598" name="Rectangle 6">
            <a:extLst>
              <a:ext uri="{FF2B5EF4-FFF2-40B4-BE49-F238E27FC236}">
                <a16:creationId xmlns:a16="http://schemas.microsoft.com/office/drawing/2014/main" id="{0CD581F3-D9E3-4BB0-98E2-8EDF8A60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00225"/>
            <a:ext cx="676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DESCRIPCIÓN/CONCEPTO</a:t>
            </a:r>
          </a:p>
        </p:txBody>
      </p:sp>
      <p:pic>
        <p:nvPicPr>
          <p:cNvPr id="1262599" name="Picture 7">
            <a:extLst>
              <a:ext uri="{FF2B5EF4-FFF2-40B4-BE49-F238E27FC236}">
                <a16:creationId xmlns:a16="http://schemas.microsoft.com/office/drawing/2014/main" id="{FD9C34AA-DCF4-405E-B5EE-A20EEE5A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2600" name="Text Box 8">
            <a:extLst>
              <a:ext uri="{FF2B5EF4-FFF2-40B4-BE49-F238E27FC236}">
                <a16:creationId xmlns:a16="http://schemas.microsoft.com/office/drawing/2014/main" id="{CF63A7BF-6354-4522-A849-06A24726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vitamina C no es estable en el calor</a:t>
            </a:r>
          </a:p>
        </p:txBody>
      </p:sp>
      <p:pic>
        <p:nvPicPr>
          <p:cNvPr id="1262601" name="Picture 9">
            <a:extLst>
              <a:ext uri="{FF2B5EF4-FFF2-40B4-BE49-F238E27FC236}">
                <a16:creationId xmlns:a16="http://schemas.microsoft.com/office/drawing/2014/main" id="{F493AF15-B78A-42F0-9181-A79DD012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273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2602" name="Text Box 10">
            <a:extLst>
              <a:ext uri="{FF2B5EF4-FFF2-40B4-BE49-F238E27FC236}">
                <a16:creationId xmlns:a16="http://schemas.microsoft.com/office/drawing/2014/main" id="{EF9C991F-DAC2-4528-9BE7-F1B13CA2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755900"/>
            <a:ext cx="673417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absorción de la vitamina C está relacionado con su nivel de consumo en las comidas:</a:t>
            </a:r>
          </a:p>
        </p:txBody>
      </p:sp>
      <p:pic>
        <p:nvPicPr>
          <p:cNvPr id="1262603" name="Picture 11">
            <a:extLst>
              <a:ext uri="{FF2B5EF4-FFF2-40B4-BE49-F238E27FC236}">
                <a16:creationId xmlns:a16="http://schemas.microsoft.com/office/drawing/2014/main" id="{F05D36E9-5615-408C-B6D7-56368B4F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9370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2604" name="Text Box 12">
            <a:extLst>
              <a:ext uri="{FF2B5EF4-FFF2-40B4-BE49-F238E27FC236}">
                <a16:creationId xmlns:a16="http://schemas.microsoft.com/office/drawing/2014/main" id="{2EABA838-2478-434B-A9D9-3237C332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60800"/>
            <a:ext cx="639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Conforme el nivel aumenta, menos vitamina C se absorbe:</a:t>
            </a:r>
          </a:p>
        </p:txBody>
      </p:sp>
      <p:sp>
        <p:nvSpPr>
          <p:cNvPr id="1262605" name="Text Box 13">
            <a:extLst>
              <a:ext uri="{FF2B5EF4-FFF2-40B4-BE49-F238E27FC236}">
                <a16:creationId xmlns:a16="http://schemas.microsoft.com/office/drawing/2014/main" id="{0B2BB5F4-274F-4BA2-B5C8-BA7CA291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652963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Esta es una forma que el cuerpo se protege contra la toxicidad</a:t>
            </a:r>
            <a:endParaRPr lang="en-US" altLang="en-US" b="1" i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>
            <a:extLst>
              <a:ext uri="{FF2B5EF4-FFF2-40B4-BE49-F238E27FC236}">
                <a16:creationId xmlns:a16="http://schemas.microsoft.com/office/drawing/2014/main" id="{5E3A0F2E-01FE-4400-B683-CEFDFC43E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64643" name="Rectangle 3">
            <a:extLst>
              <a:ext uri="{FF2B5EF4-FFF2-40B4-BE49-F238E27FC236}">
                <a16:creationId xmlns:a16="http://schemas.microsoft.com/office/drawing/2014/main" id="{A3A86D62-8A1B-456B-A73F-A46EA8C8C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 C: Ácido Ascórbico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4644" name="Text Box 4">
            <a:extLst>
              <a:ext uri="{FF2B5EF4-FFF2-40B4-BE49-F238E27FC236}">
                <a16:creationId xmlns:a16="http://schemas.microsoft.com/office/drawing/2014/main" id="{7CD43F24-42F3-441B-A214-015EB160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solidFill>
                  <a:srgbClr val="660066"/>
                </a:solidFill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solidFill>
                  <a:srgbClr val="660066"/>
                </a:solidFill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solidFill>
                  <a:srgbClr val="660066"/>
                </a:solidFill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solidFill>
                  <a:srgbClr val="660066"/>
                </a:solidFill>
                <a:latin typeface="Times New Roman" panose="02020603050405020304" pitchFamily="18" charset="0"/>
              </a:rPr>
              <a:t>. (pp. 254-255),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64645" name="Picture 5">
            <a:extLst>
              <a:ext uri="{FF2B5EF4-FFF2-40B4-BE49-F238E27FC236}">
                <a16:creationId xmlns:a16="http://schemas.microsoft.com/office/drawing/2014/main" id="{C72C172E-AF0F-463D-BF27-2381E31C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685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46" name="Text Box 6">
            <a:extLst>
              <a:ext uri="{FF2B5EF4-FFF2-40B4-BE49-F238E27FC236}">
                <a16:creationId xmlns:a16="http://schemas.microsoft.com/office/drawing/2014/main" id="{E3E9CC2D-F3A7-48F0-91DA-C6EF5458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2971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Formación de colágeno:</a:t>
            </a:r>
          </a:p>
        </p:txBody>
      </p:sp>
      <p:pic>
        <p:nvPicPr>
          <p:cNvPr id="1264647" name="Picture 7">
            <a:extLst>
              <a:ext uri="{FF2B5EF4-FFF2-40B4-BE49-F238E27FC236}">
                <a16:creationId xmlns:a16="http://schemas.microsoft.com/office/drawing/2014/main" id="{504D6F64-A193-4F79-B8C5-5A13480D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27200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48" name="Rectangle 8">
            <a:extLst>
              <a:ext uri="{FF2B5EF4-FFF2-40B4-BE49-F238E27FC236}">
                <a16:creationId xmlns:a16="http://schemas.microsoft.com/office/drawing/2014/main" id="{40C98FAE-F089-4089-9DE4-DA567A67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00225"/>
            <a:ext cx="676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</a:t>
            </a:r>
          </a:p>
        </p:txBody>
      </p:sp>
      <p:pic>
        <p:nvPicPr>
          <p:cNvPr id="1264649" name="Picture 9">
            <a:extLst>
              <a:ext uri="{FF2B5EF4-FFF2-40B4-BE49-F238E27FC236}">
                <a16:creationId xmlns:a16="http://schemas.microsoft.com/office/drawing/2014/main" id="{2F3B20B9-5B12-422F-ADF5-3B78472C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868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50" name="Text Box 10">
            <a:extLst>
              <a:ext uri="{FF2B5EF4-FFF2-40B4-BE49-F238E27FC236}">
                <a16:creationId xmlns:a16="http://schemas.microsoft.com/office/drawing/2014/main" id="{6D91D080-B4B2-408E-8F63-BA7DAA450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797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Posee una función antoxidante</a:t>
            </a:r>
          </a:p>
        </p:txBody>
      </p:sp>
      <p:pic>
        <p:nvPicPr>
          <p:cNvPr id="1264651" name="Picture 11">
            <a:extLst>
              <a:ext uri="{FF2B5EF4-FFF2-40B4-BE49-F238E27FC236}">
                <a16:creationId xmlns:a16="http://schemas.microsoft.com/office/drawing/2014/main" id="{DC8401AD-C8A8-4FAB-BB68-6721E066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7813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52" name="Text Box 12">
            <a:extLst>
              <a:ext uri="{FF2B5EF4-FFF2-40B4-BE49-F238E27FC236}">
                <a16:creationId xmlns:a16="http://schemas.microsoft.com/office/drawing/2014/main" id="{CDA33D56-A9FE-4309-A695-D77658CB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55900"/>
            <a:ext cx="6397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100" b="1" i="1">
                <a:latin typeface="Tahoma" panose="020B0604030504040204" pitchFamily="34" charset="0"/>
              </a:rPr>
              <a:t>Estructura principal del tejido conectivo:</a:t>
            </a:r>
          </a:p>
        </p:txBody>
      </p:sp>
      <p:pic>
        <p:nvPicPr>
          <p:cNvPr id="1264653" name="Picture 13">
            <a:extLst>
              <a:ext uri="{FF2B5EF4-FFF2-40B4-BE49-F238E27FC236}">
                <a16:creationId xmlns:a16="http://schemas.microsoft.com/office/drawing/2014/main" id="{99D7C997-1F37-4F20-A493-D19FCF56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4654" name="Text Box 14">
            <a:extLst>
              <a:ext uri="{FF2B5EF4-FFF2-40B4-BE49-F238E27FC236}">
                <a16:creationId xmlns:a16="http://schemas.microsoft.com/office/drawing/2014/main" id="{647637C0-8F51-4B0E-83B5-908257E8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216275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Vital para los huesos, tendones y ligamentos: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264655" name="Text Box 15">
            <a:extLst>
              <a:ext uri="{FF2B5EF4-FFF2-40B4-BE49-F238E27FC236}">
                <a16:creationId xmlns:a16="http://schemas.microsoft.com/office/drawing/2014/main" id="{A5D6FBBF-5FFB-40CC-973F-07EC0FE8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613150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Importancia para los atletas:</a:t>
            </a:r>
            <a:endParaRPr lang="en-US" altLang="en-US" sz="1800" b="1" i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grpSp>
        <p:nvGrpSpPr>
          <p:cNvPr id="1264656" name="Group 16">
            <a:extLst>
              <a:ext uri="{FF2B5EF4-FFF2-40B4-BE49-F238E27FC236}">
                <a16:creationId xmlns:a16="http://schemas.microsoft.com/office/drawing/2014/main" id="{EB4C556A-7665-47D4-B297-B3CA6B002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1775" y="3648075"/>
            <a:ext cx="266700" cy="268288"/>
            <a:chOff x="618" y="2160"/>
            <a:chExt cx="2262" cy="2267"/>
          </a:xfrm>
        </p:grpSpPr>
        <p:sp>
          <p:nvSpPr>
            <p:cNvPr id="1264657" name="AutoShape 17">
              <a:extLst>
                <a:ext uri="{FF2B5EF4-FFF2-40B4-BE49-F238E27FC236}">
                  <a16:creationId xmlns:a16="http://schemas.microsoft.com/office/drawing/2014/main" id="{C410275D-96AE-4DBD-A987-67A5CA3984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Freeform 18">
              <a:extLst>
                <a:ext uri="{FF2B5EF4-FFF2-40B4-BE49-F238E27FC236}">
                  <a16:creationId xmlns:a16="http://schemas.microsoft.com/office/drawing/2014/main" id="{ACA0C8B7-CB28-484C-A958-07D30DDDE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9" name="Freeform 19">
              <a:extLst>
                <a:ext uri="{FF2B5EF4-FFF2-40B4-BE49-F238E27FC236}">
                  <a16:creationId xmlns:a16="http://schemas.microsoft.com/office/drawing/2014/main" id="{E56A4CE8-0814-4A62-A3B4-4CC59EFB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0" name="Freeform 20">
              <a:extLst>
                <a:ext uri="{FF2B5EF4-FFF2-40B4-BE49-F238E27FC236}">
                  <a16:creationId xmlns:a16="http://schemas.microsoft.com/office/drawing/2014/main" id="{5682CF3D-EA5C-4508-B0BB-5542D9DE8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1" name="Freeform 21">
              <a:extLst>
                <a:ext uri="{FF2B5EF4-FFF2-40B4-BE49-F238E27FC236}">
                  <a16:creationId xmlns:a16="http://schemas.microsoft.com/office/drawing/2014/main" id="{1CF9D181-6D3E-4190-A6A3-F38B5F54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2" name="Freeform 22">
              <a:extLst>
                <a:ext uri="{FF2B5EF4-FFF2-40B4-BE49-F238E27FC236}">
                  <a16:creationId xmlns:a16="http://schemas.microsoft.com/office/drawing/2014/main" id="{C807A118-9F95-4D91-B158-CAA362E0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3" name="Freeform 23">
              <a:extLst>
                <a:ext uri="{FF2B5EF4-FFF2-40B4-BE49-F238E27FC236}">
                  <a16:creationId xmlns:a16="http://schemas.microsoft.com/office/drawing/2014/main" id="{9C8ACF84-A5BA-474A-8A35-682B3A40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4" name="Freeform 24">
              <a:extLst>
                <a:ext uri="{FF2B5EF4-FFF2-40B4-BE49-F238E27FC236}">
                  <a16:creationId xmlns:a16="http://schemas.microsoft.com/office/drawing/2014/main" id="{338A1AB6-B802-4A34-858F-A6CED5100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5" name="Freeform 25">
              <a:extLst>
                <a:ext uri="{FF2B5EF4-FFF2-40B4-BE49-F238E27FC236}">
                  <a16:creationId xmlns:a16="http://schemas.microsoft.com/office/drawing/2014/main" id="{0930FE5F-6543-4B18-A3A8-8BCA6857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6" name="Freeform 26">
              <a:extLst>
                <a:ext uri="{FF2B5EF4-FFF2-40B4-BE49-F238E27FC236}">
                  <a16:creationId xmlns:a16="http://schemas.microsoft.com/office/drawing/2014/main" id="{6B748676-3500-4830-AD67-7AD539FE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67" name="Freeform 27">
              <a:extLst>
                <a:ext uri="{FF2B5EF4-FFF2-40B4-BE49-F238E27FC236}">
                  <a16:creationId xmlns:a16="http://schemas.microsoft.com/office/drawing/2014/main" id="{EA8C609F-D0D6-4E23-8331-656260E7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68" name="Text Box 28">
            <a:extLst>
              <a:ext uri="{FF2B5EF4-FFF2-40B4-BE49-F238E27FC236}">
                <a16:creationId xmlns:a16="http://schemas.microsoft.com/office/drawing/2014/main" id="{B38FAC43-AC5D-49B8-AF86-53CB6238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952875"/>
            <a:ext cx="56880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Ayuda a minimizar los esguinces (desgarres de los ligamentos), desgarres musculares y fracturas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>
            <a:extLst>
              <a:ext uri="{FF2B5EF4-FFF2-40B4-BE49-F238E27FC236}">
                <a16:creationId xmlns:a16="http://schemas.microsoft.com/office/drawing/2014/main" id="{CB7D4925-C702-476E-9414-9BB3A739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266691" name="Rectangle 3">
            <a:extLst>
              <a:ext uri="{FF2B5EF4-FFF2-40B4-BE49-F238E27FC236}">
                <a16:creationId xmlns:a16="http://schemas.microsoft.com/office/drawing/2014/main" id="{0FF4389C-8C19-4D27-B61A-4EB652B2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 C: Ácido Ascórbico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66692" name="Picture 4">
            <a:extLst>
              <a:ext uri="{FF2B5EF4-FFF2-40B4-BE49-F238E27FC236}">
                <a16:creationId xmlns:a16="http://schemas.microsoft.com/office/drawing/2014/main" id="{02764748-7974-4C18-8C27-5965A61A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4161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693" name="Text Box 5">
            <a:extLst>
              <a:ext uri="{FF2B5EF4-FFF2-40B4-BE49-F238E27FC236}">
                <a16:creationId xmlns:a16="http://schemas.microsoft.com/office/drawing/2014/main" id="{2C419E82-56B6-495D-9328-C32667F0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3447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Formación de diversas moléculas:</a:t>
            </a:r>
          </a:p>
        </p:txBody>
      </p:sp>
      <p:sp>
        <p:nvSpPr>
          <p:cNvPr id="1266694" name="Text Box 6">
            <a:extLst>
              <a:ext uri="{FF2B5EF4-FFF2-40B4-BE49-F238E27FC236}">
                <a16:creationId xmlns:a16="http://schemas.microsoft.com/office/drawing/2014/main" id="{2829434C-5AE6-4D13-B1F2-8C4543BE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66695" name="Picture 7">
            <a:extLst>
              <a:ext uri="{FF2B5EF4-FFF2-40B4-BE49-F238E27FC236}">
                <a16:creationId xmlns:a16="http://schemas.microsoft.com/office/drawing/2014/main" id="{B43376AF-F6E5-4D07-9A71-09EEEC17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27200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696" name="Rectangle 8">
            <a:extLst>
              <a:ext uri="{FF2B5EF4-FFF2-40B4-BE49-F238E27FC236}">
                <a16:creationId xmlns:a16="http://schemas.microsoft.com/office/drawing/2014/main" id="{46386FA2-BAA6-4D70-9AD4-6DC8606C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00225"/>
            <a:ext cx="676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3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</a:t>
            </a:r>
          </a:p>
        </p:txBody>
      </p:sp>
      <p:pic>
        <p:nvPicPr>
          <p:cNvPr id="1266697" name="Picture 9">
            <a:extLst>
              <a:ext uri="{FF2B5EF4-FFF2-40B4-BE49-F238E27FC236}">
                <a16:creationId xmlns:a16="http://schemas.microsoft.com/office/drawing/2014/main" id="{93E450FB-11E0-41BD-B415-8D07D72F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0973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698" name="Text Box 10">
            <a:extLst>
              <a:ext uri="{FF2B5EF4-FFF2-40B4-BE49-F238E27FC236}">
                <a16:creationId xmlns:a16="http://schemas.microsoft.com/office/drawing/2014/main" id="{03D5A4B0-AB2C-4757-8D84-F0EB9E75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021138"/>
            <a:ext cx="1573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Carnitina</a:t>
            </a:r>
          </a:p>
        </p:txBody>
      </p:sp>
      <p:pic>
        <p:nvPicPr>
          <p:cNvPr id="1266699" name="Picture 11">
            <a:extLst>
              <a:ext uri="{FF2B5EF4-FFF2-40B4-BE49-F238E27FC236}">
                <a16:creationId xmlns:a16="http://schemas.microsoft.com/office/drawing/2014/main" id="{88B6A315-8626-4CE2-8F39-A5C3456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852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700" name="Text Box 12">
            <a:extLst>
              <a:ext uri="{FF2B5EF4-FFF2-40B4-BE49-F238E27FC236}">
                <a16:creationId xmlns:a16="http://schemas.microsoft.com/office/drawing/2014/main" id="{EF1FD358-410C-478B-AF40-B7B87933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76538"/>
            <a:ext cx="25098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Catecolaminas:</a:t>
            </a:r>
          </a:p>
        </p:txBody>
      </p:sp>
      <p:pic>
        <p:nvPicPr>
          <p:cNvPr id="1266701" name="Picture 13">
            <a:extLst>
              <a:ext uri="{FF2B5EF4-FFF2-40B4-BE49-F238E27FC236}">
                <a16:creationId xmlns:a16="http://schemas.microsoft.com/office/drawing/2014/main" id="{AE7D80C7-381E-4B56-8C55-10B297FD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6005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702" name="Text Box 14">
            <a:extLst>
              <a:ext uri="{FF2B5EF4-FFF2-40B4-BE49-F238E27FC236}">
                <a16:creationId xmlns:a16="http://schemas.microsoft.com/office/drawing/2014/main" id="{1484AFE9-2199-4E67-9791-37935400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524375"/>
            <a:ext cx="416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Testosterona (posiblemente)</a:t>
            </a:r>
          </a:p>
        </p:txBody>
      </p:sp>
      <p:pic>
        <p:nvPicPr>
          <p:cNvPr id="1266703" name="Picture 15">
            <a:extLst>
              <a:ext uri="{FF2B5EF4-FFF2-40B4-BE49-F238E27FC236}">
                <a16:creationId xmlns:a16="http://schemas.microsoft.com/office/drawing/2014/main" id="{7AE7B851-780D-41C8-BBFB-5ECD2464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084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704" name="Text Box 16">
            <a:extLst>
              <a:ext uri="{FF2B5EF4-FFF2-40B4-BE49-F238E27FC236}">
                <a16:creationId xmlns:a16="http://schemas.microsoft.com/office/drawing/2014/main" id="{5DD7C1CC-0D27-45CC-B61C-33E40105D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01332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Facilita la absorción de hierro en el tracto digestivo</a:t>
            </a:r>
          </a:p>
        </p:txBody>
      </p:sp>
      <p:pic>
        <p:nvPicPr>
          <p:cNvPr id="1266705" name="Picture 17">
            <a:extLst>
              <a:ext uri="{FF2B5EF4-FFF2-40B4-BE49-F238E27FC236}">
                <a16:creationId xmlns:a16="http://schemas.microsoft.com/office/drawing/2014/main" id="{D9EB2169-0E58-4875-94A2-0305D4AF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289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6706" name="Text Box 18">
            <a:extLst>
              <a:ext uri="{FF2B5EF4-FFF2-40B4-BE49-F238E27FC236}">
                <a16:creationId xmlns:a16="http://schemas.microsoft.com/office/drawing/2014/main" id="{CC9BAB28-8AB8-421C-8EB1-68122C17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232150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Norepinefrina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66707" name="Picture 19">
            <a:extLst>
              <a:ext uri="{FF2B5EF4-FFF2-40B4-BE49-F238E27FC236}">
                <a16:creationId xmlns:a16="http://schemas.microsoft.com/office/drawing/2014/main" id="{3E8304B9-74C9-4284-A6B5-9E782A63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623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6708" name="Text Box 20">
            <a:extLst>
              <a:ext uri="{FF2B5EF4-FFF2-40B4-BE49-F238E27FC236}">
                <a16:creationId xmlns:a16="http://schemas.microsoft.com/office/drawing/2014/main" id="{1D6A8A2C-11C0-4E30-AE46-E412BBEE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665538"/>
            <a:ext cx="599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Epinefrina</a:t>
            </a:r>
            <a:endParaRPr lang="es-ES" altLang="en-US" b="1" i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740" name="Picture 4">
            <a:extLst>
              <a:ext uri="{FF2B5EF4-FFF2-40B4-BE49-F238E27FC236}">
                <a16:creationId xmlns:a16="http://schemas.microsoft.com/office/drawing/2014/main" id="{49DCA175-63E5-4BB2-BFC1-9C82C8F3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3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8741" name="Text Box 5">
            <a:extLst>
              <a:ext uri="{FF2B5EF4-FFF2-40B4-BE49-F238E27FC236}">
                <a16:creationId xmlns:a16="http://schemas.microsoft.com/office/drawing/2014/main" id="{93041175-80A8-4C90-B2AA-7D350FF3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415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Frutas frescas:</a:t>
            </a:r>
          </a:p>
        </p:txBody>
      </p:sp>
      <p:sp>
        <p:nvSpPr>
          <p:cNvPr id="1268742" name="Text Box 6">
            <a:extLst>
              <a:ext uri="{FF2B5EF4-FFF2-40B4-BE49-F238E27FC236}">
                <a16:creationId xmlns:a16="http://schemas.microsoft.com/office/drawing/2014/main" id="{9C947049-25AD-48BD-847B-5CB2C667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254), por R. E. C., Wildman &amp; B. S., Millar, 2004, Belmont, CA: Wadsworth/Thomson Learning. Copyright 2004 por Wadsworth, a division of Thomson Learning, Inc.</a:t>
            </a:r>
          </a:p>
        </p:txBody>
      </p:sp>
      <p:sp>
        <p:nvSpPr>
          <p:cNvPr id="1268745" name="Text Box 9">
            <a:extLst>
              <a:ext uri="{FF2B5EF4-FFF2-40B4-BE49-F238E27FC236}">
                <a16:creationId xmlns:a16="http://schemas.microsoft.com/office/drawing/2014/main" id="{496756CF-EDC7-4368-9456-31D86C0B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925763"/>
            <a:ext cx="84359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Papaya (lechosa), frutas cítricas (jugo de china fresco, chinas, toronjas), kiwi, jugo de uva fresco, cóctel de jugo de arándano (cranberry juice cocktail), fresas frescas, cantalupo, frambuesas (raspberries) y sandías (watermelon)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3ECED-EF97-4CC9-BAA3-7017D71B66B2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68747" name="Picture 11">
            <a:extLst>
              <a:ext uri="{FF2B5EF4-FFF2-40B4-BE49-F238E27FC236}">
                <a16:creationId xmlns:a16="http://schemas.microsoft.com/office/drawing/2014/main" id="{B4122749-B95B-4DF9-ABA1-99901C09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461009-690E-4766-84E1-3E2857F4979D}"/>
              </a:ext>
            </a:extLst>
          </p:cNvPr>
          <p:cNvSpPr>
            <a:spLocks/>
          </p:cNvSpPr>
          <p:nvPr/>
        </p:nvSpPr>
        <p:spPr bwMode="auto">
          <a:xfrm>
            <a:off x="1403350" y="1916113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8" name="Text Box 4">
            <a:extLst>
              <a:ext uri="{FF2B5EF4-FFF2-40B4-BE49-F238E27FC236}">
                <a16:creationId xmlns:a16="http://schemas.microsoft.com/office/drawing/2014/main" id="{51AA3327-98A9-4553-87F1-2A53584A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70791" name="Picture 7">
            <a:extLst>
              <a:ext uri="{FF2B5EF4-FFF2-40B4-BE49-F238E27FC236}">
                <a16:creationId xmlns:a16="http://schemas.microsoft.com/office/drawing/2014/main" id="{5E6860D6-624B-44AD-9BB8-50751666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0792" name="Text Box 8">
            <a:extLst>
              <a:ext uri="{FF2B5EF4-FFF2-40B4-BE49-F238E27FC236}">
                <a16:creationId xmlns:a16="http://schemas.microsoft.com/office/drawing/2014/main" id="{A9DEECC5-86ED-4351-A552-5248993B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654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Vegetales:</a:t>
            </a:r>
          </a:p>
        </p:txBody>
      </p:sp>
      <p:sp>
        <p:nvSpPr>
          <p:cNvPr id="1270793" name="Text Box 9">
            <a:extLst>
              <a:ext uri="{FF2B5EF4-FFF2-40B4-BE49-F238E27FC236}">
                <a16:creationId xmlns:a16="http://schemas.microsoft.com/office/drawing/2014/main" id="{5EEAC9D9-4330-4164-BDF2-72ABCB6E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998788"/>
            <a:ext cx="8077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Pimientos verdes y rojos, coliflor cruda, brécol, coles de Bruselas, col de berza (repollo verdiblanco liso), tomate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270794" name="Picture 10">
            <a:extLst>
              <a:ext uri="{FF2B5EF4-FFF2-40B4-BE49-F238E27FC236}">
                <a16:creationId xmlns:a16="http://schemas.microsoft.com/office/drawing/2014/main" id="{74739B42-B1B6-495B-9499-02CEC617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2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0795" name="Text Box 11">
            <a:extLst>
              <a:ext uri="{FF2B5EF4-FFF2-40B4-BE49-F238E27FC236}">
                <a16:creationId xmlns:a16="http://schemas.microsoft.com/office/drawing/2014/main" id="{1E59D90A-C5F0-4EC9-ACC5-DDF6F45D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860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Féculas/farinaceos:</a:t>
            </a:r>
          </a:p>
        </p:txBody>
      </p:sp>
      <p:sp>
        <p:nvSpPr>
          <p:cNvPr id="1270796" name="Text Box 12">
            <a:extLst>
              <a:ext uri="{FF2B5EF4-FFF2-40B4-BE49-F238E27FC236}">
                <a16:creationId xmlns:a16="http://schemas.microsoft.com/office/drawing/2014/main" id="{C4272899-0963-4D74-BF41-35765FB53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402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Papas, plátanos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08316-9579-4F27-B93D-6A5BDE66F481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70800" name="Picture 16">
            <a:extLst>
              <a:ext uri="{FF2B5EF4-FFF2-40B4-BE49-F238E27FC236}">
                <a16:creationId xmlns:a16="http://schemas.microsoft.com/office/drawing/2014/main" id="{58E0C155-9A4C-4B3F-8E34-A59E29B3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58E85F-5894-4396-81A7-26BD481F5D8A}"/>
              </a:ext>
            </a:extLst>
          </p:cNvPr>
          <p:cNvSpPr>
            <a:spLocks/>
          </p:cNvSpPr>
          <p:nvPr/>
        </p:nvSpPr>
        <p:spPr bwMode="auto">
          <a:xfrm>
            <a:off x="1403350" y="1916113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6" name="Text Box 4">
            <a:extLst>
              <a:ext uri="{FF2B5EF4-FFF2-40B4-BE49-F238E27FC236}">
                <a16:creationId xmlns:a16="http://schemas.microsoft.com/office/drawing/2014/main" id="{F4CBCB00-153C-4E35-8E22-BBAE03BF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72839" name="Picture 7">
            <a:extLst>
              <a:ext uri="{FF2B5EF4-FFF2-40B4-BE49-F238E27FC236}">
                <a16:creationId xmlns:a16="http://schemas.microsoft.com/office/drawing/2014/main" id="{AECE87A4-75B9-4E0C-AFA9-56BE6DA5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2840" name="Text Box 8">
            <a:extLst>
              <a:ext uri="{FF2B5EF4-FFF2-40B4-BE49-F238E27FC236}">
                <a16:creationId xmlns:a16="http://schemas.microsoft.com/office/drawing/2014/main" id="{EC04EF1C-3A85-43EE-8190-D77C6C5C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RDA:</a:t>
            </a:r>
          </a:p>
        </p:txBody>
      </p:sp>
      <p:pic>
        <p:nvPicPr>
          <p:cNvPr id="1272841" name="Picture 9">
            <a:extLst>
              <a:ext uri="{FF2B5EF4-FFF2-40B4-BE49-F238E27FC236}">
                <a16:creationId xmlns:a16="http://schemas.microsoft.com/office/drawing/2014/main" id="{60B3F1B5-5419-4515-8072-592B709F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0924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2842" name="Text Box 10">
            <a:extLst>
              <a:ext uri="{FF2B5EF4-FFF2-40B4-BE49-F238E27FC236}">
                <a16:creationId xmlns:a16="http://schemas.microsoft.com/office/drawing/2014/main" id="{58C60133-C017-45CA-A30C-D6613671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162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72843" name="Picture 11">
            <a:extLst>
              <a:ext uri="{FF2B5EF4-FFF2-40B4-BE49-F238E27FC236}">
                <a16:creationId xmlns:a16="http://schemas.microsoft.com/office/drawing/2014/main" id="{47E6BD53-BFE6-483E-AE09-CD77060F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226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844" name="Text Box 12">
            <a:extLst>
              <a:ext uri="{FF2B5EF4-FFF2-40B4-BE49-F238E27FC236}">
                <a16:creationId xmlns:a16="http://schemas.microsoft.com/office/drawing/2014/main" id="{2670DE35-7203-4618-A081-487391C4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525838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75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72845" name="Picture 13">
            <a:extLst>
              <a:ext uri="{FF2B5EF4-FFF2-40B4-BE49-F238E27FC236}">
                <a16:creationId xmlns:a16="http://schemas.microsoft.com/office/drawing/2014/main" id="{BA36D45C-8033-4E27-BF77-9396A761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8814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846" name="Text Box 14">
            <a:extLst>
              <a:ext uri="{FF2B5EF4-FFF2-40B4-BE49-F238E27FC236}">
                <a16:creationId xmlns:a16="http://schemas.microsoft.com/office/drawing/2014/main" id="{D75C13DD-36CF-4245-BBE9-C446F243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88461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s-ES" altLang="en-US" b="1">
                <a:latin typeface="Arial" panose="020B0604020202020204" pitchFamily="34" charset="0"/>
              </a:rPr>
              <a:t>90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D05E4-6F9C-4557-B919-49CEC83F5465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72848" name="Picture 16">
            <a:extLst>
              <a:ext uri="{FF2B5EF4-FFF2-40B4-BE49-F238E27FC236}">
                <a16:creationId xmlns:a16="http://schemas.microsoft.com/office/drawing/2014/main" id="{5549FAE6-C20E-47D3-A11A-69B34AB5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54D3A6-E897-40AC-8A48-CF5BDD4C881C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0766E6C-62FB-4554-BDCA-71FD4853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25064D9-BF5F-4BC6-A962-4E582C3F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52),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054749" name="Picture 29">
            <a:extLst>
              <a:ext uri="{FF2B5EF4-FFF2-40B4-BE49-F238E27FC236}">
                <a16:creationId xmlns:a16="http://schemas.microsoft.com/office/drawing/2014/main" id="{13D5C48E-C69C-4E9A-87B8-4CD5E2EE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692150"/>
            <a:ext cx="5097463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512C7-E331-4104-A697-92F624278B35}"/>
              </a:ext>
            </a:extLst>
          </p:cNvPr>
          <p:cNvSpPr>
            <a:spLocks/>
          </p:cNvSpPr>
          <p:nvPr/>
        </p:nvSpPr>
        <p:spPr bwMode="auto">
          <a:xfrm>
            <a:off x="179388" y="692150"/>
            <a:ext cx="38163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290000"/>
              </a:lnSpc>
            </a:pPr>
            <a: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VITAMINAS:</a:t>
            </a:r>
            <a:b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  <a:b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 Cuerpo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4" name="Text Box 4">
            <a:extLst>
              <a:ext uri="{FF2B5EF4-FFF2-40B4-BE49-F238E27FC236}">
                <a16:creationId xmlns:a16="http://schemas.microsoft.com/office/drawing/2014/main" id="{0F95DB36-2074-463C-ABAA-D3A2B2E5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74887" name="Picture 7">
            <a:extLst>
              <a:ext uri="{FF2B5EF4-FFF2-40B4-BE49-F238E27FC236}">
                <a16:creationId xmlns:a16="http://schemas.microsoft.com/office/drawing/2014/main" id="{3509D54F-2DDB-4A03-891B-56AA4E49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4888" name="Text Box 8">
            <a:extLst>
              <a:ext uri="{FF2B5EF4-FFF2-40B4-BE49-F238E27FC236}">
                <a16:creationId xmlns:a16="http://schemas.microsoft.com/office/drawing/2014/main" id="{184379F9-CE67-4559-8291-5609755C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Afecta muchos sistemas fisiológicos:</a:t>
            </a:r>
          </a:p>
        </p:txBody>
      </p:sp>
      <p:pic>
        <p:nvPicPr>
          <p:cNvPr id="1274889" name="Picture 9">
            <a:extLst>
              <a:ext uri="{FF2B5EF4-FFF2-40B4-BE49-F238E27FC236}">
                <a16:creationId xmlns:a16="http://schemas.microsoft.com/office/drawing/2014/main" id="{009C7195-AD33-423F-9FCB-0FAFA815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413" y="30924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4890" name="Text Box 10">
            <a:extLst>
              <a:ext uri="{FF2B5EF4-FFF2-40B4-BE49-F238E27FC236}">
                <a16:creationId xmlns:a16="http://schemas.microsoft.com/office/drawing/2014/main" id="{857F2933-6E5B-4500-A3E2-CF6425C1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0162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Influencia negativa en el tejido conectivo: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74891" name="Picture 11">
            <a:extLst>
              <a:ext uri="{FF2B5EF4-FFF2-40B4-BE49-F238E27FC236}">
                <a16:creationId xmlns:a16="http://schemas.microsoft.com/office/drawing/2014/main" id="{31660272-F034-4944-B085-6B7BE068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5004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4892" name="Text Box 12">
            <a:extLst>
              <a:ext uri="{FF2B5EF4-FFF2-40B4-BE49-F238E27FC236}">
                <a16:creationId xmlns:a16="http://schemas.microsoft.com/office/drawing/2014/main" id="{2737B59E-C18B-4DF3-9173-4A0A05C1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350361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Resultados/efectos: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274893" name="Text Box 13">
            <a:extLst>
              <a:ext uri="{FF2B5EF4-FFF2-40B4-BE49-F238E27FC236}">
                <a16:creationId xmlns:a16="http://schemas.microsoft.com/office/drawing/2014/main" id="{9D0550DE-B71C-46B0-8FC9-72E13980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860800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Signos y síntomas dramáticos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274894" name="Group 14">
            <a:extLst>
              <a:ext uri="{FF2B5EF4-FFF2-40B4-BE49-F238E27FC236}">
                <a16:creationId xmlns:a16="http://schemas.microsoft.com/office/drawing/2014/main" id="{AE82CBFA-1CAB-4998-BE6F-14B5375882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5575" y="3895725"/>
            <a:ext cx="266700" cy="268288"/>
            <a:chOff x="618" y="2160"/>
            <a:chExt cx="2262" cy="2267"/>
          </a:xfrm>
        </p:grpSpPr>
        <p:sp>
          <p:nvSpPr>
            <p:cNvPr id="1274895" name="AutoShape 15">
              <a:extLst>
                <a:ext uri="{FF2B5EF4-FFF2-40B4-BE49-F238E27FC236}">
                  <a16:creationId xmlns:a16="http://schemas.microsoft.com/office/drawing/2014/main" id="{A4CD4B2F-B2BE-4083-ADCB-C74FF440B7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96" name="Freeform 16">
              <a:extLst>
                <a:ext uri="{FF2B5EF4-FFF2-40B4-BE49-F238E27FC236}">
                  <a16:creationId xmlns:a16="http://schemas.microsoft.com/office/drawing/2014/main" id="{34FC2D3F-47A8-43A5-BC4E-0B08E404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97" name="Freeform 17">
              <a:extLst>
                <a:ext uri="{FF2B5EF4-FFF2-40B4-BE49-F238E27FC236}">
                  <a16:creationId xmlns:a16="http://schemas.microsoft.com/office/drawing/2014/main" id="{906F93A2-A9E0-4895-9C8A-E120AD371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98" name="Freeform 18">
              <a:extLst>
                <a:ext uri="{FF2B5EF4-FFF2-40B4-BE49-F238E27FC236}">
                  <a16:creationId xmlns:a16="http://schemas.microsoft.com/office/drawing/2014/main" id="{5C12CF4B-7AD9-48E5-979D-28E41C09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99" name="Freeform 19">
              <a:extLst>
                <a:ext uri="{FF2B5EF4-FFF2-40B4-BE49-F238E27FC236}">
                  <a16:creationId xmlns:a16="http://schemas.microsoft.com/office/drawing/2014/main" id="{1C7B7921-5A30-4A1E-8FB2-C72AD68B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0" name="Freeform 20">
              <a:extLst>
                <a:ext uri="{FF2B5EF4-FFF2-40B4-BE49-F238E27FC236}">
                  <a16:creationId xmlns:a16="http://schemas.microsoft.com/office/drawing/2014/main" id="{36A1D13B-DB17-41D0-A637-2F48312C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1" name="Freeform 21">
              <a:extLst>
                <a:ext uri="{FF2B5EF4-FFF2-40B4-BE49-F238E27FC236}">
                  <a16:creationId xmlns:a16="http://schemas.microsoft.com/office/drawing/2014/main" id="{83568C02-25B5-46C9-975E-1630C9DCF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2" name="Freeform 22">
              <a:extLst>
                <a:ext uri="{FF2B5EF4-FFF2-40B4-BE49-F238E27FC236}">
                  <a16:creationId xmlns:a16="http://schemas.microsoft.com/office/drawing/2014/main" id="{DC732E28-1159-4CAB-B52F-4E6F0F24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3" name="Freeform 23">
              <a:extLst>
                <a:ext uri="{FF2B5EF4-FFF2-40B4-BE49-F238E27FC236}">
                  <a16:creationId xmlns:a16="http://schemas.microsoft.com/office/drawing/2014/main" id="{380F8AA4-C515-4D5A-8061-1F17FF91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4" name="Freeform 24">
              <a:extLst>
                <a:ext uri="{FF2B5EF4-FFF2-40B4-BE49-F238E27FC236}">
                  <a16:creationId xmlns:a16="http://schemas.microsoft.com/office/drawing/2014/main" id="{8496F033-2FD7-4ED7-888F-C583DBC6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5" name="Freeform 25">
              <a:extLst>
                <a:ext uri="{FF2B5EF4-FFF2-40B4-BE49-F238E27FC236}">
                  <a16:creationId xmlns:a16="http://schemas.microsoft.com/office/drawing/2014/main" id="{2E1E49E2-4676-4096-8F3D-534CD53A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4906" name="Text Box 26">
            <a:extLst>
              <a:ext uri="{FF2B5EF4-FFF2-40B4-BE49-F238E27FC236}">
                <a16:creationId xmlns:a16="http://schemas.microsoft.com/office/drawing/2014/main" id="{BD438E0D-EF10-4467-AEBA-EABCD914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313238"/>
            <a:ext cx="7127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Se obstaculizan otras funciones de la vitamina C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274907" name="Group 27">
            <a:extLst>
              <a:ext uri="{FF2B5EF4-FFF2-40B4-BE49-F238E27FC236}">
                <a16:creationId xmlns:a16="http://schemas.microsoft.com/office/drawing/2014/main" id="{9F27E4E2-141A-4316-8189-A5E5C0BC47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5575" y="4348163"/>
            <a:ext cx="266700" cy="268287"/>
            <a:chOff x="618" y="2160"/>
            <a:chExt cx="2262" cy="2267"/>
          </a:xfrm>
        </p:grpSpPr>
        <p:sp>
          <p:nvSpPr>
            <p:cNvPr id="1274908" name="AutoShape 28">
              <a:extLst>
                <a:ext uri="{FF2B5EF4-FFF2-40B4-BE49-F238E27FC236}">
                  <a16:creationId xmlns:a16="http://schemas.microsoft.com/office/drawing/2014/main" id="{68620C9C-7002-4FFA-A4E6-21435234CA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09" name="Freeform 29">
              <a:extLst>
                <a:ext uri="{FF2B5EF4-FFF2-40B4-BE49-F238E27FC236}">
                  <a16:creationId xmlns:a16="http://schemas.microsoft.com/office/drawing/2014/main" id="{760375CB-FFA6-48D8-98EE-9C752489D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0" name="Freeform 30">
              <a:extLst>
                <a:ext uri="{FF2B5EF4-FFF2-40B4-BE49-F238E27FC236}">
                  <a16:creationId xmlns:a16="http://schemas.microsoft.com/office/drawing/2014/main" id="{561A51CE-938F-49DE-ACF6-DEFD0744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1" name="Freeform 31">
              <a:extLst>
                <a:ext uri="{FF2B5EF4-FFF2-40B4-BE49-F238E27FC236}">
                  <a16:creationId xmlns:a16="http://schemas.microsoft.com/office/drawing/2014/main" id="{7E76EF82-B2DB-4B1C-85C1-91953989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2" name="Freeform 32">
              <a:extLst>
                <a:ext uri="{FF2B5EF4-FFF2-40B4-BE49-F238E27FC236}">
                  <a16:creationId xmlns:a16="http://schemas.microsoft.com/office/drawing/2014/main" id="{2E4AE45E-A956-4FB0-8A9F-01852EBD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3" name="Freeform 33">
              <a:extLst>
                <a:ext uri="{FF2B5EF4-FFF2-40B4-BE49-F238E27FC236}">
                  <a16:creationId xmlns:a16="http://schemas.microsoft.com/office/drawing/2014/main" id="{8BEB13C1-6A78-4450-9494-B2A23BF92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4" name="Freeform 34">
              <a:extLst>
                <a:ext uri="{FF2B5EF4-FFF2-40B4-BE49-F238E27FC236}">
                  <a16:creationId xmlns:a16="http://schemas.microsoft.com/office/drawing/2014/main" id="{2DF3C0E0-D8CA-4EB1-AD64-795921D4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5" name="Freeform 35">
              <a:extLst>
                <a:ext uri="{FF2B5EF4-FFF2-40B4-BE49-F238E27FC236}">
                  <a16:creationId xmlns:a16="http://schemas.microsoft.com/office/drawing/2014/main" id="{35976DD3-B141-421D-B9E4-958EA5DB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6" name="Freeform 36">
              <a:extLst>
                <a:ext uri="{FF2B5EF4-FFF2-40B4-BE49-F238E27FC236}">
                  <a16:creationId xmlns:a16="http://schemas.microsoft.com/office/drawing/2014/main" id="{5E985E75-ADF4-48F7-B97F-08CF7D85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7" name="Freeform 37">
              <a:extLst>
                <a:ext uri="{FF2B5EF4-FFF2-40B4-BE49-F238E27FC236}">
                  <a16:creationId xmlns:a16="http://schemas.microsoft.com/office/drawing/2014/main" id="{C7AB10A6-22CB-4944-8A5F-6E11446C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18" name="Freeform 38">
              <a:extLst>
                <a:ext uri="{FF2B5EF4-FFF2-40B4-BE49-F238E27FC236}">
                  <a16:creationId xmlns:a16="http://schemas.microsoft.com/office/drawing/2014/main" id="{5FB710AE-A90D-4E29-9D29-4F9064460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38D5BD-0BA3-4FE4-B039-12266C5D2270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74920" name="Picture 40">
            <a:extLst>
              <a:ext uri="{FF2B5EF4-FFF2-40B4-BE49-F238E27FC236}">
                <a16:creationId xmlns:a16="http://schemas.microsoft.com/office/drawing/2014/main" id="{BCD7CB9A-6CFC-40D9-A9FB-FA21004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E94A19-47E6-4FA3-BA9C-CA339F5560F4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2" name="Text Box 4">
            <a:extLst>
              <a:ext uri="{FF2B5EF4-FFF2-40B4-BE49-F238E27FC236}">
                <a16:creationId xmlns:a16="http://schemas.microsoft.com/office/drawing/2014/main" id="{56E76645-6F9C-451F-A632-CA67A310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76935" name="Picture 7">
            <a:extLst>
              <a:ext uri="{FF2B5EF4-FFF2-40B4-BE49-F238E27FC236}">
                <a16:creationId xmlns:a16="http://schemas.microsoft.com/office/drawing/2014/main" id="{ECE452BC-D059-4089-90B8-E39734B3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36" name="Text Box 8">
            <a:extLst>
              <a:ext uri="{FF2B5EF4-FFF2-40B4-BE49-F238E27FC236}">
                <a16:creationId xmlns:a16="http://schemas.microsoft.com/office/drawing/2014/main" id="{98440AEE-9EA0-40B5-8C5E-3A7C6607E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65400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de vitamina C, y sus metabolítos, se elimina por la orina</a:t>
            </a:r>
          </a:p>
        </p:txBody>
      </p:sp>
      <p:pic>
        <p:nvPicPr>
          <p:cNvPr id="1276937" name="Picture 9">
            <a:extLst>
              <a:ext uri="{FF2B5EF4-FFF2-40B4-BE49-F238E27FC236}">
                <a16:creationId xmlns:a16="http://schemas.microsoft.com/office/drawing/2014/main" id="{23BA5AFA-E12A-4636-AA03-6A2ECF69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8655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38" name="Text Box 10">
            <a:extLst>
              <a:ext uri="{FF2B5EF4-FFF2-40B4-BE49-F238E27FC236}">
                <a16:creationId xmlns:a16="http://schemas.microsoft.com/office/drawing/2014/main" id="{6EBB834A-4EBE-42D5-B14F-DCBAE8ED0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7893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Producción de oxalato: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76939" name="Picture 11">
            <a:extLst>
              <a:ext uri="{FF2B5EF4-FFF2-40B4-BE49-F238E27FC236}">
                <a16:creationId xmlns:a16="http://schemas.microsoft.com/office/drawing/2014/main" id="{20F6D289-1E04-4A73-9B5D-B8BF178A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2926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6940" name="Text Box 12">
            <a:extLst>
              <a:ext uri="{FF2B5EF4-FFF2-40B4-BE49-F238E27FC236}">
                <a16:creationId xmlns:a16="http://schemas.microsoft.com/office/drawing/2014/main" id="{E44E6B63-39D3-41B9-973C-B232CE42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295775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Principal metabolito de la vitamina C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1276941" name="Text Box 13">
            <a:extLst>
              <a:ext uri="{FF2B5EF4-FFF2-40B4-BE49-F238E27FC236}">
                <a16:creationId xmlns:a16="http://schemas.microsoft.com/office/drawing/2014/main" id="{1473C7D8-C62F-4E73-A0AB-314DD053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5222875"/>
            <a:ext cx="7223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Existe riesgo para la formación de cálculos renales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276942" name="Picture 14">
            <a:extLst>
              <a:ext uri="{FF2B5EF4-FFF2-40B4-BE49-F238E27FC236}">
                <a16:creationId xmlns:a16="http://schemas.microsoft.com/office/drawing/2014/main" id="{582C8DFA-C6C5-48E9-8FA4-47446CB8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528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43" name="Text Box 15">
            <a:extLst>
              <a:ext uri="{FF2B5EF4-FFF2-40B4-BE49-F238E27FC236}">
                <a16:creationId xmlns:a16="http://schemas.microsoft.com/office/drawing/2014/main" id="{3FF0B5BD-6D07-4D33-A792-5E463735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3813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megadosis de vitamina C:</a:t>
            </a:r>
          </a:p>
        </p:txBody>
      </p:sp>
      <p:pic>
        <p:nvPicPr>
          <p:cNvPr id="1276944" name="Picture 16">
            <a:extLst>
              <a:ext uri="{FF2B5EF4-FFF2-40B4-BE49-F238E27FC236}">
                <a16:creationId xmlns:a16="http://schemas.microsoft.com/office/drawing/2014/main" id="{1E785D83-BDEA-4B36-88A9-804BC154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6529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6945" name="Text Box 17">
            <a:extLst>
              <a:ext uri="{FF2B5EF4-FFF2-40B4-BE49-F238E27FC236}">
                <a16:creationId xmlns:a16="http://schemas.microsoft.com/office/drawing/2014/main" id="{BA07AA9D-3730-4112-A702-FFDE32AD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656138"/>
            <a:ext cx="731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Componente de un tipo predominante de las piedras renales (oxalato de calcio):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C63C1-DB98-45D7-8B41-BFA52D6A05F3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76947" name="Picture 19">
            <a:extLst>
              <a:ext uri="{FF2B5EF4-FFF2-40B4-BE49-F238E27FC236}">
                <a16:creationId xmlns:a16="http://schemas.microsoft.com/office/drawing/2014/main" id="{8CB8175C-9078-43B4-AA1A-2D6E5AE1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1B6850-6D9C-451C-8555-59969B07107A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80" name="Text Box 4">
            <a:extLst>
              <a:ext uri="{FF2B5EF4-FFF2-40B4-BE49-F238E27FC236}">
                <a16:creationId xmlns:a16="http://schemas.microsoft.com/office/drawing/2014/main" id="{0E521243-23F2-4E86-A4F6-421EF2F4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78983" name="Picture 7">
            <a:extLst>
              <a:ext uri="{FF2B5EF4-FFF2-40B4-BE49-F238E27FC236}">
                <a16:creationId xmlns:a16="http://schemas.microsoft.com/office/drawing/2014/main" id="{2F07ED69-C358-4F33-B85F-8E0037C1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84" name="Text Box 8">
            <a:extLst>
              <a:ext uri="{FF2B5EF4-FFF2-40B4-BE49-F238E27FC236}">
                <a16:creationId xmlns:a16="http://schemas.microsoft.com/office/drawing/2014/main" id="{06A78A8C-8164-41C5-9189-55162A49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65400"/>
            <a:ext cx="8174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Límite superior tolerable de consumo (LS) o “Tolerable Upper Intake Limit” (UL):</a:t>
            </a:r>
          </a:p>
        </p:txBody>
      </p:sp>
      <p:pic>
        <p:nvPicPr>
          <p:cNvPr id="1278985" name="Picture 9">
            <a:extLst>
              <a:ext uri="{FF2B5EF4-FFF2-40B4-BE49-F238E27FC236}">
                <a16:creationId xmlns:a16="http://schemas.microsoft.com/office/drawing/2014/main" id="{905AA526-253A-45C0-A4CA-8C622F2C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360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86" name="Text Box 10">
            <a:extLst>
              <a:ext uri="{FF2B5EF4-FFF2-40B4-BE49-F238E27FC236}">
                <a16:creationId xmlns:a16="http://schemas.microsoft.com/office/drawing/2014/main" id="{CE442A77-AF80-4263-82EC-020C0784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2845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 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278987" name="Text Box 11">
            <a:extLst>
              <a:ext uri="{FF2B5EF4-FFF2-40B4-BE49-F238E27FC236}">
                <a16:creationId xmlns:a16="http://schemas.microsoft.com/office/drawing/2014/main" id="{DBE73121-B7C6-4A88-A574-9321B340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2427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2000 mg (2g)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460D1-6FDA-4497-BAFD-D5D71A1821B0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78989" name="Picture 13">
            <a:extLst>
              <a:ext uri="{FF2B5EF4-FFF2-40B4-BE49-F238E27FC236}">
                <a16:creationId xmlns:a16="http://schemas.microsoft.com/office/drawing/2014/main" id="{066F196C-AD98-478D-9F2A-944DA2C8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F17200-9682-462B-806D-18A4FDE8741E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8" name="Text Box 4">
            <a:extLst>
              <a:ext uri="{FF2B5EF4-FFF2-40B4-BE49-F238E27FC236}">
                <a16:creationId xmlns:a16="http://schemas.microsoft.com/office/drawing/2014/main" id="{6C440DB2-509E-4D20-BFF3-DA094DFE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81031" name="Picture 7">
            <a:extLst>
              <a:ext uri="{FF2B5EF4-FFF2-40B4-BE49-F238E27FC236}">
                <a16:creationId xmlns:a16="http://schemas.microsoft.com/office/drawing/2014/main" id="{51AB243F-578F-4AD1-87D3-87A62D00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5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1032" name="Text Box 8">
            <a:extLst>
              <a:ext uri="{FF2B5EF4-FFF2-40B4-BE49-F238E27FC236}">
                <a16:creationId xmlns:a16="http://schemas.microsoft.com/office/drawing/2014/main" id="{1CBB8339-2A32-4289-8C0C-195CE500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9241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Hallazgos de diferentes encuestas:</a:t>
            </a:r>
          </a:p>
        </p:txBody>
      </p:sp>
      <p:pic>
        <p:nvPicPr>
          <p:cNvPr id="1281033" name="Picture 9">
            <a:extLst>
              <a:ext uri="{FF2B5EF4-FFF2-40B4-BE49-F238E27FC236}">
                <a16:creationId xmlns:a16="http://schemas.microsoft.com/office/drawing/2014/main" id="{4BE6BC53-3154-4242-9885-421C4D6C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4321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1034" name="Text Box 10">
            <a:extLst>
              <a:ext uri="{FF2B5EF4-FFF2-40B4-BE49-F238E27FC236}">
                <a16:creationId xmlns:a16="http://schemas.microsoft.com/office/drawing/2014/main" id="{C224CE56-8198-4648-94E5-6930EF69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355975"/>
            <a:ext cx="77898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consumo de la vitamina C y su estado en algunos atletas: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281035" name="Text Box 11">
            <a:extLst>
              <a:ext uri="{FF2B5EF4-FFF2-40B4-BE49-F238E27FC236}">
                <a16:creationId xmlns:a16="http://schemas.microsoft.com/office/drawing/2014/main" id="{FE2F1137-6EC4-4F57-85CA-60EAD799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141788"/>
            <a:ext cx="7799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Puede estar por debajo de las recomendaciones y niveles normales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1EB79-7214-425D-B42C-1DB033F7349D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81037" name="Picture 13">
            <a:extLst>
              <a:ext uri="{FF2B5EF4-FFF2-40B4-BE49-F238E27FC236}">
                <a16:creationId xmlns:a16="http://schemas.microsoft.com/office/drawing/2014/main" id="{6332926A-8A2E-4D7E-B898-0BE66C68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07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41E6E6-4A75-4377-89E0-2CEC3D7149A8}"/>
              </a:ext>
            </a:extLst>
          </p:cNvPr>
          <p:cNvSpPr>
            <a:spLocks/>
          </p:cNvSpPr>
          <p:nvPr/>
        </p:nvSpPr>
        <p:spPr bwMode="auto">
          <a:xfrm>
            <a:off x="539750" y="2105025"/>
            <a:ext cx="7993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CONSUMO DE VITAMINA C POR ATLETAS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124" name="Picture 4">
            <a:extLst>
              <a:ext uri="{FF2B5EF4-FFF2-40B4-BE49-F238E27FC236}">
                <a16:creationId xmlns:a16="http://schemas.microsoft.com/office/drawing/2014/main" id="{2DD78054-2840-4EB8-81F7-560A44C7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0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25" name="Text Box 5">
            <a:extLst>
              <a:ext uri="{FF2B5EF4-FFF2-40B4-BE49-F238E27FC236}">
                <a16:creationId xmlns:a16="http://schemas.microsoft.com/office/drawing/2014/main" id="{39EE3BDF-98C4-4589-9239-41A1ACC2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068638"/>
            <a:ext cx="8174037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de vitaminas mejoró la habilidad para entrenar en aquellos sujetos que agotaron las reservas de la vitamina C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6126-934A-44F2-A6FB-7090CDE19351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85127" name="Picture 7">
            <a:extLst>
              <a:ext uri="{FF2B5EF4-FFF2-40B4-BE49-F238E27FC236}">
                <a16:creationId xmlns:a16="http://schemas.microsoft.com/office/drawing/2014/main" id="{71460871-54A3-417A-8F48-D79EE2F1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CAE23E2-3770-4AC5-BB4E-BB787AB9C800}"/>
              </a:ext>
            </a:extLst>
          </p:cNvPr>
          <p:cNvSpPr>
            <a:spLocks/>
          </p:cNvSpPr>
          <p:nvPr/>
        </p:nvSpPr>
        <p:spPr bwMode="auto">
          <a:xfrm>
            <a:off x="1187450" y="217805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DEL EJERCICIO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076" name="Picture 4">
            <a:extLst>
              <a:ext uri="{FF2B5EF4-FFF2-40B4-BE49-F238E27FC236}">
                <a16:creationId xmlns:a16="http://schemas.microsoft.com/office/drawing/2014/main" id="{39C87058-DF38-46B2-A30C-13BBAA5B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1210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3077" name="Text Box 5">
            <a:extLst>
              <a:ext uri="{FF2B5EF4-FFF2-40B4-BE49-F238E27FC236}">
                <a16:creationId xmlns:a16="http://schemas.microsoft.com/office/drawing/2014/main" id="{140C6B9D-EBDD-43E1-B099-434E732D0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044825"/>
            <a:ext cx="7766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No parece mejorar el rendimiento en individuos con una dieta balanceada</a:t>
            </a:r>
          </a:p>
        </p:txBody>
      </p:sp>
      <p:pic>
        <p:nvPicPr>
          <p:cNvPr id="1283078" name="Picture 6">
            <a:extLst>
              <a:ext uri="{FF2B5EF4-FFF2-40B4-BE49-F238E27FC236}">
                <a16:creationId xmlns:a16="http://schemas.microsoft.com/office/drawing/2014/main" id="{998FD1BA-2B76-4A04-A35E-9967C5D7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9322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3079" name="Text Box 7">
            <a:extLst>
              <a:ext uri="{FF2B5EF4-FFF2-40B4-BE49-F238E27FC236}">
                <a16:creationId xmlns:a16="http://schemas.microsoft.com/office/drawing/2014/main" id="{08CDF811-9915-4AA6-B42F-BEB61EF9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856038"/>
            <a:ext cx="76930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Puede ayudar a limitar la actividad de los  radicales libres asociado con deportes que requieren una alta demada de oxígeno</a:t>
            </a:r>
          </a:p>
        </p:txBody>
      </p:sp>
      <p:sp>
        <p:nvSpPr>
          <p:cNvPr id="1283080" name="Text Box 8">
            <a:extLst>
              <a:ext uri="{FF2B5EF4-FFF2-40B4-BE49-F238E27FC236}">
                <a16:creationId xmlns:a16="http://schemas.microsoft.com/office/drawing/2014/main" id="{15B1D0C1-DB78-4082-9296-E886992D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254-257),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83081" name="Picture 9">
            <a:extLst>
              <a:ext uri="{FF2B5EF4-FFF2-40B4-BE49-F238E27FC236}">
                <a16:creationId xmlns:a16="http://schemas.microsoft.com/office/drawing/2014/main" id="{BFC153C5-5CC1-4969-9A35-03BD27C0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3082" name="Text Box 10">
            <a:extLst>
              <a:ext uri="{FF2B5EF4-FFF2-40B4-BE49-F238E27FC236}">
                <a16:creationId xmlns:a16="http://schemas.microsoft.com/office/drawing/2014/main" id="{2D85AF9B-6B4C-4EF9-9CE1-DF1BDBF2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Suplementos de vitamina C: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DDDFA-811E-42AC-BF42-53B2D6973A04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 C: ÁCIDO ASCÓRBICO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83086" name="Picture 14">
            <a:extLst>
              <a:ext uri="{FF2B5EF4-FFF2-40B4-BE49-F238E27FC236}">
                <a16:creationId xmlns:a16="http://schemas.microsoft.com/office/drawing/2014/main" id="{EFB9717D-383A-4F24-B815-A5DCD930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9E9B2C-DBA4-47E9-B422-827A087005D6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172" name="Picture 4">
            <a:extLst>
              <a:ext uri="{FF2B5EF4-FFF2-40B4-BE49-F238E27FC236}">
                <a16:creationId xmlns:a16="http://schemas.microsoft.com/office/drawing/2014/main" id="{41E1AE7D-69EA-4AE9-A058-B289D1B8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9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173" name="Text Box 5">
            <a:extLst>
              <a:ext uri="{FF2B5EF4-FFF2-40B4-BE49-F238E27FC236}">
                <a16:creationId xmlns:a16="http://schemas.microsoft.com/office/drawing/2014/main" id="{64260209-DD3A-4C09-8742-720DC48AA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082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encuentran en granos enriquecidos: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1287176" name="Text Box 8">
            <a:extLst>
              <a:ext uri="{FF2B5EF4-FFF2-40B4-BE49-F238E27FC236}">
                <a16:creationId xmlns:a16="http://schemas.microsoft.com/office/drawing/2014/main" id="{BA449E49-BB83-48E5-8E5D-84C1AD0F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087688"/>
            <a:ext cx="66849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Panes, cereales, pastas</a:t>
            </a:r>
          </a:p>
        </p:txBody>
      </p:sp>
      <p:pic>
        <p:nvPicPr>
          <p:cNvPr id="1287177" name="Picture 9">
            <a:extLst>
              <a:ext uri="{FF2B5EF4-FFF2-40B4-BE49-F238E27FC236}">
                <a16:creationId xmlns:a16="http://schemas.microsoft.com/office/drawing/2014/main" id="{0FA8FC39-9F18-4C78-945B-4A837153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56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178" name="Text Box 10">
            <a:extLst>
              <a:ext uri="{FF2B5EF4-FFF2-40B4-BE49-F238E27FC236}">
                <a16:creationId xmlns:a16="http://schemas.microsoft.com/office/drawing/2014/main" id="{3E179268-6BC1-4026-8423-76004573E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6845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Debido a esto: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1287179" name="Text Box 11">
            <a:extLst>
              <a:ext uri="{FF2B5EF4-FFF2-40B4-BE49-F238E27FC236}">
                <a16:creationId xmlns:a16="http://schemas.microsoft.com/office/drawing/2014/main" id="{B22D9CB7-C1E9-4993-B1C4-76B3433F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075113"/>
            <a:ext cx="8232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mayoría de los atletas poseen un consumo adecuado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76F7D-CA0D-4317-84E2-AFE385DD1E5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Vitamínico B: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87181" name="Picture 13">
            <a:extLst>
              <a:ext uri="{FF2B5EF4-FFF2-40B4-BE49-F238E27FC236}">
                <a16:creationId xmlns:a16="http://schemas.microsoft.com/office/drawing/2014/main" id="{336DB4EA-AD2A-4385-AE8E-65992243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2089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BD59D4F-9B5C-4187-937A-6AB6035F10E3}"/>
              </a:ext>
            </a:extLst>
          </p:cNvPr>
          <p:cNvSpPr>
            <a:spLocks/>
          </p:cNvSpPr>
          <p:nvPr/>
        </p:nvSpPr>
        <p:spPr bwMode="auto">
          <a:xfrm>
            <a:off x="900113" y="1890713"/>
            <a:ext cx="74882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RIBOFLAVINA, NIACINA Y ÁCIDO NICOTÍNICO *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220" name="Picture 4">
            <a:extLst>
              <a:ext uri="{FF2B5EF4-FFF2-40B4-BE49-F238E27FC236}">
                <a16:creationId xmlns:a16="http://schemas.microsoft.com/office/drawing/2014/main" id="{52A6C21C-BB35-43B3-A050-2B20A97B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655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9221" name="Text Box 5">
            <a:extLst>
              <a:ext uri="{FF2B5EF4-FFF2-40B4-BE49-F238E27FC236}">
                <a16:creationId xmlns:a16="http://schemas.microsoft.com/office/drawing/2014/main" id="{CEC6F39C-06D6-4916-9BD8-221CFD3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494088"/>
            <a:ext cx="80295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tiamina transportada en la sangre se une principalmente a las proteínas y dentro de los los glóbulos rojos</a:t>
            </a:r>
          </a:p>
        </p:txBody>
      </p:sp>
      <p:sp>
        <p:nvSpPr>
          <p:cNvPr id="1289222" name="Text Box 6">
            <a:extLst>
              <a:ext uri="{FF2B5EF4-FFF2-40B4-BE49-F238E27FC236}">
                <a16:creationId xmlns:a16="http://schemas.microsoft.com/office/drawing/2014/main" id="{3693422E-E16C-4937-9192-44D2927A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257-259),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89223" name="Picture 7">
            <a:extLst>
              <a:ext uri="{FF2B5EF4-FFF2-40B4-BE49-F238E27FC236}">
                <a16:creationId xmlns:a16="http://schemas.microsoft.com/office/drawing/2014/main" id="{C78A55F0-2377-47AD-9BF5-C817B97A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9224" name="Text Box 8">
            <a:extLst>
              <a:ext uri="{FF2B5EF4-FFF2-40B4-BE49-F238E27FC236}">
                <a16:creationId xmlns:a16="http://schemas.microsoft.com/office/drawing/2014/main" id="{751EABF8-0958-4BBE-966F-6ECD861C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80295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Alrededor de la mitad de la tiamina se encuentra en los músculos esqueletales</a:t>
            </a:r>
          </a:p>
        </p:txBody>
      </p:sp>
      <p:pic>
        <p:nvPicPr>
          <p:cNvPr id="1289227" name="Picture 11">
            <a:extLst>
              <a:ext uri="{FF2B5EF4-FFF2-40B4-BE49-F238E27FC236}">
                <a16:creationId xmlns:a16="http://schemas.microsoft.com/office/drawing/2014/main" id="{7FA331A0-903F-42BC-9DE9-93FB77E5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18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9228" name="Text Box 12">
            <a:extLst>
              <a:ext uri="{FF2B5EF4-FFF2-40B4-BE49-F238E27FC236}">
                <a16:creationId xmlns:a16="http://schemas.microsoft.com/office/drawing/2014/main" id="{A0866CDD-BCF9-4092-84D2-0699C489E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646613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elimina del cuerpo principalmente a través de la orina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3E751-5D13-4D2E-AD6B-9A4A5ECAE374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89230" name="Picture 14">
            <a:extLst>
              <a:ext uri="{FF2B5EF4-FFF2-40B4-BE49-F238E27FC236}">
                <a16:creationId xmlns:a16="http://schemas.microsoft.com/office/drawing/2014/main" id="{D2A0AD70-F1CF-445D-9E87-127311CF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82CA71-61AA-468A-8462-955738638BBD}"/>
              </a:ext>
            </a:extLst>
          </p:cNvPr>
          <p:cNvSpPr>
            <a:spLocks/>
          </p:cNvSpPr>
          <p:nvPr/>
        </p:nvSpPr>
        <p:spPr bwMode="auto">
          <a:xfrm>
            <a:off x="1187450" y="1889125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6" name="Text Box 4">
            <a:extLst>
              <a:ext uri="{FF2B5EF4-FFF2-40B4-BE49-F238E27FC236}">
                <a16:creationId xmlns:a16="http://schemas.microsoft.com/office/drawing/2014/main" id="{9F1A5233-F026-4EBB-843C-610722DE4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257-259),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93317" name="Picture 5">
            <a:extLst>
              <a:ext uri="{FF2B5EF4-FFF2-40B4-BE49-F238E27FC236}">
                <a16:creationId xmlns:a16="http://schemas.microsoft.com/office/drawing/2014/main" id="{B9C02533-3D69-480D-8C54-E99672AD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813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18" name="Text Box 6">
            <a:extLst>
              <a:ext uri="{FF2B5EF4-FFF2-40B4-BE49-F238E27FC236}">
                <a16:creationId xmlns:a16="http://schemas.microsoft.com/office/drawing/2014/main" id="{7E748ADF-AAE8-4599-93C7-36590AB0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280987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 integrales y productos de grano enriquecidos</a:t>
            </a:r>
          </a:p>
        </p:txBody>
      </p:sp>
      <p:pic>
        <p:nvPicPr>
          <p:cNvPr id="1293321" name="Picture 9">
            <a:extLst>
              <a:ext uri="{FF2B5EF4-FFF2-40B4-BE49-F238E27FC236}">
                <a16:creationId xmlns:a16="http://schemas.microsoft.com/office/drawing/2014/main" id="{307DFDFA-7233-4C46-9DBD-2377BB82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44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2" name="Text Box 10">
            <a:extLst>
              <a:ext uri="{FF2B5EF4-FFF2-40B4-BE49-F238E27FC236}">
                <a16:creationId xmlns:a16="http://schemas.microsoft.com/office/drawing/2014/main" id="{BE1345C3-B299-4A35-8CF2-5DAA76DD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673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sp>
        <p:nvSpPr>
          <p:cNvPr id="1293323" name="Text Box 11">
            <a:extLst>
              <a:ext uri="{FF2B5EF4-FFF2-40B4-BE49-F238E27FC236}">
                <a16:creationId xmlns:a16="http://schemas.microsoft.com/office/drawing/2014/main" id="{B6C3DA8B-C07E-4AA3-804A-13618A219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105275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Carne de cerdo, hígado</a:t>
            </a:r>
          </a:p>
        </p:txBody>
      </p:sp>
      <p:pic>
        <p:nvPicPr>
          <p:cNvPr id="1293324" name="Picture 12">
            <a:extLst>
              <a:ext uri="{FF2B5EF4-FFF2-40B4-BE49-F238E27FC236}">
                <a16:creationId xmlns:a16="http://schemas.microsoft.com/office/drawing/2014/main" id="{CEE1DEF7-B9CB-4DEE-ABA0-FA91D08F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52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5" name="Text Box 13">
            <a:extLst>
              <a:ext uri="{FF2B5EF4-FFF2-40B4-BE49-F238E27FC236}">
                <a16:creationId xmlns:a16="http://schemas.microsoft.com/office/drawing/2014/main" id="{3C74A485-9D26-4A61-B033-12134A41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46815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Nueces</a:t>
            </a:r>
          </a:p>
        </p:txBody>
      </p:sp>
      <p:pic>
        <p:nvPicPr>
          <p:cNvPr id="1293326" name="Picture 14">
            <a:extLst>
              <a:ext uri="{FF2B5EF4-FFF2-40B4-BE49-F238E27FC236}">
                <a16:creationId xmlns:a16="http://schemas.microsoft.com/office/drawing/2014/main" id="{C1D1C616-85DF-45C6-9FFA-0A15E374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324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7" name="Text Box 15">
            <a:extLst>
              <a:ext uri="{FF2B5EF4-FFF2-40B4-BE49-F238E27FC236}">
                <a16:creationId xmlns:a16="http://schemas.microsoft.com/office/drawing/2014/main" id="{70657A75-5223-42BC-92BA-C8003D6C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2530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Verduras frescas de hoja verde obscura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3CDA3-805A-4C33-9613-60986518493F}"/>
              </a:ext>
            </a:extLst>
          </p:cNvPr>
          <p:cNvSpPr>
            <a:spLocks/>
          </p:cNvSpPr>
          <p:nvPr/>
        </p:nvSpPr>
        <p:spPr bwMode="auto">
          <a:xfrm>
            <a:off x="0" y="9826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93329" name="Picture 17">
            <a:extLst>
              <a:ext uri="{FF2B5EF4-FFF2-40B4-BE49-F238E27FC236}">
                <a16:creationId xmlns:a16="http://schemas.microsoft.com/office/drawing/2014/main" id="{EC128BC4-AD6D-459A-97AF-B3115E18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B0EB-FA23-4729-B550-5C34046DF601}"/>
              </a:ext>
            </a:extLst>
          </p:cNvPr>
          <p:cNvSpPr>
            <a:spLocks/>
          </p:cNvSpPr>
          <p:nvPr/>
        </p:nvSpPr>
        <p:spPr bwMode="auto">
          <a:xfrm>
            <a:off x="1403350" y="21336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8" name="Text Box 4">
            <a:extLst>
              <a:ext uri="{FF2B5EF4-FFF2-40B4-BE49-F238E27FC236}">
                <a16:creationId xmlns:a16="http://schemas.microsoft.com/office/drawing/2014/main" id="{FA1E9EF3-E080-433B-97A3-8F12046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257-259),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91269" name="Picture 5">
            <a:extLst>
              <a:ext uri="{FF2B5EF4-FFF2-40B4-BE49-F238E27FC236}">
                <a16:creationId xmlns:a16="http://schemas.microsoft.com/office/drawing/2014/main" id="{4F942352-B439-4521-A4FD-3E014723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860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70" name="Text Box 6">
            <a:extLst>
              <a:ext uri="{FF2B5EF4-FFF2-40B4-BE49-F238E27FC236}">
                <a16:creationId xmlns:a16="http://schemas.microsoft.com/office/drawing/2014/main" id="{9A647929-C6E8-4495-A12A-C974812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14588"/>
            <a:ext cx="82946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Sirve de </a:t>
            </a:r>
            <a:r>
              <a:rPr lang="en-US" altLang="en-US" sz="2300" b="1" i="1">
                <a:solidFill>
                  <a:srgbClr val="660066"/>
                </a:solidFill>
                <a:latin typeface="Tahoma" panose="020B0604030504040204" pitchFamily="34" charset="0"/>
              </a:rPr>
              <a:t>coenzima</a:t>
            </a:r>
            <a:r>
              <a:rPr lang="en-US" altLang="en-US" sz="2300" b="1">
                <a:latin typeface="Tahoma" panose="020B0604030504040204" pitchFamily="34" charset="0"/>
              </a:rPr>
              <a:t> en muchas reacciones importantes en la vías energéticas:</a:t>
            </a:r>
          </a:p>
        </p:txBody>
      </p:sp>
      <p:pic>
        <p:nvPicPr>
          <p:cNvPr id="1291273" name="Picture 9">
            <a:extLst>
              <a:ext uri="{FF2B5EF4-FFF2-40B4-BE49-F238E27FC236}">
                <a16:creationId xmlns:a16="http://schemas.microsoft.com/office/drawing/2014/main" id="{811CB6F9-01F4-4145-9C3D-604F0333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2766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74" name="Text Box 10">
            <a:extLst>
              <a:ext uri="{FF2B5EF4-FFF2-40B4-BE49-F238E27FC236}">
                <a16:creationId xmlns:a16="http://schemas.microsoft.com/office/drawing/2014/main" id="{1BF66A9E-2210-45C6-BC1B-232133E9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200400"/>
            <a:ext cx="77660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 la forma de </a:t>
            </a:r>
            <a:r>
              <a:rPr lang="en-US" altLang="en-US" sz="2100" b="1" i="1">
                <a:solidFill>
                  <a:srgbClr val="660066"/>
                </a:solidFill>
                <a:latin typeface="Tahoma" panose="020B0604030504040204" pitchFamily="34" charset="0"/>
              </a:rPr>
              <a:t>pirofosfato de tiamina</a:t>
            </a:r>
            <a:r>
              <a:rPr lang="en-US" altLang="en-US" sz="2100" b="1" i="1">
                <a:latin typeface="Tahoma" panose="020B0604030504040204" pitchFamily="34" charset="0"/>
              </a:rPr>
              <a:t> (</a:t>
            </a:r>
            <a:r>
              <a:rPr lang="en-US" altLang="en-US" sz="2100" b="1" i="1">
                <a:solidFill>
                  <a:srgbClr val="660066"/>
                </a:solidFill>
                <a:latin typeface="Tahoma" panose="020B0604030504040204" pitchFamily="34" charset="0"/>
              </a:rPr>
              <a:t>TPP</a:t>
            </a:r>
            <a:r>
              <a:rPr lang="en-US" altLang="en-US" sz="2100" b="1" i="1">
                <a:latin typeface="Tahoma" panose="020B0604030504040204" pitchFamily="34" charset="0"/>
              </a:rPr>
              <a:t>) se encuentra involucrada en varias reacciones metabólicas:</a:t>
            </a:r>
          </a:p>
        </p:txBody>
      </p:sp>
      <p:pic>
        <p:nvPicPr>
          <p:cNvPr id="1291275" name="Picture 11">
            <a:extLst>
              <a:ext uri="{FF2B5EF4-FFF2-40B4-BE49-F238E27FC236}">
                <a16:creationId xmlns:a16="http://schemas.microsoft.com/office/drawing/2014/main" id="{5DE99A17-1890-4549-9B90-47113EA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576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1276" name="Text Box 12">
            <a:extLst>
              <a:ext uri="{FF2B5EF4-FFF2-40B4-BE49-F238E27FC236}">
                <a16:creationId xmlns:a16="http://schemas.microsoft.com/office/drawing/2014/main" id="{DE8713D6-07C9-4140-A9B1-089CC855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360863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Ciclo de Krebs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91277" name="Picture 13">
            <a:extLst>
              <a:ext uri="{FF2B5EF4-FFF2-40B4-BE49-F238E27FC236}">
                <a16:creationId xmlns:a16="http://schemas.microsoft.com/office/drawing/2014/main" id="{7E961365-3737-483E-953A-8EEF1961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164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1278" name="Text Box 14">
            <a:extLst>
              <a:ext uri="{FF2B5EF4-FFF2-40B4-BE49-F238E27FC236}">
                <a16:creationId xmlns:a16="http://schemas.microsoft.com/office/drawing/2014/main" id="{8EF2FBAE-B86A-484C-9279-4201712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719638"/>
            <a:ext cx="7431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Metabolismo de los “branched chain amino acids” (BCAA) y del piruvato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91279" name="Picture 15">
            <a:extLst>
              <a:ext uri="{FF2B5EF4-FFF2-40B4-BE49-F238E27FC236}">
                <a16:creationId xmlns:a16="http://schemas.microsoft.com/office/drawing/2014/main" id="{04D9A98A-ED96-4E5C-A1F6-293D1835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657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1280" name="Text Box 16">
            <a:extLst>
              <a:ext uri="{FF2B5EF4-FFF2-40B4-BE49-F238E27FC236}">
                <a16:creationId xmlns:a16="http://schemas.microsoft.com/office/drawing/2014/main" id="{08A63BF3-12BF-4A5B-A131-4C1E93E2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368925"/>
            <a:ext cx="7359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Vía del fosfato de pentosa o “phosphate pentose pathway” (PPP)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266E3-44F0-4398-9DB3-D04239E954F9}"/>
              </a:ext>
            </a:extLst>
          </p:cNvPr>
          <p:cNvSpPr>
            <a:spLocks/>
          </p:cNvSpPr>
          <p:nvPr/>
        </p:nvSpPr>
        <p:spPr bwMode="auto">
          <a:xfrm>
            <a:off x="0" y="83502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91282" name="Picture 18">
            <a:extLst>
              <a:ext uri="{FF2B5EF4-FFF2-40B4-BE49-F238E27FC236}">
                <a16:creationId xmlns:a16="http://schemas.microsoft.com/office/drawing/2014/main" id="{3EAAC0BB-E519-409B-90D6-842816FE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53B135-F4AC-48B1-B11B-7D3039045537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>
            <a:extLst>
              <a:ext uri="{FF2B5EF4-FFF2-40B4-BE49-F238E27FC236}">
                <a16:creationId xmlns:a16="http://schemas.microsoft.com/office/drawing/2014/main" id="{A8B3DC18-7E32-4E2A-A095-1A357745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946150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</a:p>
        </p:txBody>
      </p:sp>
      <p:sp>
        <p:nvSpPr>
          <p:cNvPr id="1180675" name="Rectangle 3">
            <a:extLst>
              <a:ext uri="{FF2B5EF4-FFF2-40B4-BE49-F238E27FC236}">
                <a16:creationId xmlns:a16="http://schemas.microsoft.com/office/drawing/2014/main" id="{81DEC878-6886-40EF-A5F5-81CE2A5F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98638"/>
            <a:ext cx="7696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FUNCIONES: General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80676" name="Picture 4">
            <a:extLst>
              <a:ext uri="{FF2B5EF4-FFF2-40B4-BE49-F238E27FC236}">
                <a16:creationId xmlns:a16="http://schemas.microsoft.com/office/drawing/2014/main" id="{2DAA86B6-517D-410D-869E-E105D407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64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0677" name="Text Box 5">
            <a:extLst>
              <a:ext uri="{FF2B5EF4-FFF2-40B4-BE49-F238E27FC236}">
                <a16:creationId xmlns:a16="http://schemas.microsoft.com/office/drawing/2014/main" id="{BF29BED4-8E86-438D-94BA-B18151C52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144963"/>
            <a:ext cx="8245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Ayudan al crecimiento, mantenimiento y reparación del tejido corporal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180678" name="Picture 6">
            <a:extLst>
              <a:ext uri="{FF2B5EF4-FFF2-40B4-BE49-F238E27FC236}">
                <a16:creationId xmlns:a16="http://schemas.microsoft.com/office/drawing/2014/main" id="{B5603F0B-8FD6-4DE1-83AF-6CC43849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06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0679" name="Text Box 7">
            <a:extLst>
              <a:ext uri="{FF2B5EF4-FFF2-40B4-BE49-F238E27FC236}">
                <a16:creationId xmlns:a16="http://schemas.microsoft.com/office/drawing/2014/main" id="{BA5F1A19-65CE-42B1-B8C9-801338EF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35213"/>
            <a:ext cx="83899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Son essenciales para la utilización y absorción de otros nutrientes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180680" name="Picture 8">
            <a:extLst>
              <a:ext uri="{FF2B5EF4-FFF2-40B4-BE49-F238E27FC236}">
                <a16:creationId xmlns:a16="http://schemas.microsoft.com/office/drawing/2014/main" id="{FCD2AB07-1099-4264-806E-147E60BF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908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0681" name="Text Box 9">
            <a:extLst>
              <a:ext uri="{FF2B5EF4-FFF2-40B4-BE49-F238E27FC236}">
                <a16:creationId xmlns:a16="http://schemas.microsoft.com/office/drawing/2014/main" id="{662D963E-49D6-4329-9982-CA4B9E3C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19450"/>
            <a:ext cx="8174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Regulan las reacciones químicas y enzimáticas del metabolismo celular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4" name="Text Box 4">
            <a:extLst>
              <a:ext uri="{FF2B5EF4-FFF2-40B4-BE49-F238E27FC236}">
                <a16:creationId xmlns:a16="http://schemas.microsoft.com/office/drawing/2014/main" id="{FFA4E910-F91A-4D76-8A2A-57736017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257-259),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95365" name="Picture 5">
            <a:extLst>
              <a:ext uri="{FF2B5EF4-FFF2-40B4-BE49-F238E27FC236}">
                <a16:creationId xmlns:a16="http://schemas.microsoft.com/office/drawing/2014/main" id="{32C09D3B-AFEE-4E93-8B02-71BAD61D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3209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66" name="Text Box 6">
            <a:extLst>
              <a:ext uri="{FF2B5EF4-FFF2-40B4-BE49-F238E27FC236}">
                <a16:creationId xmlns:a16="http://schemas.microsoft.com/office/drawing/2014/main" id="{B9869B26-069C-423C-AB00-82F61B19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2494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 en el RDA:</a:t>
            </a:r>
          </a:p>
        </p:txBody>
      </p:sp>
      <p:pic>
        <p:nvPicPr>
          <p:cNvPr id="1295369" name="Picture 9">
            <a:extLst>
              <a:ext uri="{FF2B5EF4-FFF2-40B4-BE49-F238E27FC236}">
                <a16:creationId xmlns:a16="http://schemas.microsoft.com/office/drawing/2014/main" id="{AED6D77B-7ECC-4B14-803E-BD98F7AB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016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70" name="Text Box 10">
            <a:extLst>
              <a:ext uri="{FF2B5EF4-FFF2-40B4-BE49-F238E27FC236}">
                <a16:creationId xmlns:a16="http://schemas.microsoft.com/office/drawing/2014/main" id="{7E21CF0D-0102-4FA5-9056-3C1E2A78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944938"/>
            <a:ext cx="80787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Basados en el gasto energético/calórico diario:</a:t>
            </a:r>
          </a:p>
        </p:txBody>
      </p:sp>
      <p:pic>
        <p:nvPicPr>
          <p:cNvPr id="1295371" name="Picture 11">
            <a:extLst>
              <a:ext uri="{FF2B5EF4-FFF2-40B4-BE49-F238E27FC236}">
                <a16:creationId xmlns:a16="http://schemas.microsoft.com/office/drawing/2014/main" id="{BC074340-70E0-43D1-9643-31692BD4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625" y="27051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72" name="Text Box 12">
            <a:extLst>
              <a:ext uri="{FF2B5EF4-FFF2-40B4-BE49-F238E27FC236}">
                <a16:creationId xmlns:a16="http://schemas.microsoft.com/office/drawing/2014/main" id="{22474DAE-8A73-49C1-B8F6-EC7715B3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6289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95373" name="Picture 13">
            <a:extLst>
              <a:ext uri="{FF2B5EF4-FFF2-40B4-BE49-F238E27FC236}">
                <a16:creationId xmlns:a16="http://schemas.microsoft.com/office/drawing/2014/main" id="{BA8EC43D-C61C-44D7-B3D7-BA7096E0C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1353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5374" name="Text Box 14">
            <a:extLst>
              <a:ext uri="{FF2B5EF4-FFF2-40B4-BE49-F238E27FC236}">
                <a16:creationId xmlns:a16="http://schemas.microsoft.com/office/drawing/2014/main" id="{CFDC8514-07C8-4424-B357-B2A27AD5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138488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s-ES" altLang="en-US" b="1">
                <a:latin typeface="Arial" panose="020B0604020202020204" pitchFamily="34" charset="0"/>
              </a:rPr>
              <a:t>1.1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95375" name="Picture 15">
            <a:extLst>
              <a:ext uri="{FF2B5EF4-FFF2-40B4-BE49-F238E27FC236}">
                <a16:creationId xmlns:a16="http://schemas.microsoft.com/office/drawing/2014/main" id="{80E5470F-E86A-40DD-9661-5BA103BD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4940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5376" name="Text Box 16">
            <a:extLst>
              <a:ext uri="{FF2B5EF4-FFF2-40B4-BE49-F238E27FC236}">
                <a16:creationId xmlns:a16="http://schemas.microsoft.com/office/drawing/2014/main" id="{688853FD-2FB0-4E20-93DD-191B956D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49726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s-ES" altLang="en-US" b="1">
                <a:latin typeface="Arial" panose="020B0604020202020204" pitchFamily="34" charset="0"/>
              </a:rPr>
              <a:t>1.2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295377" name="Picture 17">
            <a:extLst>
              <a:ext uri="{FF2B5EF4-FFF2-40B4-BE49-F238E27FC236}">
                <a16:creationId xmlns:a16="http://schemas.microsoft.com/office/drawing/2014/main" id="{9C8CB0E9-4BD6-4FF4-A888-B7A49F7C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625" y="44799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78" name="Text Box 18">
            <a:extLst>
              <a:ext uri="{FF2B5EF4-FFF2-40B4-BE49-F238E27FC236}">
                <a16:creationId xmlns:a16="http://schemas.microsoft.com/office/drawing/2014/main" id="{E3134707-0710-49BA-9EA8-7322841F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4037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0.5 mg de tiamina/1000 kcal: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95379" name="Picture 19">
            <a:extLst>
              <a:ext uri="{FF2B5EF4-FFF2-40B4-BE49-F238E27FC236}">
                <a16:creationId xmlns:a16="http://schemas.microsoft.com/office/drawing/2014/main" id="{53651A2D-B494-4E7A-944E-8EDB16D0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8355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5380" name="Text Box 20">
            <a:extLst>
              <a:ext uri="{FF2B5EF4-FFF2-40B4-BE49-F238E27FC236}">
                <a16:creationId xmlns:a16="http://schemas.microsoft.com/office/drawing/2014/main" id="{5CB6F1B7-9B9A-4C8C-A6F3-7E167EE9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48387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Ejemplo: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295381" name="Text Box 21">
            <a:extLst>
              <a:ext uri="{FF2B5EF4-FFF2-40B4-BE49-F238E27FC236}">
                <a16:creationId xmlns:a16="http://schemas.microsoft.com/office/drawing/2014/main" id="{4911ECDF-D9AC-4FB7-B46A-D2DC0530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5197475"/>
            <a:ext cx="5688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Costo Energético:  </a:t>
            </a:r>
            <a:r>
              <a:rPr lang="en-US" altLang="en-US" sz="1800" b="1" i="1">
                <a:solidFill>
                  <a:srgbClr val="660066"/>
                </a:solidFill>
                <a:latin typeface="Verdana" panose="020B0604030504040204" pitchFamily="34" charset="0"/>
              </a:rPr>
              <a:t>3000 - 6000 kcal/día:</a:t>
            </a:r>
          </a:p>
        </p:txBody>
      </p:sp>
      <p:grpSp>
        <p:nvGrpSpPr>
          <p:cNvPr id="1295382" name="Group 22">
            <a:extLst>
              <a:ext uri="{FF2B5EF4-FFF2-40B4-BE49-F238E27FC236}">
                <a16:creationId xmlns:a16="http://schemas.microsoft.com/office/drawing/2014/main" id="{423950AB-1F9F-456D-B279-45BFEF53D1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788" y="5232400"/>
            <a:ext cx="266700" cy="268288"/>
            <a:chOff x="618" y="2160"/>
            <a:chExt cx="2262" cy="2267"/>
          </a:xfrm>
        </p:grpSpPr>
        <p:sp>
          <p:nvSpPr>
            <p:cNvPr id="1295383" name="AutoShape 23">
              <a:extLst>
                <a:ext uri="{FF2B5EF4-FFF2-40B4-BE49-F238E27FC236}">
                  <a16:creationId xmlns:a16="http://schemas.microsoft.com/office/drawing/2014/main" id="{9DE4B06F-768E-4F9A-B343-5DE2F12A2C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4" name="Freeform 24">
              <a:extLst>
                <a:ext uri="{FF2B5EF4-FFF2-40B4-BE49-F238E27FC236}">
                  <a16:creationId xmlns:a16="http://schemas.microsoft.com/office/drawing/2014/main" id="{677639F9-0154-405D-9019-C99857CD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5" name="Freeform 25">
              <a:extLst>
                <a:ext uri="{FF2B5EF4-FFF2-40B4-BE49-F238E27FC236}">
                  <a16:creationId xmlns:a16="http://schemas.microsoft.com/office/drawing/2014/main" id="{2515E9CD-6784-414F-ACE5-15EE7B119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6" name="Freeform 26">
              <a:extLst>
                <a:ext uri="{FF2B5EF4-FFF2-40B4-BE49-F238E27FC236}">
                  <a16:creationId xmlns:a16="http://schemas.microsoft.com/office/drawing/2014/main" id="{45E88D48-5852-403C-88E8-C328E3F5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7" name="Freeform 27">
              <a:extLst>
                <a:ext uri="{FF2B5EF4-FFF2-40B4-BE49-F238E27FC236}">
                  <a16:creationId xmlns:a16="http://schemas.microsoft.com/office/drawing/2014/main" id="{D7C577FE-EAB1-43F4-ADE3-72D7E8F2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8" name="Freeform 28">
              <a:extLst>
                <a:ext uri="{FF2B5EF4-FFF2-40B4-BE49-F238E27FC236}">
                  <a16:creationId xmlns:a16="http://schemas.microsoft.com/office/drawing/2014/main" id="{D3D14D35-45E4-4303-A223-3CF415735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89" name="Freeform 29">
              <a:extLst>
                <a:ext uri="{FF2B5EF4-FFF2-40B4-BE49-F238E27FC236}">
                  <a16:creationId xmlns:a16="http://schemas.microsoft.com/office/drawing/2014/main" id="{2C7C2E05-5AEE-4194-9A92-564E1FBFB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90" name="Freeform 30">
              <a:extLst>
                <a:ext uri="{FF2B5EF4-FFF2-40B4-BE49-F238E27FC236}">
                  <a16:creationId xmlns:a16="http://schemas.microsoft.com/office/drawing/2014/main" id="{13DC9922-C792-4955-9BFB-47FFD5CF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91" name="Freeform 31">
              <a:extLst>
                <a:ext uri="{FF2B5EF4-FFF2-40B4-BE49-F238E27FC236}">
                  <a16:creationId xmlns:a16="http://schemas.microsoft.com/office/drawing/2014/main" id="{913992F9-A657-428A-9BCD-06098DF1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92" name="Freeform 32">
              <a:extLst>
                <a:ext uri="{FF2B5EF4-FFF2-40B4-BE49-F238E27FC236}">
                  <a16:creationId xmlns:a16="http://schemas.microsoft.com/office/drawing/2014/main" id="{0AE9923B-A8C7-46E1-BEE6-49514B38E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393" name="Freeform 33">
              <a:extLst>
                <a:ext uri="{FF2B5EF4-FFF2-40B4-BE49-F238E27FC236}">
                  <a16:creationId xmlns:a16="http://schemas.microsoft.com/office/drawing/2014/main" id="{1102FA6C-2521-424C-BE61-14A1F39A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5394" name="Text Box 34">
            <a:extLst>
              <a:ext uri="{FF2B5EF4-FFF2-40B4-BE49-F238E27FC236}">
                <a16:creationId xmlns:a16="http://schemas.microsoft.com/office/drawing/2014/main" id="{02AFE475-32F0-4451-838C-D21590CD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537200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Requiere: 1.5 - 3.0 mg/día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B5EC5-3EDF-4723-AF79-839E6714182D}"/>
              </a:ext>
            </a:extLst>
          </p:cNvPr>
          <p:cNvSpPr>
            <a:spLocks/>
          </p:cNvSpPr>
          <p:nvPr/>
        </p:nvSpPr>
        <p:spPr bwMode="auto">
          <a:xfrm>
            <a:off x="0" y="69373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95396" name="Picture 36">
            <a:extLst>
              <a:ext uri="{FF2B5EF4-FFF2-40B4-BE49-F238E27FC236}">
                <a16:creationId xmlns:a16="http://schemas.microsoft.com/office/drawing/2014/main" id="{1E5F98AD-9810-4F6D-A93D-A9B79712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B75C7F-111C-475C-A234-66D2DF1C6F1D}"/>
              </a:ext>
            </a:extLst>
          </p:cNvPr>
          <p:cNvSpPr>
            <a:spLocks/>
          </p:cNvSpPr>
          <p:nvPr/>
        </p:nvSpPr>
        <p:spPr bwMode="auto">
          <a:xfrm>
            <a:off x="1403350" y="17732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2" name="Text Box 4">
            <a:extLst>
              <a:ext uri="{FF2B5EF4-FFF2-40B4-BE49-F238E27FC236}">
                <a16:creationId xmlns:a16="http://schemas.microsoft.com/office/drawing/2014/main" id="{42928E3A-7D34-4720-A7DE-39EA04A9E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258),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97413" name="Picture 5">
            <a:extLst>
              <a:ext uri="{FF2B5EF4-FFF2-40B4-BE49-F238E27FC236}">
                <a16:creationId xmlns:a16="http://schemas.microsoft.com/office/drawing/2014/main" id="{BF5F78A6-02A9-465D-8019-C8908D04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14" name="Text Box 6">
            <a:extLst>
              <a:ext uri="{FF2B5EF4-FFF2-40B4-BE49-F238E27FC236}">
                <a16:creationId xmlns:a16="http://schemas.microsoft.com/office/drawing/2014/main" id="{CE0F16EA-4DC4-4049-89D5-4673EC7F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4209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Afecta el tejido nervioso y muscular:</a:t>
            </a:r>
          </a:p>
        </p:txBody>
      </p:sp>
      <p:pic>
        <p:nvPicPr>
          <p:cNvPr id="1297417" name="Picture 9">
            <a:extLst>
              <a:ext uri="{FF2B5EF4-FFF2-40B4-BE49-F238E27FC236}">
                <a16:creationId xmlns:a16="http://schemas.microsoft.com/office/drawing/2014/main" id="{AAF45DAE-936D-4825-93F7-2875653C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18" name="Text Box 10">
            <a:extLst>
              <a:ext uri="{FF2B5EF4-FFF2-40B4-BE49-F238E27FC236}">
                <a16:creationId xmlns:a16="http://schemas.microsoft.com/office/drawing/2014/main" id="{93EAD84C-9FD5-4BBC-8B03-A5425E5D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861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Pédida de peso</a:t>
            </a:r>
          </a:p>
        </p:txBody>
      </p:sp>
      <p:pic>
        <p:nvPicPr>
          <p:cNvPr id="1297419" name="Picture 11">
            <a:extLst>
              <a:ext uri="{FF2B5EF4-FFF2-40B4-BE49-F238E27FC236}">
                <a16:creationId xmlns:a16="http://schemas.microsoft.com/office/drawing/2014/main" id="{B822C726-F164-46BD-BB70-FA64C919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28765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20" name="Text Box 12">
            <a:extLst>
              <a:ext uri="{FF2B5EF4-FFF2-40B4-BE49-F238E27FC236}">
                <a16:creationId xmlns:a16="http://schemas.microsoft.com/office/drawing/2014/main" id="{78538C86-8F42-4648-9FC1-0B2C6FDB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8003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Abnormalidades neuromusculares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297421" name="Picture 13">
            <a:extLst>
              <a:ext uri="{FF2B5EF4-FFF2-40B4-BE49-F238E27FC236}">
                <a16:creationId xmlns:a16="http://schemas.microsoft.com/office/drawing/2014/main" id="{84603CED-0DFB-4687-B587-A2842615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290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22" name="Text Box 14">
            <a:extLst>
              <a:ext uri="{FF2B5EF4-FFF2-40B4-BE49-F238E27FC236}">
                <a16:creationId xmlns:a16="http://schemas.microsoft.com/office/drawing/2014/main" id="{AE13D221-6C93-4096-A0E6-B201578D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576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Edema</a:t>
            </a:r>
          </a:p>
        </p:txBody>
      </p:sp>
      <p:pic>
        <p:nvPicPr>
          <p:cNvPr id="1297423" name="Picture 15">
            <a:extLst>
              <a:ext uri="{FF2B5EF4-FFF2-40B4-BE49-F238E27FC236}">
                <a16:creationId xmlns:a16="http://schemas.microsoft.com/office/drawing/2014/main" id="{68020F31-E659-4357-8C54-EF779C25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338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24" name="Text Box 16">
            <a:extLst>
              <a:ext uri="{FF2B5EF4-FFF2-40B4-BE49-F238E27FC236}">
                <a16:creationId xmlns:a16="http://schemas.microsoft.com/office/drawing/2014/main" id="{3B647F17-2DC6-461D-9AF2-5A166F4B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2624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Engrandamiento del corazón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CAD37-49F0-443D-BD35-B7EBEA0EC09F}"/>
              </a:ext>
            </a:extLst>
          </p:cNvPr>
          <p:cNvSpPr>
            <a:spLocks/>
          </p:cNvSpPr>
          <p:nvPr/>
        </p:nvSpPr>
        <p:spPr bwMode="auto">
          <a:xfrm>
            <a:off x="0" y="69373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97426" name="Picture 18">
            <a:extLst>
              <a:ext uri="{FF2B5EF4-FFF2-40B4-BE49-F238E27FC236}">
                <a16:creationId xmlns:a16="http://schemas.microsoft.com/office/drawing/2014/main" id="{6FBA4049-586C-480F-8796-7E368B77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72A41F-7976-41EC-BEA2-9B6C054CDCAB}"/>
              </a:ext>
            </a:extLst>
          </p:cNvPr>
          <p:cNvSpPr>
            <a:spLocks/>
          </p:cNvSpPr>
          <p:nvPr/>
        </p:nvSpPr>
        <p:spPr bwMode="auto">
          <a:xfrm>
            <a:off x="2268538" y="18176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60" name="Text Box 4">
            <a:extLst>
              <a:ext uri="{FF2B5EF4-FFF2-40B4-BE49-F238E27FC236}">
                <a16:creationId xmlns:a16="http://schemas.microsoft.com/office/drawing/2014/main" id="{9DEA3EC0-FB4D-462A-A65D-3706F70F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258),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299461" name="Picture 5">
            <a:extLst>
              <a:ext uri="{FF2B5EF4-FFF2-40B4-BE49-F238E27FC236}">
                <a16:creationId xmlns:a16="http://schemas.microsoft.com/office/drawing/2014/main" id="{06512FF6-C620-4BFD-B073-D03326A9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60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62" name="Text Box 6">
            <a:extLst>
              <a:ext uri="{FF2B5EF4-FFF2-40B4-BE49-F238E27FC236}">
                <a16:creationId xmlns:a16="http://schemas.microsoft.com/office/drawing/2014/main" id="{17A0DB84-F28E-42C6-8FDA-86679F540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891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se elimina por la orina</a:t>
            </a:r>
          </a:p>
        </p:txBody>
      </p:sp>
      <p:pic>
        <p:nvPicPr>
          <p:cNvPr id="1299465" name="Picture 9">
            <a:extLst>
              <a:ext uri="{FF2B5EF4-FFF2-40B4-BE49-F238E27FC236}">
                <a16:creationId xmlns:a16="http://schemas.microsoft.com/office/drawing/2014/main" id="{C590E175-FB1E-482F-9424-6B31750C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654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66" name="Text Box 10">
            <a:extLst>
              <a:ext uri="{FF2B5EF4-FFF2-40B4-BE49-F238E27FC236}">
                <a16:creationId xmlns:a16="http://schemas.microsoft.com/office/drawing/2014/main" id="{AEB709F6-4328-408F-B60A-3D361AC4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94000"/>
            <a:ext cx="8174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a largo plazo de tiamna mayor de 100 veces las recomendaciones:</a:t>
            </a:r>
          </a:p>
        </p:txBody>
      </p:sp>
      <p:pic>
        <p:nvPicPr>
          <p:cNvPr id="1299467" name="Picture 11">
            <a:extLst>
              <a:ext uri="{FF2B5EF4-FFF2-40B4-BE49-F238E27FC236}">
                <a16:creationId xmlns:a16="http://schemas.microsoft.com/office/drawing/2014/main" id="{BFE5036A-3B06-408C-8A49-2792C6E1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5893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68" name="Text Box 12">
            <a:extLst>
              <a:ext uri="{FF2B5EF4-FFF2-40B4-BE49-F238E27FC236}">
                <a16:creationId xmlns:a16="http://schemas.microsoft.com/office/drawing/2014/main" id="{C2367DCF-1C59-4D15-9746-2E09782C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131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Dolor de cabeza</a:t>
            </a:r>
          </a:p>
        </p:txBody>
      </p:sp>
      <p:pic>
        <p:nvPicPr>
          <p:cNvPr id="1299469" name="Picture 13">
            <a:extLst>
              <a:ext uri="{FF2B5EF4-FFF2-40B4-BE49-F238E27FC236}">
                <a16:creationId xmlns:a16="http://schemas.microsoft.com/office/drawing/2014/main" id="{AFD33677-7F1A-44A8-9981-EE5173AF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0227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70" name="Text Box 14">
            <a:extLst>
              <a:ext uri="{FF2B5EF4-FFF2-40B4-BE49-F238E27FC236}">
                <a16:creationId xmlns:a16="http://schemas.microsoft.com/office/drawing/2014/main" id="{1D62115C-5AEC-4D3D-B262-D34010141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9465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Convulsiones</a:t>
            </a:r>
          </a:p>
        </p:txBody>
      </p:sp>
      <p:pic>
        <p:nvPicPr>
          <p:cNvPr id="1299471" name="Picture 15">
            <a:extLst>
              <a:ext uri="{FF2B5EF4-FFF2-40B4-BE49-F238E27FC236}">
                <a16:creationId xmlns:a16="http://schemas.microsoft.com/office/drawing/2014/main" id="{98D90212-9576-4752-85E5-BFDFC7C4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4608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72" name="Text Box 16">
            <a:extLst>
              <a:ext uri="{FF2B5EF4-FFF2-40B4-BE49-F238E27FC236}">
                <a16:creationId xmlns:a16="http://schemas.microsoft.com/office/drawing/2014/main" id="{9C6595EC-6340-4E44-B78C-C7339A4B4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3846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Debilidad</a:t>
            </a:r>
          </a:p>
        </p:txBody>
      </p:sp>
      <p:pic>
        <p:nvPicPr>
          <p:cNvPr id="1299473" name="Picture 17">
            <a:extLst>
              <a:ext uri="{FF2B5EF4-FFF2-40B4-BE49-F238E27FC236}">
                <a16:creationId xmlns:a16="http://schemas.microsoft.com/office/drawing/2014/main" id="{12DA5898-1FAB-49E3-866D-864535F5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8863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74" name="Text Box 18">
            <a:extLst>
              <a:ext uri="{FF2B5EF4-FFF2-40B4-BE49-F238E27FC236}">
                <a16:creationId xmlns:a16="http://schemas.microsoft.com/office/drawing/2014/main" id="{2C996EA0-3446-42D3-B5E8-4586DDAE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8101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Reacciones alérgicas</a:t>
            </a:r>
          </a:p>
        </p:txBody>
      </p:sp>
      <p:pic>
        <p:nvPicPr>
          <p:cNvPr id="1299475" name="Picture 19">
            <a:extLst>
              <a:ext uri="{FF2B5EF4-FFF2-40B4-BE49-F238E27FC236}">
                <a16:creationId xmlns:a16="http://schemas.microsoft.com/office/drawing/2014/main" id="{8E42095E-4916-41B9-81FD-D07ED306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3768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76" name="Text Box 20">
            <a:extLst>
              <a:ext uri="{FF2B5EF4-FFF2-40B4-BE49-F238E27FC236}">
                <a16:creationId xmlns:a16="http://schemas.microsoft.com/office/drawing/2014/main" id="{4E1076C0-53C6-4590-9162-C9D41C3C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3006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Ritmos cardiacos irregulares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570E4-7E85-4578-9DE1-61C9C784E8C9}"/>
              </a:ext>
            </a:extLst>
          </p:cNvPr>
          <p:cNvSpPr>
            <a:spLocks/>
          </p:cNvSpPr>
          <p:nvPr/>
        </p:nvSpPr>
        <p:spPr bwMode="auto">
          <a:xfrm>
            <a:off x="0" y="69373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99478" name="Picture 22">
            <a:extLst>
              <a:ext uri="{FF2B5EF4-FFF2-40B4-BE49-F238E27FC236}">
                <a16:creationId xmlns:a16="http://schemas.microsoft.com/office/drawing/2014/main" id="{E5F727F2-0AFC-4C60-84A6-209642CF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31F53C-7DF9-4E56-B3EA-F920AF88D655}"/>
              </a:ext>
            </a:extLst>
          </p:cNvPr>
          <p:cNvSpPr>
            <a:spLocks/>
          </p:cNvSpPr>
          <p:nvPr/>
        </p:nvSpPr>
        <p:spPr bwMode="auto">
          <a:xfrm>
            <a:off x="2268538" y="17462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8" name="Text Box 4">
            <a:extLst>
              <a:ext uri="{FF2B5EF4-FFF2-40B4-BE49-F238E27FC236}">
                <a16:creationId xmlns:a16="http://schemas.microsoft.com/office/drawing/2014/main" id="{6BF8CFE9-D4BF-4BE3-B1BF-3BC77A87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258),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01511" name="Picture 7">
            <a:extLst>
              <a:ext uri="{FF2B5EF4-FFF2-40B4-BE49-F238E27FC236}">
                <a16:creationId xmlns:a16="http://schemas.microsoft.com/office/drawing/2014/main" id="{2D05391E-A650-4692-90A5-967459BF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5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1512" name="Text Box 8">
            <a:extLst>
              <a:ext uri="{FF2B5EF4-FFF2-40B4-BE49-F238E27FC236}">
                <a16:creationId xmlns:a16="http://schemas.microsoft.com/office/drawing/2014/main" id="{C7BA8564-DB3A-4DCE-9472-1DA5846D3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241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la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1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301513" name="Text Box 9">
            <a:extLst>
              <a:ext uri="{FF2B5EF4-FFF2-40B4-BE49-F238E27FC236}">
                <a16:creationId xmlns:a16="http://schemas.microsoft.com/office/drawing/2014/main" id="{6D68B1FE-FF13-424A-A6F8-24686B90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33575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No se ha determinado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3C842-288C-441F-8EAC-0BCDE2FE51B8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01515" name="Picture 11">
            <a:extLst>
              <a:ext uri="{FF2B5EF4-FFF2-40B4-BE49-F238E27FC236}">
                <a16:creationId xmlns:a16="http://schemas.microsoft.com/office/drawing/2014/main" id="{A5D3A3C4-4E0A-46FC-BCE4-D67CAE09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77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3DAA8E-4F46-403E-9DE4-C4983140D585}"/>
              </a:ext>
            </a:extLst>
          </p:cNvPr>
          <p:cNvSpPr>
            <a:spLocks/>
          </p:cNvSpPr>
          <p:nvPr/>
        </p:nvSpPr>
        <p:spPr bwMode="auto">
          <a:xfrm>
            <a:off x="2268538" y="21066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604" name="Picture 4">
            <a:extLst>
              <a:ext uri="{FF2B5EF4-FFF2-40B4-BE49-F238E27FC236}">
                <a16:creationId xmlns:a16="http://schemas.microsoft.com/office/drawing/2014/main" id="{A1CC20D2-729E-4782-B61E-3C153EAE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527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5605" name="Text Box 5">
            <a:extLst>
              <a:ext uri="{FF2B5EF4-FFF2-40B4-BE49-F238E27FC236}">
                <a16:creationId xmlns:a16="http://schemas.microsoft.com/office/drawing/2014/main" id="{C88EEC96-3017-4776-BF82-422E6EB0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2781300"/>
            <a:ext cx="82470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 se encontró ningún efecto detectable de un bajo consumo de la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1</a:t>
            </a:r>
            <a:r>
              <a:rPr lang="en-US" altLang="en-US" sz="2300" b="1">
                <a:latin typeface="Tahoma" panose="020B0604030504040204" pitchFamily="34" charset="0"/>
              </a:rPr>
              <a:t> sobre el rendimiento deportivo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305606" name="Picture 6">
            <a:extLst>
              <a:ext uri="{FF2B5EF4-FFF2-40B4-BE49-F238E27FC236}">
                <a16:creationId xmlns:a16="http://schemas.microsoft.com/office/drawing/2014/main" id="{17C732A5-291D-4901-9BA4-22DEFF68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1C4C9-0EC0-45BD-ADA2-FAA67BBD8B03}"/>
              </a:ext>
            </a:extLst>
          </p:cNvPr>
          <p:cNvSpPr>
            <a:spLocks/>
          </p:cNvSpPr>
          <p:nvPr/>
        </p:nvSpPr>
        <p:spPr bwMode="auto">
          <a:xfrm>
            <a:off x="1187450" y="1962150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DEL EJERCICIO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D345EB-4086-4926-9BEA-546BAB92C9C7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555" name="Picture 3">
            <a:extLst>
              <a:ext uri="{FF2B5EF4-FFF2-40B4-BE49-F238E27FC236}">
                <a16:creationId xmlns:a16="http://schemas.microsoft.com/office/drawing/2014/main" id="{3A3A4359-F0CB-4C66-BD95-AB9A64FA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50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3556" name="Text Box 4">
            <a:extLst>
              <a:ext uri="{FF2B5EF4-FFF2-40B4-BE49-F238E27FC236}">
                <a16:creationId xmlns:a16="http://schemas.microsoft.com/office/drawing/2014/main" id="{7469679C-1661-4773-A855-0EAF7B50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33650"/>
            <a:ext cx="8245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No parece influenciar positivamente medidas de rendimiento y metabolismo energético</a:t>
            </a:r>
          </a:p>
        </p:txBody>
      </p:sp>
      <p:sp>
        <p:nvSpPr>
          <p:cNvPr id="1303557" name="Text Box 5">
            <a:extLst>
              <a:ext uri="{FF2B5EF4-FFF2-40B4-BE49-F238E27FC236}">
                <a16:creationId xmlns:a16="http://schemas.microsoft.com/office/drawing/2014/main" id="{834421E6-875F-4803-90B5-7DFACA43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257-259), por R. E. C., Wildman &amp; B. S., Millar, 2004, Belmont, CA: Wadsworth/Thomson Learning. Copyright 2004 por Wadsworth, a division of Thomson Learning,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0C5E-6B64-44BC-AF9F-DA3C3B5E2121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TIAMINA: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03562" name="Picture 10">
            <a:extLst>
              <a:ext uri="{FF2B5EF4-FFF2-40B4-BE49-F238E27FC236}">
                <a16:creationId xmlns:a16="http://schemas.microsoft.com/office/drawing/2014/main" id="{319D0944-262F-4E2E-BC33-54158DE7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934D670-77C8-4F5A-B015-AE4B7A70335A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651" name="Picture 3">
            <a:extLst>
              <a:ext uri="{FF2B5EF4-FFF2-40B4-BE49-F238E27FC236}">
                <a16:creationId xmlns:a16="http://schemas.microsoft.com/office/drawing/2014/main" id="{DC5004A1-0387-48E0-B85C-C22CC9F70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9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7652" name="Text Box 4">
            <a:extLst>
              <a:ext uri="{FF2B5EF4-FFF2-40B4-BE49-F238E27FC236}">
                <a16:creationId xmlns:a16="http://schemas.microsoft.com/office/drawing/2014/main" id="{A1FBC099-4D91-444E-98F4-F3E8D5F2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84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esencial de dos coenzimas:</a:t>
            </a:r>
          </a:p>
        </p:txBody>
      </p:sp>
      <p:sp>
        <p:nvSpPr>
          <p:cNvPr id="1307653" name="Text Box 5">
            <a:extLst>
              <a:ext uri="{FF2B5EF4-FFF2-40B4-BE49-F238E27FC236}">
                <a16:creationId xmlns:a16="http://schemas.microsoft.com/office/drawing/2014/main" id="{4DEA3C0E-2067-47DA-A016-F4553B5E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259-262),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07657" name="Picture 9">
            <a:extLst>
              <a:ext uri="{FF2B5EF4-FFF2-40B4-BE49-F238E27FC236}">
                <a16:creationId xmlns:a16="http://schemas.microsoft.com/office/drawing/2014/main" id="{4ABAD9CA-89D6-4227-ADEA-403E1A7C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654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7658" name="Text Box 10">
            <a:extLst>
              <a:ext uri="{FF2B5EF4-FFF2-40B4-BE49-F238E27FC236}">
                <a16:creationId xmlns:a16="http://schemas.microsoft.com/office/drawing/2014/main" id="{DCD7771C-AAA8-457E-AF16-B79FB116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892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Flavina Adenina Dinucleótido (FAD)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07659" name="Picture 11">
            <a:extLst>
              <a:ext uri="{FF2B5EF4-FFF2-40B4-BE49-F238E27FC236}">
                <a16:creationId xmlns:a16="http://schemas.microsoft.com/office/drawing/2014/main" id="{E1E1FBB9-5C3D-4843-A373-108BE89C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6687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7660" name="Text Box 12">
            <a:extLst>
              <a:ext uri="{FF2B5EF4-FFF2-40B4-BE49-F238E27FC236}">
                <a16:creationId xmlns:a16="http://schemas.microsoft.com/office/drawing/2014/main" id="{110AE73E-AD5E-41E8-9B34-9F857A03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925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Flavina Mononucleótido (FMN)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099ED-63FB-42C7-BB4A-19D61A73CD89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07662" name="Picture 14">
            <a:extLst>
              <a:ext uri="{FF2B5EF4-FFF2-40B4-BE49-F238E27FC236}">
                <a16:creationId xmlns:a16="http://schemas.microsoft.com/office/drawing/2014/main" id="{F70FF397-D0F0-45EC-9307-BD2F1E9A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157E16-8F1B-4F3F-8621-F6DF0444ABB1}"/>
              </a:ext>
            </a:extLst>
          </p:cNvPr>
          <p:cNvSpPr>
            <a:spLocks/>
          </p:cNvSpPr>
          <p:nvPr/>
        </p:nvSpPr>
        <p:spPr bwMode="auto">
          <a:xfrm>
            <a:off x="1187450" y="1889125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699" name="Picture 3">
            <a:extLst>
              <a:ext uri="{FF2B5EF4-FFF2-40B4-BE49-F238E27FC236}">
                <a16:creationId xmlns:a16="http://schemas.microsoft.com/office/drawing/2014/main" id="{B1509048-AD4D-4532-A9DB-E4C8329B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241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9700" name="Text Box 4">
            <a:extLst>
              <a:ext uri="{FF2B5EF4-FFF2-40B4-BE49-F238E27FC236}">
                <a16:creationId xmlns:a16="http://schemas.microsoft.com/office/drawing/2014/main" id="{448E3931-8D17-47FF-B635-00FB5604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527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Como parte de la FAD y FMN:</a:t>
            </a:r>
          </a:p>
        </p:txBody>
      </p:sp>
      <p:sp>
        <p:nvSpPr>
          <p:cNvPr id="1309701" name="Text Box 5">
            <a:extLst>
              <a:ext uri="{FF2B5EF4-FFF2-40B4-BE49-F238E27FC236}">
                <a16:creationId xmlns:a16="http://schemas.microsoft.com/office/drawing/2014/main" id="{26FD808B-5E4D-4C93-A869-64BFC856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259-262),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09705" name="Picture 9">
            <a:extLst>
              <a:ext uri="{FF2B5EF4-FFF2-40B4-BE49-F238E27FC236}">
                <a16:creationId xmlns:a16="http://schemas.microsoft.com/office/drawing/2014/main" id="{EEFA6B52-B728-4B13-8B67-56FC02C9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5639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9706" name="Text Box 10">
            <a:extLst>
              <a:ext uri="{FF2B5EF4-FFF2-40B4-BE49-F238E27FC236}">
                <a16:creationId xmlns:a16="http://schemas.microsoft.com/office/drawing/2014/main" id="{D78A7519-B63B-4F6F-802E-530AE0B7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487738"/>
            <a:ext cx="78628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El transporte de electrones, como parte del  metabolismo oxidativo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09707" name="Picture 11">
            <a:extLst>
              <a:ext uri="{FF2B5EF4-FFF2-40B4-BE49-F238E27FC236}">
                <a16:creationId xmlns:a16="http://schemas.microsoft.com/office/drawing/2014/main" id="{B6CA46CA-1F38-4A92-8E6B-4DF9E55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3561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9708" name="Text Box 12">
            <a:extLst>
              <a:ext uri="{FF2B5EF4-FFF2-40B4-BE49-F238E27FC236}">
                <a16:creationId xmlns:a16="http://schemas.microsoft.com/office/drawing/2014/main" id="{50401582-BF11-466D-8F6C-00E195410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79900"/>
            <a:ext cx="7502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producción de algunos aminoácidos y hormonas esteroides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09709" name="Text Box 13">
            <a:extLst>
              <a:ext uri="{FF2B5EF4-FFF2-40B4-BE49-F238E27FC236}">
                <a16:creationId xmlns:a16="http://schemas.microsoft.com/office/drawing/2014/main" id="{97C77631-2132-4172-83D0-E065205E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984500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 riboflavina participa en: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BD5C4-751B-4159-9D2C-3AF78F20E188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09711" name="Picture 15">
            <a:extLst>
              <a:ext uri="{FF2B5EF4-FFF2-40B4-BE49-F238E27FC236}">
                <a16:creationId xmlns:a16="http://schemas.microsoft.com/office/drawing/2014/main" id="{B3328281-C1D1-4EFC-9642-EB330C1F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9D24BC-3490-4C1E-A8B8-06805A26053F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7" name="Text Box 3">
            <a:extLst>
              <a:ext uri="{FF2B5EF4-FFF2-40B4-BE49-F238E27FC236}">
                <a16:creationId xmlns:a16="http://schemas.microsoft.com/office/drawing/2014/main" id="{1E3E1C55-98D9-47A1-AD08-B9E16A65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259-262),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11751" name="Picture 7">
            <a:extLst>
              <a:ext uri="{FF2B5EF4-FFF2-40B4-BE49-F238E27FC236}">
                <a16:creationId xmlns:a16="http://schemas.microsoft.com/office/drawing/2014/main" id="{64198077-BC4C-4951-B97E-9AE28E53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2" name="Text Box 8">
            <a:extLst>
              <a:ext uri="{FF2B5EF4-FFF2-40B4-BE49-F238E27FC236}">
                <a16:creationId xmlns:a16="http://schemas.microsoft.com/office/drawing/2014/main" id="{2FC6F8AD-EEE8-440A-896F-590CD813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336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 integrales</a:t>
            </a:r>
          </a:p>
        </p:txBody>
      </p:sp>
      <p:pic>
        <p:nvPicPr>
          <p:cNvPr id="1311753" name="Picture 9">
            <a:extLst>
              <a:ext uri="{FF2B5EF4-FFF2-40B4-BE49-F238E27FC236}">
                <a16:creationId xmlns:a16="http://schemas.microsoft.com/office/drawing/2014/main" id="{C83B0050-FE42-46C1-A3D1-89441132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083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4" name="Text Box 10">
            <a:extLst>
              <a:ext uri="{FF2B5EF4-FFF2-40B4-BE49-F238E27FC236}">
                <a16:creationId xmlns:a16="http://schemas.microsoft.com/office/drawing/2014/main" id="{E41773E8-26AC-46A6-9B1E-4DBF67A2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369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sp>
        <p:nvSpPr>
          <p:cNvPr id="1311755" name="Text Box 11">
            <a:extLst>
              <a:ext uri="{FF2B5EF4-FFF2-40B4-BE49-F238E27FC236}">
                <a16:creationId xmlns:a16="http://schemas.microsoft.com/office/drawing/2014/main" id="{AB440E62-6C8D-4B52-9B11-29EF6E51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668713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Carne de res, hígado de res</a:t>
            </a:r>
          </a:p>
        </p:txBody>
      </p:sp>
      <p:pic>
        <p:nvPicPr>
          <p:cNvPr id="1311756" name="Picture 12">
            <a:extLst>
              <a:ext uri="{FF2B5EF4-FFF2-40B4-BE49-F238E27FC236}">
                <a16:creationId xmlns:a16="http://schemas.microsoft.com/office/drawing/2014/main" id="{26CC3FF7-F596-4912-970C-C729CD17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21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7" name="Text Box 13">
            <a:extLst>
              <a:ext uri="{FF2B5EF4-FFF2-40B4-BE49-F238E27FC236}">
                <a16:creationId xmlns:a16="http://schemas.microsoft.com/office/drawing/2014/main" id="{687ADC77-2F1B-45F1-885A-A284414C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749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lácteos</a:t>
            </a:r>
          </a:p>
        </p:txBody>
      </p:sp>
      <p:pic>
        <p:nvPicPr>
          <p:cNvPr id="1311758" name="Picture 14">
            <a:extLst>
              <a:ext uri="{FF2B5EF4-FFF2-40B4-BE49-F238E27FC236}">
                <a16:creationId xmlns:a16="http://schemas.microsoft.com/office/drawing/2014/main" id="{F885F343-EC1E-4956-A789-7E7A40BD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44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9" name="Text Box 15">
            <a:extLst>
              <a:ext uri="{FF2B5EF4-FFF2-40B4-BE49-F238E27FC236}">
                <a16:creationId xmlns:a16="http://schemas.microsoft.com/office/drawing/2014/main" id="{C018D228-47BC-44D5-8669-0C8DF963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1735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Verduras frescas de hoja verde obscura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EC888-4D5A-45AE-AB47-26485B556BD4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11761" name="Picture 17">
            <a:extLst>
              <a:ext uri="{FF2B5EF4-FFF2-40B4-BE49-F238E27FC236}">
                <a16:creationId xmlns:a16="http://schemas.microsoft.com/office/drawing/2014/main" id="{B9D7A752-4F61-4FC3-944B-B9AA571A0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A6A734-413A-40F1-ACEB-965191D50065}"/>
              </a:ext>
            </a:extLst>
          </p:cNvPr>
          <p:cNvSpPr>
            <a:spLocks/>
          </p:cNvSpPr>
          <p:nvPr/>
        </p:nvSpPr>
        <p:spPr bwMode="auto">
          <a:xfrm>
            <a:off x="1403350" y="18446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Text Box 3">
            <a:extLst>
              <a:ext uri="{FF2B5EF4-FFF2-40B4-BE49-F238E27FC236}">
                <a16:creationId xmlns:a16="http://schemas.microsoft.com/office/drawing/2014/main" id="{187B37A3-6A5C-413D-8E57-E9068E12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259-262),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13799" name="Picture 7">
            <a:extLst>
              <a:ext uri="{FF2B5EF4-FFF2-40B4-BE49-F238E27FC236}">
                <a16:creationId xmlns:a16="http://schemas.microsoft.com/office/drawing/2014/main" id="{3B5DDE0B-5ED8-4EA7-9A41-4F2A5CA2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59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3800" name="Text Box 8">
            <a:extLst>
              <a:ext uri="{FF2B5EF4-FFF2-40B4-BE49-F238E27FC236}">
                <a16:creationId xmlns:a16="http://schemas.microsoft.com/office/drawing/2014/main" id="{2E04E202-4CF9-47BC-838A-FD6F62D8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876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 en el RDA:</a:t>
            </a:r>
          </a:p>
        </p:txBody>
      </p:sp>
      <p:pic>
        <p:nvPicPr>
          <p:cNvPr id="1313801" name="Picture 9">
            <a:extLst>
              <a:ext uri="{FF2B5EF4-FFF2-40B4-BE49-F238E27FC236}">
                <a16:creationId xmlns:a16="http://schemas.microsoft.com/office/drawing/2014/main" id="{28E63DED-0978-44DB-B17A-160FE4C9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33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3802" name="Text Box 10">
            <a:extLst>
              <a:ext uri="{FF2B5EF4-FFF2-40B4-BE49-F238E27FC236}">
                <a16:creationId xmlns:a16="http://schemas.microsoft.com/office/drawing/2014/main" id="{5763A8CA-59B7-4C82-B76C-959BF8F9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971925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Basados en el gasto energético/calórico diario:</a:t>
            </a:r>
          </a:p>
        </p:txBody>
      </p:sp>
      <p:pic>
        <p:nvPicPr>
          <p:cNvPr id="1313803" name="Picture 11">
            <a:extLst>
              <a:ext uri="{FF2B5EF4-FFF2-40B4-BE49-F238E27FC236}">
                <a16:creationId xmlns:a16="http://schemas.microsoft.com/office/drawing/2014/main" id="{24CF4753-AD18-4E46-82A9-7115CB3F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84321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3804" name="Text Box 12">
            <a:extLst>
              <a:ext uri="{FF2B5EF4-FFF2-40B4-BE49-F238E27FC236}">
                <a16:creationId xmlns:a16="http://schemas.microsoft.com/office/drawing/2014/main" id="{FA840194-7EBA-4324-B087-F1C0EE8E1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7670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13805" name="Picture 13">
            <a:extLst>
              <a:ext uri="{FF2B5EF4-FFF2-40B4-BE49-F238E27FC236}">
                <a16:creationId xmlns:a16="http://schemas.microsoft.com/office/drawing/2014/main" id="{11C0F1D8-7962-4902-AC7D-C0358092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734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806" name="Text Box 14">
            <a:extLst>
              <a:ext uri="{FF2B5EF4-FFF2-40B4-BE49-F238E27FC236}">
                <a16:creationId xmlns:a16="http://schemas.microsoft.com/office/drawing/2014/main" id="{3E7A2BA6-9F9F-499E-9926-85DB0A00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27660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s-ES" altLang="en-US" b="1">
                <a:latin typeface="Arial" panose="020B0604020202020204" pitchFamily="34" charset="0"/>
              </a:rPr>
              <a:t>1.1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13807" name="Picture 15">
            <a:extLst>
              <a:ext uri="{FF2B5EF4-FFF2-40B4-BE49-F238E27FC236}">
                <a16:creationId xmlns:a16="http://schemas.microsoft.com/office/drawing/2014/main" id="{A0361417-B1DD-464A-9B90-D8F405B8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322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808" name="Text Box 16">
            <a:extLst>
              <a:ext uri="{FF2B5EF4-FFF2-40B4-BE49-F238E27FC236}">
                <a16:creationId xmlns:a16="http://schemas.microsoft.com/office/drawing/2014/main" id="{F012AD80-9B73-4FB8-97E4-33ABF6FE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6353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1.3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13809" name="Picture 17">
            <a:extLst>
              <a:ext uri="{FF2B5EF4-FFF2-40B4-BE49-F238E27FC236}">
                <a16:creationId xmlns:a16="http://schemas.microsoft.com/office/drawing/2014/main" id="{449D554D-5BFA-4283-860B-EF9AF915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5529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3810" name="Text Box 18">
            <a:extLst>
              <a:ext uri="{FF2B5EF4-FFF2-40B4-BE49-F238E27FC236}">
                <a16:creationId xmlns:a16="http://schemas.microsoft.com/office/drawing/2014/main" id="{D198EE3F-1A59-47A8-B9ED-1F0A9B2B6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4767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0.6 mg de tiamina/1000 kcal: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13811" name="Picture 19">
            <a:extLst>
              <a:ext uri="{FF2B5EF4-FFF2-40B4-BE49-F238E27FC236}">
                <a16:creationId xmlns:a16="http://schemas.microsoft.com/office/drawing/2014/main" id="{4C2BC480-EBBE-4AD3-B973-E92C301C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9085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812" name="Text Box 20">
            <a:extLst>
              <a:ext uri="{FF2B5EF4-FFF2-40B4-BE49-F238E27FC236}">
                <a16:creationId xmlns:a16="http://schemas.microsoft.com/office/drawing/2014/main" id="{FDAF6ADD-3D93-4A6A-8D1F-DA3B877A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91172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Ejemplo: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13813" name="Text Box 21">
            <a:extLst>
              <a:ext uri="{FF2B5EF4-FFF2-40B4-BE49-F238E27FC236}">
                <a16:creationId xmlns:a16="http://schemas.microsoft.com/office/drawing/2014/main" id="{7E44FEC7-7875-4A95-B7A9-5496B601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5270500"/>
            <a:ext cx="5688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Costo Energético:  </a:t>
            </a:r>
            <a:r>
              <a:rPr lang="en-US" altLang="en-US" sz="1800" b="1" i="1">
                <a:solidFill>
                  <a:srgbClr val="660066"/>
                </a:solidFill>
                <a:latin typeface="Verdana" panose="020B0604030504040204" pitchFamily="34" charset="0"/>
              </a:rPr>
              <a:t>3000 - 6000 kcal/día:</a:t>
            </a:r>
          </a:p>
        </p:txBody>
      </p:sp>
      <p:grpSp>
        <p:nvGrpSpPr>
          <p:cNvPr id="1313814" name="Group 22">
            <a:extLst>
              <a:ext uri="{FF2B5EF4-FFF2-40B4-BE49-F238E27FC236}">
                <a16:creationId xmlns:a16="http://schemas.microsoft.com/office/drawing/2014/main" id="{1761EF16-23C2-42F3-B8C2-6302FE8375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2563" y="5305425"/>
            <a:ext cx="266700" cy="268288"/>
            <a:chOff x="618" y="2160"/>
            <a:chExt cx="2262" cy="2267"/>
          </a:xfrm>
        </p:grpSpPr>
        <p:sp>
          <p:nvSpPr>
            <p:cNvPr id="1313815" name="AutoShape 23">
              <a:extLst>
                <a:ext uri="{FF2B5EF4-FFF2-40B4-BE49-F238E27FC236}">
                  <a16:creationId xmlns:a16="http://schemas.microsoft.com/office/drawing/2014/main" id="{60F77C54-757A-4B6B-9D82-055403349F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16" name="Freeform 24">
              <a:extLst>
                <a:ext uri="{FF2B5EF4-FFF2-40B4-BE49-F238E27FC236}">
                  <a16:creationId xmlns:a16="http://schemas.microsoft.com/office/drawing/2014/main" id="{34BB5251-11BC-45FD-876E-E52DDE7BD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17" name="Freeform 25">
              <a:extLst>
                <a:ext uri="{FF2B5EF4-FFF2-40B4-BE49-F238E27FC236}">
                  <a16:creationId xmlns:a16="http://schemas.microsoft.com/office/drawing/2014/main" id="{BC569E81-373C-4704-A5B2-E24F462C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18" name="Freeform 26">
              <a:extLst>
                <a:ext uri="{FF2B5EF4-FFF2-40B4-BE49-F238E27FC236}">
                  <a16:creationId xmlns:a16="http://schemas.microsoft.com/office/drawing/2014/main" id="{D44ABECA-A9B2-4990-A198-97D714F8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19" name="Freeform 27">
              <a:extLst>
                <a:ext uri="{FF2B5EF4-FFF2-40B4-BE49-F238E27FC236}">
                  <a16:creationId xmlns:a16="http://schemas.microsoft.com/office/drawing/2014/main" id="{72049522-AD5B-4472-8AE2-0D8EBF5B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0" name="Freeform 28">
              <a:extLst>
                <a:ext uri="{FF2B5EF4-FFF2-40B4-BE49-F238E27FC236}">
                  <a16:creationId xmlns:a16="http://schemas.microsoft.com/office/drawing/2014/main" id="{A7EFCDF7-974A-49A6-B109-A677ECF7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1" name="Freeform 29">
              <a:extLst>
                <a:ext uri="{FF2B5EF4-FFF2-40B4-BE49-F238E27FC236}">
                  <a16:creationId xmlns:a16="http://schemas.microsoft.com/office/drawing/2014/main" id="{65AEDB70-DC50-4348-95E9-B99FA5C5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2" name="Freeform 30">
              <a:extLst>
                <a:ext uri="{FF2B5EF4-FFF2-40B4-BE49-F238E27FC236}">
                  <a16:creationId xmlns:a16="http://schemas.microsoft.com/office/drawing/2014/main" id="{CD80A9BA-9203-4389-A307-67CBC452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3" name="Freeform 31">
              <a:extLst>
                <a:ext uri="{FF2B5EF4-FFF2-40B4-BE49-F238E27FC236}">
                  <a16:creationId xmlns:a16="http://schemas.microsoft.com/office/drawing/2014/main" id="{CE1E5015-9AE5-47EE-BEFB-C834B9CA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4" name="Freeform 32">
              <a:extLst>
                <a:ext uri="{FF2B5EF4-FFF2-40B4-BE49-F238E27FC236}">
                  <a16:creationId xmlns:a16="http://schemas.microsoft.com/office/drawing/2014/main" id="{B1642B94-B6EF-4AA1-A7BA-5D4C85C1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825" name="Freeform 33">
              <a:extLst>
                <a:ext uri="{FF2B5EF4-FFF2-40B4-BE49-F238E27FC236}">
                  <a16:creationId xmlns:a16="http://schemas.microsoft.com/office/drawing/2014/main" id="{AFA2DE6A-8498-4F40-ADE2-C265F889C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3826" name="Text Box 34">
            <a:extLst>
              <a:ext uri="{FF2B5EF4-FFF2-40B4-BE49-F238E27FC236}">
                <a16:creationId xmlns:a16="http://schemas.microsoft.com/office/drawing/2014/main" id="{DA441426-028E-4B23-B8E5-1A16E042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610225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Requiere: 1.8 - 3.6 mg/día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8EE4A-0593-4354-A477-DF787C376041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13829" name="Picture 37">
            <a:extLst>
              <a:ext uri="{FF2B5EF4-FFF2-40B4-BE49-F238E27FC236}">
                <a16:creationId xmlns:a16="http://schemas.microsoft.com/office/drawing/2014/main" id="{41F6BDA7-D103-4A33-B801-239AD7B0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9B5C60-90E0-4B46-A39E-33B69273C5D6}"/>
              </a:ext>
            </a:extLst>
          </p:cNvPr>
          <p:cNvSpPr>
            <a:spLocks/>
          </p:cNvSpPr>
          <p:nvPr/>
        </p:nvSpPr>
        <p:spPr bwMode="auto">
          <a:xfrm>
            <a:off x="1403350" y="18446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45" name="Rectangle 25">
            <a:extLst>
              <a:ext uri="{FF2B5EF4-FFF2-40B4-BE49-F238E27FC236}">
                <a16:creationId xmlns:a16="http://schemas.microsoft.com/office/drawing/2014/main" id="{AB5F08A9-7564-4AF0-95EE-3123FBD3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74663"/>
            <a:ext cx="601186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900" b="1" i="1">
                <a:solidFill>
                  <a:schemeClr val="tx1"/>
                </a:solidFill>
              </a:rPr>
              <a:t>VITAMINAS: Funciones</a:t>
            </a:r>
            <a:endParaRPr lang="es-PR" altLang="en-US" sz="1900">
              <a:solidFill>
                <a:schemeClr val="tx1"/>
              </a:solidFill>
            </a:endParaRPr>
          </a:p>
        </p:txBody>
      </p:sp>
      <p:pic>
        <p:nvPicPr>
          <p:cNvPr id="1182747" name="Picture 27">
            <a:extLst>
              <a:ext uri="{FF2B5EF4-FFF2-40B4-BE49-F238E27FC236}">
                <a16:creationId xmlns:a16="http://schemas.microsoft.com/office/drawing/2014/main" id="{4B95D8B5-4B52-40F1-9CC1-5CA5215F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886ACAF-03EC-446C-A8AF-9B542B72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82749" name="Text Box 29">
            <a:extLst>
              <a:ext uri="{FF2B5EF4-FFF2-40B4-BE49-F238E27FC236}">
                <a16:creationId xmlns:a16="http://schemas.microsoft.com/office/drawing/2014/main" id="{663BB76D-3B8E-469C-8B30-2E448001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080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>
                <a:latin typeface="Times New Roman" panose="02020603050405020304" pitchFamily="18" charset="0"/>
              </a:rPr>
              <a:t>NOTA: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Exercise, Nutrition and Heallth</a:t>
            </a:r>
            <a:r>
              <a:rPr lang="en-US" altLang="en-US" sz="1200">
                <a:latin typeface="Times New Roman" panose="02020603050405020304" pitchFamily="18" charset="0"/>
              </a:rPr>
              <a:t>. (p. 39), por A. Snyder, 1998, Carmel, IN: Cooper Publishing Group, LLC. Copyright 1998 por Cooper Publishing Group, LLC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3" name="Text Box 3">
            <a:extLst>
              <a:ext uri="{FF2B5EF4-FFF2-40B4-BE49-F238E27FC236}">
                <a16:creationId xmlns:a16="http://schemas.microsoft.com/office/drawing/2014/main" id="{6E9BF1F0-784D-4A79-BE94-8012489C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404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15847" name="Picture 7">
            <a:extLst>
              <a:ext uri="{FF2B5EF4-FFF2-40B4-BE49-F238E27FC236}">
                <a16:creationId xmlns:a16="http://schemas.microsoft.com/office/drawing/2014/main" id="{3EE3C9B0-5E82-4E61-99FD-4F111F3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48" name="Text Box 8">
            <a:extLst>
              <a:ext uri="{FF2B5EF4-FFF2-40B4-BE49-F238E27FC236}">
                <a16:creationId xmlns:a16="http://schemas.microsoft.com/office/drawing/2014/main" id="{5EC08967-3020-42BA-BDBB-CFF3802EC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Signos de inflamación en la boca y lengua</a:t>
            </a:r>
          </a:p>
        </p:txBody>
      </p:sp>
      <p:pic>
        <p:nvPicPr>
          <p:cNvPr id="1315849" name="Picture 9">
            <a:extLst>
              <a:ext uri="{FF2B5EF4-FFF2-40B4-BE49-F238E27FC236}">
                <a16:creationId xmlns:a16="http://schemas.microsoft.com/office/drawing/2014/main" id="{8A82AE20-DF86-4430-A830-7A6708F3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50" name="Text Box 10">
            <a:extLst>
              <a:ext uri="{FF2B5EF4-FFF2-40B4-BE49-F238E27FC236}">
                <a16:creationId xmlns:a16="http://schemas.microsoft.com/office/drawing/2014/main" id="{A9834452-EF38-4FD7-AFC3-00F99429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813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Esquinas de la boca seca y cuarteada</a:t>
            </a:r>
          </a:p>
        </p:txBody>
      </p:sp>
      <p:pic>
        <p:nvPicPr>
          <p:cNvPr id="1315851" name="Picture 11">
            <a:extLst>
              <a:ext uri="{FF2B5EF4-FFF2-40B4-BE49-F238E27FC236}">
                <a16:creationId xmlns:a16="http://schemas.microsoft.com/office/drawing/2014/main" id="{7267D42A-F269-41F3-BC01-B4BDDEEE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2339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52" name="Text Box 12">
            <a:extLst>
              <a:ext uri="{FF2B5EF4-FFF2-40B4-BE49-F238E27FC236}">
                <a16:creationId xmlns:a16="http://schemas.microsoft.com/office/drawing/2014/main" id="{12F89EE6-9C78-4A7F-B912-ADAAE1AC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1577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Disminución en la coordinación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15853" name="Picture 13">
            <a:extLst>
              <a:ext uri="{FF2B5EF4-FFF2-40B4-BE49-F238E27FC236}">
                <a16:creationId xmlns:a16="http://schemas.microsoft.com/office/drawing/2014/main" id="{79A1D57B-CF75-4AB8-80E1-6176C9D0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97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54" name="Text Box 14">
            <a:extLst>
              <a:ext uri="{FF2B5EF4-FFF2-40B4-BE49-F238E27FC236}">
                <a16:creationId xmlns:a16="http://schemas.microsoft.com/office/drawing/2014/main" id="{AAC720B9-903D-4303-82C2-F995B914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25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Lesiones en los labios</a:t>
            </a:r>
          </a:p>
        </p:txBody>
      </p:sp>
      <p:pic>
        <p:nvPicPr>
          <p:cNvPr id="1315855" name="Picture 15">
            <a:extLst>
              <a:ext uri="{FF2B5EF4-FFF2-40B4-BE49-F238E27FC236}">
                <a16:creationId xmlns:a16="http://schemas.microsoft.com/office/drawing/2014/main" id="{697E1515-4775-4AAD-A524-B0116D3E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56" name="Text Box 16">
            <a:extLst>
              <a:ext uri="{FF2B5EF4-FFF2-40B4-BE49-F238E27FC236}">
                <a16:creationId xmlns:a16="http://schemas.microsoft.com/office/drawing/2014/main" id="{C6EA2C64-BBA3-42C1-B31F-D8493345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2211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Anemia</a:t>
            </a:r>
          </a:p>
        </p:txBody>
      </p:sp>
      <p:pic>
        <p:nvPicPr>
          <p:cNvPr id="1315857" name="Picture 17">
            <a:extLst>
              <a:ext uri="{FF2B5EF4-FFF2-40B4-BE49-F238E27FC236}">
                <a16:creationId xmlns:a16="http://schemas.microsoft.com/office/drawing/2014/main" id="{756DBB6B-4BE1-4FF9-B21A-897B6A51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004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58" name="Text Box 18">
            <a:extLst>
              <a:ext uri="{FF2B5EF4-FFF2-40B4-BE49-F238E27FC236}">
                <a16:creationId xmlns:a16="http://schemas.microsoft.com/office/drawing/2014/main" id="{4626A810-3EB5-4419-9736-4C11C338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29038"/>
            <a:ext cx="8318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Acumulación de líquidos en los tejidos (edema)</a:t>
            </a:r>
          </a:p>
        </p:txBody>
      </p:sp>
      <p:pic>
        <p:nvPicPr>
          <p:cNvPr id="1315859" name="Picture 19">
            <a:extLst>
              <a:ext uri="{FF2B5EF4-FFF2-40B4-BE49-F238E27FC236}">
                <a16:creationId xmlns:a16="http://schemas.microsoft.com/office/drawing/2014/main" id="{6FD82156-25B3-4527-A4A9-41EA29B9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101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60" name="Text Box 20">
            <a:extLst>
              <a:ext uri="{FF2B5EF4-FFF2-40B4-BE49-F238E27FC236}">
                <a16:creationId xmlns:a16="http://schemas.microsoft.com/office/drawing/2014/main" id="{2EED63BE-0242-4D0D-949B-B2C05382B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7386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Disturbios neurológicos:</a:t>
            </a:r>
          </a:p>
        </p:txBody>
      </p:sp>
      <p:pic>
        <p:nvPicPr>
          <p:cNvPr id="1315861" name="Picture 21">
            <a:extLst>
              <a:ext uri="{FF2B5EF4-FFF2-40B4-BE49-F238E27FC236}">
                <a16:creationId xmlns:a16="http://schemas.microsoft.com/office/drawing/2014/main" id="{744D7461-F2AC-4221-A833-39A065C4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6864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862" name="Text Box 22">
            <a:extLst>
              <a:ext uri="{FF2B5EF4-FFF2-40B4-BE49-F238E27FC236}">
                <a16:creationId xmlns:a16="http://schemas.microsoft.com/office/drawing/2014/main" id="{BAE78072-06A6-4A9C-B6BE-EA13095A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6102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Confusión mental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597A3-AF88-4E2E-ADE1-D9F8E402D2AA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15864" name="Picture 24">
            <a:extLst>
              <a:ext uri="{FF2B5EF4-FFF2-40B4-BE49-F238E27FC236}">
                <a16:creationId xmlns:a16="http://schemas.microsoft.com/office/drawing/2014/main" id="{750ED8A1-BAF9-4D32-8E92-C4C13C3F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57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EC1A71-6B01-4A05-AE55-C2A3CAE5B027}"/>
              </a:ext>
            </a:extLst>
          </p:cNvPr>
          <p:cNvSpPr>
            <a:spLocks/>
          </p:cNvSpPr>
          <p:nvPr/>
        </p:nvSpPr>
        <p:spPr bwMode="auto">
          <a:xfrm>
            <a:off x="2268538" y="174466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1" name="Text Box 3">
            <a:extLst>
              <a:ext uri="{FF2B5EF4-FFF2-40B4-BE49-F238E27FC236}">
                <a16:creationId xmlns:a16="http://schemas.microsoft.com/office/drawing/2014/main" id="{DEF8218A-EF06-46DD-9EA5-93F86F1B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261),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17895" name="Picture 7">
            <a:extLst>
              <a:ext uri="{FF2B5EF4-FFF2-40B4-BE49-F238E27FC236}">
                <a16:creationId xmlns:a16="http://schemas.microsoft.com/office/drawing/2014/main" id="{C3DDFEA4-0748-437C-BB64-BC9C9CF8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7896" name="Text Box 8">
            <a:extLst>
              <a:ext uri="{FF2B5EF4-FFF2-40B4-BE49-F238E27FC236}">
                <a16:creationId xmlns:a16="http://schemas.microsoft.com/office/drawing/2014/main" id="{E98A28D3-67F3-45D5-9169-F9E8E1C6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5654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se elimina por la orina</a:t>
            </a:r>
          </a:p>
        </p:txBody>
      </p:sp>
      <p:pic>
        <p:nvPicPr>
          <p:cNvPr id="1317897" name="Picture 9">
            <a:extLst>
              <a:ext uri="{FF2B5EF4-FFF2-40B4-BE49-F238E27FC236}">
                <a16:creationId xmlns:a16="http://schemas.microsoft.com/office/drawing/2014/main" id="{2461AEC4-36B3-4D92-B0C0-BA2DAC86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7898" name="Text Box 10">
            <a:extLst>
              <a:ext uri="{FF2B5EF4-FFF2-40B4-BE49-F238E27FC236}">
                <a16:creationId xmlns:a16="http://schemas.microsoft.com/office/drawing/2014/main" id="{BEB8C425-CD5B-4141-9A8C-EB101160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070225"/>
            <a:ext cx="8318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riboflavina mayor de 1000 mg/día:</a:t>
            </a:r>
          </a:p>
        </p:txBody>
      </p:sp>
      <p:pic>
        <p:nvPicPr>
          <p:cNvPr id="1317899" name="Picture 11">
            <a:extLst>
              <a:ext uri="{FF2B5EF4-FFF2-40B4-BE49-F238E27FC236}">
                <a16:creationId xmlns:a16="http://schemas.microsoft.com/office/drawing/2014/main" id="{AA94E2B7-562D-4020-9A61-8FB7585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63220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7900" name="Text Box 12">
            <a:extLst>
              <a:ext uri="{FF2B5EF4-FFF2-40B4-BE49-F238E27FC236}">
                <a16:creationId xmlns:a16="http://schemas.microsoft.com/office/drawing/2014/main" id="{F19DF315-5426-4CB7-882D-603D4DF1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5560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Molestias gastrointestinales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17901" name="Picture 13">
            <a:extLst>
              <a:ext uri="{FF2B5EF4-FFF2-40B4-BE49-F238E27FC236}">
                <a16:creationId xmlns:a16="http://schemas.microsoft.com/office/drawing/2014/main" id="{62E2F8D3-93B9-4BAE-8E8B-25231B20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322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7902" name="Text Box 14">
            <a:extLst>
              <a:ext uri="{FF2B5EF4-FFF2-40B4-BE49-F238E27FC236}">
                <a16:creationId xmlns:a16="http://schemas.microsoft.com/office/drawing/2014/main" id="{530BD282-1451-406B-BB81-6E424E4A3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608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la vitamina B</a:t>
            </a:r>
            <a:r>
              <a:rPr lang="en-US" altLang="en-US" sz="2300" b="1" baseline="-25000">
                <a:latin typeface="Tahoma" panose="020B0604030504040204" pitchFamily="34" charset="0"/>
              </a:rPr>
              <a:t>2</a:t>
            </a:r>
            <a:r>
              <a:rPr lang="en-US" altLang="en-US" sz="2300" b="1"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317903" name="Text Box 15">
            <a:extLst>
              <a:ext uri="{FF2B5EF4-FFF2-40B4-BE49-F238E27FC236}">
                <a16:creationId xmlns:a16="http://schemas.microsoft.com/office/drawing/2014/main" id="{7DA51EF2-B253-4AE0-B747-D8AF8B2B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44942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No se ha determinado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75E3-A457-4EA5-BCBA-32DC870B965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17905" name="Picture 17">
            <a:extLst>
              <a:ext uri="{FF2B5EF4-FFF2-40B4-BE49-F238E27FC236}">
                <a16:creationId xmlns:a16="http://schemas.microsoft.com/office/drawing/2014/main" id="{72A72DF3-D378-4B5D-A39F-794CAFA5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AB3913-7C55-4E4D-B6F0-5F64EA39EEE2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Text Box 3">
            <a:extLst>
              <a:ext uri="{FF2B5EF4-FFF2-40B4-BE49-F238E27FC236}">
                <a16:creationId xmlns:a16="http://schemas.microsoft.com/office/drawing/2014/main" id="{E1735F04-74BB-4803-8DB9-28A7E563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259-262),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19943" name="Picture 7">
            <a:extLst>
              <a:ext uri="{FF2B5EF4-FFF2-40B4-BE49-F238E27FC236}">
                <a16:creationId xmlns:a16="http://schemas.microsoft.com/office/drawing/2014/main" id="{B5A9081F-6526-4DD6-9E84-EFBC4AB4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97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9944" name="Text Box 8">
            <a:extLst>
              <a:ext uri="{FF2B5EF4-FFF2-40B4-BE49-F238E27FC236}">
                <a16:creationId xmlns:a16="http://schemas.microsoft.com/office/drawing/2014/main" id="{BC9B8883-D1A6-4E20-9CAB-F67CF93B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08288"/>
            <a:ext cx="810101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ejercicio puede inducir cambios de riboflavina entre tejidos, pero probablemente el estado general de la riboflavina no es afectado</a:t>
            </a:r>
          </a:p>
        </p:txBody>
      </p:sp>
      <p:pic>
        <p:nvPicPr>
          <p:cNvPr id="1319945" name="Picture 9">
            <a:extLst>
              <a:ext uri="{FF2B5EF4-FFF2-40B4-BE49-F238E27FC236}">
                <a16:creationId xmlns:a16="http://schemas.microsoft.com/office/drawing/2014/main" id="{B4372A1A-7A31-4DE8-BC74-7826D54A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163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9946" name="Text Box 10">
            <a:extLst>
              <a:ext uri="{FF2B5EF4-FFF2-40B4-BE49-F238E27FC236}">
                <a16:creationId xmlns:a16="http://schemas.microsoft.com/office/drawing/2014/main" id="{67BBB2EF-D3CE-412E-8710-9808FDFA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44950"/>
            <a:ext cx="824547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no ha demostrado mejorías en el rendimiento deportivo en atletas que consumen una variedad de alimentos</a:t>
            </a:r>
          </a:p>
        </p:txBody>
      </p:sp>
      <p:pic>
        <p:nvPicPr>
          <p:cNvPr id="1319947" name="Picture 11">
            <a:extLst>
              <a:ext uri="{FF2B5EF4-FFF2-40B4-BE49-F238E27FC236}">
                <a16:creationId xmlns:a16="http://schemas.microsoft.com/office/drawing/2014/main" id="{4D739732-407D-40BB-A86B-2BDFE3CC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E8E4D-6F21-4EE8-B322-E74C8140ABED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– RIBOFLAVINA: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DBCBAF-5991-42DF-898F-121C94160B8F}"/>
              </a:ext>
            </a:extLst>
          </p:cNvPr>
          <p:cNvSpPr>
            <a:spLocks/>
          </p:cNvSpPr>
          <p:nvPr/>
        </p:nvSpPr>
        <p:spPr bwMode="auto">
          <a:xfrm>
            <a:off x="2268538" y="2033588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009" name="Text Box 25">
            <a:extLst>
              <a:ext uri="{FF2B5EF4-FFF2-40B4-BE49-F238E27FC236}">
                <a16:creationId xmlns:a16="http://schemas.microsoft.com/office/drawing/2014/main" id="{0B6A7814-775C-4BA5-9691-C3AB6C26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262-265),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22013" name="Picture 29">
            <a:extLst>
              <a:ext uri="{FF2B5EF4-FFF2-40B4-BE49-F238E27FC236}">
                <a16:creationId xmlns:a16="http://schemas.microsoft.com/office/drawing/2014/main" id="{F9AE4F6B-9ED4-4BFD-A1A0-DE738D40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844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14" name="Text Box 30">
            <a:extLst>
              <a:ext uri="{FF2B5EF4-FFF2-40B4-BE49-F238E27FC236}">
                <a16:creationId xmlns:a16="http://schemas.microsoft.com/office/drawing/2014/main" id="{D003894B-E0C7-42BF-A35A-E68F7B3F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130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niacina ocurre en dos formas:</a:t>
            </a:r>
          </a:p>
        </p:txBody>
      </p:sp>
      <p:pic>
        <p:nvPicPr>
          <p:cNvPr id="1322015" name="Picture 31">
            <a:extLst>
              <a:ext uri="{FF2B5EF4-FFF2-40B4-BE49-F238E27FC236}">
                <a16:creationId xmlns:a16="http://schemas.microsoft.com/office/drawing/2014/main" id="{3B1D4B84-0B33-404B-AA77-E3199AA0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1130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16" name="Text Box 32">
            <a:extLst>
              <a:ext uri="{FF2B5EF4-FFF2-40B4-BE49-F238E27FC236}">
                <a16:creationId xmlns:a16="http://schemas.microsoft.com/office/drawing/2014/main" id="{A0AB4600-99AA-4CD1-95D8-7A48289A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0368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Ácido nicotínico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2017" name="Picture 33">
            <a:extLst>
              <a:ext uri="{FF2B5EF4-FFF2-40B4-BE49-F238E27FC236}">
                <a16:creationId xmlns:a16="http://schemas.microsoft.com/office/drawing/2014/main" id="{FBFC72CF-520A-4BEB-8543-84D4A58B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6163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18" name="Text Box 34">
            <a:extLst>
              <a:ext uri="{FF2B5EF4-FFF2-40B4-BE49-F238E27FC236}">
                <a16:creationId xmlns:a16="http://schemas.microsoft.com/office/drawing/2014/main" id="{62BEAE8A-B985-4C67-A1ED-61311FB7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5401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Nicotinamida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2019" name="Picture 35">
            <a:extLst>
              <a:ext uri="{FF2B5EF4-FFF2-40B4-BE49-F238E27FC236}">
                <a16:creationId xmlns:a16="http://schemas.microsoft.com/office/drawing/2014/main" id="{D09C58D8-2D42-44BE-A744-B0F88DE9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03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20" name="Text Box 36">
            <a:extLst>
              <a:ext uri="{FF2B5EF4-FFF2-40B4-BE49-F238E27FC236}">
                <a16:creationId xmlns:a16="http://schemas.microsoft.com/office/drawing/2014/main" id="{DF1D8BEC-A993-4D3F-A8B3-2663ACA0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098925"/>
            <a:ext cx="79581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niacina se encuentra activa en el cuerpo en dos formas de coenzimas:</a:t>
            </a:r>
          </a:p>
        </p:txBody>
      </p:sp>
      <p:pic>
        <p:nvPicPr>
          <p:cNvPr id="1322021" name="Picture 37">
            <a:extLst>
              <a:ext uri="{FF2B5EF4-FFF2-40B4-BE49-F238E27FC236}">
                <a16:creationId xmlns:a16="http://schemas.microsoft.com/office/drawing/2014/main" id="{9FB3E52A-F4A6-48E9-9F4B-B9EA4726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0371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22" name="Text Box 38">
            <a:extLst>
              <a:ext uri="{FF2B5EF4-FFF2-40B4-BE49-F238E27FC236}">
                <a16:creationId xmlns:a16="http://schemas.microsoft.com/office/drawing/2014/main" id="{9752A01B-9A2B-4507-8F2D-11DBFAC5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9609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Nicotinamida Adenina Dinucleótido (NAD)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2023" name="Picture 39">
            <a:extLst>
              <a:ext uri="{FF2B5EF4-FFF2-40B4-BE49-F238E27FC236}">
                <a16:creationId xmlns:a16="http://schemas.microsoft.com/office/drawing/2014/main" id="{0DBC4500-4CFD-4BA4-B711-2803C868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5403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2024" name="Text Box 40">
            <a:extLst>
              <a:ext uri="{FF2B5EF4-FFF2-40B4-BE49-F238E27FC236}">
                <a16:creationId xmlns:a16="http://schemas.microsoft.com/office/drawing/2014/main" id="{6460D984-712E-4650-A1FE-24AAC485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464175"/>
            <a:ext cx="7718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Nicotinamida Adenina Dinucleótido Fosfato (NADP)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EEF0A-3A7E-4F26-9D25-58BFFE9EF690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22026" name="Picture 42">
            <a:extLst>
              <a:ext uri="{FF2B5EF4-FFF2-40B4-BE49-F238E27FC236}">
                <a16:creationId xmlns:a16="http://schemas.microsoft.com/office/drawing/2014/main" id="{4536642A-E7A3-4C80-B375-20D8C7F0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C3C3F2-A7BA-4142-85F8-EE5DB47B779D}"/>
              </a:ext>
            </a:extLst>
          </p:cNvPr>
          <p:cNvSpPr>
            <a:spLocks/>
          </p:cNvSpPr>
          <p:nvPr/>
        </p:nvSpPr>
        <p:spPr bwMode="auto">
          <a:xfrm>
            <a:off x="1187450" y="1889125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Text Box 3">
            <a:extLst>
              <a:ext uri="{FF2B5EF4-FFF2-40B4-BE49-F238E27FC236}">
                <a16:creationId xmlns:a16="http://schemas.microsoft.com/office/drawing/2014/main" id="{537BBB5E-F325-4579-A204-E6049364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262-265),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24039" name="Picture 7">
            <a:extLst>
              <a:ext uri="{FF2B5EF4-FFF2-40B4-BE49-F238E27FC236}">
                <a16:creationId xmlns:a16="http://schemas.microsoft.com/office/drawing/2014/main" id="{63A7B866-BCA2-40D8-ADF7-64E5FBA1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4040" name="Text Box 8">
            <a:extLst>
              <a:ext uri="{FF2B5EF4-FFF2-40B4-BE49-F238E27FC236}">
                <a16:creationId xmlns:a16="http://schemas.microsoft.com/office/drawing/2014/main" id="{C4A35543-0A2F-41A4-A9FD-5CAEE6C0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niacina se activa como NAD:</a:t>
            </a:r>
          </a:p>
        </p:txBody>
      </p:sp>
      <p:pic>
        <p:nvPicPr>
          <p:cNvPr id="1324041" name="Picture 9">
            <a:extLst>
              <a:ext uri="{FF2B5EF4-FFF2-40B4-BE49-F238E27FC236}">
                <a16:creationId xmlns:a16="http://schemas.microsoft.com/office/drawing/2014/main" id="{9196C350-9E14-4ECC-8F94-DC2687C2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369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4042" name="Text Box 10">
            <a:extLst>
              <a:ext uri="{FF2B5EF4-FFF2-40B4-BE49-F238E27FC236}">
                <a16:creationId xmlns:a16="http://schemas.microsoft.com/office/drawing/2014/main" id="{D4D59C53-9E1D-4D50-B5B2-F94B610A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60713"/>
            <a:ext cx="7934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Participa como coenzima en el metabolismo energético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4043" name="Picture 11">
            <a:extLst>
              <a:ext uri="{FF2B5EF4-FFF2-40B4-BE49-F238E27FC236}">
                <a16:creationId xmlns:a16="http://schemas.microsoft.com/office/drawing/2014/main" id="{521887A8-53BD-4F02-9479-E29C2494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274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4044" name="Text Box 12">
            <a:extLst>
              <a:ext uri="{FF2B5EF4-FFF2-40B4-BE49-F238E27FC236}">
                <a16:creationId xmlns:a16="http://schemas.microsoft.com/office/drawing/2014/main" id="{289D90BD-33BB-4ECF-873D-A1BD2588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560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niacina en la forma de NADP:</a:t>
            </a:r>
          </a:p>
        </p:txBody>
      </p:sp>
      <p:pic>
        <p:nvPicPr>
          <p:cNvPr id="1324045" name="Picture 13">
            <a:extLst>
              <a:ext uri="{FF2B5EF4-FFF2-40B4-BE49-F238E27FC236}">
                <a16:creationId xmlns:a16="http://schemas.microsoft.com/office/drawing/2014/main" id="{17DEE12C-1956-45C2-8E68-A07F8BA1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35610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4046" name="Text Box 14">
            <a:extLst>
              <a:ext uri="{FF2B5EF4-FFF2-40B4-BE49-F238E27FC236}">
                <a16:creationId xmlns:a16="http://schemas.microsoft.com/office/drawing/2014/main" id="{B529244B-50AF-4630-B78A-D2EF9D0F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2799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Involucrada en procesos de síntesis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E8827-FD12-495A-B680-1C20C20280E0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24048" name="Picture 16">
            <a:extLst>
              <a:ext uri="{FF2B5EF4-FFF2-40B4-BE49-F238E27FC236}">
                <a16:creationId xmlns:a16="http://schemas.microsoft.com/office/drawing/2014/main" id="{C74BA98D-CEEA-47B0-8665-E9A85086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0DB3DE-AEBD-4B8A-B8DA-2E6CE3D03027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105" name="Text Box 25">
            <a:extLst>
              <a:ext uri="{FF2B5EF4-FFF2-40B4-BE49-F238E27FC236}">
                <a16:creationId xmlns:a16="http://schemas.microsoft.com/office/drawing/2014/main" id="{21F3A576-73A5-4B16-A40E-A97239B4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262-265),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26109" name="Picture 29">
            <a:extLst>
              <a:ext uri="{FF2B5EF4-FFF2-40B4-BE49-F238E27FC236}">
                <a16:creationId xmlns:a16="http://schemas.microsoft.com/office/drawing/2014/main" id="{32D43CB8-A898-4760-88B3-F14DFCB8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10" name="Text Box 30">
            <a:extLst>
              <a:ext uri="{FF2B5EF4-FFF2-40B4-BE49-F238E27FC236}">
                <a16:creationId xmlns:a16="http://schemas.microsoft.com/office/drawing/2014/main" id="{5EB83CD2-DFB1-4BFA-9855-A2784CEE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 integrales</a:t>
            </a:r>
          </a:p>
        </p:txBody>
      </p:sp>
      <p:pic>
        <p:nvPicPr>
          <p:cNvPr id="1326111" name="Picture 31">
            <a:extLst>
              <a:ext uri="{FF2B5EF4-FFF2-40B4-BE49-F238E27FC236}">
                <a16:creationId xmlns:a16="http://schemas.microsoft.com/office/drawing/2014/main" id="{C7AA4B59-4F67-48C1-A6AD-1EC01F40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12" name="Text Box 32">
            <a:extLst>
              <a:ext uri="{FF2B5EF4-FFF2-40B4-BE49-F238E27FC236}">
                <a16:creationId xmlns:a16="http://schemas.microsoft.com/office/drawing/2014/main" id="{AC003EA5-9956-4C9B-984A-CD796AF7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893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animales:</a:t>
            </a:r>
          </a:p>
        </p:txBody>
      </p:sp>
      <p:sp>
        <p:nvSpPr>
          <p:cNvPr id="1326113" name="Text Box 33">
            <a:extLst>
              <a:ext uri="{FF2B5EF4-FFF2-40B4-BE49-F238E27FC236}">
                <a16:creationId xmlns:a16="http://schemas.microsoft.com/office/drawing/2014/main" id="{F120B0AD-EDBC-46F6-984A-6BA10489E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21163"/>
            <a:ext cx="66960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Cerdo, carne de res, aves de corral</a:t>
            </a:r>
          </a:p>
        </p:txBody>
      </p:sp>
      <p:pic>
        <p:nvPicPr>
          <p:cNvPr id="1326114" name="Picture 34">
            <a:extLst>
              <a:ext uri="{FF2B5EF4-FFF2-40B4-BE49-F238E27FC236}">
                <a16:creationId xmlns:a16="http://schemas.microsoft.com/office/drawing/2014/main" id="{4BEC58C1-A7A6-449C-AED6-90D9AD75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11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15" name="Text Box 35">
            <a:extLst>
              <a:ext uri="{FF2B5EF4-FFF2-40B4-BE49-F238E27FC236}">
                <a16:creationId xmlns:a16="http://schemas.microsoft.com/office/drawing/2014/main" id="{281006B7-431B-4E2A-8FEF-093DC7C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797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Levadura de cerveza</a:t>
            </a:r>
          </a:p>
        </p:txBody>
      </p:sp>
      <p:pic>
        <p:nvPicPr>
          <p:cNvPr id="1326116" name="Picture 36">
            <a:extLst>
              <a:ext uri="{FF2B5EF4-FFF2-40B4-BE49-F238E27FC236}">
                <a16:creationId xmlns:a16="http://schemas.microsoft.com/office/drawing/2014/main" id="{EF60899D-93B6-4FA4-8DBB-75B308A2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17" name="Text Box 37">
            <a:extLst>
              <a:ext uri="{FF2B5EF4-FFF2-40B4-BE49-F238E27FC236}">
                <a16:creationId xmlns:a16="http://schemas.microsoft.com/office/drawing/2014/main" id="{7976287A-5FD9-4F06-9E0F-669EE82F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7259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Setas</a:t>
            </a:r>
          </a:p>
        </p:txBody>
      </p:sp>
      <p:pic>
        <p:nvPicPr>
          <p:cNvPr id="1326118" name="Picture 38">
            <a:extLst>
              <a:ext uri="{FF2B5EF4-FFF2-40B4-BE49-F238E27FC236}">
                <a16:creationId xmlns:a16="http://schemas.microsoft.com/office/drawing/2014/main" id="{2E7B3D69-6724-46F3-AA75-528D57E8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797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19" name="Text Box 39">
            <a:extLst>
              <a:ext uri="{FF2B5EF4-FFF2-40B4-BE49-F238E27FC236}">
                <a16:creationId xmlns:a16="http://schemas.microsoft.com/office/drawing/2014/main" id="{F7381B72-B9AE-4273-BECF-03D9BDC02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30835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Pescado</a:t>
            </a:r>
          </a:p>
        </p:txBody>
      </p:sp>
      <p:pic>
        <p:nvPicPr>
          <p:cNvPr id="1326120" name="Picture 40">
            <a:extLst>
              <a:ext uri="{FF2B5EF4-FFF2-40B4-BE49-F238E27FC236}">
                <a16:creationId xmlns:a16="http://schemas.microsoft.com/office/drawing/2014/main" id="{4AB926B4-20FF-4464-A4DC-B4255FC8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76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21" name="Text Box 41">
            <a:extLst>
              <a:ext uri="{FF2B5EF4-FFF2-40B4-BE49-F238E27FC236}">
                <a16:creationId xmlns:a16="http://schemas.microsoft.com/office/drawing/2014/main" id="{2F5AD4E8-A037-4463-A402-29147120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2054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Legumbres</a:t>
            </a:r>
          </a:p>
        </p:txBody>
      </p:sp>
      <p:pic>
        <p:nvPicPr>
          <p:cNvPr id="1326122" name="Picture 42">
            <a:extLst>
              <a:ext uri="{FF2B5EF4-FFF2-40B4-BE49-F238E27FC236}">
                <a16:creationId xmlns:a16="http://schemas.microsoft.com/office/drawing/2014/main" id="{D28DA6F5-6B3F-40CA-BABE-C0B3EFCA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0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123" name="Text Box 43">
            <a:extLst>
              <a:ext uri="{FF2B5EF4-FFF2-40B4-BE49-F238E27FC236}">
                <a16:creationId xmlns:a16="http://schemas.microsoft.com/office/drawing/2014/main" id="{405936F1-62D2-4FB5-A07C-6BED4716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638800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Papas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FAE19-0998-49B5-B3A2-6CB04B22502F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26125" name="Picture 45">
            <a:extLst>
              <a:ext uri="{FF2B5EF4-FFF2-40B4-BE49-F238E27FC236}">
                <a16:creationId xmlns:a16="http://schemas.microsoft.com/office/drawing/2014/main" id="{2D01A008-AD86-4437-97BA-25100555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C27E4C-DA46-4148-87F1-277447B2EF1F}"/>
              </a:ext>
            </a:extLst>
          </p:cNvPr>
          <p:cNvSpPr>
            <a:spLocks/>
          </p:cNvSpPr>
          <p:nvPr/>
        </p:nvSpPr>
        <p:spPr bwMode="auto">
          <a:xfrm>
            <a:off x="1403350" y="1773238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1" name="Text Box 3">
            <a:extLst>
              <a:ext uri="{FF2B5EF4-FFF2-40B4-BE49-F238E27FC236}">
                <a16:creationId xmlns:a16="http://schemas.microsoft.com/office/drawing/2014/main" id="{5B3754D4-AAA7-4385-A05B-50A3302C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262-265),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28135" name="Picture 7">
            <a:extLst>
              <a:ext uri="{FF2B5EF4-FFF2-40B4-BE49-F238E27FC236}">
                <a16:creationId xmlns:a16="http://schemas.microsoft.com/office/drawing/2014/main" id="{4D3CADF5-BBD9-4C49-83B4-4785AC6F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79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8136" name="Text Box 8">
            <a:extLst>
              <a:ext uri="{FF2B5EF4-FFF2-40B4-BE49-F238E27FC236}">
                <a16:creationId xmlns:a16="http://schemas.microsoft.com/office/drawing/2014/main" id="{4C0C49B6-6020-41B3-928F-4BE2C4FE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2764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 en el RDA:</a:t>
            </a:r>
          </a:p>
        </p:txBody>
      </p:sp>
      <p:pic>
        <p:nvPicPr>
          <p:cNvPr id="1328137" name="Picture 9">
            <a:extLst>
              <a:ext uri="{FF2B5EF4-FFF2-40B4-BE49-F238E27FC236}">
                <a16:creationId xmlns:a16="http://schemas.microsoft.com/office/drawing/2014/main" id="{0253D7A8-9826-4E1B-BF29-A6FBCAE8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2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8138" name="Text Box 10">
            <a:extLst>
              <a:ext uri="{FF2B5EF4-FFF2-40B4-BE49-F238E27FC236}">
                <a16:creationId xmlns:a16="http://schemas.microsoft.com/office/drawing/2014/main" id="{8B00C275-F08A-470F-AD0F-164F2983A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860800"/>
            <a:ext cx="82454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Basados en el gasto energético/calórico diario:</a:t>
            </a:r>
          </a:p>
        </p:txBody>
      </p:sp>
      <p:pic>
        <p:nvPicPr>
          <p:cNvPr id="1328139" name="Picture 11">
            <a:extLst>
              <a:ext uri="{FF2B5EF4-FFF2-40B4-BE49-F238E27FC236}">
                <a16:creationId xmlns:a16="http://schemas.microsoft.com/office/drawing/2014/main" id="{EE2A602E-3E19-4083-967E-9D06C926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73208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8140" name="Text Box 12">
            <a:extLst>
              <a:ext uri="{FF2B5EF4-FFF2-40B4-BE49-F238E27FC236}">
                <a16:creationId xmlns:a16="http://schemas.microsoft.com/office/drawing/2014/main" id="{A68296A4-95A0-4748-B885-58ABB11E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6558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8141" name="Picture 13">
            <a:extLst>
              <a:ext uri="{FF2B5EF4-FFF2-40B4-BE49-F238E27FC236}">
                <a16:creationId xmlns:a16="http://schemas.microsoft.com/office/drawing/2014/main" id="{024A2AA2-0EAA-4A77-A93C-2D7CB61E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1623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42" name="Text Box 14">
            <a:extLst>
              <a:ext uri="{FF2B5EF4-FFF2-40B4-BE49-F238E27FC236}">
                <a16:creationId xmlns:a16="http://schemas.microsoft.com/office/drawing/2014/main" id="{9CAB459E-AA8E-47CA-B57F-FFD40C8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165475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Mujeres: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14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28143" name="Picture 15">
            <a:extLst>
              <a:ext uri="{FF2B5EF4-FFF2-40B4-BE49-F238E27FC236}">
                <a16:creationId xmlns:a16="http://schemas.microsoft.com/office/drawing/2014/main" id="{DE80FF42-CD85-4B7C-A880-9D49521C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210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44" name="Text Box 16">
            <a:extLst>
              <a:ext uri="{FF2B5EF4-FFF2-40B4-BE49-F238E27FC236}">
                <a16:creationId xmlns:a16="http://schemas.microsoft.com/office/drawing/2014/main" id="{A8A138AF-B680-4D13-AF8C-3C70CA4C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524250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Varones:</a:t>
            </a:r>
            <a:r>
              <a:rPr lang="es-ES" alt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16 mg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328145" name="Picture 17">
            <a:extLst>
              <a:ext uri="{FF2B5EF4-FFF2-40B4-BE49-F238E27FC236}">
                <a16:creationId xmlns:a16="http://schemas.microsoft.com/office/drawing/2014/main" id="{9CA710C3-C9B0-43D0-A503-359280B9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6561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8146" name="Text Box 18">
            <a:extLst>
              <a:ext uri="{FF2B5EF4-FFF2-40B4-BE49-F238E27FC236}">
                <a16:creationId xmlns:a16="http://schemas.microsoft.com/office/drawing/2014/main" id="{01376E96-7967-48EF-BCDF-79E46932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799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6.6 mg de tiamina/1000 kcal: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28147" name="Picture 19">
            <a:extLst>
              <a:ext uri="{FF2B5EF4-FFF2-40B4-BE49-F238E27FC236}">
                <a16:creationId xmlns:a16="http://schemas.microsoft.com/office/drawing/2014/main" id="{4D31F886-4381-4FCA-A2A3-82AE144F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117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48" name="Text Box 20">
            <a:extLst>
              <a:ext uri="{FF2B5EF4-FFF2-40B4-BE49-F238E27FC236}">
                <a16:creationId xmlns:a16="http://schemas.microsoft.com/office/drawing/2014/main" id="{AC425931-CF08-4CF0-A0F3-B18B389A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14913"/>
            <a:ext cx="570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Ejemplo: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328149" name="Text Box 21">
            <a:extLst>
              <a:ext uri="{FF2B5EF4-FFF2-40B4-BE49-F238E27FC236}">
                <a16:creationId xmlns:a16="http://schemas.microsoft.com/office/drawing/2014/main" id="{4FCE93F4-4135-4094-A977-3B550144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5373688"/>
            <a:ext cx="5688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solidFill>
                  <a:srgbClr val="660066"/>
                </a:solidFill>
                <a:latin typeface="Verdana" panose="020B0604030504040204" pitchFamily="34" charset="0"/>
              </a:rPr>
              <a:t>Costo Energético:  </a:t>
            </a:r>
            <a:r>
              <a:rPr lang="en-US" altLang="en-US" sz="1800" b="1" i="1">
                <a:solidFill>
                  <a:srgbClr val="660066"/>
                </a:solidFill>
                <a:latin typeface="Verdana" panose="020B0604030504040204" pitchFamily="34" charset="0"/>
              </a:rPr>
              <a:t>3000 - 6000 kcal/día:</a:t>
            </a:r>
          </a:p>
        </p:txBody>
      </p:sp>
      <p:grpSp>
        <p:nvGrpSpPr>
          <p:cNvPr id="1328150" name="Group 22">
            <a:extLst>
              <a:ext uri="{FF2B5EF4-FFF2-40B4-BE49-F238E27FC236}">
                <a16:creationId xmlns:a16="http://schemas.microsoft.com/office/drawing/2014/main" id="{579D9A53-3D0C-4E7C-B6B4-246BC1ED12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2563" y="5408613"/>
            <a:ext cx="266700" cy="268287"/>
            <a:chOff x="618" y="2160"/>
            <a:chExt cx="2262" cy="2267"/>
          </a:xfrm>
        </p:grpSpPr>
        <p:sp>
          <p:nvSpPr>
            <p:cNvPr id="1328151" name="AutoShape 23">
              <a:extLst>
                <a:ext uri="{FF2B5EF4-FFF2-40B4-BE49-F238E27FC236}">
                  <a16:creationId xmlns:a16="http://schemas.microsoft.com/office/drawing/2014/main" id="{2B519547-DE72-43C3-A1A8-6B957D1428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2" name="Freeform 24">
              <a:extLst>
                <a:ext uri="{FF2B5EF4-FFF2-40B4-BE49-F238E27FC236}">
                  <a16:creationId xmlns:a16="http://schemas.microsoft.com/office/drawing/2014/main" id="{1D2DA0A4-FB4B-4FF8-8102-7D522AE0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3" name="Freeform 25">
              <a:extLst>
                <a:ext uri="{FF2B5EF4-FFF2-40B4-BE49-F238E27FC236}">
                  <a16:creationId xmlns:a16="http://schemas.microsoft.com/office/drawing/2014/main" id="{98E6B833-14DB-463C-9E54-38F68B735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4" name="Freeform 26">
              <a:extLst>
                <a:ext uri="{FF2B5EF4-FFF2-40B4-BE49-F238E27FC236}">
                  <a16:creationId xmlns:a16="http://schemas.microsoft.com/office/drawing/2014/main" id="{E5E1CC02-9168-4385-9640-4590EE55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5" name="Freeform 27">
              <a:extLst>
                <a:ext uri="{FF2B5EF4-FFF2-40B4-BE49-F238E27FC236}">
                  <a16:creationId xmlns:a16="http://schemas.microsoft.com/office/drawing/2014/main" id="{5A50DBF1-673C-4D54-8EC9-51866C02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6" name="Freeform 28">
              <a:extLst>
                <a:ext uri="{FF2B5EF4-FFF2-40B4-BE49-F238E27FC236}">
                  <a16:creationId xmlns:a16="http://schemas.microsoft.com/office/drawing/2014/main" id="{E2FD8F3F-6BA6-458C-9C03-613A9A43A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7" name="Freeform 29">
              <a:extLst>
                <a:ext uri="{FF2B5EF4-FFF2-40B4-BE49-F238E27FC236}">
                  <a16:creationId xmlns:a16="http://schemas.microsoft.com/office/drawing/2014/main" id="{C6BFA671-3BC7-4E3B-ADD6-5828C0B6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8" name="Freeform 30">
              <a:extLst>
                <a:ext uri="{FF2B5EF4-FFF2-40B4-BE49-F238E27FC236}">
                  <a16:creationId xmlns:a16="http://schemas.microsoft.com/office/drawing/2014/main" id="{9B85E235-FCFB-46ED-A195-6D648A310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59" name="Freeform 31">
              <a:extLst>
                <a:ext uri="{FF2B5EF4-FFF2-40B4-BE49-F238E27FC236}">
                  <a16:creationId xmlns:a16="http://schemas.microsoft.com/office/drawing/2014/main" id="{46860BCE-4A29-4877-B6D6-D6A919A1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60" name="Freeform 32">
              <a:extLst>
                <a:ext uri="{FF2B5EF4-FFF2-40B4-BE49-F238E27FC236}">
                  <a16:creationId xmlns:a16="http://schemas.microsoft.com/office/drawing/2014/main" id="{4BE6C496-FDD4-4A42-AB8B-01259A801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161" name="Freeform 33">
              <a:extLst>
                <a:ext uri="{FF2B5EF4-FFF2-40B4-BE49-F238E27FC236}">
                  <a16:creationId xmlns:a16="http://schemas.microsoft.com/office/drawing/2014/main" id="{D19478C4-8EB4-4941-9391-80F42E72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8162" name="Text Box 34">
            <a:extLst>
              <a:ext uri="{FF2B5EF4-FFF2-40B4-BE49-F238E27FC236}">
                <a16:creationId xmlns:a16="http://schemas.microsoft.com/office/drawing/2014/main" id="{753FF339-39B7-4449-9B73-27B5B584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713413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 i="1">
                <a:latin typeface="Verdana" panose="020B0604030504040204" pitchFamily="34" charset="0"/>
              </a:rPr>
              <a:t>Requiere: 20 - 40 mg/día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DB18B-B74D-4C4C-A9C3-1616E0A55CE0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28164" name="Picture 36">
            <a:extLst>
              <a:ext uri="{FF2B5EF4-FFF2-40B4-BE49-F238E27FC236}">
                <a16:creationId xmlns:a16="http://schemas.microsoft.com/office/drawing/2014/main" id="{659ADE10-EC8F-4737-B8A0-A2A79DA6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575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0C3403-5EA3-48AE-A0E2-A88228A20316}"/>
              </a:ext>
            </a:extLst>
          </p:cNvPr>
          <p:cNvSpPr>
            <a:spLocks/>
          </p:cNvSpPr>
          <p:nvPr/>
        </p:nvSpPr>
        <p:spPr bwMode="auto">
          <a:xfrm>
            <a:off x="1403350" y="177165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9" name="Text Box 3">
            <a:extLst>
              <a:ext uri="{FF2B5EF4-FFF2-40B4-BE49-F238E27FC236}">
                <a16:creationId xmlns:a16="http://schemas.microsoft.com/office/drawing/2014/main" id="{0DB3D5F9-BC2C-4EEA-ABD9-BB1EEB30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30183" name="Picture 7">
            <a:extLst>
              <a:ext uri="{FF2B5EF4-FFF2-40B4-BE49-F238E27FC236}">
                <a16:creationId xmlns:a16="http://schemas.microsoft.com/office/drawing/2014/main" id="{10AFD94D-A293-44FB-84AE-4D6DBD32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11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0184" name="Text Box 8">
            <a:extLst>
              <a:ext uri="{FF2B5EF4-FFF2-40B4-BE49-F238E27FC236}">
                <a16:creationId xmlns:a16="http://schemas.microsoft.com/office/drawing/2014/main" id="{B1C4CBF9-1232-481A-BF38-6E8B67E9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797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Reducción en el apetito</a:t>
            </a:r>
          </a:p>
        </p:txBody>
      </p:sp>
      <p:pic>
        <p:nvPicPr>
          <p:cNvPr id="1330185" name="Picture 9">
            <a:extLst>
              <a:ext uri="{FF2B5EF4-FFF2-40B4-BE49-F238E27FC236}">
                <a16:creationId xmlns:a16="http://schemas.microsoft.com/office/drawing/2014/main" id="{537A901F-B01D-4202-921B-E492647F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59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0186" name="Text Box 10">
            <a:extLst>
              <a:ext uri="{FF2B5EF4-FFF2-40B4-BE49-F238E27FC236}">
                <a16:creationId xmlns:a16="http://schemas.microsoft.com/office/drawing/2014/main" id="{0F493BF3-46A1-431C-89FE-9AC7B51A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845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Pédida de peso</a:t>
            </a:r>
          </a:p>
        </p:txBody>
      </p:sp>
      <p:pic>
        <p:nvPicPr>
          <p:cNvPr id="1330187" name="Picture 11">
            <a:extLst>
              <a:ext uri="{FF2B5EF4-FFF2-40B4-BE49-F238E27FC236}">
                <a16:creationId xmlns:a16="http://schemas.microsoft.com/office/drawing/2014/main" id="{297DCF26-F7D2-44FC-8871-2A08CB37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592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0188" name="Text Box 12">
            <a:extLst>
              <a:ext uri="{FF2B5EF4-FFF2-40B4-BE49-F238E27FC236}">
                <a16:creationId xmlns:a16="http://schemas.microsoft.com/office/drawing/2014/main" id="{345A2B91-4E57-41F2-8E4E-ED73D9B5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877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Sentimiento general de debilidad</a:t>
            </a:r>
          </a:p>
        </p:txBody>
      </p:sp>
      <p:pic>
        <p:nvPicPr>
          <p:cNvPr id="1330189" name="Picture 13">
            <a:extLst>
              <a:ext uri="{FF2B5EF4-FFF2-40B4-BE49-F238E27FC236}">
                <a16:creationId xmlns:a16="http://schemas.microsoft.com/office/drawing/2014/main" id="{F604AEF2-400E-4301-86EA-AFC08D75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87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0190" name="Text Box 14">
            <a:extLst>
              <a:ext uri="{FF2B5EF4-FFF2-40B4-BE49-F238E27FC236}">
                <a16:creationId xmlns:a16="http://schemas.microsoft.com/office/drawing/2014/main" id="{62F72C4D-D476-4270-83C4-BD634066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316413"/>
            <a:ext cx="82470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producción aeróbica de ATP sufre marcadamente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67218-027C-41E7-ABB6-43EE0528476E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0192" name="Picture 16">
            <a:extLst>
              <a:ext uri="{FF2B5EF4-FFF2-40B4-BE49-F238E27FC236}">
                <a16:creationId xmlns:a16="http://schemas.microsoft.com/office/drawing/2014/main" id="{A55D4A1A-DCF0-46B6-A038-32EFEF58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AA2AA0-AFF0-49D5-8B7A-0F1350746908}"/>
              </a:ext>
            </a:extLst>
          </p:cNvPr>
          <p:cNvSpPr>
            <a:spLocks/>
          </p:cNvSpPr>
          <p:nvPr/>
        </p:nvSpPr>
        <p:spPr bwMode="auto">
          <a:xfrm>
            <a:off x="2268538" y="18907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7" name="Text Box 3">
            <a:extLst>
              <a:ext uri="{FF2B5EF4-FFF2-40B4-BE49-F238E27FC236}">
                <a16:creationId xmlns:a16="http://schemas.microsoft.com/office/drawing/2014/main" id="{B578B541-57C0-4657-B607-9CAF68E0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</a:t>
            </a:r>
            <a:r>
              <a:rPr lang="en-US" altLang="en-US" sz="1200" b="1">
                <a:latin typeface="Times New Roman" panose="02020603050405020304" pitchFamily="18" charset="0"/>
              </a:rPr>
              <a:t>A: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264),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32231" name="Picture 7">
            <a:extLst>
              <a:ext uri="{FF2B5EF4-FFF2-40B4-BE49-F238E27FC236}">
                <a16:creationId xmlns:a16="http://schemas.microsoft.com/office/drawing/2014/main" id="{A268CFA2-2836-40B2-8CB2-4FF764F9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38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32" name="Text Box 8">
            <a:extLst>
              <a:ext uri="{FF2B5EF4-FFF2-40B4-BE49-F238E27FC236}">
                <a16:creationId xmlns:a16="http://schemas.microsoft.com/office/drawing/2014/main" id="{836ECFEB-4DD2-423F-8393-69E18D5D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4923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Consumo de niacina mayor de 100 mg</a:t>
            </a:r>
          </a:p>
        </p:txBody>
      </p:sp>
      <p:pic>
        <p:nvPicPr>
          <p:cNvPr id="1332233" name="Picture 9">
            <a:extLst>
              <a:ext uri="{FF2B5EF4-FFF2-40B4-BE49-F238E27FC236}">
                <a16:creationId xmlns:a16="http://schemas.microsoft.com/office/drawing/2014/main" id="{5FE6C4FE-6BBB-42C1-BB34-627AC947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52085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34" name="Text Box 10">
            <a:extLst>
              <a:ext uri="{FF2B5EF4-FFF2-40B4-BE49-F238E27FC236}">
                <a16:creationId xmlns:a16="http://schemas.microsoft.com/office/drawing/2014/main" id="{880E5653-FBD8-4F7A-8A73-F3DE75B7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1323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32235" name="Picture 11">
            <a:extLst>
              <a:ext uri="{FF2B5EF4-FFF2-40B4-BE49-F238E27FC236}">
                <a16:creationId xmlns:a16="http://schemas.microsoft.com/office/drawing/2014/main" id="{3C8B154F-D4E8-47AA-9FF1-B2829654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429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36" name="Text Box 12">
            <a:extLst>
              <a:ext uri="{FF2B5EF4-FFF2-40B4-BE49-F238E27FC236}">
                <a16:creationId xmlns:a16="http://schemas.microsoft.com/office/drawing/2014/main" id="{6E09F452-D674-4C0B-BDEA-12B523C7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432175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Efectos/signos - </a:t>
            </a:r>
            <a:r>
              <a:rPr lang="es-E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Piel:</a:t>
            </a:r>
          </a:p>
        </p:txBody>
      </p:sp>
      <p:sp>
        <p:nvSpPr>
          <p:cNvPr id="1332237" name="Text Box 13">
            <a:extLst>
              <a:ext uri="{FF2B5EF4-FFF2-40B4-BE49-F238E27FC236}">
                <a16:creationId xmlns:a16="http://schemas.microsoft.com/office/drawing/2014/main" id="{30706ABB-27A1-46B2-81DF-5C8B4B1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790950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Ruborizada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332238" name="Group 14">
            <a:extLst>
              <a:ext uri="{FF2B5EF4-FFF2-40B4-BE49-F238E27FC236}">
                <a16:creationId xmlns:a16="http://schemas.microsoft.com/office/drawing/2014/main" id="{A18D3231-F759-45B5-B233-73AA76D922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3825875"/>
            <a:ext cx="266700" cy="268288"/>
            <a:chOff x="618" y="2160"/>
            <a:chExt cx="2262" cy="2267"/>
          </a:xfrm>
        </p:grpSpPr>
        <p:sp>
          <p:nvSpPr>
            <p:cNvPr id="1332239" name="AutoShape 15">
              <a:extLst>
                <a:ext uri="{FF2B5EF4-FFF2-40B4-BE49-F238E27FC236}">
                  <a16:creationId xmlns:a16="http://schemas.microsoft.com/office/drawing/2014/main" id="{4BD5608B-628C-4F4D-9FAA-628506DC87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0" name="Freeform 16">
              <a:extLst>
                <a:ext uri="{FF2B5EF4-FFF2-40B4-BE49-F238E27FC236}">
                  <a16:creationId xmlns:a16="http://schemas.microsoft.com/office/drawing/2014/main" id="{6E754E47-B549-41C1-A47C-699919CC6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1" name="Freeform 17">
              <a:extLst>
                <a:ext uri="{FF2B5EF4-FFF2-40B4-BE49-F238E27FC236}">
                  <a16:creationId xmlns:a16="http://schemas.microsoft.com/office/drawing/2014/main" id="{215EFDA9-2FBE-43D1-BF45-EED517C5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2" name="Freeform 18">
              <a:extLst>
                <a:ext uri="{FF2B5EF4-FFF2-40B4-BE49-F238E27FC236}">
                  <a16:creationId xmlns:a16="http://schemas.microsoft.com/office/drawing/2014/main" id="{C15B3788-F16E-4FD1-BB19-6F7EF05A1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3" name="Freeform 19">
              <a:extLst>
                <a:ext uri="{FF2B5EF4-FFF2-40B4-BE49-F238E27FC236}">
                  <a16:creationId xmlns:a16="http://schemas.microsoft.com/office/drawing/2014/main" id="{76C4844D-F3C0-4FE1-927F-7E4744FF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4" name="Freeform 20">
              <a:extLst>
                <a:ext uri="{FF2B5EF4-FFF2-40B4-BE49-F238E27FC236}">
                  <a16:creationId xmlns:a16="http://schemas.microsoft.com/office/drawing/2014/main" id="{C646D657-689E-4266-A2DE-0131CD7F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5" name="Freeform 21">
              <a:extLst>
                <a:ext uri="{FF2B5EF4-FFF2-40B4-BE49-F238E27FC236}">
                  <a16:creationId xmlns:a16="http://schemas.microsoft.com/office/drawing/2014/main" id="{C7B4D015-1BE4-4ABE-B569-041E06DD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6" name="Freeform 22">
              <a:extLst>
                <a:ext uri="{FF2B5EF4-FFF2-40B4-BE49-F238E27FC236}">
                  <a16:creationId xmlns:a16="http://schemas.microsoft.com/office/drawing/2014/main" id="{2D5B1B3C-DB51-43A8-9AD3-6D438ECBE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7" name="Freeform 23">
              <a:extLst>
                <a:ext uri="{FF2B5EF4-FFF2-40B4-BE49-F238E27FC236}">
                  <a16:creationId xmlns:a16="http://schemas.microsoft.com/office/drawing/2014/main" id="{995B745B-4907-4AA3-A774-53E3F60B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8" name="Freeform 24">
              <a:extLst>
                <a:ext uri="{FF2B5EF4-FFF2-40B4-BE49-F238E27FC236}">
                  <a16:creationId xmlns:a16="http://schemas.microsoft.com/office/drawing/2014/main" id="{03CDA02B-4B1D-4338-87B1-683F1CF0F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9" name="Freeform 25">
              <a:extLst>
                <a:ext uri="{FF2B5EF4-FFF2-40B4-BE49-F238E27FC236}">
                  <a16:creationId xmlns:a16="http://schemas.microsoft.com/office/drawing/2014/main" id="{0188036C-2FC9-4A92-9819-B2231F8B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250" name="Picture 26">
            <a:extLst>
              <a:ext uri="{FF2B5EF4-FFF2-40B4-BE49-F238E27FC236}">
                <a16:creationId xmlns:a16="http://schemas.microsoft.com/office/drawing/2014/main" id="{762E7BBC-14EA-4C40-A3FE-AE299392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51" name="Text Box 27">
            <a:extLst>
              <a:ext uri="{FF2B5EF4-FFF2-40B4-BE49-F238E27FC236}">
                <a16:creationId xmlns:a16="http://schemas.microsoft.com/office/drawing/2014/main" id="{7F24959B-0511-40B3-BDF9-F391573CC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6529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niacina:</a:t>
            </a:r>
          </a:p>
        </p:txBody>
      </p:sp>
      <p:pic>
        <p:nvPicPr>
          <p:cNvPr id="1332252" name="Picture 28">
            <a:extLst>
              <a:ext uri="{FF2B5EF4-FFF2-40B4-BE49-F238E27FC236}">
                <a16:creationId xmlns:a16="http://schemas.microsoft.com/office/drawing/2014/main" id="{432955F1-463F-4602-BC44-178BA7F5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0210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53" name="Text Box 29">
            <a:extLst>
              <a:ext uri="{FF2B5EF4-FFF2-40B4-BE49-F238E27FC236}">
                <a16:creationId xmlns:a16="http://schemas.microsoft.com/office/drawing/2014/main" id="{61874F0F-6555-4F6B-B121-6F6EEF2C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9448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Vasodilatación de la piel: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32254" name="Text Box 30">
            <a:extLst>
              <a:ext uri="{FF2B5EF4-FFF2-40B4-BE49-F238E27FC236}">
                <a16:creationId xmlns:a16="http://schemas.microsoft.com/office/drawing/2014/main" id="{26D32C5B-7A14-429F-A52C-4AE51CD2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221163"/>
            <a:ext cx="5688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Irritada</a:t>
            </a:r>
            <a:endParaRPr lang="en-US" altLang="en-US" sz="1800" b="1" i="1">
              <a:latin typeface="Verdana" panose="020B0604030504040204" pitchFamily="34" charset="0"/>
            </a:endParaRPr>
          </a:p>
        </p:txBody>
      </p:sp>
      <p:grpSp>
        <p:nvGrpSpPr>
          <p:cNvPr id="1332255" name="Group 31">
            <a:extLst>
              <a:ext uri="{FF2B5EF4-FFF2-40B4-BE49-F238E27FC236}">
                <a16:creationId xmlns:a16="http://schemas.microsoft.com/office/drawing/2014/main" id="{393904C0-DC32-4C1E-ACE1-2918CE2FB6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4256088"/>
            <a:ext cx="266700" cy="268287"/>
            <a:chOff x="618" y="2160"/>
            <a:chExt cx="2262" cy="2267"/>
          </a:xfrm>
        </p:grpSpPr>
        <p:sp>
          <p:nvSpPr>
            <p:cNvPr id="1332256" name="AutoShape 32">
              <a:extLst>
                <a:ext uri="{FF2B5EF4-FFF2-40B4-BE49-F238E27FC236}">
                  <a16:creationId xmlns:a16="http://schemas.microsoft.com/office/drawing/2014/main" id="{03EE1040-108B-481B-9B5D-BEF791E975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7" name="Freeform 33">
              <a:extLst>
                <a:ext uri="{FF2B5EF4-FFF2-40B4-BE49-F238E27FC236}">
                  <a16:creationId xmlns:a16="http://schemas.microsoft.com/office/drawing/2014/main" id="{E3DA95D6-83AF-49CE-B4B9-BECB745E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8" name="Freeform 34">
              <a:extLst>
                <a:ext uri="{FF2B5EF4-FFF2-40B4-BE49-F238E27FC236}">
                  <a16:creationId xmlns:a16="http://schemas.microsoft.com/office/drawing/2014/main" id="{85D1AF8B-9545-489A-9F67-7067A364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9" name="Freeform 35">
              <a:extLst>
                <a:ext uri="{FF2B5EF4-FFF2-40B4-BE49-F238E27FC236}">
                  <a16:creationId xmlns:a16="http://schemas.microsoft.com/office/drawing/2014/main" id="{D3FCFB15-2A5D-41F1-AA8B-2F5E87C37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0" name="Freeform 36">
              <a:extLst>
                <a:ext uri="{FF2B5EF4-FFF2-40B4-BE49-F238E27FC236}">
                  <a16:creationId xmlns:a16="http://schemas.microsoft.com/office/drawing/2014/main" id="{48E701BA-C0D1-462F-AEB6-E6930999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1" name="Freeform 37">
              <a:extLst>
                <a:ext uri="{FF2B5EF4-FFF2-40B4-BE49-F238E27FC236}">
                  <a16:creationId xmlns:a16="http://schemas.microsoft.com/office/drawing/2014/main" id="{A79779ED-7A55-4800-9566-B57254C8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2" name="Freeform 38">
              <a:extLst>
                <a:ext uri="{FF2B5EF4-FFF2-40B4-BE49-F238E27FC236}">
                  <a16:creationId xmlns:a16="http://schemas.microsoft.com/office/drawing/2014/main" id="{CBF735C3-556E-4D94-8FDB-72D1C0BD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3" name="Freeform 39">
              <a:extLst>
                <a:ext uri="{FF2B5EF4-FFF2-40B4-BE49-F238E27FC236}">
                  <a16:creationId xmlns:a16="http://schemas.microsoft.com/office/drawing/2014/main" id="{FE39EA17-5077-4724-B462-666E9E64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4" name="Freeform 40">
              <a:extLst>
                <a:ext uri="{FF2B5EF4-FFF2-40B4-BE49-F238E27FC236}">
                  <a16:creationId xmlns:a16="http://schemas.microsoft.com/office/drawing/2014/main" id="{02C1328C-AA7A-4A8D-AFBB-569DE974C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5" name="Freeform 41">
              <a:extLst>
                <a:ext uri="{FF2B5EF4-FFF2-40B4-BE49-F238E27FC236}">
                  <a16:creationId xmlns:a16="http://schemas.microsoft.com/office/drawing/2014/main" id="{DA0AA6B5-DD8D-492C-9810-788CABECB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6" name="Freeform 42">
              <a:extLst>
                <a:ext uri="{FF2B5EF4-FFF2-40B4-BE49-F238E27FC236}">
                  <a16:creationId xmlns:a16="http://schemas.microsoft.com/office/drawing/2014/main" id="{75FC2AFF-C336-45A2-A92A-0CAECFEF4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67" name="Text Box 43">
            <a:extLst>
              <a:ext uri="{FF2B5EF4-FFF2-40B4-BE49-F238E27FC236}">
                <a16:creationId xmlns:a16="http://schemas.microsoft.com/office/drawing/2014/main" id="{F16AA8B9-C6ED-476C-8ED2-92BE8A62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565467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35 mg/día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0DA44-182D-43BA-A7DE-ECAD3375FBEC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2269" name="Picture 45">
            <a:extLst>
              <a:ext uri="{FF2B5EF4-FFF2-40B4-BE49-F238E27FC236}">
                <a16:creationId xmlns:a16="http://schemas.microsoft.com/office/drawing/2014/main" id="{7C1DFE32-418C-4355-883B-99FF020E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5990A4-46C5-4E51-9CC3-B68C37DB07C1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5" name="Text Box 3">
            <a:extLst>
              <a:ext uri="{FF2B5EF4-FFF2-40B4-BE49-F238E27FC236}">
                <a16:creationId xmlns:a16="http://schemas.microsoft.com/office/drawing/2014/main" id="{85FE4140-34A4-40C3-863F-10FAD9B3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262-265),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34279" name="Picture 7">
            <a:extLst>
              <a:ext uri="{FF2B5EF4-FFF2-40B4-BE49-F238E27FC236}">
                <a16:creationId xmlns:a16="http://schemas.microsoft.com/office/drawing/2014/main" id="{A7451415-E94F-4DB0-B7F7-BE9EF3A8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50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80" name="Text Box 8">
            <a:extLst>
              <a:ext uri="{FF2B5EF4-FFF2-40B4-BE49-F238E27FC236}">
                <a16:creationId xmlns:a16="http://schemas.microsoft.com/office/drawing/2014/main" id="{CFC4DA69-E0CE-4E2C-83A3-63C41034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433638"/>
            <a:ext cx="8174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Se cree que el consumo de niacina es adecuado para la mayoría de los atletas</a:t>
            </a:r>
          </a:p>
        </p:txBody>
      </p:sp>
      <p:pic>
        <p:nvPicPr>
          <p:cNvPr id="1334281" name="Picture 9">
            <a:extLst>
              <a:ext uri="{FF2B5EF4-FFF2-40B4-BE49-F238E27FC236}">
                <a16:creationId xmlns:a16="http://schemas.microsoft.com/office/drawing/2014/main" id="{D3045C23-702F-40A7-A392-A8563CAE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972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82" name="Text Box 10">
            <a:extLst>
              <a:ext uri="{FF2B5EF4-FFF2-40B4-BE49-F238E27FC236}">
                <a16:creationId xmlns:a16="http://schemas.microsoft.com/office/drawing/2014/main" id="{F5B5F21A-2A0E-489F-ADC4-F1B95AF2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225800"/>
            <a:ext cx="80295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Probablemente, la suplementación empleando una dosis baja no mejora el rendimiento deportivo (Ej: en eventos de tolerancia aeróbica) para aquellos atletas en un estado nutricional adecuado</a:t>
            </a:r>
          </a:p>
        </p:txBody>
      </p:sp>
      <p:pic>
        <p:nvPicPr>
          <p:cNvPr id="1334283" name="Picture 11">
            <a:extLst>
              <a:ext uri="{FF2B5EF4-FFF2-40B4-BE49-F238E27FC236}">
                <a16:creationId xmlns:a16="http://schemas.microsoft.com/office/drawing/2014/main" id="{DFD78698-87C5-4339-87D8-9023A053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37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84" name="Text Box 12">
            <a:extLst>
              <a:ext uri="{FF2B5EF4-FFF2-40B4-BE49-F238E27FC236}">
                <a16:creationId xmlns:a16="http://schemas.microsoft.com/office/drawing/2014/main" id="{7C1E08DC-80DB-4314-BFBE-1DAFAA32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665663"/>
            <a:ext cx="8174037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Altas dosis (megadosis) de suplementación puede disminuir el rendimiento, puesto que inhibe la movilización de ácidos grasos de los triglicéridos en el tejido adiposo</a:t>
            </a:r>
          </a:p>
        </p:txBody>
      </p:sp>
      <p:pic>
        <p:nvPicPr>
          <p:cNvPr id="1334285" name="Picture 13">
            <a:extLst>
              <a:ext uri="{FF2B5EF4-FFF2-40B4-BE49-F238E27FC236}">
                <a16:creationId xmlns:a16="http://schemas.microsoft.com/office/drawing/2014/main" id="{EA029FBD-C7D3-4F2A-978F-4DF50D86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1DC2A-E040-479B-B883-6FCBA34D0AE9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 - NIACINA: B</a:t>
            </a:r>
            <a:r>
              <a:rPr lang="es-PR" altLang="en-US" sz="3200" i="1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PR" altLang="en-US" sz="3200" baseline="-250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63AF38-6ED5-44F8-A66C-5B1ED9765440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770" name="Group 2">
            <a:extLst>
              <a:ext uri="{FF2B5EF4-FFF2-40B4-BE49-F238E27FC236}">
                <a16:creationId xmlns:a16="http://schemas.microsoft.com/office/drawing/2014/main" id="{3AD5DE92-4DF4-4338-BC34-0029221AF7E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01813"/>
            <a:ext cx="7239000" cy="4572000"/>
            <a:chOff x="1153" y="1441"/>
            <a:chExt cx="3599" cy="2259"/>
          </a:xfrm>
        </p:grpSpPr>
        <p:sp>
          <p:nvSpPr>
            <p:cNvPr id="1184771" name="Rectangle 3">
              <a:extLst>
                <a:ext uri="{FF2B5EF4-FFF2-40B4-BE49-F238E27FC236}">
                  <a16:creationId xmlns:a16="http://schemas.microsoft.com/office/drawing/2014/main" id="{81571411-A4A8-450D-87D5-32FA992BA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475"/>
              <a:ext cx="3531" cy="2191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2" name="Rectangle 4">
              <a:extLst>
                <a:ext uri="{FF2B5EF4-FFF2-40B4-BE49-F238E27FC236}">
                  <a16:creationId xmlns:a16="http://schemas.microsoft.com/office/drawing/2014/main" id="{4AAC0500-3C6C-4AD3-9D24-E0432DD7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475"/>
              <a:ext cx="3531" cy="2191"/>
            </a:xfrm>
            <a:prstGeom prst="rect">
              <a:avLst/>
            </a:prstGeom>
            <a:noFill/>
            <a:ln w="0">
              <a:solidFill>
                <a:srgbClr val="006600"/>
              </a:solidFill>
              <a:miter lim="800000"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3" name="Freeform 5">
              <a:extLst>
                <a:ext uri="{FF2B5EF4-FFF2-40B4-BE49-F238E27FC236}">
                  <a16:creationId xmlns:a16="http://schemas.microsoft.com/office/drawing/2014/main" id="{26707E01-55E3-493F-A61C-45CE7F35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4" cy="2259"/>
            </a:xfrm>
            <a:custGeom>
              <a:avLst/>
              <a:gdLst>
                <a:gd name="T0" fmla="*/ 0 w 169"/>
                <a:gd name="T1" fmla="*/ 0 h 11297"/>
                <a:gd name="T2" fmla="*/ 169 w 169"/>
                <a:gd name="T3" fmla="*/ 170 h 11297"/>
                <a:gd name="T4" fmla="*/ 169 w 169"/>
                <a:gd name="T5" fmla="*/ 11127 h 11297"/>
                <a:gd name="T6" fmla="*/ 0 w 169"/>
                <a:gd name="T7" fmla="*/ 11297 h 11297"/>
                <a:gd name="T8" fmla="*/ 0 w 169"/>
                <a:gd name="T9" fmla="*/ 0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0" y="0"/>
                  </a:moveTo>
                  <a:lnTo>
                    <a:pt x="169" y="170"/>
                  </a:lnTo>
                  <a:lnTo>
                    <a:pt x="169" y="11127"/>
                  </a:lnTo>
                  <a:lnTo>
                    <a:pt x="0" y="1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34D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4" name="Freeform 6">
              <a:extLst>
                <a:ext uri="{FF2B5EF4-FFF2-40B4-BE49-F238E27FC236}">
                  <a16:creationId xmlns:a16="http://schemas.microsoft.com/office/drawing/2014/main" id="{5BBEB079-4ED4-400D-98CA-BD0F982D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4" cy="2259"/>
            </a:xfrm>
            <a:custGeom>
              <a:avLst/>
              <a:gdLst>
                <a:gd name="T0" fmla="*/ 0 w 169"/>
                <a:gd name="T1" fmla="*/ 0 h 11297"/>
                <a:gd name="T2" fmla="*/ 169 w 169"/>
                <a:gd name="T3" fmla="*/ 170 h 11297"/>
                <a:gd name="T4" fmla="*/ 169 w 169"/>
                <a:gd name="T5" fmla="*/ 11127 h 11297"/>
                <a:gd name="T6" fmla="*/ 0 w 169"/>
                <a:gd name="T7" fmla="*/ 11297 h 11297"/>
                <a:gd name="T8" fmla="*/ 0 w 169"/>
                <a:gd name="T9" fmla="*/ 0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0" y="0"/>
                  </a:moveTo>
                  <a:lnTo>
                    <a:pt x="169" y="170"/>
                  </a:lnTo>
                  <a:lnTo>
                    <a:pt x="169" y="11127"/>
                  </a:lnTo>
                  <a:lnTo>
                    <a:pt x="0" y="112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5" name="Freeform 7">
              <a:extLst>
                <a:ext uri="{FF2B5EF4-FFF2-40B4-BE49-F238E27FC236}">
                  <a16:creationId xmlns:a16="http://schemas.microsoft.com/office/drawing/2014/main" id="{72406A7C-A3CA-420D-83BF-C66393B1D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599" cy="34"/>
            </a:xfrm>
            <a:custGeom>
              <a:avLst/>
              <a:gdLst>
                <a:gd name="T0" fmla="*/ 0 w 17995"/>
                <a:gd name="T1" fmla="*/ 0 h 170"/>
                <a:gd name="T2" fmla="*/ 169 w 17995"/>
                <a:gd name="T3" fmla="*/ 170 h 170"/>
                <a:gd name="T4" fmla="*/ 17826 w 17995"/>
                <a:gd name="T5" fmla="*/ 170 h 170"/>
                <a:gd name="T6" fmla="*/ 17995 w 17995"/>
                <a:gd name="T7" fmla="*/ 0 h 170"/>
                <a:gd name="T8" fmla="*/ 0 w 17995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0" y="0"/>
                  </a:moveTo>
                  <a:lnTo>
                    <a:pt x="169" y="170"/>
                  </a:lnTo>
                  <a:lnTo>
                    <a:pt x="17826" y="170"/>
                  </a:lnTo>
                  <a:lnTo>
                    <a:pt x="179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14F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6" name="Freeform 8">
              <a:extLst>
                <a:ext uri="{FF2B5EF4-FFF2-40B4-BE49-F238E27FC236}">
                  <a16:creationId xmlns:a16="http://schemas.microsoft.com/office/drawing/2014/main" id="{0392690A-DB2F-4892-9A13-BC61808D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599" cy="34"/>
            </a:xfrm>
            <a:custGeom>
              <a:avLst/>
              <a:gdLst>
                <a:gd name="T0" fmla="*/ 0 w 17995"/>
                <a:gd name="T1" fmla="*/ 0 h 170"/>
                <a:gd name="T2" fmla="*/ 169 w 17995"/>
                <a:gd name="T3" fmla="*/ 170 h 170"/>
                <a:gd name="T4" fmla="*/ 17826 w 17995"/>
                <a:gd name="T5" fmla="*/ 170 h 170"/>
                <a:gd name="T6" fmla="*/ 17995 w 17995"/>
                <a:gd name="T7" fmla="*/ 0 h 170"/>
                <a:gd name="T8" fmla="*/ 0 w 17995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0" y="0"/>
                  </a:moveTo>
                  <a:lnTo>
                    <a:pt x="169" y="170"/>
                  </a:lnTo>
                  <a:lnTo>
                    <a:pt x="17826" y="170"/>
                  </a:lnTo>
                  <a:lnTo>
                    <a:pt x="1799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7" name="Freeform 9">
              <a:extLst>
                <a:ext uri="{FF2B5EF4-FFF2-40B4-BE49-F238E27FC236}">
                  <a16:creationId xmlns:a16="http://schemas.microsoft.com/office/drawing/2014/main" id="{5E25D843-10F9-41A6-BCE6-F8917BE0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441"/>
              <a:ext cx="34" cy="2259"/>
            </a:xfrm>
            <a:custGeom>
              <a:avLst/>
              <a:gdLst>
                <a:gd name="T0" fmla="*/ 169 w 169"/>
                <a:gd name="T1" fmla="*/ 11297 h 11297"/>
                <a:gd name="T2" fmla="*/ 0 w 169"/>
                <a:gd name="T3" fmla="*/ 11127 h 11297"/>
                <a:gd name="T4" fmla="*/ 0 w 169"/>
                <a:gd name="T5" fmla="*/ 170 h 11297"/>
                <a:gd name="T6" fmla="*/ 169 w 169"/>
                <a:gd name="T7" fmla="*/ 0 h 11297"/>
                <a:gd name="T8" fmla="*/ 169 w 169"/>
                <a:gd name="T9" fmla="*/ 11297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169" y="11297"/>
                  </a:moveTo>
                  <a:lnTo>
                    <a:pt x="0" y="11127"/>
                  </a:lnTo>
                  <a:lnTo>
                    <a:pt x="0" y="170"/>
                  </a:lnTo>
                  <a:lnTo>
                    <a:pt x="169" y="0"/>
                  </a:lnTo>
                  <a:lnTo>
                    <a:pt x="169" y="11297"/>
                  </a:lnTo>
                  <a:close/>
                </a:path>
              </a:pathLst>
            </a:custGeom>
            <a:solidFill>
              <a:srgbClr val="163129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8" name="Freeform 10">
              <a:extLst>
                <a:ext uri="{FF2B5EF4-FFF2-40B4-BE49-F238E27FC236}">
                  <a16:creationId xmlns:a16="http://schemas.microsoft.com/office/drawing/2014/main" id="{E978100D-3A0D-4CDA-8D6E-EB519E96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441"/>
              <a:ext cx="34" cy="2259"/>
            </a:xfrm>
            <a:custGeom>
              <a:avLst/>
              <a:gdLst>
                <a:gd name="T0" fmla="*/ 169 w 169"/>
                <a:gd name="T1" fmla="*/ 11297 h 11297"/>
                <a:gd name="T2" fmla="*/ 0 w 169"/>
                <a:gd name="T3" fmla="*/ 11127 h 11297"/>
                <a:gd name="T4" fmla="*/ 0 w 169"/>
                <a:gd name="T5" fmla="*/ 170 h 11297"/>
                <a:gd name="T6" fmla="*/ 169 w 169"/>
                <a:gd name="T7" fmla="*/ 0 h 11297"/>
                <a:gd name="T8" fmla="*/ 169 w 169"/>
                <a:gd name="T9" fmla="*/ 11297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169" y="11297"/>
                  </a:moveTo>
                  <a:lnTo>
                    <a:pt x="0" y="11127"/>
                  </a:lnTo>
                  <a:lnTo>
                    <a:pt x="0" y="170"/>
                  </a:lnTo>
                  <a:lnTo>
                    <a:pt x="169" y="0"/>
                  </a:lnTo>
                  <a:lnTo>
                    <a:pt x="169" y="11297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9" name="Freeform 11">
              <a:extLst>
                <a:ext uri="{FF2B5EF4-FFF2-40B4-BE49-F238E27FC236}">
                  <a16:creationId xmlns:a16="http://schemas.microsoft.com/office/drawing/2014/main" id="{A767FD33-40D0-438A-83F8-3EDB4DCF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666"/>
              <a:ext cx="3599" cy="34"/>
            </a:xfrm>
            <a:custGeom>
              <a:avLst/>
              <a:gdLst>
                <a:gd name="T0" fmla="*/ 17995 w 17995"/>
                <a:gd name="T1" fmla="*/ 170 h 170"/>
                <a:gd name="T2" fmla="*/ 0 w 17995"/>
                <a:gd name="T3" fmla="*/ 170 h 170"/>
                <a:gd name="T4" fmla="*/ 169 w 17995"/>
                <a:gd name="T5" fmla="*/ 0 h 170"/>
                <a:gd name="T6" fmla="*/ 17826 w 17995"/>
                <a:gd name="T7" fmla="*/ 0 h 170"/>
                <a:gd name="T8" fmla="*/ 17995 w 17995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17995" y="170"/>
                  </a:moveTo>
                  <a:lnTo>
                    <a:pt x="0" y="170"/>
                  </a:lnTo>
                  <a:lnTo>
                    <a:pt x="169" y="0"/>
                  </a:lnTo>
                  <a:lnTo>
                    <a:pt x="17826" y="0"/>
                  </a:lnTo>
                  <a:lnTo>
                    <a:pt x="17995" y="170"/>
                  </a:lnTo>
                  <a:close/>
                </a:path>
              </a:pathLst>
            </a:custGeom>
            <a:solidFill>
              <a:srgbClr val="19211F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0" name="Freeform 12">
              <a:extLst>
                <a:ext uri="{FF2B5EF4-FFF2-40B4-BE49-F238E27FC236}">
                  <a16:creationId xmlns:a16="http://schemas.microsoft.com/office/drawing/2014/main" id="{2ACD04F3-D2D0-47A9-8E17-F80C370D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666"/>
              <a:ext cx="3599" cy="34"/>
            </a:xfrm>
            <a:custGeom>
              <a:avLst/>
              <a:gdLst>
                <a:gd name="T0" fmla="*/ 17995 w 17995"/>
                <a:gd name="T1" fmla="*/ 170 h 170"/>
                <a:gd name="T2" fmla="*/ 0 w 17995"/>
                <a:gd name="T3" fmla="*/ 170 h 170"/>
                <a:gd name="T4" fmla="*/ 169 w 17995"/>
                <a:gd name="T5" fmla="*/ 0 h 170"/>
                <a:gd name="T6" fmla="*/ 17826 w 17995"/>
                <a:gd name="T7" fmla="*/ 0 h 170"/>
                <a:gd name="T8" fmla="*/ 17995 w 17995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17995" y="170"/>
                  </a:moveTo>
                  <a:lnTo>
                    <a:pt x="0" y="170"/>
                  </a:lnTo>
                  <a:lnTo>
                    <a:pt x="169" y="0"/>
                  </a:lnTo>
                  <a:lnTo>
                    <a:pt x="17826" y="0"/>
                  </a:lnTo>
                  <a:lnTo>
                    <a:pt x="17995" y="17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4781" name="Group 13">
            <a:extLst>
              <a:ext uri="{FF2B5EF4-FFF2-40B4-BE49-F238E27FC236}">
                <a16:creationId xmlns:a16="http://schemas.microsoft.com/office/drawing/2014/main" id="{F0A7D1FA-E183-462F-BCB6-4E75D25222F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49413"/>
            <a:ext cx="7239000" cy="4724400"/>
            <a:chOff x="1153" y="1441"/>
            <a:chExt cx="3599" cy="2259"/>
          </a:xfrm>
        </p:grpSpPr>
        <p:sp>
          <p:nvSpPr>
            <p:cNvPr id="1184782" name="Rectangle 14">
              <a:extLst>
                <a:ext uri="{FF2B5EF4-FFF2-40B4-BE49-F238E27FC236}">
                  <a16:creationId xmlns:a16="http://schemas.microsoft.com/office/drawing/2014/main" id="{FF6D6635-81CB-46D1-AC45-DEB5856D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475"/>
              <a:ext cx="3531" cy="2191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3" name="Rectangle 15">
              <a:extLst>
                <a:ext uri="{FF2B5EF4-FFF2-40B4-BE49-F238E27FC236}">
                  <a16:creationId xmlns:a16="http://schemas.microsoft.com/office/drawing/2014/main" id="{3F65E01C-7609-43F8-940D-860BECDC0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475"/>
              <a:ext cx="3531" cy="2191"/>
            </a:xfrm>
            <a:prstGeom prst="rect">
              <a:avLst/>
            </a:prstGeom>
            <a:noFill/>
            <a:ln w="0">
              <a:solidFill>
                <a:srgbClr val="006600"/>
              </a:solidFill>
              <a:miter lim="800000"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4" name="Freeform 16">
              <a:extLst>
                <a:ext uri="{FF2B5EF4-FFF2-40B4-BE49-F238E27FC236}">
                  <a16:creationId xmlns:a16="http://schemas.microsoft.com/office/drawing/2014/main" id="{47EE8FCE-FB5A-4337-A39D-2BA60FEA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4" cy="2259"/>
            </a:xfrm>
            <a:custGeom>
              <a:avLst/>
              <a:gdLst>
                <a:gd name="T0" fmla="*/ 0 w 169"/>
                <a:gd name="T1" fmla="*/ 0 h 11297"/>
                <a:gd name="T2" fmla="*/ 169 w 169"/>
                <a:gd name="T3" fmla="*/ 170 h 11297"/>
                <a:gd name="T4" fmla="*/ 169 w 169"/>
                <a:gd name="T5" fmla="*/ 11127 h 11297"/>
                <a:gd name="T6" fmla="*/ 0 w 169"/>
                <a:gd name="T7" fmla="*/ 11297 h 11297"/>
                <a:gd name="T8" fmla="*/ 0 w 169"/>
                <a:gd name="T9" fmla="*/ 0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0" y="0"/>
                  </a:moveTo>
                  <a:lnTo>
                    <a:pt x="169" y="170"/>
                  </a:lnTo>
                  <a:lnTo>
                    <a:pt x="169" y="11127"/>
                  </a:lnTo>
                  <a:lnTo>
                    <a:pt x="0" y="1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34D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5" name="Freeform 17">
              <a:extLst>
                <a:ext uri="{FF2B5EF4-FFF2-40B4-BE49-F238E27FC236}">
                  <a16:creationId xmlns:a16="http://schemas.microsoft.com/office/drawing/2014/main" id="{B9F76634-0480-4F13-92A8-08D0EEC9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4" cy="2259"/>
            </a:xfrm>
            <a:custGeom>
              <a:avLst/>
              <a:gdLst>
                <a:gd name="T0" fmla="*/ 0 w 169"/>
                <a:gd name="T1" fmla="*/ 0 h 11297"/>
                <a:gd name="T2" fmla="*/ 169 w 169"/>
                <a:gd name="T3" fmla="*/ 170 h 11297"/>
                <a:gd name="T4" fmla="*/ 169 w 169"/>
                <a:gd name="T5" fmla="*/ 11127 h 11297"/>
                <a:gd name="T6" fmla="*/ 0 w 169"/>
                <a:gd name="T7" fmla="*/ 11297 h 11297"/>
                <a:gd name="T8" fmla="*/ 0 w 169"/>
                <a:gd name="T9" fmla="*/ 0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0" y="0"/>
                  </a:moveTo>
                  <a:lnTo>
                    <a:pt x="169" y="170"/>
                  </a:lnTo>
                  <a:lnTo>
                    <a:pt x="169" y="11127"/>
                  </a:lnTo>
                  <a:lnTo>
                    <a:pt x="0" y="112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6" name="Freeform 18">
              <a:extLst>
                <a:ext uri="{FF2B5EF4-FFF2-40B4-BE49-F238E27FC236}">
                  <a16:creationId xmlns:a16="http://schemas.microsoft.com/office/drawing/2014/main" id="{D0965B9F-A3C9-4E33-9F64-56E3A3E61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599" cy="34"/>
            </a:xfrm>
            <a:custGeom>
              <a:avLst/>
              <a:gdLst>
                <a:gd name="T0" fmla="*/ 0 w 17995"/>
                <a:gd name="T1" fmla="*/ 0 h 170"/>
                <a:gd name="T2" fmla="*/ 169 w 17995"/>
                <a:gd name="T3" fmla="*/ 170 h 170"/>
                <a:gd name="T4" fmla="*/ 17826 w 17995"/>
                <a:gd name="T5" fmla="*/ 170 h 170"/>
                <a:gd name="T6" fmla="*/ 17995 w 17995"/>
                <a:gd name="T7" fmla="*/ 0 h 170"/>
                <a:gd name="T8" fmla="*/ 0 w 17995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0" y="0"/>
                  </a:moveTo>
                  <a:lnTo>
                    <a:pt x="169" y="170"/>
                  </a:lnTo>
                  <a:lnTo>
                    <a:pt x="17826" y="170"/>
                  </a:lnTo>
                  <a:lnTo>
                    <a:pt x="179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14F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7" name="Freeform 19">
              <a:extLst>
                <a:ext uri="{FF2B5EF4-FFF2-40B4-BE49-F238E27FC236}">
                  <a16:creationId xmlns:a16="http://schemas.microsoft.com/office/drawing/2014/main" id="{463C722C-80B1-4895-A8EB-C366A32D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41"/>
              <a:ext cx="3599" cy="34"/>
            </a:xfrm>
            <a:custGeom>
              <a:avLst/>
              <a:gdLst>
                <a:gd name="T0" fmla="*/ 0 w 17995"/>
                <a:gd name="T1" fmla="*/ 0 h 170"/>
                <a:gd name="T2" fmla="*/ 169 w 17995"/>
                <a:gd name="T3" fmla="*/ 170 h 170"/>
                <a:gd name="T4" fmla="*/ 17826 w 17995"/>
                <a:gd name="T5" fmla="*/ 170 h 170"/>
                <a:gd name="T6" fmla="*/ 17995 w 17995"/>
                <a:gd name="T7" fmla="*/ 0 h 170"/>
                <a:gd name="T8" fmla="*/ 0 w 17995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0" y="0"/>
                  </a:moveTo>
                  <a:lnTo>
                    <a:pt x="169" y="170"/>
                  </a:lnTo>
                  <a:lnTo>
                    <a:pt x="17826" y="170"/>
                  </a:lnTo>
                  <a:lnTo>
                    <a:pt x="1799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8" name="Freeform 20">
              <a:extLst>
                <a:ext uri="{FF2B5EF4-FFF2-40B4-BE49-F238E27FC236}">
                  <a16:creationId xmlns:a16="http://schemas.microsoft.com/office/drawing/2014/main" id="{467E0A86-942F-480B-9F85-DCCEEC7C5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441"/>
              <a:ext cx="34" cy="2259"/>
            </a:xfrm>
            <a:custGeom>
              <a:avLst/>
              <a:gdLst>
                <a:gd name="T0" fmla="*/ 169 w 169"/>
                <a:gd name="T1" fmla="*/ 11297 h 11297"/>
                <a:gd name="T2" fmla="*/ 0 w 169"/>
                <a:gd name="T3" fmla="*/ 11127 h 11297"/>
                <a:gd name="T4" fmla="*/ 0 w 169"/>
                <a:gd name="T5" fmla="*/ 170 h 11297"/>
                <a:gd name="T6" fmla="*/ 169 w 169"/>
                <a:gd name="T7" fmla="*/ 0 h 11297"/>
                <a:gd name="T8" fmla="*/ 169 w 169"/>
                <a:gd name="T9" fmla="*/ 11297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169" y="11297"/>
                  </a:moveTo>
                  <a:lnTo>
                    <a:pt x="0" y="11127"/>
                  </a:lnTo>
                  <a:lnTo>
                    <a:pt x="0" y="170"/>
                  </a:lnTo>
                  <a:lnTo>
                    <a:pt x="169" y="0"/>
                  </a:lnTo>
                  <a:lnTo>
                    <a:pt x="169" y="11297"/>
                  </a:lnTo>
                  <a:close/>
                </a:path>
              </a:pathLst>
            </a:custGeom>
            <a:solidFill>
              <a:srgbClr val="163129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89" name="Freeform 21">
              <a:extLst>
                <a:ext uri="{FF2B5EF4-FFF2-40B4-BE49-F238E27FC236}">
                  <a16:creationId xmlns:a16="http://schemas.microsoft.com/office/drawing/2014/main" id="{83B0FB48-AD24-4269-B5FE-048BCB0C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441"/>
              <a:ext cx="34" cy="2259"/>
            </a:xfrm>
            <a:custGeom>
              <a:avLst/>
              <a:gdLst>
                <a:gd name="T0" fmla="*/ 169 w 169"/>
                <a:gd name="T1" fmla="*/ 11297 h 11297"/>
                <a:gd name="T2" fmla="*/ 0 w 169"/>
                <a:gd name="T3" fmla="*/ 11127 h 11297"/>
                <a:gd name="T4" fmla="*/ 0 w 169"/>
                <a:gd name="T5" fmla="*/ 170 h 11297"/>
                <a:gd name="T6" fmla="*/ 169 w 169"/>
                <a:gd name="T7" fmla="*/ 0 h 11297"/>
                <a:gd name="T8" fmla="*/ 169 w 169"/>
                <a:gd name="T9" fmla="*/ 11297 h 1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297">
                  <a:moveTo>
                    <a:pt x="169" y="11297"/>
                  </a:moveTo>
                  <a:lnTo>
                    <a:pt x="0" y="11127"/>
                  </a:lnTo>
                  <a:lnTo>
                    <a:pt x="0" y="170"/>
                  </a:lnTo>
                  <a:lnTo>
                    <a:pt x="169" y="0"/>
                  </a:lnTo>
                  <a:lnTo>
                    <a:pt x="169" y="11297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90" name="Freeform 22">
              <a:extLst>
                <a:ext uri="{FF2B5EF4-FFF2-40B4-BE49-F238E27FC236}">
                  <a16:creationId xmlns:a16="http://schemas.microsoft.com/office/drawing/2014/main" id="{CD8682DD-0238-42DF-86F4-0865F278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666"/>
              <a:ext cx="3599" cy="34"/>
            </a:xfrm>
            <a:custGeom>
              <a:avLst/>
              <a:gdLst>
                <a:gd name="T0" fmla="*/ 17995 w 17995"/>
                <a:gd name="T1" fmla="*/ 170 h 170"/>
                <a:gd name="T2" fmla="*/ 0 w 17995"/>
                <a:gd name="T3" fmla="*/ 170 h 170"/>
                <a:gd name="T4" fmla="*/ 169 w 17995"/>
                <a:gd name="T5" fmla="*/ 0 h 170"/>
                <a:gd name="T6" fmla="*/ 17826 w 17995"/>
                <a:gd name="T7" fmla="*/ 0 h 170"/>
                <a:gd name="T8" fmla="*/ 17995 w 17995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17995" y="170"/>
                  </a:moveTo>
                  <a:lnTo>
                    <a:pt x="0" y="170"/>
                  </a:lnTo>
                  <a:lnTo>
                    <a:pt x="169" y="0"/>
                  </a:lnTo>
                  <a:lnTo>
                    <a:pt x="17826" y="0"/>
                  </a:lnTo>
                  <a:lnTo>
                    <a:pt x="17995" y="170"/>
                  </a:lnTo>
                  <a:close/>
                </a:path>
              </a:pathLst>
            </a:custGeom>
            <a:solidFill>
              <a:srgbClr val="19211F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91" name="Freeform 23">
              <a:extLst>
                <a:ext uri="{FF2B5EF4-FFF2-40B4-BE49-F238E27FC236}">
                  <a16:creationId xmlns:a16="http://schemas.microsoft.com/office/drawing/2014/main" id="{5E341A74-9C15-4507-BBD2-F1A180723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666"/>
              <a:ext cx="3599" cy="34"/>
            </a:xfrm>
            <a:custGeom>
              <a:avLst/>
              <a:gdLst>
                <a:gd name="T0" fmla="*/ 17995 w 17995"/>
                <a:gd name="T1" fmla="*/ 170 h 170"/>
                <a:gd name="T2" fmla="*/ 0 w 17995"/>
                <a:gd name="T3" fmla="*/ 170 h 170"/>
                <a:gd name="T4" fmla="*/ 169 w 17995"/>
                <a:gd name="T5" fmla="*/ 0 h 170"/>
                <a:gd name="T6" fmla="*/ 17826 w 17995"/>
                <a:gd name="T7" fmla="*/ 0 h 170"/>
                <a:gd name="T8" fmla="*/ 17995 w 17995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95" h="170">
                  <a:moveTo>
                    <a:pt x="17995" y="170"/>
                  </a:moveTo>
                  <a:lnTo>
                    <a:pt x="0" y="170"/>
                  </a:lnTo>
                  <a:lnTo>
                    <a:pt x="169" y="0"/>
                  </a:lnTo>
                  <a:lnTo>
                    <a:pt x="17826" y="0"/>
                  </a:lnTo>
                  <a:lnTo>
                    <a:pt x="17995" y="170"/>
                  </a:lnTo>
                </a:path>
              </a:pathLst>
            </a:cu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4793" name="Rectangle 25">
            <a:extLst>
              <a:ext uri="{FF2B5EF4-FFF2-40B4-BE49-F238E27FC236}">
                <a16:creationId xmlns:a16="http://schemas.microsoft.com/office/drawing/2014/main" id="{3D0CFDF0-869A-45DC-8AD6-D6665DF4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7838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500" b="1" i="1">
                <a:solidFill>
                  <a:schemeClr val="tx1"/>
                </a:solidFill>
              </a:rPr>
              <a:t>INFLUENCIAS DIRECTAS E INDIRECTAS DE ALGUNAS VITAMINAS SOBRE EL METABOLISMO</a:t>
            </a:r>
            <a:endParaRPr lang="es-PR" altLang="en-US" sz="2500">
              <a:solidFill>
                <a:schemeClr val="tx1"/>
              </a:solidFill>
            </a:endParaRPr>
          </a:p>
        </p:txBody>
      </p:sp>
      <p:grpSp>
        <p:nvGrpSpPr>
          <p:cNvPr id="1184794" name="Group 26">
            <a:extLst>
              <a:ext uri="{FF2B5EF4-FFF2-40B4-BE49-F238E27FC236}">
                <a16:creationId xmlns:a16="http://schemas.microsoft.com/office/drawing/2014/main" id="{C420363D-D088-4A02-8A7D-B3CEBDF614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288" y="1473200"/>
            <a:ext cx="8424862" cy="5051425"/>
            <a:chOff x="249" y="928"/>
            <a:chExt cx="5307" cy="3182"/>
          </a:xfrm>
        </p:grpSpPr>
        <p:sp>
          <p:nvSpPr>
            <p:cNvPr id="1184795" name="AutoShape 27">
              <a:extLst>
                <a:ext uri="{FF2B5EF4-FFF2-40B4-BE49-F238E27FC236}">
                  <a16:creationId xmlns:a16="http://schemas.microsoft.com/office/drawing/2014/main" id="{FA112A75-98A8-4DD7-B0F8-2E05AD73D9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928"/>
              <a:ext cx="5307" cy="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4796" name="Group 28">
              <a:extLst>
                <a:ext uri="{FF2B5EF4-FFF2-40B4-BE49-F238E27FC236}">
                  <a16:creationId xmlns:a16="http://schemas.microsoft.com/office/drawing/2014/main" id="{FEA8B0AC-DF33-4464-83EF-ABAB2D29D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28"/>
              <a:ext cx="5307" cy="3182"/>
              <a:chOff x="249" y="928"/>
              <a:chExt cx="5307" cy="3182"/>
            </a:xfrm>
          </p:grpSpPr>
          <p:sp>
            <p:nvSpPr>
              <p:cNvPr id="1184797" name="Freeform 29">
                <a:extLst>
                  <a:ext uri="{FF2B5EF4-FFF2-40B4-BE49-F238E27FC236}">
                    <a16:creationId xmlns:a16="http://schemas.microsoft.com/office/drawing/2014/main" id="{0C7C833A-51EE-4D81-8AFA-A1C3531F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981" cy="70"/>
              </a:xfrm>
              <a:custGeom>
                <a:avLst/>
                <a:gdLst>
                  <a:gd name="T0" fmla="*/ 3925 w 3925"/>
                  <a:gd name="T1" fmla="*/ 0 h 280"/>
                  <a:gd name="T2" fmla="*/ 3821 w 3925"/>
                  <a:gd name="T3" fmla="*/ 0 h 280"/>
                  <a:gd name="T4" fmla="*/ 3698 w 3925"/>
                  <a:gd name="T5" fmla="*/ 0 h 280"/>
                  <a:gd name="T6" fmla="*/ 3594 w 3925"/>
                  <a:gd name="T7" fmla="*/ 0 h 280"/>
                  <a:gd name="T8" fmla="*/ 3489 w 3925"/>
                  <a:gd name="T9" fmla="*/ 0 h 280"/>
                  <a:gd name="T10" fmla="*/ 3385 w 3925"/>
                  <a:gd name="T11" fmla="*/ 0 h 280"/>
                  <a:gd name="T12" fmla="*/ 3260 w 3925"/>
                  <a:gd name="T13" fmla="*/ 0 h 280"/>
                  <a:gd name="T14" fmla="*/ 3156 w 3925"/>
                  <a:gd name="T15" fmla="*/ 0 h 280"/>
                  <a:gd name="T16" fmla="*/ 3032 w 3925"/>
                  <a:gd name="T17" fmla="*/ 0 h 280"/>
                  <a:gd name="T18" fmla="*/ 2927 w 3925"/>
                  <a:gd name="T19" fmla="*/ 0 h 280"/>
                  <a:gd name="T20" fmla="*/ 2803 w 3925"/>
                  <a:gd name="T21" fmla="*/ 0 h 280"/>
                  <a:gd name="T22" fmla="*/ 2679 w 3925"/>
                  <a:gd name="T23" fmla="*/ 0 h 280"/>
                  <a:gd name="T24" fmla="*/ 2574 w 3925"/>
                  <a:gd name="T25" fmla="*/ 0 h 280"/>
                  <a:gd name="T26" fmla="*/ 2451 w 3925"/>
                  <a:gd name="T27" fmla="*/ 0 h 280"/>
                  <a:gd name="T28" fmla="*/ 2326 w 3925"/>
                  <a:gd name="T29" fmla="*/ 0 h 280"/>
                  <a:gd name="T30" fmla="*/ 2221 w 3925"/>
                  <a:gd name="T31" fmla="*/ 0 h 280"/>
                  <a:gd name="T32" fmla="*/ 2098 w 3925"/>
                  <a:gd name="T33" fmla="*/ 0 h 280"/>
                  <a:gd name="T34" fmla="*/ 1973 w 3925"/>
                  <a:gd name="T35" fmla="*/ 0 h 280"/>
                  <a:gd name="T36" fmla="*/ 1848 w 3925"/>
                  <a:gd name="T37" fmla="*/ 0 h 280"/>
                  <a:gd name="T38" fmla="*/ 1723 w 3925"/>
                  <a:gd name="T39" fmla="*/ 0 h 280"/>
                  <a:gd name="T40" fmla="*/ 1599 w 3925"/>
                  <a:gd name="T41" fmla="*/ 0 h 280"/>
                  <a:gd name="T42" fmla="*/ 1474 w 3925"/>
                  <a:gd name="T43" fmla="*/ 0 h 280"/>
                  <a:gd name="T44" fmla="*/ 1328 w 3925"/>
                  <a:gd name="T45" fmla="*/ 0 h 280"/>
                  <a:gd name="T46" fmla="*/ 1205 w 3925"/>
                  <a:gd name="T47" fmla="*/ 0 h 280"/>
                  <a:gd name="T48" fmla="*/ 1079 w 3925"/>
                  <a:gd name="T49" fmla="*/ 0 h 280"/>
                  <a:gd name="T50" fmla="*/ 955 w 3925"/>
                  <a:gd name="T51" fmla="*/ 0 h 280"/>
                  <a:gd name="T52" fmla="*/ 809 w 3925"/>
                  <a:gd name="T53" fmla="*/ 0 h 280"/>
                  <a:gd name="T54" fmla="*/ 685 w 3925"/>
                  <a:gd name="T55" fmla="*/ 0 h 280"/>
                  <a:gd name="T56" fmla="*/ 539 w 3925"/>
                  <a:gd name="T57" fmla="*/ 0 h 280"/>
                  <a:gd name="T58" fmla="*/ 415 w 3925"/>
                  <a:gd name="T59" fmla="*/ 0 h 280"/>
                  <a:gd name="T60" fmla="*/ 269 w 3925"/>
                  <a:gd name="T61" fmla="*/ 0 h 280"/>
                  <a:gd name="T62" fmla="*/ 143 w 3925"/>
                  <a:gd name="T63" fmla="*/ 0 h 280"/>
                  <a:gd name="T64" fmla="*/ 0 w 3925"/>
                  <a:gd name="T65" fmla="*/ 0 h 280"/>
                  <a:gd name="T66" fmla="*/ 0 w 3925"/>
                  <a:gd name="T67" fmla="*/ 280 h 280"/>
                  <a:gd name="T68" fmla="*/ 3925 w 3925"/>
                  <a:gd name="T6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25" h="280">
                    <a:moveTo>
                      <a:pt x="3925" y="0"/>
                    </a:moveTo>
                    <a:lnTo>
                      <a:pt x="3821" y="0"/>
                    </a:lnTo>
                    <a:lnTo>
                      <a:pt x="3698" y="0"/>
                    </a:lnTo>
                    <a:lnTo>
                      <a:pt x="3594" y="0"/>
                    </a:lnTo>
                    <a:lnTo>
                      <a:pt x="3489" y="0"/>
                    </a:lnTo>
                    <a:lnTo>
                      <a:pt x="3385" y="0"/>
                    </a:lnTo>
                    <a:lnTo>
                      <a:pt x="3260" y="0"/>
                    </a:lnTo>
                    <a:lnTo>
                      <a:pt x="3156" y="0"/>
                    </a:lnTo>
                    <a:lnTo>
                      <a:pt x="3032" y="0"/>
                    </a:lnTo>
                    <a:lnTo>
                      <a:pt x="2927" y="0"/>
                    </a:lnTo>
                    <a:lnTo>
                      <a:pt x="2803" y="0"/>
                    </a:lnTo>
                    <a:lnTo>
                      <a:pt x="2679" y="0"/>
                    </a:lnTo>
                    <a:lnTo>
                      <a:pt x="2574" y="0"/>
                    </a:lnTo>
                    <a:lnTo>
                      <a:pt x="2451" y="0"/>
                    </a:lnTo>
                    <a:lnTo>
                      <a:pt x="2326" y="0"/>
                    </a:lnTo>
                    <a:lnTo>
                      <a:pt x="2221" y="0"/>
                    </a:lnTo>
                    <a:lnTo>
                      <a:pt x="2098" y="0"/>
                    </a:lnTo>
                    <a:lnTo>
                      <a:pt x="1973" y="0"/>
                    </a:lnTo>
                    <a:lnTo>
                      <a:pt x="1848" y="0"/>
                    </a:lnTo>
                    <a:lnTo>
                      <a:pt x="1723" y="0"/>
                    </a:lnTo>
                    <a:lnTo>
                      <a:pt x="1599" y="0"/>
                    </a:lnTo>
                    <a:lnTo>
                      <a:pt x="1474" y="0"/>
                    </a:lnTo>
                    <a:lnTo>
                      <a:pt x="1328" y="0"/>
                    </a:lnTo>
                    <a:lnTo>
                      <a:pt x="1205" y="0"/>
                    </a:lnTo>
                    <a:lnTo>
                      <a:pt x="1079" y="0"/>
                    </a:lnTo>
                    <a:lnTo>
                      <a:pt x="955" y="0"/>
                    </a:lnTo>
                    <a:lnTo>
                      <a:pt x="809" y="0"/>
                    </a:lnTo>
                    <a:lnTo>
                      <a:pt x="685" y="0"/>
                    </a:lnTo>
                    <a:lnTo>
                      <a:pt x="539" y="0"/>
                    </a:lnTo>
                    <a:lnTo>
                      <a:pt x="415" y="0"/>
                    </a:lnTo>
                    <a:lnTo>
                      <a:pt x="269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28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DB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798" name="Freeform 30">
                <a:extLst>
                  <a:ext uri="{FF2B5EF4-FFF2-40B4-BE49-F238E27FC236}">
                    <a16:creationId xmlns:a16="http://schemas.microsoft.com/office/drawing/2014/main" id="{941447D7-91AB-43FF-A82F-2FFC535D4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1963" cy="141"/>
              </a:xfrm>
              <a:custGeom>
                <a:avLst/>
                <a:gdLst>
                  <a:gd name="T0" fmla="*/ 3925 w 7852"/>
                  <a:gd name="T1" fmla="*/ 0 h 562"/>
                  <a:gd name="T2" fmla="*/ 4070 w 7852"/>
                  <a:gd name="T3" fmla="*/ 0 h 562"/>
                  <a:gd name="T4" fmla="*/ 4195 w 7852"/>
                  <a:gd name="T5" fmla="*/ 0 h 562"/>
                  <a:gd name="T6" fmla="*/ 4341 w 7852"/>
                  <a:gd name="T7" fmla="*/ 0 h 562"/>
                  <a:gd name="T8" fmla="*/ 4487 w 7852"/>
                  <a:gd name="T9" fmla="*/ 0 h 562"/>
                  <a:gd name="T10" fmla="*/ 4610 w 7852"/>
                  <a:gd name="T11" fmla="*/ 0 h 562"/>
                  <a:gd name="T12" fmla="*/ 4756 w 7852"/>
                  <a:gd name="T13" fmla="*/ 0 h 562"/>
                  <a:gd name="T14" fmla="*/ 4880 w 7852"/>
                  <a:gd name="T15" fmla="*/ 0 h 562"/>
                  <a:gd name="T16" fmla="*/ 5006 w 7852"/>
                  <a:gd name="T17" fmla="*/ 0 h 562"/>
                  <a:gd name="T18" fmla="*/ 5150 w 7852"/>
                  <a:gd name="T19" fmla="*/ 0 h 562"/>
                  <a:gd name="T20" fmla="*/ 5275 w 7852"/>
                  <a:gd name="T21" fmla="*/ 0 h 562"/>
                  <a:gd name="T22" fmla="*/ 5400 w 7852"/>
                  <a:gd name="T23" fmla="*/ 0 h 562"/>
                  <a:gd name="T24" fmla="*/ 5523 w 7852"/>
                  <a:gd name="T25" fmla="*/ 0 h 562"/>
                  <a:gd name="T26" fmla="*/ 5649 w 7852"/>
                  <a:gd name="T27" fmla="*/ 0 h 562"/>
                  <a:gd name="T28" fmla="*/ 5773 w 7852"/>
                  <a:gd name="T29" fmla="*/ 0 h 562"/>
                  <a:gd name="T30" fmla="*/ 5899 w 7852"/>
                  <a:gd name="T31" fmla="*/ 0 h 562"/>
                  <a:gd name="T32" fmla="*/ 6022 w 7852"/>
                  <a:gd name="T33" fmla="*/ 0 h 562"/>
                  <a:gd name="T34" fmla="*/ 6148 w 7852"/>
                  <a:gd name="T35" fmla="*/ 0 h 562"/>
                  <a:gd name="T36" fmla="*/ 6252 w 7852"/>
                  <a:gd name="T37" fmla="*/ 0 h 562"/>
                  <a:gd name="T38" fmla="*/ 6375 w 7852"/>
                  <a:gd name="T39" fmla="*/ 0 h 562"/>
                  <a:gd name="T40" fmla="*/ 6501 w 7852"/>
                  <a:gd name="T41" fmla="*/ 0 h 562"/>
                  <a:gd name="T42" fmla="*/ 6605 w 7852"/>
                  <a:gd name="T43" fmla="*/ 0 h 562"/>
                  <a:gd name="T44" fmla="*/ 6731 w 7852"/>
                  <a:gd name="T45" fmla="*/ 0 h 562"/>
                  <a:gd name="T46" fmla="*/ 6854 w 7852"/>
                  <a:gd name="T47" fmla="*/ 0 h 562"/>
                  <a:gd name="T48" fmla="*/ 6957 w 7852"/>
                  <a:gd name="T49" fmla="*/ 0 h 562"/>
                  <a:gd name="T50" fmla="*/ 7084 w 7852"/>
                  <a:gd name="T51" fmla="*/ 0 h 562"/>
                  <a:gd name="T52" fmla="*/ 7187 w 7852"/>
                  <a:gd name="T53" fmla="*/ 0 h 562"/>
                  <a:gd name="T54" fmla="*/ 7310 w 7852"/>
                  <a:gd name="T55" fmla="*/ 0 h 562"/>
                  <a:gd name="T56" fmla="*/ 7414 w 7852"/>
                  <a:gd name="T57" fmla="*/ 0 h 562"/>
                  <a:gd name="T58" fmla="*/ 7517 w 7852"/>
                  <a:gd name="T59" fmla="*/ 0 h 562"/>
                  <a:gd name="T60" fmla="*/ 7622 w 7852"/>
                  <a:gd name="T61" fmla="*/ 0 h 562"/>
                  <a:gd name="T62" fmla="*/ 7747 w 7852"/>
                  <a:gd name="T63" fmla="*/ 0 h 562"/>
                  <a:gd name="T64" fmla="*/ 7852 w 7852"/>
                  <a:gd name="T65" fmla="*/ 0 h 562"/>
                  <a:gd name="T66" fmla="*/ 0 w 7852"/>
                  <a:gd name="T67" fmla="*/ 562 h 562"/>
                  <a:gd name="T68" fmla="*/ 0 w 7852"/>
                  <a:gd name="T69" fmla="*/ 280 h 562"/>
                  <a:gd name="T70" fmla="*/ 3925 w 7852"/>
                  <a:gd name="T71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52" h="562">
                    <a:moveTo>
                      <a:pt x="3925" y="0"/>
                    </a:moveTo>
                    <a:lnTo>
                      <a:pt x="4070" y="0"/>
                    </a:lnTo>
                    <a:lnTo>
                      <a:pt x="4195" y="0"/>
                    </a:lnTo>
                    <a:lnTo>
                      <a:pt x="4341" y="0"/>
                    </a:lnTo>
                    <a:lnTo>
                      <a:pt x="4487" y="0"/>
                    </a:lnTo>
                    <a:lnTo>
                      <a:pt x="4610" y="0"/>
                    </a:lnTo>
                    <a:lnTo>
                      <a:pt x="4756" y="0"/>
                    </a:lnTo>
                    <a:lnTo>
                      <a:pt x="4880" y="0"/>
                    </a:lnTo>
                    <a:lnTo>
                      <a:pt x="5006" y="0"/>
                    </a:lnTo>
                    <a:lnTo>
                      <a:pt x="5150" y="0"/>
                    </a:lnTo>
                    <a:lnTo>
                      <a:pt x="5275" y="0"/>
                    </a:lnTo>
                    <a:lnTo>
                      <a:pt x="5400" y="0"/>
                    </a:lnTo>
                    <a:lnTo>
                      <a:pt x="5523" y="0"/>
                    </a:lnTo>
                    <a:lnTo>
                      <a:pt x="5649" y="0"/>
                    </a:lnTo>
                    <a:lnTo>
                      <a:pt x="5773" y="0"/>
                    </a:lnTo>
                    <a:lnTo>
                      <a:pt x="5899" y="0"/>
                    </a:lnTo>
                    <a:lnTo>
                      <a:pt x="6022" y="0"/>
                    </a:lnTo>
                    <a:lnTo>
                      <a:pt x="6148" y="0"/>
                    </a:lnTo>
                    <a:lnTo>
                      <a:pt x="6252" y="0"/>
                    </a:lnTo>
                    <a:lnTo>
                      <a:pt x="6375" y="0"/>
                    </a:lnTo>
                    <a:lnTo>
                      <a:pt x="6501" y="0"/>
                    </a:lnTo>
                    <a:lnTo>
                      <a:pt x="6605" y="0"/>
                    </a:lnTo>
                    <a:lnTo>
                      <a:pt x="6731" y="0"/>
                    </a:lnTo>
                    <a:lnTo>
                      <a:pt x="6854" y="0"/>
                    </a:lnTo>
                    <a:lnTo>
                      <a:pt x="6957" y="0"/>
                    </a:lnTo>
                    <a:lnTo>
                      <a:pt x="7084" y="0"/>
                    </a:lnTo>
                    <a:lnTo>
                      <a:pt x="7187" y="0"/>
                    </a:lnTo>
                    <a:lnTo>
                      <a:pt x="7310" y="0"/>
                    </a:lnTo>
                    <a:lnTo>
                      <a:pt x="7414" y="0"/>
                    </a:lnTo>
                    <a:lnTo>
                      <a:pt x="7517" y="0"/>
                    </a:lnTo>
                    <a:lnTo>
                      <a:pt x="7622" y="0"/>
                    </a:lnTo>
                    <a:lnTo>
                      <a:pt x="7747" y="0"/>
                    </a:lnTo>
                    <a:lnTo>
                      <a:pt x="7852" y="0"/>
                    </a:lnTo>
                    <a:lnTo>
                      <a:pt x="0" y="562"/>
                    </a:lnTo>
                    <a:lnTo>
                      <a:pt x="0" y="28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D9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799" name="Freeform 31">
                <a:extLst>
                  <a:ext uri="{FF2B5EF4-FFF2-40B4-BE49-F238E27FC236}">
                    <a16:creationId xmlns:a16="http://schemas.microsoft.com/office/drawing/2014/main" id="{1A80781A-D50E-4EAB-BE26-B0D20739E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2944" cy="215"/>
              </a:xfrm>
              <a:custGeom>
                <a:avLst/>
                <a:gdLst>
                  <a:gd name="T0" fmla="*/ 7852 w 11778"/>
                  <a:gd name="T1" fmla="*/ 0 h 861"/>
                  <a:gd name="T2" fmla="*/ 7976 w 11778"/>
                  <a:gd name="T3" fmla="*/ 0 h 861"/>
                  <a:gd name="T4" fmla="*/ 8100 w 11778"/>
                  <a:gd name="T5" fmla="*/ 0 h 861"/>
                  <a:gd name="T6" fmla="*/ 8246 w 11778"/>
                  <a:gd name="T7" fmla="*/ 0 h 861"/>
                  <a:gd name="T8" fmla="*/ 8369 w 11778"/>
                  <a:gd name="T9" fmla="*/ 0 h 861"/>
                  <a:gd name="T10" fmla="*/ 8495 w 11778"/>
                  <a:gd name="T11" fmla="*/ 0 h 861"/>
                  <a:gd name="T12" fmla="*/ 8619 w 11778"/>
                  <a:gd name="T13" fmla="*/ 0 h 861"/>
                  <a:gd name="T14" fmla="*/ 8745 w 11778"/>
                  <a:gd name="T15" fmla="*/ 0 h 861"/>
                  <a:gd name="T16" fmla="*/ 8868 w 11778"/>
                  <a:gd name="T17" fmla="*/ 0 h 861"/>
                  <a:gd name="T18" fmla="*/ 8994 w 11778"/>
                  <a:gd name="T19" fmla="*/ 0 h 861"/>
                  <a:gd name="T20" fmla="*/ 9117 w 11778"/>
                  <a:gd name="T21" fmla="*/ 0 h 861"/>
                  <a:gd name="T22" fmla="*/ 9243 w 11778"/>
                  <a:gd name="T23" fmla="*/ 0 h 861"/>
                  <a:gd name="T24" fmla="*/ 9367 w 11778"/>
                  <a:gd name="T25" fmla="*/ 0 h 861"/>
                  <a:gd name="T26" fmla="*/ 9493 w 11778"/>
                  <a:gd name="T27" fmla="*/ 0 h 861"/>
                  <a:gd name="T28" fmla="*/ 9616 w 11778"/>
                  <a:gd name="T29" fmla="*/ 0 h 861"/>
                  <a:gd name="T30" fmla="*/ 9741 w 11778"/>
                  <a:gd name="T31" fmla="*/ 0 h 861"/>
                  <a:gd name="T32" fmla="*/ 9846 w 11778"/>
                  <a:gd name="T33" fmla="*/ 0 h 861"/>
                  <a:gd name="T34" fmla="*/ 9971 w 11778"/>
                  <a:gd name="T35" fmla="*/ 0 h 861"/>
                  <a:gd name="T36" fmla="*/ 10094 w 11778"/>
                  <a:gd name="T37" fmla="*/ 0 h 861"/>
                  <a:gd name="T38" fmla="*/ 10220 w 11778"/>
                  <a:gd name="T39" fmla="*/ 0 h 861"/>
                  <a:gd name="T40" fmla="*/ 10343 w 11778"/>
                  <a:gd name="T41" fmla="*/ 0 h 861"/>
                  <a:gd name="T42" fmla="*/ 10447 w 11778"/>
                  <a:gd name="T43" fmla="*/ 0 h 861"/>
                  <a:gd name="T44" fmla="*/ 10573 w 11778"/>
                  <a:gd name="T45" fmla="*/ 0 h 861"/>
                  <a:gd name="T46" fmla="*/ 10696 w 11778"/>
                  <a:gd name="T47" fmla="*/ 0 h 861"/>
                  <a:gd name="T48" fmla="*/ 10822 w 11778"/>
                  <a:gd name="T49" fmla="*/ 0 h 861"/>
                  <a:gd name="T50" fmla="*/ 10926 w 11778"/>
                  <a:gd name="T51" fmla="*/ 0 h 861"/>
                  <a:gd name="T52" fmla="*/ 11049 w 11778"/>
                  <a:gd name="T53" fmla="*/ 0 h 861"/>
                  <a:gd name="T54" fmla="*/ 11175 w 11778"/>
                  <a:gd name="T55" fmla="*/ 0 h 861"/>
                  <a:gd name="T56" fmla="*/ 11299 w 11778"/>
                  <a:gd name="T57" fmla="*/ 0 h 861"/>
                  <a:gd name="T58" fmla="*/ 11425 w 11778"/>
                  <a:gd name="T59" fmla="*/ 0 h 861"/>
                  <a:gd name="T60" fmla="*/ 11528 w 11778"/>
                  <a:gd name="T61" fmla="*/ 0 h 861"/>
                  <a:gd name="T62" fmla="*/ 11652 w 11778"/>
                  <a:gd name="T63" fmla="*/ 0 h 861"/>
                  <a:gd name="T64" fmla="*/ 11778 w 11778"/>
                  <a:gd name="T65" fmla="*/ 0 h 861"/>
                  <a:gd name="T66" fmla="*/ 0 w 11778"/>
                  <a:gd name="T67" fmla="*/ 861 h 861"/>
                  <a:gd name="T68" fmla="*/ 0 w 11778"/>
                  <a:gd name="T69" fmla="*/ 562 h 861"/>
                  <a:gd name="T70" fmla="*/ 7852 w 11778"/>
                  <a:gd name="T71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778" h="861">
                    <a:moveTo>
                      <a:pt x="7852" y="0"/>
                    </a:moveTo>
                    <a:lnTo>
                      <a:pt x="7976" y="0"/>
                    </a:lnTo>
                    <a:lnTo>
                      <a:pt x="8100" y="0"/>
                    </a:lnTo>
                    <a:lnTo>
                      <a:pt x="8246" y="0"/>
                    </a:lnTo>
                    <a:lnTo>
                      <a:pt x="8369" y="0"/>
                    </a:lnTo>
                    <a:lnTo>
                      <a:pt x="8495" y="0"/>
                    </a:lnTo>
                    <a:lnTo>
                      <a:pt x="8619" y="0"/>
                    </a:lnTo>
                    <a:lnTo>
                      <a:pt x="8745" y="0"/>
                    </a:lnTo>
                    <a:lnTo>
                      <a:pt x="8868" y="0"/>
                    </a:lnTo>
                    <a:lnTo>
                      <a:pt x="8994" y="0"/>
                    </a:lnTo>
                    <a:lnTo>
                      <a:pt x="9117" y="0"/>
                    </a:lnTo>
                    <a:lnTo>
                      <a:pt x="9243" y="0"/>
                    </a:lnTo>
                    <a:lnTo>
                      <a:pt x="9367" y="0"/>
                    </a:lnTo>
                    <a:lnTo>
                      <a:pt x="9493" y="0"/>
                    </a:lnTo>
                    <a:lnTo>
                      <a:pt x="9616" y="0"/>
                    </a:lnTo>
                    <a:lnTo>
                      <a:pt x="9741" y="0"/>
                    </a:lnTo>
                    <a:lnTo>
                      <a:pt x="9846" y="0"/>
                    </a:lnTo>
                    <a:lnTo>
                      <a:pt x="9971" y="0"/>
                    </a:lnTo>
                    <a:lnTo>
                      <a:pt x="10094" y="0"/>
                    </a:lnTo>
                    <a:lnTo>
                      <a:pt x="10220" y="0"/>
                    </a:lnTo>
                    <a:lnTo>
                      <a:pt x="10343" y="0"/>
                    </a:lnTo>
                    <a:lnTo>
                      <a:pt x="10447" y="0"/>
                    </a:lnTo>
                    <a:lnTo>
                      <a:pt x="10573" y="0"/>
                    </a:lnTo>
                    <a:lnTo>
                      <a:pt x="10696" y="0"/>
                    </a:lnTo>
                    <a:lnTo>
                      <a:pt x="10822" y="0"/>
                    </a:lnTo>
                    <a:lnTo>
                      <a:pt x="10926" y="0"/>
                    </a:lnTo>
                    <a:lnTo>
                      <a:pt x="11049" y="0"/>
                    </a:lnTo>
                    <a:lnTo>
                      <a:pt x="11175" y="0"/>
                    </a:lnTo>
                    <a:lnTo>
                      <a:pt x="11299" y="0"/>
                    </a:lnTo>
                    <a:lnTo>
                      <a:pt x="11425" y="0"/>
                    </a:lnTo>
                    <a:lnTo>
                      <a:pt x="11528" y="0"/>
                    </a:lnTo>
                    <a:lnTo>
                      <a:pt x="11652" y="0"/>
                    </a:lnTo>
                    <a:lnTo>
                      <a:pt x="11778" y="0"/>
                    </a:lnTo>
                    <a:lnTo>
                      <a:pt x="0" y="861"/>
                    </a:lnTo>
                    <a:lnTo>
                      <a:pt x="0" y="562"/>
                    </a:lnTo>
                    <a:lnTo>
                      <a:pt x="7852" y="0"/>
                    </a:lnTo>
                    <a:close/>
                  </a:path>
                </a:pathLst>
              </a:custGeom>
              <a:solidFill>
                <a:srgbClr val="D6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0" name="Freeform 32">
                <a:extLst>
                  <a:ext uri="{FF2B5EF4-FFF2-40B4-BE49-F238E27FC236}">
                    <a16:creationId xmlns:a16="http://schemas.microsoft.com/office/drawing/2014/main" id="{27376FEF-DFB2-462F-AFD2-095B66BC9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3931" cy="286"/>
              </a:xfrm>
              <a:custGeom>
                <a:avLst/>
                <a:gdLst>
                  <a:gd name="T0" fmla="*/ 11778 w 15725"/>
                  <a:gd name="T1" fmla="*/ 0 h 1143"/>
                  <a:gd name="T2" fmla="*/ 11901 w 15725"/>
                  <a:gd name="T3" fmla="*/ 0 h 1143"/>
                  <a:gd name="T4" fmla="*/ 12004 w 15725"/>
                  <a:gd name="T5" fmla="*/ 0 h 1143"/>
                  <a:gd name="T6" fmla="*/ 12109 w 15725"/>
                  <a:gd name="T7" fmla="*/ 0 h 1143"/>
                  <a:gd name="T8" fmla="*/ 12234 w 15725"/>
                  <a:gd name="T9" fmla="*/ 0 h 1143"/>
                  <a:gd name="T10" fmla="*/ 12337 w 15725"/>
                  <a:gd name="T11" fmla="*/ 0 h 1143"/>
                  <a:gd name="T12" fmla="*/ 12463 w 15725"/>
                  <a:gd name="T13" fmla="*/ 0 h 1143"/>
                  <a:gd name="T14" fmla="*/ 12567 w 15725"/>
                  <a:gd name="T15" fmla="*/ 0 h 1143"/>
                  <a:gd name="T16" fmla="*/ 12690 w 15725"/>
                  <a:gd name="T17" fmla="*/ 0 h 1143"/>
                  <a:gd name="T18" fmla="*/ 12816 w 15725"/>
                  <a:gd name="T19" fmla="*/ 0 h 1143"/>
                  <a:gd name="T20" fmla="*/ 12920 w 15725"/>
                  <a:gd name="T21" fmla="*/ 0 h 1143"/>
                  <a:gd name="T22" fmla="*/ 13043 w 15725"/>
                  <a:gd name="T23" fmla="*/ 0 h 1143"/>
                  <a:gd name="T24" fmla="*/ 13169 w 15725"/>
                  <a:gd name="T25" fmla="*/ 0 h 1143"/>
                  <a:gd name="T26" fmla="*/ 13273 w 15725"/>
                  <a:gd name="T27" fmla="*/ 0 h 1143"/>
                  <a:gd name="T28" fmla="*/ 13398 w 15725"/>
                  <a:gd name="T29" fmla="*/ 0 h 1143"/>
                  <a:gd name="T30" fmla="*/ 13522 w 15725"/>
                  <a:gd name="T31" fmla="*/ 0 h 1143"/>
                  <a:gd name="T32" fmla="*/ 13646 w 15725"/>
                  <a:gd name="T33" fmla="*/ 0 h 1143"/>
                  <a:gd name="T34" fmla="*/ 13772 w 15725"/>
                  <a:gd name="T35" fmla="*/ 0 h 1143"/>
                  <a:gd name="T36" fmla="*/ 13895 w 15725"/>
                  <a:gd name="T37" fmla="*/ 0 h 1143"/>
                  <a:gd name="T38" fmla="*/ 14021 w 15725"/>
                  <a:gd name="T39" fmla="*/ 0 h 1143"/>
                  <a:gd name="T40" fmla="*/ 14144 w 15725"/>
                  <a:gd name="T41" fmla="*/ 0 h 1143"/>
                  <a:gd name="T42" fmla="*/ 14271 w 15725"/>
                  <a:gd name="T43" fmla="*/ 0 h 1143"/>
                  <a:gd name="T44" fmla="*/ 14394 w 15725"/>
                  <a:gd name="T45" fmla="*/ 0 h 1143"/>
                  <a:gd name="T46" fmla="*/ 14520 w 15725"/>
                  <a:gd name="T47" fmla="*/ 0 h 1143"/>
                  <a:gd name="T48" fmla="*/ 14643 w 15725"/>
                  <a:gd name="T49" fmla="*/ 0 h 1143"/>
                  <a:gd name="T50" fmla="*/ 14789 w 15725"/>
                  <a:gd name="T51" fmla="*/ 0 h 1143"/>
                  <a:gd name="T52" fmla="*/ 14914 w 15725"/>
                  <a:gd name="T53" fmla="*/ 0 h 1143"/>
                  <a:gd name="T54" fmla="*/ 15039 w 15725"/>
                  <a:gd name="T55" fmla="*/ 0 h 1143"/>
                  <a:gd name="T56" fmla="*/ 15183 w 15725"/>
                  <a:gd name="T57" fmla="*/ 0 h 1143"/>
                  <a:gd name="T58" fmla="*/ 15309 w 15725"/>
                  <a:gd name="T59" fmla="*/ 0 h 1143"/>
                  <a:gd name="T60" fmla="*/ 15455 w 15725"/>
                  <a:gd name="T61" fmla="*/ 0 h 1143"/>
                  <a:gd name="T62" fmla="*/ 15599 w 15725"/>
                  <a:gd name="T63" fmla="*/ 0 h 1143"/>
                  <a:gd name="T64" fmla="*/ 15725 w 15725"/>
                  <a:gd name="T65" fmla="*/ 0 h 1143"/>
                  <a:gd name="T66" fmla="*/ 0 w 15725"/>
                  <a:gd name="T67" fmla="*/ 1143 h 1143"/>
                  <a:gd name="T68" fmla="*/ 0 w 15725"/>
                  <a:gd name="T69" fmla="*/ 861 h 1143"/>
                  <a:gd name="T70" fmla="*/ 11778 w 15725"/>
                  <a:gd name="T71" fmla="*/ 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725" h="1143">
                    <a:moveTo>
                      <a:pt x="11778" y="0"/>
                    </a:moveTo>
                    <a:lnTo>
                      <a:pt x="11901" y="0"/>
                    </a:lnTo>
                    <a:lnTo>
                      <a:pt x="12004" y="0"/>
                    </a:lnTo>
                    <a:lnTo>
                      <a:pt x="12109" y="0"/>
                    </a:lnTo>
                    <a:lnTo>
                      <a:pt x="12234" y="0"/>
                    </a:lnTo>
                    <a:lnTo>
                      <a:pt x="12337" y="0"/>
                    </a:lnTo>
                    <a:lnTo>
                      <a:pt x="12463" y="0"/>
                    </a:lnTo>
                    <a:lnTo>
                      <a:pt x="12567" y="0"/>
                    </a:lnTo>
                    <a:lnTo>
                      <a:pt x="12690" y="0"/>
                    </a:lnTo>
                    <a:lnTo>
                      <a:pt x="12816" y="0"/>
                    </a:lnTo>
                    <a:lnTo>
                      <a:pt x="12920" y="0"/>
                    </a:lnTo>
                    <a:lnTo>
                      <a:pt x="13043" y="0"/>
                    </a:lnTo>
                    <a:lnTo>
                      <a:pt x="13169" y="0"/>
                    </a:lnTo>
                    <a:lnTo>
                      <a:pt x="13273" y="0"/>
                    </a:lnTo>
                    <a:lnTo>
                      <a:pt x="13398" y="0"/>
                    </a:lnTo>
                    <a:lnTo>
                      <a:pt x="13522" y="0"/>
                    </a:lnTo>
                    <a:lnTo>
                      <a:pt x="13646" y="0"/>
                    </a:lnTo>
                    <a:lnTo>
                      <a:pt x="13772" y="0"/>
                    </a:lnTo>
                    <a:lnTo>
                      <a:pt x="13895" y="0"/>
                    </a:lnTo>
                    <a:lnTo>
                      <a:pt x="14021" y="0"/>
                    </a:lnTo>
                    <a:lnTo>
                      <a:pt x="14144" y="0"/>
                    </a:lnTo>
                    <a:lnTo>
                      <a:pt x="14271" y="0"/>
                    </a:lnTo>
                    <a:lnTo>
                      <a:pt x="14394" y="0"/>
                    </a:lnTo>
                    <a:lnTo>
                      <a:pt x="14520" y="0"/>
                    </a:lnTo>
                    <a:lnTo>
                      <a:pt x="14643" y="0"/>
                    </a:lnTo>
                    <a:lnTo>
                      <a:pt x="14789" y="0"/>
                    </a:lnTo>
                    <a:lnTo>
                      <a:pt x="14914" y="0"/>
                    </a:lnTo>
                    <a:lnTo>
                      <a:pt x="15039" y="0"/>
                    </a:lnTo>
                    <a:lnTo>
                      <a:pt x="15183" y="0"/>
                    </a:lnTo>
                    <a:lnTo>
                      <a:pt x="15309" y="0"/>
                    </a:lnTo>
                    <a:lnTo>
                      <a:pt x="15455" y="0"/>
                    </a:lnTo>
                    <a:lnTo>
                      <a:pt x="15599" y="0"/>
                    </a:lnTo>
                    <a:lnTo>
                      <a:pt x="15725" y="0"/>
                    </a:lnTo>
                    <a:lnTo>
                      <a:pt x="0" y="1143"/>
                    </a:lnTo>
                    <a:lnTo>
                      <a:pt x="0" y="861"/>
                    </a:lnTo>
                    <a:lnTo>
                      <a:pt x="11778" y="0"/>
                    </a:lnTo>
                    <a:close/>
                  </a:path>
                </a:pathLst>
              </a:custGeom>
              <a:solidFill>
                <a:srgbClr val="D1E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1" name="Freeform 33">
                <a:extLst>
                  <a:ext uri="{FF2B5EF4-FFF2-40B4-BE49-F238E27FC236}">
                    <a16:creationId xmlns:a16="http://schemas.microsoft.com/office/drawing/2014/main" id="{69138613-24C7-4580-AD6B-21C7EAC0B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4918" cy="356"/>
              </a:xfrm>
              <a:custGeom>
                <a:avLst/>
                <a:gdLst>
                  <a:gd name="T0" fmla="*/ 15725 w 19670"/>
                  <a:gd name="T1" fmla="*/ 0 h 1423"/>
                  <a:gd name="T2" fmla="*/ 15828 w 19670"/>
                  <a:gd name="T3" fmla="*/ 0 h 1423"/>
                  <a:gd name="T4" fmla="*/ 15953 w 19670"/>
                  <a:gd name="T5" fmla="*/ 0 h 1423"/>
                  <a:gd name="T6" fmla="*/ 16058 w 19670"/>
                  <a:gd name="T7" fmla="*/ 0 h 1423"/>
                  <a:gd name="T8" fmla="*/ 16161 w 19670"/>
                  <a:gd name="T9" fmla="*/ 0 h 1423"/>
                  <a:gd name="T10" fmla="*/ 16285 w 19670"/>
                  <a:gd name="T11" fmla="*/ 0 h 1423"/>
                  <a:gd name="T12" fmla="*/ 16388 w 19670"/>
                  <a:gd name="T13" fmla="*/ 0 h 1423"/>
                  <a:gd name="T14" fmla="*/ 16492 w 19670"/>
                  <a:gd name="T15" fmla="*/ 0 h 1423"/>
                  <a:gd name="T16" fmla="*/ 16618 w 19670"/>
                  <a:gd name="T17" fmla="*/ 0 h 1423"/>
                  <a:gd name="T18" fmla="*/ 16721 w 19670"/>
                  <a:gd name="T19" fmla="*/ 0 h 1423"/>
                  <a:gd name="T20" fmla="*/ 16844 w 19670"/>
                  <a:gd name="T21" fmla="*/ 0 h 1423"/>
                  <a:gd name="T22" fmla="*/ 16970 w 19670"/>
                  <a:gd name="T23" fmla="*/ 0 h 1423"/>
                  <a:gd name="T24" fmla="*/ 17074 w 19670"/>
                  <a:gd name="T25" fmla="*/ 0 h 1423"/>
                  <a:gd name="T26" fmla="*/ 17200 w 19670"/>
                  <a:gd name="T27" fmla="*/ 0 h 1423"/>
                  <a:gd name="T28" fmla="*/ 17323 w 19670"/>
                  <a:gd name="T29" fmla="*/ 0 h 1423"/>
                  <a:gd name="T30" fmla="*/ 17449 w 19670"/>
                  <a:gd name="T31" fmla="*/ 0 h 1423"/>
                  <a:gd name="T32" fmla="*/ 17553 w 19670"/>
                  <a:gd name="T33" fmla="*/ 0 h 1423"/>
                  <a:gd name="T34" fmla="*/ 17676 w 19670"/>
                  <a:gd name="T35" fmla="*/ 0 h 1423"/>
                  <a:gd name="T36" fmla="*/ 17802 w 19670"/>
                  <a:gd name="T37" fmla="*/ 0 h 1423"/>
                  <a:gd name="T38" fmla="*/ 17926 w 19670"/>
                  <a:gd name="T39" fmla="*/ 0 h 1423"/>
                  <a:gd name="T40" fmla="*/ 18052 w 19670"/>
                  <a:gd name="T41" fmla="*/ 0 h 1423"/>
                  <a:gd name="T42" fmla="*/ 18196 w 19670"/>
                  <a:gd name="T43" fmla="*/ 0 h 1423"/>
                  <a:gd name="T44" fmla="*/ 18321 w 19670"/>
                  <a:gd name="T45" fmla="*/ 0 h 1423"/>
                  <a:gd name="T46" fmla="*/ 18446 w 19670"/>
                  <a:gd name="T47" fmla="*/ 0 h 1423"/>
                  <a:gd name="T48" fmla="*/ 18569 w 19670"/>
                  <a:gd name="T49" fmla="*/ 0 h 1423"/>
                  <a:gd name="T50" fmla="*/ 18715 w 19670"/>
                  <a:gd name="T51" fmla="*/ 0 h 1423"/>
                  <a:gd name="T52" fmla="*/ 18839 w 19670"/>
                  <a:gd name="T53" fmla="*/ 0 h 1423"/>
                  <a:gd name="T54" fmla="*/ 18984 w 19670"/>
                  <a:gd name="T55" fmla="*/ 0 h 1423"/>
                  <a:gd name="T56" fmla="*/ 19111 w 19670"/>
                  <a:gd name="T57" fmla="*/ 0 h 1423"/>
                  <a:gd name="T58" fmla="*/ 19255 w 19670"/>
                  <a:gd name="T59" fmla="*/ 0 h 1423"/>
                  <a:gd name="T60" fmla="*/ 19380 w 19670"/>
                  <a:gd name="T61" fmla="*/ 0 h 1423"/>
                  <a:gd name="T62" fmla="*/ 19524 w 19670"/>
                  <a:gd name="T63" fmla="*/ 0 h 1423"/>
                  <a:gd name="T64" fmla="*/ 19670 w 19670"/>
                  <a:gd name="T65" fmla="*/ 0 h 1423"/>
                  <a:gd name="T66" fmla="*/ 0 w 19670"/>
                  <a:gd name="T67" fmla="*/ 1423 h 1423"/>
                  <a:gd name="T68" fmla="*/ 0 w 19670"/>
                  <a:gd name="T69" fmla="*/ 1143 h 1423"/>
                  <a:gd name="T70" fmla="*/ 15725 w 19670"/>
                  <a:gd name="T71" fmla="*/ 0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670" h="1423">
                    <a:moveTo>
                      <a:pt x="15725" y="0"/>
                    </a:moveTo>
                    <a:lnTo>
                      <a:pt x="15828" y="0"/>
                    </a:lnTo>
                    <a:lnTo>
                      <a:pt x="15953" y="0"/>
                    </a:lnTo>
                    <a:lnTo>
                      <a:pt x="16058" y="0"/>
                    </a:lnTo>
                    <a:lnTo>
                      <a:pt x="16161" y="0"/>
                    </a:lnTo>
                    <a:lnTo>
                      <a:pt x="16285" y="0"/>
                    </a:lnTo>
                    <a:lnTo>
                      <a:pt x="16388" y="0"/>
                    </a:lnTo>
                    <a:lnTo>
                      <a:pt x="16492" y="0"/>
                    </a:lnTo>
                    <a:lnTo>
                      <a:pt x="16618" y="0"/>
                    </a:lnTo>
                    <a:lnTo>
                      <a:pt x="16721" y="0"/>
                    </a:lnTo>
                    <a:lnTo>
                      <a:pt x="16844" y="0"/>
                    </a:lnTo>
                    <a:lnTo>
                      <a:pt x="16970" y="0"/>
                    </a:lnTo>
                    <a:lnTo>
                      <a:pt x="17074" y="0"/>
                    </a:lnTo>
                    <a:lnTo>
                      <a:pt x="17200" y="0"/>
                    </a:lnTo>
                    <a:lnTo>
                      <a:pt x="17323" y="0"/>
                    </a:lnTo>
                    <a:lnTo>
                      <a:pt x="17449" y="0"/>
                    </a:lnTo>
                    <a:lnTo>
                      <a:pt x="17553" y="0"/>
                    </a:lnTo>
                    <a:lnTo>
                      <a:pt x="17676" y="0"/>
                    </a:lnTo>
                    <a:lnTo>
                      <a:pt x="17802" y="0"/>
                    </a:lnTo>
                    <a:lnTo>
                      <a:pt x="17926" y="0"/>
                    </a:lnTo>
                    <a:lnTo>
                      <a:pt x="18052" y="0"/>
                    </a:lnTo>
                    <a:lnTo>
                      <a:pt x="18196" y="0"/>
                    </a:lnTo>
                    <a:lnTo>
                      <a:pt x="18321" y="0"/>
                    </a:lnTo>
                    <a:lnTo>
                      <a:pt x="18446" y="0"/>
                    </a:lnTo>
                    <a:lnTo>
                      <a:pt x="18569" y="0"/>
                    </a:lnTo>
                    <a:lnTo>
                      <a:pt x="18715" y="0"/>
                    </a:lnTo>
                    <a:lnTo>
                      <a:pt x="18839" y="0"/>
                    </a:lnTo>
                    <a:lnTo>
                      <a:pt x="18984" y="0"/>
                    </a:lnTo>
                    <a:lnTo>
                      <a:pt x="19111" y="0"/>
                    </a:lnTo>
                    <a:lnTo>
                      <a:pt x="19255" y="0"/>
                    </a:lnTo>
                    <a:lnTo>
                      <a:pt x="19380" y="0"/>
                    </a:lnTo>
                    <a:lnTo>
                      <a:pt x="19524" y="0"/>
                    </a:lnTo>
                    <a:lnTo>
                      <a:pt x="19670" y="0"/>
                    </a:lnTo>
                    <a:lnTo>
                      <a:pt x="0" y="1423"/>
                    </a:lnTo>
                    <a:lnTo>
                      <a:pt x="0" y="1143"/>
                    </a:lnTo>
                    <a:lnTo>
                      <a:pt x="15725" y="0"/>
                    </a:lnTo>
                    <a:close/>
                  </a:path>
                </a:pathLst>
              </a:custGeom>
              <a:solidFill>
                <a:srgbClr val="D0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2" name="Freeform 34">
                <a:extLst>
                  <a:ext uri="{FF2B5EF4-FFF2-40B4-BE49-F238E27FC236}">
                    <a16:creationId xmlns:a16="http://schemas.microsoft.com/office/drawing/2014/main" id="{9161BFDE-A628-4EE7-A83C-73B89DB8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28"/>
                <a:ext cx="5307" cy="426"/>
              </a:xfrm>
              <a:custGeom>
                <a:avLst/>
                <a:gdLst>
                  <a:gd name="T0" fmla="*/ 19670 w 21228"/>
                  <a:gd name="T1" fmla="*/ 0 h 1703"/>
                  <a:gd name="T2" fmla="*/ 19713 w 21228"/>
                  <a:gd name="T3" fmla="*/ 0 h 1703"/>
                  <a:gd name="T4" fmla="*/ 19754 w 21228"/>
                  <a:gd name="T5" fmla="*/ 0 h 1703"/>
                  <a:gd name="T6" fmla="*/ 19816 w 21228"/>
                  <a:gd name="T7" fmla="*/ 0 h 1703"/>
                  <a:gd name="T8" fmla="*/ 19857 w 21228"/>
                  <a:gd name="T9" fmla="*/ 0 h 1703"/>
                  <a:gd name="T10" fmla="*/ 19900 w 21228"/>
                  <a:gd name="T11" fmla="*/ 0 h 1703"/>
                  <a:gd name="T12" fmla="*/ 19942 w 21228"/>
                  <a:gd name="T13" fmla="*/ 0 h 1703"/>
                  <a:gd name="T14" fmla="*/ 20003 w 21228"/>
                  <a:gd name="T15" fmla="*/ 0 h 1703"/>
                  <a:gd name="T16" fmla="*/ 20046 w 21228"/>
                  <a:gd name="T17" fmla="*/ 0 h 1703"/>
                  <a:gd name="T18" fmla="*/ 20086 w 21228"/>
                  <a:gd name="T19" fmla="*/ 0 h 1703"/>
                  <a:gd name="T20" fmla="*/ 20127 w 21228"/>
                  <a:gd name="T21" fmla="*/ 0 h 1703"/>
                  <a:gd name="T22" fmla="*/ 20190 w 21228"/>
                  <a:gd name="T23" fmla="*/ 0 h 1703"/>
                  <a:gd name="T24" fmla="*/ 20230 w 21228"/>
                  <a:gd name="T25" fmla="*/ 0 h 1703"/>
                  <a:gd name="T26" fmla="*/ 20273 w 21228"/>
                  <a:gd name="T27" fmla="*/ 0 h 1703"/>
                  <a:gd name="T28" fmla="*/ 20335 w 21228"/>
                  <a:gd name="T29" fmla="*/ 0 h 1703"/>
                  <a:gd name="T30" fmla="*/ 20376 w 21228"/>
                  <a:gd name="T31" fmla="*/ 0 h 1703"/>
                  <a:gd name="T32" fmla="*/ 20419 w 21228"/>
                  <a:gd name="T33" fmla="*/ 0 h 1703"/>
                  <a:gd name="T34" fmla="*/ 20480 w 21228"/>
                  <a:gd name="T35" fmla="*/ 0 h 1703"/>
                  <a:gd name="T36" fmla="*/ 20522 w 21228"/>
                  <a:gd name="T37" fmla="*/ 0 h 1703"/>
                  <a:gd name="T38" fmla="*/ 20585 w 21228"/>
                  <a:gd name="T39" fmla="*/ 0 h 1703"/>
                  <a:gd name="T40" fmla="*/ 20626 w 21228"/>
                  <a:gd name="T41" fmla="*/ 0 h 1703"/>
                  <a:gd name="T42" fmla="*/ 20668 w 21228"/>
                  <a:gd name="T43" fmla="*/ 0 h 1703"/>
                  <a:gd name="T44" fmla="*/ 20729 w 21228"/>
                  <a:gd name="T45" fmla="*/ 0 h 1703"/>
                  <a:gd name="T46" fmla="*/ 20772 w 21228"/>
                  <a:gd name="T47" fmla="*/ 0 h 1703"/>
                  <a:gd name="T48" fmla="*/ 20833 w 21228"/>
                  <a:gd name="T49" fmla="*/ 0 h 1703"/>
                  <a:gd name="T50" fmla="*/ 20875 w 21228"/>
                  <a:gd name="T51" fmla="*/ 0 h 1703"/>
                  <a:gd name="T52" fmla="*/ 20918 w 21228"/>
                  <a:gd name="T53" fmla="*/ 0 h 1703"/>
                  <a:gd name="T54" fmla="*/ 20979 w 21228"/>
                  <a:gd name="T55" fmla="*/ 0 h 1703"/>
                  <a:gd name="T56" fmla="*/ 21021 w 21228"/>
                  <a:gd name="T57" fmla="*/ 0 h 1703"/>
                  <a:gd name="T58" fmla="*/ 21082 w 21228"/>
                  <a:gd name="T59" fmla="*/ 0 h 1703"/>
                  <a:gd name="T60" fmla="*/ 21125 w 21228"/>
                  <a:gd name="T61" fmla="*/ 0 h 1703"/>
                  <a:gd name="T62" fmla="*/ 21166 w 21228"/>
                  <a:gd name="T63" fmla="*/ 0 h 1703"/>
                  <a:gd name="T64" fmla="*/ 21228 w 21228"/>
                  <a:gd name="T65" fmla="*/ 0 h 1703"/>
                  <a:gd name="T66" fmla="*/ 21228 w 21228"/>
                  <a:gd name="T67" fmla="*/ 168 h 1703"/>
                  <a:gd name="T68" fmla="*/ 0 w 21228"/>
                  <a:gd name="T69" fmla="*/ 1703 h 1703"/>
                  <a:gd name="T70" fmla="*/ 0 w 21228"/>
                  <a:gd name="T71" fmla="*/ 1423 h 1703"/>
                  <a:gd name="T72" fmla="*/ 19670 w 21228"/>
                  <a:gd name="T73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28" h="1703">
                    <a:moveTo>
                      <a:pt x="19670" y="0"/>
                    </a:moveTo>
                    <a:lnTo>
                      <a:pt x="19713" y="0"/>
                    </a:lnTo>
                    <a:lnTo>
                      <a:pt x="19754" y="0"/>
                    </a:lnTo>
                    <a:lnTo>
                      <a:pt x="19816" y="0"/>
                    </a:lnTo>
                    <a:lnTo>
                      <a:pt x="19857" y="0"/>
                    </a:lnTo>
                    <a:lnTo>
                      <a:pt x="19900" y="0"/>
                    </a:lnTo>
                    <a:lnTo>
                      <a:pt x="19942" y="0"/>
                    </a:lnTo>
                    <a:lnTo>
                      <a:pt x="20003" y="0"/>
                    </a:lnTo>
                    <a:lnTo>
                      <a:pt x="20046" y="0"/>
                    </a:lnTo>
                    <a:lnTo>
                      <a:pt x="20086" y="0"/>
                    </a:lnTo>
                    <a:lnTo>
                      <a:pt x="20127" y="0"/>
                    </a:lnTo>
                    <a:lnTo>
                      <a:pt x="20190" y="0"/>
                    </a:lnTo>
                    <a:lnTo>
                      <a:pt x="20230" y="0"/>
                    </a:lnTo>
                    <a:lnTo>
                      <a:pt x="20273" y="0"/>
                    </a:lnTo>
                    <a:lnTo>
                      <a:pt x="20335" y="0"/>
                    </a:lnTo>
                    <a:lnTo>
                      <a:pt x="20376" y="0"/>
                    </a:lnTo>
                    <a:lnTo>
                      <a:pt x="20419" y="0"/>
                    </a:lnTo>
                    <a:lnTo>
                      <a:pt x="20480" y="0"/>
                    </a:lnTo>
                    <a:lnTo>
                      <a:pt x="20522" y="0"/>
                    </a:lnTo>
                    <a:lnTo>
                      <a:pt x="20585" y="0"/>
                    </a:lnTo>
                    <a:lnTo>
                      <a:pt x="20626" y="0"/>
                    </a:lnTo>
                    <a:lnTo>
                      <a:pt x="20668" y="0"/>
                    </a:lnTo>
                    <a:lnTo>
                      <a:pt x="20729" y="0"/>
                    </a:lnTo>
                    <a:lnTo>
                      <a:pt x="20772" y="0"/>
                    </a:lnTo>
                    <a:lnTo>
                      <a:pt x="20833" y="0"/>
                    </a:lnTo>
                    <a:lnTo>
                      <a:pt x="20875" y="0"/>
                    </a:lnTo>
                    <a:lnTo>
                      <a:pt x="20918" y="0"/>
                    </a:lnTo>
                    <a:lnTo>
                      <a:pt x="20979" y="0"/>
                    </a:lnTo>
                    <a:lnTo>
                      <a:pt x="21021" y="0"/>
                    </a:lnTo>
                    <a:lnTo>
                      <a:pt x="21082" y="0"/>
                    </a:lnTo>
                    <a:lnTo>
                      <a:pt x="21125" y="0"/>
                    </a:lnTo>
                    <a:lnTo>
                      <a:pt x="21166" y="0"/>
                    </a:lnTo>
                    <a:lnTo>
                      <a:pt x="21228" y="0"/>
                    </a:lnTo>
                    <a:lnTo>
                      <a:pt x="21228" y="168"/>
                    </a:lnTo>
                    <a:lnTo>
                      <a:pt x="0" y="1703"/>
                    </a:lnTo>
                    <a:lnTo>
                      <a:pt x="0" y="1423"/>
                    </a:lnTo>
                    <a:lnTo>
                      <a:pt x="19670" y="0"/>
                    </a:lnTo>
                    <a:close/>
                  </a:path>
                </a:pathLst>
              </a:custGeom>
              <a:solidFill>
                <a:srgbClr val="C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3" name="Freeform 35">
                <a:extLst>
                  <a:ext uri="{FF2B5EF4-FFF2-40B4-BE49-F238E27FC236}">
                    <a16:creationId xmlns:a16="http://schemas.microsoft.com/office/drawing/2014/main" id="{AE2B8107-0C12-4C03-ABA6-B4F1E8FF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970"/>
                <a:ext cx="5307" cy="459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282 h 1835"/>
                  <a:gd name="T4" fmla="*/ 0 w 21228"/>
                  <a:gd name="T5" fmla="*/ 1835 h 1835"/>
                  <a:gd name="T6" fmla="*/ 0 w 21228"/>
                  <a:gd name="T7" fmla="*/ 1535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282"/>
                    </a:lnTo>
                    <a:lnTo>
                      <a:pt x="0" y="183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C5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4" name="Freeform 36">
                <a:extLst>
                  <a:ext uri="{FF2B5EF4-FFF2-40B4-BE49-F238E27FC236}">
                    <a16:creationId xmlns:a16="http://schemas.microsoft.com/office/drawing/2014/main" id="{11639B24-1A6D-4CC8-9AEA-7B62A31B3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040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99 h 1834"/>
                  <a:gd name="T4" fmla="*/ 0 w 21228"/>
                  <a:gd name="T5" fmla="*/ 1834 h 1834"/>
                  <a:gd name="T6" fmla="*/ 0 w 21228"/>
                  <a:gd name="T7" fmla="*/ 1553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99"/>
                    </a:lnTo>
                    <a:lnTo>
                      <a:pt x="0" y="1834"/>
                    </a:lnTo>
                    <a:lnTo>
                      <a:pt x="0" y="1553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C5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5" name="Freeform 37">
                <a:extLst>
                  <a:ext uri="{FF2B5EF4-FFF2-40B4-BE49-F238E27FC236}">
                    <a16:creationId xmlns:a16="http://schemas.microsoft.com/office/drawing/2014/main" id="{8A4E0FF6-03BF-4AA1-983D-67E71D42A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115"/>
                <a:ext cx="5307" cy="454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5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C1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6" name="Freeform 38">
                <a:extLst>
                  <a:ext uri="{FF2B5EF4-FFF2-40B4-BE49-F238E27FC236}">
                    <a16:creationId xmlns:a16="http://schemas.microsoft.com/office/drawing/2014/main" id="{67BF9827-7337-48C2-B1EF-0490C0F79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185"/>
                <a:ext cx="5307" cy="455"/>
              </a:xfrm>
              <a:custGeom>
                <a:avLst/>
                <a:gdLst>
                  <a:gd name="T0" fmla="*/ 21228 w 21228"/>
                  <a:gd name="T1" fmla="*/ 0 h 1818"/>
                  <a:gd name="T2" fmla="*/ 21228 w 21228"/>
                  <a:gd name="T3" fmla="*/ 282 h 1818"/>
                  <a:gd name="T4" fmla="*/ 0 w 21228"/>
                  <a:gd name="T5" fmla="*/ 1818 h 1818"/>
                  <a:gd name="T6" fmla="*/ 0 w 21228"/>
                  <a:gd name="T7" fmla="*/ 1535 h 1818"/>
                  <a:gd name="T8" fmla="*/ 21228 w 21228"/>
                  <a:gd name="T9" fmla="*/ 0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8">
                    <a:moveTo>
                      <a:pt x="21228" y="0"/>
                    </a:moveTo>
                    <a:lnTo>
                      <a:pt x="21228" y="282"/>
                    </a:lnTo>
                    <a:lnTo>
                      <a:pt x="0" y="1818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F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7" name="Freeform 39">
                <a:extLst>
                  <a:ext uri="{FF2B5EF4-FFF2-40B4-BE49-F238E27FC236}">
                    <a16:creationId xmlns:a16="http://schemas.microsoft.com/office/drawing/2014/main" id="{E9F216B2-A4A3-4EA8-9047-291BBE929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256"/>
                <a:ext cx="5307" cy="458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1 h 1834"/>
                  <a:gd name="T4" fmla="*/ 0 w 21228"/>
                  <a:gd name="T5" fmla="*/ 1834 h 1834"/>
                  <a:gd name="T6" fmla="*/ 0 w 21228"/>
                  <a:gd name="T7" fmla="*/ 1536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1"/>
                    </a:lnTo>
                    <a:lnTo>
                      <a:pt x="0" y="1834"/>
                    </a:lnTo>
                    <a:lnTo>
                      <a:pt x="0" y="1536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D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8" name="Freeform 40">
                <a:extLst>
                  <a:ext uri="{FF2B5EF4-FFF2-40B4-BE49-F238E27FC236}">
                    <a16:creationId xmlns:a16="http://schemas.microsoft.com/office/drawing/2014/main" id="{50A862D8-70FB-46C3-A41A-742C3A5A0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326"/>
                <a:ext cx="5307" cy="458"/>
              </a:xfrm>
              <a:custGeom>
                <a:avLst/>
                <a:gdLst>
                  <a:gd name="T0" fmla="*/ 21228 w 21228"/>
                  <a:gd name="T1" fmla="*/ 0 h 1833"/>
                  <a:gd name="T2" fmla="*/ 21228 w 21228"/>
                  <a:gd name="T3" fmla="*/ 298 h 1833"/>
                  <a:gd name="T4" fmla="*/ 0 w 21228"/>
                  <a:gd name="T5" fmla="*/ 1833 h 1833"/>
                  <a:gd name="T6" fmla="*/ 0 w 21228"/>
                  <a:gd name="T7" fmla="*/ 1553 h 1833"/>
                  <a:gd name="T8" fmla="*/ 21228 w 21228"/>
                  <a:gd name="T9" fmla="*/ 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3">
                    <a:moveTo>
                      <a:pt x="21228" y="0"/>
                    </a:moveTo>
                    <a:lnTo>
                      <a:pt x="21228" y="298"/>
                    </a:lnTo>
                    <a:lnTo>
                      <a:pt x="0" y="1833"/>
                    </a:lnTo>
                    <a:lnTo>
                      <a:pt x="0" y="1553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BD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09" name="Freeform 41">
                <a:extLst>
                  <a:ext uri="{FF2B5EF4-FFF2-40B4-BE49-F238E27FC236}">
                    <a16:creationId xmlns:a16="http://schemas.microsoft.com/office/drawing/2014/main" id="{851783AB-BCEC-4D90-85A5-E2069202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401"/>
                <a:ext cx="5307" cy="454"/>
              </a:xfrm>
              <a:custGeom>
                <a:avLst/>
                <a:gdLst>
                  <a:gd name="T0" fmla="*/ 21228 w 21228"/>
                  <a:gd name="T1" fmla="*/ 0 h 1818"/>
                  <a:gd name="T2" fmla="*/ 21228 w 21228"/>
                  <a:gd name="T3" fmla="*/ 283 h 1818"/>
                  <a:gd name="T4" fmla="*/ 0 w 21228"/>
                  <a:gd name="T5" fmla="*/ 1818 h 1818"/>
                  <a:gd name="T6" fmla="*/ 0 w 21228"/>
                  <a:gd name="T7" fmla="*/ 1535 h 1818"/>
                  <a:gd name="T8" fmla="*/ 21228 w 21228"/>
                  <a:gd name="T9" fmla="*/ 0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8">
                    <a:moveTo>
                      <a:pt x="21228" y="0"/>
                    </a:moveTo>
                    <a:lnTo>
                      <a:pt x="21228" y="283"/>
                    </a:lnTo>
                    <a:lnTo>
                      <a:pt x="0" y="1818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9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0" name="Freeform 42">
                <a:extLst>
                  <a:ext uri="{FF2B5EF4-FFF2-40B4-BE49-F238E27FC236}">
                    <a16:creationId xmlns:a16="http://schemas.microsoft.com/office/drawing/2014/main" id="{0FD9F4C3-E250-4184-B18D-78B408003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471"/>
                <a:ext cx="5307" cy="454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5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5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1" name="Freeform 43">
                <a:extLst>
                  <a:ext uri="{FF2B5EF4-FFF2-40B4-BE49-F238E27FC236}">
                    <a16:creationId xmlns:a16="http://schemas.microsoft.com/office/drawing/2014/main" id="{C754F514-9502-4294-99B4-1D0EE37CE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541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0 h 1834"/>
                  <a:gd name="T4" fmla="*/ 0 w 21228"/>
                  <a:gd name="T5" fmla="*/ 1834 h 1834"/>
                  <a:gd name="T6" fmla="*/ 0 w 21228"/>
                  <a:gd name="T7" fmla="*/ 1535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34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2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2" name="Freeform 44">
                <a:extLst>
                  <a:ext uri="{FF2B5EF4-FFF2-40B4-BE49-F238E27FC236}">
                    <a16:creationId xmlns:a16="http://schemas.microsoft.com/office/drawing/2014/main" id="{C6A50FB8-9470-466C-8743-36581E725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611"/>
                <a:ext cx="5307" cy="459"/>
              </a:xfrm>
              <a:custGeom>
                <a:avLst/>
                <a:gdLst>
                  <a:gd name="T0" fmla="*/ 21228 w 21228"/>
                  <a:gd name="T1" fmla="*/ 0 h 1836"/>
                  <a:gd name="T2" fmla="*/ 21228 w 21228"/>
                  <a:gd name="T3" fmla="*/ 301 h 1836"/>
                  <a:gd name="T4" fmla="*/ 0 w 21228"/>
                  <a:gd name="T5" fmla="*/ 1836 h 1836"/>
                  <a:gd name="T6" fmla="*/ 0 w 21228"/>
                  <a:gd name="T7" fmla="*/ 1554 h 1836"/>
                  <a:gd name="T8" fmla="*/ 21228 w 21228"/>
                  <a:gd name="T9" fmla="*/ 0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6">
                    <a:moveTo>
                      <a:pt x="21228" y="0"/>
                    </a:moveTo>
                    <a:lnTo>
                      <a:pt x="21228" y="301"/>
                    </a:lnTo>
                    <a:lnTo>
                      <a:pt x="0" y="1836"/>
                    </a:lnTo>
                    <a:lnTo>
                      <a:pt x="0" y="155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B2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3" name="Freeform 45">
                <a:extLst>
                  <a:ext uri="{FF2B5EF4-FFF2-40B4-BE49-F238E27FC236}">
                    <a16:creationId xmlns:a16="http://schemas.microsoft.com/office/drawing/2014/main" id="{4CE643D2-1B54-41A2-AF19-B39A9D8B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686"/>
                <a:ext cx="5307" cy="454"/>
              </a:xfrm>
              <a:custGeom>
                <a:avLst/>
                <a:gdLst>
                  <a:gd name="T0" fmla="*/ 21228 w 21228"/>
                  <a:gd name="T1" fmla="*/ 0 h 1814"/>
                  <a:gd name="T2" fmla="*/ 21228 w 21228"/>
                  <a:gd name="T3" fmla="*/ 280 h 1814"/>
                  <a:gd name="T4" fmla="*/ 0 w 21228"/>
                  <a:gd name="T5" fmla="*/ 1814 h 1814"/>
                  <a:gd name="T6" fmla="*/ 0 w 21228"/>
                  <a:gd name="T7" fmla="*/ 1535 h 1814"/>
                  <a:gd name="T8" fmla="*/ 21228 w 21228"/>
                  <a:gd name="T9" fmla="*/ 0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4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4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CC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4" name="Freeform 46">
                <a:extLst>
                  <a:ext uri="{FF2B5EF4-FFF2-40B4-BE49-F238E27FC236}">
                    <a16:creationId xmlns:a16="http://schemas.microsoft.com/office/drawing/2014/main" id="{3034D052-E9A2-406D-93A7-E86D96A1C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756"/>
                <a:ext cx="5307" cy="454"/>
              </a:xfrm>
              <a:custGeom>
                <a:avLst/>
                <a:gdLst>
                  <a:gd name="T0" fmla="*/ 21228 w 21228"/>
                  <a:gd name="T1" fmla="*/ 0 h 1814"/>
                  <a:gd name="T2" fmla="*/ 21228 w 21228"/>
                  <a:gd name="T3" fmla="*/ 280 h 1814"/>
                  <a:gd name="T4" fmla="*/ 0 w 21228"/>
                  <a:gd name="T5" fmla="*/ 1814 h 1814"/>
                  <a:gd name="T6" fmla="*/ 0 w 21228"/>
                  <a:gd name="T7" fmla="*/ 1534 h 1814"/>
                  <a:gd name="T8" fmla="*/ 21228 w 21228"/>
                  <a:gd name="T9" fmla="*/ 0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4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4"/>
                    </a:lnTo>
                    <a:lnTo>
                      <a:pt x="0" y="153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CC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5" name="Freeform 47">
                <a:extLst>
                  <a:ext uri="{FF2B5EF4-FFF2-40B4-BE49-F238E27FC236}">
                    <a16:creationId xmlns:a16="http://schemas.microsoft.com/office/drawing/2014/main" id="{C5E9B994-2698-4EFF-9D7F-AB09FAB18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826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1 h 1834"/>
                  <a:gd name="T4" fmla="*/ 0 w 21228"/>
                  <a:gd name="T5" fmla="*/ 1834 h 1834"/>
                  <a:gd name="T6" fmla="*/ 0 w 21228"/>
                  <a:gd name="T7" fmla="*/ 1534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1"/>
                    </a:lnTo>
                    <a:lnTo>
                      <a:pt x="0" y="1834"/>
                    </a:lnTo>
                    <a:lnTo>
                      <a:pt x="0" y="153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A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6" name="Freeform 48">
                <a:extLst>
                  <a:ext uri="{FF2B5EF4-FFF2-40B4-BE49-F238E27FC236}">
                    <a16:creationId xmlns:a16="http://schemas.microsoft.com/office/drawing/2014/main" id="{F8A97BA7-8E21-4EFD-85D1-BB38DB34C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897"/>
                <a:ext cx="5307" cy="458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300 h 1834"/>
                  <a:gd name="T4" fmla="*/ 0 w 21228"/>
                  <a:gd name="T5" fmla="*/ 1834 h 1834"/>
                  <a:gd name="T6" fmla="*/ 0 w 21228"/>
                  <a:gd name="T7" fmla="*/ 1553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300"/>
                    </a:lnTo>
                    <a:lnTo>
                      <a:pt x="0" y="1834"/>
                    </a:lnTo>
                    <a:lnTo>
                      <a:pt x="0" y="1553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6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7" name="Freeform 49">
                <a:extLst>
                  <a:ext uri="{FF2B5EF4-FFF2-40B4-BE49-F238E27FC236}">
                    <a16:creationId xmlns:a16="http://schemas.microsoft.com/office/drawing/2014/main" id="{212AF100-B1EB-4854-8DF9-9F69EEF49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972"/>
                <a:ext cx="5307" cy="454"/>
              </a:xfrm>
              <a:custGeom>
                <a:avLst/>
                <a:gdLst>
                  <a:gd name="T0" fmla="*/ 21228 w 21228"/>
                  <a:gd name="T1" fmla="*/ 0 h 1816"/>
                  <a:gd name="T2" fmla="*/ 21228 w 21228"/>
                  <a:gd name="T3" fmla="*/ 279 h 1816"/>
                  <a:gd name="T4" fmla="*/ 0 w 21228"/>
                  <a:gd name="T5" fmla="*/ 1816 h 1816"/>
                  <a:gd name="T6" fmla="*/ 0 w 21228"/>
                  <a:gd name="T7" fmla="*/ 1534 h 1816"/>
                  <a:gd name="T8" fmla="*/ 21228 w 21228"/>
                  <a:gd name="T9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6">
                    <a:moveTo>
                      <a:pt x="21228" y="0"/>
                    </a:moveTo>
                    <a:lnTo>
                      <a:pt x="21228" y="279"/>
                    </a:lnTo>
                    <a:lnTo>
                      <a:pt x="0" y="1816"/>
                    </a:lnTo>
                    <a:lnTo>
                      <a:pt x="0" y="153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5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8" name="Freeform 50">
                <a:extLst>
                  <a:ext uri="{FF2B5EF4-FFF2-40B4-BE49-F238E27FC236}">
                    <a16:creationId xmlns:a16="http://schemas.microsoft.com/office/drawing/2014/main" id="{752AEA7D-41D5-4BF0-B766-DA2609CEF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042"/>
                <a:ext cx="5307" cy="454"/>
              </a:xfrm>
              <a:custGeom>
                <a:avLst/>
                <a:gdLst>
                  <a:gd name="T0" fmla="*/ 21228 w 21228"/>
                  <a:gd name="T1" fmla="*/ 0 h 1818"/>
                  <a:gd name="T2" fmla="*/ 21228 w 21228"/>
                  <a:gd name="T3" fmla="*/ 283 h 1818"/>
                  <a:gd name="T4" fmla="*/ 0 w 21228"/>
                  <a:gd name="T5" fmla="*/ 1818 h 1818"/>
                  <a:gd name="T6" fmla="*/ 0 w 21228"/>
                  <a:gd name="T7" fmla="*/ 1537 h 1818"/>
                  <a:gd name="T8" fmla="*/ 21228 w 21228"/>
                  <a:gd name="T9" fmla="*/ 0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8">
                    <a:moveTo>
                      <a:pt x="21228" y="0"/>
                    </a:moveTo>
                    <a:lnTo>
                      <a:pt x="21228" y="283"/>
                    </a:lnTo>
                    <a:lnTo>
                      <a:pt x="0" y="1818"/>
                    </a:lnTo>
                    <a:lnTo>
                      <a:pt x="0" y="1537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3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19" name="Freeform 51">
                <a:extLst>
                  <a:ext uri="{FF2B5EF4-FFF2-40B4-BE49-F238E27FC236}">
                    <a16:creationId xmlns:a16="http://schemas.microsoft.com/office/drawing/2014/main" id="{B45AB7DC-AC74-4D91-8BBE-73D4C0BB8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112"/>
                <a:ext cx="5307" cy="454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5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A0B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0" name="Freeform 52">
                <a:extLst>
                  <a:ext uri="{FF2B5EF4-FFF2-40B4-BE49-F238E27FC236}">
                    <a16:creationId xmlns:a16="http://schemas.microsoft.com/office/drawing/2014/main" id="{D1567141-294B-4B23-B76B-8461459CE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182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300 h 1834"/>
                  <a:gd name="T4" fmla="*/ 0 w 21228"/>
                  <a:gd name="T5" fmla="*/ 1834 h 1834"/>
                  <a:gd name="T6" fmla="*/ 0 w 21228"/>
                  <a:gd name="T7" fmla="*/ 1535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300"/>
                    </a:lnTo>
                    <a:lnTo>
                      <a:pt x="0" y="1834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E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1" name="Freeform 53">
                <a:extLst>
                  <a:ext uri="{FF2B5EF4-FFF2-40B4-BE49-F238E27FC236}">
                    <a16:creationId xmlns:a16="http://schemas.microsoft.com/office/drawing/2014/main" id="{D56814AE-2599-445F-BE00-06F070623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257"/>
                <a:ext cx="5307" cy="454"/>
              </a:xfrm>
              <a:custGeom>
                <a:avLst/>
                <a:gdLst>
                  <a:gd name="T0" fmla="*/ 21228 w 21228"/>
                  <a:gd name="T1" fmla="*/ 0 h 1816"/>
                  <a:gd name="T2" fmla="*/ 21228 w 21228"/>
                  <a:gd name="T3" fmla="*/ 281 h 1816"/>
                  <a:gd name="T4" fmla="*/ 0 w 21228"/>
                  <a:gd name="T5" fmla="*/ 1816 h 1816"/>
                  <a:gd name="T6" fmla="*/ 0 w 21228"/>
                  <a:gd name="T7" fmla="*/ 1534 h 1816"/>
                  <a:gd name="T8" fmla="*/ 21228 w 21228"/>
                  <a:gd name="T9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6">
                    <a:moveTo>
                      <a:pt x="21228" y="0"/>
                    </a:moveTo>
                    <a:lnTo>
                      <a:pt x="21228" y="281"/>
                    </a:lnTo>
                    <a:lnTo>
                      <a:pt x="0" y="1816"/>
                    </a:lnTo>
                    <a:lnTo>
                      <a:pt x="0" y="153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AB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2" name="Freeform 54">
                <a:extLst>
                  <a:ext uri="{FF2B5EF4-FFF2-40B4-BE49-F238E27FC236}">
                    <a16:creationId xmlns:a16="http://schemas.microsoft.com/office/drawing/2014/main" id="{56FFEE57-F914-48F7-9DEB-2765F8F4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327"/>
                <a:ext cx="5307" cy="454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5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9B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3" name="Freeform 55">
                <a:extLst>
                  <a:ext uri="{FF2B5EF4-FFF2-40B4-BE49-F238E27FC236}">
                    <a16:creationId xmlns:a16="http://schemas.microsoft.com/office/drawing/2014/main" id="{A8F9B1EF-F814-4214-B1CE-E0FDDFECD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397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0 h 1834"/>
                  <a:gd name="T4" fmla="*/ 0 w 21228"/>
                  <a:gd name="T5" fmla="*/ 1834 h 1834"/>
                  <a:gd name="T6" fmla="*/ 0 w 21228"/>
                  <a:gd name="T7" fmla="*/ 1535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34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7A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4" name="Freeform 56">
                <a:extLst>
                  <a:ext uri="{FF2B5EF4-FFF2-40B4-BE49-F238E27FC236}">
                    <a16:creationId xmlns:a16="http://schemas.microsoft.com/office/drawing/2014/main" id="{5305D401-7C85-4232-9254-4B1DB668C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467"/>
                <a:ext cx="5307" cy="459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301 h 1834"/>
                  <a:gd name="T4" fmla="*/ 0 w 21228"/>
                  <a:gd name="T5" fmla="*/ 1834 h 1834"/>
                  <a:gd name="T6" fmla="*/ 0 w 21228"/>
                  <a:gd name="T7" fmla="*/ 1554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301"/>
                    </a:lnTo>
                    <a:lnTo>
                      <a:pt x="0" y="1834"/>
                    </a:lnTo>
                    <a:lnTo>
                      <a:pt x="0" y="155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3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5" name="Freeform 57">
                <a:extLst>
                  <a:ext uri="{FF2B5EF4-FFF2-40B4-BE49-F238E27FC236}">
                    <a16:creationId xmlns:a16="http://schemas.microsoft.com/office/drawing/2014/main" id="{E76C176D-87CC-4CEE-AB1B-EB6976C33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543"/>
                <a:ext cx="5307" cy="453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3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3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91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6" name="Freeform 58">
                <a:extLst>
                  <a:ext uri="{FF2B5EF4-FFF2-40B4-BE49-F238E27FC236}">
                    <a16:creationId xmlns:a16="http://schemas.microsoft.com/office/drawing/2014/main" id="{B0D1E4C1-E171-4983-891D-588CF0F00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613"/>
                <a:ext cx="5307" cy="454"/>
              </a:xfrm>
              <a:custGeom>
                <a:avLst/>
                <a:gdLst>
                  <a:gd name="T0" fmla="*/ 21228 w 21228"/>
                  <a:gd name="T1" fmla="*/ 0 h 1817"/>
                  <a:gd name="T2" fmla="*/ 21228 w 21228"/>
                  <a:gd name="T3" fmla="*/ 280 h 1817"/>
                  <a:gd name="T4" fmla="*/ 0 w 21228"/>
                  <a:gd name="T5" fmla="*/ 1817 h 1817"/>
                  <a:gd name="T6" fmla="*/ 0 w 21228"/>
                  <a:gd name="T7" fmla="*/ 1535 h 1817"/>
                  <a:gd name="T8" fmla="*/ 21228 w 21228"/>
                  <a:gd name="T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7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7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FA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7" name="Freeform 59">
                <a:extLst>
                  <a:ext uri="{FF2B5EF4-FFF2-40B4-BE49-F238E27FC236}">
                    <a16:creationId xmlns:a16="http://schemas.microsoft.com/office/drawing/2014/main" id="{23533B54-0059-4BCE-8C0D-765D4798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683"/>
                <a:ext cx="5307" cy="458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2 h 1834"/>
                  <a:gd name="T4" fmla="*/ 0 w 21228"/>
                  <a:gd name="T5" fmla="*/ 1834 h 1834"/>
                  <a:gd name="T6" fmla="*/ 0 w 21228"/>
                  <a:gd name="T7" fmla="*/ 1537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2"/>
                    </a:lnTo>
                    <a:lnTo>
                      <a:pt x="0" y="1834"/>
                    </a:lnTo>
                    <a:lnTo>
                      <a:pt x="0" y="1537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EA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8" name="Freeform 60">
                <a:extLst>
                  <a:ext uri="{FF2B5EF4-FFF2-40B4-BE49-F238E27FC236}">
                    <a16:creationId xmlns:a16="http://schemas.microsoft.com/office/drawing/2014/main" id="{72E7A035-1796-4D93-833B-88C100DDD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753"/>
                <a:ext cx="5307" cy="459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280 h 1835"/>
                  <a:gd name="T4" fmla="*/ 0 w 21228"/>
                  <a:gd name="T5" fmla="*/ 1835 h 1835"/>
                  <a:gd name="T6" fmla="*/ 0 w 21228"/>
                  <a:gd name="T7" fmla="*/ 1552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35"/>
                    </a:lnTo>
                    <a:lnTo>
                      <a:pt x="0" y="1552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BA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29" name="Freeform 61">
                <a:extLst>
                  <a:ext uri="{FF2B5EF4-FFF2-40B4-BE49-F238E27FC236}">
                    <a16:creationId xmlns:a16="http://schemas.microsoft.com/office/drawing/2014/main" id="{21401121-01C3-4E60-BEF9-D15F5D51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823"/>
                <a:ext cx="5307" cy="459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300 h 1835"/>
                  <a:gd name="T4" fmla="*/ 0 w 21228"/>
                  <a:gd name="T5" fmla="*/ 1835 h 1835"/>
                  <a:gd name="T6" fmla="*/ 0 w 21228"/>
                  <a:gd name="T7" fmla="*/ 1555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300"/>
                    </a:lnTo>
                    <a:lnTo>
                      <a:pt x="0" y="1835"/>
                    </a:lnTo>
                    <a:lnTo>
                      <a:pt x="0" y="155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79D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0" name="Freeform 62">
                <a:extLst>
                  <a:ext uri="{FF2B5EF4-FFF2-40B4-BE49-F238E27FC236}">
                    <a16:creationId xmlns:a16="http://schemas.microsoft.com/office/drawing/2014/main" id="{95356F71-A832-4D16-857B-B09FA8D6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898"/>
                <a:ext cx="5307" cy="454"/>
              </a:xfrm>
              <a:custGeom>
                <a:avLst/>
                <a:gdLst>
                  <a:gd name="T0" fmla="*/ 21228 w 21228"/>
                  <a:gd name="T1" fmla="*/ 0 h 1816"/>
                  <a:gd name="T2" fmla="*/ 21228 w 21228"/>
                  <a:gd name="T3" fmla="*/ 281 h 1816"/>
                  <a:gd name="T4" fmla="*/ 0 w 21228"/>
                  <a:gd name="T5" fmla="*/ 1816 h 1816"/>
                  <a:gd name="T6" fmla="*/ 0 w 21228"/>
                  <a:gd name="T7" fmla="*/ 1535 h 1816"/>
                  <a:gd name="T8" fmla="*/ 21228 w 21228"/>
                  <a:gd name="T9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6">
                    <a:moveTo>
                      <a:pt x="21228" y="0"/>
                    </a:moveTo>
                    <a:lnTo>
                      <a:pt x="21228" y="281"/>
                    </a:lnTo>
                    <a:lnTo>
                      <a:pt x="0" y="1816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79D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1" name="Freeform 63">
                <a:extLst>
                  <a:ext uri="{FF2B5EF4-FFF2-40B4-BE49-F238E27FC236}">
                    <a16:creationId xmlns:a16="http://schemas.microsoft.com/office/drawing/2014/main" id="{F378E7E0-79EF-411B-AADD-8D104520C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969"/>
                <a:ext cx="5307" cy="458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280 h 1835"/>
                  <a:gd name="T4" fmla="*/ 0 w 21228"/>
                  <a:gd name="T5" fmla="*/ 1835 h 1835"/>
                  <a:gd name="T6" fmla="*/ 0 w 21228"/>
                  <a:gd name="T7" fmla="*/ 1535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3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49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2" name="Freeform 64">
                <a:extLst>
                  <a:ext uri="{FF2B5EF4-FFF2-40B4-BE49-F238E27FC236}">
                    <a16:creationId xmlns:a16="http://schemas.microsoft.com/office/drawing/2014/main" id="{21EC0621-036B-4DA9-A228-899A0AB7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039"/>
                <a:ext cx="5307" cy="458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280 h 1835"/>
                  <a:gd name="T4" fmla="*/ 0 w 21228"/>
                  <a:gd name="T5" fmla="*/ 1835 h 1835"/>
                  <a:gd name="T6" fmla="*/ 0 w 21228"/>
                  <a:gd name="T7" fmla="*/ 1555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35"/>
                    </a:lnTo>
                    <a:lnTo>
                      <a:pt x="0" y="155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09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3" name="Freeform 65">
                <a:extLst>
                  <a:ext uri="{FF2B5EF4-FFF2-40B4-BE49-F238E27FC236}">
                    <a16:creationId xmlns:a16="http://schemas.microsoft.com/office/drawing/2014/main" id="{806FE8B3-CDF5-41A4-A865-DB5AEA74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108"/>
                <a:ext cx="5307" cy="459"/>
              </a:xfrm>
              <a:custGeom>
                <a:avLst/>
                <a:gdLst>
                  <a:gd name="T0" fmla="*/ 21228 w 21228"/>
                  <a:gd name="T1" fmla="*/ 0 h 1836"/>
                  <a:gd name="T2" fmla="*/ 21228 w 21228"/>
                  <a:gd name="T3" fmla="*/ 301 h 1836"/>
                  <a:gd name="T4" fmla="*/ 0 w 21228"/>
                  <a:gd name="T5" fmla="*/ 1836 h 1836"/>
                  <a:gd name="T6" fmla="*/ 0 w 21228"/>
                  <a:gd name="T7" fmla="*/ 1555 h 1836"/>
                  <a:gd name="T8" fmla="*/ 21228 w 21228"/>
                  <a:gd name="T9" fmla="*/ 0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6">
                    <a:moveTo>
                      <a:pt x="21228" y="0"/>
                    </a:moveTo>
                    <a:lnTo>
                      <a:pt x="21228" y="301"/>
                    </a:lnTo>
                    <a:lnTo>
                      <a:pt x="0" y="1836"/>
                    </a:lnTo>
                    <a:lnTo>
                      <a:pt x="0" y="155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809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4" name="Freeform 66">
                <a:extLst>
                  <a:ext uri="{FF2B5EF4-FFF2-40B4-BE49-F238E27FC236}">
                    <a16:creationId xmlns:a16="http://schemas.microsoft.com/office/drawing/2014/main" id="{A1F1ABE4-02D6-4E1D-9B48-6CBBF8F22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184"/>
                <a:ext cx="5307" cy="453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5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D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5" name="Freeform 67">
                <a:extLst>
                  <a:ext uri="{FF2B5EF4-FFF2-40B4-BE49-F238E27FC236}">
                    <a16:creationId xmlns:a16="http://schemas.microsoft.com/office/drawing/2014/main" id="{689355BC-53AD-48FE-B0BB-18CAE64B8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254"/>
                <a:ext cx="5307" cy="458"/>
              </a:xfrm>
              <a:custGeom>
                <a:avLst/>
                <a:gdLst>
                  <a:gd name="T0" fmla="*/ 21228 w 21228"/>
                  <a:gd name="T1" fmla="*/ 0 h 1834"/>
                  <a:gd name="T2" fmla="*/ 21228 w 21228"/>
                  <a:gd name="T3" fmla="*/ 282 h 1834"/>
                  <a:gd name="T4" fmla="*/ 0 w 21228"/>
                  <a:gd name="T5" fmla="*/ 1834 h 1834"/>
                  <a:gd name="T6" fmla="*/ 0 w 21228"/>
                  <a:gd name="T7" fmla="*/ 1535 h 1834"/>
                  <a:gd name="T8" fmla="*/ 21228 w 21228"/>
                  <a:gd name="T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4">
                    <a:moveTo>
                      <a:pt x="21228" y="0"/>
                    </a:moveTo>
                    <a:lnTo>
                      <a:pt x="21228" y="282"/>
                    </a:lnTo>
                    <a:lnTo>
                      <a:pt x="0" y="1834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B8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6" name="Freeform 68">
                <a:extLst>
                  <a:ext uri="{FF2B5EF4-FFF2-40B4-BE49-F238E27FC236}">
                    <a16:creationId xmlns:a16="http://schemas.microsoft.com/office/drawing/2014/main" id="{5A49F0F5-3EA7-4615-B721-716A2B94F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324"/>
                <a:ext cx="5307" cy="458"/>
              </a:xfrm>
              <a:custGeom>
                <a:avLst/>
                <a:gdLst>
                  <a:gd name="T0" fmla="*/ 21228 w 21228"/>
                  <a:gd name="T1" fmla="*/ 0 h 1832"/>
                  <a:gd name="T2" fmla="*/ 21228 w 21228"/>
                  <a:gd name="T3" fmla="*/ 299 h 1832"/>
                  <a:gd name="T4" fmla="*/ 0 w 21228"/>
                  <a:gd name="T5" fmla="*/ 1832 h 1832"/>
                  <a:gd name="T6" fmla="*/ 0 w 21228"/>
                  <a:gd name="T7" fmla="*/ 1552 h 1832"/>
                  <a:gd name="T8" fmla="*/ 21228 w 21228"/>
                  <a:gd name="T9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2">
                    <a:moveTo>
                      <a:pt x="21228" y="0"/>
                    </a:moveTo>
                    <a:lnTo>
                      <a:pt x="21228" y="299"/>
                    </a:lnTo>
                    <a:lnTo>
                      <a:pt x="0" y="1832"/>
                    </a:lnTo>
                    <a:lnTo>
                      <a:pt x="0" y="1552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88D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7" name="Freeform 69">
                <a:extLst>
                  <a:ext uri="{FF2B5EF4-FFF2-40B4-BE49-F238E27FC236}">
                    <a16:creationId xmlns:a16="http://schemas.microsoft.com/office/drawing/2014/main" id="{64E86114-F4EE-4303-A765-7E15B40ED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399"/>
                <a:ext cx="5307" cy="454"/>
              </a:xfrm>
              <a:custGeom>
                <a:avLst/>
                <a:gdLst>
                  <a:gd name="T0" fmla="*/ 21228 w 21228"/>
                  <a:gd name="T1" fmla="*/ 0 h 1816"/>
                  <a:gd name="T2" fmla="*/ 21228 w 21228"/>
                  <a:gd name="T3" fmla="*/ 280 h 1816"/>
                  <a:gd name="T4" fmla="*/ 0 w 21228"/>
                  <a:gd name="T5" fmla="*/ 1816 h 1816"/>
                  <a:gd name="T6" fmla="*/ 0 w 21228"/>
                  <a:gd name="T7" fmla="*/ 1533 h 1816"/>
                  <a:gd name="T8" fmla="*/ 21228 w 21228"/>
                  <a:gd name="T9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6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6"/>
                    </a:lnTo>
                    <a:lnTo>
                      <a:pt x="0" y="1533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78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8" name="Freeform 70">
                <a:extLst>
                  <a:ext uri="{FF2B5EF4-FFF2-40B4-BE49-F238E27FC236}">
                    <a16:creationId xmlns:a16="http://schemas.microsoft.com/office/drawing/2014/main" id="{EDA91766-2CA4-493E-8117-21FB3B6FC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469"/>
                <a:ext cx="5307" cy="454"/>
              </a:xfrm>
              <a:custGeom>
                <a:avLst/>
                <a:gdLst>
                  <a:gd name="T0" fmla="*/ 21228 w 21228"/>
                  <a:gd name="T1" fmla="*/ 0 h 1816"/>
                  <a:gd name="T2" fmla="*/ 21228 w 21228"/>
                  <a:gd name="T3" fmla="*/ 282 h 1816"/>
                  <a:gd name="T4" fmla="*/ 0 w 21228"/>
                  <a:gd name="T5" fmla="*/ 1816 h 1816"/>
                  <a:gd name="T6" fmla="*/ 0 w 21228"/>
                  <a:gd name="T7" fmla="*/ 1536 h 1816"/>
                  <a:gd name="T8" fmla="*/ 21228 w 21228"/>
                  <a:gd name="T9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6">
                    <a:moveTo>
                      <a:pt x="21228" y="0"/>
                    </a:moveTo>
                    <a:lnTo>
                      <a:pt x="21228" y="282"/>
                    </a:lnTo>
                    <a:lnTo>
                      <a:pt x="0" y="1816"/>
                    </a:lnTo>
                    <a:lnTo>
                      <a:pt x="0" y="1536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38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39" name="Freeform 71">
                <a:extLst>
                  <a:ext uri="{FF2B5EF4-FFF2-40B4-BE49-F238E27FC236}">
                    <a16:creationId xmlns:a16="http://schemas.microsoft.com/office/drawing/2014/main" id="{423414EB-83A1-4EBC-9523-E10C038E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540"/>
                <a:ext cx="5307" cy="453"/>
              </a:xfrm>
              <a:custGeom>
                <a:avLst/>
                <a:gdLst>
                  <a:gd name="T0" fmla="*/ 21228 w 21228"/>
                  <a:gd name="T1" fmla="*/ 0 h 1815"/>
                  <a:gd name="T2" fmla="*/ 21228 w 21228"/>
                  <a:gd name="T3" fmla="*/ 280 h 1815"/>
                  <a:gd name="T4" fmla="*/ 0 w 21228"/>
                  <a:gd name="T5" fmla="*/ 1815 h 1815"/>
                  <a:gd name="T6" fmla="*/ 0 w 21228"/>
                  <a:gd name="T7" fmla="*/ 1534 h 1815"/>
                  <a:gd name="T8" fmla="*/ 21228 w 21228"/>
                  <a:gd name="T9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15">
                    <a:moveTo>
                      <a:pt x="21228" y="0"/>
                    </a:moveTo>
                    <a:lnTo>
                      <a:pt x="21228" y="280"/>
                    </a:lnTo>
                    <a:lnTo>
                      <a:pt x="0" y="1815"/>
                    </a:lnTo>
                    <a:lnTo>
                      <a:pt x="0" y="1534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18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0" name="Freeform 72">
                <a:extLst>
                  <a:ext uri="{FF2B5EF4-FFF2-40B4-BE49-F238E27FC236}">
                    <a16:creationId xmlns:a16="http://schemas.microsoft.com/office/drawing/2014/main" id="{566A8674-9D1A-42E4-BAD7-638EA60E8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610"/>
                <a:ext cx="5307" cy="458"/>
              </a:xfrm>
              <a:custGeom>
                <a:avLst/>
                <a:gdLst>
                  <a:gd name="T0" fmla="*/ 21228 w 21228"/>
                  <a:gd name="T1" fmla="*/ 0 h 1835"/>
                  <a:gd name="T2" fmla="*/ 21228 w 21228"/>
                  <a:gd name="T3" fmla="*/ 300 h 1835"/>
                  <a:gd name="T4" fmla="*/ 0 w 21228"/>
                  <a:gd name="T5" fmla="*/ 1835 h 1835"/>
                  <a:gd name="T6" fmla="*/ 0 w 21228"/>
                  <a:gd name="T7" fmla="*/ 1535 h 1835"/>
                  <a:gd name="T8" fmla="*/ 21228 w 21228"/>
                  <a:gd name="T9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28" h="1835">
                    <a:moveTo>
                      <a:pt x="21228" y="0"/>
                    </a:moveTo>
                    <a:lnTo>
                      <a:pt x="21228" y="300"/>
                    </a:lnTo>
                    <a:lnTo>
                      <a:pt x="0" y="1835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708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1" name="Freeform 73">
                <a:extLst>
                  <a:ext uri="{FF2B5EF4-FFF2-40B4-BE49-F238E27FC236}">
                    <a16:creationId xmlns:a16="http://schemas.microsoft.com/office/drawing/2014/main" id="{370090E2-E776-450D-B388-69F9F80EC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3685"/>
                <a:ext cx="5307" cy="425"/>
              </a:xfrm>
              <a:custGeom>
                <a:avLst/>
                <a:gdLst>
                  <a:gd name="T0" fmla="*/ 21228 w 21228"/>
                  <a:gd name="T1" fmla="*/ 0 h 1702"/>
                  <a:gd name="T2" fmla="*/ 21228 w 21228"/>
                  <a:gd name="T3" fmla="*/ 280 h 1702"/>
                  <a:gd name="T4" fmla="*/ 1535 w 21228"/>
                  <a:gd name="T5" fmla="*/ 1702 h 1702"/>
                  <a:gd name="T6" fmla="*/ 1495 w 21228"/>
                  <a:gd name="T7" fmla="*/ 1702 h 1702"/>
                  <a:gd name="T8" fmla="*/ 1432 w 21228"/>
                  <a:gd name="T9" fmla="*/ 1702 h 1702"/>
                  <a:gd name="T10" fmla="*/ 1390 w 21228"/>
                  <a:gd name="T11" fmla="*/ 1702 h 1702"/>
                  <a:gd name="T12" fmla="*/ 1351 w 21228"/>
                  <a:gd name="T13" fmla="*/ 1702 h 1702"/>
                  <a:gd name="T14" fmla="*/ 1308 w 21228"/>
                  <a:gd name="T15" fmla="*/ 1702 h 1702"/>
                  <a:gd name="T16" fmla="*/ 1246 w 21228"/>
                  <a:gd name="T17" fmla="*/ 1702 h 1702"/>
                  <a:gd name="T18" fmla="*/ 1205 w 21228"/>
                  <a:gd name="T19" fmla="*/ 1702 h 1702"/>
                  <a:gd name="T20" fmla="*/ 1162 w 21228"/>
                  <a:gd name="T21" fmla="*/ 1702 h 1702"/>
                  <a:gd name="T22" fmla="*/ 1121 w 21228"/>
                  <a:gd name="T23" fmla="*/ 1702 h 1702"/>
                  <a:gd name="T24" fmla="*/ 1059 w 21228"/>
                  <a:gd name="T25" fmla="*/ 1702 h 1702"/>
                  <a:gd name="T26" fmla="*/ 1018 w 21228"/>
                  <a:gd name="T27" fmla="*/ 1702 h 1702"/>
                  <a:gd name="T28" fmla="*/ 975 w 21228"/>
                  <a:gd name="T29" fmla="*/ 1702 h 1702"/>
                  <a:gd name="T30" fmla="*/ 933 w 21228"/>
                  <a:gd name="T31" fmla="*/ 1702 h 1702"/>
                  <a:gd name="T32" fmla="*/ 872 w 21228"/>
                  <a:gd name="T33" fmla="*/ 1702 h 1702"/>
                  <a:gd name="T34" fmla="*/ 829 w 21228"/>
                  <a:gd name="T35" fmla="*/ 1702 h 1702"/>
                  <a:gd name="T36" fmla="*/ 788 w 21228"/>
                  <a:gd name="T37" fmla="*/ 1702 h 1702"/>
                  <a:gd name="T38" fmla="*/ 726 w 21228"/>
                  <a:gd name="T39" fmla="*/ 1702 h 1702"/>
                  <a:gd name="T40" fmla="*/ 685 w 21228"/>
                  <a:gd name="T41" fmla="*/ 1702 h 1702"/>
                  <a:gd name="T42" fmla="*/ 642 w 21228"/>
                  <a:gd name="T43" fmla="*/ 1702 h 1702"/>
                  <a:gd name="T44" fmla="*/ 580 w 21228"/>
                  <a:gd name="T45" fmla="*/ 1702 h 1702"/>
                  <a:gd name="T46" fmla="*/ 539 w 21228"/>
                  <a:gd name="T47" fmla="*/ 1702 h 1702"/>
                  <a:gd name="T48" fmla="*/ 499 w 21228"/>
                  <a:gd name="T49" fmla="*/ 1702 h 1702"/>
                  <a:gd name="T50" fmla="*/ 435 w 21228"/>
                  <a:gd name="T51" fmla="*/ 1702 h 1702"/>
                  <a:gd name="T52" fmla="*/ 393 w 21228"/>
                  <a:gd name="T53" fmla="*/ 1702 h 1702"/>
                  <a:gd name="T54" fmla="*/ 353 w 21228"/>
                  <a:gd name="T55" fmla="*/ 1702 h 1702"/>
                  <a:gd name="T56" fmla="*/ 289 w 21228"/>
                  <a:gd name="T57" fmla="*/ 1702 h 1702"/>
                  <a:gd name="T58" fmla="*/ 249 w 21228"/>
                  <a:gd name="T59" fmla="*/ 1702 h 1702"/>
                  <a:gd name="T60" fmla="*/ 207 w 21228"/>
                  <a:gd name="T61" fmla="*/ 1702 h 1702"/>
                  <a:gd name="T62" fmla="*/ 143 w 21228"/>
                  <a:gd name="T63" fmla="*/ 1702 h 1702"/>
                  <a:gd name="T64" fmla="*/ 103 w 21228"/>
                  <a:gd name="T65" fmla="*/ 1702 h 1702"/>
                  <a:gd name="T66" fmla="*/ 40 w 21228"/>
                  <a:gd name="T67" fmla="*/ 1702 h 1702"/>
                  <a:gd name="T68" fmla="*/ 0 w 21228"/>
                  <a:gd name="T69" fmla="*/ 1702 h 1702"/>
                  <a:gd name="T70" fmla="*/ 0 w 21228"/>
                  <a:gd name="T71" fmla="*/ 1535 h 1702"/>
                  <a:gd name="T72" fmla="*/ 21228 w 21228"/>
                  <a:gd name="T73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28" h="1702">
                    <a:moveTo>
                      <a:pt x="21228" y="0"/>
                    </a:moveTo>
                    <a:lnTo>
                      <a:pt x="21228" y="280"/>
                    </a:lnTo>
                    <a:lnTo>
                      <a:pt x="1535" y="1702"/>
                    </a:lnTo>
                    <a:lnTo>
                      <a:pt x="1495" y="1702"/>
                    </a:lnTo>
                    <a:lnTo>
                      <a:pt x="1432" y="1702"/>
                    </a:lnTo>
                    <a:lnTo>
                      <a:pt x="1390" y="1702"/>
                    </a:lnTo>
                    <a:lnTo>
                      <a:pt x="1351" y="1702"/>
                    </a:lnTo>
                    <a:lnTo>
                      <a:pt x="1308" y="1702"/>
                    </a:lnTo>
                    <a:lnTo>
                      <a:pt x="1246" y="1702"/>
                    </a:lnTo>
                    <a:lnTo>
                      <a:pt x="1205" y="1702"/>
                    </a:lnTo>
                    <a:lnTo>
                      <a:pt x="1162" y="1702"/>
                    </a:lnTo>
                    <a:lnTo>
                      <a:pt x="1121" y="1702"/>
                    </a:lnTo>
                    <a:lnTo>
                      <a:pt x="1059" y="1702"/>
                    </a:lnTo>
                    <a:lnTo>
                      <a:pt x="1018" y="1702"/>
                    </a:lnTo>
                    <a:lnTo>
                      <a:pt x="975" y="1702"/>
                    </a:lnTo>
                    <a:lnTo>
                      <a:pt x="933" y="1702"/>
                    </a:lnTo>
                    <a:lnTo>
                      <a:pt x="872" y="1702"/>
                    </a:lnTo>
                    <a:lnTo>
                      <a:pt x="829" y="1702"/>
                    </a:lnTo>
                    <a:lnTo>
                      <a:pt x="788" y="1702"/>
                    </a:lnTo>
                    <a:lnTo>
                      <a:pt x="726" y="1702"/>
                    </a:lnTo>
                    <a:lnTo>
                      <a:pt x="685" y="1702"/>
                    </a:lnTo>
                    <a:lnTo>
                      <a:pt x="642" y="1702"/>
                    </a:lnTo>
                    <a:lnTo>
                      <a:pt x="580" y="1702"/>
                    </a:lnTo>
                    <a:lnTo>
                      <a:pt x="539" y="1702"/>
                    </a:lnTo>
                    <a:lnTo>
                      <a:pt x="499" y="1702"/>
                    </a:lnTo>
                    <a:lnTo>
                      <a:pt x="435" y="1702"/>
                    </a:lnTo>
                    <a:lnTo>
                      <a:pt x="393" y="1702"/>
                    </a:lnTo>
                    <a:lnTo>
                      <a:pt x="353" y="1702"/>
                    </a:lnTo>
                    <a:lnTo>
                      <a:pt x="289" y="1702"/>
                    </a:lnTo>
                    <a:lnTo>
                      <a:pt x="249" y="1702"/>
                    </a:lnTo>
                    <a:lnTo>
                      <a:pt x="207" y="1702"/>
                    </a:lnTo>
                    <a:lnTo>
                      <a:pt x="143" y="1702"/>
                    </a:lnTo>
                    <a:lnTo>
                      <a:pt x="103" y="1702"/>
                    </a:lnTo>
                    <a:lnTo>
                      <a:pt x="40" y="1702"/>
                    </a:lnTo>
                    <a:lnTo>
                      <a:pt x="0" y="1702"/>
                    </a:lnTo>
                    <a:lnTo>
                      <a:pt x="0" y="1535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6A7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2" name="Freeform 74">
                <a:extLst>
                  <a:ext uri="{FF2B5EF4-FFF2-40B4-BE49-F238E27FC236}">
                    <a16:creationId xmlns:a16="http://schemas.microsoft.com/office/drawing/2014/main" id="{535B4EC5-3E85-48E2-A670-6EE652E8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754"/>
                <a:ext cx="4923" cy="356"/>
              </a:xfrm>
              <a:custGeom>
                <a:avLst/>
                <a:gdLst>
                  <a:gd name="T0" fmla="*/ 19693 w 19693"/>
                  <a:gd name="T1" fmla="*/ 0 h 1422"/>
                  <a:gd name="T2" fmla="*/ 19693 w 19693"/>
                  <a:gd name="T3" fmla="*/ 281 h 1422"/>
                  <a:gd name="T4" fmla="*/ 3927 w 19693"/>
                  <a:gd name="T5" fmla="*/ 1422 h 1422"/>
                  <a:gd name="T6" fmla="*/ 3824 w 19693"/>
                  <a:gd name="T7" fmla="*/ 1422 h 1422"/>
                  <a:gd name="T8" fmla="*/ 3700 w 19693"/>
                  <a:gd name="T9" fmla="*/ 1422 h 1422"/>
                  <a:gd name="T10" fmla="*/ 3594 w 19693"/>
                  <a:gd name="T11" fmla="*/ 1422 h 1422"/>
                  <a:gd name="T12" fmla="*/ 3471 w 19693"/>
                  <a:gd name="T13" fmla="*/ 1422 h 1422"/>
                  <a:gd name="T14" fmla="*/ 3367 w 19693"/>
                  <a:gd name="T15" fmla="*/ 1422 h 1422"/>
                  <a:gd name="T16" fmla="*/ 3241 w 19693"/>
                  <a:gd name="T17" fmla="*/ 1422 h 1422"/>
                  <a:gd name="T18" fmla="*/ 3138 w 19693"/>
                  <a:gd name="T19" fmla="*/ 1422 h 1422"/>
                  <a:gd name="T20" fmla="*/ 3013 w 19693"/>
                  <a:gd name="T21" fmla="*/ 1422 h 1422"/>
                  <a:gd name="T22" fmla="*/ 2910 w 19693"/>
                  <a:gd name="T23" fmla="*/ 1422 h 1422"/>
                  <a:gd name="T24" fmla="*/ 2785 w 19693"/>
                  <a:gd name="T25" fmla="*/ 1422 h 1422"/>
                  <a:gd name="T26" fmla="*/ 2660 w 19693"/>
                  <a:gd name="T27" fmla="*/ 1422 h 1422"/>
                  <a:gd name="T28" fmla="*/ 2535 w 19693"/>
                  <a:gd name="T29" fmla="*/ 1422 h 1422"/>
                  <a:gd name="T30" fmla="*/ 2432 w 19693"/>
                  <a:gd name="T31" fmla="*/ 1422 h 1422"/>
                  <a:gd name="T32" fmla="*/ 2307 w 19693"/>
                  <a:gd name="T33" fmla="*/ 1422 h 1422"/>
                  <a:gd name="T34" fmla="*/ 2183 w 19693"/>
                  <a:gd name="T35" fmla="*/ 1422 h 1422"/>
                  <a:gd name="T36" fmla="*/ 2059 w 19693"/>
                  <a:gd name="T37" fmla="*/ 1422 h 1422"/>
                  <a:gd name="T38" fmla="*/ 1933 w 19693"/>
                  <a:gd name="T39" fmla="*/ 1422 h 1422"/>
                  <a:gd name="T40" fmla="*/ 1810 w 19693"/>
                  <a:gd name="T41" fmla="*/ 1422 h 1422"/>
                  <a:gd name="T42" fmla="*/ 1684 w 19693"/>
                  <a:gd name="T43" fmla="*/ 1422 h 1422"/>
                  <a:gd name="T44" fmla="*/ 1560 w 19693"/>
                  <a:gd name="T45" fmla="*/ 1422 h 1422"/>
                  <a:gd name="T46" fmla="*/ 1434 w 19693"/>
                  <a:gd name="T47" fmla="*/ 1422 h 1422"/>
                  <a:gd name="T48" fmla="*/ 1311 w 19693"/>
                  <a:gd name="T49" fmla="*/ 1422 h 1422"/>
                  <a:gd name="T50" fmla="*/ 1185 w 19693"/>
                  <a:gd name="T51" fmla="*/ 1422 h 1422"/>
                  <a:gd name="T52" fmla="*/ 1061 w 19693"/>
                  <a:gd name="T53" fmla="*/ 1422 h 1422"/>
                  <a:gd name="T54" fmla="*/ 935 w 19693"/>
                  <a:gd name="T55" fmla="*/ 1422 h 1422"/>
                  <a:gd name="T56" fmla="*/ 791 w 19693"/>
                  <a:gd name="T57" fmla="*/ 1422 h 1422"/>
                  <a:gd name="T58" fmla="*/ 666 w 19693"/>
                  <a:gd name="T59" fmla="*/ 1422 h 1422"/>
                  <a:gd name="T60" fmla="*/ 541 w 19693"/>
                  <a:gd name="T61" fmla="*/ 1422 h 1422"/>
                  <a:gd name="T62" fmla="*/ 395 w 19693"/>
                  <a:gd name="T63" fmla="*/ 1422 h 1422"/>
                  <a:gd name="T64" fmla="*/ 272 w 19693"/>
                  <a:gd name="T65" fmla="*/ 1422 h 1422"/>
                  <a:gd name="T66" fmla="*/ 126 w 19693"/>
                  <a:gd name="T67" fmla="*/ 1422 h 1422"/>
                  <a:gd name="T68" fmla="*/ 0 w 19693"/>
                  <a:gd name="T69" fmla="*/ 1422 h 1422"/>
                  <a:gd name="T70" fmla="*/ 19693 w 19693"/>
                  <a:gd name="T71" fmla="*/ 0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693" h="1422">
                    <a:moveTo>
                      <a:pt x="19693" y="0"/>
                    </a:moveTo>
                    <a:lnTo>
                      <a:pt x="19693" y="281"/>
                    </a:lnTo>
                    <a:lnTo>
                      <a:pt x="3927" y="1422"/>
                    </a:lnTo>
                    <a:lnTo>
                      <a:pt x="3824" y="1422"/>
                    </a:lnTo>
                    <a:lnTo>
                      <a:pt x="3700" y="1422"/>
                    </a:lnTo>
                    <a:lnTo>
                      <a:pt x="3594" y="1422"/>
                    </a:lnTo>
                    <a:lnTo>
                      <a:pt x="3471" y="1422"/>
                    </a:lnTo>
                    <a:lnTo>
                      <a:pt x="3367" y="1422"/>
                    </a:lnTo>
                    <a:lnTo>
                      <a:pt x="3241" y="1422"/>
                    </a:lnTo>
                    <a:lnTo>
                      <a:pt x="3138" y="1422"/>
                    </a:lnTo>
                    <a:lnTo>
                      <a:pt x="3013" y="1422"/>
                    </a:lnTo>
                    <a:lnTo>
                      <a:pt x="2910" y="1422"/>
                    </a:lnTo>
                    <a:lnTo>
                      <a:pt x="2785" y="1422"/>
                    </a:lnTo>
                    <a:lnTo>
                      <a:pt x="2660" y="1422"/>
                    </a:lnTo>
                    <a:lnTo>
                      <a:pt x="2535" y="1422"/>
                    </a:lnTo>
                    <a:lnTo>
                      <a:pt x="2432" y="1422"/>
                    </a:lnTo>
                    <a:lnTo>
                      <a:pt x="2307" y="1422"/>
                    </a:lnTo>
                    <a:lnTo>
                      <a:pt x="2183" y="1422"/>
                    </a:lnTo>
                    <a:lnTo>
                      <a:pt x="2059" y="1422"/>
                    </a:lnTo>
                    <a:lnTo>
                      <a:pt x="1933" y="1422"/>
                    </a:lnTo>
                    <a:lnTo>
                      <a:pt x="1810" y="1422"/>
                    </a:lnTo>
                    <a:lnTo>
                      <a:pt x="1684" y="1422"/>
                    </a:lnTo>
                    <a:lnTo>
                      <a:pt x="1560" y="1422"/>
                    </a:lnTo>
                    <a:lnTo>
                      <a:pt x="1434" y="1422"/>
                    </a:lnTo>
                    <a:lnTo>
                      <a:pt x="1311" y="1422"/>
                    </a:lnTo>
                    <a:lnTo>
                      <a:pt x="1185" y="1422"/>
                    </a:lnTo>
                    <a:lnTo>
                      <a:pt x="1061" y="1422"/>
                    </a:lnTo>
                    <a:lnTo>
                      <a:pt x="935" y="1422"/>
                    </a:lnTo>
                    <a:lnTo>
                      <a:pt x="791" y="1422"/>
                    </a:lnTo>
                    <a:lnTo>
                      <a:pt x="666" y="1422"/>
                    </a:lnTo>
                    <a:lnTo>
                      <a:pt x="541" y="1422"/>
                    </a:lnTo>
                    <a:lnTo>
                      <a:pt x="395" y="1422"/>
                    </a:lnTo>
                    <a:lnTo>
                      <a:pt x="272" y="1422"/>
                    </a:lnTo>
                    <a:lnTo>
                      <a:pt x="126" y="1422"/>
                    </a:lnTo>
                    <a:lnTo>
                      <a:pt x="0" y="1422"/>
                    </a:lnTo>
                    <a:lnTo>
                      <a:pt x="19693" y="0"/>
                    </a:lnTo>
                    <a:close/>
                  </a:path>
                </a:pathLst>
              </a:custGeom>
              <a:solidFill>
                <a:srgbClr val="697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3" name="Freeform 75">
                <a:extLst>
                  <a:ext uri="{FF2B5EF4-FFF2-40B4-BE49-F238E27FC236}">
                    <a16:creationId xmlns:a16="http://schemas.microsoft.com/office/drawing/2014/main" id="{5A02960A-E823-47CE-83B3-0D2ACD1AE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3825"/>
                <a:ext cx="3941" cy="285"/>
              </a:xfrm>
              <a:custGeom>
                <a:avLst/>
                <a:gdLst>
                  <a:gd name="T0" fmla="*/ 15766 w 15766"/>
                  <a:gd name="T1" fmla="*/ 0 h 1141"/>
                  <a:gd name="T2" fmla="*/ 15766 w 15766"/>
                  <a:gd name="T3" fmla="*/ 280 h 1141"/>
                  <a:gd name="T4" fmla="*/ 3946 w 15766"/>
                  <a:gd name="T5" fmla="*/ 1141 h 1141"/>
                  <a:gd name="T6" fmla="*/ 3823 w 15766"/>
                  <a:gd name="T7" fmla="*/ 1141 h 1141"/>
                  <a:gd name="T8" fmla="*/ 3719 w 15766"/>
                  <a:gd name="T9" fmla="*/ 1141 h 1141"/>
                  <a:gd name="T10" fmla="*/ 3593 w 15766"/>
                  <a:gd name="T11" fmla="*/ 1141 h 1141"/>
                  <a:gd name="T12" fmla="*/ 3470 w 15766"/>
                  <a:gd name="T13" fmla="*/ 1141 h 1141"/>
                  <a:gd name="T14" fmla="*/ 3366 w 15766"/>
                  <a:gd name="T15" fmla="*/ 1141 h 1141"/>
                  <a:gd name="T16" fmla="*/ 3240 w 15766"/>
                  <a:gd name="T17" fmla="*/ 1141 h 1141"/>
                  <a:gd name="T18" fmla="*/ 3117 w 15766"/>
                  <a:gd name="T19" fmla="*/ 1141 h 1141"/>
                  <a:gd name="T20" fmla="*/ 3013 w 15766"/>
                  <a:gd name="T21" fmla="*/ 1141 h 1141"/>
                  <a:gd name="T22" fmla="*/ 2887 w 15766"/>
                  <a:gd name="T23" fmla="*/ 1141 h 1141"/>
                  <a:gd name="T24" fmla="*/ 2764 w 15766"/>
                  <a:gd name="T25" fmla="*/ 1141 h 1141"/>
                  <a:gd name="T26" fmla="*/ 2638 w 15766"/>
                  <a:gd name="T27" fmla="*/ 1141 h 1141"/>
                  <a:gd name="T28" fmla="*/ 2534 w 15766"/>
                  <a:gd name="T29" fmla="*/ 1141 h 1141"/>
                  <a:gd name="T30" fmla="*/ 2410 w 15766"/>
                  <a:gd name="T31" fmla="*/ 1141 h 1141"/>
                  <a:gd name="T32" fmla="*/ 2285 w 15766"/>
                  <a:gd name="T33" fmla="*/ 1141 h 1141"/>
                  <a:gd name="T34" fmla="*/ 2160 w 15766"/>
                  <a:gd name="T35" fmla="*/ 1141 h 1141"/>
                  <a:gd name="T36" fmla="*/ 2035 w 15766"/>
                  <a:gd name="T37" fmla="*/ 1141 h 1141"/>
                  <a:gd name="T38" fmla="*/ 1911 w 15766"/>
                  <a:gd name="T39" fmla="*/ 1141 h 1141"/>
                  <a:gd name="T40" fmla="*/ 1787 w 15766"/>
                  <a:gd name="T41" fmla="*/ 1141 h 1141"/>
                  <a:gd name="T42" fmla="*/ 1661 w 15766"/>
                  <a:gd name="T43" fmla="*/ 1141 h 1141"/>
                  <a:gd name="T44" fmla="*/ 1558 w 15766"/>
                  <a:gd name="T45" fmla="*/ 1141 h 1141"/>
                  <a:gd name="T46" fmla="*/ 1412 w 15766"/>
                  <a:gd name="T47" fmla="*/ 1141 h 1141"/>
                  <a:gd name="T48" fmla="*/ 1289 w 15766"/>
                  <a:gd name="T49" fmla="*/ 1141 h 1141"/>
                  <a:gd name="T50" fmla="*/ 1162 w 15766"/>
                  <a:gd name="T51" fmla="*/ 1141 h 1141"/>
                  <a:gd name="T52" fmla="*/ 1039 w 15766"/>
                  <a:gd name="T53" fmla="*/ 1141 h 1141"/>
                  <a:gd name="T54" fmla="*/ 913 w 15766"/>
                  <a:gd name="T55" fmla="*/ 1141 h 1141"/>
                  <a:gd name="T56" fmla="*/ 790 w 15766"/>
                  <a:gd name="T57" fmla="*/ 1141 h 1141"/>
                  <a:gd name="T58" fmla="*/ 664 w 15766"/>
                  <a:gd name="T59" fmla="*/ 1141 h 1141"/>
                  <a:gd name="T60" fmla="*/ 540 w 15766"/>
                  <a:gd name="T61" fmla="*/ 1141 h 1141"/>
                  <a:gd name="T62" fmla="*/ 394 w 15766"/>
                  <a:gd name="T63" fmla="*/ 1141 h 1141"/>
                  <a:gd name="T64" fmla="*/ 271 w 15766"/>
                  <a:gd name="T65" fmla="*/ 1141 h 1141"/>
                  <a:gd name="T66" fmla="*/ 146 w 15766"/>
                  <a:gd name="T67" fmla="*/ 1141 h 1141"/>
                  <a:gd name="T68" fmla="*/ 0 w 15766"/>
                  <a:gd name="T69" fmla="*/ 1141 h 1141"/>
                  <a:gd name="T70" fmla="*/ 15766 w 15766"/>
                  <a:gd name="T71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766" h="1141">
                    <a:moveTo>
                      <a:pt x="15766" y="0"/>
                    </a:moveTo>
                    <a:lnTo>
                      <a:pt x="15766" y="280"/>
                    </a:lnTo>
                    <a:lnTo>
                      <a:pt x="3946" y="1141"/>
                    </a:lnTo>
                    <a:lnTo>
                      <a:pt x="3823" y="1141"/>
                    </a:lnTo>
                    <a:lnTo>
                      <a:pt x="3719" y="1141"/>
                    </a:lnTo>
                    <a:lnTo>
                      <a:pt x="3593" y="1141"/>
                    </a:lnTo>
                    <a:lnTo>
                      <a:pt x="3470" y="1141"/>
                    </a:lnTo>
                    <a:lnTo>
                      <a:pt x="3366" y="1141"/>
                    </a:lnTo>
                    <a:lnTo>
                      <a:pt x="3240" y="1141"/>
                    </a:lnTo>
                    <a:lnTo>
                      <a:pt x="3117" y="1141"/>
                    </a:lnTo>
                    <a:lnTo>
                      <a:pt x="3013" y="1141"/>
                    </a:lnTo>
                    <a:lnTo>
                      <a:pt x="2887" y="1141"/>
                    </a:lnTo>
                    <a:lnTo>
                      <a:pt x="2764" y="1141"/>
                    </a:lnTo>
                    <a:lnTo>
                      <a:pt x="2638" y="1141"/>
                    </a:lnTo>
                    <a:lnTo>
                      <a:pt x="2534" y="1141"/>
                    </a:lnTo>
                    <a:lnTo>
                      <a:pt x="2410" y="1141"/>
                    </a:lnTo>
                    <a:lnTo>
                      <a:pt x="2285" y="1141"/>
                    </a:lnTo>
                    <a:lnTo>
                      <a:pt x="2160" y="1141"/>
                    </a:lnTo>
                    <a:lnTo>
                      <a:pt x="2035" y="1141"/>
                    </a:lnTo>
                    <a:lnTo>
                      <a:pt x="1911" y="1141"/>
                    </a:lnTo>
                    <a:lnTo>
                      <a:pt x="1787" y="1141"/>
                    </a:lnTo>
                    <a:lnTo>
                      <a:pt x="1661" y="1141"/>
                    </a:lnTo>
                    <a:lnTo>
                      <a:pt x="1558" y="1141"/>
                    </a:lnTo>
                    <a:lnTo>
                      <a:pt x="1412" y="1141"/>
                    </a:lnTo>
                    <a:lnTo>
                      <a:pt x="1289" y="1141"/>
                    </a:lnTo>
                    <a:lnTo>
                      <a:pt x="1162" y="1141"/>
                    </a:lnTo>
                    <a:lnTo>
                      <a:pt x="1039" y="1141"/>
                    </a:lnTo>
                    <a:lnTo>
                      <a:pt x="913" y="1141"/>
                    </a:lnTo>
                    <a:lnTo>
                      <a:pt x="790" y="1141"/>
                    </a:lnTo>
                    <a:lnTo>
                      <a:pt x="664" y="1141"/>
                    </a:lnTo>
                    <a:lnTo>
                      <a:pt x="540" y="1141"/>
                    </a:lnTo>
                    <a:lnTo>
                      <a:pt x="394" y="1141"/>
                    </a:lnTo>
                    <a:lnTo>
                      <a:pt x="271" y="1141"/>
                    </a:lnTo>
                    <a:lnTo>
                      <a:pt x="146" y="1141"/>
                    </a:lnTo>
                    <a:lnTo>
                      <a:pt x="0" y="1141"/>
                    </a:lnTo>
                    <a:lnTo>
                      <a:pt x="15766" y="0"/>
                    </a:lnTo>
                    <a:close/>
                  </a:path>
                </a:pathLst>
              </a:custGeom>
              <a:solidFill>
                <a:srgbClr val="697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4" name="Freeform 76">
                <a:extLst>
                  <a:ext uri="{FF2B5EF4-FFF2-40B4-BE49-F238E27FC236}">
                    <a16:creationId xmlns:a16="http://schemas.microsoft.com/office/drawing/2014/main" id="{CFEC237F-1D3C-4901-BE81-8870424B2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895"/>
                <a:ext cx="2955" cy="215"/>
              </a:xfrm>
              <a:custGeom>
                <a:avLst/>
                <a:gdLst>
                  <a:gd name="T0" fmla="*/ 11820 w 11820"/>
                  <a:gd name="T1" fmla="*/ 0 h 861"/>
                  <a:gd name="T2" fmla="*/ 11820 w 11820"/>
                  <a:gd name="T3" fmla="*/ 300 h 861"/>
                  <a:gd name="T4" fmla="*/ 3947 w 11820"/>
                  <a:gd name="T5" fmla="*/ 861 h 861"/>
                  <a:gd name="T6" fmla="*/ 3824 w 11820"/>
                  <a:gd name="T7" fmla="*/ 861 h 861"/>
                  <a:gd name="T8" fmla="*/ 3698 w 11820"/>
                  <a:gd name="T9" fmla="*/ 861 h 861"/>
                  <a:gd name="T10" fmla="*/ 3574 w 11820"/>
                  <a:gd name="T11" fmla="*/ 861 h 861"/>
                  <a:gd name="T12" fmla="*/ 3448 w 11820"/>
                  <a:gd name="T13" fmla="*/ 861 h 861"/>
                  <a:gd name="T14" fmla="*/ 3325 w 11820"/>
                  <a:gd name="T15" fmla="*/ 861 h 861"/>
                  <a:gd name="T16" fmla="*/ 3199 w 11820"/>
                  <a:gd name="T17" fmla="*/ 861 h 861"/>
                  <a:gd name="T18" fmla="*/ 3075 w 11820"/>
                  <a:gd name="T19" fmla="*/ 861 h 861"/>
                  <a:gd name="T20" fmla="*/ 2949 w 11820"/>
                  <a:gd name="T21" fmla="*/ 861 h 861"/>
                  <a:gd name="T22" fmla="*/ 2826 w 11820"/>
                  <a:gd name="T23" fmla="*/ 861 h 861"/>
                  <a:gd name="T24" fmla="*/ 2701 w 11820"/>
                  <a:gd name="T25" fmla="*/ 861 h 861"/>
                  <a:gd name="T26" fmla="*/ 2577 w 11820"/>
                  <a:gd name="T27" fmla="*/ 861 h 861"/>
                  <a:gd name="T28" fmla="*/ 2452 w 11820"/>
                  <a:gd name="T29" fmla="*/ 861 h 861"/>
                  <a:gd name="T30" fmla="*/ 2327 w 11820"/>
                  <a:gd name="T31" fmla="*/ 861 h 861"/>
                  <a:gd name="T32" fmla="*/ 2202 w 11820"/>
                  <a:gd name="T33" fmla="*/ 861 h 861"/>
                  <a:gd name="T34" fmla="*/ 2079 w 11820"/>
                  <a:gd name="T35" fmla="*/ 861 h 861"/>
                  <a:gd name="T36" fmla="*/ 1953 w 11820"/>
                  <a:gd name="T37" fmla="*/ 861 h 861"/>
                  <a:gd name="T38" fmla="*/ 1830 w 11820"/>
                  <a:gd name="T39" fmla="*/ 861 h 861"/>
                  <a:gd name="T40" fmla="*/ 1704 w 11820"/>
                  <a:gd name="T41" fmla="*/ 861 h 861"/>
                  <a:gd name="T42" fmla="*/ 1600 w 11820"/>
                  <a:gd name="T43" fmla="*/ 861 h 861"/>
                  <a:gd name="T44" fmla="*/ 1477 w 11820"/>
                  <a:gd name="T45" fmla="*/ 861 h 861"/>
                  <a:gd name="T46" fmla="*/ 1351 w 11820"/>
                  <a:gd name="T47" fmla="*/ 861 h 861"/>
                  <a:gd name="T48" fmla="*/ 1227 w 11820"/>
                  <a:gd name="T49" fmla="*/ 861 h 861"/>
                  <a:gd name="T50" fmla="*/ 1101 w 11820"/>
                  <a:gd name="T51" fmla="*/ 861 h 861"/>
                  <a:gd name="T52" fmla="*/ 978 w 11820"/>
                  <a:gd name="T53" fmla="*/ 861 h 861"/>
                  <a:gd name="T54" fmla="*/ 852 w 11820"/>
                  <a:gd name="T55" fmla="*/ 861 h 861"/>
                  <a:gd name="T56" fmla="*/ 728 w 11820"/>
                  <a:gd name="T57" fmla="*/ 861 h 861"/>
                  <a:gd name="T58" fmla="*/ 625 w 11820"/>
                  <a:gd name="T59" fmla="*/ 861 h 861"/>
                  <a:gd name="T60" fmla="*/ 499 w 11820"/>
                  <a:gd name="T61" fmla="*/ 861 h 861"/>
                  <a:gd name="T62" fmla="*/ 375 w 11820"/>
                  <a:gd name="T63" fmla="*/ 861 h 861"/>
                  <a:gd name="T64" fmla="*/ 249 w 11820"/>
                  <a:gd name="T65" fmla="*/ 861 h 861"/>
                  <a:gd name="T66" fmla="*/ 126 w 11820"/>
                  <a:gd name="T67" fmla="*/ 861 h 861"/>
                  <a:gd name="T68" fmla="*/ 0 w 11820"/>
                  <a:gd name="T69" fmla="*/ 861 h 861"/>
                  <a:gd name="T70" fmla="*/ 11820 w 11820"/>
                  <a:gd name="T71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820" h="861">
                    <a:moveTo>
                      <a:pt x="11820" y="0"/>
                    </a:moveTo>
                    <a:lnTo>
                      <a:pt x="11820" y="300"/>
                    </a:lnTo>
                    <a:lnTo>
                      <a:pt x="3947" y="861"/>
                    </a:lnTo>
                    <a:lnTo>
                      <a:pt x="3824" y="861"/>
                    </a:lnTo>
                    <a:lnTo>
                      <a:pt x="3698" y="861"/>
                    </a:lnTo>
                    <a:lnTo>
                      <a:pt x="3574" y="861"/>
                    </a:lnTo>
                    <a:lnTo>
                      <a:pt x="3448" y="861"/>
                    </a:lnTo>
                    <a:lnTo>
                      <a:pt x="3325" y="861"/>
                    </a:lnTo>
                    <a:lnTo>
                      <a:pt x="3199" y="861"/>
                    </a:lnTo>
                    <a:lnTo>
                      <a:pt x="3075" y="861"/>
                    </a:lnTo>
                    <a:lnTo>
                      <a:pt x="2949" y="861"/>
                    </a:lnTo>
                    <a:lnTo>
                      <a:pt x="2826" y="861"/>
                    </a:lnTo>
                    <a:lnTo>
                      <a:pt x="2701" y="861"/>
                    </a:lnTo>
                    <a:lnTo>
                      <a:pt x="2577" y="861"/>
                    </a:lnTo>
                    <a:lnTo>
                      <a:pt x="2452" y="861"/>
                    </a:lnTo>
                    <a:lnTo>
                      <a:pt x="2327" y="861"/>
                    </a:lnTo>
                    <a:lnTo>
                      <a:pt x="2202" y="861"/>
                    </a:lnTo>
                    <a:lnTo>
                      <a:pt x="2079" y="861"/>
                    </a:lnTo>
                    <a:lnTo>
                      <a:pt x="1953" y="861"/>
                    </a:lnTo>
                    <a:lnTo>
                      <a:pt x="1830" y="861"/>
                    </a:lnTo>
                    <a:lnTo>
                      <a:pt x="1704" y="861"/>
                    </a:lnTo>
                    <a:lnTo>
                      <a:pt x="1600" y="861"/>
                    </a:lnTo>
                    <a:lnTo>
                      <a:pt x="1477" y="861"/>
                    </a:lnTo>
                    <a:lnTo>
                      <a:pt x="1351" y="861"/>
                    </a:lnTo>
                    <a:lnTo>
                      <a:pt x="1227" y="861"/>
                    </a:lnTo>
                    <a:lnTo>
                      <a:pt x="1101" y="861"/>
                    </a:lnTo>
                    <a:lnTo>
                      <a:pt x="978" y="861"/>
                    </a:lnTo>
                    <a:lnTo>
                      <a:pt x="852" y="861"/>
                    </a:lnTo>
                    <a:lnTo>
                      <a:pt x="728" y="861"/>
                    </a:lnTo>
                    <a:lnTo>
                      <a:pt x="625" y="861"/>
                    </a:lnTo>
                    <a:lnTo>
                      <a:pt x="499" y="861"/>
                    </a:lnTo>
                    <a:lnTo>
                      <a:pt x="375" y="861"/>
                    </a:lnTo>
                    <a:lnTo>
                      <a:pt x="249" y="861"/>
                    </a:lnTo>
                    <a:lnTo>
                      <a:pt x="126" y="861"/>
                    </a:lnTo>
                    <a:lnTo>
                      <a:pt x="0" y="861"/>
                    </a:lnTo>
                    <a:lnTo>
                      <a:pt x="11820" y="0"/>
                    </a:lnTo>
                    <a:close/>
                  </a:path>
                </a:pathLst>
              </a:custGeom>
              <a:solidFill>
                <a:srgbClr val="647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5" name="Freeform 77">
                <a:extLst>
                  <a:ext uri="{FF2B5EF4-FFF2-40B4-BE49-F238E27FC236}">
                    <a16:creationId xmlns:a16="http://schemas.microsoft.com/office/drawing/2014/main" id="{068877B7-3CD5-48CC-9381-F0BF206DC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3970"/>
                <a:ext cx="1968" cy="140"/>
              </a:xfrm>
              <a:custGeom>
                <a:avLst/>
                <a:gdLst>
                  <a:gd name="T0" fmla="*/ 7873 w 7873"/>
                  <a:gd name="T1" fmla="*/ 0 h 561"/>
                  <a:gd name="T2" fmla="*/ 7873 w 7873"/>
                  <a:gd name="T3" fmla="*/ 281 h 561"/>
                  <a:gd name="T4" fmla="*/ 3948 w 7873"/>
                  <a:gd name="T5" fmla="*/ 561 h 561"/>
                  <a:gd name="T6" fmla="*/ 3803 w 7873"/>
                  <a:gd name="T7" fmla="*/ 561 h 561"/>
                  <a:gd name="T8" fmla="*/ 3678 w 7873"/>
                  <a:gd name="T9" fmla="*/ 561 h 561"/>
                  <a:gd name="T10" fmla="*/ 3532 w 7873"/>
                  <a:gd name="T11" fmla="*/ 561 h 561"/>
                  <a:gd name="T12" fmla="*/ 3408 w 7873"/>
                  <a:gd name="T13" fmla="*/ 561 h 561"/>
                  <a:gd name="T14" fmla="*/ 3282 w 7873"/>
                  <a:gd name="T15" fmla="*/ 561 h 561"/>
                  <a:gd name="T16" fmla="*/ 3137 w 7873"/>
                  <a:gd name="T17" fmla="*/ 561 h 561"/>
                  <a:gd name="T18" fmla="*/ 3013 w 7873"/>
                  <a:gd name="T19" fmla="*/ 561 h 561"/>
                  <a:gd name="T20" fmla="*/ 2887 w 7873"/>
                  <a:gd name="T21" fmla="*/ 561 h 561"/>
                  <a:gd name="T22" fmla="*/ 2764 w 7873"/>
                  <a:gd name="T23" fmla="*/ 561 h 561"/>
                  <a:gd name="T24" fmla="*/ 2638 w 7873"/>
                  <a:gd name="T25" fmla="*/ 561 h 561"/>
                  <a:gd name="T26" fmla="*/ 2514 w 7873"/>
                  <a:gd name="T27" fmla="*/ 561 h 561"/>
                  <a:gd name="T28" fmla="*/ 2390 w 7873"/>
                  <a:gd name="T29" fmla="*/ 561 h 561"/>
                  <a:gd name="T30" fmla="*/ 2265 w 7873"/>
                  <a:gd name="T31" fmla="*/ 561 h 561"/>
                  <a:gd name="T32" fmla="*/ 2140 w 7873"/>
                  <a:gd name="T33" fmla="*/ 561 h 561"/>
                  <a:gd name="T34" fmla="*/ 2017 w 7873"/>
                  <a:gd name="T35" fmla="*/ 561 h 561"/>
                  <a:gd name="T36" fmla="*/ 1891 w 7873"/>
                  <a:gd name="T37" fmla="*/ 561 h 561"/>
                  <a:gd name="T38" fmla="*/ 1767 w 7873"/>
                  <a:gd name="T39" fmla="*/ 561 h 561"/>
                  <a:gd name="T40" fmla="*/ 1641 w 7873"/>
                  <a:gd name="T41" fmla="*/ 561 h 561"/>
                  <a:gd name="T42" fmla="*/ 1518 w 7873"/>
                  <a:gd name="T43" fmla="*/ 561 h 561"/>
                  <a:gd name="T44" fmla="*/ 1414 w 7873"/>
                  <a:gd name="T45" fmla="*/ 561 h 561"/>
                  <a:gd name="T46" fmla="*/ 1288 w 7873"/>
                  <a:gd name="T47" fmla="*/ 561 h 561"/>
                  <a:gd name="T48" fmla="*/ 1165 w 7873"/>
                  <a:gd name="T49" fmla="*/ 561 h 561"/>
                  <a:gd name="T50" fmla="*/ 1039 w 7873"/>
                  <a:gd name="T51" fmla="*/ 561 h 561"/>
                  <a:gd name="T52" fmla="*/ 935 w 7873"/>
                  <a:gd name="T53" fmla="*/ 561 h 561"/>
                  <a:gd name="T54" fmla="*/ 812 w 7873"/>
                  <a:gd name="T55" fmla="*/ 561 h 561"/>
                  <a:gd name="T56" fmla="*/ 709 w 7873"/>
                  <a:gd name="T57" fmla="*/ 561 h 561"/>
                  <a:gd name="T58" fmla="*/ 583 w 7873"/>
                  <a:gd name="T59" fmla="*/ 561 h 561"/>
                  <a:gd name="T60" fmla="*/ 459 w 7873"/>
                  <a:gd name="T61" fmla="*/ 561 h 561"/>
                  <a:gd name="T62" fmla="*/ 354 w 7873"/>
                  <a:gd name="T63" fmla="*/ 561 h 561"/>
                  <a:gd name="T64" fmla="*/ 230 w 7873"/>
                  <a:gd name="T65" fmla="*/ 561 h 561"/>
                  <a:gd name="T66" fmla="*/ 126 w 7873"/>
                  <a:gd name="T67" fmla="*/ 561 h 561"/>
                  <a:gd name="T68" fmla="*/ 0 w 7873"/>
                  <a:gd name="T69" fmla="*/ 561 h 561"/>
                  <a:gd name="T70" fmla="*/ 7873 w 7873"/>
                  <a:gd name="T71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73" h="561">
                    <a:moveTo>
                      <a:pt x="7873" y="0"/>
                    </a:moveTo>
                    <a:lnTo>
                      <a:pt x="7873" y="281"/>
                    </a:lnTo>
                    <a:lnTo>
                      <a:pt x="3948" y="561"/>
                    </a:lnTo>
                    <a:lnTo>
                      <a:pt x="3803" y="561"/>
                    </a:lnTo>
                    <a:lnTo>
                      <a:pt x="3678" y="561"/>
                    </a:lnTo>
                    <a:lnTo>
                      <a:pt x="3532" y="561"/>
                    </a:lnTo>
                    <a:lnTo>
                      <a:pt x="3408" y="561"/>
                    </a:lnTo>
                    <a:lnTo>
                      <a:pt x="3282" y="561"/>
                    </a:lnTo>
                    <a:lnTo>
                      <a:pt x="3137" y="561"/>
                    </a:lnTo>
                    <a:lnTo>
                      <a:pt x="3013" y="561"/>
                    </a:lnTo>
                    <a:lnTo>
                      <a:pt x="2887" y="561"/>
                    </a:lnTo>
                    <a:lnTo>
                      <a:pt x="2764" y="561"/>
                    </a:lnTo>
                    <a:lnTo>
                      <a:pt x="2638" y="561"/>
                    </a:lnTo>
                    <a:lnTo>
                      <a:pt x="2514" y="561"/>
                    </a:lnTo>
                    <a:lnTo>
                      <a:pt x="2390" y="561"/>
                    </a:lnTo>
                    <a:lnTo>
                      <a:pt x="2265" y="561"/>
                    </a:lnTo>
                    <a:lnTo>
                      <a:pt x="2140" y="561"/>
                    </a:lnTo>
                    <a:lnTo>
                      <a:pt x="2017" y="561"/>
                    </a:lnTo>
                    <a:lnTo>
                      <a:pt x="1891" y="561"/>
                    </a:lnTo>
                    <a:lnTo>
                      <a:pt x="1767" y="561"/>
                    </a:lnTo>
                    <a:lnTo>
                      <a:pt x="1641" y="561"/>
                    </a:lnTo>
                    <a:lnTo>
                      <a:pt x="1518" y="561"/>
                    </a:lnTo>
                    <a:lnTo>
                      <a:pt x="1414" y="561"/>
                    </a:lnTo>
                    <a:lnTo>
                      <a:pt x="1288" y="561"/>
                    </a:lnTo>
                    <a:lnTo>
                      <a:pt x="1165" y="561"/>
                    </a:lnTo>
                    <a:lnTo>
                      <a:pt x="1039" y="561"/>
                    </a:lnTo>
                    <a:lnTo>
                      <a:pt x="935" y="561"/>
                    </a:lnTo>
                    <a:lnTo>
                      <a:pt x="812" y="561"/>
                    </a:lnTo>
                    <a:lnTo>
                      <a:pt x="709" y="561"/>
                    </a:lnTo>
                    <a:lnTo>
                      <a:pt x="583" y="561"/>
                    </a:lnTo>
                    <a:lnTo>
                      <a:pt x="459" y="561"/>
                    </a:lnTo>
                    <a:lnTo>
                      <a:pt x="354" y="561"/>
                    </a:lnTo>
                    <a:lnTo>
                      <a:pt x="230" y="561"/>
                    </a:lnTo>
                    <a:lnTo>
                      <a:pt x="126" y="561"/>
                    </a:lnTo>
                    <a:lnTo>
                      <a:pt x="0" y="561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rgbClr val="6274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6" name="Freeform 78">
                <a:extLst>
                  <a:ext uri="{FF2B5EF4-FFF2-40B4-BE49-F238E27FC236}">
                    <a16:creationId xmlns:a16="http://schemas.microsoft.com/office/drawing/2014/main" id="{B36A2B01-E3D3-42F7-A384-8DECB88A6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4040"/>
                <a:ext cx="981" cy="70"/>
              </a:xfrm>
              <a:custGeom>
                <a:avLst/>
                <a:gdLst>
                  <a:gd name="T0" fmla="*/ 3925 w 3925"/>
                  <a:gd name="T1" fmla="*/ 0 h 280"/>
                  <a:gd name="T2" fmla="*/ 3925 w 3925"/>
                  <a:gd name="T3" fmla="*/ 280 h 280"/>
                  <a:gd name="T4" fmla="*/ 3802 w 3925"/>
                  <a:gd name="T5" fmla="*/ 280 h 280"/>
                  <a:gd name="T6" fmla="*/ 3656 w 3925"/>
                  <a:gd name="T7" fmla="*/ 280 h 280"/>
                  <a:gd name="T8" fmla="*/ 3530 w 3925"/>
                  <a:gd name="T9" fmla="*/ 280 h 280"/>
                  <a:gd name="T10" fmla="*/ 3386 w 3925"/>
                  <a:gd name="T11" fmla="*/ 280 h 280"/>
                  <a:gd name="T12" fmla="*/ 3260 w 3925"/>
                  <a:gd name="T13" fmla="*/ 280 h 280"/>
                  <a:gd name="T14" fmla="*/ 3116 w 3925"/>
                  <a:gd name="T15" fmla="*/ 280 h 280"/>
                  <a:gd name="T16" fmla="*/ 2992 w 3925"/>
                  <a:gd name="T17" fmla="*/ 280 h 280"/>
                  <a:gd name="T18" fmla="*/ 2866 w 3925"/>
                  <a:gd name="T19" fmla="*/ 280 h 280"/>
                  <a:gd name="T20" fmla="*/ 2743 w 3925"/>
                  <a:gd name="T21" fmla="*/ 280 h 280"/>
                  <a:gd name="T22" fmla="*/ 2617 w 3925"/>
                  <a:gd name="T23" fmla="*/ 280 h 280"/>
                  <a:gd name="T24" fmla="*/ 2471 w 3925"/>
                  <a:gd name="T25" fmla="*/ 280 h 280"/>
                  <a:gd name="T26" fmla="*/ 2347 w 3925"/>
                  <a:gd name="T27" fmla="*/ 280 h 280"/>
                  <a:gd name="T28" fmla="*/ 2221 w 3925"/>
                  <a:gd name="T29" fmla="*/ 280 h 280"/>
                  <a:gd name="T30" fmla="*/ 2098 w 3925"/>
                  <a:gd name="T31" fmla="*/ 280 h 280"/>
                  <a:gd name="T32" fmla="*/ 1973 w 3925"/>
                  <a:gd name="T33" fmla="*/ 280 h 280"/>
                  <a:gd name="T34" fmla="*/ 1849 w 3925"/>
                  <a:gd name="T35" fmla="*/ 280 h 280"/>
                  <a:gd name="T36" fmla="*/ 1745 w 3925"/>
                  <a:gd name="T37" fmla="*/ 280 h 280"/>
                  <a:gd name="T38" fmla="*/ 1619 w 3925"/>
                  <a:gd name="T39" fmla="*/ 280 h 280"/>
                  <a:gd name="T40" fmla="*/ 1496 w 3925"/>
                  <a:gd name="T41" fmla="*/ 280 h 280"/>
                  <a:gd name="T42" fmla="*/ 1371 w 3925"/>
                  <a:gd name="T43" fmla="*/ 280 h 280"/>
                  <a:gd name="T44" fmla="*/ 1246 w 3925"/>
                  <a:gd name="T45" fmla="*/ 280 h 280"/>
                  <a:gd name="T46" fmla="*/ 1143 w 3925"/>
                  <a:gd name="T47" fmla="*/ 280 h 280"/>
                  <a:gd name="T48" fmla="*/ 1018 w 3925"/>
                  <a:gd name="T49" fmla="*/ 280 h 280"/>
                  <a:gd name="T50" fmla="*/ 893 w 3925"/>
                  <a:gd name="T51" fmla="*/ 280 h 280"/>
                  <a:gd name="T52" fmla="*/ 789 w 3925"/>
                  <a:gd name="T53" fmla="*/ 280 h 280"/>
                  <a:gd name="T54" fmla="*/ 665 w 3925"/>
                  <a:gd name="T55" fmla="*/ 280 h 280"/>
                  <a:gd name="T56" fmla="*/ 560 w 3925"/>
                  <a:gd name="T57" fmla="*/ 280 h 280"/>
                  <a:gd name="T58" fmla="*/ 436 w 3925"/>
                  <a:gd name="T59" fmla="*/ 280 h 280"/>
                  <a:gd name="T60" fmla="*/ 331 w 3925"/>
                  <a:gd name="T61" fmla="*/ 280 h 280"/>
                  <a:gd name="T62" fmla="*/ 207 w 3925"/>
                  <a:gd name="T63" fmla="*/ 280 h 280"/>
                  <a:gd name="T64" fmla="*/ 104 w 3925"/>
                  <a:gd name="T65" fmla="*/ 280 h 280"/>
                  <a:gd name="T66" fmla="*/ 0 w 3925"/>
                  <a:gd name="T67" fmla="*/ 280 h 280"/>
                  <a:gd name="T68" fmla="*/ 3925 w 3925"/>
                  <a:gd name="T6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25" h="280">
                    <a:moveTo>
                      <a:pt x="3925" y="0"/>
                    </a:moveTo>
                    <a:lnTo>
                      <a:pt x="3925" y="280"/>
                    </a:lnTo>
                    <a:lnTo>
                      <a:pt x="3802" y="280"/>
                    </a:lnTo>
                    <a:lnTo>
                      <a:pt x="3656" y="280"/>
                    </a:lnTo>
                    <a:lnTo>
                      <a:pt x="3530" y="280"/>
                    </a:lnTo>
                    <a:lnTo>
                      <a:pt x="3386" y="280"/>
                    </a:lnTo>
                    <a:lnTo>
                      <a:pt x="3260" y="280"/>
                    </a:lnTo>
                    <a:lnTo>
                      <a:pt x="3116" y="280"/>
                    </a:lnTo>
                    <a:lnTo>
                      <a:pt x="2992" y="280"/>
                    </a:lnTo>
                    <a:lnTo>
                      <a:pt x="2866" y="280"/>
                    </a:lnTo>
                    <a:lnTo>
                      <a:pt x="2743" y="280"/>
                    </a:lnTo>
                    <a:lnTo>
                      <a:pt x="2617" y="280"/>
                    </a:lnTo>
                    <a:lnTo>
                      <a:pt x="2471" y="280"/>
                    </a:lnTo>
                    <a:lnTo>
                      <a:pt x="2347" y="280"/>
                    </a:lnTo>
                    <a:lnTo>
                      <a:pt x="2221" y="280"/>
                    </a:lnTo>
                    <a:lnTo>
                      <a:pt x="2098" y="280"/>
                    </a:lnTo>
                    <a:lnTo>
                      <a:pt x="1973" y="280"/>
                    </a:lnTo>
                    <a:lnTo>
                      <a:pt x="1849" y="280"/>
                    </a:lnTo>
                    <a:lnTo>
                      <a:pt x="1745" y="280"/>
                    </a:lnTo>
                    <a:lnTo>
                      <a:pt x="1619" y="280"/>
                    </a:lnTo>
                    <a:lnTo>
                      <a:pt x="1496" y="280"/>
                    </a:lnTo>
                    <a:lnTo>
                      <a:pt x="1371" y="280"/>
                    </a:lnTo>
                    <a:lnTo>
                      <a:pt x="1246" y="280"/>
                    </a:lnTo>
                    <a:lnTo>
                      <a:pt x="1143" y="280"/>
                    </a:lnTo>
                    <a:lnTo>
                      <a:pt x="1018" y="280"/>
                    </a:lnTo>
                    <a:lnTo>
                      <a:pt x="893" y="280"/>
                    </a:lnTo>
                    <a:lnTo>
                      <a:pt x="789" y="280"/>
                    </a:lnTo>
                    <a:lnTo>
                      <a:pt x="665" y="280"/>
                    </a:lnTo>
                    <a:lnTo>
                      <a:pt x="560" y="280"/>
                    </a:lnTo>
                    <a:lnTo>
                      <a:pt x="436" y="280"/>
                    </a:lnTo>
                    <a:lnTo>
                      <a:pt x="331" y="280"/>
                    </a:lnTo>
                    <a:lnTo>
                      <a:pt x="207" y="280"/>
                    </a:lnTo>
                    <a:lnTo>
                      <a:pt x="104" y="280"/>
                    </a:lnTo>
                    <a:lnTo>
                      <a:pt x="0" y="28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5E6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7" name="Freeform 79">
                <a:extLst>
                  <a:ext uri="{FF2B5EF4-FFF2-40B4-BE49-F238E27FC236}">
                    <a16:creationId xmlns:a16="http://schemas.microsoft.com/office/drawing/2014/main" id="{4ACDA24A-2E53-4CA9-8995-C1D4AB375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3960"/>
                <a:ext cx="5131" cy="61"/>
              </a:xfrm>
              <a:custGeom>
                <a:avLst/>
                <a:gdLst>
                  <a:gd name="T0" fmla="*/ 0 w 20522"/>
                  <a:gd name="T1" fmla="*/ 0 h 244"/>
                  <a:gd name="T2" fmla="*/ 0 w 20522"/>
                  <a:gd name="T3" fmla="*/ 244 h 244"/>
                  <a:gd name="T4" fmla="*/ 1101 w 20522"/>
                  <a:gd name="T5" fmla="*/ 244 h 244"/>
                  <a:gd name="T6" fmla="*/ 2117 w 20522"/>
                  <a:gd name="T7" fmla="*/ 244 h 244"/>
                  <a:gd name="T8" fmla="*/ 3053 w 20522"/>
                  <a:gd name="T9" fmla="*/ 244 h 244"/>
                  <a:gd name="T10" fmla="*/ 3924 w 20522"/>
                  <a:gd name="T11" fmla="*/ 244 h 244"/>
                  <a:gd name="T12" fmla="*/ 4714 w 20522"/>
                  <a:gd name="T13" fmla="*/ 244 h 244"/>
                  <a:gd name="T14" fmla="*/ 5442 w 20522"/>
                  <a:gd name="T15" fmla="*/ 244 h 244"/>
                  <a:gd name="T16" fmla="*/ 6106 w 20522"/>
                  <a:gd name="T17" fmla="*/ 244 h 244"/>
                  <a:gd name="T18" fmla="*/ 6708 w 20522"/>
                  <a:gd name="T19" fmla="*/ 244 h 244"/>
                  <a:gd name="T20" fmla="*/ 7269 w 20522"/>
                  <a:gd name="T21" fmla="*/ 244 h 244"/>
                  <a:gd name="T22" fmla="*/ 7809 w 20522"/>
                  <a:gd name="T23" fmla="*/ 244 h 244"/>
                  <a:gd name="T24" fmla="*/ 8288 w 20522"/>
                  <a:gd name="T25" fmla="*/ 244 h 244"/>
                  <a:gd name="T26" fmla="*/ 8745 w 20522"/>
                  <a:gd name="T27" fmla="*/ 244 h 244"/>
                  <a:gd name="T28" fmla="*/ 9181 w 20522"/>
                  <a:gd name="T29" fmla="*/ 244 h 244"/>
                  <a:gd name="T30" fmla="*/ 9596 w 20522"/>
                  <a:gd name="T31" fmla="*/ 244 h 244"/>
                  <a:gd name="T32" fmla="*/ 9990 w 20522"/>
                  <a:gd name="T33" fmla="*/ 244 h 244"/>
                  <a:gd name="T34" fmla="*/ 10386 w 20522"/>
                  <a:gd name="T35" fmla="*/ 244 h 244"/>
                  <a:gd name="T36" fmla="*/ 10781 w 20522"/>
                  <a:gd name="T37" fmla="*/ 244 h 244"/>
                  <a:gd name="T38" fmla="*/ 11195 w 20522"/>
                  <a:gd name="T39" fmla="*/ 244 h 244"/>
                  <a:gd name="T40" fmla="*/ 11590 w 20522"/>
                  <a:gd name="T41" fmla="*/ 244 h 244"/>
                  <a:gd name="T42" fmla="*/ 12027 w 20522"/>
                  <a:gd name="T43" fmla="*/ 244 h 244"/>
                  <a:gd name="T44" fmla="*/ 12463 w 20522"/>
                  <a:gd name="T45" fmla="*/ 244 h 244"/>
                  <a:gd name="T46" fmla="*/ 12940 w 20522"/>
                  <a:gd name="T47" fmla="*/ 244 h 244"/>
                  <a:gd name="T48" fmla="*/ 13461 w 20522"/>
                  <a:gd name="T49" fmla="*/ 244 h 244"/>
                  <a:gd name="T50" fmla="*/ 13998 w 20522"/>
                  <a:gd name="T51" fmla="*/ 244 h 244"/>
                  <a:gd name="T52" fmla="*/ 14603 w 20522"/>
                  <a:gd name="T53" fmla="*/ 244 h 244"/>
                  <a:gd name="T54" fmla="*/ 15246 w 20522"/>
                  <a:gd name="T55" fmla="*/ 244 h 244"/>
                  <a:gd name="T56" fmla="*/ 15953 w 20522"/>
                  <a:gd name="T57" fmla="*/ 244 h 244"/>
                  <a:gd name="T58" fmla="*/ 16721 w 20522"/>
                  <a:gd name="T59" fmla="*/ 244 h 244"/>
                  <a:gd name="T60" fmla="*/ 17553 w 20522"/>
                  <a:gd name="T61" fmla="*/ 244 h 244"/>
                  <a:gd name="T62" fmla="*/ 18466 w 20522"/>
                  <a:gd name="T63" fmla="*/ 244 h 244"/>
                  <a:gd name="T64" fmla="*/ 19463 w 20522"/>
                  <a:gd name="T65" fmla="*/ 244 h 244"/>
                  <a:gd name="T66" fmla="*/ 20522 w 20522"/>
                  <a:gd name="T67" fmla="*/ 244 h 244"/>
                  <a:gd name="T68" fmla="*/ 20522 w 20522"/>
                  <a:gd name="T69" fmla="*/ 0 h 244"/>
                  <a:gd name="T70" fmla="*/ 0 w 20522"/>
                  <a:gd name="T7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522" h="244">
                    <a:moveTo>
                      <a:pt x="0" y="0"/>
                    </a:moveTo>
                    <a:lnTo>
                      <a:pt x="0" y="244"/>
                    </a:lnTo>
                    <a:lnTo>
                      <a:pt x="1101" y="244"/>
                    </a:lnTo>
                    <a:lnTo>
                      <a:pt x="2117" y="244"/>
                    </a:lnTo>
                    <a:lnTo>
                      <a:pt x="3053" y="244"/>
                    </a:lnTo>
                    <a:lnTo>
                      <a:pt x="3924" y="244"/>
                    </a:lnTo>
                    <a:lnTo>
                      <a:pt x="4714" y="244"/>
                    </a:lnTo>
                    <a:lnTo>
                      <a:pt x="5442" y="244"/>
                    </a:lnTo>
                    <a:lnTo>
                      <a:pt x="6106" y="244"/>
                    </a:lnTo>
                    <a:lnTo>
                      <a:pt x="6708" y="244"/>
                    </a:lnTo>
                    <a:lnTo>
                      <a:pt x="7269" y="244"/>
                    </a:lnTo>
                    <a:lnTo>
                      <a:pt x="7809" y="244"/>
                    </a:lnTo>
                    <a:lnTo>
                      <a:pt x="8288" y="244"/>
                    </a:lnTo>
                    <a:lnTo>
                      <a:pt x="8745" y="244"/>
                    </a:lnTo>
                    <a:lnTo>
                      <a:pt x="9181" y="244"/>
                    </a:lnTo>
                    <a:lnTo>
                      <a:pt x="9596" y="244"/>
                    </a:lnTo>
                    <a:lnTo>
                      <a:pt x="9990" y="244"/>
                    </a:lnTo>
                    <a:lnTo>
                      <a:pt x="10386" y="244"/>
                    </a:lnTo>
                    <a:lnTo>
                      <a:pt x="10781" y="244"/>
                    </a:lnTo>
                    <a:lnTo>
                      <a:pt x="11195" y="244"/>
                    </a:lnTo>
                    <a:lnTo>
                      <a:pt x="11590" y="244"/>
                    </a:lnTo>
                    <a:lnTo>
                      <a:pt x="12027" y="244"/>
                    </a:lnTo>
                    <a:lnTo>
                      <a:pt x="12463" y="244"/>
                    </a:lnTo>
                    <a:lnTo>
                      <a:pt x="12940" y="244"/>
                    </a:lnTo>
                    <a:lnTo>
                      <a:pt x="13461" y="244"/>
                    </a:lnTo>
                    <a:lnTo>
                      <a:pt x="13998" y="244"/>
                    </a:lnTo>
                    <a:lnTo>
                      <a:pt x="14603" y="244"/>
                    </a:lnTo>
                    <a:lnTo>
                      <a:pt x="15246" y="244"/>
                    </a:lnTo>
                    <a:lnTo>
                      <a:pt x="15953" y="244"/>
                    </a:lnTo>
                    <a:lnTo>
                      <a:pt x="16721" y="244"/>
                    </a:lnTo>
                    <a:lnTo>
                      <a:pt x="17553" y="244"/>
                    </a:lnTo>
                    <a:lnTo>
                      <a:pt x="18466" y="244"/>
                    </a:lnTo>
                    <a:lnTo>
                      <a:pt x="19463" y="244"/>
                    </a:lnTo>
                    <a:lnTo>
                      <a:pt x="20522" y="244"/>
                    </a:lnTo>
                    <a:lnTo>
                      <a:pt x="205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8" name="Rectangle 80">
                <a:extLst>
                  <a:ext uri="{FF2B5EF4-FFF2-40B4-BE49-F238E27FC236}">
                    <a16:creationId xmlns:a16="http://schemas.microsoft.com/office/drawing/2014/main" id="{B4563ED8-7365-4CF7-BDAA-5DD2A2414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904"/>
                <a:ext cx="5131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49" name="Rectangle 81">
                <a:extLst>
                  <a:ext uri="{FF2B5EF4-FFF2-40B4-BE49-F238E27FC236}">
                    <a16:creationId xmlns:a16="http://schemas.microsoft.com/office/drawing/2014/main" id="{E72916CA-828B-4399-BE96-2EFB10D8C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844"/>
                <a:ext cx="5131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0" name="Rectangle 82">
                <a:extLst>
                  <a:ext uri="{FF2B5EF4-FFF2-40B4-BE49-F238E27FC236}">
                    <a16:creationId xmlns:a16="http://schemas.microsoft.com/office/drawing/2014/main" id="{74D6AFEB-7D30-46FB-9715-995BB00EC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782"/>
                <a:ext cx="5131" cy="62"/>
              </a:xfrm>
              <a:prstGeom prst="rect">
                <a:avLst/>
              </a:prstGeom>
              <a:solidFill>
                <a:srgbClr val="F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1" name="Rectangle 83">
                <a:extLst>
                  <a:ext uri="{FF2B5EF4-FFF2-40B4-BE49-F238E27FC236}">
                    <a16:creationId xmlns:a16="http://schemas.microsoft.com/office/drawing/2014/main" id="{01B662D5-EDBE-440B-93D8-7A5A46203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722"/>
                <a:ext cx="5131" cy="60"/>
              </a:xfrm>
              <a:prstGeom prst="rect">
                <a:avLst/>
              </a:prstGeom>
              <a:solidFill>
                <a:srgbClr val="F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2" name="Rectangle 84">
                <a:extLst>
                  <a:ext uri="{FF2B5EF4-FFF2-40B4-BE49-F238E27FC236}">
                    <a16:creationId xmlns:a16="http://schemas.microsoft.com/office/drawing/2014/main" id="{825518FC-BBDC-4CED-A58F-CE852DEFE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61"/>
                <a:ext cx="5131" cy="61"/>
              </a:xfrm>
              <a:prstGeom prst="rect">
                <a:avLst/>
              </a:prstGeom>
              <a:solidFill>
                <a:srgbClr val="F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3" name="Rectangle 85">
                <a:extLst>
                  <a:ext uri="{FF2B5EF4-FFF2-40B4-BE49-F238E27FC236}">
                    <a16:creationId xmlns:a16="http://schemas.microsoft.com/office/drawing/2014/main" id="{90522AD9-9E76-47BC-9D7D-7EAD0EC9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00"/>
                <a:ext cx="5131" cy="61"/>
              </a:xfrm>
              <a:prstGeom prst="rect">
                <a:avLst/>
              </a:prstGeom>
              <a:solidFill>
                <a:srgbClr val="F6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4" name="Rectangle 86">
                <a:extLst>
                  <a:ext uri="{FF2B5EF4-FFF2-40B4-BE49-F238E27FC236}">
                    <a16:creationId xmlns:a16="http://schemas.microsoft.com/office/drawing/2014/main" id="{AF4C214C-FF71-4E86-BDEC-CA9269AF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540"/>
                <a:ext cx="5131" cy="60"/>
              </a:xfrm>
              <a:prstGeom prst="rect">
                <a:avLst/>
              </a:prstGeom>
              <a:solidFill>
                <a:srgbClr val="F2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5" name="Rectangle 87">
                <a:extLst>
                  <a:ext uri="{FF2B5EF4-FFF2-40B4-BE49-F238E27FC236}">
                    <a16:creationId xmlns:a16="http://schemas.microsoft.com/office/drawing/2014/main" id="{CCAE5B0F-B6F3-441C-AA86-2E36E33FC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483"/>
                <a:ext cx="5131" cy="57"/>
              </a:xfrm>
              <a:prstGeom prst="rect">
                <a:avLst/>
              </a:prstGeom>
              <a:solidFill>
                <a:srgbClr val="F2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6" name="Rectangle 88">
                <a:extLst>
                  <a:ext uri="{FF2B5EF4-FFF2-40B4-BE49-F238E27FC236}">
                    <a16:creationId xmlns:a16="http://schemas.microsoft.com/office/drawing/2014/main" id="{6E392DDC-FCFD-4B49-BDC7-3C3BF649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422"/>
                <a:ext cx="5131" cy="61"/>
              </a:xfrm>
              <a:prstGeom prst="rect">
                <a:avLst/>
              </a:prstGeom>
              <a:solidFill>
                <a:srgbClr val="F0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7" name="Rectangle 89">
                <a:extLst>
                  <a:ext uri="{FF2B5EF4-FFF2-40B4-BE49-F238E27FC236}">
                    <a16:creationId xmlns:a16="http://schemas.microsoft.com/office/drawing/2014/main" id="{8BF2AF6D-770C-4C39-9C7A-27512E42F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362"/>
                <a:ext cx="5131" cy="60"/>
              </a:xfrm>
              <a:prstGeom prst="rect">
                <a:avLst/>
              </a:prstGeom>
              <a:solidFill>
                <a:srgbClr val="F0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8" name="Rectangle 90">
                <a:extLst>
                  <a:ext uri="{FF2B5EF4-FFF2-40B4-BE49-F238E27FC236}">
                    <a16:creationId xmlns:a16="http://schemas.microsoft.com/office/drawing/2014/main" id="{6E998D43-05C0-4718-9972-454C19BC4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300"/>
                <a:ext cx="5131" cy="62"/>
              </a:xfrm>
              <a:prstGeom prst="rect">
                <a:avLst/>
              </a:prstGeom>
              <a:solidFill>
                <a:srgbClr val="EC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59" name="Rectangle 91">
                <a:extLst>
                  <a:ext uri="{FF2B5EF4-FFF2-40B4-BE49-F238E27FC236}">
                    <a16:creationId xmlns:a16="http://schemas.microsoft.com/office/drawing/2014/main" id="{BEFCD44A-4279-4F2E-A5F9-898904E36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240"/>
                <a:ext cx="5131" cy="60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0" name="Rectangle 92">
                <a:extLst>
                  <a:ext uri="{FF2B5EF4-FFF2-40B4-BE49-F238E27FC236}">
                    <a16:creationId xmlns:a16="http://schemas.microsoft.com/office/drawing/2014/main" id="{A3DEC88D-695B-4115-9058-8B3E18492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179"/>
                <a:ext cx="5131" cy="61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1" name="Rectangle 93">
                <a:extLst>
                  <a:ext uri="{FF2B5EF4-FFF2-40B4-BE49-F238E27FC236}">
                    <a16:creationId xmlns:a16="http://schemas.microsoft.com/office/drawing/2014/main" id="{30F57F68-766E-4B34-BCE6-9E7FC54A3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118"/>
                <a:ext cx="5131" cy="61"/>
              </a:xfrm>
              <a:prstGeom prst="rect">
                <a:avLst/>
              </a:prstGeom>
              <a:solidFill>
                <a:srgbClr val="E6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2" name="Rectangle 94">
                <a:extLst>
                  <a:ext uri="{FF2B5EF4-FFF2-40B4-BE49-F238E27FC236}">
                    <a16:creationId xmlns:a16="http://schemas.microsoft.com/office/drawing/2014/main" id="{8C0AD2E5-CBA6-4CF1-B554-DE1E200EE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062"/>
                <a:ext cx="5131" cy="56"/>
              </a:xfrm>
              <a:prstGeom prst="rect">
                <a:avLst/>
              </a:prstGeom>
              <a:solidFill>
                <a:srgbClr val="E3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3" name="Rectangle 95">
                <a:extLst>
                  <a:ext uri="{FF2B5EF4-FFF2-40B4-BE49-F238E27FC236}">
                    <a16:creationId xmlns:a16="http://schemas.microsoft.com/office/drawing/2014/main" id="{76633314-7B8F-4488-8429-E51FB5B0A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001"/>
                <a:ext cx="5131" cy="61"/>
              </a:xfrm>
              <a:prstGeom prst="rect">
                <a:avLst/>
              </a:prstGeom>
              <a:solidFill>
                <a:srgbClr val="E4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4" name="Rectangle 96">
                <a:extLst>
                  <a:ext uri="{FF2B5EF4-FFF2-40B4-BE49-F238E27FC236}">
                    <a16:creationId xmlns:a16="http://schemas.microsoft.com/office/drawing/2014/main" id="{D13C92E7-AECB-47B5-9438-67BD323DB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940"/>
                <a:ext cx="5131" cy="61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5" name="Rectangle 97">
                <a:extLst>
                  <a:ext uri="{FF2B5EF4-FFF2-40B4-BE49-F238E27FC236}">
                    <a16:creationId xmlns:a16="http://schemas.microsoft.com/office/drawing/2014/main" id="{F23F9626-3CB0-4745-BDF4-C411400D8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880"/>
                <a:ext cx="5131" cy="60"/>
              </a:xfrm>
              <a:prstGeom prst="rect">
                <a:avLst/>
              </a:prstGeom>
              <a:solidFill>
                <a:srgbClr val="DF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6" name="Rectangle 98">
                <a:extLst>
                  <a:ext uri="{FF2B5EF4-FFF2-40B4-BE49-F238E27FC236}">
                    <a16:creationId xmlns:a16="http://schemas.microsoft.com/office/drawing/2014/main" id="{69F1CD81-4876-42E5-B2FF-EF443A6A5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819"/>
                <a:ext cx="5131" cy="6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7" name="Rectangle 99">
                <a:extLst>
                  <a:ext uri="{FF2B5EF4-FFF2-40B4-BE49-F238E27FC236}">
                    <a16:creationId xmlns:a16="http://schemas.microsoft.com/office/drawing/2014/main" id="{FD13895D-37E6-4A1C-8431-B093E7442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758"/>
                <a:ext cx="5131" cy="61"/>
              </a:xfrm>
              <a:prstGeom prst="rect">
                <a:avLst/>
              </a:prstGeom>
              <a:solidFill>
                <a:srgbClr val="D9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8" name="Rectangle 100">
                <a:extLst>
                  <a:ext uri="{FF2B5EF4-FFF2-40B4-BE49-F238E27FC236}">
                    <a16:creationId xmlns:a16="http://schemas.microsoft.com/office/drawing/2014/main" id="{D42970E7-5009-41A0-A6A0-12B0A414E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702"/>
                <a:ext cx="5131" cy="56"/>
              </a:xfrm>
              <a:prstGeom prst="rect">
                <a:avLst/>
              </a:prstGeom>
              <a:solidFill>
                <a:srgbClr val="DA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69" name="Rectangle 101">
                <a:extLst>
                  <a:ext uri="{FF2B5EF4-FFF2-40B4-BE49-F238E27FC236}">
                    <a16:creationId xmlns:a16="http://schemas.microsoft.com/office/drawing/2014/main" id="{9FDF4FBF-3232-407C-B6AB-89AB09CD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641"/>
                <a:ext cx="5131" cy="61"/>
              </a:xfrm>
              <a:prstGeom prst="rect">
                <a:avLst/>
              </a:prstGeom>
              <a:solidFill>
                <a:srgbClr val="D7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0" name="Rectangle 102">
                <a:extLst>
                  <a:ext uri="{FF2B5EF4-FFF2-40B4-BE49-F238E27FC236}">
                    <a16:creationId xmlns:a16="http://schemas.microsoft.com/office/drawing/2014/main" id="{F9B032DB-E755-4CF0-A45A-02A107F73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580"/>
                <a:ext cx="5131" cy="61"/>
              </a:xfrm>
              <a:prstGeom prst="rect">
                <a:avLst/>
              </a:prstGeom>
              <a:solidFill>
                <a:srgbClr val="D5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1" name="Rectangle 103">
                <a:extLst>
                  <a:ext uri="{FF2B5EF4-FFF2-40B4-BE49-F238E27FC236}">
                    <a16:creationId xmlns:a16="http://schemas.microsoft.com/office/drawing/2014/main" id="{A86D5976-0315-41D9-A43A-FC3887FE8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519"/>
                <a:ext cx="5131" cy="61"/>
              </a:xfrm>
              <a:prstGeom prst="rect">
                <a:avLst/>
              </a:prstGeom>
              <a:solidFill>
                <a:srgbClr val="D2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2" name="Rectangle 104">
                <a:extLst>
                  <a:ext uri="{FF2B5EF4-FFF2-40B4-BE49-F238E27FC236}">
                    <a16:creationId xmlns:a16="http://schemas.microsoft.com/office/drawing/2014/main" id="{C22CDEBA-5685-4C81-B444-FE7BCB99F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458"/>
                <a:ext cx="5131" cy="61"/>
              </a:xfrm>
              <a:prstGeom prst="rect">
                <a:avLst/>
              </a:prstGeom>
              <a:solidFill>
                <a:srgbClr val="CF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3" name="Rectangle 105">
                <a:extLst>
                  <a:ext uri="{FF2B5EF4-FFF2-40B4-BE49-F238E27FC236}">
                    <a16:creationId xmlns:a16="http://schemas.microsoft.com/office/drawing/2014/main" id="{1B682E68-C8C5-4F67-B6E7-129EBECBC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7"/>
                <a:ext cx="5131" cy="61"/>
              </a:xfrm>
              <a:prstGeom prst="rect">
                <a:avLst/>
              </a:prstGeom>
              <a:solidFill>
                <a:srgbClr val="C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4" name="Rectangle 106">
                <a:extLst>
                  <a:ext uri="{FF2B5EF4-FFF2-40B4-BE49-F238E27FC236}">
                    <a16:creationId xmlns:a16="http://schemas.microsoft.com/office/drawing/2014/main" id="{93E4E54E-8210-4697-B1C1-F15DEE924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41"/>
                <a:ext cx="5131" cy="56"/>
              </a:xfrm>
              <a:prstGeom prst="rect">
                <a:avLst/>
              </a:prstGeom>
              <a:solidFill>
                <a:srgbClr val="C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5" name="Rectangle 107">
                <a:extLst>
                  <a:ext uri="{FF2B5EF4-FFF2-40B4-BE49-F238E27FC236}">
                    <a16:creationId xmlns:a16="http://schemas.microsoft.com/office/drawing/2014/main" id="{A318508B-2257-4C95-9544-47B228F5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281"/>
                <a:ext cx="5131" cy="60"/>
              </a:xfrm>
              <a:prstGeom prst="rect">
                <a:avLst/>
              </a:prstGeom>
              <a:solidFill>
                <a:srgbClr val="C8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6" name="Rectangle 108">
                <a:extLst>
                  <a:ext uri="{FF2B5EF4-FFF2-40B4-BE49-F238E27FC236}">
                    <a16:creationId xmlns:a16="http://schemas.microsoft.com/office/drawing/2014/main" id="{6268A57A-B166-414B-A242-F8EBAB103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220"/>
                <a:ext cx="5131" cy="61"/>
              </a:xfrm>
              <a:prstGeom prst="rect">
                <a:avLst/>
              </a:prstGeom>
              <a:solidFill>
                <a:srgbClr val="C5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7" name="Rectangle 109">
                <a:extLst>
                  <a:ext uri="{FF2B5EF4-FFF2-40B4-BE49-F238E27FC236}">
                    <a16:creationId xmlns:a16="http://schemas.microsoft.com/office/drawing/2014/main" id="{A8A0FD84-BD8C-490C-9704-D4C1DE7A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159"/>
                <a:ext cx="5131" cy="61"/>
              </a:xfrm>
              <a:prstGeom prst="rect">
                <a:avLst/>
              </a:prstGeom>
              <a:solidFill>
                <a:srgbClr val="C5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8" name="Rectangle 110">
                <a:extLst>
                  <a:ext uri="{FF2B5EF4-FFF2-40B4-BE49-F238E27FC236}">
                    <a16:creationId xmlns:a16="http://schemas.microsoft.com/office/drawing/2014/main" id="{2970FB99-2DA5-4A9D-AA84-52DDB83A8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098"/>
                <a:ext cx="5131" cy="61"/>
              </a:xfrm>
              <a:prstGeom prst="rect">
                <a:avLst/>
              </a:prstGeom>
              <a:solidFill>
                <a:srgbClr val="C3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79" name="Rectangle 111">
                <a:extLst>
                  <a:ext uri="{FF2B5EF4-FFF2-40B4-BE49-F238E27FC236}">
                    <a16:creationId xmlns:a16="http://schemas.microsoft.com/office/drawing/2014/main" id="{25124C3E-5AAF-42CA-A5AF-3A3C022A1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037"/>
                <a:ext cx="5131" cy="61"/>
              </a:xfrm>
              <a:prstGeom prst="rect">
                <a:avLst/>
              </a:prstGeom>
              <a:solidFill>
                <a:srgbClr val="C3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0" name="Rectangle 112">
                <a:extLst>
                  <a:ext uri="{FF2B5EF4-FFF2-40B4-BE49-F238E27FC236}">
                    <a16:creationId xmlns:a16="http://schemas.microsoft.com/office/drawing/2014/main" id="{B32A62B4-AF52-4A5E-B3C2-DC26F7E86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977"/>
                <a:ext cx="5131" cy="60"/>
              </a:xfrm>
              <a:prstGeom prst="rect">
                <a:avLst/>
              </a:prstGeom>
              <a:solidFill>
                <a:srgbClr val="BF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1" name="Rectangle 113">
                <a:extLst>
                  <a:ext uri="{FF2B5EF4-FFF2-40B4-BE49-F238E27FC236}">
                    <a16:creationId xmlns:a16="http://schemas.microsoft.com/office/drawing/2014/main" id="{CCD17339-47D1-46FA-A41A-441AF41B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920"/>
                <a:ext cx="5131" cy="57"/>
              </a:xfrm>
              <a:prstGeom prst="rect">
                <a:avLst/>
              </a:prstGeom>
              <a:solidFill>
                <a:srgbClr val="BD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2" name="Rectangle 114">
                <a:extLst>
                  <a:ext uri="{FF2B5EF4-FFF2-40B4-BE49-F238E27FC236}">
                    <a16:creationId xmlns:a16="http://schemas.microsoft.com/office/drawing/2014/main" id="{D7515B64-9B6F-444E-93EA-07D8DA4D8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859"/>
                <a:ext cx="5131" cy="61"/>
              </a:xfrm>
              <a:prstGeom prst="rect">
                <a:avLst/>
              </a:prstGeom>
              <a:solidFill>
                <a:srgbClr val="BD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3" name="Rectangle 115">
                <a:extLst>
                  <a:ext uri="{FF2B5EF4-FFF2-40B4-BE49-F238E27FC236}">
                    <a16:creationId xmlns:a16="http://schemas.microsoft.com/office/drawing/2014/main" id="{E980CEAE-C04D-4D19-9291-D8C38D18D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799"/>
                <a:ext cx="5131" cy="60"/>
              </a:xfrm>
              <a:prstGeom prst="rect">
                <a:avLst/>
              </a:prstGeom>
              <a:solidFill>
                <a:srgbClr val="BB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4" name="Rectangle 116">
                <a:extLst>
                  <a:ext uri="{FF2B5EF4-FFF2-40B4-BE49-F238E27FC236}">
                    <a16:creationId xmlns:a16="http://schemas.microsoft.com/office/drawing/2014/main" id="{3B757980-2526-4D6B-9B53-ED85E052B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738"/>
                <a:ext cx="5131" cy="61"/>
              </a:xfrm>
              <a:prstGeom prst="rect">
                <a:avLst/>
              </a:prstGeom>
              <a:solidFill>
                <a:srgbClr val="B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5" name="Rectangle 117">
                <a:extLst>
                  <a:ext uri="{FF2B5EF4-FFF2-40B4-BE49-F238E27FC236}">
                    <a16:creationId xmlns:a16="http://schemas.microsoft.com/office/drawing/2014/main" id="{9B8DFE30-B1FA-4A72-B8EF-6CB85FEB7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677"/>
                <a:ext cx="5131" cy="61"/>
              </a:xfrm>
              <a:prstGeom prst="rect">
                <a:avLst/>
              </a:prstGeom>
              <a:solidFill>
                <a:srgbClr val="B8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6" name="Rectangle 118">
                <a:extLst>
                  <a:ext uri="{FF2B5EF4-FFF2-40B4-BE49-F238E27FC236}">
                    <a16:creationId xmlns:a16="http://schemas.microsoft.com/office/drawing/2014/main" id="{9CE22D70-3AF6-4353-B734-30AB62DB6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616"/>
                <a:ext cx="5131" cy="61"/>
              </a:xfrm>
              <a:prstGeom prst="rect">
                <a:avLst/>
              </a:prstGeom>
              <a:solidFill>
                <a:srgbClr val="B6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7" name="Rectangle 119">
                <a:extLst>
                  <a:ext uri="{FF2B5EF4-FFF2-40B4-BE49-F238E27FC236}">
                    <a16:creationId xmlns:a16="http://schemas.microsoft.com/office/drawing/2014/main" id="{95827B08-18D5-4CAC-A081-229A5051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555"/>
                <a:ext cx="5131" cy="61"/>
              </a:xfrm>
              <a:prstGeom prst="rect">
                <a:avLst/>
              </a:prstGeom>
              <a:solidFill>
                <a:srgbClr val="B6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8" name="Rectangle 120">
                <a:extLst>
                  <a:ext uri="{FF2B5EF4-FFF2-40B4-BE49-F238E27FC236}">
                    <a16:creationId xmlns:a16="http://schemas.microsoft.com/office/drawing/2014/main" id="{5B4D7547-9102-49EF-BC36-4F70A7F9C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499"/>
                <a:ext cx="5131" cy="56"/>
              </a:xfrm>
              <a:prstGeom prst="rect">
                <a:avLst/>
              </a:prstGeom>
              <a:solidFill>
                <a:srgbClr val="B4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89" name="Rectangle 121">
                <a:extLst>
                  <a:ext uri="{FF2B5EF4-FFF2-40B4-BE49-F238E27FC236}">
                    <a16:creationId xmlns:a16="http://schemas.microsoft.com/office/drawing/2014/main" id="{5DE8386F-9751-4265-BB73-CE06A8A77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438"/>
                <a:ext cx="5131" cy="61"/>
              </a:xfrm>
              <a:prstGeom prst="rect">
                <a:avLst/>
              </a:prstGeom>
              <a:solidFill>
                <a:srgbClr val="B2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0" name="Rectangle 122">
                <a:extLst>
                  <a:ext uri="{FF2B5EF4-FFF2-40B4-BE49-F238E27FC236}">
                    <a16:creationId xmlns:a16="http://schemas.microsoft.com/office/drawing/2014/main" id="{70A64B9D-0C14-485E-AEBC-B392B1D43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377"/>
                <a:ext cx="5131" cy="61"/>
              </a:xfrm>
              <a:prstGeom prst="rect">
                <a:avLst/>
              </a:prstGeom>
              <a:solidFill>
                <a:srgbClr val="B2D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1" name="Rectangle 123">
                <a:extLst>
                  <a:ext uri="{FF2B5EF4-FFF2-40B4-BE49-F238E27FC236}">
                    <a16:creationId xmlns:a16="http://schemas.microsoft.com/office/drawing/2014/main" id="{927E2ABC-5D47-46E1-8CCB-057E55BE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317"/>
                <a:ext cx="5131" cy="60"/>
              </a:xfrm>
              <a:prstGeom prst="rect">
                <a:avLst/>
              </a:prstGeom>
              <a:solidFill>
                <a:srgbClr val="B0D1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2" name="Rectangle 124">
                <a:extLst>
                  <a:ext uri="{FF2B5EF4-FFF2-40B4-BE49-F238E27FC236}">
                    <a16:creationId xmlns:a16="http://schemas.microsoft.com/office/drawing/2014/main" id="{DA331145-2DF9-4CB3-988C-585DB1DE1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256"/>
                <a:ext cx="5131" cy="61"/>
              </a:xfrm>
              <a:prstGeom prst="rect">
                <a:avLst/>
              </a:prstGeom>
              <a:solidFill>
                <a:srgbClr val="AF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3" name="Rectangle 125">
                <a:extLst>
                  <a:ext uri="{FF2B5EF4-FFF2-40B4-BE49-F238E27FC236}">
                    <a16:creationId xmlns:a16="http://schemas.microsoft.com/office/drawing/2014/main" id="{8BA84ACC-8CBA-43AA-AEFC-090FAE3E1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195"/>
                <a:ext cx="5131" cy="61"/>
              </a:xfrm>
              <a:prstGeom prst="rect">
                <a:avLst/>
              </a:prstGeom>
              <a:solidFill>
                <a:srgbClr val="AD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4" name="Rectangle 126">
                <a:extLst>
                  <a:ext uri="{FF2B5EF4-FFF2-40B4-BE49-F238E27FC236}">
                    <a16:creationId xmlns:a16="http://schemas.microsoft.com/office/drawing/2014/main" id="{B2D4619E-7458-4F27-B72E-9F13093B8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139"/>
                <a:ext cx="5131" cy="56"/>
              </a:xfrm>
              <a:prstGeom prst="rect">
                <a:avLst/>
              </a:prstGeom>
              <a:solidFill>
                <a:srgbClr val="ABCF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5" name="Rectangle 127">
                <a:extLst>
                  <a:ext uri="{FF2B5EF4-FFF2-40B4-BE49-F238E27FC236}">
                    <a16:creationId xmlns:a16="http://schemas.microsoft.com/office/drawing/2014/main" id="{A5D8E7FD-82E3-4ED0-9F4E-107EA5C80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1078"/>
                <a:ext cx="5131" cy="61"/>
              </a:xfrm>
              <a:prstGeom prst="rect">
                <a:avLst/>
              </a:prstGeom>
              <a:solidFill>
                <a:srgbClr val="AB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6" name="Freeform 128">
                <a:extLst>
                  <a:ext uri="{FF2B5EF4-FFF2-40B4-BE49-F238E27FC236}">
                    <a16:creationId xmlns:a16="http://schemas.microsoft.com/office/drawing/2014/main" id="{5BCE8489-442E-4169-A4DB-83A40248C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1017"/>
                <a:ext cx="5131" cy="61"/>
              </a:xfrm>
              <a:custGeom>
                <a:avLst/>
                <a:gdLst>
                  <a:gd name="T0" fmla="*/ 0 w 20522"/>
                  <a:gd name="T1" fmla="*/ 244 h 244"/>
                  <a:gd name="T2" fmla="*/ 0 w 20522"/>
                  <a:gd name="T3" fmla="*/ 0 h 244"/>
                  <a:gd name="T4" fmla="*/ 872 w 20522"/>
                  <a:gd name="T5" fmla="*/ 0 h 244"/>
                  <a:gd name="T6" fmla="*/ 1723 w 20522"/>
                  <a:gd name="T7" fmla="*/ 0 h 244"/>
                  <a:gd name="T8" fmla="*/ 2513 w 20522"/>
                  <a:gd name="T9" fmla="*/ 0 h 244"/>
                  <a:gd name="T10" fmla="*/ 3281 w 20522"/>
                  <a:gd name="T11" fmla="*/ 0 h 244"/>
                  <a:gd name="T12" fmla="*/ 3988 w 20522"/>
                  <a:gd name="T13" fmla="*/ 0 h 244"/>
                  <a:gd name="T14" fmla="*/ 4673 w 20522"/>
                  <a:gd name="T15" fmla="*/ 0 h 244"/>
                  <a:gd name="T16" fmla="*/ 5339 w 20522"/>
                  <a:gd name="T17" fmla="*/ 0 h 244"/>
                  <a:gd name="T18" fmla="*/ 5961 w 20522"/>
                  <a:gd name="T19" fmla="*/ 0 h 244"/>
                  <a:gd name="T20" fmla="*/ 6563 w 20522"/>
                  <a:gd name="T21" fmla="*/ 0 h 244"/>
                  <a:gd name="T22" fmla="*/ 7125 w 20522"/>
                  <a:gd name="T23" fmla="*/ 0 h 244"/>
                  <a:gd name="T24" fmla="*/ 7686 w 20522"/>
                  <a:gd name="T25" fmla="*/ 0 h 244"/>
                  <a:gd name="T26" fmla="*/ 8226 w 20522"/>
                  <a:gd name="T27" fmla="*/ 0 h 244"/>
                  <a:gd name="T28" fmla="*/ 8764 w 20522"/>
                  <a:gd name="T29" fmla="*/ 0 h 244"/>
                  <a:gd name="T30" fmla="*/ 9285 w 20522"/>
                  <a:gd name="T31" fmla="*/ 0 h 244"/>
                  <a:gd name="T32" fmla="*/ 9783 w 20522"/>
                  <a:gd name="T33" fmla="*/ 0 h 244"/>
                  <a:gd name="T34" fmla="*/ 10302 w 20522"/>
                  <a:gd name="T35" fmla="*/ 0 h 244"/>
                  <a:gd name="T36" fmla="*/ 10801 w 20522"/>
                  <a:gd name="T37" fmla="*/ 0 h 244"/>
                  <a:gd name="T38" fmla="*/ 11321 w 20522"/>
                  <a:gd name="T39" fmla="*/ 0 h 244"/>
                  <a:gd name="T40" fmla="*/ 11840 w 20522"/>
                  <a:gd name="T41" fmla="*/ 0 h 244"/>
                  <a:gd name="T42" fmla="*/ 12360 w 20522"/>
                  <a:gd name="T43" fmla="*/ 0 h 244"/>
                  <a:gd name="T44" fmla="*/ 12899 w 20522"/>
                  <a:gd name="T45" fmla="*/ 0 h 244"/>
                  <a:gd name="T46" fmla="*/ 13461 w 20522"/>
                  <a:gd name="T47" fmla="*/ 0 h 244"/>
                  <a:gd name="T48" fmla="*/ 14021 w 20522"/>
                  <a:gd name="T49" fmla="*/ 0 h 244"/>
                  <a:gd name="T50" fmla="*/ 14623 w 20522"/>
                  <a:gd name="T51" fmla="*/ 0 h 244"/>
                  <a:gd name="T52" fmla="*/ 15246 w 20522"/>
                  <a:gd name="T53" fmla="*/ 0 h 244"/>
                  <a:gd name="T54" fmla="*/ 15889 w 20522"/>
                  <a:gd name="T55" fmla="*/ 0 h 244"/>
                  <a:gd name="T56" fmla="*/ 16575 w 20522"/>
                  <a:gd name="T57" fmla="*/ 0 h 244"/>
                  <a:gd name="T58" fmla="*/ 17281 w 20522"/>
                  <a:gd name="T59" fmla="*/ 0 h 244"/>
                  <a:gd name="T60" fmla="*/ 18029 w 20522"/>
                  <a:gd name="T61" fmla="*/ 0 h 244"/>
                  <a:gd name="T62" fmla="*/ 18819 w 20522"/>
                  <a:gd name="T63" fmla="*/ 0 h 244"/>
                  <a:gd name="T64" fmla="*/ 19650 w 20522"/>
                  <a:gd name="T65" fmla="*/ 0 h 244"/>
                  <a:gd name="T66" fmla="*/ 20522 w 20522"/>
                  <a:gd name="T67" fmla="*/ 0 h 244"/>
                  <a:gd name="T68" fmla="*/ 20522 w 20522"/>
                  <a:gd name="T69" fmla="*/ 244 h 244"/>
                  <a:gd name="T70" fmla="*/ 0 w 20522"/>
                  <a:gd name="T71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522" h="244">
                    <a:moveTo>
                      <a:pt x="0" y="244"/>
                    </a:moveTo>
                    <a:lnTo>
                      <a:pt x="0" y="0"/>
                    </a:lnTo>
                    <a:lnTo>
                      <a:pt x="872" y="0"/>
                    </a:lnTo>
                    <a:lnTo>
                      <a:pt x="1723" y="0"/>
                    </a:lnTo>
                    <a:lnTo>
                      <a:pt x="2513" y="0"/>
                    </a:lnTo>
                    <a:lnTo>
                      <a:pt x="3281" y="0"/>
                    </a:lnTo>
                    <a:lnTo>
                      <a:pt x="3988" y="0"/>
                    </a:lnTo>
                    <a:lnTo>
                      <a:pt x="4673" y="0"/>
                    </a:lnTo>
                    <a:lnTo>
                      <a:pt x="5339" y="0"/>
                    </a:lnTo>
                    <a:lnTo>
                      <a:pt x="5961" y="0"/>
                    </a:lnTo>
                    <a:lnTo>
                      <a:pt x="6563" y="0"/>
                    </a:lnTo>
                    <a:lnTo>
                      <a:pt x="7125" y="0"/>
                    </a:lnTo>
                    <a:lnTo>
                      <a:pt x="7686" y="0"/>
                    </a:lnTo>
                    <a:lnTo>
                      <a:pt x="8226" y="0"/>
                    </a:lnTo>
                    <a:lnTo>
                      <a:pt x="8764" y="0"/>
                    </a:lnTo>
                    <a:lnTo>
                      <a:pt x="9285" y="0"/>
                    </a:lnTo>
                    <a:lnTo>
                      <a:pt x="9783" y="0"/>
                    </a:lnTo>
                    <a:lnTo>
                      <a:pt x="10302" y="0"/>
                    </a:lnTo>
                    <a:lnTo>
                      <a:pt x="10801" y="0"/>
                    </a:lnTo>
                    <a:lnTo>
                      <a:pt x="11321" y="0"/>
                    </a:lnTo>
                    <a:lnTo>
                      <a:pt x="11840" y="0"/>
                    </a:lnTo>
                    <a:lnTo>
                      <a:pt x="12360" y="0"/>
                    </a:lnTo>
                    <a:lnTo>
                      <a:pt x="12899" y="0"/>
                    </a:lnTo>
                    <a:lnTo>
                      <a:pt x="13461" y="0"/>
                    </a:lnTo>
                    <a:lnTo>
                      <a:pt x="14021" y="0"/>
                    </a:lnTo>
                    <a:lnTo>
                      <a:pt x="14623" y="0"/>
                    </a:lnTo>
                    <a:lnTo>
                      <a:pt x="15246" y="0"/>
                    </a:lnTo>
                    <a:lnTo>
                      <a:pt x="15889" y="0"/>
                    </a:lnTo>
                    <a:lnTo>
                      <a:pt x="16575" y="0"/>
                    </a:lnTo>
                    <a:lnTo>
                      <a:pt x="17281" y="0"/>
                    </a:lnTo>
                    <a:lnTo>
                      <a:pt x="18029" y="0"/>
                    </a:lnTo>
                    <a:lnTo>
                      <a:pt x="18819" y="0"/>
                    </a:lnTo>
                    <a:lnTo>
                      <a:pt x="19650" y="0"/>
                    </a:lnTo>
                    <a:lnTo>
                      <a:pt x="20522" y="0"/>
                    </a:lnTo>
                    <a:lnTo>
                      <a:pt x="20522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A6C8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7" name="Freeform 129">
                <a:extLst>
                  <a:ext uri="{FF2B5EF4-FFF2-40B4-BE49-F238E27FC236}">
                    <a16:creationId xmlns:a16="http://schemas.microsoft.com/office/drawing/2014/main" id="{F619AC7C-1A7C-47AC-8A1E-50B30F82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3989"/>
                <a:ext cx="5141" cy="32"/>
              </a:xfrm>
              <a:custGeom>
                <a:avLst/>
                <a:gdLst>
                  <a:gd name="T0" fmla="*/ 0 w 20565"/>
                  <a:gd name="T1" fmla="*/ 0 h 132"/>
                  <a:gd name="T2" fmla="*/ 0 w 20565"/>
                  <a:gd name="T3" fmla="*/ 132 h 132"/>
                  <a:gd name="T4" fmla="*/ 20565 w 20565"/>
                  <a:gd name="T5" fmla="*/ 112 h 132"/>
                  <a:gd name="T6" fmla="*/ 20565 w 20565"/>
                  <a:gd name="T7" fmla="*/ 0 h 132"/>
                  <a:gd name="T8" fmla="*/ 0 w 20565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65" h="132">
                    <a:moveTo>
                      <a:pt x="0" y="0"/>
                    </a:moveTo>
                    <a:lnTo>
                      <a:pt x="0" y="132"/>
                    </a:lnTo>
                    <a:lnTo>
                      <a:pt x="20565" y="112"/>
                    </a:lnTo>
                    <a:lnTo>
                      <a:pt x="205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8" name="Rectangle 130">
                <a:extLst>
                  <a:ext uri="{FF2B5EF4-FFF2-40B4-BE49-F238E27FC236}">
                    <a16:creationId xmlns:a16="http://schemas.microsoft.com/office/drawing/2014/main" id="{D731D6D2-F7C3-4D3C-99F7-82560D61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956"/>
                <a:ext cx="5141" cy="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899" name="Rectangle 131">
                <a:extLst>
                  <a:ext uri="{FF2B5EF4-FFF2-40B4-BE49-F238E27FC236}">
                    <a16:creationId xmlns:a16="http://schemas.microsoft.com/office/drawing/2014/main" id="{49029B5C-85AA-4115-81FB-017CC5CEB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923"/>
                <a:ext cx="5141" cy="33"/>
              </a:xfrm>
              <a:prstGeom prst="rect">
                <a:avLst/>
              </a:prstGeom>
              <a:solidFill>
                <a:srgbClr val="F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0" name="Rectangle 132">
                <a:extLst>
                  <a:ext uri="{FF2B5EF4-FFF2-40B4-BE49-F238E27FC236}">
                    <a16:creationId xmlns:a16="http://schemas.microsoft.com/office/drawing/2014/main" id="{C2AA4AC3-9773-4B2C-8AEB-7431AAC8A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890"/>
                <a:ext cx="5141" cy="33"/>
              </a:xfrm>
              <a:prstGeom prst="rect">
                <a:avLst/>
              </a:prstGeom>
              <a:solidFill>
                <a:srgbClr val="F7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1" name="Rectangle 133">
                <a:extLst>
                  <a:ext uri="{FF2B5EF4-FFF2-40B4-BE49-F238E27FC236}">
                    <a16:creationId xmlns:a16="http://schemas.microsoft.com/office/drawing/2014/main" id="{6D9B4B92-483B-4555-B888-C1941AB31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858"/>
                <a:ext cx="5141" cy="32"/>
              </a:xfrm>
              <a:prstGeom prst="rect">
                <a:avLst/>
              </a:prstGeom>
              <a:solidFill>
                <a:srgbClr val="F7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2" name="Rectangle 134">
                <a:extLst>
                  <a:ext uri="{FF2B5EF4-FFF2-40B4-BE49-F238E27FC236}">
                    <a16:creationId xmlns:a16="http://schemas.microsoft.com/office/drawing/2014/main" id="{59069B09-DC18-4639-8C49-03C0F765A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825"/>
                <a:ext cx="5141" cy="33"/>
              </a:xfrm>
              <a:prstGeom prst="rect">
                <a:avLst/>
              </a:prstGeom>
              <a:solidFill>
                <a:srgbClr val="F6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3" name="Rectangle 135">
                <a:extLst>
                  <a:ext uri="{FF2B5EF4-FFF2-40B4-BE49-F238E27FC236}">
                    <a16:creationId xmlns:a16="http://schemas.microsoft.com/office/drawing/2014/main" id="{6129777F-35A7-4F8F-B5C6-163211B58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792"/>
                <a:ext cx="5141" cy="33"/>
              </a:xfrm>
              <a:prstGeom prst="rect">
                <a:avLst/>
              </a:prstGeom>
              <a:solidFill>
                <a:srgbClr val="EE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4" name="Rectangle 136">
                <a:extLst>
                  <a:ext uri="{FF2B5EF4-FFF2-40B4-BE49-F238E27FC236}">
                    <a16:creationId xmlns:a16="http://schemas.microsoft.com/office/drawing/2014/main" id="{6E96D2A0-2C89-4D8F-9EE3-FC0BD3CAE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759"/>
                <a:ext cx="5141" cy="33"/>
              </a:xfrm>
              <a:prstGeom prst="rect">
                <a:avLst/>
              </a:prstGeom>
              <a:solidFill>
                <a:srgbClr val="EE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5" name="Rectangle 137">
                <a:extLst>
                  <a:ext uri="{FF2B5EF4-FFF2-40B4-BE49-F238E27FC236}">
                    <a16:creationId xmlns:a16="http://schemas.microsoft.com/office/drawing/2014/main" id="{E5A77A00-8E45-4B14-9542-2FEF5A677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726"/>
                <a:ext cx="5141" cy="33"/>
              </a:xfrm>
              <a:prstGeom prst="rect">
                <a:avLst/>
              </a:prstGeom>
              <a:solidFill>
                <a:srgbClr val="EA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6" name="Rectangle 138">
                <a:extLst>
                  <a:ext uri="{FF2B5EF4-FFF2-40B4-BE49-F238E27FC236}">
                    <a16:creationId xmlns:a16="http://schemas.microsoft.com/office/drawing/2014/main" id="{A09D96DA-538B-4DE9-8ADD-3349C50A3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93"/>
                <a:ext cx="5141" cy="33"/>
              </a:xfrm>
              <a:prstGeom prst="rect">
                <a:avLst/>
              </a:prstGeom>
              <a:solidFill>
                <a:srgbClr val="E8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7" name="Rectangle 139">
                <a:extLst>
                  <a:ext uri="{FF2B5EF4-FFF2-40B4-BE49-F238E27FC236}">
                    <a16:creationId xmlns:a16="http://schemas.microsoft.com/office/drawing/2014/main" id="{1DCE9F9F-417C-44B6-A539-69FA2DC56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66"/>
                <a:ext cx="5141" cy="27"/>
              </a:xfrm>
              <a:prstGeom prst="rect">
                <a:avLst/>
              </a:prstGeom>
              <a:solidFill>
                <a:srgbClr val="E4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8" name="Rectangle 140">
                <a:extLst>
                  <a:ext uri="{FF2B5EF4-FFF2-40B4-BE49-F238E27FC236}">
                    <a16:creationId xmlns:a16="http://schemas.microsoft.com/office/drawing/2014/main" id="{3CBD2302-A5E3-4C09-BCA8-89E0DE8F0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33"/>
                <a:ext cx="5141" cy="33"/>
              </a:xfrm>
              <a:prstGeom prst="rect">
                <a:avLst/>
              </a:prstGeom>
              <a:solidFill>
                <a:srgbClr val="E0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09" name="Rectangle 141">
                <a:extLst>
                  <a:ext uri="{FF2B5EF4-FFF2-40B4-BE49-F238E27FC236}">
                    <a16:creationId xmlns:a16="http://schemas.microsoft.com/office/drawing/2014/main" id="{E27D7C51-383A-4F8C-8BEF-04D7DD966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600"/>
                <a:ext cx="5141" cy="33"/>
              </a:xfrm>
              <a:prstGeom prst="rect">
                <a:avLst/>
              </a:prstGeom>
              <a:solidFill>
                <a:srgbClr val="DE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0" name="Rectangle 142">
                <a:extLst>
                  <a:ext uri="{FF2B5EF4-FFF2-40B4-BE49-F238E27FC236}">
                    <a16:creationId xmlns:a16="http://schemas.microsoft.com/office/drawing/2014/main" id="{DCF9A264-FD99-402F-842D-3000F54F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567"/>
                <a:ext cx="5141" cy="33"/>
              </a:xfrm>
              <a:prstGeom prst="rect">
                <a:avLst/>
              </a:prstGeom>
              <a:solidFill>
                <a:srgbClr val="DB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1" name="Rectangle 143">
                <a:extLst>
                  <a:ext uri="{FF2B5EF4-FFF2-40B4-BE49-F238E27FC236}">
                    <a16:creationId xmlns:a16="http://schemas.microsoft.com/office/drawing/2014/main" id="{49C25B67-B314-462F-9CA7-5BC38E3A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535"/>
                <a:ext cx="5141" cy="32"/>
              </a:xfrm>
              <a:prstGeom prst="rect">
                <a:avLst/>
              </a:prstGeom>
              <a:solidFill>
                <a:srgbClr val="D5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2" name="Rectangle 144">
                <a:extLst>
                  <a:ext uri="{FF2B5EF4-FFF2-40B4-BE49-F238E27FC236}">
                    <a16:creationId xmlns:a16="http://schemas.microsoft.com/office/drawing/2014/main" id="{1CAAF530-6816-4305-B1DE-DB91C902D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502"/>
                <a:ext cx="5141" cy="33"/>
              </a:xfrm>
              <a:prstGeom prst="rect">
                <a:avLst/>
              </a:prstGeom>
              <a:solidFill>
                <a:srgbClr val="D4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3" name="Rectangle 145">
                <a:extLst>
                  <a:ext uri="{FF2B5EF4-FFF2-40B4-BE49-F238E27FC236}">
                    <a16:creationId xmlns:a16="http://schemas.microsoft.com/office/drawing/2014/main" id="{5302FD90-3136-48EC-B775-C7D1DD335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469"/>
                <a:ext cx="5141" cy="33"/>
              </a:xfrm>
              <a:prstGeom prst="rect">
                <a:avLst/>
              </a:prstGeom>
              <a:solidFill>
                <a:srgbClr val="D1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4" name="Rectangle 146">
                <a:extLst>
                  <a:ext uri="{FF2B5EF4-FFF2-40B4-BE49-F238E27FC236}">
                    <a16:creationId xmlns:a16="http://schemas.microsoft.com/office/drawing/2014/main" id="{EFE414B9-7B2B-4ED0-BCA4-184F08DC2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436"/>
                <a:ext cx="5141" cy="33"/>
              </a:xfrm>
              <a:prstGeom prst="rect">
                <a:avLst/>
              </a:prstGeom>
              <a:solidFill>
                <a:srgbClr val="CC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5" name="Rectangle 147">
                <a:extLst>
                  <a:ext uri="{FF2B5EF4-FFF2-40B4-BE49-F238E27FC236}">
                    <a16:creationId xmlns:a16="http://schemas.microsoft.com/office/drawing/2014/main" id="{14B8AF7F-6C19-466F-BB9A-9AE86ABD8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404"/>
                <a:ext cx="5141" cy="32"/>
              </a:xfrm>
              <a:prstGeom prst="rect">
                <a:avLst/>
              </a:prstGeom>
              <a:solidFill>
                <a:srgbClr val="CC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6" name="Rectangle 148">
                <a:extLst>
                  <a:ext uri="{FF2B5EF4-FFF2-40B4-BE49-F238E27FC236}">
                    <a16:creationId xmlns:a16="http://schemas.microsoft.com/office/drawing/2014/main" id="{3CB04396-381D-4C8F-938A-209820D85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371"/>
                <a:ext cx="5141" cy="33"/>
              </a:xfrm>
              <a:prstGeom prst="rect">
                <a:avLst/>
              </a:prstGeom>
              <a:solidFill>
                <a:srgbClr val="C6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7" name="Rectangle 149">
                <a:extLst>
                  <a:ext uri="{FF2B5EF4-FFF2-40B4-BE49-F238E27FC236}">
                    <a16:creationId xmlns:a16="http://schemas.microsoft.com/office/drawing/2014/main" id="{E790DB7D-97ED-4667-9CA9-5F94D6A17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338"/>
                <a:ext cx="5141" cy="33"/>
              </a:xfrm>
              <a:prstGeom prst="rect">
                <a:avLst/>
              </a:prstGeom>
              <a:solidFill>
                <a:srgbClr val="C6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8" name="Rectangle 150">
                <a:extLst>
                  <a:ext uri="{FF2B5EF4-FFF2-40B4-BE49-F238E27FC236}">
                    <a16:creationId xmlns:a16="http://schemas.microsoft.com/office/drawing/2014/main" id="{53271B5D-C8D6-4C9E-AB23-79FA9F809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305"/>
                <a:ext cx="5141" cy="33"/>
              </a:xfrm>
              <a:prstGeom prst="rect">
                <a:avLst/>
              </a:prstGeom>
              <a:solidFill>
                <a:srgbClr val="C4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19" name="Rectangle 151">
                <a:extLst>
                  <a:ext uri="{FF2B5EF4-FFF2-40B4-BE49-F238E27FC236}">
                    <a16:creationId xmlns:a16="http://schemas.microsoft.com/office/drawing/2014/main" id="{6FE7F4A8-5666-48F3-BBBA-534A70FD3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273"/>
                <a:ext cx="5141" cy="32"/>
              </a:xfrm>
              <a:prstGeom prst="rect">
                <a:avLst/>
              </a:prstGeom>
              <a:solidFill>
                <a:srgbClr val="C2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0" name="Rectangle 152">
                <a:extLst>
                  <a:ext uri="{FF2B5EF4-FFF2-40B4-BE49-F238E27FC236}">
                    <a16:creationId xmlns:a16="http://schemas.microsoft.com/office/drawing/2014/main" id="{0E947F56-1FC1-4EEC-A474-7E19F4F2B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240"/>
                <a:ext cx="5141" cy="33"/>
              </a:xfrm>
              <a:prstGeom prst="rect">
                <a:avLst/>
              </a:prstGeom>
              <a:solidFill>
                <a:srgbClr val="C0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1" name="Rectangle 153">
                <a:extLst>
                  <a:ext uri="{FF2B5EF4-FFF2-40B4-BE49-F238E27FC236}">
                    <a16:creationId xmlns:a16="http://schemas.microsoft.com/office/drawing/2014/main" id="{A570849C-A5ED-4CC4-B526-EF6242CDC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212"/>
                <a:ext cx="5141" cy="28"/>
              </a:xfrm>
              <a:prstGeom prst="rect">
                <a:avLst/>
              </a:prstGeom>
              <a:solidFill>
                <a:srgbClr val="BB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2" name="Rectangle 154">
                <a:extLst>
                  <a:ext uri="{FF2B5EF4-FFF2-40B4-BE49-F238E27FC236}">
                    <a16:creationId xmlns:a16="http://schemas.microsoft.com/office/drawing/2014/main" id="{32AFBE63-999B-4E96-845F-A3212A4A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179"/>
                <a:ext cx="5141" cy="33"/>
              </a:xfrm>
              <a:prstGeom prst="rect">
                <a:avLst/>
              </a:prstGeom>
              <a:solidFill>
                <a:srgbClr val="B7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3" name="Rectangle 155">
                <a:extLst>
                  <a:ext uri="{FF2B5EF4-FFF2-40B4-BE49-F238E27FC236}">
                    <a16:creationId xmlns:a16="http://schemas.microsoft.com/office/drawing/2014/main" id="{403F976F-92DD-4D07-B0F1-98FE661D8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146"/>
                <a:ext cx="5141" cy="33"/>
              </a:xfrm>
              <a:prstGeom prst="rect">
                <a:avLst/>
              </a:prstGeom>
              <a:solidFill>
                <a:srgbClr val="B7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4" name="Rectangle 156">
                <a:extLst>
                  <a:ext uri="{FF2B5EF4-FFF2-40B4-BE49-F238E27FC236}">
                    <a16:creationId xmlns:a16="http://schemas.microsoft.com/office/drawing/2014/main" id="{72FDB519-243C-414A-B715-03285FF47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3113"/>
                <a:ext cx="5141" cy="33"/>
              </a:xfrm>
              <a:prstGeom prst="rect">
                <a:avLst/>
              </a:prstGeom>
              <a:solidFill>
                <a:srgbClr val="B6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5" name="Freeform 157">
                <a:extLst>
                  <a:ext uri="{FF2B5EF4-FFF2-40B4-BE49-F238E27FC236}">
                    <a16:creationId xmlns:a16="http://schemas.microsoft.com/office/drawing/2014/main" id="{D10D7FC4-0C99-4315-A53C-47D5986D7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3081"/>
                <a:ext cx="5141" cy="32"/>
              </a:xfrm>
              <a:custGeom>
                <a:avLst/>
                <a:gdLst>
                  <a:gd name="T0" fmla="*/ 0 w 20565"/>
                  <a:gd name="T1" fmla="*/ 130 h 130"/>
                  <a:gd name="T2" fmla="*/ 0 w 20565"/>
                  <a:gd name="T3" fmla="*/ 37 h 130"/>
                  <a:gd name="T4" fmla="*/ 0 w 20565"/>
                  <a:gd name="T5" fmla="*/ 17 h 130"/>
                  <a:gd name="T6" fmla="*/ 20 w 20565"/>
                  <a:gd name="T7" fmla="*/ 17 h 130"/>
                  <a:gd name="T8" fmla="*/ 40 w 20565"/>
                  <a:gd name="T9" fmla="*/ 17 h 130"/>
                  <a:gd name="T10" fmla="*/ 62 w 20565"/>
                  <a:gd name="T11" fmla="*/ 0 h 130"/>
                  <a:gd name="T12" fmla="*/ 82 w 20565"/>
                  <a:gd name="T13" fmla="*/ 0 h 130"/>
                  <a:gd name="T14" fmla="*/ 20565 w 20565"/>
                  <a:gd name="T15" fmla="*/ 0 h 130"/>
                  <a:gd name="T16" fmla="*/ 20565 w 20565"/>
                  <a:gd name="T17" fmla="*/ 130 h 130"/>
                  <a:gd name="T18" fmla="*/ 0 w 20565"/>
                  <a:gd name="T1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65" h="130">
                    <a:moveTo>
                      <a:pt x="0" y="130"/>
                    </a:moveTo>
                    <a:lnTo>
                      <a:pt x="0" y="37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40" y="17"/>
                    </a:lnTo>
                    <a:lnTo>
                      <a:pt x="62" y="0"/>
                    </a:lnTo>
                    <a:lnTo>
                      <a:pt x="82" y="0"/>
                    </a:lnTo>
                    <a:lnTo>
                      <a:pt x="20565" y="0"/>
                    </a:lnTo>
                    <a:lnTo>
                      <a:pt x="20565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AF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6" name="Freeform 158">
                <a:extLst>
                  <a:ext uri="{FF2B5EF4-FFF2-40B4-BE49-F238E27FC236}">
                    <a16:creationId xmlns:a16="http://schemas.microsoft.com/office/drawing/2014/main" id="{3AEAAE60-8A19-4258-8CE1-70A7A99F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" y="3048"/>
                <a:ext cx="5120" cy="33"/>
              </a:xfrm>
              <a:custGeom>
                <a:avLst/>
                <a:gdLst>
                  <a:gd name="T0" fmla="*/ 0 w 20483"/>
                  <a:gd name="T1" fmla="*/ 132 h 132"/>
                  <a:gd name="T2" fmla="*/ 41 w 20483"/>
                  <a:gd name="T3" fmla="*/ 112 h 132"/>
                  <a:gd name="T4" fmla="*/ 64 w 20483"/>
                  <a:gd name="T5" fmla="*/ 93 h 132"/>
                  <a:gd name="T6" fmla="*/ 104 w 20483"/>
                  <a:gd name="T7" fmla="*/ 76 h 132"/>
                  <a:gd name="T8" fmla="*/ 145 w 20483"/>
                  <a:gd name="T9" fmla="*/ 56 h 132"/>
                  <a:gd name="T10" fmla="*/ 187 w 20483"/>
                  <a:gd name="T11" fmla="*/ 56 h 132"/>
                  <a:gd name="T12" fmla="*/ 230 w 20483"/>
                  <a:gd name="T13" fmla="*/ 38 h 132"/>
                  <a:gd name="T14" fmla="*/ 250 w 20483"/>
                  <a:gd name="T15" fmla="*/ 18 h 132"/>
                  <a:gd name="T16" fmla="*/ 291 w 20483"/>
                  <a:gd name="T17" fmla="*/ 0 h 132"/>
                  <a:gd name="T18" fmla="*/ 20483 w 20483"/>
                  <a:gd name="T19" fmla="*/ 0 h 132"/>
                  <a:gd name="T20" fmla="*/ 20483 w 20483"/>
                  <a:gd name="T21" fmla="*/ 132 h 132"/>
                  <a:gd name="T22" fmla="*/ 0 w 20483"/>
                  <a:gd name="T2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83" h="132">
                    <a:moveTo>
                      <a:pt x="0" y="132"/>
                    </a:moveTo>
                    <a:lnTo>
                      <a:pt x="41" y="112"/>
                    </a:lnTo>
                    <a:lnTo>
                      <a:pt x="64" y="93"/>
                    </a:lnTo>
                    <a:lnTo>
                      <a:pt x="104" y="76"/>
                    </a:lnTo>
                    <a:lnTo>
                      <a:pt x="145" y="56"/>
                    </a:lnTo>
                    <a:lnTo>
                      <a:pt x="187" y="56"/>
                    </a:lnTo>
                    <a:lnTo>
                      <a:pt x="230" y="38"/>
                    </a:lnTo>
                    <a:lnTo>
                      <a:pt x="250" y="18"/>
                    </a:lnTo>
                    <a:lnTo>
                      <a:pt x="291" y="0"/>
                    </a:lnTo>
                    <a:lnTo>
                      <a:pt x="20483" y="0"/>
                    </a:lnTo>
                    <a:lnTo>
                      <a:pt x="20483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AF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7" name="Freeform 159">
                <a:extLst>
                  <a:ext uri="{FF2B5EF4-FFF2-40B4-BE49-F238E27FC236}">
                    <a16:creationId xmlns:a16="http://schemas.microsoft.com/office/drawing/2014/main" id="{8A4AF310-3004-4B4D-9887-796C963EA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" y="3015"/>
                <a:ext cx="5048" cy="33"/>
              </a:xfrm>
              <a:custGeom>
                <a:avLst/>
                <a:gdLst>
                  <a:gd name="T0" fmla="*/ 0 w 20192"/>
                  <a:gd name="T1" fmla="*/ 131 h 131"/>
                  <a:gd name="T2" fmla="*/ 42 w 20192"/>
                  <a:gd name="T3" fmla="*/ 113 h 131"/>
                  <a:gd name="T4" fmla="*/ 62 w 20192"/>
                  <a:gd name="T5" fmla="*/ 93 h 131"/>
                  <a:gd name="T6" fmla="*/ 103 w 20192"/>
                  <a:gd name="T7" fmla="*/ 76 h 131"/>
                  <a:gd name="T8" fmla="*/ 146 w 20192"/>
                  <a:gd name="T9" fmla="*/ 56 h 131"/>
                  <a:gd name="T10" fmla="*/ 166 w 20192"/>
                  <a:gd name="T11" fmla="*/ 56 h 131"/>
                  <a:gd name="T12" fmla="*/ 207 w 20192"/>
                  <a:gd name="T13" fmla="*/ 37 h 131"/>
                  <a:gd name="T14" fmla="*/ 229 w 20192"/>
                  <a:gd name="T15" fmla="*/ 17 h 131"/>
                  <a:gd name="T16" fmla="*/ 272 w 20192"/>
                  <a:gd name="T17" fmla="*/ 0 h 131"/>
                  <a:gd name="T18" fmla="*/ 20192 w 20192"/>
                  <a:gd name="T19" fmla="*/ 0 h 131"/>
                  <a:gd name="T20" fmla="*/ 20192 w 20192"/>
                  <a:gd name="T21" fmla="*/ 131 h 131"/>
                  <a:gd name="T22" fmla="*/ 0 w 20192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92" h="131">
                    <a:moveTo>
                      <a:pt x="0" y="131"/>
                    </a:moveTo>
                    <a:lnTo>
                      <a:pt x="42" y="113"/>
                    </a:lnTo>
                    <a:lnTo>
                      <a:pt x="62" y="93"/>
                    </a:lnTo>
                    <a:lnTo>
                      <a:pt x="103" y="76"/>
                    </a:lnTo>
                    <a:lnTo>
                      <a:pt x="146" y="56"/>
                    </a:lnTo>
                    <a:lnTo>
                      <a:pt x="166" y="56"/>
                    </a:lnTo>
                    <a:lnTo>
                      <a:pt x="207" y="37"/>
                    </a:lnTo>
                    <a:lnTo>
                      <a:pt x="229" y="17"/>
                    </a:lnTo>
                    <a:lnTo>
                      <a:pt x="272" y="0"/>
                    </a:lnTo>
                    <a:lnTo>
                      <a:pt x="20192" y="0"/>
                    </a:lnTo>
                    <a:lnTo>
                      <a:pt x="2019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A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8" name="Freeform 160">
                <a:extLst>
                  <a:ext uri="{FF2B5EF4-FFF2-40B4-BE49-F238E27FC236}">
                    <a16:creationId xmlns:a16="http://schemas.microsoft.com/office/drawing/2014/main" id="{EAB2F497-D698-4097-9B93-F515713BB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2982"/>
                <a:ext cx="4980" cy="33"/>
              </a:xfrm>
              <a:custGeom>
                <a:avLst/>
                <a:gdLst>
                  <a:gd name="T0" fmla="*/ 0 w 19920"/>
                  <a:gd name="T1" fmla="*/ 131 h 131"/>
                  <a:gd name="T2" fmla="*/ 20 w 19920"/>
                  <a:gd name="T3" fmla="*/ 113 h 131"/>
                  <a:gd name="T4" fmla="*/ 40 w 19920"/>
                  <a:gd name="T5" fmla="*/ 93 h 131"/>
                  <a:gd name="T6" fmla="*/ 81 w 19920"/>
                  <a:gd name="T7" fmla="*/ 75 h 131"/>
                  <a:gd name="T8" fmla="*/ 103 w 19920"/>
                  <a:gd name="T9" fmla="*/ 75 h 131"/>
                  <a:gd name="T10" fmla="*/ 143 w 19920"/>
                  <a:gd name="T11" fmla="*/ 56 h 131"/>
                  <a:gd name="T12" fmla="*/ 164 w 19920"/>
                  <a:gd name="T13" fmla="*/ 37 h 131"/>
                  <a:gd name="T14" fmla="*/ 184 w 19920"/>
                  <a:gd name="T15" fmla="*/ 20 h 131"/>
                  <a:gd name="T16" fmla="*/ 207 w 19920"/>
                  <a:gd name="T17" fmla="*/ 0 h 131"/>
                  <a:gd name="T18" fmla="*/ 19920 w 19920"/>
                  <a:gd name="T19" fmla="*/ 0 h 131"/>
                  <a:gd name="T20" fmla="*/ 19920 w 19920"/>
                  <a:gd name="T21" fmla="*/ 131 h 131"/>
                  <a:gd name="T22" fmla="*/ 0 w 19920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20" h="131">
                    <a:moveTo>
                      <a:pt x="0" y="131"/>
                    </a:moveTo>
                    <a:lnTo>
                      <a:pt x="20" y="113"/>
                    </a:lnTo>
                    <a:lnTo>
                      <a:pt x="40" y="93"/>
                    </a:lnTo>
                    <a:lnTo>
                      <a:pt x="81" y="75"/>
                    </a:lnTo>
                    <a:lnTo>
                      <a:pt x="103" y="75"/>
                    </a:lnTo>
                    <a:lnTo>
                      <a:pt x="143" y="56"/>
                    </a:lnTo>
                    <a:lnTo>
                      <a:pt x="164" y="37"/>
                    </a:lnTo>
                    <a:lnTo>
                      <a:pt x="184" y="20"/>
                    </a:lnTo>
                    <a:lnTo>
                      <a:pt x="207" y="0"/>
                    </a:lnTo>
                    <a:lnTo>
                      <a:pt x="19920" y="0"/>
                    </a:lnTo>
                    <a:lnTo>
                      <a:pt x="19920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A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29" name="Freeform 161">
                <a:extLst>
                  <a:ext uri="{FF2B5EF4-FFF2-40B4-BE49-F238E27FC236}">
                    <a16:creationId xmlns:a16="http://schemas.microsoft.com/office/drawing/2014/main" id="{9248A520-9E43-4A6B-8842-1ABF17F1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2950"/>
                <a:ext cx="4928" cy="32"/>
              </a:xfrm>
              <a:custGeom>
                <a:avLst/>
                <a:gdLst>
                  <a:gd name="T0" fmla="*/ 0 w 19713"/>
                  <a:gd name="T1" fmla="*/ 132 h 132"/>
                  <a:gd name="T2" fmla="*/ 41 w 19713"/>
                  <a:gd name="T3" fmla="*/ 113 h 132"/>
                  <a:gd name="T4" fmla="*/ 61 w 19713"/>
                  <a:gd name="T5" fmla="*/ 93 h 132"/>
                  <a:gd name="T6" fmla="*/ 81 w 19713"/>
                  <a:gd name="T7" fmla="*/ 76 h 132"/>
                  <a:gd name="T8" fmla="*/ 103 w 19713"/>
                  <a:gd name="T9" fmla="*/ 76 h 132"/>
                  <a:gd name="T10" fmla="*/ 123 w 19713"/>
                  <a:gd name="T11" fmla="*/ 56 h 132"/>
                  <a:gd name="T12" fmla="*/ 146 w 19713"/>
                  <a:gd name="T13" fmla="*/ 38 h 132"/>
                  <a:gd name="T14" fmla="*/ 185 w 19713"/>
                  <a:gd name="T15" fmla="*/ 20 h 132"/>
                  <a:gd name="T16" fmla="*/ 207 w 19713"/>
                  <a:gd name="T17" fmla="*/ 0 h 132"/>
                  <a:gd name="T18" fmla="*/ 19713 w 19713"/>
                  <a:gd name="T19" fmla="*/ 0 h 132"/>
                  <a:gd name="T20" fmla="*/ 19713 w 19713"/>
                  <a:gd name="T21" fmla="*/ 132 h 132"/>
                  <a:gd name="T22" fmla="*/ 0 w 19713"/>
                  <a:gd name="T2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13" h="132">
                    <a:moveTo>
                      <a:pt x="0" y="132"/>
                    </a:moveTo>
                    <a:lnTo>
                      <a:pt x="41" y="113"/>
                    </a:lnTo>
                    <a:lnTo>
                      <a:pt x="61" y="93"/>
                    </a:lnTo>
                    <a:lnTo>
                      <a:pt x="81" y="76"/>
                    </a:lnTo>
                    <a:lnTo>
                      <a:pt x="103" y="76"/>
                    </a:lnTo>
                    <a:lnTo>
                      <a:pt x="123" y="56"/>
                    </a:lnTo>
                    <a:lnTo>
                      <a:pt x="146" y="38"/>
                    </a:lnTo>
                    <a:lnTo>
                      <a:pt x="185" y="20"/>
                    </a:lnTo>
                    <a:lnTo>
                      <a:pt x="207" y="0"/>
                    </a:lnTo>
                    <a:lnTo>
                      <a:pt x="19713" y="0"/>
                    </a:lnTo>
                    <a:lnTo>
                      <a:pt x="19713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AA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0" name="Freeform 162">
                <a:extLst>
                  <a:ext uri="{FF2B5EF4-FFF2-40B4-BE49-F238E27FC236}">
                    <a16:creationId xmlns:a16="http://schemas.microsoft.com/office/drawing/2014/main" id="{CFCD09B1-76FC-4405-80E7-2BAA81FD8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" y="2917"/>
                <a:ext cx="4876" cy="33"/>
              </a:xfrm>
              <a:custGeom>
                <a:avLst/>
                <a:gdLst>
                  <a:gd name="T0" fmla="*/ 0 w 19506"/>
                  <a:gd name="T1" fmla="*/ 131 h 131"/>
                  <a:gd name="T2" fmla="*/ 20 w 19506"/>
                  <a:gd name="T3" fmla="*/ 113 h 131"/>
                  <a:gd name="T4" fmla="*/ 42 w 19506"/>
                  <a:gd name="T5" fmla="*/ 93 h 131"/>
                  <a:gd name="T6" fmla="*/ 62 w 19506"/>
                  <a:gd name="T7" fmla="*/ 93 h 131"/>
                  <a:gd name="T8" fmla="*/ 83 w 19506"/>
                  <a:gd name="T9" fmla="*/ 76 h 131"/>
                  <a:gd name="T10" fmla="*/ 103 w 19506"/>
                  <a:gd name="T11" fmla="*/ 57 h 131"/>
                  <a:gd name="T12" fmla="*/ 123 w 19506"/>
                  <a:gd name="T13" fmla="*/ 37 h 131"/>
                  <a:gd name="T14" fmla="*/ 146 w 19506"/>
                  <a:gd name="T15" fmla="*/ 20 h 131"/>
                  <a:gd name="T16" fmla="*/ 166 w 19506"/>
                  <a:gd name="T17" fmla="*/ 0 h 131"/>
                  <a:gd name="T18" fmla="*/ 19506 w 19506"/>
                  <a:gd name="T19" fmla="*/ 0 h 131"/>
                  <a:gd name="T20" fmla="*/ 19506 w 19506"/>
                  <a:gd name="T21" fmla="*/ 131 h 131"/>
                  <a:gd name="T22" fmla="*/ 0 w 19506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06" h="131">
                    <a:moveTo>
                      <a:pt x="0" y="131"/>
                    </a:moveTo>
                    <a:lnTo>
                      <a:pt x="20" y="113"/>
                    </a:lnTo>
                    <a:lnTo>
                      <a:pt x="42" y="93"/>
                    </a:lnTo>
                    <a:lnTo>
                      <a:pt x="62" y="93"/>
                    </a:lnTo>
                    <a:lnTo>
                      <a:pt x="83" y="76"/>
                    </a:lnTo>
                    <a:lnTo>
                      <a:pt x="103" y="57"/>
                    </a:lnTo>
                    <a:lnTo>
                      <a:pt x="123" y="37"/>
                    </a:lnTo>
                    <a:lnTo>
                      <a:pt x="146" y="20"/>
                    </a:lnTo>
                    <a:lnTo>
                      <a:pt x="166" y="0"/>
                    </a:lnTo>
                    <a:lnTo>
                      <a:pt x="19506" y="0"/>
                    </a:lnTo>
                    <a:lnTo>
                      <a:pt x="19506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A6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1" name="Freeform 163">
                <a:extLst>
                  <a:ext uri="{FF2B5EF4-FFF2-40B4-BE49-F238E27FC236}">
                    <a16:creationId xmlns:a16="http://schemas.microsoft.com/office/drawing/2014/main" id="{1E04B3C2-FDB7-4370-AC12-242C07F1E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" y="2884"/>
                <a:ext cx="4835" cy="33"/>
              </a:xfrm>
              <a:custGeom>
                <a:avLst/>
                <a:gdLst>
                  <a:gd name="T0" fmla="*/ 0 w 19340"/>
                  <a:gd name="T1" fmla="*/ 131 h 131"/>
                  <a:gd name="T2" fmla="*/ 21 w 19340"/>
                  <a:gd name="T3" fmla="*/ 113 h 131"/>
                  <a:gd name="T4" fmla="*/ 41 w 19340"/>
                  <a:gd name="T5" fmla="*/ 94 h 131"/>
                  <a:gd name="T6" fmla="*/ 62 w 19340"/>
                  <a:gd name="T7" fmla="*/ 94 h 131"/>
                  <a:gd name="T8" fmla="*/ 83 w 19340"/>
                  <a:gd name="T9" fmla="*/ 75 h 131"/>
                  <a:gd name="T10" fmla="*/ 103 w 19340"/>
                  <a:gd name="T11" fmla="*/ 57 h 131"/>
                  <a:gd name="T12" fmla="*/ 126 w 19340"/>
                  <a:gd name="T13" fmla="*/ 38 h 131"/>
                  <a:gd name="T14" fmla="*/ 145 w 19340"/>
                  <a:gd name="T15" fmla="*/ 20 h 131"/>
                  <a:gd name="T16" fmla="*/ 167 w 19340"/>
                  <a:gd name="T17" fmla="*/ 0 h 131"/>
                  <a:gd name="T18" fmla="*/ 19340 w 19340"/>
                  <a:gd name="T19" fmla="*/ 0 h 131"/>
                  <a:gd name="T20" fmla="*/ 19340 w 19340"/>
                  <a:gd name="T21" fmla="*/ 131 h 131"/>
                  <a:gd name="T22" fmla="*/ 0 w 19340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40" h="131">
                    <a:moveTo>
                      <a:pt x="0" y="131"/>
                    </a:moveTo>
                    <a:lnTo>
                      <a:pt x="21" y="113"/>
                    </a:lnTo>
                    <a:lnTo>
                      <a:pt x="41" y="94"/>
                    </a:lnTo>
                    <a:lnTo>
                      <a:pt x="62" y="94"/>
                    </a:lnTo>
                    <a:lnTo>
                      <a:pt x="83" y="75"/>
                    </a:lnTo>
                    <a:lnTo>
                      <a:pt x="103" y="57"/>
                    </a:lnTo>
                    <a:lnTo>
                      <a:pt x="126" y="38"/>
                    </a:lnTo>
                    <a:lnTo>
                      <a:pt x="145" y="20"/>
                    </a:lnTo>
                    <a:lnTo>
                      <a:pt x="167" y="0"/>
                    </a:lnTo>
                    <a:lnTo>
                      <a:pt x="19340" y="0"/>
                    </a:lnTo>
                    <a:lnTo>
                      <a:pt x="19340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A5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2" name="Freeform 164">
                <a:extLst>
                  <a:ext uri="{FF2B5EF4-FFF2-40B4-BE49-F238E27FC236}">
                    <a16:creationId xmlns:a16="http://schemas.microsoft.com/office/drawing/2014/main" id="{69E63098-AD37-4A32-B5C6-F52BF47E4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851"/>
                <a:ext cx="4793" cy="33"/>
              </a:xfrm>
              <a:custGeom>
                <a:avLst/>
                <a:gdLst>
                  <a:gd name="T0" fmla="*/ 0 w 19173"/>
                  <a:gd name="T1" fmla="*/ 131 h 131"/>
                  <a:gd name="T2" fmla="*/ 20 w 19173"/>
                  <a:gd name="T3" fmla="*/ 114 h 131"/>
                  <a:gd name="T4" fmla="*/ 39 w 19173"/>
                  <a:gd name="T5" fmla="*/ 95 h 131"/>
                  <a:gd name="T6" fmla="*/ 62 w 19173"/>
                  <a:gd name="T7" fmla="*/ 75 h 131"/>
                  <a:gd name="T8" fmla="*/ 82 w 19173"/>
                  <a:gd name="T9" fmla="*/ 58 h 131"/>
                  <a:gd name="T10" fmla="*/ 103 w 19173"/>
                  <a:gd name="T11" fmla="*/ 58 h 131"/>
                  <a:gd name="T12" fmla="*/ 123 w 19173"/>
                  <a:gd name="T13" fmla="*/ 38 h 131"/>
                  <a:gd name="T14" fmla="*/ 166 w 19173"/>
                  <a:gd name="T15" fmla="*/ 19 h 131"/>
                  <a:gd name="T16" fmla="*/ 185 w 19173"/>
                  <a:gd name="T17" fmla="*/ 0 h 131"/>
                  <a:gd name="T18" fmla="*/ 19173 w 19173"/>
                  <a:gd name="T19" fmla="*/ 0 h 131"/>
                  <a:gd name="T20" fmla="*/ 19173 w 19173"/>
                  <a:gd name="T21" fmla="*/ 131 h 131"/>
                  <a:gd name="T22" fmla="*/ 0 w 19173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73" h="131">
                    <a:moveTo>
                      <a:pt x="0" y="131"/>
                    </a:moveTo>
                    <a:lnTo>
                      <a:pt x="20" y="114"/>
                    </a:lnTo>
                    <a:lnTo>
                      <a:pt x="39" y="95"/>
                    </a:lnTo>
                    <a:lnTo>
                      <a:pt x="62" y="75"/>
                    </a:lnTo>
                    <a:lnTo>
                      <a:pt x="82" y="58"/>
                    </a:lnTo>
                    <a:lnTo>
                      <a:pt x="103" y="58"/>
                    </a:lnTo>
                    <a:lnTo>
                      <a:pt x="123" y="38"/>
                    </a:lnTo>
                    <a:lnTo>
                      <a:pt x="166" y="19"/>
                    </a:lnTo>
                    <a:lnTo>
                      <a:pt x="185" y="0"/>
                    </a:lnTo>
                    <a:lnTo>
                      <a:pt x="19173" y="0"/>
                    </a:lnTo>
                    <a:lnTo>
                      <a:pt x="19173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A3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3" name="Freeform 165">
                <a:extLst>
                  <a:ext uri="{FF2B5EF4-FFF2-40B4-BE49-F238E27FC236}">
                    <a16:creationId xmlns:a16="http://schemas.microsoft.com/office/drawing/2014/main" id="{68A09400-45F9-43A1-A0AF-EFFB03696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" y="2819"/>
                <a:ext cx="4746" cy="32"/>
              </a:xfrm>
              <a:custGeom>
                <a:avLst/>
                <a:gdLst>
                  <a:gd name="T0" fmla="*/ 0 w 18988"/>
                  <a:gd name="T1" fmla="*/ 129 h 129"/>
                  <a:gd name="T2" fmla="*/ 22 w 18988"/>
                  <a:gd name="T3" fmla="*/ 129 h 129"/>
                  <a:gd name="T4" fmla="*/ 43 w 18988"/>
                  <a:gd name="T5" fmla="*/ 111 h 129"/>
                  <a:gd name="T6" fmla="*/ 64 w 18988"/>
                  <a:gd name="T7" fmla="*/ 111 h 129"/>
                  <a:gd name="T8" fmla="*/ 84 w 18988"/>
                  <a:gd name="T9" fmla="*/ 111 h 129"/>
                  <a:gd name="T10" fmla="*/ 104 w 18988"/>
                  <a:gd name="T11" fmla="*/ 93 h 129"/>
                  <a:gd name="T12" fmla="*/ 126 w 18988"/>
                  <a:gd name="T13" fmla="*/ 93 h 129"/>
                  <a:gd name="T14" fmla="*/ 146 w 18988"/>
                  <a:gd name="T15" fmla="*/ 93 h 129"/>
                  <a:gd name="T16" fmla="*/ 168 w 18988"/>
                  <a:gd name="T17" fmla="*/ 93 h 129"/>
                  <a:gd name="T18" fmla="*/ 187 w 18988"/>
                  <a:gd name="T19" fmla="*/ 73 h 129"/>
                  <a:gd name="T20" fmla="*/ 207 w 18988"/>
                  <a:gd name="T21" fmla="*/ 73 h 129"/>
                  <a:gd name="T22" fmla="*/ 250 w 18988"/>
                  <a:gd name="T23" fmla="*/ 56 h 129"/>
                  <a:gd name="T24" fmla="*/ 271 w 18988"/>
                  <a:gd name="T25" fmla="*/ 36 h 129"/>
                  <a:gd name="T26" fmla="*/ 314 w 18988"/>
                  <a:gd name="T27" fmla="*/ 36 h 129"/>
                  <a:gd name="T28" fmla="*/ 333 w 18988"/>
                  <a:gd name="T29" fmla="*/ 17 h 129"/>
                  <a:gd name="T30" fmla="*/ 376 w 18988"/>
                  <a:gd name="T31" fmla="*/ 17 h 129"/>
                  <a:gd name="T32" fmla="*/ 396 w 18988"/>
                  <a:gd name="T33" fmla="*/ 0 h 129"/>
                  <a:gd name="T34" fmla="*/ 18988 w 18988"/>
                  <a:gd name="T35" fmla="*/ 0 h 129"/>
                  <a:gd name="T36" fmla="*/ 18988 w 18988"/>
                  <a:gd name="T37" fmla="*/ 129 h 129"/>
                  <a:gd name="T38" fmla="*/ 0 w 18988"/>
                  <a:gd name="T3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88" h="129">
                    <a:moveTo>
                      <a:pt x="0" y="129"/>
                    </a:moveTo>
                    <a:lnTo>
                      <a:pt x="22" y="129"/>
                    </a:lnTo>
                    <a:lnTo>
                      <a:pt x="43" y="111"/>
                    </a:lnTo>
                    <a:lnTo>
                      <a:pt x="64" y="111"/>
                    </a:lnTo>
                    <a:lnTo>
                      <a:pt x="84" y="111"/>
                    </a:lnTo>
                    <a:lnTo>
                      <a:pt x="104" y="93"/>
                    </a:lnTo>
                    <a:lnTo>
                      <a:pt x="126" y="93"/>
                    </a:lnTo>
                    <a:lnTo>
                      <a:pt x="146" y="93"/>
                    </a:lnTo>
                    <a:lnTo>
                      <a:pt x="168" y="93"/>
                    </a:lnTo>
                    <a:lnTo>
                      <a:pt x="187" y="73"/>
                    </a:lnTo>
                    <a:lnTo>
                      <a:pt x="207" y="73"/>
                    </a:lnTo>
                    <a:lnTo>
                      <a:pt x="250" y="56"/>
                    </a:lnTo>
                    <a:lnTo>
                      <a:pt x="271" y="36"/>
                    </a:lnTo>
                    <a:lnTo>
                      <a:pt x="314" y="36"/>
                    </a:lnTo>
                    <a:lnTo>
                      <a:pt x="333" y="17"/>
                    </a:lnTo>
                    <a:lnTo>
                      <a:pt x="376" y="17"/>
                    </a:lnTo>
                    <a:lnTo>
                      <a:pt x="396" y="0"/>
                    </a:lnTo>
                    <a:lnTo>
                      <a:pt x="18988" y="0"/>
                    </a:lnTo>
                    <a:lnTo>
                      <a:pt x="18988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A1B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4" name="Freeform 166">
                <a:extLst>
                  <a:ext uri="{FF2B5EF4-FFF2-40B4-BE49-F238E27FC236}">
                    <a16:creationId xmlns:a16="http://schemas.microsoft.com/office/drawing/2014/main" id="{EED0C958-5846-407B-B618-283036851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2790"/>
                <a:ext cx="4648" cy="29"/>
              </a:xfrm>
              <a:custGeom>
                <a:avLst/>
                <a:gdLst>
                  <a:gd name="T0" fmla="*/ 0 w 18592"/>
                  <a:gd name="T1" fmla="*/ 114 h 114"/>
                  <a:gd name="T2" fmla="*/ 41 w 18592"/>
                  <a:gd name="T3" fmla="*/ 114 h 114"/>
                  <a:gd name="T4" fmla="*/ 83 w 18592"/>
                  <a:gd name="T5" fmla="*/ 94 h 114"/>
                  <a:gd name="T6" fmla="*/ 125 w 18592"/>
                  <a:gd name="T7" fmla="*/ 94 h 114"/>
                  <a:gd name="T8" fmla="*/ 167 w 18592"/>
                  <a:gd name="T9" fmla="*/ 75 h 114"/>
                  <a:gd name="T10" fmla="*/ 207 w 18592"/>
                  <a:gd name="T11" fmla="*/ 75 h 114"/>
                  <a:gd name="T12" fmla="*/ 248 w 18592"/>
                  <a:gd name="T13" fmla="*/ 55 h 114"/>
                  <a:gd name="T14" fmla="*/ 290 w 18592"/>
                  <a:gd name="T15" fmla="*/ 55 h 114"/>
                  <a:gd name="T16" fmla="*/ 333 w 18592"/>
                  <a:gd name="T17" fmla="*/ 38 h 114"/>
                  <a:gd name="T18" fmla="*/ 374 w 18592"/>
                  <a:gd name="T19" fmla="*/ 38 h 114"/>
                  <a:gd name="T20" fmla="*/ 436 w 18592"/>
                  <a:gd name="T21" fmla="*/ 38 h 114"/>
                  <a:gd name="T22" fmla="*/ 477 w 18592"/>
                  <a:gd name="T23" fmla="*/ 18 h 114"/>
                  <a:gd name="T24" fmla="*/ 520 w 18592"/>
                  <a:gd name="T25" fmla="*/ 18 h 114"/>
                  <a:gd name="T26" fmla="*/ 560 w 18592"/>
                  <a:gd name="T27" fmla="*/ 18 h 114"/>
                  <a:gd name="T28" fmla="*/ 623 w 18592"/>
                  <a:gd name="T29" fmla="*/ 0 h 114"/>
                  <a:gd name="T30" fmla="*/ 666 w 18592"/>
                  <a:gd name="T31" fmla="*/ 0 h 114"/>
                  <a:gd name="T32" fmla="*/ 727 w 18592"/>
                  <a:gd name="T33" fmla="*/ 0 h 114"/>
                  <a:gd name="T34" fmla="*/ 18592 w 18592"/>
                  <a:gd name="T35" fmla="*/ 0 h 114"/>
                  <a:gd name="T36" fmla="*/ 18592 w 18592"/>
                  <a:gd name="T37" fmla="*/ 114 h 114"/>
                  <a:gd name="T38" fmla="*/ 0 w 18592"/>
                  <a:gd name="T3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592" h="114">
                    <a:moveTo>
                      <a:pt x="0" y="114"/>
                    </a:moveTo>
                    <a:lnTo>
                      <a:pt x="41" y="114"/>
                    </a:lnTo>
                    <a:lnTo>
                      <a:pt x="83" y="94"/>
                    </a:lnTo>
                    <a:lnTo>
                      <a:pt x="125" y="94"/>
                    </a:lnTo>
                    <a:lnTo>
                      <a:pt x="167" y="75"/>
                    </a:lnTo>
                    <a:lnTo>
                      <a:pt x="207" y="75"/>
                    </a:lnTo>
                    <a:lnTo>
                      <a:pt x="248" y="55"/>
                    </a:lnTo>
                    <a:lnTo>
                      <a:pt x="290" y="55"/>
                    </a:lnTo>
                    <a:lnTo>
                      <a:pt x="333" y="38"/>
                    </a:lnTo>
                    <a:lnTo>
                      <a:pt x="374" y="38"/>
                    </a:lnTo>
                    <a:lnTo>
                      <a:pt x="436" y="38"/>
                    </a:lnTo>
                    <a:lnTo>
                      <a:pt x="477" y="18"/>
                    </a:lnTo>
                    <a:lnTo>
                      <a:pt x="520" y="18"/>
                    </a:lnTo>
                    <a:lnTo>
                      <a:pt x="560" y="18"/>
                    </a:lnTo>
                    <a:lnTo>
                      <a:pt x="623" y="0"/>
                    </a:lnTo>
                    <a:lnTo>
                      <a:pt x="666" y="0"/>
                    </a:lnTo>
                    <a:lnTo>
                      <a:pt x="727" y="0"/>
                    </a:lnTo>
                    <a:lnTo>
                      <a:pt x="18592" y="0"/>
                    </a:lnTo>
                    <a:lnTo>
                      <a:pt x="1859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E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5" name="Freeform 167">
                <a:extLst>
                  <a:ext uri="{FF2B5EF4-FFF2-40B4-BE49-F238E27FC236}">
                    <a16:creationId xmlns:a16="http://schemas.microsoft.com/office/drawing/2014/main" id="{4123C425-5AE2-4B94-B02C-F56F77EE9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758"/>
                <a:ext cx="4466" cy="32"/>
              </a:xfrm>
              <a:custGeom>
                <a:avLst/>
                <a:gdLst>
                  <a:gd name="T0" fmla="*/ 0 w 17865"/>
                  <a:gd name="T1" fmla="*/ 132 h 132"/>
                  <a:gd name="T2" fmla="*/ 82 w 17865"/>
                  <a:gd name="T3" fmla="*/ 115 h 132"/>
                  <a:gd name="T4" fmla="*/ 166 w 17865"/>
                  <a:gd name="T5" fmla="*/ 115 h 132"/>
                  <a:gd name="T6" fmla="*/ 249 w 17865"/>
                  <a:gd name="T7" fmla="*/ 95 h 132"/>
                  <a:gd name="T8" fmla="*/ 353 w 17865"/>
                  <a:gd name="T9" fmla="*/ 95 h 132"/>
                  <a:gd name="T10" fmla="*/ 436 w 17865"/>
                  <a:gd name="T11" fmla="*/ 95 h 132"/>
                  <a:gd name="T12" fmla="*/ 541 w 17865"/>
                  <a:gd name="T13" fmla="*/ 76 h 132"/>
                  <a:gd name="T14" fmla="*/ 622 w 17865"/>
                  <a:gd name="T15" fmla="*/ 76 h 132"/>
                  <a:gd name="T16" fmla="*/ 726 w 17865"/>
                  <a:gd name="T17" fmla="*/ 76 h 132"/>
                  <a:gd name="T18" fmla="*/ 829 w 17865"/>
                  <a:gd name="T19" fmla="*/ 76 h 132"/>
                  <a:gd name="T20" fmla="*/ 914 w 17865"/>
                  <a:gd name="T21" fmla="*/ 56 h 132"/>
                  <a:gd name="T22" fmla="*/ 1017 w 17865"/>
                  <a:gd name="T23" fmla="*/ 56 h 132"/>
                  <a:gd name="T24" fmla="*/ 1121 w 17865"/>
                  <a:gd name="T25" fmla="*/ 56 h 132"/>
                  <a:gd name="T26" fmla="*/ 1224 w 17865"/>
                  <a:gd name="T27" fmla="*/ 56 h 132"/>
                  <a:gd name="T28" fmla="*/ 1328 w 17865"/>
                  <a:gd name="T29" fmla="*/ 56 h 132"/>
                  <a:gd name="T30" fmla="*/ 1434 w 17865"/>
                  <a:gd name="T31" fmla="*/ 56 h 132"/>
                  <a:gd name="T32" fmla="*/ 1538 w 17865"/>
                  <a:gd name="T33" fmla="*/ 39 h 132"/>
                  <a:gd name="T34" fmla="*/ 1641 w 17865"/>
                  <a:gd name="T35" fmla="*/ 39 h 132"/>
                  <a:gd name="T36" fmla="*/ 1764 w 17865"/>
                  <a:gd name="T37" fmla="*/ 39 h 132"/>
                  <a:gd name="T38" fmla="*/ 1869 w 17865"/>
                  <a:gd name="T39" fmla="*/ 39 h 132"/>
                  <a:gd name="T40" fmla="*/ 1973 w 17865"/>
                  <a:gd name="T41" fmla="*/ 39 h 132"/>
                  <a:gd name="T42" fmla="*/ 2076 w 17865"/>
                  <a:gd name="T43" fmla="*/ 39 h 132"/>
                  <a:gd name="T44" fmla="*/ 2202 w 17865"/>
                  <a:gd name="T45" fmla="*/ 39 h 132"/>
                  <a:gd name="T46" fmla="*/ 2306 w 17865"/>
                  <a:gd name="T47" fmla="*/ 39 h 132"/>
                  <a:gd name="T48" fmla="*/ 2409 w 17865"/>
                  <a:gd name="T49" fmla="*/ 20 h 132"/>
                  <a:gd name="T50" fmla="*/ 2513 w 17865"/>
                  <a:gd name="T51" fmla="*/ 20 h 132"/>
                  <a:gd name="T52" fmla="*/ 2639 w 17865"/>
                  <a:gd name="T53" fmla="*/ 20 h 132"/>
                  <a:gd name="T54" fmla="*/ 2742 w 17865"/>
                  <a:gd name="T55" fmla="*/ 20 h 132"/>
                  <a:gd name="T56" fmla="*/ 2866 w 17865"/>
                  <a:gd name="T57" fmla="*/ 20 h 132"/>
                  <a:gd name="T58" fmla="*/ 2969 w 17865"/>
                  <a:gd name="T59" fmla="*/ 0 h 132"/>
                  <a:gd name="T60" fmla="*/ 3073 w 17865"/>
                  <a:gd name="T61" fmla="*/ 0 h 132"/>
                  <a:gd name="T62" fmla="*/ 3199 w 17865"/>
                  <a:gd name="T63" fmla="*/ 0 h 132"/>
                  <a:gd name="T64" fmla="*/ 3302 w 17865"/>
                  <a:gd name="T65" fmla="*/ 0 h 132"/>
                  <a:gd name="T66" fmla="*/ 17865 w 17865"/>
                  <a:gd name="T67" fmla="*/ 0 h 132"/>
                  <a:gd name="T68" fmla="*/ 17865 w 17865"/>
                  <a:gd name="T69" fmla="*/ 132 h 132"/>
                  <a:gd name="T70" fmla="*/ 0 w 17865"/>
                  <a:gd name="T7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865" h="132">
                    <a:moveTo>
                      <a:pt x="0" y="132"/>
                    </a:moveTo>
                    <a:lnTo>
                      <a:pt x="82" y="115"/>
                    </a:lnTo>
                    <a:lnTo>
                      <a:pt x="166" y="115"/>
                    </a:lnTo>
                    <a:lnTo>
                      <a:pt x="249" y="95"/>
                    </a:lnTo>
                    <a:lnTo>
                      <a:pt x="353" y="95"/>
                    </a:lnTo>
                    <a:lnTo>
                      <a:pt x="436" y="95"/>
                    </a:lnTo>
                    <a:lnTo>
                      <a:pt x="541" y="76"/>
                    </a:lnTo>
                    <a:lnTo>
                      <a:pt x="622" y="76"/>
                    </a:lnTo>
                    <a:lnTo>
                      <a:pt x="726" y="76"/>
                    </a:lnTo>
                    <a:lnTo>
                      <a:pt x="829" y="76"/>
                    </a:lnTo>
                    <a:lnTo>
                      <a:pt x="914" y="56"/>
                    </a:lnTo>
                    <a:lnTo>
                      <a:pt x="1017" y="56"/>
                    </a:lnTo>
                    <a:lnTo>
                      <a:pt x="1121" y="56"/>
                    </a:lnTo>
                    <a:lnTo>
                      <a:pt x="1224" y="56"/>
                    </a:lnTo>
                    <a:lnTo>
                      <a:pt x="1328" y="56"/>
                    </a:lnTo>
                    <a:lnTo>
                      <a:pt x="1434" y="56"/>
                    </a:lnTo>
                    <a:lnTo>
                      <a:pt x="1538" y="39"/>
                    </a:lnTo>
                    <a:lnTo>
                      <a:pt x="1641" y="39"/>
                    </a:lnTo>
                    <a:lnTo>
                      <a:pt x="1764" y="39"/>
                    </a:lnTo>
                    <a:lnTo>
                      <a:pt x="1869" y="39"/>
                    </a:lnTo>
                    <a:lnTo>
                      <a:pt x="1973" y="39"/>
                    </a:lnTo>
                    <a:lnTo>
                      <a:pt x="2076" y="39"/>
                    </a:lnTo>
                    <a:lnTo>
                      <a:pt x="2202" y="39"/>
                    </a:lnTo>
                    <a:lnTo>
                      <a:pt x="2306" y="39"/>
                    </a:lnTo>
                    <a:lnTo>
                      <a:pt x="2409" y="20"/>
                    </a:lnTo>
                    <a:lnTo>
                      <a:pt x="2513" y="20"/>
                    </a:lnTo>
                    <a:lnTo>
                      <a:pt x="2639" y="20"/>
                    </a:lnTo>
                    <a:lnTo>
                      <a:pt x="2742" y="20"/>
                    </a:lnTo>
                    <a:lnTo>
                      <a:pt x="2866" y="20"/>
                    </a:lnTo>
                    <a:lnTo>
                      <a:pt x="2969" y="0"/>
                    </a:lnTo>
                    <a:lnTo>
                      <a:pt x="3073" y="0"/>
                    </a:lnTo>
                    <a:lnTo>
                      <a:pt x="3199" y="0"/>
                    </a:lnTo>
                    <a:lnTo>
                      <a:pt x="3302" y="0"/>
                    </a:lnTo>
                    <a:lnTo>
                      <a:pt x="17865" y="0"/>
                    </a:lnTo>
                    <a:lnTo>
                      <a:pt x="17865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9CB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6" name="Freeform 168">
                <a:extLst>
                  <a:ext uri="{FF2B5EF4-FFF2-40B4-BE49-F238E27FC236}">
                    <a16:creationId xmlns:a16="http://schemas.microsoft.com/office/drawing/2014/main" id="{750746F5-9B1D-4130-8D11-FC480D60A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725"/>
                <a:ext cx="3640" cy="33"/>
              </a:xfrm>
              <a:custGeom>
                <a:avLst/>
                <a:gdLst>
                  <a:gd name="T0" fmla="*/ 0 w 14563"/>
                  <a:gd name="T1" fmla="*/ 130 h 130"/>
                  <a:gd name="T2" fmla="*/ 43 w 14563"/>
                  <a:gd name="T3" fmla="*/ 130 h 130"/>
                  <a:gd name="T4" fmla="*/ 84 w 14563"/>
                  <a:gd name="T5" fmla="*/ 113 h 130"/>
                  <a:gd name="T6" fmla="*/ 126 w 14563"/>
                  <a:gd name="T7" fmla="*/ 113 h 130"/>
                  <a:gd name="T8" fmla="*/ 166 w 14563"/>
                  <a:gd name="T9" fmla="*/ 113 h 130"/>
                  <a:gd name="T10" fmla="*/ 208 w 14563"/>
                  <a:gd name="T11" fmla="*/ 113 h 130"/>
                  <a:gd name="T12" fmla="*/ 250 w 14563"/>
                  <a:gd name="T13" fmla="*/ 113 h 130"/>
                  <a:gd name="T14" fmla="*/ 292 w 14563"/>
                  <a:gd name="T15" fmla="*/ 113 h 130"/>
                  <a:gd name="T16" fmla="*/ 333 w 14563"/>
                  <a:gd name="T17" fmla="*/ 113 h 130"/>
                  <a:gd name="T18" fmla="*/ 376 w 14563"/>
                  <a:gd name="T19" fmla="*/ 93 h 130"/>
                  <a:gd name="T20" fmla="*/ 415 w 14563"/>
                  <a:gd name="T21" fmla="*/ 93 h 130"/>
                  <a:gd name="T22" fmla="*/ 479 w 14563"/>
                  <a:gd name="T23" fmla="*/ 93 h 130"/>
                  <a:gd name="T24" fmla="*/ 499 w 14563"/>
                  <a:gd name="T25" fmla="*/ 93 h 130"/>
                  <a:gd name="T26" fmla="*/ 561 w 14563"/>
                  <a:gd name="T27" fmla="*/ 93 h 130"/>
                  <a:gd name="T28" fmla="*/ 583 w 14563"/>
                  <a:gd name="T29" fmla="*/ 75 h 130"/>
                  <a:gd name="T30" fmla="*/ 625 w 14563"/>
                  <a:gd name="T31" fmla="*/ 75 h 130"/>
                  <a:gd name="T32" fmla="*/ 686 w 14563"/>
                  <a:gd name="T33" fmla="*/ 75 h 130"/>
                  <a:gd name="T34" fmla="*/ 706 w 14563"/>
                  <a:gd name="T35" fmla="*/ 75 h 130"/>
                  <a:gd name="T36" fmla="*/ 748 w 14563"/>
                  <a:gd name="T37" fmla="*/ 75 h 130"/>
                  <a:gd name="T38" fmla="*/ 790 w 14563"/>
                  <a:gd name="T39" fmla="*/ 56 h 130"/>
                  <a:gd name="T40" fmla="*/ 832 w 14563"/>
                  <a:gd name="T41" fmla="*/ 56 h 130"/>
                  <a:gd name="T42" fmla="*/ 874 w 14563"/>
                  <a:gd name="T43" fmla="*/ 56 h 130"/>
                  <a:gd name="T44" fmla="*/ 914 w 14563"/>
                  <a:gd name="T45" fmla="*/ 56 h 130"/>
                  <a:gd name="T46" fmla="*/ 955 w 14563"/>
                  <a:gd name="T47" fmla="*/ 38 h 130"/>
                  <a:gd name="T48" fmla="*/ 998 w 14563"/>
                  <a:gd name="T49" fmla="*/ 38 h 130"/>
                  <a:gd name="T50" fmla="*/ 1039 w 14563"/>
                  <a:gd name="T51" fmla="*/ 38 h 130"/>
                  <a:gd name="T52" fmla="*/ 1081 w 14563"/>
                  <a:gd name="T53" fmla="*/ 38 h 130"/>
                  <a:gd name="T54" fmla="*/ 1123 w 14563"/>
                  <a:gd name="T55" fmla="*/ 20 h 130"/>
                  <a:gd name="T56" fmla="*/ 1162 w 14563"/>
                  <a:gd name="T57" fmla="*/ 20 h 130"/>
                  <a:gd name="T58" fmla="*/ 1205 w 14563"/>
                  <a:gd name="T59" fmla="*/ 20 h 130"/>
                  <a:gd name="T60" fmla="*/ 1247 w 14563"/>
                  <a:gd name="T61" fmla="*/ 20 h 130"/>
                  <a:gd name="T62" fmla="*/ 1288 w 14563"/>
                  <a:gd name="T63" fmla="*/ 0 h 130"/>
                  <a:gd name="T64" fmla="*/ 1331 w 14563"/>
                  <a:gd name="T65" fmla="*/ 0 h 130"/>
                  <a:gd name="T66" fmla="*/ 14563 w 14563"/>
                  <a:gd name="T67" fmla="*/ 0 h 130"/>
                  <a:gd name="T68" fmla="*/ 14563 w 14563"/>
                  <a:gd name="T69" fmla="*/ 130 h 130"/>
                  <a:gd name="T70" fmla="*/ 0 w 14563"/>
                  <a:gd name="T7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563" h="130">
                    <a:moveTo>
                      <a:pt x="0" y="130"/>
                    </a:moveTo>
                    <a:lnTo>
                      <a:pt x="43" y="130"/>
                    </a:lnTo>
                    <a:lnTo>
                      <a:pt x="84" y="113"/>
                    </a:lnTo>
                    <a:lnTo>
                      <a:pt x="126" y="113"/>
                    </a:lnTo>
                    <a:lnTo>
                      <a:pt x="166" y="113"/>
                    </a:lnTo>
                    <a:lnTo>
                      <a:pt x="208" y="113"/>
                    </a:lnTo>
                    <a:lnTo>
                      <a:pt x="250" y="113"/>
                    </a:lnTo>
                    <a:lnTo>
                      <a:pt x="292" y="113"/>
                    </a:lnTo>
                    <a:lnTo>
                      <a:pt x="333" y="113"/>
                    </a:lnTo>
                    <a:lnTo>
                      <a:pt x="376" y="93"/>
                    </a:lnTo>
                    <a:lnTo>
                      <a:pt x="415" y="93"/>
                    </a:lnTo>
                    <a:lnTo>
                      <a:pt x="479" y="93"/>
                    </a:lnTo>
                    <a:lnTo>
                      <a:pt x="499" y="93"/>
                    </a:lnTo>
                    <a:lnTo>
                      <a:pt x="561" y="93"/>
                    </a:lnTo>
                    <a:lnTo>
                      <a:pt x="583" y="75"/>
                    </a:lnTo>
                    <a:lnTo>
                      <a:pt x="625" y="75"/>
                    </a:lnTo>
                    <a:lnTo>
                      <a:pt x="686" y="75"/>
                    </a:lnTo>
                    <a:lnTo>
                      <a:pt x="706" y="75"/>
                    </a:lnTo>
                    <a:lnTo>
                      <a:pt x="748" y="75"/>
                    </a:lnTo>
                    <a:lnTo>
                      <a:pt x="790" y="56"/>
                    </a:lnTo>
                    <a:lnTo>
                      <a:pt x="832" y="56"/>
                    </a:lnTo>
                    <a:lnTo>
                      <a:pt x="874" y="56"/>
                    </a:lnTo>
                    <a:lnTo>
                      <a:pt x="914" y="56"/>
                    </a:lnTo>
                    <a:lnTo>
                      <a:pt x="955" y="38"/>
                    </a:lnTo>
                    <a:lnTo>
                      <a:pt x="998" y="38"/>
                    </a:lnTo>
                    <a:lnTo>
                      <a:pt x="1039" y="38"/>
                    </a:lnTo>
                    <a:lnTo>
                      <a:pt x="1081" y="38"/>
                    </a:lnTo>
                    <a:lnTo>
                      <a:pt x="1123" y="20"/>
                    </a:lnTo>
                    <a:lnTo>
                      <a:pt x="1162" y="20"/>
                    </a:lnTo>
                    <a:lnTo>
                      <a:pt x="1205" y="20"/>
                    </a:lnTo>
                    <a:lnTo>
                      <a:pt x="1247" y="20"/>
                    </a:lnTo>
                    <a:lnTo>
                      <a:pt x="1288" y="0"/>
                    </a:lnTo>
                    <a:lnTo>
                      <a:pt x="1331" y="0"/>
                    </a:lnTo>
                    <a:lnTo>
                      <a:pt x="14563" y="0"/>
                    </a:lnTo>
                    <a:lnTo>
                      <a:pt x="14563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9B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7" name="Freeform 169">
                <a:extLst>
                  <a:ext uri="{FF2B5EF4-FFF2-40B4-BE49-F238E27FC236}">
                    <a16:creationId xmlns:a16="http://schemas.microsoft.com/office/drawing/2014/main" id="{3622CCB2-68FB-4F14-9963-019EDB3E6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2692"/>
                <a:ext cx="3308" cy="33"/>
              </a:xfrm>
              <a:custGeom>
                <a:avLst/>
                <a:gdLst>
                  <a:gd name="T0" fmla="*/ 0 w 13232"/>
                  <a:gd name="T1" fmla="*/ 131 h 131"/>
                  <a:gd name="T2" fmla="*/ 41 w 13232"/>
                  <a:gd name="T3" fmla="*/ 113 h 131"/>
                  <a:gd name="T4" fmla="*/ 81 w 13232"/>
                  <a:gd name="T5" fmla="*/ 113 h 131"/>
                  <a:gd name="T6" fmla="*/ 123 w 13232"/>
                  <a:gd name="T7" fmla="*/ 113 h 131"/>
                  <a:gd name="T8" fmla="*/ 166 w 13232"/>
                  <a:gd name="T9" fmla="*/ 93 h 131"/>
                  <a:gd name="T10" fmla="*/ 207 w 13232"/>
                  <a:gd name="T11" fmla="*/ 93 h 131"/>
                  <a:gd name="T12" fmla="*/ 249 w 13232"/>
                  <a:gd name="T13" fmla="*/ 93 h 131"/>
                  <a:gd name="T14" fmla="*/ 290 w 13232"/>
                  <a:gd name="T15" fmla="*/ 76 h 131"/>
                  <a:gd name="T16" fmla="*/ 330 w 13232"/>
                  <a:gd name="T17" fmla="*/ 76 h 131"/>
                  <a:gd name="T18" fmla="*/ 373 w 13232"/>
                  <a:gd name="T19" fmla="*/ 57 h 131"/>
                  <a:gd name="T20" fmla="*/ 414 w 13232"/>
                  <a:gd name="T21" fmla="*/ 57 h 131"/>
                  <a:gd name="T22" fmla="*/ 456 w 13232"/>
                  <a:gd name="T23" fmla="*/ 37 h 131"/>
                  <a:gd name="T24" fmla="*/ 499 w 13232"/>
                  <a:gd name="T25" fmla="*/ 37 h 131"/>
                  <a:gd name="T26" fmla="*/ 540 w 13232"/>
                  <a:gd name="T27" fmla="*/ 20 h 131"/>
                  <a:gd name="T28" fmla="*/ 580 w 13232"/>
                  <a:gd name="T29" fmla="*/ 20 h 131"/>
                  <a:gd name="T30" fmla="*/ 622 w 13232"/>
                  <a:gd name="T31" fmla="*/ 0 h 131"/>
                  <a:gd name="T32" fmla="*/ 663 w 13232"/>
                  <a:gd name="T33" fmla="*/ 0 h 131"/>
                  <a:gd name="T34" fmla="*/ 13232 w 13232"/>
                  <a:gd name="T35" fmla="*/ 0 h 131"/>
                  <a:gd name="T36" fmla="*/ 13232 w 13232"/>
                  <a:gd name="T37" fmla="*/ 131 h 131"/>
                  <a:gd name="T38" fmla="*/ 0 w 13232"/>
                  <a:gd name="T3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232" h="131">
                    <a:moveTo>
                      <a:pt x="0" y="131"/>
                    </a:moveTo>
                    <a:lnTo>
                      <a:pt x="41" y="113"/>
                    </a:lnTo>
                    <a:lnTo>
                      <a:pt x="81" y="113"/>
                    </a:lnTo>
                    <a:lnTo>
                      <a:pt x="123" y="113"/>
                    </a:lnTo>
                    <a:lnTo>
                      <a:pt x="166" y="93"/>
                    </a:lnTo>
                    <a:lnTo>
                      <a:pt x="207" y="93"/>
                    </a:lnTo>
                    <a:lnTo>
                      <a:pt x="249" y="93"/>
                    </a:lnTo>
                    <a:lnTo>
                      <a:pt x="290" y="76"/>
                    </a:lnTo>
                    <a:lnTo>
                      <a:pt x="330" y="76"/>
                    </a:lnTo>
                    <a:lnTo>
                      <a:pt x="373" y="57"/>
                    </a:lnTo>
                    <a:lnTo>
                      <a:pt x="414" y="57"/>
                    </a:lnTo>
                    <a:lnTo>
                      <a:pt x="456" y="37"/>
                    </a:lnTo>
                    <a:lnTo>
                      <a:pt x="499" y="37"/>
                    </a:lnTo>
                    <a:lnTo>
                      <a:pt x="540" y="20"/>
                    </a:lnTo>
                    <a:lnTo>
                      <a:pt x="580" y="20"/>
                    </a:lnTo>
                    <a:lnTo>
                      <a:pt x="622" y="0"/>
                    </a:lnTo>
                    <a:lnTo>
                      <a:pt x="663" y="0"/>
                    </a:lnTo>
                    <a:lnTo>
                      <a:pt x="13232" y="0"/>
                    </a:lnTo>
                    <a:lnTo>
                      <a:pt x="1323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99B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8" name="Freeform 170">
                <a:extLst>
                  <a:ext uri="{FF2B5EF4-FFF2-40B4-BE49-F238E27FC236}">
                    <a16:creationId xmlns:a16="http://schemas.microsoft.com/office/drawing/2014/main" id="{6C8BE1FE-9B7D-491A-862F-5787F9490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659"/>
                <a:ext cx="3142" cy="33"/>
              </a:xfrm>
              <a:custGeom>
                <a:avLst/>
                <a:gdLst>
                  <a:gd name="T0" fmla="*/ 0 w 12569"/>
                  <a:gd name="T1" fmla="*/ 131 h 131"/>
                  <a:gd name="T2" fmla="*/ 20 w 12569"/>
                  <a:gd name="T3" fmla="*/ 131 h 131"/>
                  <a:gd name="T4" fmla="*/ 63 w 12569"/>
                  <a:gd name="T5" fmla="*/ 113 h 131"/>
                  <a:gd name="T6" fmla="*/ 84 w 12569"/>
                  <a:gd name="T7" fmla="*/ 113 h 131"/>
                  <a:gd name="T8" fmla="*/ 104 w 12569"/>
                  <a:gd name="T9" fmla="*/ 93 h 131"/>
                  <a:gd name="T10" fmla="*/ 126 w 12569"/>
                  <a:gd name="T11" fmla="*/ 93 h 131"/>
                  <a:gd name="T12" fmla="*/ 166 w 12569"/>
                  <a:gd name="T13" fmla="*/ 93 h 131"/>
                  <a:gd name="T14" fmla="*/ 189 w 12569"/>
                  <a:gd name="T15" fmla="*/ 75 h 131"/>
                  <a:gd name="T16" fmla="*/ 209 w 12569"/>
                  <a:gd name="T17" fmla="*/ 75 h 131"/>
                  <a:gd name="T18" fmla="*/ 230 w 12569"/>
                  <a:gd name="T19" fmla="*/ 57 h 131"/>
                  <a:gd name="T20" fmla="*/ 270 w 12569"/>
                  <a:gd name="T21" fmla="*/ 57 h 131"/>
                  <a:gd name="T22" fmla="*/ 292 w 12569"/>
                  <a:gd name="T23" fmla="*/ 37 h 131"/>
                  <a:gd name="T24" fmla="*/ 333 w 12569"/>
                  <a:gd name="T25" fmla="*/ 37 h 131"/>
                  <a:gd name="T26" fmla="*/ 353 w 12569"/>
                  <a:gd name="T27" fmla="*/ 20 h 131"/>
                  <a:gd name="T28" fmla="*/ 396 w 12569"/>
                  <a:gd name="T29" fmla="*/ 20 h 131"/>
                  <a:gd name="T30" fmla="*/ 416 w 12569"/>
                  <a:gd name="T31" fmla="*/ 0 h 131"/>
                  <a:gd name="T32" fmla="*/ 437 w 12569"/>
                  <a:gd name="T33" fmla="*/ 0 h 131"/>
                  <a:gd name="T34" fmla="*/ 12569 w 12569"/>
                  <a:gd name="T35" fmla="*/ 0 h 131"/>
                  <a:gd name="T36" fmla="*/ 12569 w 12569"/>
                  <a:gd name="T37" fmla="*/ 131 h 131"/>
                  <a:gd name="T38" fmla="*/ 0 w 12569"/>
                  <a:gd name="T3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69" h="131">
                    <a:moveTo>
                      <a:pt x="0" y="131"/>
                    </a:moveTo>
                    <a:lnTo>
                      <a:pt x="20" y="131"/>
                    </a:lnTo>
                    <a:lnTo>
                      <a:pt x="63" y="113"/>
                    </a:lnTo>
                    <a:lnTo>
                      <a:pt x="84" y="113"/>
                    </a:lnTo>
                    <a:lnTo>
                      <a:pt x="104" y="93"/>
                    </a:lnTo>
                    <a:lnTo>
                      <a:pt x="126" y="93"/>
                    </a:lnTo>
                    <a:lnTo>
                      <a:pt x="166" y="93"/>
                    </a:lnTo>
                    <a:lnTo>
                      <a:pt x="189" y="75"/>
                    </a:lnTo>
                    <a:lnTo>
                      <a:pt x="209" y="75"/>
                    </a:lnTo>
                    <a:lnTo>
                      <a:pt x="230" y="57"/>
                    </a:lnTo>
                    <a:lnTo>
                      <a:pt x="270" y="57"/>
                    </a:lnTo>
                    <a:lnTo>
                      <a:pt x="292" y="37"/>
                    </a:lnTo>
                    <a:lnTo>
                      <a:pt x="333" y="37"/>
                    </a:lnTo>
                    <a:lnTo>
                      <a:pt x="353" y="20"/>
                    </a:lnTo>
                    <a:lnTo>
                      <a:pt x="396" y="20"/>
                    </a:lnTo>
                    <a:lnTo>
                      <a:pt x="416" y="0"/>
                    </a:lnTo>
                    <a:lnTo>
                      <a:pt x="437" y="0"/>
                    </a:lnTo>
                    <a:lnTo>
                      <a:pt x="12569" y="0"/>
                    </a:lnTo>
                    <a:lnTo>
                      <a:pt x="12569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94A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39" name="Freeform 171">
                <a:extLst>
                  <a:ext uri="{FF2B5EF4-FFF2-40B4-BE49-F238E27FC236}">
                    <a16:creationId xmlns:a16="http://schemas.microsoft.com/office/drawing/2014/main" id="{816F1E76-4F08-4C7A-9FB3-D917594D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627"/>
                <a:ext cx="3033" cy="32"/>
              </a:xfrm>
              <a:custGeom>
                <a:avLst/>
                <a:gdLst>
                  <a:gd name="T0" fmla="*/ 0 w 12132"/>
                  <a:gd name="T1" fmla="*/ 132 h 132"/>
                  <a:gd name="T2" fmla="*/ 62 w 12132"/>
                  <a:gd name="T3" fmla="*/ 113 h 132"/>
                  <a:gd name="T4" fmla="*/ 105 w 12132"/>
                  <a:gd name="T5" fmla="*/ 96 h 132"/>
                  <a:gd name="T6" fmla="*/ 146 w 12132"/>
                  <a:gd name="T7" fmla="*/ 96 h 132"/>
                  <a:gd name="T8" fmla="*/ 188 w 12132"/>
                  <a:gd name="T9" fmla="*/ 76 h 132"/>
                  <a:gd name="T10" fmla="*/ 228 w 12132"/>
                  <a:gd name="T11" fmla="*/ 76 h 132"/>
                  <a:gd name="T12" fmla="*/ 269 w 12132"/>
                  <a:gd name="T13" fmla="*/ 57 h 132"/>
                  <a:gd name="T14" fmla="*/ 292 w 12132"/>
                  <a:gd name="T15" fmla="*/ 57 h 132"/>
                  <a:gd name="T16" fmla="*/ 331 w 12132"/>
                  <a:gd name="T17" fmla="*/ 38 h 132"/>
                  <a:gd name="T18" fmla="*/ 374 w 12132"/>
                  <a:gd name="T19" fmla="*/ 38 h 132"/>
                  <a:gd name="T20" fmla="*/ 395 w 12132"/>
                  <a:gd name="T21" fmla="*/ 20 h 132"/>
                  <a:gd name="T22" fmla="*/ 438 w 12132"/>
                  <a:gd name="T23" fmla="*/ 20 h 132"/>
                  <a:gd name="T24" fmla="*/ 457 w 12132"/>
                  <a:gd name="T25" fmla="*/ 20 h 132"/>
                  <a:gd name="T26" fmla="*/ 499 w 12132"/>
                  <a:gd name="T27" fmla="*/ 20 h 132"/>
                  <a:gd name="T28" fmla="*/ 518 w 12132"/>
                  <a:gd name="T29" fmla="*/ 0 h 132"/>
                  <a:gd name="T30" fmla="*/ 541 w 12132"/>
                  <a:gd name="T31" fmla="*/ 0 h 132"/>
                  <a:gd name="T32" fmla="*/ 581 w 12132"/>
                  <a:gd name="T33" fmla="*/ 0 h 132"/>
                  <a:gd name="T34" fmla="*/ 3656 w 12132"/>
                  <a:gd name="T35" fmla="*/ 0 h 132"/>
                  <a:gd name="T36" fmla="*/ 3697 w 12132"/>
                  <a:gd name="T37" fmla="*/ 20 h 132"/>
                  <a:gd name="T38" fmla="*/ 3717 w 12132"/>
                  <a:gd name="T39" fmla="*/ 20 h 132"/>
                  <a:gd name="T40" fmla="*/ 3760 w 12132"/>
                  <a:gd name="T41" fmla="*/ 38 h 132"/>
                  <a:gd name="T42" fmla="*/ 3821 w 12132"/>
                  <a:gd name="T43" fmla="*/ 57 h 132"/>
                  <a:gd name="T44" fmla="*/ 3863 w 12132"/>
                  <a:gd name="T45" fmla="*/ 57 h 132"/>
                  <a:gd name="T46" fmla="*/ 3904 w 12132"/>
                  <a:gd name="T47" fmla="*/ 57 h 132"/>
                  <a:gd name="T48" fmla="*/ 3947 w 12132"/>
                  <a:gd name="T49" fmla="*/ 76 h 132"/>
                  <a:gd name="T50" fmla="*/ 3989 w 12132"/>
                  <a:gd name="T51" fmla="*/ 76 h 132"/>
                  <a:gd name="T52" fmla="*/ 4050 w 12132"/>
                  <a:gd name="T53" fmla="*/ 76 h 132"/>
                  <a:gd name="T54" fmla="*/ 4093 w 12132"/>
                  <a:gd name="T55" fmla="*/ 96 h 132"/>
                  <a:gd name="T56" fmla="*/ 4134 w 12132"/>
                  <a:gd name="T57" fmla="*/ 96 h 132"/>
                  <a:gd name="T58" fmla="*/ 4176 w 12132"/>
                  <a:gd name="T59" fmla="*/ 96 h 132"/>
                  <a:gd name="T60" fmla="*/ 4237 w 12132"/>
                  <a:gd name="T61" fmla="*/ 96 h 132"/>
                  <a:gd name="T62" fmla="*/ 4280 w 12132"/>
                  <a:gd name="T63" fmla="*/ 96 h 132"/>
                  <a:gd name="T64" fmla="*/ 4342 w 12132"/>
                  <a:gd name="T65" fmla="*/ 96 h 132"/>
                  <a:gd name="T66" fmla="*/ 4383 w 12132"/>
                  <a:gd name="T67" fmla="*/ 96 h 132"/>
                  <a:gd name="T68" fmla="*/ 4426 w 12132"/>
                  <a:gd name="T69" fmla="*/ 96 h 132"/>
                  <a:gd name="T70" fmla="*/ 4487 w 12132"/>
                  <a:gd name="T71" fmla="*/ 76 h 132"/>
                  <a:gd name="T72" fmla="*/ 4529 w 12132"/>
                  <a:gd name="T73" fmla="*/ 76 h 132"/>
                  <a:gd name="T74" fmla="*/ 4569 w 12132"/>
                  <a:gd name="T75" fmla="*/ 76 h 132"/>
                  <a:gd name="T76" fmla="*/ 4633 w 12132"/>
                  <a:gd name="T77" fmla="*/ 76 h 132"/>
                  <a:gd name="T78" fmla="*/ 4675 w 12132"/>
                  <a:gd name="T79" fmla="*/ 57 h 132"/>
                  <a:gd name="T80" fmla="*/ 4736 w 12132"/>
                  <a:gd name="T81" fmla="*/ 57 h 132"/>
                  <a:gd name="T82" fmla="*/ 4779 w 12132"/>
                  <a:gd name="T83" fmla="*/ 57 h 132"/>
                  <a:gd name="T84" fmla="*/ 4818 w 12132"/>
                  <a:gd name="T85" fmla="*/ 57 h 132"/>
                  <a:gd name="T86" fmla="*/ 4860 w 12132"/>
                  <a:gd name="T87" fmla="*/ 38 h 132"/>
                  <a:gd name="T88" fmla="*/ 4923 w 12132"/>
                  <a:gd name="T89" fmla="*/ 38 h 132"/>
                  <a:gd name="T90" fmla="*/ 4964 w 12132"/>
                  <a:gd name="T91" fmla="*/ 20 h 132"/>
                  <a:gd name="T92" fmla="*/ 5006 w 12132"/>
                  <a:gd name="T93" fmla="*/ 20 h 132"/>
                  <a:gd name="T94" fmla="*/ 5048 w 12132"/>
                  <a:gd name="T95" fmla="*/ 20 h 132"/>
                  <a:gd name="T96" fmla="*/ 5109 w 12132"/>
                  <a:gd name="T97" fmla="*/ 0 h 132"/>
                  <a:gd name="T98" fmla="*/ 5152 w 12132"/>
                  <a:gd name="T99" fmla="*/ 0 h 132"/>
                  <a:gd name="T100" fmla="*/ 12132 w 12132"/>
                  <a:gd name="T101" fmla="*/ 0 h 132"/>
                  <a:gd name="T102" fmla="*/ 12132 w 12132"/>
                  <a:gd name="T103" fmla="*/ 132 h 132"/>
                  <a:gd name="T104" fmla="*/ 0 w 12132"/>
                  <a:gd name="T10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132" h="132">
                    <a:moveTo>
                      <a:pt x="0" y="132"/>
                    </a:moveTo>
                    <a:lnTo>
                      <a:pt x="62" y="113"/>
                    </a:lnTo>
                    <a:lnTo>
                      <a:pt x="105" y="96"/>
                    </a:lnTo>
                    <a:lnTo>
                      <a:pt x="146" y="96"/>
                    </a:lnTo>
                    <a:lnTo>
                      <a:pt x="188" y="76"/>
                    </a:lnTo>
                    <a:lnTo>
                      <a:pt x="228" y="76"/>
                    </a:lnTo>
                    <a:lnTo>
                      <a:pt x="269" y="57"/>
                    </a:lnTo>
                    <a:lnTo>
                      <a:pt x="292" y="57"/>
                    </a:lnTo>
                    <a:lnTo>
                      <a:pt x="331" y="38"/>
                    </a:lnTo>
                    <a:lnTo>
                      <a:pt x="374" y="38"/>
                    </a:lnTo>
                    <a:lnTo>
                      <a:pt x="395" y="20"/>
                    </a:lnTo>
                    <a:lnTo>
                      <a:pt x="438" y="20"/>
                    </a:lnTo>
                    <a:lnTo>
                      <a:pt x="457" y="20"/>
                    </a:lnTo>
                    <a:lnTo>
                      <a:pt x="499" y="20"/>
                    </a:lnTo>
                    <a:lnTo>
                      <a:pt x="518" y="0"/>
                    </a:lnTo>
                    <a:lnTo>
                      <a:pt x="541" y="0"/>
                    </a:lnTo>
                    <a:lnTo>
                      <a:pt x="581" y="0"/>
                    </a:lnTo>
                    <a:lnTo>
                      <a:pt x="3656" y="0"/>
                    </a:lnTo>
                    <a:lnTo>
                      <a:pt x="3697" y="20"/>
                    </a:lnTo>
                    <a:lnTo>
                      <a:pt x="3717" y="20"/>
                    </a:lnTo>
                    <a:lnTo>
                      <a:pt x="3760" y="38"/>
                    </a:lnTo>
                    <a:lnTo>
                      <a:pt x="3821" y="57"/>
                    </a:lnTo>
                    <a:lnTo>
                      <a:pt x="3863" y="57"/>
                    </a:lnTo>
                    <a:lnTo>
                      <a:pt x="3904" y="57"/>
                    </a:lnTo>
                    <a:lnTo>
                      <a:pt x="3947" y="76"/>
                    </a:lnTo>
                    <a:lnTo>
                      <a:pt x="3989" y="76"/>
                    </a:lnTo>
                    <a:lnTo>
                      <a:pt x="4050" y="76"/>
                    </a:lnTo>
                    <a:lnTo>
                      <a:pt x="4093" y="96"/>
                    </a:lnTo>
                    <a:lnTo>
                      <a:pt x="4134" y="96"/>
                    </a:lnTo>
                    <a:lnTo>
                      <a:pt x="4176" y="96"/>
                    </a:lnTo>
                    <a:lnTo>
                      <a:pt x="4237" y="96"/>
                    </a:lnTo>
                    <a:lnTo>
                      <a:pt x="4280" y="96"/>
                    </a:lnTo>
                    <a:lnTo>
                      <a:pt x="4342" y="96"/>
                    </a:lnTo>
                    <a:lnTo>
                      <a:pt x="4383" y="96"/>
                    </a:lnTo>
                    <a:lnTo>
                      <a:pt x="4426" y="96"/>
                    </a:lnTo>
                    <a:lnTo>
                      <a:pt x="4487" y="76"/>
                    </a:lnTo>
                    <a:lnTo>
                      <a:pt x="4529" y="76"/>
                    </a:lnTo>
                    <a:lnTo>
                      <a:pt x="4569" y="76"/>
                    </a:lnTo>
                    <a:lnTo>
                      <a:pt x="4633" y="76"/>
                    </a:lnTo>
                    <a:lnTo>
                      <a:pt x="4675" y="57"/>
                    </a:lnTo>
                    <a:lnTo>
                      <a:pt x="4736" y="57"/>
                    </a:lnTo>
                    <a:lnTo>
                      <a:pt x="4779" y="57"/>
                    </a:lnTo>
                    <a:lnTo>
                      <a:pt x="4818" y="57"/>
                    </a:lnTo>
                    <a:lnTo>
                      <a:pt x="4860" y="38"/>
                    </a:lnTo>
                    <a:lnTo>
                      <a:pt x="4923" y="38"/>
                    </a:lnTo>
                    <a:lnTo>
                      <a:pt x="4964" y="20"/>
                    </a:lnTo>
                    <a:lnTo>
                      <a:pt x="5006" y="20"/>
                    </a:lnTo>
                    <a:lnTo>
                      <a:pt x="5048" y="20"/>
                    </a:lnTo>
                    <a:lnTo>
                      <a:pt x="5109" y="0"/>
                    </a:lnTo>
                    <a:lnTo>
                      <a:pt x="5152" y="0"/>
                    </a:lnTo>
                    <a:lnTo>
                      <a:pt x="12132" y="0"/>
                    </a:lnTo>
                    <a:lnTo>
                      <a:pt x="12132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94A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0" name="Freeform 172">
                <a:extLst>
                  <a:ext uri="{FF2B5EF4-FFF2-40B4-BE49-F238E27FC236}">
                    <a16:creationId xmlns:a16="http://schemas.microsoft.com/office/drawing/2014/main" id="{230185EC-90C0-481B-B5E1-C85DBBDD6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594"/>
                <a:ext cx="769" cy="33"/>
              </a:xfrm>
              <a:custGeom>
                <a:avLst/>
                <a:gdLst>
                  <a:gd name="T0" fmla="*/ 0 w 3075"/>
                  <a:gd name="T1" fmla="*/ 130 h 130"/>
                  <a:gd name="T2" fmla="*/ 41 w 3075"/>
                  <a:gd name="T3" fmla="*/ 130 h 130"/>
                  <a:gd name="T4" fmla="*/ 105 w 3075"/>
                  <a:gd name="T5" fmla="*/ 112 h 130"/>
                  <a:gd name="T6" fmla="*/ 167 w 3075"/>
                  <a:gd name="T7" fmla="*/ 112 h 130"/>
                  <a:gd name="T8" fmla="*/ 209 w 3075"/>
                  <a:gd name="T9" fmla="*/ 112 h 130"/>
                  <a:gd name="T10" fmla="*/ 249 w 3075"/>
                  <a:gd name="T11" fmla="*/ 112 h 130"/>
                  <a:gd name="T12" fmla="*/ 313 w 3075"/>
                  <a:gd name="T13" fmla="*/ 112 h 130"/>
                  <a:gd name="T14" fmla="*/ 374 w 3075"/>
                  <a:gd name="T15" fmla="*/ 112 h 130"/>
                  <a:gd name="T16" fmla="*/ 416 w 3075"/>
                  <a:gd name="T17" fmla="*/ 112 h 130"/>
                  <a:gd name="T18" fmla="*/ 479 w 3075"/>
                  <a:gd name="T19" fmla="*/ 95 h 130"/>
                  <a:gd name="T20" fmla="*/ 540 w 3075"/>
                  <a:gd name="T21" fmla="*/ 95 h 130"/>
                  <a:gd name="T22" fmla="*/ 623 w 3075"/>
                  <a:gd name="T23" fmla="*/ 95 h 130"/>
                  <a:gd name="T24" fmla="*/ 686 w 3075"/>
                  <a:gd name="T25" fmla="*/ 75 h 130"/>
                  <a:gd name="T26" fmla="*/ 769 w 3075"/>
                  <a:gd name="T27" fmla="*/ 56 h 130"/>
                  <a:gd name="T28" fmla="*/ 853 w 3075"/>
                  <a:gd name="T29" fmla="*/ 36 h 130"/>
                  <a:gd name="T30" fmla="*/ 956 w 3075"/>
                  <a:gd name="T31" fmla="*/ 19 h 130"/>
                  <a:gd name="T32" fmla="*/ 1060 w 3075"/>
                  <a:gd name="T33" fmla="*/ 0 h 130"/>
                  <a:gd name="T34" fmla="*/ 2847 w 3075"/>
                  <a:gd name="T35" fmla="*/ 0 h 130"/>
                  <a:gd name="T36" fmla="*/ 2867 w 3075"/>
                  <a:gd name="T37" fmla="*/ 19 h 130"/>
                  <a:gd name="T38" fmla="*/ 2887 w 3075"/>
                  <a:gd name="T39" fmla="*/ 36 h 130"/>
                  <a:gd name="T40" fmla="*/ 2909 w 3075"/>
                  <a:gd name="T41" fmla="*/ 56 h 130"/>
                  <a:gd name="T42" fmla="*/ 2951 w 3075"/>
                  <a:gd name="T43" fmla="*/ 75 h 130"/>
                  <a:gd name="T44" fmla="*/ 2970 w 3075"/>
                  <a:gd name="T45" fmla="*/ 95 h 130"/>
                  <a:gd name="T46" fmla="*/ 3013 w 3075"/>
                  <a:gd name="T47" fmla="*/ 112 h 130"/>
                  <a:gd name="T48" fmla="*/ 3033 w 3075"/>
                  <a:gd name="T49" fmla="*/ 112 h 130"/>
                  <a:gd name="T50" fmla="*/ 3075 w 3075"/>
                  <a:gd name="T51" fmla="*/ 130 h 130"/>
                  <a:gd name="T52" fmla="*/ 0 w 3075"/>
                  <a:gd name="T5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75" h="130">
                    <a:moveTo>
                      <a:pt x="0" y="130"/>
                    </a:moveTo>
                    <a:lnTo>
                      <a:pt x="41" y="130"/>
                    </a:lnTo>
                    <a:lnTo>
                      <a:pt x="105" y="112"/>
                    </a:lnTo>
                    <a:lnTo>
                      <a:pt x="167" y="112"/>
                    </a:lnTo>
                    <a:lnTo>
                      <a:pt x="209" y="112"/>
                    </a:lnTo>
                    <a:lnTo>
                      <a:pt x="249" y="112"/>
                    </a:lnTo>
                    <a:lnTo>
                      <a:pt x="313" y="112"/>
                    </a:lnTo>
                    <a:lnTo>
                      <a:pt x="374" y="112"/>
                    </a:lnTo>
                    <a:lnTo>
                      <a:pt x="416" y="112"/>
                    </a:lnTo>
                    <a:lnTo>
                      <a:pt x="479" y="95"/>
                    </a:lnTo>
                    <a:lnTo>
                      <a:pt x="540" y="95"/>
                    </a:lnTo>
                    <a:lnTo>
                      <a:pt x="623" y="95"/>
                    </a:lnTo>
                    <a:lnTo>
                      <a:pt x="686" y="75"/>
                    </a:lnTo>
                    <a:lnTo>
                      <a:pt x="769" y="56"/>
                    </a:lnTo>
                    <a:lnTo>
                      <a:pt x="853" y="36"/>
                    </a:lnTo>
                    <a:lnTo>
                      <a:pt x="956" y="19"/>
                    </a:lnTo>
                    <a:lnTo>
                      <a:pt x="1060" y="0"/>
                    </a:lnTo>
                    <a:lnTo>
                      <a:pt x="2847" y="0"/>
                    </a:lnTo>
                    <a:lnTo>
                      <a:pt x="2867" y="19"/>
                    </a:lnTo>
                    <a:lnTo>
                      <a:pt x="2887" y="36"/>
                    </a:lnTo>
                    <a:lnTo>
                      <a:pt x="2909" y="56"/>
                    </a:lnTo>
                    <a:lnTo>
                      <a:pt x="2951" y="75"/>
                    </a:lnTo>
                    <a:lnTo>
                      <a:pt x="2970" y="95"/>
                    </a:lnTo>
                    <a:lnTo>
                      <a:pt x="3013" y="112"/>
                    </a:lnTo>
                    <a:lnTo>
                      <a:pt x="3033" y="112"/>
                    </a:lnTo>
                    <a:lnTo>
                      <a:pt x="3075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2A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1" name="Freeform 173">
                <a:extLst>
                  <a:ext uri="{FF2B5EF4-FFF2-40B4-BE49-F238E27FC236}">
                    <a16:creationId xmlns:a16="http://schemas.microsoft.com/office/drawing/2014/main" id="{08D6A180-AC54-4014-B398-01E3B695A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594"/>
                <a:ext cx="1745" cy="33"/>
              </a:xfrm>
              <a:custGeom>
                <a:avLst/>
                <a:gdLst>
                  <a:gd name="T0" fmla="*/ 0 w 6980"/>
                  <a:gd name="T1" fmla="*/ 130 h 130"/>
                  <a:gd name="T2" fmla="*/ 21 w 6980"/>
                  <a:gd name="T3" fmla="*/ 130 h 130"/>
                  <a:gd name="T4" fmla="*/ 41 w 6980"/>
                  <a:gd name="T5" fmla="*/ 130 h 130"/>
                  <a:gd name="T6" fmla="*/ 41 w 6980"/>
                  <a:gd name="T7" fmla="*/ 112 h 130"/>
                  <a:gd name="T8" fmla="*/ 61 w 6980"/>
                  <a:gd name="T9" fmla="*/ 112 h 130"/>
                  <a:gd name="T10" fmla="*/ 83 w 6980"/>
                  <a:gd name="T11" fmla="*/ 112 h 130"/>
                  <a:gd name="T12" fmla="*/ 103 w 6980"/>
                  <a:gd name="T13" fmla="*/ 112 h 130"/>
                  <a:gd name="T14" fmla="*/ 145 w 6980"/>
                  <a:gd name="T15" fmla="*/ 95 h 130"/>
                  <a:gd name="T16" fmla="*/ 187 w 6980"/>
                  <a:gd name="T17" fmla="*/ 95 h 130"/>
                  <a:gd name="T18" fmla="*/ 206 w 6980"/>
                  <a:gd name="T19" fmla="*/ 95 h 130"/>
                  <a:gd name="T20" fmla="*/ 249 w 6980"/>
                  <a:gd name="T21" fmla="*/ 75 h 130"/>
                  <a:gd name="T22" fmla="*/ 290 w 6980"/>
                  <a:gd name="T23" fmla="*/ 75 h 130"/>
                  <a:gd name="T24" fmla="*/ 333 w 6980"/>
                  <a:gd name="T25" fmla="*/ 56 h 130"/>
                  <a:gd name="T26" fmla="*/ 352 w 6980"/>
                  <a:gd name="T27" fmla="*/ 56 h 130"/>
                  <a:gd name="T28" fmla="*/ 394 w 6980"/>
                  <a:gd name="T29" fmla="*/ 56 h 130"/>
                  <a:gd name="T30" fmla="*/ 436 w 6980"/>
                  <a:gd name="T31" fmla="*/ 36 h 130"/>
                  <a:gd name="T32" fmla="*/ 456 w 6980"/>
                  <a:gd name="T33" fmla="*/ 36 h 130"/>
                  <a:gd name="T34" fmla="*/ 498 w 6980"/>
                  <a:gd name="T35" fmla="*/ 19 h 130"/>
                  <a:gd name="T36" fmla="*/ 539 w 6980"/>
                  <a:gd name="T37" fmla="*/ 19 h 130"/>
                  <a:gd name="T38" fmla="*/ 559 w 6980"/>
                  <a:gd name="T39" fmla="*/ 19 h 130"/>
                  <a:gd name="T40" fmla="*/ 602 w 6980"/>
                  <a:gd name="T41" fmla="*/ 19 h 130"/>
                  <a:gd name="T42" fmla="*/ 623 w 6980"/>
                  <a:gd name="T43" fmla="*/ 0 h 130"/>
                  <a:gd name="T44" fmla="*/ 663 w 6980"/>
                  <a:gd name="T45" fmla="*/ 0 h 130"/>
                  <a:gd name="T46" fmla="*/ 1682 w 6980"/>
                  <a:gd name="T47" fmla="*/ 0 h 130"/>
                  <a:gd name="T48" fmla="*/ 1702 w 6980"/>
                  <a:gd name="T49" fmla="*/ 0 h 130"/>
                  <a:gd name="T50" fmla="*/ 1724 w 6980"/>
                  <a:gd name="T51" fmla="*/ 19 h 130"/>
                  <a:gd name="T52" fmla="*/ 1744 w 6980"/>
                  <a:gd name="T53" fmla="*/ 19 h 130"/>
                  <a:gd name="T54" fmla="*/ 1807 w 6980"/>
                  <a:gd name="T55" fmla="*/ 19 h 130"/>
                  <a:gd name="T56" fmla="*/ 1870 w 6980"/>
                  <a:gd name="T57" fmla="*/ 36 h 130"/>
                  <a:gd name="T58" fmla="*/ 1931 w 6980"/>
                  <a:gd name="T59" fmla="*/ 36 h 130"/>
                  <a:gd name="T60" fmla="*/ 1994 w 6980"/>
                  <a:gd name="T61" fmla="*/ 56 h 130"/>
                  <a:gd name="T62" fmla="*/ 2035 w 6980"/>
                  <a:gd name="T63" fmla="*/ 56 h 130"/>
                  <a:gd name="T64" fmla="*/ 2097 w 6980"/>
                  <a:gd name="T65" fmla="*/ 56 h 130"/>
                  <a:gd name="T66" fmla="*/ 2140 w 6980"/>
                  <a:gd name="T67" fmla="*/ 56 h 130"/>
                  <a:gd name="T68" fmla="*/ 2181 w 6980"/>
                  <a:gd name="T69" fmla="*/ 56 h 130"/>
                  <a:gd name="T70" fmla="*/ 2223 w 6980"/>
                  <a:gd name="T71" fmla="*/ 56 h 130"/>
                  <a:gd name="T72" fmla="*/ 2264 w 6980"/>
                  <a:gd name="T73" fmla="*/ 56 h 130"/>
                  <a:gd name="T74" fmla="*/ 2304 w 6980"/>
                  <a:gd name="T75" fmla="*/ 36 h 130"/>
                  <a:gd name="T76" fmla="*/ 2347 w 6980"/>
                  <a:gd name="T77" fmla="*/ 36 h 130"/>
                  <a:gd name="T78" fmla="*/ 2388 w 6980"/>
                  <a:gd name="T79" fmla="*/ 19 h 130"/>
                  <a:gd name="T80" fmla="*/ 2430 w 6980"/>
                  <a:gd name="T81" fmla="*/ 19 h 130"/>
                  <a:gd name="T82" fmla="*/ 2473 w 6980"/>
                  <a:gd name="T83" fmla="*/ 19 h 130"/>
                  <a:gd name="T84" fmla="*/ 2514 w 6980"/>
                  <a:gd name="T85" fmla="*/ 0 h 130"/>
                  <a:gd name="T86" fmla="*/ 6980 w 6980"/>
                  <a:gd name="T87" fmla="*/ 0 h 130"/>
                  <a:gd name="T88" fmla="*/ 6980 w 6980"/>
                  <a:gd name="T89" fmla="*/ 130 h 130"/>
                  <a:gd name="T90" fmla="*/ 0 w 6980"/>
                  <a:gd name="T9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80" h="130">
                    <a:moveTo>
                      <a:pt x="0" y="130"/>
                    </a:moveTo>
                    <a:lnTo>
                      <a:pt x="21" y="130"/>
                    </a:lnTo>
                    <a:lnTo>
                      <a:pt x="41" y="130"/>
                    </a:lnTo>
                    <a:lnTo>
                      <a:pt x="41" y="112"/>
                    </a:lnTo>
                    <a:lnTo>
                      <a:pt x="61" y="112"/>
                    </a:lnTo>
                    <a:lnTo>
                      <a:pt x="83" y="112"/>
                    </a:lnTo>
                    <a:lnTo>
                      <a:pt x="103" y="112"/>
                    </a:lnTo>
                    <a:lnTo>
                      <a:pt x="145" y="95"/>
                    </a:lnTo>
                    <a:lnTo>
                      <a:pt x="187" y="95"/>
                    </a:lnTo>
                    <a:lnTo>
                      <a:pt x="206" y="95"/>
                    </a:lnTo>
                    <a:lnTo>
                      <a:pt x="249" y="75"/>
                    </a:lnTo>
                    <a:lnTo>
                      <a:pt x="290" y="75"/>
                    </a:lnTo>
                    <a:lnTo>
                      <a:pt x="333" y="56"/>
                    </a:lnTo>
                    <a:lnTo>
                      <a:pt x="352" y="56"/>
                    </a:lnTo>
                    <a:lnTo>
                      <a:pt x="394" y="56"/>
                    </a:lnTo>
                    <a:lnTo>
                      <a:pt x="436" y="36"/>
                    </a:lnTo>
                    <a:lnTo>
                      <a:pt x="456" y="36"/>
                    </a:lnTo>
                    <a:lnTo>
                      <a:pt x="498" y="19"/>
                    </a:lnTo>
                    <a:lnTo>
                      <a:pt x="539" y="19"/>
                    </a:lnTo>
                    <a:lnTo>
                      <a:pt x="559" y="19"/>
                    </a:lnTo>
                    <a:lnTo>
                      <a:pt x="602" y="19"/>
                    </a:lnTo>
                    <a:lnTo>
                      <a:pt x="623" y="0"/>
                    </a:lnTo>
                    <a:lnTo>
                      <a:pt x="663" y="0"/>
                    </a:lnTo>
                    <a:lnTo>
                      <a:pt x="1682" y="0"/>
                    </a:lnTo>
                    <a:lnTo>
                      <a:pt x="1702" y="0"/>
                    </a:lnTo>
                    <a:lnTo>
                      <a:pt x="1724" y="19"/>
                    </a:lnTo>
                    <a:lnTo>
                      <a:pt x="1744" y="19"/>
                    </a:lnTo>
                    <a:lnTo>
                      <a:pt x="1807" y="19"/>
                    </a:lnTo>
                    <a:lnTo>
                      <a:pt x="1870" y="36"/>
                    </a:lnTo>
                    <a:lnTo>
                      <a:pt x="1931" y="36"/>
                    </a:lnTo>
                    <a:lnTo>
                      <a:pt x="1994" y="56"/>
                    </a:lnTo>
                    <a:lnTo>
                      <a:pt x="2035" y="56"/>
                    </a:lnTo>
                    <a:lnTo>
                      <a:pt x="2097" y="56"/>
                    </a:lnTo>
                    <a:lnTo>
                      <a:pt x="2140" y="56"/>
                    </a:lnTo>
                    <a:lnTo>
                      <a:pt x="2181" y="56"/>
                    </a:lnTo>
                    <a:lnTo>
                      <a:pt x="2223" y="56"/>
                    </a:lnTo>
                    <a:lnTo>
                      <a:pt x="2264" y="56"/>
                    </a:lnTo>
                    <a:lnTo>
                      <a:pt x="2304" y="36"/>
                    </a:lnTo>
                    <a:lnTo>
                      <a:pt x="2347" y="36"/>
                    </a:lnTo>
                    <a:lnTo>
                      <a:pt x="2388" y="19"/>
                    </a:lnTo>
                    <a:lnTo>
                      <a:pt x="2430" y="19"/>
                    </a:lnTo>
                    <a:lnTo>
                      <a:pt x="2473" y="19"/>
                    </a:lnTo>
                    <a:lnTo>
                      <a:pt x="2514" y="0"/>
                    </a:lnTo>
                    <a:lnTo>
                      <a:pt x="6980" y="0"/>
                    </a:lnTo>
                    <a:lnTo>
                      <a:pt x="698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2A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2" name="Freeform 174">
                <a:extLst>
                  <a:ext uri="{FF2B5EF4-FFF2-40B4-BE49-F238E27FC236}">
                    <a16:creationId xmlns:a16="http://schemas.microsoft.com/office/drawing/2014/main" id="{6FDD73FF-E642-434F-80B0-8791A3B93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562"/>
                <a:ext cx="447" cy="32"/>
              </a:xfrm>
              <a:custGeom>
                <a:avLst/>
                <a:gdLst>
                  <a:gd name="T0" fmla="*/ 0 w 1787"/>
                  <a:gd name="T1" fmla="*/ 130 h 130"/>
                  <a:gd name="T2" fmla="*/ 20 w 1787"/>
                  <a:gd name="T3" fmla="*/ 130 h 130"/>
                  <a:gd name="T4" fmla="*/ 42 w 1787"/>
                  <a:gd name="T5" fmla="*/ 130 h 130"/>
                  <a:gd name="T6" fmla="*/ 62 w 1787"/>
                  <a:gd name="T7" fmla="*/ 111 h 130"/>
                  <a:gd name="T8" fmla="*/ 82 w 1787"/>
                  <a:gd name="T9" fmla="*/ 111 h 130"/>
                  <a:gd name="T10" fmla="*/ 105 w 1787"/>
                  <a:gd name="T11" fmla="*/ 111 h 130"/>
                  <a:gd name="T12" fmla="*/ 125 w 1787"/>
                  <a:gd name="T13" fmla="*/ 93 h 130"/>
                  <a:gd name="T14" fmla="*/ 146 w 1787"/>
                  <a:gd name="T15" fmla="*/ 93 h 130"/>
                  <a:gd name="T16" fmla="*/ 166 w 1787"/>
                  <a:gd name="T17" fmla="*/ 93 h 130"/>
                  <a:gd name="T18" fmla="*/ 186 w 1787"/>
                  <a:gd name="T19" fmla="*/ 73 h 130"/>
                  <a:gd name="T20" fmla="*/ 208 w 1787"/>
                  <a:gd name="T21" fmla="*/ 73 h 130"/>
                  <a:gd name="T22" fmla="*/ 249 w 1787"/>
                  <a:gd name="T23" fmla="*/ 73 h 130"/>
                  <a:gd name="T24" fmla="*/ 269 w 1787"/>
                  <a:gd name="T25" fmla="*/ 55 h 130"/>
                  <a:gd name="T26" fmla="*/ 292 w 1787"/>
                  <a:gd name="T27" fmla="*/ 55 h 130"/>
                  <a:gd name="T28" fmla="*/ 332 w 1787"/>
                  <a:gd name="T29" fmla="*/ 55 h 130"/>
                  <a:gd name="T30" fmla="*/ 354 w 1787"/>
                  <a:gd name="T31" fmla="*/ 36 h 130"/>
                  <a:gd name="T32" fmla="*/ 374 w 1787"/>
                  <a:gd name="T33" fmla="*/ 36 h 130"/>
                  <a:gd name="T34" fmla="*/ 415 w 1787"/>
                  <a:gd name="T35" fmla="*/ 36 h 130"/>
                  <a:gd name="T36" fmla="*/ 435 w 1787"/>
                  <a:gd name="T37" fmla="*/ 36 h 130"/>
                  <a:gd name="T38" fmla="*/ 458 w 1787"/>
                  <a:gd name="T39" fmla="*/ 18 h 130"/>
                  <a:gd name="T40" fmla="*/ 499 w 1787"/>
                  <a:gd name="T41" fmla="*/ 18 h 130"/>
                  <a:gd name="T42" fmla="*/ 519 w 1787"/>
                  <a:gd name="T43" fmla="*/ 18 h 130"/>
                  <a:gd name="T44" fmla="*/ 541 w 1787"/>
                  <a:gd name="T45" fmla="*/ 18 h 130"/>
                  <a:gd name="T46" fmla="*/ 581 w 1787"/>
                  <a:gd name="T47" fmla="*/ 0 h 130"/>
                  <a:gd name="T48" fmla="*/ 602 w 1787"/>
                  <a:gd name="T49" fmla="*/ 0 h 130"/>
                  <a:gd name="T50" fmla="*/ 1538 w 1787"/>
                  <a:gd name="T51" fmla="*/ 0 h 130"/>
                  <a:gd name="T52" fmla="*/ 1577 w 1787"/>
                  <a:gd name="T53" fmla="*/ 18 h 130"/>
                  <a:gd name="T54" fmla="*/ 1600 w 1787"/>
                  <a:gd name="T55" fmla="*/ 18 h 130"/>
                  <a:gd name="T56" fmla="*/ 1620 w 1787"/>
                  <a:gd name="T57" fmla="*/ 18 h 130"/>
                  <a:gd name="T58" fmla="*/ 1662 w 1787"/>
                  <a:gd name="T59" fmla="*/ 36 h 130"/>
                  <a:gd name="T60" fmla="*/ 1682 w 1787"/>
                  <a:gd name="T61" fmla="*/ 36 h 130"/>
                  <a:gd name="T62" fmla="*/ 1703 w 1787"/>
                  <a:gd name="T63" fmla="*/ 55 h 130"/>
                  <a:gd name="T64" fmla="*/ 1703 w 1787"/>
                  <a:gd name="T65" fmla="*/ 73 h 130"/>
                  <a:gd name="T66" fmla="*/ 1723 w 1787"/>
                  <a:gd name="T67" fmla="*/ 73 h 130"/>
                  <a:gd name="T68" fmla="*/ 1746 w 1787"/>
                  <a:gd name="T69" fmla="*/ 93 h 130"/>
                  <a:gd name="T70" fmla="*/ 1746 w 1787"/>
                  <a:gd name="T71" fmla="*/ 111 h 130"/>
                  <a:gd name="T72" fmla="*/ 1766 w 1787"/>
                  <a:gd name="T73" fmla="*/ 111 h 130"/>
                  <a:gd name="T74" fmla="*/ 1787 w 1787"/>
                  <a:gd name="T75" fmla="*/ 130 h 130"/>
                  <a:gd name="T76" fmla="*/ 0 w 1787"/>
                  <a:gd name="T7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7" h="130">
                    <a:moveTo>
                      <a:pt x="0" y="130"/>
                    </a:moveTo>
                    <a:lnTo>
                      <a:pt x="20" y="130"/>
                    </a:lnTo>
                    <a:lnTo>
                      <a:pt x="42" y="130"/>
                    </a:lnTo>
                    <a:lnTo>
                      <a:pt x="62" y="111"/>
                    </a:lnTo>
                    <a:lnTo>
                      <a:pt x="82" y="111"/>
                    </a:lnTo>
                    <a:lnTo>
                      <a:pt x="105" y="111"/>
                    </a:lnTo>
                    <a:lnTo>
                      <a:pt x="125" y="93"/>
                    </a:lnTo>
                    <a:lnTo>
                      <a:pt x="146" y="93"/>
                    </a:lnTo>
                    <a:lnTo>
                      <a:pt x="166" y="93"/>
                    </a:lnTo>
                    <a:lnTo>
                      <a:pt x="186" y="73"/>
                    </a:lnTo>
                    <a:lnTo>
                      <a:pt x="208" y="73"/>
                    </a:lnTo>
                    <a:lnTo>
                      <a:pt x="249" y="73"/>
                    </a:lnTo>
                    <a:lnTo>
                      <a:pt x="269" y="55"/>
                    </a:lnTo>
                    <a:lnTo>
                      <a:pt x="292" y="55"/>
                    </a:lnTo>
                    <a:lnTo>
                      <a:pt x="332" y="55"/>
                    </a:lnTo>
                    <a:lnTo>
                      <a:pt x="354" y="36"/>
                    </a:lnTo>
                    <a:lnTo>
                      <a:pt x="374" y="36"/>
                    </a:lnTo>
                    <a:lnTo>
                      <a:pt x="415" y="36"/>
                    </a:lnTo>
                    <a:lnTo>
                      <a:pt x="435" y="36"/>
                    </a:lnTo>
                    <a:lnTo>
                      <a:pt x="458" y="18"/>
                    </a:lnTo>
                    <a:lnTo>
                      <a:pt x="499" y="18"/>
                    </a:lnTo>
                    <a:lnTo>
                      <a:pt x="519" y="18"/>
                    </a:lnTo>
                    <a:lnTo>
                      <a:pt x="541" y="18"/>
                    </a:lnTo>
                    <a:lnTo>
                      <a:pt x="581" y="0"/>
                    </a:lnTo>
                    <a:lnTo>
                      <a:pt x="602" y="0"/>
                    </a:lnTo>
                    <a:lnTo>
                      <a:pt x="1538" y="0"/>
                    </a:lnTo>
                    <a:lnTo>
                      <a:pt x="1577" y="18"/>
                    </a:lnTo>
                    <a:lnTo>
                      <a:pt x="1600" y="18"/>
                    </a:lnTo>
                    <a:lnTo>
                      <a:pt x="1620" y="18"/>
                    </a:lnTo>
                    <a:lnTo>
                      <a:pt x="1662" y="36"/>
                    </a:lnTo>
                    <a:lnTo>
                      <a:pt x="1682" y="36"/>
                    </a:lnTo>
                    <a:lnTo>
                      <a:pt x="1703" y="55"/>
                    </a:lnTo>
                    <a:lnTo>
                      <a:pt x="1703" y="73"/>
                    </a:lnTo>
                    <a:lnTo>
                      <a:pt x="1723" y="73"/>
                    </a:lnTo>
                    <a:lnTo>
                      <a:pt x="1746" y="93"/>
                    </a:lnTo>
                    <a:lnTo>
                      <a:pt x="1746" y="111"/>
                    </a:lnTo>
                    <a:lnTo>
                      <a:pt x="1766" y="111"/>
                    </a:lnTo>
                    <a:lnTo>
                      <a:pt x="1787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F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3" name="Freeform 175">
                <a:extLst>
                  <a:ext uri="{FF2B5EF4-FFF2-40B4-BE49-F238E27FC236}">
                    <a16:creationId xmlns:a16="http://schemas.microsoft.com/office/drawing/2014/main" id="{25404C4F-9010-4C18-9F04-947EF62A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2580"/>
                <a:ext cx="255" cy="14"/>
              </a:xfrm>
              <a:custGeom>
                <a:avLst/>
                <a:gdLst>
                  <a:gd name="T0" fmla="*/ 0 w 1019"/>
                  <a:gd name="T1" fmla="*/ 57 h 57"/>
                  <a:gd name="T2" fmla="*/ 83 w 1019"/>
                  <a:gd name="T3" fmla="*/ 38 h 57"/>
                  <a:gd name="T4" fmla="*/ 168 w 1019"/>
                  <a:gd name="T5" fmla="*/ 38 h 57"/>
                  <a:gd name="T6" fmla="*/ 249 w 1019"/>
                  <a:gd name="T7" fmla="*/ 20 h 57"/>
                  <a:gd name="T8" fmla="*/ 313 w 1019"/>
                  <a:gd name="T9" fmla="*/ 20 h 57"/>
                  <a:gd name="T10" fmla="*/ 395 w 1019"/>
                  <a:gd name="T11" fmla="*/ 20 h 57"/>
                  <a:gd name="T12" fmla="*/ 459 w 1019"/>
                  <a:gd name="T13" fmla="*/ 20 h 57"/>
                  <a:gd name="T14" fmla="*/ 521 w 1019"/>
                  <a:gd name="T15" fmla="*/ 0 h 57"/>
                  <a:gd name="T16" fmla="*/ 582 w 1019"/>
                  <a:gd name="T17" fmla="*/ 0 h 57"/>
                  <a:gd name="T18" fmla="*/ 645 w 1019"/>
                  <a:gd name="T19" fmla="*/ 20 h 57"/>
                  <a:gd name="T20" fmla="*/ 708 w 1019"/>
                  <a:gd name="T21" fmla="*/ 20 h 57"/>
                  <a:gd name="T22" fmla="*/ 771 w 1019"/>
                  <a:gd name="T23" fmla="*/ 20 h 57"/>
                  <a:gd name="T24" fmla="*/ 832 w 1019"/>
                  <a:gd name="T25" fmla="*/ 20 h 57"/>
                  <a:gd name="T26" fmla="*/ 874 w 1019"/>
                  <a:gd name="T27" fmla="*/ 38 h 57"/>
                  <a:gd name="T28" fmla="*/ 915 w 1019"/>
                  <a:gd name="T29" fmla="*/ 38 h 57"/>
                  <a:gd name="T30" fmla="*/ 978 w 1019"/>
                  <a:gd name="T31" fmla="*/ 38 h 57"/>
                  <a:gd name="T32" fmla="*/ 1019 w 1019"/>
                  <a:gd name="T33" fmla="*/ 57 h 57"/>
                  <a:gd name="T34" fmla="*/ 0 w 1019"/>
                  <a:gd name="T3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9" h="57">
                    <a:moveTo>
                      <a:pt x="0" y="57"/>
                    </a:moveTo>
                    <a:lnTo>
                      <a:pt x="83" y="38"/>
                    </a:lnTo>
                    <a:lnTo>
                      <a:pt x="168" y="38"/>
                    </a:lnTo>
                    <a:lnTo>
                      <a:pt x="249" y="20"/>
                    </a:lnTo>
                    <a:lnTo>
                      <a:pt x="313" y="20"/>
                    </a:lnTo>
                    <a:lnTo>
                      <a:pt x="395" y="20"/>
                    </a:lnTo>
                    <a:lnTo>
                      <a:pt x="459" y="20"/>
                    </a:lnTo>
                    <a:lnTo>
                      <a:pt x="521" y="0"/>
                    </a:lnTo>
                    <a:lnTo>
                      <a:pt x="582" y="0"/>
                    </a:lnTo>
                    <a:lnTo>
                      <a:pt x="645" y="20"/>
                    </a:lnTo>
                    <a:lnTo>
                      <a:pt x="708" y="20"/>
                    </a:lnTo>
                    <a:lnTo>
                      <a:pt x="771" y="20"/>
                    </a:lnTo>
                    <a:lnTo>
                      <a:pt x="832" y="20"/>
                    </a:lnTo>
                    <a:lnTo>
                      <a:pt x="874" y="38"/>
                    </a:lnTo>
                    <a:lnTo>
                      <a:pt x="915" y="38"/>
                    </a:lnTo>
                    <a:lnTo>
                      <a:pt x="978" y="38"/>
                    </a:lnTo>
                    <a:lnTo>
                      <a:pt x="10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F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4" name="Freeform 176">
                <a:extLst>
                  <a:ext uri="{FF2B5EF4-FFF2-40B4-BE49-F238E27FC236}">
                    <a16:creationId xmlns:a16="http://schemas.microsoft.com/office/drawing/2014/main" id="{BC416BEC-EB8C-4329-84BB-64FBAFC67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562"/>
                <a:ext cx="1116" cy="32"/>
              </a:xfrm>
              <a:custGeom>
                <a:avLst/>
                <a:gdLst>
                  <a:gd name="T0" fmla="*/ 0 w 4466"/>
                  <a:gd name="T1" fmla="*/ 130 h 130"/>
                  <a:gd name="T2" fmla="*/ 20 w 4466"/>
                  <a:gd name="T3" fmla="*/ 130 h 130"/>
                  <a:gd name="T4" fmla="*/ 40 w 4466"/>
                  <a:gd name="T5" fmla="*/ 111 h 130"/>
                  <a:gd name="T6" fmla="*/ 62 w 4466"/>
                  <a:gd name="T7" fmla="*/ 111 h 130"/>
                  <a:gd name="T8" fmla="*/ 82 w 4466"/>
                  <a:gd name="T9" fmla="*/ 111 h 130"/>
                  <a:gd name="T10" fmla="*/ 103 w 4466"/>
                  <a:gd name="T11" fmla="*/ 93 h 130"/>
                  <a:gd name="T12" fmla="*/ 143 w 4466"/>
                  <a:gd name="T13" fmla="*/ 93 h 130"/>
                  <a:gd name="T14" fmla="*/ 166 w 4466"/>
                  <a:gd name="T15" fmla="*/ 73 h 130"/>
                  <a:gd name="T16" fmla="*/ 185 w 4466"/>
                  <a:gd name="T17" fmla="*/ 73 h 130"/>
                  <a:gd name="T18" fmla="*/ 208 w 4466"/>
                  <a:gd name="T19" fmla="*/ 73 h 130"/>
                  <a:gd name="T20" fmla="*/ 228 w 4466"/>
                  <a:gd name="T21" fmla="*/ 55 h 130"/>
                  <a:gd name="T22" fmla="*/ 249 w 4466"/>
                  <a:gd name="T23" fmla="*/ 55 h 130"/>
                  <a:gd name="T24" fmla="*/ 289 w 4466"/>
                  <a:gd name="T25" fmla="*/ 36 h 130"/>
                  <a:gd name="T26" fmla="*/ 311 w 4466"/>
                  <a:gd name="T27" fmla="*/ 36 h 130"/>
                  <a:gd name="T28" fmla="*/ 331 w 4466"/>
                  <a:gd name="T29" fmla="*/ 18 h 130"/>
                  <a:gd name="T30" fmla="*/ 353 w 4466"/>
                  <a:gd name="T31" fmla="*/ 18 h 130"/>
                  <a:gd name="T32" fmla="*/ 392 w 4466"/>
                  <a:gd name="T33" fmla="*/ 0 h 130"/>
                  <a:gd name="T34" fmla="*/ 4466 w 4466"/>
                  <a:gd name="T35" fmla="*/ 0 h 130"/>
                  <a:gd name="T36" fmla="*/ 4466 w 4466"/>
                  <a:gd name="T37" fmla="*/ 130 h 130"/>
                  <a:gd name="T38" fmla="*/ 0 w 4466"/>
                  <a:gd name="T3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66" h="130">
                    <a:moveTo>
                      <a:pt x="0" y="130"/>
                    </a:moveTo>
                    <a:lnTo>
                      <a:pt x="20" y="130"/>
                    </a:lnTo>
                    <a:lnTo>
                      <a:pt x="40" y="111"/>
                    </a:lnTo>
                    <a:lnTo>
                      <a:pt x="62" y="111"/>
                    </a:lnTo>
                    <a:lnTo>
                      <a:pt x="82" y="111"/>
                    </a:lnTo>
                    <a:lnTo>
                      <a:pt x="103" y="93"/>
                    </a:lnTo>
                    <a:lnTo>
                      <a:pt x="143" y="93"/>
                    </a:lnTo>
                    <a:lnTo>
                      <a:pt x="166" y="73"/>
                    </a:lnTo>
                    <a:lnTo>
                      <a:pt x="185" y="73"/>
                    </a:lnTo>
                    <a:lnTo>
                      <a:pt x="208" y="73"/>
                    </a:lnTo>
                    <a:lnTo>
                      <a:pt x="228" y="55"/>
                    </a:lnTo>
                    <a:lnTo>
                      <a:pt x="249" y="55"/>
                    </a:lnTo>
                    <a:lnTo>
                      <a:pt x="289" y="36"/>
                    </a:lnTo>
                    <a:lnTo>
                      <a:pt x="311" y="36"/>
                    </a:lnTo>
                    <a:lnTo>
                      <a:pt x="331" y="18"/>
                    </a:lnTo>
                    <a:lnTo>
                      <a:pt x="353" y="18"/>
                    </a:lnTo>
                    <a:lnTo>
                      <a:pt x="392" y="0"/>
                    </a:lnTo>
                    <a:lnTo>
                      <a:pt x="4466" y="0"/>
                    </a:lnTo>
                    <a:lnTo>
                      <a:pt x="4466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F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5" name="Freeform 177">
                <a:extLst>
                  <a:ext uri="{FF2B5EF4-FFF2-40B4-BE49-F238E27FC236}">
                    <a16:creationId xmlns:a16="http://schemas.microsoft.com/office/drawing/2014/main" id="{E8563A0A-0441-45FB-B741-A4BDF6D58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552"/>
                <a:ext cx="234" cy="10"/>
              </a:xfrm>
              <a:custGeom>
                <a:avLst/>
                <a:gdLst>
                  <a:gd name="T0" fmla="*/ 0 w 936"/>
                  <a:gd name="T1" fmla="*/ 38 h 38"/>
                  <a:gd name="T2" fmla="*/ 63 w 936"/>
                  <a:gd name="T3" fmla="*/ 38 h 38"/>
                  <a:gd name="T4" fmla="*/ 146 w 936"/>
                  <a:gd name="T5" fmla="*/ 19 h 38"/>
                  <a:gd name="T6" fmla="*/ 209 w 936"/>
                  <a:gd name="T7" fmla="*/ 19 h 38"/>
                  <a:gd name="T8" fmla="*/ 270 w 936"/>
                  <a:gd name="T9" fmla="*/ 19 h 38"/>
                  <a:gd name="T10" fmla="*/ 332 w 936"/>
                  <a:gd name="T11" fmla="*/ 0 h 38"/>
                  <a:gd name="T12" fmla="*/ 396 w 936"/>
                  <a:gd name="T13" fmla="*/ 0 h 38"/>
                  <a:gd name="T14" fmla="*/ 458 w 936"/>
                  <a:gd name="T15" fmla="*/ 0 h 38"/>
                  <a:gd name="T16" fmla="*/ 519 w 936"/>
                  <a:gd name="T17" fmla="*/ 0 h 38"/>
                  <a:gd name="T18" fmla="*/ 581 w 936"/>
                  <a:gd name="T19" fmla="*/ 0 h 38"/>
                  <a:gd name="T20" fmla="*/ 645 w 936"/>
                  <a:gd name="T21" fmla="*/ 0 h 38"/>
                  <a:gd name="T22" fmla="*/ 706 w 936"/>
                  <a:gd name="T23" fmla="*/ 0 h 38"/>
                  <a:gd name="T24" fmla="*/ 749 w 936"/>
                  <a:gd name="T25" fmla="*/ 19 h 38"/>
                  <a:gd name="T26" fmla="*/ 811 w 936"/>
                  <a:gd name="T27" fmla="*/ 19 h 38"/>
                  <a:gd name="T28" fmla="*/ 852 w 936"/>
                  <a:gd name="T29" fmla="*/ 19 h 38"/>
                  <a:gd name="T30" fmla="*/ 895 w 936"/>
                  <a:gd name="T31" fmla="*/ 38 h 38"/>
                  <a:gd name="T32" fmla="*/ 936 w 936"/>
                  <a:gd name="T33" fmla="*/ 38 h 38"/>
                  <a:gd name="T34" fmla="*/ 0 w 936"/>
                  <a:gd name="T3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6" h="38">
                    <a:moveTo>
                      <a:pt x="0" y="38"/>
                    </a:moveTo>
                    <a:lnTo>
                      <a:pt x="63" y="38"/>
                    </a:lnTo>
                    <a:lnTo>
                      <a:pt x="146" y="19"/>
                    </a:lnTo>
                    <a:lnTo>
                      <a:pt x="209" y="19"/>
                    </a:lnTo>
                    <a:lnTo>
                      <a:pt x="270" y="19"/>
                    </a:lnTo>
                    <a:lnTo>
                      <a:pt x="332" y="0"/>
                    </a:lnTo>
                    <a:lnTo>
                      <a:pt x="396" y="0"/>
                    </a:lnTo>
                    <a:lnTo>
                      <a:pt x="458" y="0"/>
                    </a:lnTo>
                    <a:lnTo>
                      <a:pt x="519" y="0"/>
                    </a:lnTo>
                    <a:lnTo>
                      <a:pt x="581" y="0"/>
                    </a:lnTo>
                    <a:lnTo>
                      <a:pt x="645" y="0"/>
                    </a:lnTo>
                    <a:lnTo>
                      <a:pt x="706" y="0"/>
                    </a:lnTo>
                    <a:lnTo>
                      <a:pt x="749" y="19"/>
                    </a:lnTo>
                    <a:lnTo>
                      <a:pt x="811" y="19"/>
                    </a:lnTo>
                    <a:lnTo>
                      <a:pt x="852" y="19"/>
                    </a:lnTo>
                    <a:lnTo>
                      <a:pt x="895" y="38"/>
                    </a:lnTo>
                    <a:lnTo>
                      <a:pt x="936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F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6" name="Freeform 178">
                <a:extLst>
                  <a:ext uri="{FF2B5EF4-FFF2-40B4-BE49-F238E27FC236}">
                    <a16:creationId xmlns:a16="http://schemas.microsoft.com/office/drawing/2014/main" id="{0C525B2D-143A-41E0-99FC-B8DDF2248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" y="2529"/>
                <a:ext cx="1018" cy="33"/>
              </a:xfrm>
              <a:custGeom>
                <a:avLst/>
                <a:gdLst>
                  <a:gd name="T0" fmla="*/ 0 w 4074"/>
                  <a:gd name="T1" fmla="*/ 131 h 131"/>
                  <a:gd name="T2" fmla="*/ 23 w 4074"/>
                  <a:gd name="T3" fmla="*/ 131 h 131"/>
                  <a:gd name="T4" fmla="*/ 43 w 4074"/>
                  <a:gd name="T5" fmla="*/ 112 h 131"/>
                  <a:gd name="T6" fmla="*/ 64 w 4074"/>
                  <a:gd name="T7" fmla="*/ 112 h 131"/>
                  <a:gd name="T8" fmla="*/ 84 w 4074"/>
                  <a:gd name="T9" fmla="*/ 93 h 131"/>
                  <a:gd name="T10" fmla="*/ 126 w 4074"/>
                  <a:gd name="T11" fmla="*/ 93 h 131"/>
                  <a:gd name="T12" fmla="*/ 146 w 4074"/>
                  <a:gd name="T13" fmla="*/ 93 h 131"/>
                  <a:gd name="T14" fmla="*/ 169 w 4074"/>
                  <a:gd name="T15" fmla="*/ 73 h 131"/>
                  <a:gd name="T16" fmla="*/ 189 w 4074"/>
                  <a:gd name="T17" fmla="*/ 73 h 131"/>
                  <a:gd name="T18" fmla="*/ 210 w 4074"/>
                  <a:gd name="T19" fmla="*/ 56 h 131"/>
                  <a:gd name="T20" fmla="*/ 250 w 4074"/>
                  <a:gd name="T21" fmla="*/ 56 h 131"/>
                  <a:gd name="T22" fmla="*/ 272 w 4074"/>
                  <a:gd name="T23" fmla="*/ 56 h 131"/>
                  <a:gd name="T24" fmla="*/ 314 w 4074"/>
                  <a:gd name="T25" fmla="*/ 37 h 131"/>
                  <a:gd name="T26" fmla="*/ 333 w 4074"/>
                  <a:gd name="T27" fmla="*/ 37 h 131"/>
                  <a:gd name="T28" fmla="*/ 356 w 4074"/>
                  <a:gd name="T29" fmla="*/ 17 h 131"/>
                  <a:gd name="T30" fmla="*/ 396 w 4074"/>
                  <a:gd name="T31" fmla="*/ 17 h 131"/>
                  <a:gd name="T32" fmla="*/ 417 w 4074"/>
                  <a:gd name="T33" fmla="*/ 0 h 131"/>
                  <a:gd name="T34" fmla="*/ 4074 w 4074"/>
                  <a:gd name="T35" fmla="*/ 0 h 131"/>
                  <a:gd name="T36" fmla="*/ 4074 w 4074"/>
                  <a:gd name="T37" fmla="*/ 131 h 131"/>
                  <a:gd name="T38" fmla="*/ 0 w 4074"/>
                  <a:gd name="T3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74" h="131">
                    <a:moveTo>
                      <a:pt x="0" y="131"/>
                    </a:moveTo>
                    <a:lnTo>
                      <a:pt x="23" y="131"/>
                    </a:lnTo>
                    <a:lnTo>
                      <a:pt x="43" y="112"/>
                    </a:lnTo>
                    <a:lnTo>
                      <a:pt x="64" y="112"/>
                    </a:lnTo>
                    <a:lnTo>
                      <a:pt x="84" y="93"/>
                    </a:lnTo>
                    <a:lnTo>
                      <a:pt x="126" y="93"/>
                    </a:lnTo>
                    <a:lnTo>
                      <a:pt x="146" y="93"/>
                    </a:lnTo>
                    <a:lnTo>
                      <a:pt x="169" y="73"/>
                    </a:lnTo>
                    <a:lnTo>
                      <a:pt x="189" y="73"/>
                    </a:lnTo>
                    <a:lnTo>
                      <a:pt x="210" y="56"/>
                    </a:lnTo>
                    <a:lnTo>
                      <a:pt x="250" y="56"/>
                    </a:lnTo>
                    <a:lnTo>
                      <a:pt x="272" y="56"/>
                    </a:lnTo>
                    <a:lnTo>
                      <a:pt x="314" y="37"/>
                    </a:lnTo>
                    <a:lnTo>
                      <a:pt x="333" y="37"/>
                    </a:lnTo>
                    <a:lnTo>
                      <a:pt x="356" y="17"/>
                    </a:lnTo>
                    <a:lnTo>
                      <a:pt x="396" y="17"/>
                    </a:lnTo>
                    <a:lnTo>
                      <a:pt x="417" y="0"/>
                    </a:lnTo>
                    <a:lnTo>
                      <a:pt x="4074" y="0"/>
                    </a:lnTo>
                    <a:lnTo>
                      <a:pt x="4074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8F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7" name="Freeform 179">
                <a:extLst>
                  <a:ext uri="{FF2B5EF4-FFF2-40B4-BE49-F238E27FC236}">
                    <a16:creationId xmlns:a16="http://schemas.microsoft.com/office/drawing/2014/main" id="{81037FCD-2793-4045-8AE6-555FCACFC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496"/>
                <a:ext cx="914" cy="33"/>
              </a:xfrm>
              <a:custGeom>
                <a:avLst/>
                <a:gdLst>
                  <a:gd name="T0" fmla="*/ 0 w 3657"/>
                  <a:gd name="T1" fmla="*/ 131 h 131"/>
                  <a:gd name="T2" fmla="*/ 42 w 3657"/>
                  <a:gd name="T3" fmla="*/ 131 h 131"/>
                  <a:gd name="T4" fmla="*/ 62 w 3657"/>
                  <a:gd name="T5" fmla="*/ 111 h 131"/>
                  <a:gd name="T6" fmla="*/ 105 w 3657"/>
                  <a:gd name="T7" fmla="*/ 111 h 131"/>
                  <a:gd name="T8" fmla="*/ 125 w 3657"/>
                  <a:gd name="T9" fmla="*/ 111 h 131"/>
                  <a:gd name="T10" fmla="*/ 166 w 3657"/>
                  <a:gd name="T11" fmla="*/ 93 h 131"/>
                  <a:gd name="T12" fmla="*/ 188 w 3657"/>
                  <a:gd name="T13" fmla="*/ 93 h 131"/>
                  <a:gd name="T14" fmla="*/ 228 w 3657"/>
                  <a:gd name="T15" fmla="*/ 73 h 131"/>
                  <a:gd name="T16" fmla="*/ 269 w 3657"/>
                  <a:gd name="T17" fmla="*/ 73 h 131"/>
                  <a:gd name="T18" fmla="*/ 292 w 3657"/>
                  <a:gd name="T19" fmla="*/ 56 h 131"/>
                  <a:gd name="T20" fmla="*/ 332 w 3657"/>
                  <a:gd name="T21" fmla="*/ 56 h 131"/>
                  <a:gd name="T22" fmla="*/ 373 w 3657"/>
                  <a:gd name="T23" fmla="*/ 56 h 131"/>
                  <a:gd name="T24" fmla="*/ 415 w 3657"/>
                  <a:gd name="T25" fmla="*/ 37 h 131"/>
                  <a:gd name="T26" fmla="*/ 458 w 3657"/>
                  <a:gd name="T27" fmla="*/ 37 h 131"/>
                  <a:gd name="T28" fmla="*/ 478 w 3657"/>
                  <a:gd name="T29" fmla="*/ 17 h 131"/>
                  <a:gd name="T30" fmla="*/ 519 w 3657"/>
                  <a:gd name="T31" fmla="*/ 17 h 131"/>
                  <a:gd name="T32" fmla="*/ 561 w 3657"/>
                  <a:gd name="T33" fmla="*/ 0 h 131"/>
                  <a:gd name="T34" fmla="*/ 3657 w 3657"/>
                  <a:gd name="T35" fmla="*/ 0 h 131"/>
                  <a:gd name="T36" fmla="*/ 3657 w 3657"/>
                  <a:gd name="T37" fmla="*/ 131 h 131"/>
                  <a:gd name="T38" fmla="*/ 0 w 3657"/>
                  <a:gd name="T3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57" h="131">
                    <a:moveTo>
                      <a:pt x="0" y="131"/>
                    </a:moveTo>
                    <a:lnTo>
                      <a:pt x="42" y="131"/>
                    </a:lnTo>
                    <a:lnTo>
                      <a:pt x="62" y="111"/>
                    </a:lnTo>
                    <a:lnTo>
                      <a:pt x="105" y="111"/>
                    </a:lnTo>
                    <a:lnTo>
                      <a:pt x="125" y="111"/>
                    </a:lnTo>
                    <a:lnTo>
                      <a:pt x="166" y="93"/>
                    </a:lnTo>
                    <a:lnTo>
                      <a:pt x="188" y="93"/>
                    </a:lnTo>
                    <a:lnTo>
                      <a:pt x="228" y="73"/>
                    </a:lnTo>
                    <a:lnTo>
                      <a:pt x="269" y="73"/>
                    </a:lnTo>
                    <a:lnTo>
                      <a:pt x="292" y="56"/>
                    </a:lnTo>
                    <a:lnTo>
                      <a:pt x="332" y="56"/>
                    </a:lnTo>
                    <a:lnTo>
                      <a:pt x="373" y="56"/>
                    </a:lnTo>
                    <a:lnTo>
                      <a:pt x="415" y="37"/>
                    </a:lnTo>
                    <a:lnTo>
                      <a:pt x="458" y="37"/>
                    </a:lnTo>
                    <a:lnTo>
                      <a:pt x="478" y="17"/>
                    </a:lnTo>
                    <a:lnTo>
                      <a:pt x="519" y="17"/>
                    </a:lnTo>
                    <a:lnTo>
                      <a:pt x="561" y="0"/>
                    </a:lnTo>
                    <a:lnTo>
                      <a:pt x="3657" y="0"/>
                    </a:lnTo>
                    <a:lnTo>
                      <a:pt x="3657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8BA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8" name="Freeform 180">
                <a:extLst>
                  <a:ext uri="{FF2B5EF4-FFF2-40B4-BE49-F238E27FC236}">
                    <a16:creationId xmlns:a16="http://schemas.microsoft.com/office/drawing/2014/main" id="{4D1AF3AA-8857-486D-973E-F784E2EA5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463"/>
                <a:ext cx="773" cy="33"/>
              </a:xfrm>
              <a:custGeom>
                <a:avLst/>
                <a:gdLst>
                  <a:gd name="T0" fmla="*/ 0 w 3096"/>
                  <a:gd name="T1" fmla="*/ 132 h 132"/>
                  <a:gd name="T2" fmla="*/ 41 w 3096"/>
                  <a:gd name="T3" fmla="*/ 132 h 132"/>
                  <a:gd name="T4" fmla="*/ 104 w 3096"/>
                  <a:gd name="T5" fmla="*/ 112 h 132"/>
                  <a:gd name="T6" fmla="*/ 146 w 3096"/>
                  <a:gd name="T7" fmla="*/ 112 h 132"/>
                  <a:gd name="T8" fmla="*/ 187 w 3096"/>
                  <a:gd name="T9" fmla="*/ 112 h 132"/>
                  <a:gd name="T10" fmla="*/ 230 w 3096"/>
                  <a:gd name="T11" fmla="*/ 93 h 132"/>
                  <a:gd name="T12" fmla="*/ 291 w 3096"/>
                  <a:gd name="T13" fmla="*/ 93 h 132"/>
                  <a:gd name="T14" fmla="*/ 333 w 3096"/>
                  <a:gd name="T15" fmla="*/ 76 h 132"/>
                  <a:gd name="T16" fmla="*/ 374 w 3096"/>
                  <a:gd name="T17" fmla="*/ 76 h 132"/>
                  <a:gd name="T18" fmla="*/ 437 w 3096"/>
                  <a:gd name="T19" fmla="*/ 56 h 132"/>
                  <a:gd name="T20" fmla="*/ 479 w 3096"/>
                  <a:gd name="T21" fmla="*/ 56 h 132"/>
                  <a:gd name="T22" fmla="*/ 540 w 3096"/>
                  <a:gd name="T23" fmla="*/ 56 h 132"/>
                  <a:gd name="T24" fmla="*/ 583 w 3096"/>
                  <a:gd name="T25" fmla="*/ 38 h 132"/>
                  <a:gd name="T26" fmla="*/ 644 w 3096"/>
                  <a:gd name="T27" fmla="*/ 38 h 132"/>
                  <a:gd name="T28" fmla="*/ 706 w 3096"/>
                  <a:gd name="T29" fmla="*/ 18 h 132"/>
                  <a:gd name="T30" fmla="*/ 767 w 3096"/>
                  <a:gd name="T31" fmla="*/ 18 h 132"/>
                  <a:gd name="T32" fmla="*/ 832 w 3096"/>
                  <a:gd name="T33" fmla="*/ 0 h 132"/>
                  <a:gd name="T34" fmla="*/ 3096 w 3096"/>
                  <a:gd name="T35" fmla="*/ 0 h 132"/>
                  <a:gd name="T36" fmla="*/ 3096 w 3096"/>
                  <a:gd name="T37" fmla="*/ 132 h 132"/>
                  <a:gd name="T38" fmla="*/ 0 w 3096"/>
                  <a:gd name="T3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96" h="132">
                    <a:moveTo>
                      <a:pt x="0" y="132"/>
                    </a:moveTo>
                    <a:lnTo>
                      <a:pt x="41" y="132"/>
                    </a:lnTo>
                    <a:lnTo>
                      <a:pt x="104" y="112"/>
                    </a:lnTo>
                    <a:lnTo>
                      <a:pt x="146" y="112"/>
                    </a:lnTo>
                    <a:lnTo>
                      <a:pt x="187" y="112"/>
                    </a:lnTo>
                    <a:lnTo>
                      <a:pt x="230" y="93"/>
                    </a:lnTo>
                    <a:lnTo>
                      <a:pt x="291" y="93"/>
                    </a:lnTo>
                    <a:lnTo>
                      <a:pt x="333" y="76"/>
                    </a:lnTo>
                    <a:lnTo>
                      <a:pt x="374" y="76"/>
                    </a:lnTo>
                    <a:lnTo>
                      <a:pt x="437" y="56"/>
                    </a:lnTo>
                    <a:lnTo>
                      <a:pt x="479" y="56"/>
                    </a:lnTo>
                    <a:lnTo>
                      <a:pt x="540" y="56"/>
                    </a:lnTo>
                    <a:lnTo>
                      <a:pt x="583" y="38"/>
                    </a:lnTo>
                    <a:lnTo>
                      <a:pt x="644" y="38"/>
                    </a:lnTo>
                    <a:lnTo>
                      <a:pt x="706" y="18"/>
                    </a:lnTo>
                    <a:lnTo>
                      <a:pt x="767" y="18"/>
                    </a:lnTo>
                    <a:lnTo>
                      <a:pt x="832" y="0"/>
                    </a:lnTo>
                    <a:lnTo>
                      <a:pt x="3096" y="0"/>
                    </a:lnTo>
                    <a:lnTo>
                      <a:pt x="3096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AA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49" name="Freeform 181">
                <a:extLst>
                  <a:ext uri="{FF2B5EF4-FFF2-40B4-BE49-F238E27FC236}">
                    <a16:creationId xmlns:a16="http://schemas.microsoft.com/office/drawing/2014/main" id="{2EB0B31A-0350-4686-A449-310039030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2430"/>
                <a:ext cx="565" cy="33"/>
              </a:xfrm>
              <a:custGeom>
                <a:avLst/>
                <a:gdLst>
                  <a:gd name="T0" fmla="*/ 0 w 2264"/>
                  <a:gd name="T1" fmla="*/ 131 h 131"/>
                  <a:gd name="T2" fmla="*/ 20 w 2264"/>
                  <a:gd name="T3" fmla="*/ 131 h 131"/>
                  <a:gd name="T4" fmla="*/ 61 w 2264"/>
                  <a:gd name="T5" fmla="*/ 131 h 131"/>
                  <a:gd name="T6" fmla="*/ 104 w 2264"/>
                  <a:gd name="T7" fmla="*/ 131 h 131"/>
                  <a:gd name="T8" fmla="*/ 123 w 2264"/>
                  <a:gd name="T9" fmla="*/ 131 h 131"/>
                  <a:gd name="T10" fmla="*/ 165 w 2264"/>
                  <a:gd name="T11" fmla="*/ 112 h 131"/>
                  <a:gd name="T12" fmla="*/ 207 w 2264"/>
                  <a:gd name="T13" fmla="*/ 112 h 131"/>
                  <a:gd name="T14" fmla="*/ 227 w 2264"/>
                  <a:gd name="T15" fmla="*/ 112 h 131"/>
                  <a:gd name="T16" fmla="*/ 268 w 2264"/>
                  <a:gd name="T17" fmla="*/ 112 h 131"/>
                  <a:gd name="T18" fmla="*/ 311 w 2264"/>
                  <a:gd name="T19" fmla="*/ 93 h 131"/>
                  <a:gd name="T20" fmla="*/ 353 w 2264"/>
                  <a:gd name="T21" fmla="*/ 93 h 131"/>
                  <a:gd name="T22" fmla="*/ 394 w 2264"/>
                  <a:gd name="T23" fmla="*/ 93 h 131"/>
                  <a:gd name="T24" fmla="*/ 434 w 2264"/>
                  <a:gd name="T25" fmla="*/ 93 h 131"/>
                  <a:gd name="T26" fmla="*/ 457 w 2264"/>
                  <a:gd name="T27" fmla="*/ 76 h 131"/>
                  <a:gd name="T28" fmla="*/ 498 w 2264"/>
                  <a:gd name="T29" fmla="*/ 76 h 131"/>
                  <a:gd name="T30" fmla="*/ 540 w 2264"/>
                  <a:gd name="T31" fmla="*/ 76 h 131"/>
                  <a:gd name="T32" fmla="*/ 580 w 2264"/>
                  <a:gd name="T33" fmla="*/ 76 h 131"/>
                  <a:gd name="T34" fmla="*/ 622 w 2264"/>
                  <a:gd name="T35" fmla="*/ 56 h 131"/>
                  <a:gd name="T36" fmla="*/ 663 w 2264"/>
                  <a:gd name="T37" fmla="*/ 56 h 131"/>
                  <a:gd name="T38" fmla="*/ 706 w 2264"/>
                  <a:gd name="T39" fmla="*/ 56 h 131"/>
                  <a:gd name="T40" fmla="*/ 726 w 2264"/>
                  <a:gd name="T41" fmla="*/ 56 h 131"/>
                  <a:gd name="T42" fmla="*/ 767 w 2264"/>
                  <a:gd name="T43" fmla="*/ 56 h 131"/>
                  <a:gd name="T44" fmla="*/ 809 w 2264"/>
                  <a:gd name="T45" fmla="*/ 37 h 131"/>
                  <a:gd name="T46" fmla="*/ 829 w 2264"/>
                  <a:gd name="T47" fmla="*/ 37 h 131"/>
                  <a:gd name="T48" fmla="*/ 870 w 2264"/>
                  <a:gd name="T49" fmla="*/ 37 h 131"/>
                  <a:gd name="T50" fmla="*/ 913 w 2264"/>
                  <a:gd name="T51" fmla="*/ 37 h 131"/>
                  <a:gd name="T52" fmla="*/ 933 w 2264"/>
                  <a:gd name="T53" fmla="*/ 37 h 131"/>
                  <a:gd name="T54" fmla="*/ 975 w 2264"/>
                  <a:gd name="T55" fmla="*/ 19 h 131"/>
                  <a:gd name="T56" fmla="*/ 996 w 2264"/>
                  <a:gd name="T57" fmla="*/ 19 h 131"/>
                  <a:gd name="T58" fmla="*/ 1039 w 2264"/>
                  <a:gd name="T59" fmla="*/ 19 h 131"/>
                  <a:gd name="T60" fmla="*/ 1059 w 2264"/>
                  <a:gd name="T61" fmla="*/ 19 h 131"/>
                  <a:gd name="T62" fmla="*/ 1100 w 2264"/>
                  <a:gd name="T63" fmla="*/ 19 h 131"/>
                  <a:gd name="T64" fmla="*/ 1120 w 2264"/>
                  <a:gd name="T65" fmla="*/ 0 h 131"/>
                  <a:gd name="T66" fmla="*/ 2264 w 2264"/>
                  <a:gd name="T67" fmla="*/ 0 h 131"/>
                  <a:gd name="T68" fmla="*/ 2264 w 2264"/>
                  <a:gd name="T69" fmla="*/ 131 h 131"/>
                  <a:gd name="T70" fmla="*/ 0 w 2264"/>
                  <a:gd name="T7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64" h="131">
                    <a:moveTo>
                      <a:pt x="0" y="131"/>
                    </a:moveTo>
                    <a:lnTo>
                      <a:pt x="20" y="131"/>
                    </a:lnTo>
                    <a:lnTo>
                      <a:pt x="61" y="131"/>
                    </a:lnTo>
                    <a:lnTo>
                      <a:pt x="104" y="131"/>
                    </a:lnTo>
                    <a:lnTo>
                      <a:pt x="123" y="131"/>
                    </a:lnTo>
                    <a:lnTo>
                      <a:pt x="165" y="112"/>
                    </a:lnTo>
                    <a:lnTo>
                      <a:pt x="207" y="112"/>
                    </a:lnTo>
                    <a:lnTo>
                      <a:pt x="227" y="112"/>
                    </a:lnTo>
                    <a:lnTo>
                      <a:pt x="268" y="112"/>
                    </a:lnTo>
                    <a:lnTo>
                      <a:pt x="311" y="93"/>
                    </a:lnTo>
                    <a:lnTo>
                      <a:pt x="353" y="93"/>
                    </a:lnTo>
                    <a:lnTo>
                      <a:pt x="394" y="93"/>
                    </a:lnTo>
                    <a:lnTo>
                      <a:pt x="434" y="93"/>
                    </a:lnTo>
                    <a:lnTo>
                      <a:pt x="457" y="76"/>
                    </a:lnTo>
                    <a:lnTo>
                      <a:pt x="498" y="76"/>
                    </a:lnTo>
                    <a:lnTo>
                      <a:pt x="540" y="76"/>
                    </a:lnTo>
                    <a:lnTo>
                      <a:pt x="580" y="76"/>
                    </a:lnTo>
                    <a:lnTo>
                      <a:pt x="622" y="56"/>
                    </a:lnTo>
                    <a:lnTo>
                      <a:pt x="663" y="56"/>
                    </a:lnTo>
                    <a:lnTo>
                      <a:pt x="706" y="56"/>
                    </a:lnTo>
                    <a:lnTo>
                      <a:pt x="726" y="56"/>
                    </a:lnTo>
                    <a:lnTo>
                      <a:pt x="767" y="56"/>
                    </a:lnTo>
                    <a:lnTo>
                      <a:pt x="809" y="37"/>
                    </a:lnTo>
                    <a:lnTo>
                      <a:pt x="829" y="37"/>
                    </a:lnTo>
                    <a:lnTo>
                      <a:pt x="870" y="37"/>
                    </a:lnTo>
                    <a:lnTo>
                      <a:pt x="913" y="37"/>
                    </a:lnTo>
                    <a:lnTo>
                      <a:pt x="933" y="37"/>
                    </a:lnTo>
                    <a:lnTo>
                      <a:pt x="975" y="19"/>
                    </a:lnTo>
                    <a:lnTo>
                      <a:pt x="996" y="19"/>
                    </a:lnTo>
                    <a:lnTo>
                      <a:pt x="1039" y="19"/>
                    </a:lnTo>
                    <a:lnTo>
                      <a:pt x="1059" y="19"/>
                    </a:lnTo>
                    <a:lnTo>
                      <a:pt x="1100" y="19"/>
                    </a:lnTo>
                    <a:lnTo>
                      <a:pt x="1120" y="0"/>
                    </a:lnTo>
                    <a:lnTo>
                      <a:pt x="2264" y="0"/>
                    </a:lnTo>
                    <a:lnTo>
                      <a:pt x="2264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88A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0" name="Freeform 182">
                <a:extLst>
                  <a:ext uri="{FF2B5EF4-FFF2-40B4-BE49-F238E27FC236}">
                    <a16:creationId xmlns:a16="http://schemas.microsoft.com/office/drawing/2014/main" id="{7178EC85-3613-46FF-9F5B-B9FB2C162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" y="2416"/>
                <a:ext cx="286" cy="14"/>
              </a:xfrm>
              <a:custGeom>
                <a:avLst/>
                <a:gdLst>
                  <a:gd name="T0" fmla="*/ 0 w 1144"/>
                  <a:gd name="T1" fmla="*/ 56 h 56"/>
                  <a:gd name="T2" fmla="*/ 188 w 1144"/>
                  <a:gd name="T3" fmla="*/ 38 h 56"/>
                  <a:gd name="T4" fmla="*/ 353 w 1144"/>
                  <a:gd name="T5" fmla="*/ 38 h 56"/>
                  <a:gd name="T6" fmla="*/ 499 w 1144"/>
                  <a:gd name="T7" fmla="*/ 18 h 56"/>
                  <a:gd name="T8" fmla="*/ 625 w 1144"/>
                  <a:gd name="T9" fmla="*/ 18 h 56"/>
                  <a:gd name="T10" fmla="*/ 728 w 1144"/>
                  <a:gd name="T11" fmla="*/ 0 h 56"/>
                  <a:gd name="T12" fmla="*/ 811 w 1144"/>
                  <a:gd name="T13" fmla="*/ 0 h 56"/>
                  <a:gd name="T14" fmla="*/ 894 w 1144"/>
                  <a:gd name="T15" fmla="*/ 0 h 56"/>
                  <a:gd name="T16" fmla="*/ 955 w 1144"/>
                  <a:gd name="T17" fmla="*/ 0 h 56"/>
                  <a:gd name="T18" fmla="*/ 998 w 1144"/>
                  <a:gd name="T19" fmla="*/ 0 h 56"/>
                  <a:gd name="T20" fmla="*/ 1039 w 1144"/>
                  <a:gd name="T21" fmla="*/ 0 h 56"/>
                  <a:gd name="T22" fmla="*/ 1081 w 1144"/>
                  <a:gd name="T23" fmla="*/ 0 h 56"/>
                  <a:gd name="T24" fmla="*/ 1101 w 1144"/>
                  <a:gd name="T25" fmla="*/ 18 h 56"/>
                  <a:gd name="T26" fmla="*/ 1122 w 1144"/>
                  <a:gd name="T27" fmla="*/ 18 h 56"/>
                  <a:gd name="T28" fmla="*/ 1144 w 1144"/>
                  <a:gd name="T29" fmla="*/ 38 h 56"/>
                  <a:gd name="T30" fmla="*/ 1144 w 1144"/>
                  <a:gd name="T31" fmla="*/ 56 h 56"/>
                  <a:gd name="T32" fmla="*/ 0 w 1144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4" h="56">
                    <a:moveTo>
                      <a:pt x="0" y="56"/>
                    </a:moveTo>
                    <a:lnTo>
                      <a:pt x="188" y="38"/>
                    </a:lnTo>
                    <a:lnTo>
                      <a:pt x="353" y="38"/>
                    </a:lnTo>
                    <a:lnTo>
                      <a:pt x="499" y="18"/>
                    </a:lnTo>
                    <a:lnTo>
                      <a:pt x="625" y="18"/>
                    </a:lnTo>
                    <a:lnTo>
                      <a:pt x="728" y="0"/>
                    </a:lnTo>
                    <a:lnTo>
                      <a:pt x="811" y="0"/>
                    </a:lnTo>
                    <a:lnTo>
                      <a:pt x="894" y="0"/>
                    </a:lnTo>
                    <a:lnTo>
                      <a:pt x="955" y="0"/>
                    </a:lnTo>
                    <a:lnTo>
                      <a:pt x="998" y="0"/>
                    </a:lnTo>
                    <a:lnTo>
                      <a:pt x="1039" y="0"/>
                    </a:lnTo>
                    <a:lnTo>
                      <a:pt x="1081" y="0"/>
                    </a:lnTo>
                    <a:lnTo>
                      <a:pt x="1101" y="18"/>
                    </a:lnTo>
                    <a:lnTo>
                      <a:pt x="1122" y="18"/>
                    </a:lnTo>
                    <a:lnTo>
                      <a:pt x="1144" y="38"/>
                    </a:lnTo>
                    <a:lnTo>
                      <a:pt x="1144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839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1" name="Freeform 183">
                <a:extLst>
                  <a:ext uri="{FF2B5EF4-FFF2-40B4-BE49-F238E27FC236}">
                    <a16:creationId xmlns:a16="http://schemas.microsoft.com/office/drawing/2014/main" id="{86F9893C-5533-4D24-819C-483D5694E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5" y="1137"/>
                <a:ext cx="166" cy="153"/>
              </a:xfrm>
              <a:custGeom>
                <a:avLst/>
                <a:gdLst>
                  <a:gd name="T0" fmla="*/ 439 w 667"/>
                  <a:gd name="T1" fmla="*/ 512 h 613"/>
                  <a:gd name="T2" fmla="*/ 223 w 667"/>
                  <a:gd name="T3" fmla="*/ 512 h 613"/>
                  <a:gd name="T4" fmla="*/ 194 w 667"/>
                  <a:gd name="T5" fmla="*/ 613 h 613"/>
                  <a:gd name="T6" fmla="*/ 0 w 667"/>
                  <a:gd name="T7" fmla="*/ 613 h 613"/>
                  <a:gd name="T8" fmla="*/ 231 w 667"/>
                  <a:gd name="T9" fmla="*/ 0 h 613"/>
                  <a:gd name="T10" fmla="*/ 437 w 667"/>
                  <a:gd name="T11" fmla="*/ 0 h 613"/>
                  <a:gd name="T12" fmla="*/ 667 w 667"/>
                  <a:gd name="T13" fmla="*/ 613 h 613"/>
                  <a:gd name="T14" fmla="*/ 470 w 667"/>
                  <a:gd name="T15" fmla="*/ 613 h 613"/>
                  <a:gd name="T16" fmla="*/ 439 w 667"/>
                  <a:gd name="T17" fmla="*/ 512 h 613"/>
                  <a:gd name="T18" fmla="*/ 399 w 667"/>
                  <a:gd name="T19" fmla="*/ 379 h 613"/>
                  <a:gd name="T20" fmla="*/ 332 w 667"/>
                  <a:gd name="T21" fmla="*/ 159 h 613"/>
                  <a:gd name="T22" fmla="*/ 264 w 667"/>
                  <a:gd name="T23" fmla="*/ 379 h 613"/>
                  <a:gd name="T24" fmla="*/ 399 w 667"/>
                  <a:gd name="T25" fmla="*/ 379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7" h="613">
                    <a:moveTo>
                      <a:pt x="439" y="512"/>
                    </a:moveTo>
                    <a:lnTo>
                      <a:pt x="223" y="512"/>
                    </a:lnTo>
                    <a:lnTo>
                      <a:pt x="194" y="613"/>
                    </a:lnTo>
                    <a:lnTo>
                      <a:pt x="0" y="613"/>
                    </a:lnTo>
                    <a:lnTo>
                      <a:pt x="231" y="0"/>
                    </a:lnTo>
                    <a:lnTo>
                      <a:pt x="437" y="0"/>
                    </a:lnTo>
                    <a:lnTo>
                      <a:pt x="667" y="613"/>
                    </a:lnTo>
                    <a:lnTo>
                      <a:pt x="470" y="613"/>
                    </a:lnTo>
                    <a:lnTo>
                      <a:pt x="439" y="512"/>
                    </a:lnTo>
                    <a:close/>
                    <a:moveTo>
                      <a:pt x="399" y="379"/>
                    </a:moveTo>
                    <a:lnTo>
                      <a:pt x="332" y="159"/>
                    </a:lnTo>
                    <a:lnTo>
                      <a:pt x="264" y="379"/>
                    </a:lnTo>
                    <a:lnTo>
                      <a:pt x="399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2" name="Freeform 184">
                <a:extLst>
                  <a:ext uri="{FF2B5EF4-FFF2-40B4-BE49-F238E27FC236}">
                    <a16:creationId xmlns:a16="http://schemas.microsoft.com/office/drawing/2014/main" id="{44E9A845-BBE6-45FB-A2FE-054AB9BD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135"/>
                <a:ext cx="149" cy="158"/>
              </a:xfrm>
              <a:custGeom>
                <a:avLst/>
                <a:gdLst>
                  <a:gd name="T0" fmla="*/ 592 w 597"/>
                  <a:gd name="T1" fmla="*/ 441 h 635"/>
                  <a:gd name="T2" fmla="*/ 576 w 597"/>
                  <a:gd name="T3" fmla="*/ 487 h 635"/>
                  <a:gd name="T4" fmla="*/ 553 w 597"/>
                  <a:gd name="T5" fmla="*/ 528 h 635"/>
                  <a:gd name="T6" fmla="*/ 525 w 597"/>
                  <a:gd name="T7" fmla="*/ 562 h 635"/>
                  <a:gd name="T8" fmla="*/ 492 w 597"/>
                  <a:gd name="T9" fmla="*/ 589 h 635"/>
                  <a:gd name="T10" fmla="*/ 455 w 597"/>
                  <a:gd name="T11" fmla="*/ 611 h 635"/>
                  <a:gd name="T12" fmla="*/ 411 w 597"/>
                  <a:gd name="T13" fmla="*/ 625 h 635"/>
                  <a:gd name="T14" fmla="*/ 358 w 597"/>
                  <a:gd name="T15" fmla="*/ 633 h 635"/>
                  <a:gd name="T16" fmla="*/ 295 w 597"/>
                  <a:gd name="T17" fmla="*/ 635 h 635"/>
                  <a:gd name="T18" fmla="*/ 228 w 597"/>
                  <a:gd name="T19" fmla="*/ 628 h 635"/>
                  <a:gd name="T20" fmla="*/ 173 w 597"/>
                  <a:gd name="T21" fmla="*/ 612 h 635"/>
                  <a:gd name="T22" fmla="*/ 125 w 597"/>
                  <a:gd name="T23" fmla="*/ 588 h 635"/>
                  <a:gd name="T24" fmla="*/ 84 w 597"/>
                  <a:gd name="T25" fmla="*/ 552 h 635"/>
                  <a:gd name="T26" fmla="*/ 46 w 597"/>
                  <a:gd name="T27" fmla="*/ 503 h 635"/>
                  <a:gd name="T28" fmla="*/ 19 w 597"/>
                  <a:gd name="T29" fmla="*/ 442 h 635"/>
                  <a:gd name="T30" fmla="*/ 4 w 597"/>
                  <a:gd name="T31" fmla="*/ 371 h 635"/>
                  <a:gd name="T32" fmla="*/ 1 w 597"/>
                  <a:gd name="T33" fmla="*/ 298 h 635"/>
                  <a:gd name="T34" fmla="*/ 5 w 597"/>
                  <a:gd name="T35" fmla="*/ 245 h 635"/>
                  <a:gd name="T36" fmla="*/ 16 w 597"/>
                  <a:gd name="T37" fmla="*/ 197 h 635"/>
                  <a:gd name="T38" fmla="*/ 32 w 597"/>
                  <a:gd name="T39" fmla="*/ 153 h 635"/>
                  <a:gd name="T40" fmla="*/ 54 w 597"/>
                  <a:gd name="T41" fmla="*/ 116 h 635"/>
                  <a:gd name="T42" fmla="*/ 81 w 597"/>
                  <a:gd name="T43" fmla="*/ 83 h 635"/>
                  <a:gd name="T44" fmla="*/ 114 w 597"/>
                  <a:gd name="T45" fmla="*/ 55 h 635"/>
                  <a:gd name="T46" fmla="*/ 151 w 597"/>
                  <a:gd name="T47" fmla="*/ 32 h 635"/>
                  <a:gd name="T48" fmla="*/ 194 w 597"/>
                  <a:gd name="T49" fmla="*/ 16 h 635"/>
                  <a:gd name="T50" fmla="*/ 240 w 597"/>
                  <a:gd name="T51" fmla="*/ 6 h 635"/>
                  <a:gd name="T52" fmla="*/ 292 w 597"/>
                  <a:gd name="T53" fmla="*/ 0 h 635"/>
                  <a:gd name="T54" fmla="*/ 365 w 597"/>
                  <a:gd name="T55" fmla="*/ 3 h 635"/>
                  <a:gd name="T56" fmla="*/ 435 w 597"/>
                  <a:gd name="T57" fmla="*/ 19 h 635"/>
                  <a:gd name="T58" fmla="*/ 492 w 597"/>
                  <a:gd name="T59" fmla="*/ 47 h 635"/>
                  <a:gd name="T60" fmla="*/ 537 w 597"/>
                  <a:gd name="T61" fmla="*/ 89 h 635"/>
                  <a:gd name="T62" fmla="*/ 573 w 597"/>
                  <a:gd name="T63" fmla="*/ 146 h 635"/>
                  <a:gd name="T64" fmla="*/ 423 w 597"/>
                  <a:gd name="T65" fmla="*/ 229 h 635"/>
                  <a:gd name="T66" fmla="*/ 410 w 597"/>
                  <a:gd name="T67" fmla="*/ 194 h 635"/>
                  <a:gd name="T68" fmla="*/ 387 w 597"/>
                  <a:gd name="T69" fmla="*/ 168 h 635"/>
                  <a:gd name="T70" fmla="*/ 354 w 597"/>
                  <a:gd name="T71" fmla="*/ 149 h 635"/>
                  <a:gd name="T72" fmla="*/ 314 w 597"/>
                  <a:gd name="T73" fmla="*/ 142 h 635"/>
                  <a:gd name="T74" fmla="*/ 271 w 597"/>
                  <a:gd name="T75" fmla="*/ 149 h 635"/>
                  <a:gd name="T76" fmla="*/ 235 w 597"/>
                  <a:gd name="T77" fmla="*/ 172 h 635"/>
                  <a:gd name="T78" fmla="*/ 210 w 597"/>
                  <a:gd name="T79" fmla="*/ 205 h 635"/>
                  <a:gd name="T80" fmla="*/ 196 w 597"/>
                  <a:gd name="T81" fmla="*/ 243 h 635"/>
                  <a:gd name="T82" fmla="*/ 191 w 597"/>
                  <a:gd name="T83" fmla="*/ 295 h 635"/>
                  <a:gd name="T84" fmla="*/ 192 w 597"/>
                  <a:gd name="T85" fmla="*/ 361 h 635"/>
                  <a:gd name="T86" fmla="*/ 203 w 597"/>
                  <a:gd name="T87" fmla="*/ 417 h 635"/>
                  <a:gd name="T88" fmla="*/ 222 w 597"/>
                  <a:gd name="T89" fmla="*/ 454 h 635"/>
                  <a:gd name="T90" fmla="*/ 248 w 597"/>
                  <a:gd name="T91" fmla="*/ 478 h 635"/>
                  <a:gd name="T92" fmla="*/ 281 w 597"/>
                  <a:gd name="T93" fmla="*/ 490 h 635"/>
                  <a:gd name="T94" fmla="*/ 321 w 597"/>
                  <a:gd name="T95" fmla="*/ 493 h 635"/>
                  <a:gd name="T96" fmla="*/ 356 w 597"/>
                  <a:gd name="T97" fmla="*/ 485 h 635"/>
                  <a:gd name="T98" fmla="*/ 383 w 597"/>
                  <a:gd name="T99" fmla="*/ 469 h 635"/>
                  <a:gd name="T100" fmla="*/ 403 w 597"/>
                  <a:gd name="T101" fmla="*/ 445 h 635"/>
                  <a:gd name="T102" fmla="*/ 419 w 597"/>
                  <a:gd name="T103" fmla="*/ 413 h 635"/>
                  <a:gd name="T104" fmla="*/ 431 w 597"/>
                  <a:gd name="T105" fmla="*/ 37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7" h="635">
                    <a:moveTo>
                      <a:pt x="431" y="373"/>
                    </a:moveTo>
                    <a:lnTo>
                      <a:pt x="597" y="424"/>
                    </a:lnTo>
                    <a:lnTo>
                      <a:pt x="592" y="441"/>
                    </a:lnTo>
                    <a:lnTo>
                      <a:pt x="588" y="457"/>
                    </a:lnTo>
                    <a:lnTo>
                      <a:pt x="581" y="473"/>
                    </a:lnTo>
                    <a:lnTo>
                      <a:pt x="576" y="487"/>
                    </a:lnTo>
                    <a:lnTo>
                      <a:pt x="568" y="502"/>
                    </a:lnTo>
                    <a:lnTo>
                      <a:pt x="561" y="515"/>
                    </a:lnTo>
                    <a:lnTo>
                      <a:pt x="553" y="528"/>
                    </a:lnTo>
                    <a:lnTo>
                      <a:pt x="544" y="540"/>
                    </a:lnTo>
                    <a:lnTo>
                      <a:pt x="535" y="551"/>
                    </a:lnTo>
                    <a:lnTo>
                      <a:pt x="525" y="562"/>
                    </a:lnTo>
                    <a:lnTo>
                      <a:pt x="515" y="572"/>
                    </a:lnTo>
                    <a:lnTo>
                      <a:pt x="504" y="581"/>
                    </a:lnTo>
                    <a:lnTo>
                      <a:pt x="492" y="589"/>
                    </a:lnTo>
                    <a:lnTo>
                      <a:pt x="480" y="597"/>
                    </a:lnTo>
                    <a:lnTo>
                      <a:pt x="468" y="604"/>
                    </a:lnTo>
                    <a:lnTo>
                      <a:pt x="455" y="611"/>
                    </a:lnTo>
                    <a:lnTo>
                      <a:pt x="441" y="616"/>
                    </a:lnTo>
                    <a:lnTo>
                      <a:pt x="426" y="621"/>
                    </a:lnTo>
                    <a:lnTo>
                      <a:pt x="411" y="625"/>
                    </a:lnTo>
                    <a:lnTo>
                      <a:pt x="394" y="629"/>
                    </a:lnTo>
                    <a:lnTo>
                      <a:pt x="377" y="632"/>
                    </a:lnTo>
                    <a:lnTo>
                      <a:pt x="358" y="633"/>
                    </a:lnTo>
                    <a:lnTo>
                      <a:pt x="340" y="635"/>
                    </a:lnTo>
                    <a:lnTo>
                      <a:pt x="320" y="635"/>
                    </a:lnTo>
                    <a:lnTo>
                      <a:pt x="295" y="635"/>
                    </a:lnTo>
                    <a:lnTo>
                      <a:pt x="272" y="633"/>
                    </a:lnTo>
                    <a:lnTo>
                      <a:pt x="249" y="631"/>
                    </a:lnTo>
                    <a:lnTo>
                      <a:pt x="228" y="628"/>
                    </a:lnTo>
                    <a:lnTo>
                      <a:pt x="208" y="624"/>
                    </a:lnTo>
                    <a:lnTo>
                      <a:pt x="190" y="619"/>
                    </a:lnTo>
                    <a:lnTo>
                      <a:pt x="173" y="612"/>
                    </a:lnTo>
                    <a:lnTo>
                      <a:pt x="157" y="605"/>
                    </a:lnTo>
                    <a:lnTo>
                      <a:pt x="141" y="597"/>
                    </a:lnTo>
                    <a:lnTo>
                      <a:pt x="125" y="588"/>
                    </a:lnTo>
                    <a:lnTo>
                      <a:pt x="111" y="577"/>
                    </a:lnTo>
                    <a:lnTo>
                      <a:pt x="97" y="566"/>
                    </a:lnTo>
                    <a:lnTo>
                      <a:pt x="84" y="552"/>
                    </a:lnTo>
                    <a:lnTo>
                      <a:pt x="70" y="538"/>
                    </a:lnTo>
                    <a:lnTo>
                      <a:pt x="58" y="520"/>
                    </a:lnTo>
                    <a:lnTo>
                      <a:pt x="46" y="503"/>
                    </a:lnTo>
                    <a:lnTo>
                      <a:pt x="36" y="485"/>
                    </a:lnTo>
                    <a:lnTo>
                      <a:pt x="27" y="465"/>
                    </a:lnTo>
                    <a:lnTo>
                      <a:pt x="19" y="442"/>
                    </a:lnTo>
                    <a:lnTo>
                      <a:pt x="12" y="420"/>
                    </a:lnTo>
                    <a:lnTo>
                      <a:pt x="7" y="396"/>
                    </a:lnTo>
                    <a:lnTo>
                      <a:pt x="4" y="371"/>
                    </a:lnTo>
                    <a:lnTo>
                      <a:pt x="1" y="344"/>
                    </a:lnTo>
                    <a:lnTo>
                      <a:pt x="0" y="316"/>
                    </a:lnTo>
                    <a:lnTo>
                      <a:pt x="1" y="298"/>
                    </a:lnTo>
                    <a:lnTo>
                      <a:pt x="1" y="279"/>
                    </a:lnTo>
                    <a:lnTo>
                      <a:pt x="4" y="262"/>
                    </a:lnTo>
                    <a:lnTo>
                      <a:pt x="5" y="245"/>
                    </a:lnTo>
                    <a:lnTo>
                      <a:pt x="8" y="227"/>
                    </a:lnTo>
                    <a:lnTo>
                      <a:pt x="12" y="211"/>
                    </a:lnTo>
                    <a:lnTo>
                      <a:pt x="16" y="197"/>
                    </a:lnTo>
                    <a:lnTo>
                      <a:pt x="21" y="182"/>
                    </a:lnTo>
                    <a:lnTo>
                      <a:pt x="27" y="168"/>
                    </a:lnTo>
                    <a:lnTo>
                      <a:pt x="32" y="153"/>
                    </a:lnTo>
                    <a:lnTo>
                      <a:pt x="39" y="140"/>
                    </a:lnTo>
                    <a:lnTo>
                      <a:pt x="46" y="128"/>
                    </a:lnTo>
                    <a:lnTo>
                      <a:pt x="54" y="116"/>
                    </a:lnTo>
                    <a:lnTo>
                      <a:pt x="62" y="104"/>
                    </a:lnTo>
                    <a:lnTo>
                      <a:pt x="72" y="93"/>
                    </a:lnTo>
                    <a:lnTo>
                      <a:pt x="81" y="83"/>
                    </a:lnTo>
                    <a:lnTo>
                      <a:pt x="92" y="72"/>
                    </a:lnTo>
                    <a:lnTo>
                      <a:pt x="102" y="63"/>
                    </a:lnTo>
                    <a:lnTo>
                      <a:pt x="114" y="55"/>
                    </a:lnTo>
                    <a:lnTo>
                      <a:pt x="126" y="47"/>
                    </a:lnTo>
                    <a:lnTo>
                      <a:pt x="138" y="39"/>
                    </a:lnTo>
                    <a:lnTo>
                      <a:pt x="151" y="32"/>
                    </a:lnTo>
                    <a:lnTo>
                      <a:pt x="165" y="27"/>
                    </a:lnTo>
                    <a:lnTo>
                      <a:pt x="179" y="20"/>
                    </a:lnTo>
                    <a:lnTo>
                      <a:pt x="194" y="16"/>
                    </a:lnTo>
                    <a:lnTo>
                      <a:pt x="208" y="12"/>
                    </a:lnTo>
                    <a:lnTo>
                      <a:pt x="224" y="8"/>
                    </a:lnTo>
                    <a:lnTo>
                      <a:pt x="240" y="6"/>
                    </a:lnTo>
                    <a:lnTo>
                      <a:pt x="257" y="3"/>
                    </a:lnTo>
                    <a:lnTo>
                      <a:pt x="275" y="2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38" y="2"/>
                    </a:lnTo>
                    <a:lnTo>
                      <a:pt x="365" y="3"/>
                    </a:lnTo>
                    <a:lnTo>
                      <a:pt x="390" y="7"/>
                    </a:lnTo>
                    <a:lnTo>
                      <a:pt x="414" y="12"/>
                    </a:lnTo>
                    <a:lnTo>
                      <a:pt x="435" y="19"/>
                    </a:lnTo>
                    <a:lnTo>
                      <a:pt x="456" y="27"/>
                    </a:lnTo>
                    <a:lnTo>
                      <a:pt x="475" y="36"/>
                    </a:lnTo>
                    <a:lnTo>
                      <a:pt x="492" y="47"/>
                    </a:lnTo>
                    <a:lnTo>
                      <a:pt x="508" y="60"/>
                    </a:lnTo>
                    <a:lnTo>
                      <a:pt x="524" y="73"/>
                    </a:lnTo>
                    <a:lnTo>
                      <a:pt x="537" y="89"/>
                    </a:lnTo>
                    <a:lnTo>
                      <a:pt x="551" y="107"/>
                    </a:lnTo>
                    <a:lnTo>
                      <a:pt x="563" y="125"/>
                    </a:lnTo>
                    <a:lnTo>
                      <a:pt x="573" y="146"/>
                    </a:lnTo>
                    <a:lnTo>
                      <a:pt x="582" y="168"/>
                    </a:lnTo>
                    <a:lnTo>
                      <a:pt x="590" y="191"/>
                    </a:lnTo>
                    <a:lnTo>
                      <a:pt x="423" y="229"/>
                    </a:lnTo>
                    <a:lnTo>
                      <a:pt x="419" y="215"/>
                    </a:lnTo>
                    <a:lnTo>
                      <a:pt x="415" y="205"/>
                    </a:lnTo>
                    <a:lnTo>
                      <a:pt x="410" y="194"/>
                    </a:lnTo>
                    <a:lnTo>
                      <a:pt x="405" y="187"/>
                    </a:lnTo>
                    <a:lnTo>
                      <a:pt x="397" y="177"/>
                    </a:lnTo>
                    <a:lnTo>
                      <a:pt x="387" y="168"/>
                    </a:lnTo>
                    <a:lnTo>
                      <a:pt x="378" y="161"/>
                    </a:lnTo>
                    <a:lnTo>
                      <a:pt x="366" y="154"/>
                    </a:lnTo>
                    <a:lnTo>
                      <a:pt x="354" y="149"/>
                    </a:lnTo>
                    <a:lnTo>
                      <a:pt x="342" y="145"/>
                    </a:lnTo>
                    <a:lnTo>
                      <a:pt x="329" y="142"/>
                    </a:lnTo>
                    <a:lnTo>
                      <a:pt x="314" y="142"/>
                    </a:lnTo>
                    <a:lnTo>
                      <a:pt x="300" y="142"/>
                    </a:lnTo>
                    <a:lnTo>
                      <a:pt x="285" y="145"/>
                    </a:lnTo>
                    <a:lnTo>
                      <a:pt x="271" y="149"/>
                    </a:lnTo>
                    <a:lnTo>
                      <a:pt x="259" y="156"/>
                    </a:lnTo>
                    <a:lnTo>
                      <a:pt x="247" y="162"/>
                    </a:lnTo>
                    <a:lnTo>
                      <a:pt x="235" y="172"/>
                    </a:lnTo>
                    <a:lnTo>
                      <a:pt x="226" y="182"/>
                    </a:lnTo>
                    <a:lnTo>
                      <a:pt x="216" y="194"/>
                    </a:lnTo>
                    <a:lnTo>
                      <a:pt x="210" y="205"/>
                    </a:lnTo>
                    <a:lnTo>
                      <a:pt x="204" y="215"/>
                    </a:lnTo>
                    <a:lnTo>
                      <a:pt x="200" y="229"/>
                    </a:lnTo>
                    <a:lnTo>
                      <a:pt x="196" y="243"/>
                    </a:lnTo>
                    <a:lnTo>
                      <a:pt x="194" y="259"/>
                    </a:lnTo>
                    <a:lnTo>
                      <a:pt x="192" y="276"/>
                    </a:lnTo>
                    <a:lnTo>
                      <a:pt x="191" y="295"/>
                    </a:lnTo>
                    <a:lnTo>
                      <a:pt x="190" y="315"/>
                    </a:lnTo>
                    <a:lnTo>
                      <a:pt x="191" y="340"/>
                    </a:lnTo>
                    <a:lnTo>
                      <a:pt x="192" y="361"/>
                    </a:lnTo>
                    <a:lnTo>
                      <a:pt x="195" y="382"/>
                    </a:lnTo>
                    <a:lnTo>
                      <a:pt x="198" y="401"/>
                    </a:lnTo>
                    <a:lnTo>
                      <a:pt x="203" y="417"/>
                    </a:lnTo>
                    <a:lnTo>
                      <a:pt x="208" y="432"/>
                    </a:lnTo>
                    <a:lnTo>
                      <a:pt x="214" y="445"/>
                    </a:lnTo>
                    <a:lnTo>
                      <a:pt x="222" y="454"/>
                    </a:lnTo>
                    <a:lnTo>
                      <a:pt x="230" y="463"/>
                    </a:lnTo>
                    <a:lnTo>
                      <a:pt x="239" y="471"/>
                    </a:lnTo>
                    <a:lnTo>
                      <a:pt x="248" y="478"/>
                    </a:lnTo>
                    <a:lnTo>
                      <a:pt x="259" y="483"/>
                    </a:lnTo>
                    <a:lnTo>
                      <a:pt x="269" y="487"/>
                    </a:lnTo>
                    <a:lnTo>
                      <a:pt x="281" y="490"/>
                    </a:lnTo>
                    <a:lnTo>
                      <a:pt x="295" y="491"/>
                    </a:lnTo>
                    <a:lnTo>
                      <a:pt x="308" y="493"/>
                    </a:lnTo>
                    <a:lnTo>
                      <a:pt x="321" y="493"/>
                    </a:lnTo>
                    <a:lnTo>
                      <a:pt x="334" y="491"/>
                    </a:lnTo>
                    <a:lnTo>
                      <a:pt x="345" y="489"/>
                    </a:lnTo>
                    <a:lnTo>
                      <a:pt x="356" y="485"/>
                    </a:lnTo>
                    <a:lnTo>
                      <a:pt x="366" y="481"/>
                    </a:lnTo>
                    <a:lnTo>
                      <a:pt x="375" y="475"/>
                    </a:lnTo>
                    <a:lnTo>
                      <a:pt x="383" y="469"/>
                    </a:lnTo>
                    <a:lnTo>
                      <a:pt x="390" y="462"/>
                    </a:lnTo>
                    <a:lnTo>
                      <a:pt x="397" y="454"/>
                    </a:lnTo>
                    <a:lnTo>
                      <a:pt x="403" y="445"/>
                    </a:lnTo>
                    <a:lnTo>
                      <a:pt x="409" y="436"/>
                    </a:lnTo>
                    <a:lnTo>
                      <a:pt x="414" y="425"/>
                    </a:lnTo>
                    <a:lnTo>
                      <a:pt x="419" y="413"/>
                    </a:lnTo>
                    <a:lnTo>
                      <a:pt x="423" y="401"/>
                    </a:lnTo>
                    <a:lnTo>
                      <a:pt x="427" y="388"/>
                    </a:lnTo>
                    <a:lnTo>
                      <a:pt x="431" y="3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3" name="Freeform 185">
                <a:extLst>
                  <a:ext uri="{FF2B5EF4-FFF2-40B4-BE49-F238E27FC236}">
                    <a16:creationId xmlns:a16="http://schemas.microsoft.com/office/drawing/2014/main" id="{0A0F3189-E7E2-461D-A580-18690A298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1135"/>
                <a:ext cx="149" cy="158"/>
              </a:xfrm>
              <a:custGeom>
                <a:avLst/>
                <a:gdLst>
                  <a:gd name="T0" fmla="*/ 592 w 597"/>
                  <a:gd name="T1" fmla="*/ 441 h 635"/>
                  <a:gd name="T2" fmla="*/ 576 w 597"/>
                  <a:gd name="T3" fmla="*/ 487 h 635"/>
                  <a:gd name="T4" fmla="*/ 553 w 597"/>
                  <a:gd name="T5" fmla="*/ 528 h 635"/>
                  <a:gd name="T6" fmla="*/ 525 w 597"/>
                  <a:gd name="T7" fmla="*/ 562 h 635"/>
                  <a:gd name="T8" fmla="*/ 492 w 597"/>
                  <a:gd name="T9" fmla="*/ 589 h 635"/>
                  <a:gd name="T10" fmla="*/ 455 w 597"/>
                  <a:gd name="T11" fmla="*/ 611 h 635"/>
                  <a:gd name="T12" fmla="*/ 411 w 597"/>
                  <a:gd name="T13" fmla="*/ 625 h 635"/>
                  <a:gd name="T14" fmla="*/ 358 w 597"/>
                  <a:gd name="T15" fmla="*/ 633 h 635"/>
                  <a:gd name="T16" fmla="*/ 295 w 597"/>
                  <a:gd name="T17" fmla="*/ 635 h 635"/>
                  <a:gd name="T18" fmla="*/ 228 w 597"/>
                  <a:gd name="T19" fmla="*/ 628 h 635"/>
                  <a:gd name="T20" fmla="*/ 173 w 597"/>
                  <a:gd name="T21" fmla="*/ 612 h 635"/>
                  <a:gd name="T22" fmla="*/ 125 w 597"/>
                  <a:gd name="T23" fmla="*/ 588 h 635"/>
                  <a:gd name="T24" fmla="*/ 84 w 597"/>
                  <a:gd name="T25" fmla="*/ 552 h 635"/>
                  <a:gd name="T26" fmla="*/ 46 w 597"/>
                  <a:gd name="T27" fmla="*/ 503 h 635"/>
                  <a:gd name="T28" fmla="*/ 19 w 597"/>
                  <a:gd name="T29" fmla="*/ 442 h 635"/>
                  <a:gd name="T30" fmla="*/ 4 w 597"/>
                  <a:gd name="T31" fmla="*/ 371 h 635"/>
                  <a:gd name="T32" fmla="*/ 1 w 597"/>
                  <a:gd name="T33" fmla="*/ 298 h 635"/>
                  <a:gd name="T34" fmla="*/ 5 w 597"/>
                  <a:gd name="T35" fmla="*/ 245 h 635"/>
                  <a:gd name="T36" fmla="*/ 16 w 597"/>
                  <a:gd name="T37" fmla="*/ 197 h 635"/>
                  <a:gd name="T38" fmla="*/ 32 w 597"/>
                  <a:gd name="T39" fmla="*/ 153 h 635"/>
                  <a:gd name="T40" fmla="*/ 54 w 597"/>
                  <a:gd name="T41" fmla="*/ 116 h 635"/>
                  <a:gd name="T42" fmla="*/ 81 w 597"/>
                  <a:gd name="T43" fmla="*/ 83 h 635"/>
                  <a:gd name="T44" fmla="*/ 114 w 597"/>
                  <a:gd name="T45" fmla="*/ 55 h 635"/>
                  <a:gd name="T46" fmla="*/ 151 w 597"/>
                  <a:gd name="T47" fmla="*/ 32 h 635"/>
                  <a:gd name="T48" fmla="*/ 194 w 597"/>
                  <a:gd name="T49" fmla="*/ 16 h 635"/>
                  <a:gd name="T50" fmla="*/ 240 w 597"/>
                  <a:gd name="T51" fmla="*/ 6 h 635"/>
                  <a:gd name="T52" fmla="*/ 292 w 597"/>
                  <a:gd name="T53" fmla="*/ 0 h 635"/>
                  <a:gd name="T54" fmla="*/ 365 w 597"/>
                  <a:gd name="T55" fmla="*/ 3 h 635"/>
                  <a:gd name="T56" fmla="*/ 435 w 597"/>
                  <a:gd name="T57" fmla="*/ 19 h 635"/>
                  <a:gd name="T58" fmla="*/ 492 w 597"/>
                  <a:gd name="T59" fmla="*/ 47 h 635"/>
                  <a:gd name="T60" fmla="*/ 537 w 597"/>
                  <a:gd name="T61" fmla="*/ 89 h 635"/>
                  <a:gd name="T62" fmla="*/ 573 w 597"/>
                  <a:gd name="T63" fmla="*/ 146 h 635"/>
                  <a:gd name="T64" fmla="*/ 423 w 597"/>
                  <a:gd name="T65" fmla="*/ 229 h 635"/>
                  <a:gd name="T66" fmla="*/ 410 w 597"/>
                  <a:gd name="T67" fmla="*/ 194 h 635"/>
                  <a:gd name="T68" fmla="*/ 387 w 597"/>
                  <a:gd name="T69" fmla="*/ 168 h 635"/>
                  <a:gd name="T70" fmla="*/ 354 w 597"/>
                  <a:gd name="T71" fmla="*/ 149 h 635"/>
                  <a:gd name="T72" fmla="*/ 314 w 597"/>
                  <a:gd name="T73" fmla="*/ 142 h 635"/>
                  <a:gd name="T74" fmla="*/ 271 w 597"/>
                  <a:gd name="T75" fmla="*/ 149 h 635"/>
                  <a:gd name="T76" fmla="*/ 235 w 597"/>
                  <a:gd name="T77" fmla="*/ 172 h 635"/>
                  <a:gd name="T78" fmla="*/ 210 w 597"/>
                  <a:gd name="T79" fmla="*/ 205 h 635"/>
                  <a:gd name="T80" fmla="*/ 196 w 597"/>
                  <a:gd name="T81" fmla="*/ 243 h 635"/>
                  <a:gd name="T82" fmla="*/ 191 w 597"/>
                  <a:gd name="T83" fmla="*/ 295 h 635"/>
                  <a:gd name="T84" fmla="*/ 192 w 597"/>
                  <a:gd name="T85" fmla="*/ 361 h 635"/>
                  <a:gd name="T86" fmla="*/ 203 w 597"/>
                  <a:gd name="T87" fmla="*/ 417 h 635"/>
                  <a:gd name="T88" fmla="*/ 222 w 597"/>
                  <a:gd name="T89" fmla="*/ 454 h 635"/>
                  <a:gd name="T90" fmla="*/ 248 w 597"/>
                  <a:gd name="T91" fmla="*/ 478 h 635"/>
                  <a:gd name="T92" fmla="*/ 281 w 597"/>
                  <a:gd name="T93" fmla="*/ 490 h 635"/>
                  <a:gd name="T94" fmla="*/ 321 w 597"/>
                  <a:gd name="T95" fmla="*/ 493 h 635"/>
                  <a:gd name="T96" fmla="*/ 356 w 597"/>
                  <a:gd name="T97" fmla="*/ 485 h 635"/>
                  <a:gd name="T98" fmla="*/ 383 w 597"/>
                  <a:gd name="T99" fmla="*/ 469 h 635"/>
                  <a:gd name="T100" fmla="*/ 403 w 597"/>
                  <a:gd name="T101" fmla="*/ 445 h 635"/>
                  <a:gd name="T102" fmla="*/ 419 w 597"/>
                  <a:gd name="T103" fmla="*/ 413 h 635"/>
                  <a:gd name="T104" fmla="*/ 431 w 597"/>
                  <a:gd name="T105" fmla="*/ 37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7" h="635">
                    <a:moveTo>
                      <a:pt x="431" y="373"/>
                    </a:moveTo>
                    <a:lnTo>
                      <a:pt x="597" y="424"/>
                    </a:lnTo>
                    <a:lnTo>
                      <a:pt x="592" y="441"/>
                    </a:lnTo>
                    <a:lnTo>
                      <a:pt x="588" y="457"/>
                    </a:lnTo>
                    <a:lnTo>
                      <a:pt x="581" y="473"/>
                    </a:lnTo>
                    <a:lnTo>
                      <a:pt x="576" y="487"/>
                    </a:lnTo>
                    <a:lnTo>
                      <a:pt x="568" y="502"/>
                    </a:lnTo>
                    <a:lnTo>
                      <a:pt x="561" y="515"/>
                    </a:lnTo>
                    <a:lnTo>
                      <a:pt x="553" y="528"/>
                    </a:lnTo>
                    <a:lnTo>
                      <a:pt x="544" y="540"/>
                    </a:lnTo>
                    <a:lnTo>
                      <a:pt x="535" y="551"/>
                    </a:lnTo>
                    <a:lnTo>
                      <a:pt x="525" y="562"/>
                    </a:lnTo>
                    <a:lnTo>
                      <a:pt x="515" y="572"/>
                    </a:lnTo>
                    <a:lnTo>
                      <a:pt x="504" y="581"/>
                    </a:lnTo>
                    <a:lnTo>
                      <a:pt x="492" y="589"/>
                    </a:lnTo>
                    <a:lnTo>
                      <a:pt x="480" y="597"/>
                    </a:lnTo>
                    <a:lnTo>
                      <a:pt x="468" y="604"/>
                    </a:lnTo>
                    <a:lnTo>
                      <a:pt x="455" y="611"/>
                    </a:lnTo>
                    <a:lnTo>
                      <a:pt x="441" y="616"/>
                    </a:lnTo>
                    <a:lnTo>
                      <a:pt x="426" y="621"/>
                    </a:lnTo>
                    <a:lnTo>
                      <a:pt x="411" y="625"/>
                    </a:lnTo>
                    <a:lnTo>
                      <a:pt x="394" y="629"/>
                    </a:lnTo>
                    <a:lnTo>
                      <a:pt x="377" y="632"/>
                    </a:lnTo>
                    <a:lnTo>
                      <a:pt x="358" y="633"/>
                    </a:lnTo>
                    <a:lnTo>
                      <a:pt x="340" y="635"/>
                    </a:lnTo>
                    <a:lnTo>
                      <a:pt x="320" y="635"/>
                    </a:lnTo>
                    <a:lnTo>
                      <a:pt x="295" y="635"/>
                    </a:lnTo>
                    <a:lnTo>
                      <a:pt x="272" y="633"/>
                    </a:lnTo>
                    <a:lnTo>
                      <a:pt x="249" y="631"/>
                    </a:lnTo>
                    <a:lnTo>
                      <a:pt x="228" y="628"/>
                    </a:lnTo>
                    <a:lnTo>
                      <a:pt x="208" y="624"/>
                    </a:lnTo>
                    <a:lnTo>
                      <a:pt x="190" y="619"/>
                    </a:lnTo>
                    <a:lnTo>
                      <a:pt x="173" y="612"/>
                    </a:lnTo>
                    <a:lnTo>
                      <a:pt x="157" y="605"/>
                    </a:lnTo>
                    <a:lnTo>
                      <a:pt x="141" y="597"/>
                    </a:lnTo>
                    <a:lnTo>
                      <a:pt x="125" y="588"/>
                    </a:lnTo>
                    <a:lnTo>
                      <a:pt x="112" y="577"/>
                    </a:lnTo>
                    <a:lnTo>
                      <a:pt x="97" y="566"/>
                    </a:lnTo>
                    <a:lnTo>
                      <a:pt x="84" y="552"/>
                    </a:lnTo>
                    <a:lnTo>
                      <a:pt x="70" y="538"/>
                    </a:lnTo>
                    <a:lnTo>
                      <a:pt x="58" y="520"/>
                    </a:lnTo>
                    <a:lnTo>
                      <a:pt x="46" y="503"/>
                    </a:lnTo>
                    <a:lnTo>
                      <a:pt x="36" y="485"/>
                    </a:lnTo>
                    <a:lnTo>
                      <a:pt x="27" y="465"/>
                    </a:lnTo>
                    <a:lnTo>
                      <a:pt x="19" y="442"/>
                    </a:lnTo>
                    <a:lnTo>
                      <a:pt x="12" y="420"/>
                    </a:lnTo>
                    <a:lnTo>
                      <a:pt x="7" y="396"/>
                    </a:lnTo>
                    <a:lnTo>
                      <a:pt x="4" y="371"/>
                    </a:lnTo>
                    <a:lnTo>
                      <a:pt x="1" y="344"/>
                    </a:lnTo>
                    <a:lnTo>
                      <a:pt x="0" y="316"/>
                    </a:lnTo>
                    <a:lnTo>
                      <a:pt x="1" y="298"/>
                    </a:lnTo>
                    <a:lnTo>
                      <a:pt x="1" y="279"/>
                    </a:lnTo>
                    <a:lnTo>
                      <a:pt x="4" y="262"/>
                    </a:lnTo>
                    <a:lnTo>
                      <a:pt x="5" y="245"/>
                    </a:lnTo>
                    <a:lnTo>
                      <a:pt x="8" y="227"/>
                    </a:lnTo>
                    <a:lnTo>
                      <a:pt x="12" y="211"/>
                    </a:lnTo>
                    <a:lnTo>
                      <a:pt x="16" y="197"/>
                    </a:lnTo>
                    <a:lnTo>
                      <a:pt x="21" y="182"/>
                    </a:lnTo>
                    <a:lnTo>
                      <a:pt x="27" y="168"/>
                    </a:lnTo>
                    <a:lnTo>
                      <a:pt x="32" y="153"/>
                    </a:lnTo>
                    <a:lnTo>
                      <a:pt x="39" y="140"/>
                    </a:lnTo>
                    <a:lnTo>
                      <a:pt x="46" y="128"/>
                    </a:lnTo>
                    <a:lnTo>
                      <a:pt x="54" y="116"/>
                    </a:lnTo>
                    <a:lnTo>
                      <a:pt x="62" y="104"/>
                    </a:lnTo>
                    <a:lnTo>
                      <a:pt x="72" y="93"/>
                    </a:lnTo>
                    <a:lnTo>
                      <a:pt x="81" y="83"/>
                    </a:lnTo>
                    <a:lnTo>
                      <a:pt x="92" y="72"/>
                    </a:lnTo>
                    <a:lnTo>
                      <a:pt x="102" y="63"/>
                    </a:lnTo>
                    <a:lnTo>
                      <a:pt x="114" y="55"/>
                    </a:lnTo>
                    <a:lnTo>
                      <a:pt x="126" y="47"/>
                    </a:lnTo>
                    <a:lnTo>
                      <a:pt x="138" y="39"/>
                    </a:lnTo>
                    <a:lnTo>
                      <a:pt x="151" y="32"/>
                    </a:lnTo>
                    <a:lnTo>
                      <a:pt x="165" y="27"/>
                    </a:lnTo>
                    <a:lnTo>
                      <a:pt x="179" y="20"/>
                    </a:lnTo>
                    <a:lnTo>
                      <a:pt x="194" y="16"/>
                    </a:lnTo>
                    <a:lnTo>
                      <a:pt x="208" y="12"/>
                    </a:lnTo>
                    <a:lnTo>
                      <a:pt x="224" y="8"/>
                    </a:lnTo>
                    <a:lnTo>
                      <a:pt x="240" y="6"/>
                    </a:lnTo>
                    <a:lnTo>
                      <a:pt x="257" y="3"/>
                    </a:lnTo>
                    <a:lnTo>
                      <a:pt x="275" y="2"/>
                    </a:lnTo>
                    <a:lnTo>
                      <a:pt x="292" y="0"/>
                    </a:lnTo>
                    <a:lnTo>
                      <a:pt x="311" y="0"/>
                    </a:lnTo>
                    <a:lnTo>
                      <a:pt x="338" y="2"/>
                    </a:lnTo>
                    <a:lnTo>
                      <a:pt x="365" y="3"/>
                    </a:lnTo>
                    <a:lnTo>
                      <a:pt x="390" y="7"/>
                    </a:lnTo>
                    <a:lnTo>
                      <a:pt x="414" y="12"/>
                    </a:lnTo>
                    <a:lnTo>
                      <a:pt x="435" y="19"/>
                    </a:lnTo>
                    <a:lnTo>
                      <a:pt x="456" y="27"/>
                    </a:lnTo>
                    <a:lnTo>
                      <a:pt x="475" y="36"/>
                    </a:lnTo>
                    <a:lnTo>
                      <a:pt x="492" y="47"/>
                    </a:lnTo>
                    <a:lnTo>
                      <a:pt x="508" y="60"/>
                    </a:lnTo>
                    <a:lnTo>
                      <a:pt x="524" y="73"/>
                    </a:lnTo>
                    <a:lnTo>
                      <a:pt x="537" y="89"/>
                    </a:lnTo>
                    <a:lnTo>
                      <a:pt x="551" y="107"/>
                    </a:lnTo>
                    <a:lnTo>
                      <a:pt x="563" y="125"/>
                    </a:lnTo>
                    <a:lnTo>
                      <a:pt x="573" y="146"/>
                    </a:lnTo>
                    <a:lnTo>
                      <a:pt x="583" y="168"/>
                    </a:lnTo>
                    <a:lnTo>
                      <a:pt x="590" y="191"/>
                    </a:lnTo>
                    <a:lnTo>
                      <a:pt x="423" y="229"/>
                    </a:lnTo>
                    <a:lnTo>
                      <a:pt x="419" y="215"/>
                    </a:lnTo>
                    <a:lnTo>
                      <a:pt x="415" y="205"/>
                    </a:lnTo>
                    <a:lnTo>
                      <a:pt x="410" y="194"/>
                    </a:lnTo>
                    <a:lnTo>
                      <a:pt x="405" y="187"/>
                    </a:lnTo>
                    <a:lnTo>
                      <a:pt x="397" y="177"/>
                    </a:lnTo>
                    <a:lnTo>
                      <a:pt x="387" y="168"/>
                    </a:lnTo>
                    <a:lnTo>
                      <a:pt x="378" y="161"/>
                    </a:lnTo>
                    <a:lnTo>
                      <a:pt x="366" y="154"/>
                    </a:lnTo>
                    <a:lnTo>
                      <a:pt x="354" y="149"/>
                    </a:lnTo>
                    <a:lnTo>
                      <a:pt x="342" y="145"/>
                    </a:lnTo>
                    <a:lnTo>
                      <a:pt x="329" y="142"/>
                    </a:lnTo>
                    <a:lnTo>
                      <a:pt x="314" y="142"/>
                    </a:lnTo>
                    <a:lnTo>
                      <a:pt x="300" y="142"/>
                    </a:lnTo>
                    <a:lnTo>
                      <a:pt x="285" y="145"/>
                    </a:lnTo>
                    <a:lnTo>
                      <a:pt x="271" y="149"/>
                    </a:lnTo>
                    <a:lnTo>
                      <a:pt x="259" y="156"/>
                    </a:lnTo>
                    <a:lnTo>
                      <a:pt x="247" y="162"/>
                    </a:lnTo>
                    <a:lnTo>
                      <a:pt x="235" y="172"/>
                    </a:lnTo>
                    <a:lnTo>
                      <a:pt x="226" y="182"/>
                    </a:lnTo>
                    <a:lnTo>
                      <a:pt x="216" y="194"/>
                    </a:lnTo>
                    <a:lnTo>
                      <a:pt x="210" y="205"/>
                    </a:lnTo>
                    <a:lnTo>
                      <a:pt x="204" y="215"/>
                    </a:lnTo>
                    <a:lnTo>
                      <a:pt x="200" y="229"/>
                    </a:lnTo>
                    <a:lnTo>
                      <a:pt x="196" y="243"/>
                    </a:lnTo>
                    <a:lnTo>
                      <a:pt x="194" y="259"/>
                    </a:lnTo>
                    <a:lnTo>
                      <a:pt x="192" y="276"/>
                    </a:lnTo>
                    <a:lnTo>
                      <a:pt x="191" y="295"/>
                    </a:lnTo>
                    <a:lnTo>
                      <a:pt x="190" y="315"/>
                    </a:lnTo>
                    <a:lnTo>
                      <a:pt x="191" y="340"/>
                    </a:lnTo>
                    <a:lnTo>
                      <a:pt x="192" y="361"/>
                    </a:lnTo>
                    <a:lnTo>
                      <a:pt x="195" y="382"/>
                    </a:lnTo>
                    <a:lnTo>
                      <a:pt x="198" y="401"/>
                    </a:lnTo>
                    <a:lnTo>
                      <a:pt x="203" y="417"/>
                    </a:lnTo>
                    <a:lnTo>
                      <a:pt x="208" y="432"/>
                    </a:lnTo>
                    <a:lnTo>
                      <a:pt x="214" y="445"/>
                    </a:lnTo>
                    <a:lnTo>
                      <a:pt x="222" y="454"/>
                    </a:lnTo>
                    <a:lnTo>
                      <a:pt x="230" y="463"/>
                    </a:lnTo>
                    <a:lnTo>
                      <a:pt x="239" y="471"/>
                    </a:lnTo>
                    <a:lnTo>
                      <a:pt x="248" y="478"/>
                    </a:lnTo>
                    <a:lnTo>
                      <a:pt x="259" y="483"/>
                    </a:lnTo>
                    <a:lnTo>
                      <a:pt x="269" y="487"/>
                    </a:lnTo>
                    <a:lnTo>
                      <a:pt x="281" y="490"/>
                    </a:lnTo>
                    <a:lnTo>
                      <a:pt x="295" y="491"/>
                    </a:lnTo>
                    <a:lnTo>
                      <a:pt x="308" y="493"/>
                    </a:lnTo>
                    <a:lnTo>
                      <a:pt x="321" y="493"/>
                    </a:lnTo>
                    <a:lnTo>
                      <a:pt x="334" y="491"/>
                    </a:lnTo>
                    <a:lnTo>
                      <a:pt x="345" y="489"/>
                    </a:lnTo>
                    <a:lnTo>
                      <a:pt x="356" y="485"/>
                    </a:lnTo>
                    <a:lnTo>
                      <a:pt x="366" y="481"/>
                    </a:lnTo>
                    <a:lnTo>
                      <a:pt x="376" y="475"/>
                    </a:lnTo>
                    <a:lnTo>
                      <a:pt x="383" y="469"/>
                    </a:lnTo>
                    <a:lnTo>
                      <a:pt x="390" y="462"/>
                    </a:lnTo>
                    <a:lnTo>
                      <a:pt x="397" y="454"/>
                    </a:lnTo>
                    <a:lnTo>
                      <a:pt x="403" y="445"/>
                    </a:lnTo>
                    <a:lnTo>
                      <a:pt x="409" y="436"/>
                    </a:lnTo>
                    <a:lnTo>
                      <a:pt x="414" y="425"/>
                    </a:lnTo>
                    <a:lnTo>
                      <a:pt x="419" y="413"/>
                    </a:lnTo>
                    <a:lnTo>
                      <a:pt x="423" y="401"/>
                    </a:lnTo>
                    <a:lnTo>
                      <a:pt x="427" y="388"/>
                    </a:lnTo>
                    <a:lnTo>
                      <a:pt x="431" y="3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4" name="Rectangle 186">
                <a:extLst>
                  <a:ext uri="{FF2B5EF4-FFF2-40B4-BE49-F238E27FC236}">
                    <a16:creationId xmlns:a16="http://schemas.microsoft.com/office/drawing/2014/main" id="{224B0420-5710-4BF6-9C88-61038EC69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" y="1137"/>
                <a:ext cx="47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5" name="Freeform 187">
                <a:extLst>
                  <a:ext uri="{FF2B5EF4-FFF2-40B4-BE49-F238E27FC236}">
                    <a16:creationId xmlns:a16="http://schemas.microsoft.com/office/drawing/2014/main" id="{5400E361-8BCD-4A2F-B4A7-3B02A9DE8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3" y="1097"/>
                <a:ext cx="159" cy="196"/>
              </a:xfrm>
              <a:custGeom>
                <a:avLst/>
                <a:gdLst>
                  <a:gd name="T0" fmla="*/ 1 w 635"/>
                  <a:gd name="T1" fmla="*/ 433 h 786"/>
                  <a:gd name="T2" fmla="*/ 8 w 635"/>
                  <a:gd name="T3" fmla="*/ 381 h 786"/>
                  <a:gd name="T4" fmla="*/ 21 w 635"/>
                  <a:gd name="T5" fmla="*/ 336 h 786"/>
                  <a:gd name="T6" fmla="*/ 40 w 635"/>
                  <a:gd name="T7" fmla="*/ 293 h 786"/>
                  <a:gd name="T8" fmla="*/ 65 w 635"/>
                  <a:gd name="T9" fmla="*/ 258 h 786"/>
                  <a:gd name="T10" fmla="*/ 94 w 635"/>
                  <a:gd name="T11" fmla="*/ 224 h 786"/>
                  <a:gd name="T12" fmla="*/ 130 w 635"/>
                  <a:gd name="T13" fmla="*/ 198 h 786"/>
                  <a:gd name="T14" fmla="*/ 170 w 635"/>
                  <a:gd name="T15" fmla="*/ 178 h 786"/>
                  <a:gd name="T16" fmla="*/ 213 w 635"/>
                  <a:gd name="T17" fmla="*/ 163 h 786"/>
                  <a:gd name="T18" fmla="*/ 262 w 635"/>
                  <a:gd name="T19" fmla="*/ 154 h 786"/>
                  <a:gd name="T20" fmla="*/ 317 w 635"/>
                  <a:gd name="T21" fmla="*/ 151 h 786"/>
                  <a:gd name="T22" fmla="*/ 371 w 635"/>
                  <a:gd name="T23" fmla="*/ 154 h 786"/>
                  <a:gd name="T24" fmla="*/ 422 w 635"/>
                  <a:gd name="T25" fmla="*/ 163 h 786"/>
                  <a:gd name="T26" fmla="*/ 467 w 635"/>
                  <a:gd name="T27" fmla="*/ 178 h 786"/>
                  <a:gd name="T28" fmla="*/ 507 w 635"/>
                  <a:gd name="T29" fmla="*/ 198 h 786"/>
                  <a:gd name="T30" fmla="*/ 542 w 635"/>
                  <a:gd name="T31" fmla="*/ 224 h 786"/>
                  <a:gd name="T32" fmla="*/ 572 w 635"/>
                  <a:gd name="T33" fmla="*/ 255 h 786"/>
                  <a:gd name="T34" fmla="*/ 597 w 635"/>
                  <a:gd name="T35" fmla="*/ 292 h 786"/>
                  <a:gd name="T36" fmla="*/ 614 w 635"/>
                  <a:gd name="T37" fmla="*/ 332 h 786"/>
                  <a:gd name="T38" fmla="*/ 627 w 635"/>
                  <a:gd name="T39" fmla="*/ 378 h 786"/>
                  <a:gd name="T40" fmla="*/ 634 w 635"/>
                  <a:gd name="T41" fmla="*/ 427 h 786"/>
                  <a:gd name="T42" fmla="*/ 635 w 635"/>
                  <a:gd name="T43" fmla="*/ 490 h 786"/>
                  <a:gd name="T44" fmla="*/ 626 w 635"/>
                  <a:gd name="T45" fmla="*/ 561 h 786"/>
                  <a:gd name="T46" fmla="*/ 607 w 635"/>
                  <a:gd name="T47" fmla="*/ 622 h 786"/>
                  <a:gd name="T48" fmla="*/ 580 w 635"/>
                  <a:gd name="T49" fmla="*/ 673 h 786"/>
                  <a:gd name="T50" fmla="*/ 541 w 635"/>
                  <a:gd name="T51" fmla="*/ 714 h 786"/>
                  <a:gd name="T52" fmla="*/ 495 w 635"/>
                  <a:gd name="T53" fmla="*/ 747 h 786"/>
                  <a:gd name="T54" fmla="*/ 439 w 635"/>
                  <a:gd name="T55" fmla="*/ 771 h 786"/>
                  <a:gd name="T56" fmla="*/ 373 w 635"/>
                  <a:gd name="T57" fmla="*/ 783 h 786"/>
                  <a:gd name="T58" fmla="*/ 298 w 635"/>
                  <a:gd name="T59" fmla="*/ 784 h 786"/>
                  <a:gd name="T60" fmla="*/ 229 w 635"/>
                  <a:gd name="T61" fmla="*/ 778 h 786"/>
                  <a:gd name="T62" fmla="*/ 170 w 635"/>
                  <a:gd name="T63" fmla="*/ 760 h 786"/>
                  <a:gd name="T64" fmla="*/ 121 w 635"/>
                  <a:gd name="T65" fmla="*/ 734 h 786"/>
                  <a:gd name="T66" fmla="*/ 78 w 635"/>
                  <a:gd name="T67" fmla="*/ 695 h 786"/>
                  <a:gd name="T68" fmla="*/ 42 w 635"/>
                  <a:gd name="T69" fmla="*/ 648 h 786"/>
                  <a:gd name="T70" fmla="*/ 17 w 635"/>
                  <a:gd name="T71" fmla="*/ 589 h 786"/>
                  <a:gd name="T72" fmla="*/ 2 w 635"/>
                  <a:gd name="T73" fmla="*/ 520 h 786"/>
                  <a:gd name="T74" fmla="*/ 189 w 635"/>
                  <a:gd name="T75" fmla="*/ 470 h 786"/>
                  <a:gd name="T76" fmla="*/ 195 w 635"/>
                  <a:gd name="T77" fmla="*/ 532 h 786"/>
                  <a:gd name="T78" fmla="*/ 209 w 635"/>
                  <a:gd name="T79" fmla="*/ 580 h 786"/>
                  <a:gd name="T80" fmla="*/ 233 w 635"/>
                  <a:gd name="T81" fmla="*/ 613 h 786"/>
                  <a:gd name="T82" fmla="*/ 265 w 635"/>
                  <a:gd name="T83" fmla="*/ 633 h 786"/>
                  <a:gd name="T84" fmla="*/ 304 w 635"/>
                  <a:gd name="T85" fmla="*/ 642 h 786"/>
                  <a:gd name="T86" fmla="*/ 347 w 635"/>
                  <a:gd name="T87" fmla="*/ 641 h 786"/>
                  <a:gd name="T88" fmla="*/ 383 w 635"/>
                  <a:gd name="T89" fmla="*/ 628 h 786"/>
                  <a:gd name="T90" fmla="*/ 412 w 635"/>
                  <a:gd name="T91" fmla="*/ 604 h 786"/>
                  <a:gd name="T92" fmla="*/ 432 w 635"/>
                  <a:gd name="T93" fmla="*/ 565 h 786"/>
                  <a:gd name="T94" fmla="*/ 444 w 635"/>
                  <a:gd name="T95" fmla="*/ 508 h 786"/>
                  <a:gd name="T96" fmla="*/ 446 w 635"/>
                  <a:gd name="T97" fmla="*/ 441 h 786"/>
                  <a:gd name="T98" fmla="*/ 438 w 635"/>
                  <a:gd name="T99" fmla="*/ 386 h 786"/>
                  <a:gd name="T100" fmla="*/ 419 w 635"/>
                  <a:gd name="T101" fmla="*/ 345 h 786"/>
                  <a:gd name="T102" fmla="*/ 392 w 635"/>
                  <a:gd name="T103" fmla="*/ 317 h 786"/>
                  <a:gd name="T104" fmla="*/ 358 w 635"/>
                  <a:gd name="T105" fmla="*/ 300 h 786"/>
                  <a:gd name="T106" fmla="*/ 317 w 635"/>
                  <a:gd name="T107" fmla="*/ 295 h 786"/>
                  <a:gd name="T108" fmla="*/ 277 w 635"/>
                  <a:gd name="T109" fmla="*/ 300 h 786"/>
                  <a:gd name="T110" fmla="*/ 243 w 635"/>
                  <a:gd name="T111" fmla="*/ 317 h 786"/>
                  <a:gd name="T112" fmla="*/ 216 w 635"/>
                  <a:gd name="T113" fmla="*/ 346 h 786"/>
                  <a:gd name="T114" fmla="*/ 199 w 635"/>
                  <a:gd name="T115" fmla="*/ 389 h 786"/>
                  <a:gd name="T116" fmla="*/ 191 w 635"/>
                  <a:gd name="T117" fmla="*/ 447 h 786"/>
                  <a:gd name="T118" fmla="*/ 460 w 635"/>
                  <a:gd name="T119" fmla="*/ 0 h 786"/>
                  <a:gd name="T120" fmla="*/ 314 w 635"/>
                  <a:gd name="T121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5" h="786">
                    <a:moveTo>
                      <a:pt x="0" y="468"/>
                    </a:moveTo>
                    <a:lnTo>
                      <a:pt x="1" y="450"/>
                    </a:lnTo>
                    <a:lnTo>
                      <a:pt x="1" y="433"/>
                    </a:lnTo>
                    <a:lnTo>
                      <a:pt x="4" y="415"/>
                    </a:lnTo>
                    <a:lnTo>
                      <a:pt x="5" y="398"/>
                    </a:lnTo>
                    <a:lnTo>
                      <a:pt x="8" y="381"/>
                    </a:lnTo>
                    <a:lnTo>
                      <a:pt x="12" y="365"/>
                    </a:lnTo>
                    <a:lnTo>
                      <a:pt x="16" y="350"/>
                    </a:lnTo>
                    <a:lnTo>
                      <a:pt x="21" y="336"/>
                    </a:lnTo>
                    <a:lnTo>
                      <a:pt x="26" y="321"/>
                    </a:lnTo>
                    <a:lnTo>
                      <a:pt x="33" y="307"/>
                    </a:lnTo>
                    <a:lnTo>
                      <a:pt x="40" y="293"/>
                    </a:lnTo>
                    <a:lnTo>
                      <a:pt x="48" y="281"/>
                    </a:lnTo>
                    <a:lnTo>
                      <a:pt x="55" y="268"/>
                    </a:lnTo>
                    <a:lnTo>
                      <a:pt x="65" y="258"/>
                    </a:lnTo>
                    <a:lnTo>
                      <a:pt x="74" y="246"/>
                    </a:lnTo>
                    <a:lnTo>
                      <a:pt x="83" y="235"/>
                    </a:lnTo>
                    <a:lnTo>
                      <a:pt x="94" y="224"/>
                    </a:lnTo>
                    <a:lnTo>
                      <a:pt x="106" y="215"/>
                    </a:lnTo>
                    <a:lnTo>
                      <a:pt x="118" y="207"/>
                    </a:lnTo>
                    <a:lnTo>
                      <a:pt x="130" y="198"/>
                    </a:lnTo>
                    <a:lnTo>
                      <a:pt x="143" y="191"/>
                    </a:lnTo>
                    <a:lnTo>
                      <a:pt x="156" y="185"/>
                    </a:lnTo>
                    <a:lnTo>
                      <a:pt x="170" y="178"/>
                    </a:lnTo>
                    <a:lnTo>
                      <a:pt x="184" y="173"/>
                    </a:lnTo>
                    <a:lnTo>
                      <a:pt x="199" y="167"/>
                    </a:lnTo>
                    <a:lnTo>
                      <a:pt x="213" y="163"/>
                    </a:lnTo>
                    <a:lnTo>
                      <a:pt x="229" y="159"/>
                    </a:lnTo>
                    <a:lnTo>
                      <a:pt x="247" y="157"/>
                    </a:lnTo>
                    <a:lnTo>
                      <a:pt x="262" y="154"/>
                    </a:lnTo>
                    <a:lnTo>
                      <a:pt x="281" y="153"/>
                    </a:lnTo>
                    <a:lnTo>
                      <a:pt x="298" y="151"/>
                    </a:lnTo>
                    <a:lnTo>
                      <a:pt x="317" y="151"/>
                    </a:lnTo>
                    <a:lnTo>
                      <a:pt x="335" y="151"/>
                    </a:lnTo>
                    <a:lnTo>
                      <a:pt x="354" y="153"/>
                    </a:lnTo>
                    <a:lnTo>
                      <a:pt x="371" y="154"/>
                    </a:lnTo>
                    <a:lnTo>
                      <a:pt x="389" y="157"/>
                    </a:lnTo>
                    <a:lnTo>
                      <a:pt x="406" y="159"/>
                    </a:lnTo>
                    <a:lnTo>
                      <a:pt x="422" y="163"/>
                    </a:lnTo>
                    <a:lnTo>
                      <a:pt x="438" y="167"/>
                    </a:lnTo>
                    <a:lnTo>
                      <a:pt x="452" y="173"/>
                    </a:lnTo>
                    <a:lnTo>
                      <a:pt x="467" y="178"/>
                    </a:lnTo>
                    <a:lnTo>
                      <a:pt x="480" y="183"/>
                    </a:lnTo>
                    <a:lnTo>
                      <a:pt x="493" y="190"/>
                    </a:lnTo>
                    <a:lnTo>
                      <a:pt x="507" y="198"/>
                    </a:lnTo>
                    <a:lnTo>
                      <a:pt x="519" y="206"/>
                    </a:lnTo>
                    <a:lnTo>
                      <a:pt x="530" y="214"/>
                    </a:lnTo>
                    <a:lnTo>
                      <a:pt x="542" y="224"/>
                    </a:lnTo>
                    <a:lnTo>
                      <a:pt x="553" y="234"/>
                    </a:lnTo>
                    <a:lnTo>
                      <a:pt x="562" y="244"/>
                    </a:lnTo>
                    <a:lnTo>
                      <a:pt x="572" y="255"/>
                    </a:lnTo>
                    <a:lnTo>
                      <a:pt x="581" y="267"/>
                    </a:lnTo>
                    <a:lnTo>
                      <a:pt x="589" y="279"/>
                    </a:lnTo>
                    <a:lnTo>
                      <a:pt x="597" y="292"/>
                    </a:lnTo>
                    <a:lnTo>
                      <a:pt x="603" y="304"/>
                    </a:lnTo>
                    <a:lnTo>
                      <a:pt x="609" y="319"/>
                    </a:lnTo>
                    <a:lnTo>
                      <a:pt x="614" y="332"/>
                    </a:lnTo>
                    <a:lnTo>
                      <a:pt x="619" y="346"/>
                    </a:lnTo>
                    <a:lnTo>
                      <a:pt x="623" y="362"/>
                    </a:lnTo>
                    <a:lnTo>
                      <a:pt x="627" y="378"/>
                    </a:lnTo>
                    <a:lnTo>
                      <a:pt x="630" y="394"/>
                    </a:lnTo>
                    <a:lnTo>
                      <a:pt x="633" y="410"/>
                    </a:lnTo>
                    <a:lnTo>
                      <a:pt x="634" y="427"/>
                    </a:lnTo>
                    <a:lnTo>
                      <a:pt x="635" y="446"/>
                    </a:lnTo>
                    <a:lnTo>
                      <a:pt x="635" y="463"/>
                    </a:lnTo>
                    <a:lnTo>
                      <a:pt x="635" y="490"/>
                    </a:lnTo>
                    <a:lnTo>
                      <a:pt x="633" y="515"/>
                    </a:lnTo>
                    <a:lnTo>
                      <a:pt x="630" y="539"/>
                    </a:lnTo>
                    <a:lnTo>
                      <a:pt x="626" y="561"/>
                    </a:lnTo>
                    <a:lnTo>
                      <a:pt x="621" y="583"/>
                    </a:lnTo>
                    <a:lnTo>
                      <a:pt x="615" y="604"/>
                    </a:lnTo>
                    <a:lnTo>
                      <a:pt x="607" y="622"/>
                    </a:lnTo>
                    <a:lnTo>
                      <a:pt x="599" y="640"/>
                    </a:lnTo>
                    <a:lnTo>
                      <a:pt x="590" y="657"/>
                    </a:lnTo>
                    <a:lnTo>
                      <a:pt x="580" y="673"/>
                    </a:lnTo>
                    <a:lnTo>
                      <a:pt x="568" y="687"/>
                    </a:lnTo>
                    <a:lnTo>
                      <a:pt x="554" y="701"/>
                    </a:lnTo>
                    <a:lnTo>
                      <a:pt x="541" y="714"/>
                    </a:lnTo>
                    <a:lnTo>
                      <a:pt x="526" y="726"/>
                    </a:lnTo>
                    <a:lnTo>
                      <a:pt x="511" y="736"/>
                    </a:lnTo>
                    <a:lnTo>
                      <a:pt x="495" y="747"/>
                    </a:lnTo>
                    <a:lnTo>
                      <a:pt x="477" y="756"/>
                    </a:lnTo>
                    <a:lnTo>
                      <a:pt x="459" y="764"/>
                    </a:lnTo>
                    <a:lnTo>
                      <a:pt x="439" y="771"/>
                    </a:lnTo>
                    <a:lnTo>
                      <a:pt x="418" y="776"/>
                    </a:lnTo>
                    <a:lnTo>
                      <a:pt x="396" y="780"/>
                    </a:lnTo>
                    <a:lnTo>
                      <a:pt x="373" y="783"/>
                    </a:lnTo>
                    <a:lnTo>
                      <a:pt x="349" y="784"/>
                    </a:lnTo>
                    <a:lnTo>
                      <a:pt x="325" y="786"/>
                    </a:lnTo>
                    <a:lnTo>
                      <a:pt x="298" y="784"/>
                    </a:lnTo>
                    <a:lnTo>
                      <a:pt x="274" y="783"/>
                    </a:lnTo>
                    <a:lnTo>
                      <a:pt x="252" y="780"/>
                    </a:lnTo>
                    <a:lnTo>
                      <a:pt x="229" y="778"/>
                    </a:lnTo>
                    <a:lnTo>
                      <a:pt x="208" y="772"/>
                    </a:lnTo>
                    <a:lnTo>
                      <a:pt x="188" y="767"/>
                    </a:lnTo>
                    <a:lnTo>
                      <a:pt x="170" y="760"/>
                    </a:lnTo>
                    <a:lnTo>
                      <a:pt x="152" y="752"/>
                    </a:lnTo>
                    <a:lnTo>
                      <a:pt x="136" y="743"/>
                    </a:lnTo>
                    <a:lnTo>
                      <a:pt x="121" y="734"/>
                    </a:lnTo>
                    <a:lnTo>
                      <a:pt x="106" y="722"/>
                    </a:lnTo>
                    <a:lnTo>
                      <a:pt x="91" y="710"/>
                    </a:lnTo>
                    <a:lnTo>
                      <a:pt x="78" y="695"/>
                    </a:lnTo>
                    <a:lnTo>
                      <a:pt x="65" y="681"/>
                    </a:lnTo>
                    <a:lnTo>
                      <a:pt x="53" y="665"/>
                    </a:lnTo>
                    <a:lnTo>
                      <a:pt x="42" y="648"/>
                    </a:lnTo>
                    <a:lnTo>
                      <a:pt x="33" y="629"/>
                    </a:lnTo>
                    <a:lnTo>
                      <a:pt x="24" y="609"/>
                    </a:lnTo>
                    <a:lnTo>
                      <a:pt x="17" y="589"/>
                    </a:lnTo>
                    <a:lnTo>
                      <a:pt x="10" y="567"/>
                    </a:lnTo>
                    <a:lnTo>
                      <a:pt x="6" y="544"/>
                    </a:lnTo>
                    <a:lnTo>
                      <a:pt x="2" y="520"/>
                    </a:lnTo>
                    <a:lnTo>
                      <a:pt x="1" y="495"/>
                    </a:lnTo>
                    <a:lnTo>
                      <a:pt x="0" y="468"/>
                    </a:lnTo>
                    <a:close/>
                    <a:moveTo>
                      <a:pt x="189" y="470"/>
                    </a:moveTo>
                    <a:lnTo>
                      <a:pt x="191" y="492"/>
                    </a:lnTo>
                    <a:lnTo>
                      <a:pt x="192" y="512"/>
                    </a:lnTo>
                    <a:lnTo>
                      <a:pt x="195" y="532"/>
                    </a:lnTo>
                    <a:lnTo>
                      <a:pt x="199" y="549"/>
                    </a:lnTo>
                    <a:lnTo>
                      <a:pt x="203" y="565"/>
                    </a:lnTo>
                    <a:lnTo>
                      <a:pt x="209" y="580"/>
                    </a:lnTo>
                    <a:lnTo>
                      <a:pt x="216" y="592"/>
                    </a:lnTo>
                    <a:lnTo>
                      <a:pt x="224" y="602"/>
                    </a:lnTo>
                    <a:lnTo>
                      <a:pt x="233" y="613"/>
                    </a:lnTo>
                    <a:lnTo>
                      <a:pt x="243" y="621"/>
                    </a:lnTo>
                    <a:lnTo>
                      <a:pt x="253" y="628"/>
                    </a:lnTo>
                    <a:lnTo>
                      <a:pt x="265" y="633"/>
                    </a:lnTo>
                    <a:lnTo>
                      <a:pt x="277" y="638"/>
                    </a:lnTo>
                    <a:lnTo>
                      <a:pt x="290" y="641"/>
                    </a:lnTo>
                    <a:lnTo>
                      <a:pt x="304" y="642"/>
                    </a:lnTo>
                    <a:lnTo>
                      <a:pt x="318" y="644"/>
                    </a:lnTo>
                    <a:lnTo>
                      <a:pt x="333" y="642"/>
                    </a:lnTo>
                    <a:lnTo>
                      <a:pt x="347" y="641"/>
                    </a:lnTo>
                    <a:lnTo>
                      <a:pt x="359" y="638"/>
                    </a:lnTo>
                    <a:lnTo>
                      <a:pt x="373" y="633"/>
                    </a:lnTo>
                    <a:lnTo>
                      <a:pt x="383" y="628"/>
                    </a:lnTo>
                    <a:lnTo>
                      <a:pt x="394" y="621"/>
                    </a:lnTo>
                    <a:lnTo>
                      <a:pt x="403" y="613"/>
                    </a:lnTo>
                    <a:lnTo>
                      <a:pt x="412" y="604"/>
                    </a:lnTo>
                    <a:lnTo>
                      <a:pt x="420" y="593"/>
                    </a:lnTo>
                    <a:lnTo>
                      <a:pt x="427" y="580"/>
                    </a:lnTo>
                    <a:lnTo>
                      <a:pt x="432" y="565"/>
                    </a:lnTo>
                    <a:lnTo>
                      <a:pt x="438" y="548"/>
                    </a:lnTo>
                    <a:lnTo>
                      <a:pt x="442" y="529"/>
                    </a:lnTo>
                    <a:lnTo>
                      <a:pt x="444" y="508"/>
                    </a:lnTo>
                    <a:lnTo>
                      <a:pt x="446" y="486"/>
                    </a:lnTo>
                    <a:lnTo>
                      <a:pt x="446" y="462"/>
                    </a:lnTo>
                    <a:lnTo>
                      <a:pt x="446" y="441"/>
                    </a:lnTo>
                    <a:lnTo>
                      <a:pt x="444" y="421"/>
                    </a:lnTo>
                    <a:lnTo>
                      <a:pt x="442" y="403"/>
                    </a:lnTo>
                    <a:lnTo>
                      <a:pt x="438" y="386"/>
                    </a:lnTo>
                    <a:lnTo>
                      <a:pt x="432" y="372"/>
                    </a:lnTo>
                    <a:lnTo>
                      <a:pt x="426" y="357"/>
                    </a:lnTo>
                    <a:lnTo>
                      <a:pt x="419" y="345"/>
                    </a:lnTo>
                    <a:lnTo>
                      <a:pt x="411" y="334"/>
                    </a:lnTo>
                    <a:lnTo>
                      <a:pt x="402" y="325"/>
                    </a:lnTo>
                    <a:lnTo>
                      <a:pt x="392" y="317"/>
                    </a:lnTo>
                    <a:lnTo>
                      <a:pt x="382" y="311"/>
                    </a:lnTo>
                    <a:lnTo>
                      <a:pt x="370" y="305"/>
                    </a:lnTo>
                    <a:lnTo>
                      <a:pt x="358" y="300"/>
                    </a:lnTo>
                    <a:lnTo>
                      <a:pt x="345" y="297"/>
                    </a:lnTo>
                    <a:lnTo>
                      <a:pt x="331" y="296"/>
                    </a:lnTo>
                    <a:lnTo>
                      <a:pt x="317" y="295"/>
                    </a:lnTo>
                    <a:lnTo>
                      <a:pt x="302" y="296"/>
                    </a:lnTo>
                    <a:lnTo>
                      <a:pt x="289" y="297"/>
                    </a:lnTo>
                    <a:lnTo>
                      <a:pt x="277" y="300"/>
                    </a:lnTo>
                    <a:lnTo>
                      <a:pt x="265" y="305"/>
                    </a:lnTo>
                    <a:lnTo>
                      <a:pt x="253" y="311"/>
                    </a:lnTo>
                    <a:lnTo>
                      <a:pt x="243" y="317"/>
                    </a:lnTo>
                    <a:lnTo>
                      <a:pt x="233" y="327"/>
                    </a:lnTo>
                    <a:lnTo>
                      <a:pt x="224" y="336"/>
                    </a:lnTo>
                    <a:lnTo>
                      <a:pt x="216" y="346"/>
                    </a:lnTo>
                    <a:lnTo>
                      <a:pt x="209" y="358"/>
                    </a:lnTo>
                    <a:lnTo>
                      <a:pt x="203" y="373"/>
                    </a:lnTo>
                    <a:lnTo>
                      <a:pt x="199" y="389"/>
                    </a:lnTo>
                    <a:lnTo>
                      <a:pt x="195" y="407"/>
                    </a:lnTo>
                    <a:lnTo>
                      <a:pt x="192" y="426"/>
                    </a:lnTo>
                    <a:lnTo>
                      <a:pt x="191" y="447"/>
                    </a:lnTo>
                    <a:lnTo>
                      <a:pt x="189" y="470"/>
                    </a:lnTo>
                    <a:close/>
                    <a:moveTo>
                      <a:pt x="314" y="0"/>
                    </a:moveTo>
                    <a:lnTo>
                      <a:pt x="460" y="0"/>
                    </a:lnTo>
                    <a:lnTo>
                      <a:pt x="325" y="125"/>
                    </a:lnTo>
                    <a:lnTo>
                      <a:pt x="244" y="12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6" name="Freeform 188">
                <a:extLst>
                  <a:ext uri="{FF2B5EF4-FFF2-40B4-BE49-F238E27FC236}">
                    <a16:creationId xmlns:a16="http://schemas.microsoft.com/office/drawing/2014/main" id="{42A964F0-FD62-41CA-B6B5-394967DA2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1137"/>
                <a:ext cx="146" cy="153"/>
              </a:xfrm>
              <a:custGeom>
                <a:avLst/>
                <a:gdLst>
                  <a:gd name="T0" fmla="*/ 0 w 586"/>
                  <a:gd name="T1" fmla="*/ 0 h 613"/>
                  <a:gd name="T2" fmla="*/ 176 w 586"/>
                  <a:gd name="T3" fmla="*/ 0 h 613"/>
                  <a:gd name="T4" fmla="*/ 407 w 586"/>
                  <a:gd name="T5" fmla="*/ 338 h 613"/>
                  <a:gd name="T6" fmla="*/ 407 w 586"/>
                  <a:gd name="T7" fmla="*/ 0 h 613"/>
                  <a:gd name="T8" fmla="*/ 586 w 586"/>
                  <a:gd name="T9" fmla="*/ 0 h 613"/>
                  <a:gd name="T10" fmla="*/ 586 w 586"/>
                  <a:gd name="T11" fmla="*/ 613 h 613"/>
                  <a:gd name="T12" fmla="*/ 407 w 586"/>
                  <a:gd name="T13" fmla="*/ 613 h 613"/>
                  <a:gd name="T14" fmla="*/ 178 w 586"/>
                  <a:gd name="T15" fmla="*/ 276 h 613"/>
                  <a:gd name="T16" fmla="*/ 178 w 586"/>
                  <a:gd name="T17" fmla="*/ 613 h 613"/>
                  <a:gd name="T18" fmla="*/ 0 w 586"/>
                  <a:gd name="T19" fmla="*/ 613 h 613"/>
                  <a:gd name="T20" fmla="*/ 0 w 586"/>
                  <a:gd name="T21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613">
                    <a:moveTo>
                      <a:pt x="0" y="0"/>
                    </a:moveTo>
                    <a:lnTo>
                      <a:pt x="176" y="0"/>
                    </a:lnTo>
                    <a:lnTo>
                      <a:pt x="407" y="338"/>
                    </a:lnTo>
                    <a:lnTo>
                      <a:pt x="407" y="0"/>
                    </a:lnTo>
                    <a:lnTo>
                      <a:pt x="586" y="0"/>
                    </a:lnTo>
                    <a:lnTo>
                      <a:pt x="586" y="613"/>
                    </a:lnTo>
                    <a:lnTo>
                      <a:pt x="407" y="613"/>
                    </a:lnTo>
                    <a:lnTo>
                      <a:pt x="178" y="276"/>
                    </a:lnTo>
                    <a:lnTo>
                      <a:pt x="178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7" name="Freeform 189">
                <a:extLst>
                  <a:ext uri="{FF2B5EF4-FFF2-40B4-BE49-F238E27FC236}">
                    <a16:creationId xmlns:a16="http://schemas.microsoft.com/office/drawing/2014/main" id="{27639878-59A4-4EA1-A4B1-34CFB9FFA9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8" y="1137"/>
                <a:ext cx="141" cy="153"/>
              </a:xfrm>
              <a:custGeom>
                <a:avLst/>
                <a:gdLst>
                  <a:gd name="T0" fmla="*/ 281 w 564"/>
                  <a:gd name="T1" fmla="*/ 0 h 613"/>
                  <a:gd name="T2" fmla="*/ 321 w 564"/>
                  <a:gd name="T3" fmla="*/ 1 h 613"/>
                  <a:gd name="T4" fmla="*/ 356 w 564"/>
                  <a:gd name="T5" fmla="*/ 5 h 613"/>
                  <a:gd name="T6" fmla="*/ 388 w 564"/>
                  <a:gd name="T7" fmla="*/ 12 h 613"/>
                  <a:gd name="T8" fmla="*/ 415 w 564"/>
                  <a:gd name="T9" fmla="*/ 23 h 613"/>
                  <a:gd name="T10" fmla="*/ 441 w 564"/>
                  <a:gd name="T11" fmla="*/ 35 h 613"/>
                  <a:gd name="T12" fmla="*/ 462 w 564"/>
                  <a:gd name="T13" fmla="*/ 50 h 613"/>
                  <a:gd name="T14" fmla="*/ 482 w 564"/>
                  <a:gd name="T15" fmla="*/ 68 h 613"/>
                  <a:gd name="T16" fmla="*/ 500 w 564"/>
                  <a:gd name="T17" fmla="*/ 88 h 613"/>
                  <a:gd name="T18" fmla="*/ 516 w 564"/>
                  <a:gd name="T19" fmla="*/ 109 h 613"/>
                  <a:gd name="T20" fmla="*/ 530 w 564"/>
                  <a:gd name="T21" fmla="*/ 133 h 613"/>
                  <a:gd name="T22" fmla="*/ 540 w 564"/>
                  <a:gd name="T23" fmla="*/ 158 h 613"/>
                  <a:gd name="T24" fmla="*/ 548 w 564"/>
                  <a:gd name="T25" fmla="*/ 186 h 613"/>
                  <a:gd name="T26" fmla="*/ 560 w 564"/>
                  <a:gd name="T27" fmla="*/ 243 h 613"/>
                  <a:gd name="T28" fmla="*/ 564 w 564"/>
                  <a:gd name="T29" fmla="*/ 304 h 613"/>
                  <a:gd name="T30" fmla="*/ 563 w 564"/>
                  <a:gd name="T31" fmla="*/ 350 h 613"/>
                  <a:gd name="T32" fmla="*/ 559 w 564"/>
                  <a:gd name="T33" fmla="*/ 391 h 613"/>
                  <a:gd name="T34" fmla="*/ 551 w 564"/>
                  <a:gd name="T35" fmla="*/ 427 h 613"/>
                  <a:gd name="T36" fmla="*/ 541 w 564"/>
                  <a:gd name="T37" fmla="*/ 456 h 613"/>
                  <a:gd name="T38" fmla="*/ 530 w 564"/>
                  <a:gd name="T39" fmla="*/ 483 h 613"/>
                  <a:gd name="T40" fmla="*/ 515 w 564"/>
                  <a:gd name="T41" fmla="*/ 507 h 613"/>
                  <a:gd name="T42" fmla="*/ 498 w 564"/>
                  <a:gd name="T43" fmla="*/ 528 h 613"/>
                  <a:gd name="T44" fmla="*/ 479 w 564"/>
                  <a:gd name="T45" fmla="*/ 548 h 613"/>
                  <a:gd name="T46" fmla="*/ 459 w 564"/>
                  <a:gd name="T47" fmla="*/ 564 h 613"/>
                  <a:gd name="T48" fmla="*/ 438 w 564"/>
                  <a:gd name="T49" fmla="*/ 578 h 613"/>
                  <a:gd name="T50" fmla="*/ 417 w 564"/>
                  <a:gd name="T51" fmla="*/ 589 h 613"/>
                  <a:gd name="T52" fmla="*/ 394 w 564"/>
                  <a:gd name="T53" fmla="*/ 596 h 613"/>
                  <a:gd name="T54" fmla="*/ 334 w 564"/>
                  <a:gd name="T55" fmla="*/ 609 h 613"/>
                  <a:gd name="T56" fmla="*/ 281 w 564"/>
                  <a:gd name="T57" fmla="*/ 613 h 613"/>
                  <a:gd name="T58" fmla="*/ 0 w 564"/>
                  <a:gd name="T59" fmla="*/ 0 h 613"/>
                  <a:gd name="T60" fmla="*/ 189 w 564"/>
                  <a:gd name="T61" fmla="*/ 474 h 613"/>
                  <a:gd name="T62" fmla="*/ 263 w 564"/>
                  <a:gd name="T63" fmla="*/ 472 h 613"/>
                  <a:gd name="T64" fmla="*/ 296 w 564"/>
                  <a:gd name="T65" fmla="*/ 468 h 613"/>
                  <a:gd name="T66" fmla="*/ 313 w 564"/>
                  <a:gd name="T67" fmla="*/ 463 h 613"/>
                  <a:gd name="T68" fmla="*/ 327 w 564"/>
                  <a:gd name="T69" fmla="*/ 456 h 613"/>
                  <a:gd name="T70" fmla="*/ 337 w 564"/>
                  <a:gd name="T71" fmla="*/ 448 h 613"/>
                  <a:gd name="T72" fmla="*/ 352 w 564"/>
                  <a:gd name="T73" fmla="*/ 430 h 613"/>
                  <a:gd name="T74" fmla="*/ 362 w 564"/>
                  <a:gd name="T75" fmla="*/ 406 h 613"/>
                  <a:gd name="T76" fmla="*/ 368 w 564"/>
                  <a:gd name="T77" fmla="*/ 385 h 613"/>
                  <a:gd name="T78" fmla="*/ 373 w 564"/>
                  <a:gd name="T79" fmla="*/ 342 h 613"/>
                  <a:gd name="T80" fmla="*/ 373 w 564"/>
                  <a:gd name="T81" fmla="*/ 285 h 613"/>
                  <a:gd name="T82" fmla="*/ 369 w 564"/>
                  <a:gd name="T83" fmla="*/ 244 h 613"/>
                  <a:gd name="T84" fmla="*/ 361 w 564"/>
                  <a:gd name="T85" fmla="*/ 210 h 613"/>
                  <a:gd name="T86" fmla="*/ 349 w 564"/>
                  <a:gd name="T87" fmla="*/ 184 h 613"/>
                  <a:gd name="T88" fmla="*/ 333 w 564"/>
                  <a:gd name="T89" fmla="*/ 166 h 613"/>
                  <a:gd name="T90" fmla="*/ 312 w 564"/>
                  <a:gd name="T91" fmla="*/ 153 h 613"/>
                  <a:gd name="T92" fmla="*/ 285 w 564"/>
                  <a:gd name="T93" fmla="*/ 143 h 613"/>
                  <a:gd name="T94" fmla="*/ 254 w 564"/>
                  <a:gd name="T95" fmla="*/ 139 h 613"/>
                  <a:gd name="T96" fmla="*/ 189 w 564"/>
                  <a:gd name="T97" fmla="*/ 139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64" h="613">
                    <a:moveTo>
                      <a:pt x="0" y="0"/>
                    </a:moveTo>
                    <a:lnTo>
                      <a:pt x="281" y="0"/>
                    </a:lnTo>
                    <a:lnTo>
                      <a:pt x="301" y="0"/>
                    </a:lnTo>
                    <a:lnTo>
                      <a:pt x="321" y="1"/>
                    </a:lnTo>
                    <a:lnTo>
                      <a:pt x="338" y="3"/>
                    </a:lnTo>
                    <a:lnTo>
                      <a:pt x="356" y="5"/>
                    </a:lnTo>
                    <a:lnTo>
                      <a:pt x="373" y="9"/>
                    </a:lnTo>
                    <a:lnTo>
                      <a:pt x="388" y="12"/>
                    </a:lnTo>
                    <a:lnTo>
                      <a:pt x="402" y="17"/>
                    </a:lnTo>
                    <a:lnTo>
                      <a:pt x="415" y="23"/>
                    </a:lnTo>
                    <a:lnTo>
                      <a:pt x="429" y="28"/>
                    </a:lnTo>
                    <a:lnTo>
                      <a:pt x="441" y="35"/>
                    </a:lnTo>
                    <a:lnTo>
                      <a:pt x="451" y="42"/>
                    </a:lnTo>
                    <a:lnTo>
                      <a:pt x="462" y="50"/>
                    </a:lnTo>
                    <a:lnTo>
                      <a:pt x="472" y="58"/>
                    </a:lnTo>
                    <a:lnTo>
                      <a:pt x="482" y="68"/>
                    </a:lnTo>
                    <a:lnTo>
                      <a:pt x="491" y="77"/>
                    </a:lnTo>
                    <a:lnTo>
                      <a:pt x="500" y="88"/>
                    </a:lnTo>
                    <a:lnTo>
                      <a:pt x="508" y="98"/>
                    </a:lnTo>
                    <a:lnTo>
                      <a:pt x="516" y="109"/>
                    </a:lnTo>
                    <a:lnTo>
                      <a:pt x="523" y="121"/>
                    </a:lnTo>
                    <a:lnTo>
                      <a:pt x="530" y="133"/>
                    </a:lnTo>
                    <a:lnTo>
                      <a:pt x="535" y="146"/>
                    </a:lnTo>
                    <a:lnTo>
                      <a:pt x="540" y="158"/>
                    </a:lnTo>
                    <a:lnTo>
                      <a:pt x="544" y="171"/>
                    </a:lnTo>
                    <a:lnTo>
                      <a:pt x="548" y="186"/>
                    </a:lnTo>
                    <a:lnTo>
                      <a:pt x="555" y="214"/>
                    </a:lnTo>
                    <a:lnTo>
                      <a:pt x="560" y="243"/>
                    </a:lnTo>
                    <a:lnTo>
                      <a:pt x="563" y="273"/>
                    </a:lnTo>
                    <a:lnTo>
                      <a:pt x="564" y="304"/>
                    </a:lnTo>
                    <a:lnTo>
                      <a:pt x="563" y="328"/>
                    </a:lnTo>
                    <a:lnTo>
                      <a:pt x="563" y="350"/>
                    </a:lnTo>
                    <a:lnTo>
                      <a:pt x="560" y="371"/>
                    </a:lnTo>
                    <a:lnTo>
                      <a:pt x="559" y="391"/>
                    </a:lnTo>
                    <a:lnTo>
                      <a:pt x="555" y="410"/>
                    </a:lnTo>
                    <a:lnTo>
                      <a:pt x="551" y="427"/>
                    </a:lnTo>
                    <a:lnTo>
                      <a:pt x="547" y="443"/>
                    </a:lnTo>
                    <a:lnTo>
                      <a:pt x="541" y="456"/>
                    </a:lnTo>
                    <a:lnTo>
                      <a:pt x="535" y="470"/>
                    </a:lnTo>
                    <a:lnTo>
                      <a:pt x="530" y="483"/>
                    </a:lnTo>
                    <a:lnTo>
                      <a:pt x="522" y="495"/>
                    </a:lnTo>
                    <a:lnTo>
                      <a:pt x="515" y="507"/>
                    </a:lnTo>
                    <a:lnTo>
                      <a:pt x="507" y="517"/>
                    </a:lnTo>
                    <a:lnTo>
                      <a:pt x="498" y="528"/>
                    </a:lnTo>
                    <a:lnTo>
                      <a:pt x="488" y="537"/>
                    </a:lnTo>
                    <a:lnTo>
                      <a:pt x="479" y="548"/>
                    </a:lnTo>
                    <a:lnTo>
                      <a:pt x="470" y="556"/>
                    </a:lnTo>
                    <a:lnTo>
                      <a:pt x="459" y="564"/>
                    </a:lnTo>
                    <a:lnTo>
                      <a:pt x="449" y="572"/>
                    </a:lnTo>
                    <a:lnTo>
                      <a:pt x="438" y="578"/>
                    </a:lnTo>
                    <a:lnTo>
                      <a:pt x="427" y="584"/>
                    </a:lnTo>
                    <a:lnTo>
                      <a:pt x="417" y="589"/>
                    </a:lnTo>
                    <a:lnTo>
                      <a:pt x="405" y="593"/>
                    </a:lnTo>
                    <a:lnTo>
                      <a:pt x="394" y="596"/>
                    </a:lnTo>
                    <a:lnTo>
                      <a:pt x="364" y="604"/>
                    </a:lnTo>
                    <a:lnTo>
                      <a:pt x="334" y="609"/>
                    </a:lnTo>
                    <a:lnTo>
                      <a:pt x="307" y="612"/>
                    </a:lnTo>
                    <a:lnTo>
                      <a:pt x="281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  <a:moveTo>
                      <a:pt x="189" y="139"/>
                    </a:moveTo>
                    <a:lnTo>
                      <a:pt x="189" y="474"/>
                    </a:lnTo>
                    <a:lnTo>
                      <a:pt x="235" y="474"/>
                    </a:lnTo>
                    <a:lnTo>
                      <a:pt x="263" y="472"/>
                    </a:lnTo>
                    <a:lnTo>
                      <a:pt x="287" y="470"/>
                    </a:lnTo>
                    <a:lnTo>
                      <a:pt x="296" y="468"/>
                    </a:lnTo>
                    <a:lnTo>
                      <a:pt x="305" y="466"/>
                    </a:lnTo>
                    <a:lnTo>
                      <a:pt x="313" y="463"/>
                    </a:lnTo>
                    <a:lnTo>
                      <a:pt x="320" y="460"/>
                    </a:lnTo>
                    <a:lnTo>
                      <a:pt x="327" y="456"/>
                    </a:lnTo>
                    <a:lnTo>
                      <a:pt x="332" y="452"/>
                    </a:lnTo>
                    <a:lnTo>
                      <a:pt x="337" y="448"/>
                    </a:lnTo>
                    <a:lnTo>
                      <a:pt x="342" y="442"/>
                    </a:lnTo>
                    <a:lnTo>
                      <a:pt x="352" y="430"/>
                    </a:lnTo>
                    <a:lnTo>
                      <a:pt x="360" y="414"/>
                    </a:lnTo>
                    <a:lnTo>
                      <a:pt x="362" y="406"/>
                    </a:lnTo>
                    <a:lnTo>
                      <a:pt x="365" y="395"/>
                    </a:lnTo>
                    <a:lnTo>
                      <a:pt x="368" y="385"/>
                    </a:lnTo>
                    <a:lnTo>
                      <a:pt x="370" y="371"/>
                    </a:lnTo>
                    <a:lnTo>
                      <a:pt x="373" y="342"/>
                    </a:lnTo>
                    <a:lnTo>
                      <a:pt x="373" y="308"/>
                    </a:lnTo>
                    <a:lnTo>
                      <a:pt x="373" y="285"/>
                    </a:lnTo>
                    <a:lnTo>
                      <a:pt x="372" y="263"/>
                    </a:lnTo>
                    <a:lnTo>
                      <a:pt x="369" y="244"/>
                    </a:lnTo>
                    <a:lnTo>
                      <a:pt x="365" y="226"/>
                    </a:lnTo>
                    <a:lnTo>
                      <a:pt x="361" y="210"/>
                    </a:lnTo>
                    <a:lnTo>
                      <a:pt x="356" y="196"/>
                    </a:lnTo>
                    <a:lnTo>
                      <a:pt x="349" y="184"/>
                    </a:lnTo>
                    <a:lnTo>
                      <a:pt x="341" y="175"/>
                    </a:lnTo>
                    <a:lnTo>
                      <a:pt x="333" y="166"/>
                    </a:lnTo>
                    <a:lnTo>
                      <a:pt x="323" y="159"/>
                    </a:lnTo>
                    <a:lnTo>
                      <a:pt x="312" y="153"/>
                    </a:lnTo>
                    <a:lnTo>
                      <a:pt x="300" y="147"/>
                    </a:lnTo>
                    <a:lnTo>
                      <a:pt x="285" y="143"/>
                    </a:lnTo>
                    <a:lnTo>
                      <a:pt x="271" y="141"/>
                    </a:lnTo>
                    <a:lnTo>
                      <a:pt x="254" y="139"/>
                    </a:lnTo>
                    <a:lnTo>
                      <a:pt x="236" y="139"/>
                    </a:lnTo>
                    <a:lnTo>
                      <a:pt x="189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8" name="Rectangle 190">
                <a:extLst>
                  <a:ext uri="{FF2B5EF4-FFF2-40B4-BE49-F238E27FC236}">
                    <a16:creationId xmlns:a16="http://schemas.microsoft.com/office/drawing/2014/main" id="{C55F8637-A0D2-45E7-ACDD-DE382A1E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" y="1137"/>
                <a:ext cx="48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59" name="Freeform 191">
                <a:extLst>
                  <a:ext uri="{FF2B5EF4-FFF2-40B4-BE49-F238E27FC236}">
                    <a16:creationId xmlns:a16="http://schemas.microsoft.com/office/drawing/2014/main" id="{2352800A-A78C-40D6-BB02-CD1BC1164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8" y="1137"/>
                <a:ext cx="150" cy="153"/>
              </a:xfrm>
              <a:custGeom>
                <a:avLst/>
                <a:gdLst>
                  <a:gd name="T0" fmla="*/ 0 w 603"/>
                  <a:gd name="T1" fmla="*/ 0 h 613"/>
                  <a:gd name="T2" fmla="*/ 357 w 603"/>
                  <a:gd name="T3" fmla="*/ 1 h 613"/>
                  <a:gd name="T4" fmla="*/ 409 w 603"/>
                  <a:gd name="T5" fmla="*/ 5 h 613"/>
                  <a:gd name="T6" fmla="*/ 438 w 603"/>
                  <a:gd name="T7" fmla="*/ 12 h 613"/>
                  <a:gd name="T8" fmla="*/ 461 w 603"/>
                  <a:gd name="T9" fmla="*/ 19 h 613"/>
                  <a:gd name="T10" fmla="*/ 482 w 603"/>
                  <a:gd name="T11" fmla="*/ 29 h 613"/>
                  <a:gd name="T12" fmla="*/ 500 w 603"/>
                  <a:gd name="T13" fmla="*/ 44 h 613"/>
                  <a:gd name="T14" fmla="*/ 518 w 603"/>
                  <a:gd name="T15" fmla="*/ 61 h 613"/>
                  <a:gd name="T16" fmla="*/ 531 w 603"/>
                  <a:gd name="T17" fmla="*/ 81 h 613"/>
                  <a:gd name="T18" fmla="*/ 541 w 603"/>
                  <a:gd name="T19" fmla="*/ 104 h 613"/>
                  <a:gd name="T20" fmla="*/ 549 w 603"/>
                  <a:gd name="T21" fmla="*/ 129 h 613"/>
                  <a:gd name="T22" fmla="*/ 552 w 603"/>
                  <a:gd name="T23" fmla="*/ 155 h 613"/>
                  <a:gd name="T24" fmla="*/ 552 w 603"/>
                  <a:gd name="T25" fmla="*/ 183 h 613"/>
                  <a:gd name="T26" fmla="*/ 549 w 603"/>
                  <a:gd name="T27" fmla="*/ 207 h 613"/>
                  <a:gd name="T28" fmla="*/ 544 w 603"/>
                  <a:gd name="T29" fmla="*/ 228 h 613"/>
                  <a:gd name="T30" fmla="*/ 536 w 603"/>
                  <a:gd name="T31" fmla="*/ 248 h 613"/>
                  <a:gd name="T32" fmla="*/ 526 w 603"/>
                  <a:gd name="T33" fmla="*/ 267 h 613"/>
                  <a:gd name="T34" fmla="*/ 512 w 603"/>
                  <a:gd name="T35" fmla="*/ 284 h 613"/>
                  <a:gd name="T36" fmla="*/ 490 w 603"/>
                  <a:gd name="T37" fmla="*/ 305 h 613"/>
                  <a:gd name="T38" fmla="*/ 458 w 603"/>
                  <a:gd name="T39" fmla="*/ 325 h 613"/>
                  <a:gd name="T40" fmla="*/ 425 w 603"/>
                  <a:gd name="T41" fmla="*/ 337 h 613"/>
                  <a:gd name="T42" fmla="*/ 421 w 603"/>
                  <a:gd name="T43" fmla="*/ 348 h 613"/>
                  <a:gd name="T44" fmla="*/ 446 w 603"/>
                  <a:gd name="T45" fmla="*/ 360 h 613"/>
                  <a:gd name="T46" fmla="*/ 467 w 603"/>
                  <a:gd name="T47" fmla="*/ 377 h 613"/>
                  <a:gd name="T48" fmla="*/ 502 w 603"/>
                  <a:gd name="T49" fmla="*/ 419 h 613"/>
                  <a:gd name="T50" fmla="*/ 603 w 603"/>
                  <a:gd name="T51" fmla="*/ 613 h 613"/>
                  <a:gd name="T52" fmla="*/ 288 w 603"/>
                  <a:gd name="T53" fmla="*/ 426 h 613"/>
                  <a:gd name="T54" fmla="*/ 270 w 603"/>
                  <a:gd name="T55" fmla="*/ 395 h 613"/>
                  <a:gd name="T56" fmla="*/ 254 w 603"/>
                  <a:gd name="T57" fmla="*/ 378 h 613"/>
                  <a:gd name="T58" fmla="*/ 231 w 603"/>
                  <a:gd name="T59" fmla="*/ 367 h 613"/>
                  <a:gd name="T60" fmla="*/ 207 w 603"/>
                  <a:gd name="T61" fmla="*/ 364 h 613"/>
                  <a:gd name="T62" fmla="*/ 190 w 603"/>
                  <a:gd name="T63" fmla="*/ 613 h 613"/>
                  <a:gd name="T64" fmla="*/ 190 w 603"/>
                  <a:gd name="T65" fmla="*/ 248 h 613"/>
                  <a:gd name="T66" fmla="*/ 277 w 603"/>
                  <a:gd name="T67" fmla="*/ 248 h 613"/>
                  <a:gd name="T68" fmla="*/ 303 w 603"/>
                  <a:gd name="T69" fmla="*/ 244 h 613"/>
                  <a:gd name="T70" fmla="*/ 329 w 603"/>
                  <a:gd name="T71" fmla="*/ 237 h 613"/>
                  <a:gd name="T72" fmla="*/ 345 w 603"/>
                  <a:gd name="T73" fmla="*/ 228 h 613"/>
                  <a:gd name="T74" fmla="*/ 356 w 603"/>
                  <a:gd name="T75" fmla="*/ 212 h 613"/>
                  <a:gd name="T76" fmla="*/ 362 w 603"/>
                  <a:gd name="T77" fmla="*/ 195 h 613"/>
                  <a:gd name="T78" fmla="*/ 361 w 603"/>
                  <a:gd name="T79" fmla="*/ 171 h 613"/>
                  <a:gd name="T80" fmla="*/ 356 w 603"/>
                  <a:gd name="T81" fmla="*/ 154 h 613"/>
                  <a:gd name="T82" fmla="*/ 348 w 603"/>
                  <a:gd name="T83" fmla="*/ 143 h 613"/>
                  <a:gd name="T84" fmla="*/ 339 w 603"/>
                  <a:gd name="T85" fmla="*/ 135 h 613"/>
                  <a:gd name="T86" fmla="*/ 325 w 603"/>
                  <a:gd name="T87" fmla="*/ 130 h 613"/>
                  <a:gd name="T88" fmla="*/ 297 w 603"/>
                  <a:gd name="T89" fmla="*/ 125 h 613"/>
                  <a:gd name="T90" fmla="*/ 190 w 603"/>
                  <a:gd name="T91" fmla="*/ 12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3" h="613">
                    <a:moveTo>
                      <a:pt x="0" y="613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57" y="1"/>
                    </a:lnTo>
                    <a:lnTo>
                      <a:pt x="393" y="4"/>
                    </a:lnTo>
                    <a:lnTo>
                      <a:pt x="409" y="5"/>
                    </a:lnTo>
                    <a:lnTo>
                      <a:pt x="423" y="8"/>
                    </a:lnTo>
                    <a:lnTo>
                      <a:pt x="438" y="12"/>
                    </a:lnTo>
                    <a:lnTo>
                      <a:pt x="450" y="15"/>
                    </a:lnTo>
                    <a:lnTo>
                      <a:pt x="461" y="19"/>
                    </a:lnTo>
                    <a:lnTo>
                      <a:pt x="471" y="24"/>
                    </a:lnTo>
                    <a:lnTo>
                      <a:pt x="482" y="29"/>
                    </a:lnTo>
                    <a:lnTo>
                      <a:pt x="491" y="36"/>
                    </a:lnTo>
                    <a:lnTo>
                      <a:pt x="500" y="44"/>
                    </a:lnTo>
                    <a:lnTo>
                      <a:pt x="510" y="52"/>
                    </a:lnTo>
                    <a:lnTo>
                      <a:pt x="518" y="61"/>
                    </a:lnTo>
                    <a:lnTo>
                      <a:pt x="524" y="70"/>
                    </a:lnTo>
                    <a:lnTo>
                      <a:pt x="531" y="81"/>
                    </a:lnTo>
                    <a:lnTo>
                      <a:pt x="538" y="93"/>
                    </a:lnTo>
                    <a:lnTo>
                      <a:pt x="541" y="104"/>
                    </a:lnTo>
                    <a:lnTo>
                      <a:pt x="545" y="115"/>
                    </a:lnTo>
                    <a:lnTo>
                      <a:pt x="549" y="129"/>
                    </a:lnTo>
                    <a:lnTo>
                      <a:pt x="551" y="142"/>
                    </a:lnTo>
                    <a:lnTo>
                      <a:pt x="552" y="155"/>
                    </a:lnTo>
                    <a:lnTo>
                      <a:pt x="553" y="170"/>
                    </a:lnTo>
                    <a:lnTo>
                      <a:pt x="552" y="183"/>
                    </a:lnTo>
                    <a:lnTo>
                      <a:pt x="552" y="195"/>
                    </a:lnTo>
                    <a:lnTo>
                      <a:pt x="549" y="207"/>
                    </a:lnTo>
                    <a:lnTo>
                      <a:pt x="548" y="218"/>
                    </a:lnTo>
                    <a:lnTo>
                      <a:pt x="544" y="228"/>
                    </a:lnTo>
                    <a:lnTo>
                      <a:pt x="540" y="239"/>
                    </a:lnTo>
                    <a:lnTo>
                      <a:pt x="536" y="248"/>
                    </a:lnTo>
                    <a:lnTo>
                      <a:pt x="531" y="257"/>
                    </a:lnTo>
                    <a:lnTo>
                      <a:pt x="526" y="267"/>
                    </a:lnTo>
                    <a:lnTo>
                      <a:pt x="519" y="276"/>
                    </a:lnTo>
                    <a:lnTo>
                      <a:pt x="512" y="284"/>
                    </a:lnTo>
                    <a:lnTo>
                      <a:pt x="506" y="292"/>
                    </a:lnTo>
                    <a:lnTo>
                      <a:pt x="490" y="305"/>
                    </a:lnTo>
                    <a:lnTo>
                      <a:pt x="471" y="318"/>
                    </a:lnTo>
                    <a:lnTo>
                      <a:pt x="458" y="325"/>
                    </a:lnTo>
                    <a:lnTo>
                      <a:pt x="443" y="332"/>
                    </a:lnTo>
                    <a:lnTo>
                      <a:pt x="425" y="337"/>
                    </a:lnTo>
                    <a:lnTo>
                      <a:pt x="405" y="342"/>
                    </a:lnTo>
                    <a:lnTo>
                      <a:pt x="421" y="348"/>
                    </a:lnTo>
                    <a:lnTo>
                      <a:pt x="434" y="354"/>
                    </a:lnTo>
                    <a:lnTo>
                      <a:pt x="446" y="360"/>
                    </a:lnTo>
                    <a:lnTo>
                      <a:pt x="454" y="365"/>
                    </a:lnTo>
                    <a:lnTo>
                      <a:pt x="467" y="377"/>
                    </a:lnTo>
                    <a:lnTo>
                      <a:pt x="484" y="397"/>
                    </a:lnTo>
                    <a:lnTo>
                      <a:pt x="502" y="419"/>
                    </a:lnTo>
                    <a:lnTo>
                      <a:pt x="511" y="435"/>
                    </a:lnTo>
                    <a:lnTo>
                      <a:pt x="603" y="613"/>
                    </a:lnTo>
                    <a:lnTo>
                      <a:pt x="389" y="613"/>
                    </a:lnTo>
                    <a:lnTo>
                      <a:pt x="288" y="426"/>
                    </a:lnTo>
                    <a:lnTo>
                      <a:pt x="279" y="409"/>
                    </a:lnTo>
                    <a:lnTo>
                      <a:pt x="270" y="395"/>
                    </a:lnTo>
                    <a:lnTo>
                      <a:pt x="262" y="385"/>
                    </a:lnTo>
                    <a:lnTo>
                      <a:pt x="254" y="378"/>
                    </a:lnTo>
                    <a:lnTo>
                      <a:pt x="243" y="371"/>
                    </a:lnTo>
                    <a:lnTo>
                      <a:pt x="231" y="367"/>
                    </a:lnTo>
                    <a:lnTo>
                      <a:pt x="219" y="365"/>
                    </a:lnTo>
                    <a:lnTo>
                      <a:pt x="207" y="364"/>
                    </a:lnTo>
                    <a:lnTo>
                      <a:pt x="190" y="364"/>
                    </a:lnTo>
                    <a:lnTo>
                      <a:pt x="190" y="613"/>
                    </a:lnTo>
                    <a:lnTo>
                      <a:pt x="0" y="613"/>
                    </a:lnTo>
                    <a:close/>
                    <a:moveTo>
                      <a:pt x="190" y="248"/>
                    </a:moveTo>
                    <a:lnTo>
                      <a:pt x="270" y="248"/>
                    </a:lnTo>
                    <a:lnTo>
                      <a:pt x="277" y="248"/>
                    </a:lnTo>
                    <a:lnTo>
                      <a:pt x="289" y="247"/>
                    </a:lnTo>
                    <a:lnTo>
                      <a:pt x="303" y="244"/>
                    </a:lnTo>
                    <a:lnTo>
                      <a:pt x="320" y="240"/>
                    </a:lnTo>
                    <a:lnTo>
                      <a:pt x="329" y="237"/>
                    </a:lnTo>
                    <a:lnTo>
                      <a:pt x="337" y="234"/>
                    </a:lnTo>
                    <a:lnTo>
                      <a:pt x="345" y="228"/>
                    </a:lnTo>
                    <a:lnTo>
                      <a:pt x="350" y="220"/>
                    </a:lnTo>
                    <a:lnTo>
                      <a:pt x="356" y="212"/>
                    </a:lnTo>
                    <a:lnTo>
                      <a:pt x="360" y="204"/>
                    </a:lnTo>
                    <a:lnTo>
                      <a:pt x="362" y="195"/>
                    </a:lnTo>
                    <a:lnTo>
                      <a:pt x="362" y="186"/>
                    </a:lnTo>
                    <a:lnTo>
                      <a:pt x="361" y="171"/>
                    </a:lnTo>
                    <a:lnTo>
                      <a:pt x="358" y="159"/>
                    </a:lnTo>
                    <a:lnTo>
                      <a:pt x="356" y="154"/>
                    </a:lnTo>
                    <a:lnTo>
                      <a:pt x="352" y="149"/>
                    </a:lnTo>
                    <a:lnTo>
                      <a:pt x="348" y="143"/>
                    </a:lnTo>
                    <a:lnTo>
                      <a:pt x="344" y="139"/>
                    </a:lnTo>
                    <a:lnTo>
                      <a:pt x="339" y="135"/>
                    </a:lnTo>
                    <a:lnTo>
                      <a:pt x="332" y="133"/>
                    </a:lnTo>
                    <a:lnTo>
                      <a:pt x="325" y="130"/>
                    </a:lnTo>
                    <a:lnTo>
                      <a:pt x="317" y="127"/>
                    </a:lnTo>
                    <a:lnTo>
                      <a:pt x="297" y="125"/>
                    </a:lnTo>
                    <a:lnTo>
                      <a:pt x="273" y="123"/>
                    </a:lnTo>
                    <a:lnTo>
                      <a:pt x="190" y="123"/>
                    </a:lnTo>
                    <a:lnTo>
                      <a:pt x="190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0" name="Freeform 192">
                <a:extLst>
                  <a:ext uri="{FF2B5EF4-FFF2-40B4-BE49-F238E27FC236}">
                    <a16:creationId xmlns:a16="http://schemas.microsoft.com/office/drawing/2014/main" id="{4B7D03F5-E350-49EC-801D-07550195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137"/>
                <a:ext cx="129" cy="153"/>
              </a:xfrm>
              <a:custGeom>
                <a:avLst/>
                <a:gdLst>
                  <a:gd name="T0" fmla="*/ 0 w 516"/>
                  <a:gd name="T1" fmla="*/ 0 h 613"/>
                  <a:gd name="T2" fmla="*/ 506 w 516"/>
                  <a:gd name="T3" fmla="*/ 0 h 613"/>
                  <a:gd name="T4" fmla="*/ 506 w 516"/>
                  <a:gd name="T5" fmla="*/ 131 h 613"/>
                  <a:gd name="T6" fmla="*/ 189 w 516"/>
                  <a:gd name="T7" fmla="*/ 131 h 613"/>
                  <a:gd name="T8" fmla="*/ 189 w 516"/>
                  <a:gd name="T9" fmla="*/ 228 h 613"/>
                  <a:gd name="T10" fmla="*/ 484 w 516"/>
                  <a:gd name="T11" fmla="*/ 228 h 613"/>
                  <a:gd name="T12" fmla="*/ 484 w 516"/>
                  <a:gd name="T13" fmla="*/ 353 h 613"/>
                  <a:gd name="T14" fmla="*/ 189 w 516"/>
                  <a:gd name="T15" fmla="*/ 353 h 613"/>
                  <a:gd name="T16" fmla="*/ 189 w 516"/>
                  <a:gd name="T17" fmla="*/ 474 h 613"/>
                  <a:gd name="T18" fmla="*/ 516 w 516"/>
                  <a:gd name="T19" fmla="*/ 474 h 613"/>
                  <a:gd name="T20" fmla="*/ 516 w 516"/>
                  <a:gd name="T21" fmla="*/ 613 h 613"/>
                  <a:gd name="T22" fmla="*/ 0 w 516"/>
                  <a:gd name="T23" fmla="*/ 613 h 613"/>
                  <a:gd name="T24" fmla="*/ 0 w 516"/>
                  <a:gd name="T25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6" h="613">
                    <a:moveTo>
                      <a:pt x="0" y="0"/>
                    </a:moveTo>
                    <a:lnTo>
                      <a:pt x="506" y="0"/>
                    </a:lnTo>
                    <a:lnTo>
                      <a:pt x="506" y="131"/>
                    </a:lnTo>
                    <a:lnTo>
                      <a:pt x="189" y="131"/>
                    </a:lnTo>
                    <a:lnTo>
                      <a:pt x="189" y="228"/>
                    </a:lnTo>
                    <a:lnTo>
                      <a:pt x="484" y="228"/>
                    </a:lnTo>
                    <a:lnTo>
                      <a:pt x="484" y="353"/>
                    </a:lnTo>
                    <a:lnTo>
                      <a:pt x="189" y="353"/>
                    </a:lnTo>
                    <a:lnTo>
                      <a:pt x="189" y="474"/>
                    </a:lnTo>
                    <a:lnTo>
                      <a:pt x="516" y="474"/>
                    </a:lnTo>
                    <a:lnTo>
                      <a:pt x="51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1" name="Freeform 193">
                <a:extLst>
                  <a:ext uri="{FF2B5EF4-FFF2-40B4-BE49-F238E27FC236}">
                    <a16:creationId xmlns:a16="http://schemas.microsoft.com/office/drawing/2014/main" id="{FF7BADE2-0D68-4197-B699-6F855280D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1135"/>
                <a:ext cx="150" cy="158"/>
              </a:xfrm>
              <a:custGeom>
                <a:avLst/>
                <a:gdLst>
                  <a:gd name="T0" fmla="*/ 592 w 597"/>
                  <a:gd name="T1" fmla="*/ 441 h 635"/>
                  <a:gd name="T2" fmla="*/ 575 w 597"/>
                  <a:gd name="T3" fmla="*/ 487 h 635"/>
                  <a:gd name="T4" fmla="*/ 554 w 597"/>
                  <a:gd name="T5" fmla="*/ 528 h 635"/>
                  <a:gd name="T6" fmla="*/ 526 w 597"/>
                  <a:gd name="T7" fmla="*/ 562 h 635"/>
                  <a:gd name="T8" fmla="*/ 492 w 597"/>
                  <a:gd name="T9" fmla="*/ 589 h 635"/>
                  <a:gd name="T10" fmla="*/ 455 w 597"/>
                  <a:gd name="T11" fmla="*/ 611 h 635"/>
                  <a:gd name="T12" fmla="*/ 410 w 597"/>
                  <a:gd name="T13" fmla="*/ 625 h 635"/>
                  <a:gd name="T14" fmla="*/ 358 w 597"/>
                  <a:gd name="T15" fmla="*/ 633 h 635"/>
                  <a:gd name="T16" fmla="*/ 295 w 597"/>
                  <a:gd name="T17" fmla="*/ 635 h 635"/>
                  <a:gd name="T18" fmla="*/ 228 w 597"/>
                  <a:gd name="T19" fmla="*/ 628 h 635"/>
                  <a:gd name="T20" fmla="*/ 173 w 597"/>
                  <a:gd name="T21" fmla="*/ 612 h 635"/>
                  <a:gd name="T22" fmla="*/ 125 w 597"/>
                  <a:gd name="T23" fmla="*/ 588 h 635"/>
                  <a:gd name="T24" fmla="*/ 84 w 597"/>
                  <a:gd name="T25" fmla="*/ 552 h 635"/>
                  <a:gd name="T26" fmla="*/ 47 w 597"/>
                  <a:gd name="T27" fmla="*/ 503 h 635"/>
                  <a:gd name="T28" fmla="*/ 19 w 597"/>
                  <a:gd name="T29" fmla="*/ 442 h 635"/>
                  <a:gd name="T30" fmla="*/ 3 w 597"/>
                  <a:gd name="T31" fmla="*/ 371 h 635"/>
                  <a:gd name="T32" fmla="*/ 2 w 597"/>
                  <a:gd name="T33" fmla="*/ 298 h 635"/>
                  <a:gd name="T34" fmla="*/ 6 w 597"/>
                  <a:gd name="T35" fmla="*/ 245 h 635"/>
                  <a:gd name="T36" fmla="*/ 16 w 597"/>
                  <a:gd name="T37" fmla="*/ 197 h 635"/>
                  <a:gd name="T38" fmla="*/ 32 w 597"/>
                  <a:gd name="T39" fmla="*/ 153 h 635"/>
                  <a:gd name="T40" fmla="*/ 55 w 597"/>
                  <a:gd name="T41" fmla="*/ 116 h 635"/>
                  <a:gd name="T42" fmla="*/ 81 w 597"/>
                  <a:gd name="T43" fmla="*/ 83 h 635"/>
                  <a:gd name="T44" fmla="*/ 114 w 597"/>
                  <a:gd name="T45" fmla="*/ 55 h 635"/>
                  <a:gd name="T46" fmla="*/ 152 w 597"/>
                  <a:gd name="T47" fmla="*/ 32 h 635"/>
                  <a:gd name="T48" fmla="*/ 194 w 597"/>
                  <a:gd name="T49" fmla="*/ 16 h 635"/>
                  <a:gd name="T50" fmla="*/ 240 w 597"/>
                  <a:gd name="T51" fmla="*/ 6 h 635"/>
                  <a:gd name="T52" fmla="*/ 292 w 597"/>
                  <a:gd name="T53" fmla="*/ 0 h 635"/>
                  <a:gd name="T54" fmla="*/ 365 w 597"/>
                  <a:gd name="T55" fmla="*/ 3 h 635"/>
                  <a:gd name="T56" fmla="*/ 435 w 597"/>
                  <a:gd name="T57" fmla="*/ 19 h 635"/>
                  <a:gd name="T58" fmla="*/ 492 w 597"/>
                  <a:gd name="T59" fmla="*/ 47 h 635"/>
                  <a:gd name="T60" fmla="*/ 538 w 597"/>
                  <a:gd name="T61" fmla="*/ 89 h 635"/>
                  <a:gd name="T62" fmla="*/ 573 w 597"/>
                  <a:gd name="T63" fmla="*/ 146 h 635"/>
                  <a:gd name="T64" fmla="*/ 424 w 597"/>
                  <a:gd name="T65" fmla="*/ 229 h 635"/>
                  <a:gd name="T66" fmla="*/ 410 w 597"/>
                  <a:gd name="T67" fmla="*/ 194 h 635"/>
                  <a:gd name="T68" fmla="*/ 388 w 597"/>
                  <a:gd name="T69" fmla="*/ 168 h 635"/>
                  <a:gd name="T70" fmla="*/ 355 w 597"/>
                  <a:gd name="T71" fmla="*/ 149 h 635"/>
                  <a:gd name="T72" fmla="*/ 315 w 597"/>
                  <a:gd name="T73" fmla="*/ 142 h 635"/>
                  <a:gd name="T74" fmla="*/ 271 w 597"/>
                  <a:gd name="T75" fmla="*/ 149 h 635"/>
                  <a:gd name="T76" fmla="*/ 235 w 597"/>
                  <a:gd name="T77" fmla="*/ 172 h 635"/>
                  <a:gd name="T78" fmla="*/ 210 w 597"/>
                  <a:gd name="T79" fmla="*/ 205 h 635"/>
                  <a:gd name="T80" fmla="*/ 197 w 597"/>
                  <a:gd name="T81" fmla="*/ 243 h 635"/>
                  <a:gd name="T82" fmla="*/ 191 w 597"/>
                  <a:gd name="T83" fmla="*/ 295 h 635"/>
                  <a:gd name="T84" fmla="*/ 193 w 597"/>
                  <a:gd name="T85" fmla="*/ 361 h 635"/>
                  <a:gd name="T86" fmla="*/ 202 w 597"/>
                  <a:gd name="T87" fmla="*/ 417 h 635"/>
                  <a:gd name="T88" fmla="*/ 222 w 597"/>
                  <a:gd name="T89" fmla="*/ 454 h 635"/>
                  <a:gd name="T90" fmla="*/ 248 w 597"/>
                  <a:gd name="T91" fmla="*/ 478 h 635"/>
                  <a:gd name="T92" fmla="*/ 282 w 597"/>
                  <a:gd name="T93" fmla="*/ 490 h 635"/>
                  <a:gd name="T94" fmla="*/ 321 w 597"/>
                  <a:gd name="T95" fmla="*/ 493 h 635"/>
                  <a:gd name="T96" fmla="*/ 356 w 597"/>
                  <a:gd name="T97" fmla="*/ 485 h 635"/>
                  <a:gd name="T98" fmla="*/ 384 w 597"/>
                  <a:gd name="T99" fmla="*/ 469 h 635"/>
                  <a:gd name="T100" fmla="*/ 404 w 597"/>
                  <a:gd name="T101" fmla="*/ 445 h 635"/>
                  <a:gd name="T102" fmla="*/ 420 w 597"/>
                  <a:gd name="T103" fmla="*/ 413 h 635"/>
                  <a:gd name="T104" fmla="*/ 431 w 597"/>
                  <a:gd name="T105" fmla="*/ 37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7" h="635">
                    <a:moveTo>
                      <a:pt x="431" y="373"/>
                    </a:moveTo>
                    <a:lnTo>
                      <a:pt x="597" y="424"/>
                    </a:lnTo>
                    <a:lnTo>
                      <a:pt x="592" y="441"/>
                    </a:lnTo>
                    <a:lnTo>
                      <a:pt x="587" y="457"/>
                    </a:lnTo>
                    <a:lnTo>
                      <a:pt x="581" y="473"/>
                    </a:lnTo>
                    <a:lnTo>
                      <a:pt x="575" y="487"/>
                    </a:lnTo>
                    <a:lnTo>
                      <a:pt x="568" y="502"/>
                    </a:lnTo>
                    <a:lnTo>
                      <a:pt x="561" y="515"/>
                    </a:lnTo>
                    <a:lnTo>
                      <a:pt x="554" y="528"/>
                    </a:lnTo>
                    <a:lnTo>
                      <a:pt x="544" y="540"/>
                    </a:lnTo>
                    <a:lnTo>
                      <a:pt x="535" y="551"/>
                    </a:lnTo>
                    <a:lnTo>
                      <a:pt x="526" y="562"/>
                    </a:lnTo>
                    <a:lnTo>
                      <a:pt x="515" y="572"/>
                    </a:lnTo>
                    <a:lnTo>
                      <a:pt x="504" y="581"/>
                    </a:lnTo>
                    <a:lnTo>
                      <a:pt x="492" y="589"/>
                    </a:lnTo>
                    <a:lnTo>
                      <a:pt x="481" y="597"/>
                    </a:lnTo>
                    <a:lnTo>
                      <a:pt x="467" y="604"/>
                    </a:lnTo>
                    <a:lnTo>
                      <a:pt x="455" y="611"/>
                    </a:lnTo>
                    <a:lnTo>
                      <a:pt x="441" y="616"/>
                    </a:lnTo>
                    <a:lnTo>
                      <a:pt x="426" y="621"/>
                    </a:lnTo>
                    <a:lnTo>
                      <a:pt x="410" y="625"/>
                    </a:lnTo>
                    <a:lnTo>
                      <a:pt x="394" y="629"/>
                    </a:lnTo>
                    <a:lnTo>
                      <a:pt x="377" y="632"/>
                    </a:lnTo>
                    <a:lnTo>
                      <a:pt x="358" y="633"/>
                    </a:lnTo>
                    <a:lnTo>
                      <a:pt x="340" y="635"/>
                    </a:lnTo>
                    <a:lnTo>
                      <a:pt x="319" y="635"/>
                    </a:lnTo>
                    <a:lnTo>
                      <a:pt x="295" y="635"/>
                    </a:lnTo>
                    <a:lnTo>
                      <a:pt x="271" y="633"/>
                    </a:lnTo>
                    <a:lnTo>
                      <a:pt x="250" y="631"/>
                    </a:lnTo>
                    <a:lnTo>
                      <a:pt x="228" y="628"/>
                    </a:lnTo>
                    <a:lnTo>
                      <a:pt x="209" y="624"/>
                    </a:lnTo>
                    <a:lnTo>
                      <a:pt x="190" y="619"/>
                    </a:lnTo>
                    <a:lnTo>
                      <a:pt x="173" y="612"/>
                    </a:lnTo>
                    <a:lnTo>
                      <a:pt x="156" y="605"/>
                    </a:lnTo>
                    <a:lnTo>
                      <a:pt x="141" y="597"/>
                    </a:lnTo>
                    <a:lnTo>
                      <a:pt x="125" y="588"/>
                    </a:lnTo>
                    <a:lnTo>
                      <a:pt x="110" y="577"/>
                    </a:lnTo>
                    <a:lnTo>
                      <a:pt x="97" y="566"/>
                    </a:lnTo>
                    <a:lnTo>
                      <a:pt x="84" y="552"/>
                    </a:lnTo>
                    <a:lnTo>
                      <a:pt x="71" y="538"/>
                    </a:lnTo>
                    <a:lnTo>
                      <a:pt x="59" y="520"/>
                    </a:lnTo>
                    <a:lnTo>
                      <a:pt x="47" y="503"/>
                    </a:lnTo>
                    <a:lnTo>
                      <a:pt x="36" y="485"/>
                    </a:lnTo>
                    <a:lnTo>
                      <a:pt x="27" y="465"/>
                    </a:lnTo>
                    <a:lnTo>
                      <a:pt x="19" y="442"/>
                    </a:lnTo>
                    <a:lnTo>
                      <a:pt x="12" y="420"/>
                    </a:lnTo>
                    <a:lnTo>
                      <a:pt x="7" y="396"/>
                    </a:lnTo>
                    <a:lnTo>
                      <a:pt x="3" y="371"/>
                    </a:lnTo>
                    <a:lnTo>
                      <a:pt x="2" y="344"/>
                    </a:lnTo>
                    <a:lnTo>
                      <a:pt x="0" y="316"/>
                    </a:lnTo>
                    <a:lnTo>
                      <a:pt x="2" y="298"/>
                    </a:lnTo>
                    <a:lnTo>
                      <a:pt x="2" y="279"/>
                    </a:lnTo>
                    <a:lnTo>
                      <a:pt x="3" y="262"/>
                    </a:lnTo>
                    <a:lnTo>
                      <a:pt x="6" y="245"/>
                    </a:lnTo>
                    <a:lnTo>
                      <a:pt x="8" y="227"/>
                    </a:lnTo>
                    <a:lnTo>
                      <a:pt x="12" y="211"/>
                    </a:lnTo>
                    <a:lnTo>
                      <a:pt x="16" y="197"/>
                    </a:lnTo>
                    <a:lnTo>
                      <a:pt x="21" y="182"/>
                    </a:lnTo>
                    <a:lnTo>
                      <a:pt x="27" y="168"/>
                    </a:lnTo>
                    <a:lnTo>
                      <a:pt x="32" y="153"/>
                    </a:lnTo>
                    <a:lnTo>
                      <a:pt x="39" y="140"/>
                    </a:lnTo>
                    <a:lnTo>
                      <a:pt x="47" y="128"/>
                    </a:lnTo>
                    <a:lnTo>
                      <a:pt x="55" y="116"/>
                    </a:lnTo>
                    <a:lnTo>
                      <a:pt x="63" y="104"/>
                    </a:lnTo>
                    <a:lnTo>
                      <a:pt x="72" y="93"/>
                    </a:lnTo>
                    <a:lnTo>
                      <a:pt x="81" y="83"/>
                    </a:lnTo>
                    <a:lnTo>
                      <a:pt x="92" y="72"/>
                    </a:lnTo>
                    <a:lnTo>
                      <a:pt x="102" y="63"/>
                    </a:lnTo>
                    <a:lnTo>
                      <a:pt x="114" y="55"/>
                    </a:lnTo>
                    <a:lnTo>
                      <a:pt x="126" y="47"/>
                    </a:lnTo>
                    <a:lnTo>
                      <a:pt x="138" y="39"/>
                    </a:lnTo>
                    <a:lnTo>
                      <a:pt x="152" y="32"/>
                    </a:lnTo>
                    <a:lnTo>
                      <a:pt x="165" y="27"/>
                    </a:lnTo>
                    <a:lnTo>
                      <a:pt x="179" y="20"/>
                    </a:lnTo>
                    <a:lnTo>
                      <a:pt x="194" y="16"/>
                    </a:lnTo>
                    <a:lnTo>
                      <a:pt x="209" y="12"/>
                    </a:lnTo>
                    <a:lnTo>
                      <a:pt x="224" y="8"/>
                    </a:lnTo>
                    <a:lnTo>
                      <a:pt x="240" y="6"/>
                    </a:lnTo>
                    <a:lnTo>
                      <a:pt x="258" y="3"/>
                    </a:lnTo>
                    <a:lnTo>
                      <a:pt x="275" y="2"/>
                    </a:lnTo>
                    <a:lnTo>
                      <a:pt x="292" y="0"/>
                    </a:lnTo>
                    <a:lnTo>
                      <a:pt x="311" y="0"/>
                    </a:lnTo>
                    <a:lnTo>
                      <a:pt x="339" y="2"/>
                    </a:lnTo>
                    <a:lnTo>
                      <a:pt x="365" y="3"/>
                    </a:lnTo>
                    <a:lnTo>
                      <a:pt x="390" y="7"/>
                    </a:lnTo>
                    <a:lnTo>
                      <a:pt x="414" y="12"/>
                    </a:lnTo>
                    <a:lnTo>
                      <a:pt x="435" y="19"/>
                    </a:lnTo>
                    <a:lnTo>
                      <a:pt x="457" y="27"/>
                    </a:lnTo>
                    <a:lnTo>
                      <a:pt x="475" y="36"/>
                    </a:lnTo>
                    <a:lnTo>
                      <a:pt x="492" y="47"/>
                    </a:lnTo>
                    <a:lnTo>
                      <a:pt x="508" y="60"/>
                    </a:lnTo>
                    <a:lnTo>
                      <a:pt x="523" y="73"/>
                    </a:lnTo>
                    <a:lnTo>
                      <a:pt x="538" y="89"/>
                    </a:lnTo>
                    <a:lnTo>
                      <a:pt x="551" y="107"/>
                    </a:lnTo>
                    <a:lnTo>
                      <a:pt x="561" y="125"/>
                    </a:lnTo>
                    <a:lnTo>
                      <a:pt x="573" y="146"/>
                    </a:lnTo>
                    <a:lnTo>
                      <a:pt x="583" y="168"/>
                    </a:lnTo>
                    <a:lnTo>
                      <a:pt x="591" y="191"/>
                    </a:lnTo>
                    <a:lnTo>
                      <a:pt x="424" y="229"/>
                    </a:lnTo>
                    <a:lnTo>
                      <a:pt x="420" y="215"/>
                    </a:lnTo>
                    <a:lnTo>
                      <a:pt x="414" y="205"/>
                    </a:lnTo>
                    <a:lnTo>
                      <a:pt x="410" y="194"/>
                    </a:lnTo>
                    <a:lnTo>
                      <a:pt x="405" y="187"/>
                    </a:lnTo>
                    <a:lnTo>
                      <a:pt x="397" y="177"/>
                    </a:lnTo>
                    <a:lnTo>
                      <a:pt x="388" y="168"/>
                    </a:lnTo>
                    <a:lnTo>
                      <a:pt x="377" y="161"/>
                    </a:lnTo>
                    <a:lnTo>
                      <a:pt x="366" y="154"/>
                    </a:lnTo>
                    <a:lnTo>
                      <a:pt x="355" y="149"/>
                    </a:lnTo>
                    <a:lnTo>
                      <a:pt x="343" y="145"/>
                    </a:lnTo>
                    <a:lnTo>
                      <a:pt x="329" y="142"/>
                    </a:lnTo>
                    <a:lnTo>
                      <a:pt x="315" y="142"/>
                    </a:lnTo>
                    <a:lnTo>
                      <a:pt x="299" y="142"/>
                    </a:lnTo>
                    <a:lnTo>
                      <a:pt x="284" y="145"/>
                    </a:lnTo>
                    <a:lnTo>
                      <a:pt x="271" y="149"/>
                    </a:lnTo>
                    <a:lnTo>
                      <a:pt x="258" y="156"/>
                    </a:lnTo>
                    <a:lnTo>
                      <a:pt x="246" y="162"/>
                    </a:lnTo>
                    <a:lnTo>
                      <a:pt x="235" y="172"/>
                    </a:lnTo>
                    <a:lnTo>
                      <a:pt x="226" y="182"/>
                    </a:lnTo>
                    <a:lnTo>
                      <a:pt x="217" y="194"/>
                    </a:lnTo>
                    <a:lnTo>
                      <a:pt x="210" y="205"/>
                    </a:lnTo>
                    <a:lnTo>
                      <a:pt x="205" y="215"/>
                    </a:lnTo>
                    <a:lnTo>
                      <a:pt x="201" y="229"/>
                    </a:lnTo>
                    <a:lnTo>
                      <a:pt x="197" y="243"/>
                    </a:lnTo>
                    <a:lnTo>
                      <a:pt x="194" y="259"/>
                    </a:lnTo>
                    <a:lnTo>
                      <a:pt x="193" y="276"/>
                    </a:lnTo>
                    <a:lnTo>
                      <a:pt x="191" y="295"/>
                    </a:lnTo>
                    <a:lnTo>
                      <a:pt x="190" y="315"/>
                    </a:lnTo>
                    <a:lnTo>
                      <a:pt x="191" y="340"/>
                    </a:lnTo>
                    <a:lnTo>
                      <a:pt x="193" y="361"/>
                    </a:lnTo>
                    <a:lnTo>
                      <a:pt x="195" y="382"/>
                    </a:lnTo>
                    <a:lnTo>
                      <a:pt x="198" y="401"/>
                    </a:lnTo>
                    <a:lnTo>
                      <a:pt x="202" y="417"/>
                    </a:lnTo>
                    <a:lnTo>
                      <a:pt x="207" y="432"/>
                    </a:lnTo>
                    <a:lnTo>
                      <a:pt x="214" y="445"/>
                    </a:lnTo>
                    <a:lnTo>
                      <a:pt x="222" y="454"/>
                    </a:lnTo>
                    <a:lnTo>
                      <a:pt x="230" y="463"/>
                    </a:lnTo>
                    <a:lnTo>
                      <a:pt x="239" y="471"/>
                    </a:lnTo>
                    <a:lnTo>
                      <a:pt x="248" y="478"/>
                    </a:lnTo>
                    <a:lnTo>
                      <a:pt x="259" y="483"/>
                    </a:lnTo>
                    <a:lnTo>
                      <a:pt x="270" y="487"/>
                    </a:lnTo>
                    <a:lnTo>
                      <a:pt x="282" y="490"/>
                    </a:lnTo>
                    <a:lnTo>
                      <a:pt x="295" y="491"/>
                    </a:lnTo>
                    <a:lnTo>
                      <a:pt x="308" y="493"/>
                    </a:lnTo>
                    <a:lnTo>
                      <a:pt x="321" y="493"/>
                    </a:lnTo>
                    <a:lnTo>
                      <a:pt x="333" y="491"/>
                    </a:lnTo>
                    <a:lnTo>
                      <a:pt x="345" y="489"/>
                    </a:lnTo>
                    <a:lnTo>
                      <a:pt x="356" y="485"/>
                    </a:lnTo>
                    <a:lnTo>
                      <a:pt x="366" y="481"/>
                    </a:lnTo>
                    <a:lnTo>
                      <a:pt x="374" y="475"/>
                    </a:lnTo>
                    <a:lnTo>
                      <a:pt x="384" y="469"/>
                    </a:lnTo>
                    <a:lnTo>
                      <a:pt x="390" y="462"/>
                    </a:lnTo>
                    <a:lnTo>
                      <a:pt x="397" y="454"/>
                    </a:lnTo>
                    <a:lnTo>
                      <a:pt x="404" y="445"/>
                    </a:lnTo>
                    <a:lnTo>
                      <a:pt x="409" y="436"/>
                    </a:lnTo>
                    <a:lnTo>
                      <a:pt x="414" y="425"/>
                    </a:lnTo>
                    <a:lnTo>
                      <a:pt x="420" y="413"/>
                    </a:lnTo>
                    <a:lnTo>
                      <a:pt x="424" y="401"/>
                    </a:lnTo>
                    <a:lnTo>
                      <a:pt x="427" y="388"/>
                    </a:lnTo>
                    <a:lnTo>
                      <a:pt x="431" y="3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2" name="Freeform 194">
                <a:extLst>
                  <a:ext uri="{FF2B5EF4-FFF2-40B4-BE49-F238E27FC236}">
                    <a16:creationId xmlns:a16="http://schemas.microsoft.com/office/drawing/2014/main" id="{37A05B89-91ED-4B66-8036-5C6CAF278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137"/>
                <a:ext cx="143" cy="153"/>
              </a:xfrm>
              <a:custGeom>
                <a:avLst/>
                <a:gdLst>
                  <a:gd name="T0" fmla="*/ 0 w 575"/>
                  <a:gd name="T1" fmla="*/ 0 h 613"/>
                  <a:gd name="T2" fmla="*/ 575 w 575"/>
                  <a:gd name="T3" fmla="*/ 0 h 613"/>
                  <a:gd name="T4" fmla="*/ 575 w 575"/>
                  <a:gd name="T5" fmla="*/ 151 h 613"/>
                  <a:gd name="T6" fmla="*/ 383 w 575"/>
                  <a:gd name="T7" fmla="*/ 151 h 613"/>
                  <a:gd name="T8" fmla="*/ 383 w 575"/>
                  <a:gd name="T9" fmla="*/ 613 h 613"/>
                  <a:gd name="T10" fmla="*/ 193 w 575"/>
                  <a:gd name="T11" fmla="*/ 613 h 613"/>
                  <a:gd name="T12" fmla="*/ 193 w 575"/>
                  <a:gd name="T13" fmla="*/ 151 h 613"/>
                  <a:gd name="T14" fmla="*/ 0 w 575"/>
                  <a:gd name="T15" fmla="*/ 151 h 613"/>
                  <a:gd name="T16" fmla="*/ 0 w 575"/>
                  <a:gd name="T17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613">
                    <a:moveTo>
                      <a:pt x="0" y="0"/>
                    </a:moveTo>
                    <a:lnTo>
                      <a:pt x="575" y="0"/>
                    </a:lnTo>
                    <a:lnTo>
                      <a:pt x="575" y="151"/>
                    </a:lnTo>
                    <a:lnTo>
                      <a:pt x="383" y="151"/>
                    </a:lnTo>
                    <a:lnTo>
                      <a:pt x="383" y="613"/>
                    </a:lnTo>
                    <a:lnTo>
                      <a:pt x="193" y="613"/>
                    </a:lnTo>
                    <a:lnTo>
                      <a:pt x="193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3" name="Freeform 195">
                <a:extLst>
                  <a:ext uri="{FF2B5EF4-FFF2-40B4-BE49-F238E27FC236}">
                    <a16:creationId xmlns:a16="http://schemas.microsoft.com/office/drawing/2014/main" id="{178F4C3F-43A0-4C80-B46D-C7A8B50BC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9" y="1137"/>
                <a:ext cx="167" cy="153"/>
              </a:xfrm>
              <a:custGeom>
                <a:avLst/>
                <a:gdLst>
                  <a:gd name="T0" fmla="*/ 439 w 667"/>
                  <a:gd name="T1" fmla="*/ 512 h 613"/>
                  <a:gd name="T2" fmla="*/ 223 w 667"/>
                  <a:gd name="T3" fmla="*/ 512 h 613"/>
                  <a:gd name="T4" fmla="*/ 193 w 667"/>
                  <a:gd name="T5" fmla="*/ 613 h 613"/>
                  <a:gd name="T6" fmla="*/ 0 w 667"/>
                  <a:gd name="T7" fmla="*/ 613 h 613"/>
                  <a:gd name="T8" fmla="*/ 229 w 667"/>
                  <a:gd name="T9" fmla="*/ 0 h 613"/>
                  <a:gd name="T10" fmla="*/ 436 w 667"/>
                  <a:gd name="T11" fmla="*/ 0 h 613"/>
                  <a:gd name="T12" fmla="*/ 667 w 667"/>
                  <a:gd name="T13" fmla="*/ 613 h 613"/>
                  <a:gd name="T14" fmla="*/ 468 w 667"/>
                  <a:gd name="T15" fmla="*/ 613 h 613"/>
                  <a:gd name="T16" fmla="*/ 439 w 667"/>
                  <a:gd name="T17" fmla="*/ 512 h 613"/>
                  <a:gd name="T18" fmla="*/ 399 w 667"/>
                  <a:gd name="T19" fmla="*/ 379 h 613"/>
                  <a:gd name="T20" fmla="*/ 331 w 667"/>
                  <a:gd name="T21" fmla="*/ 159 h 613"/>
                  <a:gd name="T22" fmla="*/ 264 w 667"/>
                  <a:gd name="T23" fmla="*/ 379 h 613"/>
                  <a:gd name="T24" fmla="*/ 399 w 667"/>
                  <a:gd name="T25" fmla="*/ 379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7" h="613">
                    <a:moveTo>
                      <a:pt x="439" y="512"/>
                    </a:moveTo>
                    <a:lnTo>
                      <a:pt x="223" y="512"/>
                    </a:lnTo>
                    <a:lnTo>
                      <a:pt x="193" y="613"/>
                    </a:lnTo>
                    <a:lnTo>
                      <a:pt x="0" y="613"/>
                    </a:lnTo>
                    <a:lnTo>
                      <a:pt x="229" y="0"/>
                    </a:lnTo>
                    <a:lnTo>
                      <a:pt x="436" y="0"/>
                    </a:lnTo>
                    <a:lnTo>
                      <a:pt x="667" y="613"/>
                    </a:lnTo>
                    <a:lnTo>
                      <a:pt x="468" y="613"/>
                    </a:lnTo>
                    <a:lnTo>
                      <a:pt x="439" y="512"/>
                    </a:lnTo>
                    <a:close/>
                    <a:moveTo>
                      <a:pt x="399" y="379"/>
                    </a:moveTo>
                    <a:lnTo>
                      <a:pt x="331" y="159"/>
                    </a:lnTo>
                    <a:lnTo>
                      <a:pt x="264" y="379"/>
                    </a:lnTo>
                    <a:lnTo>
                      <a:pt x="399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4" name="Freeform 196">
                <a:extLst>
                  <a:ext uri="{FF2B5EF4-FFF2-40B4-BE49-F238E27FC236}">
                    <a16:creationId xmlns:a16="http://schemas.microsoft.com/office/drawing/2014/main" id="{33494120-C43F-4CA0-9A31-99327B0CA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2105"/>
                <a:ext cx="1011" cy="850"/>
              </a:xfrm>
              <a:custGeom>
                <a:avLst/>
                <a:gdLst>
                  <a:gd name="T0" fmla="*/ 3721 w 4041"/>
                  <a:gd name="T1" fmla="*/ 0 h 3401"/>
                  <a:gd name="T2" fmla="*/ 3772 w 4041"/>
                  <a:gd name="T3" fmla="*/ 5 h 3401"/>
                  <a:gd name="T4" fmla="*/ 3819 w 4041"/>
                  <a:gd name="T5" fmla="*/ 18 h 3401"/>
                  <a:gd name="T6" fmla="*/ 3864 w 4041"/>
                  <a:gd name="T7" fmla="*/ 37 h 3401"/>
                  <a:gd name="T8" fmla="*/ 3906 w 4041"/>
                  <a:gd name="T9" fmla="*/ 59 h 3401"/>
                  <a:gd name="T10" fmla="*/ 3943 w 4041"/>
                  <a:gd name="T11" fmla="*/ 88 h 3401"/>
                  <a:gd name="T12" fmla="*/ 3973 w 4041"/>
                  <a:gd name="T13" fmla="*/ 122 h 3401"/>
                  <a:gd name="T14" fmla="*/ 4000 w 4041"/>
                  <a:gd name="T15" fmla="*/ 159 h 3401"/>
                  <a:gd name="T16" fmla="*/ 4021 w 4041"/>
                  <a:gd name="T17" fmla="*/ 198 h 3401"/>
                  <a:gd name="T18" fmla="*/ 4034 w 4041"/>
                  <a:gd name="T19" fmla="*/ 242 h 3401"/>
                  <a:gd name="T20" fmla="*/ 4041 w 4041"/>
                  <a:gd name="T21" fmla="*/ 287 h 3401"/>
                  <a:gd name="T22" fmla="*/ 4041 w 4041"/>
                  <a:gd name="T23" fmla="*/ 3112 h 3401"/>
                  <a:gd name="T24" fmla="*/ 4034 w 4041"/>
                  <a:gd name="T25" fmla="*/ 3158 h 3401"/>
                  <a:gd name="T26" fmla="*/ 4021 w 4041"/>
                  <a:gd name="T27" fmla="*/ 3200 h 3401"/>
                  <a:gd name="T28" fmla="*/ 4000 w 4041"/>
                  <a:gd name="T29" fmla="*/ 3240 h 3401"/>
                  <a:gd name="T30" fmla="*/ 3973 w 4041"/>
                  <a:gd name="T31" fmla="*/ 3277 h 3401"/>
                  <a:gd name="T32" fmla="*/ 3943 w 4041"/>
                  <a:gd name="T33" fmla="*/ 3311 h 3401"/>
                  <a:gd name="T34" fmla="*/ 3906 w 4041"/>
                  <a:gd name="T35" fmla="*/ 3340 h 3401"/>
                  <a:gd name="T36" fmla="*/ 3864 w 4041"/>
                  <a:gd name="T37" fmla="*/ 3364 h 3401"/>
                  <a:gd name="T38" fmla="*/ 3819 w 4041"/>
                  <a:gd name="T39" fmla="*/ 3382 h 3401"/>
                  <a:gd name="T40" fmla="*/ 3772 w 4041"/>
                  <a:gd name="T41" fmla="*/ 3394 h 3401"/>
                  <a:gd name="T42" fmla="*/ 3721 w 4041"/>
                  <a:gd name="T43" fmla="*/ 3399 h 3401"/>
                  <a:gd name="T44" fmla="*/ 319 w 4041"/>
                  <a:gd name="T45" fmla="*/ 3399 h 3401"/>
                  <a:gd name="T46" fmla="*/ 269 w 4041"/>
                  <a:gd name="T47" fmla="*/ 3394 h 3401"/>
                  <a:gd name="T48" fmla="*/ 221 w 4041"/>
                  <a:gd name="T49" fmla="*/ 3382 h 3401"/>
                  <a:gd name="T50" fmla="*/ 176 w 4041"/>
                  <a:gd name="T51" fmla="*/ 3364 h 3401"/>
                  <a:gd name="T52" fmla="*/ 135 w 4041"/>
                  <a:gd name="T53" fmla="*/ 3340 h 3401"/>
                  <a:gd name="T54" fmla="*/ 99 w 4041"/>
                  <a:gd name="T55" fmla="*/ 3311 h 3401"/>
                  <a:gd name="T56" fmla="*/ 67 w 4041"/>
                  <a:gd name="T57" fmla="*/ 3277 h 3401"/>
                  <a:gd name="T58" fmla="*/ 41 w 4041"/>
                  <a:gd name="T59" fmla="*/ 3240 h 3401"/>
                  <a:gd name="T60" fmla="*/ 21 w 4041"/>
                  <a:gd name="T61" fmla="*/ 3200 h 3401"/>
                  <a:gd name="T62" fmla="*/ 6 w 4041"/>
                  <a:gd name="T63" fmla="*/ 3158 h 3401"/>
                  <a:gd name="T64" fmla="*/ 0 w 4041"/>
                  <a:gd name="T65" fmla="*/ 3112 h 3401"/>
                  <a:gd name="T66" fmla="*/ 0 w 4041"/>
                  <a:gd name="T67" fmla="*/ 287 h 3401"/>
                  <a:gd name="T68" fmla="*/ 6 w 4041"/>
                  <a:gd name="T69" fmla="*/ 242 h 3401"/>
                  <a:gd name="T70" fmla="*/ 21 w 4041"/>
                  <a:gd name="T71" fmla="*/ 198 h 3401"/>
                  <a:gd name="T72" fmla="*/ 41 w 4041"/>
                  <a:gd name="T73" fmla="*/ 159 h 3401"/>
                  <a:gd name="T74" fmla="*/ 67 w 4041"/>
                  <a:gd name="T75" fmla="*/ 122 h 3401"/>
                  <a:gd name="T76" fmla="*/ 99 w 4041"/>
                  <a:gd name="T77" fmla="*/ 88 h 3401"/>
                  <a:gd name="T78" fmla="*/ 135 w 4041"/>
                  <a:gd name="T79" fmla="*/ 59 h 3401"/>
                  <a:gd name="T80" fmla="*/ 176 w 4041"/>
                  <a:gd name="T81" fmla="*/ 37 h 3401"/>
                  <a:gd name="T82" fmla="*/ 221 w 4041"/>
                  <a:gd name="T83" fmla="*/ 18 h 3401"/>
                  <a:gd name="T84" fmla="*/ 269 w 4041"/>
                  <a:gd name="T85" fmla="*/ 5 h 3401"/>
                  <a:gd name="T86" fmla="*/ 319 w 4041"/>
                  <a:gd name="T87" fmla="*/ 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1" h="3401">
                    <a:moveTo>
                      <a:pt x="337" y="0"/>
                    </a:moveTo>
                    <a:lnTo>
                      <a:pt x="3704" y="0"/>
                    </a:lnTo>
                    <a:lnTo>
                      <a:pt x="3721" y="0"/>
                    </a:lnTo>
                    <a:lnTo>
                      <a:pt x="3738" y="1"/>
                    </a:lnTo>
                    <a:lnTo>
                      <a:pt x="3756" y="2"/>
                    </a:lnTo>
                    <a:lnTo>
                      <a:pt x="3772" y="5"/>
                    </a:lnTo>
                    <a:lnTo>
                      <a:pt x="3787" y="9"/>
                    </a:lnTo>
                    <a:lnTo>
                      <a:pt x="3803" y="13"/>
                    </a:lnTo>
                    <a:lnTo>
                      <a:pt x="3819" y="18"/>
                    </a:lnTo>
                    <a:lnTo>
                      <a:pt x="3835" y="23"/>
                    </a:lnTo>
                    <a:lnTo>
                      <a:pt x="3850" y="29"/>
                    </a:lnTo>
                    <a:lnTo>
                      <a:pt x="3864" y="37"/>
                    </a:lnTo>
                    <a:lnTo>
                      <a:pt x="3879" y="43"/>
                    </a:lnTo>
                    <a:lnTo>
                      <a:pt x="3892" y="51"/>
                    </a:lnTo>
                    <a:lnTo>
                      <a:pt x="3906" y="59"/>
                    </a:lnTo>
                    <a:lnTo>
                      <a:pt x="3917" y="68"/>
                    </a:lnTo>
                    <a:lnTo>
                      <a:pt x="3931" y="78"/>
                    </a:lnTo>
                    <a:lnTo>
                      <a:pt x="3943" y="88"/>
                    </a:lnTo>
                    <a:lnTo>
                      <a:pt x="3953" y="99"/>
                    </a:lnTo>
                    <a:lnTo>
                      <a:pt x="3964" y="110"/>
                    </a:lnTo>
                    <a:lnTo>
                      <a:pt x="3973" y="122"/>
                    </a:lnTo>
                    <a:lnTo>
                      <a:pt x="3984" y="133"/>
                    </a:lnTo>
                    <a:lnTo>
                      <a:pt x="3992" y="145"/>
                    </a:lnTo>
                    <a:lnTo>
                      <a:pt x="4000" y="159"/>
                    </a:lnTo>
                    <a:lnTo>
                      <a:pt x="4008" y="172"/>
                    </a:lnTo>
                    <a:lnTo>
                      <a:pt x="4014" y="185"/>
                    </a:lnTo>
                    <a:lnTo>
                      <a:pt x="4021" y="198"/>
                    </a:lnTo>
                    <a:lnTo>
                      <a:pt x="4026" y="213"/>
                    </a:lnTo>
                    <a:lnTo>
                      <a:pt x="4030" y="228"/>
                    </a:lnTo>
                    <a:lnTo>
                      <a:pt x="4034" y="242"/>
                    </a:lnTo>
                    <a:lnTo>
                      <a:pt x="4037" y="257"/>
                    </a:lnTo>
                    <a:lnTo>
                      <a:pt x="4040" y="271"/>
                    </a:lnTo>
                    <a:lnTo>
                      <a:pt x="4041" y="287"/>
                    </a:lnTo>
                    <a:lnTo>
                      <a:pt x="4041" y="303"/>
                    </a:lnTo>
                    <a:lnTo>
                      <a:pt x="4041" y="3097"/>
                    </a:lnTo>
                    <a:lnTo>
                      <a:pt x="4041" y="3112"/>
                    </a:lnTo>
                    <a:lnTo>
                      <a:pt x="4040" y="3127"/>
                    </a:lnTo>
                    <a:lnTo>
                      <a:pt x="4037" y="3142"/>
                    </a:lnTo>
                    <a:lnTo>
                      <a:pt x="4034" y="3158"/>
                    </a:lnTo>
                    <a:lnTo>
                      <a:pt x="4030" y="3173"/>
                    </a:lnTo>
                    <a:lnTo>
                      <a:pt x="4026" y="3186"/>
                    </a:lnTo>
                    <a:lnTo>
                      <a:pt x="4021" y="3200"/>
                    </a:lnTo>
                    <a:lnTo>
                      <a:pt x="4014" y="3214"/>
                    </a:lnTo>
                    <a:lnTo>
                      <a:pt x="4008" y="3228"/>
                    </a:lnTo>
                    <a:lnTo>
                      <a:pt x="4000" y="3240"/>
                    </a:lnTo>
                    <a:lnTo>
                      <a:pt x="3992" y="3253"/>
                    </a:lnTo>
                    <a:lnTo>
                      <a:pt x="3984" y="3265"/>
                    </a:lnTo>
                    <a:lnTo>
                      <a:pt x="3973" y="3277"/>
                    </a:lnTo>
                    <a:lnTo>
                      <a:pt x="3964" y="3289"/>
                    </a:lnTo>
                    <a:lnTo>
                      <a:pt x="3953" y="3300"/>
                    </a:lnTo>
                    <a:lnTo>
                      <a:pt x="3943" y="3311"/>
                    </a:lnTo>
                    <a:lnTo>
                      <a:pt x="3931" y="3321"/>
                    </a:lnTo>
                    <a:lnTo>
                      <a:pt x="3917" y="3330"/>
                    </a:lnTo>
                    <a:lnTo>
                      <a:pt x="3906" y="3340"/>
                    </a:lnTo>
                    <a:lnTo>
                      <a:pt x="3892" y="3348"/>
                    </a:lnTo>
                    <a:lnTo>
                      <a:pt x="3879" y="3356"/>
                    </a:lnTo>
                    <a:lnTo>
                      <a:pt x="3864" y="3364"/>
                    </a:lnTo>
                    <a:lnTo>
                      <a:pt x="3850" y="3370"/>
                    </a:lnTo>
                    <a:lnTo>
                      <a:pt x="3835" y="3376"/>
                    </a:lnTo>
                    <a:lnTo>
                      <a:pt x="3819" y="3382"/>
                    </a:lnTo>
                    <a:lnTo>
                      <a:pt x="3803" y="3386"/>
                    </a:lnTo>
                    <a:lnTo>
                      <a:pt x="3787" y="3390"/>
                    </a:lnTo>
                    <a:lnTo>
                      <a:pt x="3772" y="3394"/>
                    </a:lnTo>
                    <a:lnTo>
                      <a:pt x="3756" y="3397"/>
                    </a:lnTo>
                    <a:lnTo>
                      <a:pt x="3738" y="3398"/>
                    </a:lnTo>
                    <a:lnTo>
                      <a:pt x="3721" y="3399"/>
                    </a:lnTo>
                    <a:lnTo>
                      <a:pt x="3704" y="3401"/>
                    </a:lnTo>
                    <a:lnTo>
                      <a:pt x="337" y="3401"/>
                    </a:lnTo>
                    <a:lnTo>
                      <a:pt x="319" y="3399"/>
                    </a:lnTo>
                    <a:lnTo>
                      <a:pt x="302" y="3398"/>
                    </a:lnTo>
                    <a:lnTo>
                      <a:pt x="285" y="3397"/>
                    </a:lnTo>
                    <a:lnTo>
                      <a:pt x="269" y="3394"/>
                    </a:lnTo>
                    <a:lnTo>
                      <a:pt x="253" y="3390"/>
                    </a:lnTo>
                    <a:lnTo>
                      <a:pt x="237" y="3386"/>
                    </a:lnTo>
                    <a:lnTo>
                      <a:pt x="221" y="3382"/>
                    </a:lnTo>
                    <a:lnTo>
                      <a:pt x="205" y="3376"/>
                    </a:lnTo>
                    <a:lnTo>
                      <a:pt x="191" y="3370"/>
                    </a:lnTo>
                    <a:lnTo>
                      <a:pt x="176" y="3364"/>
                    </a:lnTo>
                    <a:lnTo>
                      <a:pt x="163" y="3356"/>
                    </a:lnTo>
                    <a:lnTo>
                      <a:pt x="148" y="3348"/>
                    </a:lnTo>
                    <a:lnTo>
                      <a:pt x="135" y="3340"/>
                    </a:lnTo>
                    <a:lnTo>
                      <a:pt x="123" y="3330"/>
                    </a:lnTo>
                    <a:lnTo>
                      <a:pt x="111" y="3321"/>
                    </a:lnTo>
                    <a:lnTo>
                      <a:pt x="99" y="3311"/>
                    </a:lnTo>
                    <a:lnTo>
                      <a:pt x="87" y="3300"/>
                    </a:lnTo>
                    <a:lnTo>
                      <a:pt x="77" y="3289"/>
                    </a:lnTo>
                    <a:lnTo>
                      <a:pt x="67" y="3277"/>
                    </a:lnTo>
                    <a:lnTo>
                      <a:pt x="58" y="3265"/>
                    </a:lnTo>
                    <a:lnTo>
                      <a:pt x="49" y="3253"/>
                    </a:lnTo>
                    <a:lnTo>
                      <a:pt x="41" y="3240"/>
                    </a:lnTo>
                    <a:lnTo>
                      <a:pt x="33" y="3228"/>
                    </a:lnTo>
                    <a:lnTo>
                      <a:pt x="26" y="3214"/>
                    </a:lnTo>
                    <a:lnTo>
                      <a:pt x="21" y="3200"/>
                    </a:lnTo>
                    <a:lnTo>
                      <a:pt x="15" y="3186"/>
                    </a:lnTo>
                    <a:lnTo>
                      <a:pt x="10" y="3173"/>
                    </a:lnTo>
                    <a:lnTo>
                      <a:pt x="6" y="3158"/>
                    </a:lnTo>
                    <a:lnTo>
                      <a:pt x="4" y="3142"/>
                    </a:lnTo>
                    <a:lnTo>
                      <a:pt x="1" y="3127"/>
                    </a:lnTo>
                    <a:lnTo>
                      <a:pt x="0" y="3112"/>
                    </a:lnTo>
                    <a:lnTo>
                      <a:pt x="0" y="3097"/>
                    </a:lnTo>
                    <a:lnTo>
                      <a:pt x="0" y="303"/>
                    </a:lnTo>
                    <a:lnTo>
                      <a:pt x="0" y="287"/>
                    </a:lnTo>
                    <a:lnTo>
                      <a:pt x="1" y="271"/>
                    </a:lnTo>
                    <a:lnTo>
                      <a:pt x="4" y="257"/>
                    </a:lnTo>
                    <a:lnTo>
                      <a:pt x="6" y="242"/>
                    </a:lnTo>
                    <a:lnTo>
                      <a:pt x="10" y="228"/>
                    </a:lnTo>
                    <a:lnTo>
                      <a:pt x="15" y="213"/>
                    </a:lnTo>
                    <a:lnTo>
                      <a:pt x="21" y="198"/>
                    </a:lnTo>
                    <a:lnTo>
                      <a:pt x="26" y="185"/>
                    </a:lnTo>
                    <a:lnTo>
                      <a:pt x="33" y="172"/>
                    </a:lnTo>
                    <a:lnTo>
                      <a:pt x="41" y="159"/>
                    </a:lnTo>
                    <a:lnTo>
                      <a:pt x="49" y="145"/>
                    </a:lnTo>
                    <a:lnTo>
                      <a:pt x="58" y="133"/>
                    </a:lnTo>
                    <a:lnTo>
                      <a:pt x="67" y="122"/>
                    </a:lnTo>
                    <a:lnTo>
                      <a:pt x="77" y="110"/>
                    </a:lnTo>
                    <a:lnTo>
                      <a:pt x="87" y="99"/>
                    </a:lnTo>
                    <a:lnTo>
                      <a:pt x="99" y="88"/>
                    </a:lnTo>
                    <a:lnTo>
                      <a:pt x="111" y="78"/>
                    </a:lnTo>
                    <a:lnTo>
                      <a:pt x="123" y="68"/>
                    </a:lnTo>
                    <a:lnTo>
                      <a:pt x="135" y="59"/>
                    </a:lnTo>
                    <a:lnTo>
                      <a:pt x="148" y="51"/>
                    </a:lnTo>
                    <a:lnTo>
                      <a:pt x="163" y="43"/>
                    </a:lnTo>
                    <a:lnTo>
                      <a:pt x="176" y="37"/>
                    </a:lnTo>
                    <a:lnTo>
                      <a:pt x="191" y="29"/>
                    </a:lnTo>
                    <a:lnTo>
                      <a:pt x="205" y="23"/>
                    </a:lnTo>
                    <a:lnTo>
                      <a:pt x="221" y="18"/>
                    </a:lnTo>
                    <a:lnTo>
                      <a:pt x="237" y="13"/>
                    </a:lnTo>
                    <a:lnTo>
                      <a:pt x="253" y="9"/>
                    </a:lnTo>
                    <a:lnTo>
                      <a:pt x="269" y="5"/>
                    </a:lnTo>
                    <a:lnTo>
                      <a:pt x="285" y="2"/>
                    </a:lnTo>
                    <a:lnTo>
                      <a:pt x="302" y="1"/>
                    </a:lnTo>
                    <a:lnTo>
                      <a:pt x="319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5" name="Freeform 197">
                <a:extLst>
                  <a:ext uri="{FF2B5EF4-FFF2-40B4-BE49-F238E27FC236}">
                    <a16:creationId xmlns:a16="http://schemas.microsoft.com/office/drawing/2014/main" id="{5FD6AAB1-1698-4178-9A9A-81C70C390E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" y="2087"/>
                <a:ext cx="1047" cy="886"/>
              </a:xfrm>
              <a:custGeom>
                <a:avLst/>
                <a:gdLst>
                  <a:gd name="T0" fmla="*/ 409 w 4184"/>
                  <a:gd name="T1" fmla="*/ 143 h 3543"/>
                  <a:gd name="T2" fmla="*/ 3817 w 4184"/>
                  <a:gd name="T3" fmla="*/ 1 h 3543"/>
                  <a:gd name="T4" fmla="*/ 3895 w 4184"/>
                  <a:gd name="T5" fmla="*/ 16 h 3543"/>
                  <a:gd name="T6" fmla="*/ 3968 w 4184"/>
                  <a:gd name="T7" fmla="*/ 44 h 3543"/>
                  <a:gd name="T8" fmla="*/ 4033 w 4184"/>
                  <a:gd name="T9" fmla="*/ 83 h 3543"/>
                  <a:gd name="T10" fmla="*/ 3947 w 4184"/>
                  <a:gd name="T11" fmla="*/ 198 h 3543"/>
                  <a:gd name="T12" fmla="*/ 3857 w 4184"/>
                  <a:gd name="T13" fmla="*/ 154 h 3543"/>
                  <a:gd name="T14" fmla="*/ 3776 w 4184"/>
                  <a:gd name="T15" fmla="*/ 0 h 3543"/>
                  <a:gd name="T16" fmla="*/ 4101 w 4184"/>
                  <a:gd name="T17" fmla="*/ 148 h 3543"/>
                  <a:gd name="T18" fmla="*/ 4143 w 4184"/>
                  <a:gd name="T19" fmla="*/ 211 h 3543"/>
                  <a:gd name="T20" fmla="*/ 4171 w 4184"/>
                  <a:gd name="T21" fmla="*/ 280 h 3543"/>
                  <a:gd name="T22" fmla="*/ 4183 w 4184"/>
                  <a:gd name="T23" fmla="*/ 355 h 3543"/>
                  <a:gd name="T24" fmla="*/ 4036 w 4184"/>
                  <a:gd name="T25" fmla="*/ 329 h 3543"/>
                  <a:gd name="T26" fmla="*/ 3997 w 4184"/>
                  <a:gd name="T27" fmla="*/ 248 h 3543"/>
                  <a:gd name="T28" fmla="*/ 4184 w 4184"/>
                  <a:gd name="T29" fmla="*/ 375 h 3543"/>
                  <a:gd name="T30" fmla="*/ 4184 w 4184"/>
                  <a:gd name="T31" fmla="*/ 375 h 3543"/>
                  <a:gd name="T32" fmla="*/ 4179 w 4184"/>
                  <a:gd name="T33" fmla="*/ 3226 h 3543"/>
                  <a:gd name="T34" fmla="*/ 4159 w 4184"/>
                  <a:gd name="T35" fmla="*/ 3299 h 3543"/>
                  <a:gd name="T36" fmla="*/ 4123 w 4184"/>
                  <a:gd name="T37" fmla="*/ 3365 h 3543"/>
                  <a:gd name="T38" fmla="*/ 4076 w 4184"/>
                  <a:gd name="T39" fmla="*/ 3422 h 3543"/>
                  <a:gd name="T40" fmla="*/ 3997 w 4184"/>
                  <a:gd name="T41" fmla="*/ 3296 h 3543"/>
                  <a:gd name="T42" fmla="*/ 4036 w 4184"/>
                  <a:gd name="T43" fmla="*/ 3214 h 3543"/>
                  <a:gd name="T44" fmla="*/ 4061 w 4184"/>
                  <a:gd name="T45" fmla="*/ 3436 h 3543"/>
                  <a:gd name="T46" fmla="*/ 4001 w 4184"/>
                  <a:gd name="T47" fmla="*/ 3481 h 3543"/>
                  <a:gd name="T48" fmla="*/ 3932 w 4184"/>
                  <a:gd name="T49" fmla="*/ 3515 h 3543"/>
                  <a:gd name="T50" fmla="*/ 3857 w 4184"/>
                  <a:gd name="T51" fmla="*/ 3536 h 3543"/>
                  <a:gd name="T52" fmla="*/ 3776 w 4184"/>
                  <a:gd name="T53" fmla="*/ 3543 h 3543"/>
                  <a:gd name="T54" fmla="*/ 3857 w 4184"/>
                  <a:gd name="T55" fmla="*/ 3390 h 3543"/>
                  <a:gd name="T56" fmla="*/ 3947 w 4184"/>
                  <a:gd name="T57" fmla="*/ 3345 h 3543"/>
                  <a:gd name="T58" fmla="*/ 409 w 4184"/>
                  <a:gd name="T59" fmla="*/ 3543 h 3543"/>
                  <a:gd name="T60" fmla="*/ 409 w 4184"/>
                  <a:gd name="T61" fmla="*/ 3543 h 3543"/>
                  <a:gd name="T62" fmla="*/ 328 w 4184"/>
                  <a:gd name="T63" fmla="*/ 3536 h 3543"/>
                  <a:gd name="T64" fmla="*/ 252 w 4184"/>
                  <a:gd name="T65" fmla="*/ 3515 h 3543"/>
                  <a:gd name="T66" fmla="*/ 183 w 4184"/>
                  <a:gd name="T67" fmla="*/ 3481 h 3543"/>
                  <a:gd name="T68" fmla="*/ 123 w 4184"/>
                  <a:gd name="T69" fmla="*/ 3436 h 3543"/>
                  <a:gd name="T70" fmla="*/ 280 w 4184"/>
                  <a:gd name="T71" fmla="*/ 3372 h 3543"/>
                  <a:gd name="T72" fmla="*/ 381 w 4184"/>
                  <a:gd name="T73" fmla="*/ 3400 h 3543"/>
                  <a:gd name="T74" fmla="*/ 109 w 4184"/>
                  <a:gd name="T75" fmla="*/ 3422 h 3543"/>
                  <a:gd name="T76" fmla="*/ 61 w 4184"/>
                  <a:gd name="T77" fmla="*/ 3365 h 3543"/>
                  <a:gd name="T78" fmla="*/ 26 w 4184"/>
                  <a:gd name="T79" fmla="*/ 3299 h 3543"/>
                  <a:gd name="T80" fmla="*/ 5 w 4184"/>
                  <a:gd name="T81" fmla="*/ 3226 h 3543"/>
                  <a:gd name="T82" fmla="*/ 143 w 4184"/>
                  <a:gd name="T83" fmla="*/ 3169 h 3543"/>
                  <a:gd name="T84" fmla="*/ 163 w 4184"/>
                  <a:gd name="T85" fmla="*/ 3256 h 3543"/>
                  <a:gd name="T86" fmla="*/ 219 w 4184"/>
                  <a:gd name="T87" fmla="*/ 3329 h 3543"/>
                  <a:gd name="T88" fmla="*/ 143 w 4184"/>
                  <a:gd name="T89" fmla="*/ 375 h 3543"/>
                  <a:gd name="T90" fmla="*/ 1 w 4184"/>
                  <a:gd name="T91" fmla="*/ 355 h 3543"/>
                  <a:gd name="T92" fmla="*/ 13 w 4184"/>
                  <a:gd name="T93" fmla="*/ 280 h 3543"/>
                  <a:gd name="T94" fmla="*/ 42 w 4184"/>
                  <a:gd name="T95" fmla="*/ 211 h 3543"/>
                  <a:gd name="T96" fmla="*/ 84 w 4184"/>
                  <a:gd name="T97" fmla="*/ 148 h 3543"/>
                  <a:gd name="T98" fmla="*/ 219 w 4184"/>
                  <a:gd name="T99" fmla="*/ 213 h 3543"/>
                  <a:gd name="T100" fmla="*/ 163 w 4184"/>
                  <a:gd name="T101" fmla="*/ 286 h 3543"/>
                  <a:gd name="T102" fmla="*/ 143 w 4184"/>
                  <a:gd name="T103" fmla="*/ 375 h 3543"/>
                  <a:gd name="T104" fmla="*/ 153 w 4184"/>
                  <a:gd name="T105" fmla="*/ 83 h 3543"/>
                  <a:gd name="T106" fmla="*/ 216 w 4184"/>
                  <a:gd name="T107" fmla="*/ 44 h 3543"/>
                  <a:gd name="T108" fmla="*/ 289 w 4184"/>
                  <a:gd name="T109" fmla="*/ 16 h 3543"/>
                  <a:gd name="T110" fmla="*/ 367 w 4184"/>
                  <a:gd name="T111" fmla="*/ 1 h 3543"/>
                  <a:gd name="T112" fmla="*/ 381 w 4184"/>
                  <a:gd name="T113" fmla="*/ 143 h 3543"/>
                  <a:gd name="T114" fmla="*/ 280 w 4184"/>
                  <a:gd name="T115" fmla="*/ 172 h 3543"/>
                  <a:gd name="T116" fmla="*/ 123 w 4184"/>
                  <a:gd name="T117" fmla="*/ 107 h 3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4" h="3543">
                    <a:moveTo>
                      <a:pt x="409" y="0"/>
                    </a:moveTo>
                    <a:lnTo>
                      <a:pt x="3776" y="0"/>
                    </a:lnTo>
                    <a:lnTo>
                      <a:pt x="3776" y="143"/>
                    </a:lnTo>
                    <a:lnTo>
                      <a:pt x="409" y="143"/>
                    </a:lnTo>
                    <a:lnTo>
                      <a:pt x="409" y="0"/>
                    </a:lnTo>
                    <a:close/>
                    <a:moveTo>
                      <a:pt x="3776" y="0"/>
                    </a:moveTo>
                    <a:lnTo>
                      <a:pt x="3797" y="0"/>
                    </a:lnTo>
                    <a:lnTo>
                      <a:pt x="3817" y="1"/>
                    </a:lnTo>
                    <a:lnTo>
                      <a:pt x="3837" y="4"/>
                    </a:lnTo>
                    <a:lnTo>
                      <a:pt x="3857" y="8"/>
                    </a:lnTo>
                    <a:lnTo>
                      <a:pt x="3877" y="12"/>
                    </a:lnTo>
                    <a:lnTo>
                      <a:pt x="3895" y="16"/>
                    </a:lnTo>
                    <a:lnTo>
                      <a:pt x="3915" y="22"/>
                    </a:lnTo>
                    <a:lnTo>
                      <a:pt x="3932" y="29"/>
                    </a:lnTo>
                    <a:lnTo>
                      <a:pt x="3951" y="36"/>
                    </a:lnTo>
                    <a:lnTo>
                      <a:pt x="3968" y="44"/>
                    </a:lnTo>
                    <a:lnTo>
                      <a:pt x="3985" y="53"/>
                    </a:lnTo>
                    <a:lnTo>
                      <a:pt x="4001" y="62"/>
                    </a:lnTo>
                    <a:lnTo>
                      <a:pt x="4017" y="73"/>
                    </a:lnTo>
                    <a:lnTo>
                      <a:pt x="4033" y="83"/>
                    </a:lnTo>
                    <a:lnTo>
                      <a:pt x="4048" y="95"/>
                    </a:lnTo>
                    <a:lnTo>
                      <a:pt x="4061" y="107"/>
                    </a:lnTo>
                    <a:lnTo>
                      <a:pt x="3967" y="213"/>
                    </a:lnTo>
                    <a:lnTo>
                      <a:pt x="3947" y="198"/>
                    </a:lnTo>
                    <a:lnTo>
                      <a:pt x="3927" y="184"/>
                    </a:lnTo>
                    <a:lnTo>
                      <a:pt x="3905" y="172"/>
                    </a:lnTo>
                    <a:lnTo>
                      <a:pt x="3881" y="162"/>
                    </a:lnTo>
                    <a:lnTo>
                      <a:pt x="3857" y="154"/>
                    </a:lnTo>
                    <a:lnTo>
                      <a:pt x="3830" y="147"/>
                    </a:lnTo>
                    <a:lnTo>
                      <a:pt x="3804" y="143"/>
                    </a:lnTo>
                    <a:lnTo>
                      <a:pt x="3776" y="143"/>
                    </a:lnTo>
                    <a:lnTo>
                      <a:pt x="3776" y="0"/>
                    </a:lnTo>
                    <a:close/>
                    <a:moveTo>
                      <a:pt x="4061" y="107"/>
                    </a:moveTo>
                    <a:lnTo>
                      <a:pt x="4076" y="121"/>
                    </a:lnTo>
                    <a:lnTo>
                      <a:pt x="4089" y="134"/>
                    </a:lnTo>
                    <a:lnTo>
                      <a:pt x="4101" y="148"/>
                    </a:lnTo>
                    <a:lnTo>
                      <a:pt x="4113" y="163"/>
                    </a:lnTo>
                    <a:lnTo>
                      <a:pt x="4123" y="179"/>
                    </a:lnTo>
                    <a:lnTo>
                      <a:pt x="4134" y="195"/>
                    </a:lnTo>
                    <a:lnTo>
                      <a:pt x="4143" y="211"/>
                    </a:lnTo>
                    <a:lnTo>
                      <a:pt x="4151" y="228"/>
                    </a:lnTo>
                    <a:lnTo>
                      <a:pt x="4159" y="245"/>
                    </a:lnTo>
                    <a:lnTo>
                      <a:pt x="4166" y="263"/>
                    </a:lnTo>
                    <a:lnTo>
                      <a:pt x="4171" y="280"/>
                    </a:lnTo>
                    <a:lnTo>
                      <a:pt x="4175" y="298"/>
                    </a:lnTo>
                    <a:lnTo>
                      <a:pt x="4179" y="317"/>
                    </a:lnTo>
                    <a:lnTo>
                      <a:pt x="4182" y="335"/>
                    </a:lnTo>
                    <a:lnTo>
                      <a:pt x="4183" y="355"/>
                    </a:lnTo>
                    <a:lnTo>
                      <a:pt x="4184" y="375"/>
                    </a:lnTo>
                    <a:lnTo>
                      <a:pt x="4041" y="375"/>
                    </a:lnTo>
                    <a:lnTo>
                      <a:pt x="4040" y="351"/>
                    </a:lnTo>
                    <a:lnTo>
                      <a:pt x="4036" y="329"/>
                    </a:lnTo>
                    <a:lnTo>
                      <a:pt x="4031" y="308"/>
                    </a:lnTo>
                    <a:lnTo>
                      <a:pt x="4021" y="286"/>
                    </a:lnTo>
                    <a:lnTo>
                      <a:pt x="4011" y="267"/>
                    </a:lnTo>
                    <a:lnTo>
                      <a:pt x="3997" y="248"/>
                    </a:lnTo>
                    <a:lnTo>
                      <a:pt x="3983" y="229"/>
                    </a:lnTo>
                    <a:lnTo>
                      <a:pt x="3967" y="213"/>
                    </a:lnTo>
                    <a:lnTo>
                      <a:pt x="4061" y="107"/>
                    </a:lnTo>
                    <a:close/>
                    <a:moveTo>
                      <a:pt x="4184" y="375"/>
                    </a:moveTo>
                    <a:lnTo>
                      <a:pt x="4184" y="3169"/>
                    </a:lnTo>
                    <a:lnTo>
                      <a:pt x="4041" y="3169"/>
                    </a:lnTo>
                    <a:lnTo>
                      <a:pt x="4041" y="375"/>
                    </a:lnTo>
                    <a:lnTo>
                      <a:pt x="4184" y="375"/>
                    </a:lnTo>
                    <a:close/>
                    <a:moveTo>
                      <a:pt x="4184" y="3169"/>
                    </a:moveTo>
                    <a:lnTo>
                      <a:pt x="4183" y="3188"/>
                    </a:lnTo>
                    <a:lnTo>
                      <a:pt x="4182" y="3207"/>
                    </a:lnTo>
                    <a:lnTo>
                      <a:pt x="4179" y="3226"/>
                    </a:lnTo>
                    <a:lnTo>
                      <a:pt x="4175" y="3245"/>
                    </a:lnTo>
                    <a:lnTo>
                      <a:pt x="4171" y="3263"/>
                    </a:lnTo>
                    <a:lnTo>
                      <a:pt x="4166" y="3280"/>
                    </a:lnTo>
                    <a:lnTo>
                      <a:pt x="4159" y="3299"/>
                    </a:lnTo>
                    <a:lnTo>
                      <a:pt x="4151" y="3316"/>
                    </a:lnTo>
                    <a:lnTo>
                      <a:pt x="4143" y="3332"/>
                    </a:lnTo>
                    <a:lnTo>
                      <a:pt x="4134" y="3349"/>
                    </a:lnTo>
                    <a:lnTo>
                      <a:pt x="4123" y="3365"/>
                    </a:lnTo>
                    <a:lnTo>
                      <a:pt x="4113" y="3380"/>
                    </a:lnTo>
                    <a:lnTo>
                      <a:pt x="4101" y="3394"/>
                    </a:lnTo>
                    <a:lnTo>
                      <a:pt x="4089" y="3409"/>
                    </a:lnTo>
                    <a:lnTo>
                      <a:pt x="4076" y="3422"/>
                    </a:lnTo>
                    <a:lnTo>
                      <a:pt x="4061" y="3436"/>
                    </a:lnTo>
                    <a:lnTo>
                      <a:pt x="3967" y="3329"/>
                    </a:lnTo>
                    <a:lnTo>
                      <a:pt x="3983" y="3314"/>
                    </a:lnTo>
                    <a:lnTo>
                      <a:pt x="3997" y="3296"/>
                    </a:lnTo>
                    <a:lnTo>
                      <a:pt x="4011" y="3276"/>
                    </a:lnTo>
                    <a:lnTo>
                      <a:pt x="4021" y="3256"/>
                    </a:lnTo>
                    <a:lnTo>
                      <a:pt x="4031" y="3237"/>
                    </a:lnTo>
                    <a:lnTo>
                      <a:pt x="4036" y="3214"/>
                    </a:lnTo>
                    <a:lnTo>
                      <a:pt x="4040" y="3191"/>
                    </a:lnTo>
                    <a:lnTo>
                      <a:pt x="4041" y="3169"/>
                    </a:lnTo>
                    <a:lnTo>
                      <a:pt x="4184" y="3169"/>
                    </a:lnTo>
                    <a:close/>
                    <a:moveTo>
                      <a:pt x="4061" y="3436"/>
                    </a:moveTo>
                    <a:lnTo>
                      <a:pt x="4048" y="3448"/>
                    </a:lnTo>
                    <a:lnTo>
                      <a:pt x="4033" y="3459"/>
                    </a:lnTo>
                    <a:lnTo>
                      <a:pt x="4017" y="3470"/>
                    </a:lnTo>
                    <a:lnTo>
                      <a:pt x="4001" y="3481"/>
                    </a:lnTo>
                    <a:lnTo>
                      <a:pt x="3985" y="3490"/>
                    </a:lnTo>
                    <a:lnTo>
                      <a:pt x="3968" y="3499"/>
                    </a:lnTo>
                    <a:lnTo>
                      <a:pt x="3951" y="3507"/>
                    </a:lnTo>
                    <a:lnTo>
                      <a:pt x="3932" y="3515"/>
                    </a:lnTo>
                    <a:lnTo>
                      <a:pt x="3915" y="3520"/>
                    </a:lnTo>
                    <a:lnTo>
                      <a:pt x="3895" y="3527"/>
                    </a:lnTo>
                    <a:lnTo>
                      <a:pt x="3877" y="3532"/>
                    </a:lnTo>
                    <a:lnTo>
                      <a:pt x="3857" y="3536"/>
                    </a:lnTo>
                    <a:lnTo>
                      <a:pt x="3837" y="3539"/>
                    </a:lnTo>
                    <a:lnTo>
                      <a:pt x="3817" y="3542"/>
                    </a:lnTo>
                    <a:lnTo>
                      <a:pt x="3797" y="3543"/>
                    </a:lnTo>
                    <a:lnTo>
                      <a:pt x="3776" y="3543"/>
                    </a:lnTo>
                    <a:lnTo>
                      <a:pt x="3776" y="3401"/>
                    </a:lnTo>
                    <a:lnTo>
                      <a:pt x="3804" y="3400"/>
                    </a:lnTo>
                    <a:lnTo>
                      <a:pt x="3830" y="3396"/>
                    </a:lnTo>
                    <a:lnTo>
                      <a:pt x="3857" y="3390"/>
                    </a:lnTo>
                    <a:lnTo>
                      <a:pt x="3881" y="3381"/>
                    </a:lnTo>
                    <a:lnTo>
                      <a:pt x="3905" y="3372"/>
                    </a:lnTo>
                    <a:lnTo>
                      <a:pt x="3927" y="3360"/>
                    </a:lnTo>
                    <a:lnTo>
                      <a:pt x="3947" y="3345"/>
                    </a:lnTo>
                    <a:lnTo>
                      <a:pt x="3967" y="3329"/>
                    </a:lnTo>
                    <a:lnTo>
                      <a:pt x="4061" y="3436"/>
                    </a:lnTo>
                    <a:close/>
                    <a:moveTo>
                      <a:pt x="3776" y="3543"/>
                    </a:moveTo>
                    <a:lnTo>
                      <a:pt x="409" y="3543"/>
                    </a:lnTo>
                    <a:lnTo>
                      <a:pt x="409" y="3401"/>
                    </a:lnTo>
                    <a:lnTo>
                      <a:pt x="3776" y="3401"/>
                    </a:lnTo>
                    <a:lnTo>
                      <a:pt x="3776" y="3543"/>
                    </a:lnTo>
                    <a:close/>
                    <a:moveTo>
                      <a:pt x="409" y="3543"/>
                    </a:moveTo>
                    <a:lnTo>
                      <a:pt x="387" y="3543"/>
                    </a:lnTo>
                    <a:lnTo>
                      <a:pt x="367" y="3542"/>
                    </a:lnTo>
                    <a:lnTo>
                      <a:pt x="348" y="3539"/>
                    </a:lnTo>
                    <a:lnTo>
                      <a:pt x="328" y="3536"/>
                    </a:lnTo>
                    <a:lnTo>
                      <a:pt x="308" y="3532"/>
                    </a:lnTo>
                    <a:lnTo>
                      <a:pt x="289" y="3527"/>
                    </a:lnTo>
                    <a:lnTo>
                      <a:pt x="271" y="3520"/>
                    </a:lnTo>
                    <a:lnTo>
                      <a:pt x="252" y="3515"/>
                    </a:lnTo>
                    <a:lnTo>
                      <a:pt x="233" y="3507"/>
                    </a:lnTo>
                    <a:lnTo>
                      <a:pt x="216" y="3499"/>
                    </a:lnTo>
                    <a:lnTo>
                      <a:pt x="199" y="3490"/>
                    </a:lnTo>
                    <a:lnTo>
                      <a:pt x="183" y="3481"/>
                    </a:lnTo>
                    <a:lnTo>
                      <a:pt x="167" y="3470"/>
                    </a:lnTo>
                    <a:lnTo>
                      <a:pt x="153" y="3459"/>
                    </a:lnTo>
                    <a:lnTo>
                      <a:pt x="137" y="3448"/>
                    </a:lnTo>
                    <a:lnTo>
                      <a:pt x="123" y="3436"/>
                    </a:lnTo>
                    <a:lnTo>
                      <a:pt x="219" y="3329"/>
                    </a:lnTo>
                    <a:lnTo>
                      <a:pt x="237" y="3345"/>
                    </a:lnTo>
                    <a:lnTo>
                      <a:pt x="259" y="3360"/>
                    </a:lnTo>
                    <a:lnTo>
                      <a:pt x="280" y="3372"/>
                    </a:lnTo>
                    <a:lnTo>
                      <a:pt x="304" y="3381"/>
                    </a:lnTo>
                    <a:lnTo>
                      <a:pt x="329" y="3390"/>
                    </a:lnTo>
                    <a:lnTo>
                      <a:pt x="354" y="3396"/>
                    </a:lnTo>
                    <a:lnTo>
                      <a:pt x="381" y="3400"/>
                    </a:lnTo>
                    <a:lnTo>
                      <a:pt x="409" y="3401"/>
                    </a:lnTo>
                    <a:lnTo>
                      <a:pt x="409" y="3543"/>
                    </a:lnTo>
                    <a:close/>
                    <a:moveTo>
                      <a:pt x="123" y="3436"/>
                    </a:moveTo>
                    <a:lnTo>
                      <a:pt x="109" y="3422"/>
                    </a:lnTo>
                    <a:lnTo>
                      <a:pt x="95" y="3409"/>
                    </a:lnTo>
                    <a:lnTo>
                      <a:pt x="84" y="3394"/>
                    </a:lnTo>
                    <a:lnTo>
                      <a:pt x="72" y="3380"/>
                    </a:lnTo>
                    <a:lnTo>
                      <a:pt x="61" y="3365"/>
                    </a:lnTo>
                    <a:lnTo>
                      <a:pt x="50" y="3349"/>
                    </a:lnTo>
                    <a:lnTo>
                      <a:pt x="42" y="3332"/>
                    </a:lnTo>
                    <a:lnTo>
                      <a:pt x="33" y="3316"/>
                    </a:lnTo>
                    <a:lnTo>
                      <a:pt x="26" y="3299"/>
                    </a:lnTo>
                    <a:lnTo>
                      <a:pt x="20" y="3280"/>
                    </a:lnTo>
                    <a:lnTo>
                      <a:pt x="13" y="3263"/>
                    </a:lnTo>
                    <a:lnTo>
                      <a:pt x="9" y="3245"/>
                    </a:lnTo>
                    <a:lnTo>
                      <a:pt x="5" y="3226"/>
                    </a:lnTo>
                    <a:lnTo>
                      <a:pt x="3" y="3207"/>
                    </a:lnTo>
                    <a:lnTo>
                      <a:pt x="1" y="3188"/>
                    </a:lnTo>
                    <a:lnTo>
                      <a:pt x="0" y="3169"/>
                    </a:lnTo>
                    <a:lnTo>
                      <a:pt x="143" y="3169"/>
                    </a:lnTo>
                    <a:lnTo>
                      <a:pt x="145" y="3191"/>
                    </a:lnTo>
                    <a:lnTo>
                      <a:pt x="149" y="3214"/>
                    </a:lnTo>
                    <a:lnTo>
                      <a:pt x="155" y="3237"/>
                    </a:lnTo>
                    <a:lnTo>
                      <a:pt x="163" y="3256"/>
                    </a:lnTo>
                    <a:lnTo>
                      <a:pt x="174" y="3276"/>
                    </a:lnTo>
                    <a:lnTo>
                      <a:pt x="187" y="3296"/>
                    </a:lnTo>
                    <a:lnTo>
                      <a:pt x="202" y="3314"/>
                    </a:lnTo>
                    <a:lnTo>
                      <a:pt x="219" y="3329"/>
                    </a:lnTo>
                    <a:lnTo>
                      <a:pt x="123" y="3436"/>
                    </a:lnTo>
                    <a:close/>
                    <a:moveTo>
                      <a:pt x="0" y="3169"/>
                    </a:moveTo>
                    <a:lnTo>
                      <a:pt x="0" y="375"/>
                    </a:lnTo>
                    <a:lnTo>
                      <a:pt x="143" y="375"/>
                    </a:lnTo>
                    <a:lnTo>
                      <a:pt x="143" y="3169"/>
                    </a:lnTo>
                    <a:lnTo>
                      <a:pt x="0" y="3169"/>
                    </a:lnTo>
                    <a:close/>
                    <a:moveTo>
                      <a:pt x="0" y="375"/>
                    </a:moveTo>
                    <a:lnTo>
                      <a:pt x="1" y="355"/>
                    </a:lnTo>
                    <a:lnTo>
                      <a:pt x="3" y="335"/>
                    </a:lnTo>
                    <a:lnTo>
                      <a:pt x="5" y="317"/>
                    </a:lnTo>
                    <a:lnTo>
                      <a:pt x="9" y="298"/>
                    </a:lnTo>
                    <a:lnTo>
                      <a:pt x="13" y="280"/>
                    </a:lnTo>
                    <a:lnTo>
                      <a:pt x="20" y="263"/>
                    </a:lnTo>
                    <a:lnTo>
                      <a:pt x="26" y="245"/>
                    </a:lnTo>
                    <a:lnTo>
                      <a:pt x="33" y="228"/>
                    </a:lnTo>
                    <a:lnTo>
                      <a:pt x="42" y="211"/>
                    </a:lnTo>
                    <a:lnTo>
                      <a:pt x="50" y="195"/>
                    </a:lnTo>
                    <a:lnTo>
                      <a:pt x="61" y="179"/>
                    </a:lnTo>
                    <a:lnTo>
                      <a:pt x="72" y="163"/>
                    </a:lnTo>
                    <a:lnTo>
                      <a:pt x="84" y="148"/>
                    </a:lnTo>
                    <a:lnTo>
                      <a:pt x="95" y="134"/>
                    </a:lnTo>
                    <a:lnTo>
                      <a:pt x="109" y="121"/>
                    </a:lnTo>
                    <a:lnTo>
                      <a:pt x="123" y="107"/>
                    </a:lnTo>
                    <a:lnTo>
                      <a:pt x="219" y="213"/>
                    </a:lnTo>
                    <a:lnTo>
                      <a:pt x="202" y="229"/>
                    </a:lnTo>
                    <a:lnTo>
                      <a:pt x="187" y="248"/>
                    </a:lnTo>
                    <a:lnTo>
                      <a:pt x="174" y="267"/>
                    </a:lnTo>
                    <a:lnTo>
                      <a:pt x="163" y="286"/>
                    </a:lnTo>
                    <a:lnTo>
                      <a:pt x="155" y="308"/>
                    </a:lnTo>
                    <a:lnTo>
                      <a:pt x="149" y="329"/>
                    </a:lnTo>
                    <a:lnTo>
                      <a:pt x="145" y="351"/>
                    </a:lnTo>
                    <a:lnTo>
                      <a:pt x="143" y="375"/>
                    </a:lnTo>
                    <a:lnTo>
                      <a:pt x="0" y="375"/>
                    </a:lnTo>
                    <a:close/>
                    <a:moveTo>
                      <a:pt x="123" y="107"/>
                    </a:moveTo>
                    <a:lnTo>
                      <a:pt x="137" y="95"/>
                    </a:lnTo>
                    <a:lnTo>
                      <a:pt x="153" y="83"/>
                    </a:lnTo>
                    <a:lnTo>
                      <a:pt x="167" y="73"/>
                    </a:lnTo>
                    <a:lnTo>
                      <a:pt x="183" y="62"/>
                    </a:lnTo>
                    <a:lnTo>
                      <a:pt x="199" y="53"/>
                    </a:lnTo>
                    <a:lnTo>
                      <a:pt x="216" y="44"/>
                    </a:lnTo>
                    <a:lnTo>
                      <a:pt x="233" y="36"/>
                    </a:lnTo>
                    <a:lnTo>
                      <a:pt x="252" y="29"/>
                    </a:lnTo>
                    <a:lnTo>
                      <a:pt x="271" y="22"/>
                    </a:lnTo>
                    <a:lnTo>
                      <a:pt x="289" y="16"/>
                    </a:lnTo>
                    <a:lnTo>
                      <a:pt x="308" y="12"/>
                    </a:lnTo>
                    <a:lnTo>
                      <a:pt x="328" y="8"/>
                    </a:lnTo>
                    <a:lnTo>
                      <a:pt x="348" y="4"/>
                    </a:lnTo>
                    <a:lnTo>
                      <a:pt x="367" y="1"/>
                    </a:lnTo>
                    <a:lnTo>
                      <a:pt x="387" y="0"/>
                    </a:lnTo>
                    <a:lnTo>
                      <a:pt x="409" y="0"/>
                    </a:lnTo>
                    <a:lnTo>
                      <a:pt x="409" y="143"/>
                    </a:lnTo>
                    <a:lnTo>
                      <a:pt x="381" y="143"/>
                    </a:lnTo>
                    <a:lnTo>
                      <a:pt x="354" y="147"/>
                    </a:lnTo>
                    <a:lnTo>
                      <a:pt x="329" y="154"/>
                    </a:lnTo>
                    <a:lnTo>
                      <a:pt x="304" y="162"/>
                    </a:lnTo>
                    <a:lnTo>
                      <a:pt x="280" y="172"/>
                    </a:lnTo>
                    <a:lnTo>
                      <a:pt x="259" y="184"/>
                    </a:lnTo>
                    <a:lnTo>
                      <a:pt x="237" y="198"/>
                    </a:lnTo>
                    <a:lnTo>
                      <a:pt x="219" y="213"/>
                    </a:lnTo>
                    <a:lnTo>
                      <a:pt x="123" y="10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6" name="Freeform 198">
                <a:extLst>
                  <a:ext uri="{FF2B5EF4-FFF2-40B4-BE49-F238E27FC236}">
                    <a16:creationId xmlns:a16="http://schemas.microsoft.com/office/drawing/2014/main" id="{FEC7E051-9478-4D01-9763-3D6CE0DCA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2280"/>
                <a:ext cx="99" cy="102"/>
              </a:xfrm>
              <a:custGeom>
                <a:avLst/>
                <a:gdLst>
                  <a:gd name="T0" fmla="*/ 0 w 395"/>
                  <a:gd name="T1" fmla="*/ 409 h 409"/>
                  <a:gd name="T2" fmla="*/ 0 w 395"/>
                  <a:gd name="T3" fmla="*/ 0 h 409"/>
                  <a:gd name="T4" fmla="*/ 123 w 395"/>
                  <a:gd name="T5" fmla="*/ 0 h 409"/>
                  <a:gd name="T6" fmla="*/ 198 w 395"/>
                  <a:gd name="T7" fmla="*/ 279 h 409"/>
                  <a:gd name="T8" fmla="*/ 272 w 395"/>
                  <a:gd name="T9" fmla="*/ 0 h 409"/>
                  <a:gd name="T10" fmla="*/ 395 w 395"/>
                  <a:gd name="T11" fmla="*/ 0 h 409"/>
                  <a:gd name="T12" fmla="*/ 395 w 395"/>
                  <a:gd name="T13" fmla="*/ 409 h 409"/>
                  <a:gd name="T14" fmla="*/ 318 w 395"/>
                  <a:gd name="T15" fmla="*/ 409 h 409"/>
                  <a:gd name="T16" fmla="*/ 318 w 395"/>
                  <a:gd name="T17" fmla="*/ 88 h 409"/>
                  <a:gd name="T18" fmla="*/ 237 w 395"/>
                  <a:gd name="T19" fmla="*/ 409 h 409"/>
                  <a:gd name="T20" fmla="*/ 158 w 395"/>
                  <a:gd name="T21" fmla="*/ 409 h 409"/>
                  <a:gd name="T22" fmla="*/ 77 w 395"/>
                  <a:gd name="T23" fmla="*/ 88 h 409"/>
                  <a:gd name="T24" fmla="*/ 77 w 395"/>
                  <a:gd name="T25" fmla="*/ 409 h 409"/>
                  <a:gd name="T26" fmla="*/ 0 w 395"/>
                  <a:gd name="T27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409">
                    <a:moveTo>
                      <a:pt x="0" y="409"/>
                    </a:moveTo>
                    <a:lnTo>
                      <a:pt x="0" y="0"/>
                    </a:lnTo>
                    <a:lnTo>
                      <a:pt x="123" y="0"/>
                    </a:lnTo>
                    <a:lnTo>
                      <a:pt x="198" y="279"/>
                    </a:lnTo>
                    <a:lnTo>
                      <a:pt x="272" y="0"/>
                    </a:lnTo>
                    <a:lnTo>
                      <a:pt x="395" y="0"/>
                    </a:lnTo>
                    <a:lnTo>
                      <a:pt x="395" y="409"/>
                    </a:lnTo>
                    <a:lnTo>
                      <a:pt x="318" y="409"/>
                    </a:lnTo>
                    <a:lnTo>
                      <a:pt x="318" y="88"/>
                    </a:lnTo>
                    <a:lnTo>
                      <a:pt x="237" y="409"/>
                    </a:lnTo>
                    <a:lnTo>
                      <a:pt x="158" y="409"/>
                    </a:lnTo>
                    <a:lnTo>
                      <a:pt x="77" y="88"/>
                    </a:lnTo>
                    <a:lnTo>
                      <a:pt x="77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7" name="Freeform 199">
                <a:extLst>
                  <a:ext uri="{FF2B5EF4-FFF2-40B4-BE49-F238E27FC236}">
                    <a16:creationId xmlns:a16="http://schemas.microsoft.com/office/drawing/2014/main" id="{8AC3B4CC-239F-4015-B44F-DEE624788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" y="2307"/>
                <a:ext cx="70" cy="77"/>
              </a:xfrm>
              <a:custGeom>
                <a:avLst/>
                <a:gdLst>
                  <a:gd name="T0" fmla="*/ 273 w 277"/>
                  <a:gd name="T1" fmla="*/ 222 h 309"/>
                  <a:gd name="T2" fmla="*/ 264 w 277"/>
                  <a:gd name="T3" fmla="*/ 242 h 309"/>
                  <a:gd name="T4" fmla="*/ 253 w 277"/>
                  <a:gd name="T5" fmla="*/ 260 h 309"/>
                  <a:gd name="T6" fmla="*/ 241 w 277"/>
                  <a:gd name="T7" fmla="*/ 275 h 309"/>
                  <a:gd name="T8" fmla="*/ 225 w 277"/>
                  <a:gd name="T9" fmla="*/ 287 h 309"/>
                  <a:gd name="T10" fmla="*/ 208 w 277"/>
                  <a:gd name="T11" fmla="*/ 298 h 309"/>
                  <a:gd name="T12" fmla="*/ 188 w 277"/>
                  <a:gd name="T13" fmla="*/ 304 h 309"/>
                  <a:gd name="T14" fmla="*/ 167 w 277"/>
                  <a:gd name="T15" fmla="*/ 308 h 309"/>
                  <a:gd name="T16" fmla="*/ 144 w 277"/>
                  <a:gd name="T17" fmla="*/ 309 h 309"/>
                  <a:gd name="T18" fmla="*/ 107 w 277"/>
                  <a:gd name="T19" fmla="*/ 307 h 309"/>
                  <a:gd name="T20" fmla="*/ 77 w 277"/>
                  <a:gd name="T21" fmla="*/ 298 h 309"/>
                  <a:gd name="T22" fmla="*/ 50 w 277"/>
                  <a:gd name="T23" fmla="*/ 282 h 309"/>
                  <a:gd name="T24" fmla="*/ 29 w 277"/>
                  <a:gd name="T25" fmla="*/ 259 h 309"/>
                  <a:gd name="T26" fmla="*/ 17 w 277"/>
                  <a:gd name="T27" fmla="*/ 238 h 309"/>
                  <a:gd name="T28" fmla="*/ 8 w 277"/>
                  <a:gd name="T29" fmla="*/ 214 h 309"/>
                  <a:gd name="T30" fmla="*/ 2 w 277"/>
                  <a:gd name="T31" fmla="*/ 187 h 309"/>
                  <a:gd name="T32" fmla="*/ 0 w 277"/>
                  <a:gd name="T33" fmla="*/ 157 h 309"/>
                  <a:gd name="T34" fmla="*/ 2 w 277"/>
                  <a:gd name="T35" fmla="*/ 122 h 309"/>
                  <a:gd name="T36" fmla="*/ 10 w 277"/>
                  <a:gd name="T37" fmla="*/ 92 h 309"/>
                  <a:gd name="T38" fmla="*/ 22 w 277"/>
                  <a:gd name="T39" fmla="*/ 65 h 309"/>
                  <a:gd name="T40" fmla="*/ 38 w 277"/>
                  <a:gd name="T41" fmla="*/ 41 h 309"/>
                  <a:gd name="T42" fmla="*/ 59 w 277"/>
                  <a:gd name="T43" fmla="*/ 24 h 309"/>
                  <a:gd name="T44" fmla="*/ 82 w 277"/>
                  <a:gd name="T45" fmla="*/ 11 h 309"/>
                  <a:gd name="T46" fmla="*/ 108 w 277"/>
                  <a:gd name="T47" fmla="*/ 3 h 309"/>
                  <a:gd name="T48" fmla="*/ 136 w 277"/>
                  <a:gd name="T49" fmla="*/ 0 h 309"/>
                  <a:gd name="T50" fmla="*/ 167 w 277"/>
                  <a:gd name="T51" fmla="*/ 3 h 309"/>
                  <a:gd name="T52" fmla="*/ 195 w 277"/>
                  <a:gd name="T53" fmla="*/ 11 h 309"/>
                  <a:gd name="T54" fmla="*/ 220 w 277"/>
                  <a:gd name="T55" fmla="*/ 24 h 309"/>
                  <a:gd name="T56" fmla="*/ 241 w 277"/>
                  <a:gd name="T57" fmla="*/ 44 h 309"/>
                  <a:gd name="T58" fmla="*/ 257 w 277"/>
                  <a:gd name="T59" fmla="*/ 68 h 309"/>
                  <a:gd name="T60" fmla="*/ 269 w 277"/>
                  <a:gd name="T61" fmla="*/ 100 h 309"/>
                  <a:gd name="T62" fmla="*/ 276 w 277"/>
                  <a:gd name="T63" fmla="*/ 136 h 309"/>
                  <a:gd name="T64" fmla="*/ 277 w 277"/>
                  <a:gd name="T65" fmla="*/ 178 h 309"/>
                  <a:gd name="T66" fmla="*/ 82 w 277"/>
                  <a:gd name="T67" fmla="*/ 194 h 309"/>
                  <a:gd name="T68" fmla="*/ 89 w 277"/>
                  <a:gd name="T69" fmla="*/ 215 h 309"/>
                  <a:gd name="T70" fmla="*/ 95 w 277"/>
                  <a:gd name="T71" fmla="*/ 227 h 309"/>
                  <a:gd name="T72" fmla="*/ 104 w 277"/>
                  <a:gd name="T73" fmla="*/ 236 h 309"/>
                  <a:gd name="T74" fmla="*/ 114 w 277"/>
                  <a:gd name="T75" fmla="*/ 244 h 309"/>
                  <a:gd name="T76" fmla="*/ 132 w 277"/>
                  <a:gd name="T77" fmla="*/ 250 h 309"/>
                  <a:gd name="T78" fmla="*/ 154 w 277"/>
                  <a:gd name="T79" fmla="*/ 251 h 309"/>
                  <a:gd name="T80" fmla="*/ 169 w 277"/>
                  <a:gd name="T81" fmla="*/ 246 h 309"/>
                  <a:gd name="T82" fmla="*/ 181 w 277"/>
                  <a:gd name="T83" fmla="*/ 235 h 309"/>
                  <a:gd name="T84" fmla="*/ 191 w 277"/>
                  <a:gd name="T85" fmla="*/ 219 h 309"/>
                  <a:gd name="T86" fmla="*/ 199 w 277"/>
                  <a:gd name="T87" fmla="*/ 130 h 309"/>
                  <a:gd name="T88" fmla="*/ 195 w 277"/>
                  <a:gd name="T89" fmla="*/ 100 h 309"/>
                  <a:gd name="T90" fmla="*/ 189 w 277"/>
                  <a:gd name="T91" fmla="*/ 88 h 309"/>
                  <a:gd name="T92" fmla="*/ 181 w 277"/>
                  <a:gd name="T93" fmla="*/ 77 h 309"/>
                  <a:gd name="T94" fmla="*/ 163 w 277"/>
                  <a:gd name="T95" fmla="*/ 64 h 309"/>
                  <a:gd name="T96" fmla="*/ 140 w 277"/>
                  <a:gd name="T97" fmla="*/ 60 h 309"/>
                  <a:gd name="T98" fmla="*/ 118 w 277"/>
                  <a:gd name="T99" fmla="*/ 65 h 309"/>
                  <a:gd name="T100" fmla="*/ 98 w 277"/>
                  <a:gd name="T101" fmla="*/ 79 h 309"/>
                  <a:gd name="T102" fmla="*/ 91 w 277"/>
                  <a:gd name="T103" fmla="*/ 89 h 309"/>
                  <a:gd name="T104" fmla="*/ 86 w 277"/>
                  <a:gd name="T105" fmla="*/ 101 h 309"/>
                  <a:gd name="T106" fmla="*/ 82 w 277"/>
                  <a:gd name="T107" fmla="*/ 13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09">
                    <a:moveTo>
                      <a:pt x="195" y="209"/>
                    </a:moveTo>
                    <a:lnTo>
                      <a:pt x="273" y="222"/>
                    </a:lnTo>
                    <a:lnTo>
                      <a:pt x="269" y="233"/>
                    </a:lnTo>
                    <a:lnTo>
                      <a:pt x="264" y="242"/>
                    </a:lnTo>
                    <a:lnTo>
                      <a:pt x="260" y="251"/>
                    </a:lnTo>
                    <a:lnTo>
                      <a:pt x="253" y="260"/>
                    </a:lnTo>
                    <a:lnTo>
                      <a:pt x="248" y="268"/>
                    </a:lnTo>
                    <a:lnTo>
                      <a:pt x="241" y="275"/>
                    </a:lnTo>
                    <a:lnTo>
                      <a:pt x="233" y="282"/>
                    </a:lnTo>
                    <a:lnTo>
                      <a:pt x="225" y="287"/>
                    </a:lnTo>
                    <a:lnTo>
                      <a:pt x="217" y="292"/>
                    </a:lnTo>
                    <a:lnTo>
                      <a:pt x="208" y="298"/>
                    </a:lnTo>
                    <a:lnTo>
                      <a:pt x="199" y="301"/>
                    </a:lnTo>
                    <a:lnTo>
                      <a:pt x="188" y="304"/>
                    </a:lnTo>
                    <a:lnTo>
                      <a:pt x="179" y="307"/>
                    </a:lnTo>
                    <a:lnTo>
                      <a:pt x="167" y="308"/>
                    </a:lnTo>
                    <a:lnTo>
                      <a:pt x="156" y="309"/>
                    </a:lnTo>
                    <a:lnTo>
                      <a:pt x="144" y="309"/>
                    </a:lnTo>
                    <a:lnTo>
                      <a:pt x="126" y="309"/>
                    </a:lnTo>
                    <a:lnTo>
                      <a:pt x="107" y="307"/>
                    </a:lnTo>
                    <a:lnTo>
                      <a:pt x="91" y="303"/>
                    </a:lnTo>
                    <a:lnTo>
                      <a:pt x="77" y="298"/>
                    </a:lnTo>
                    <a:lnTo>
                      <a:pt x="63" y="291"/>
                    </a:lnTo>
                    <a:lnTo>
                      <a:pt x="50" y="282"/>
                    </a:lnTo>
                    <a:lnTo>
                      <a:pt x="39" y="271"/>
                    </a:lnTo>
                    <a:lnTo>
                      <a:pt x="29" y="259"/>
                    </a:lnTo>
                    <a:lnTo>
                      <a:pt x="22" y="248"/>
                    </a:lnTo>
                    <a:lnTo>
                      <a:pt x="17" y="238"/>
                    </a:lnTo>
                    <a:lnTo>
                      <a:pt x="12" y="226"/>
                    </a:lnTo>
                    <a:lnTo>
                      <a:pt x="8" y="214"/>
                    </a:lnTo>
                    <a:lnTo>
                      <a:pt x="4" y="201"/>
                    </a:lnTo>
                    <a:lnTo>
                      <a:pt x="2" y="187"/>
                    </a:lnTo>
                    <a:lnTo>
                      <a:pt x="1" y="173"/>
                    </a:lnTo>
                    <a:lnTo>
                      <a:pt x="0" y="157"/>
                    </a:lnTo>
                    <a:lnTo>
                      <a:pt x="1" y="140"/>
                    </a:lnTo>
                    <a:lnTo>
                      <a:pt x="2" y="122"/>
                    </a:lnTo>
                    <a:lnTo>
                      <a:pt x="5" y="106"/>
                    </a:lnTo>
                    <a:lnTo>
                      <a:pt x="10" y="92"/>
                    </a:lnTo>
                    <a:lnTo>
                      <a:pt x="16" y="77"/>
                    </a:lnTo>
                    <a:lnTo>
                      <a:pt x="22" y="65"/>
                    </a:lnTo>
                    <a:lnTo>
                      <a:pt x="30" y="53"/>
                    </a:lnTo>
                    <a:lnTo>
                      <a:pt x="38" y="41"/>
                    </a:lnTo>
                    <a:lnTo>
                      <a:pt x="49" y="32"/>
                    </a:lnTo>
                    <a:lnTo>
                      <a:pt x="59" y="24"/>
                    </a:lnTo>
                    <a:lnTo>
                      <a:pt x="70" y="16"/>
                    </a:lnTo>
                    <a:lnTo>
                      <a:pt x="82" y="11"/>
                    </a:lnTo>
                    <a:lnTo>
                      <a:pt x="95" y="6"/>
                    </a:lnTo>
                    <a:lnTo>
                      <a:pt x="108" y="3"/>
                    </a:lnTo>
                    <a:lnTo>
                      <a:pt x="122" y="0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67" y="3"/>
                    </a:lnTo>
                    <a:lnTo>
                      <a:pt x="181" y="6"/>
                    </a:lnTo>
                    <a:lnTo>
                      <a:pt x="195" y="11"/>
                    </a:lnTo>
                    <a:lnTo>
                      <a:pt x="208" y="18"/>
                    </a:lnTo>
                    <a:lnTo>
                      <a:pt x="220" y="24"/>
                    </a:lnTo>
                    <a:lnTo>
                      <a:pt x="230" y="34"/>
                    </a:lnTo>
                    <a:lnTo>
                      <a:pt x="241" y="44"/>
                    </a:lnTo>
                    <a:lnTo>
                      <a:pt x="249" y="56"/>
                    </a:lnTo>
                    <a:lnTo>
                      <a:pt x="257" y="68"/>
                    </a:lnTo>
                    <a:lnTo>
                      <a:pt x="264" y="83"/>
                    </a:lnTo>
                    <a:lnTo>
                      <a:pt x="269" y="100"/>
                    </a:lnTo>
                    <a:lnTo>
                      <a:pt x="273" y="117"/>
                    </a:lnTo>
                    <a:lnTo>
                      <a:pt x="276" y="136"/>
                    </a:lnTo>
                    <a:lnTo>
                      <a:pt x="277" y="156"/>
                    </a:lnTo>
                    <a:lnTo>
                      <a:pt x="277" y="178"/>
                    </a:lnTo>
                    <a:lnTo>
                      <a:pt x="81" y="178"/>
                    </a:lnTo>
                    <a:lnTo>
                      <a:pt x="82" y="194"/>
                    </a:lnTo>
                    <a:lnTo>
                      <a:pt x="86" y="209"/>
                    </a:lnTo>
                    <a:lnTo>
                      <a:pt x="89" y="215"/>
                    </a:lnTo>
                    <a:lnTo>
                      <a:pt x="91" y="222"/>
                    </a:lnTo>
                    <a:lnTo>
                      <a:pt x="95" y="227"/>
                    </a:lnTo>
                    <a:lnTo>
                      <a:pt x="99" y="233"/>
                    </a:lnTo>
                    <a:lnTo>
                      <a:pt x="104" y="236"/>
                    </a:lnTo>
                    <a:lnTo>
                      <a:pt x="110" y="240"/>
                    </a:lnTo>
                    <a:lnTo>
                      <a:pt x="114" y="244"/>
                    </a:lnTo>
                    <a:lnTo>
                      <a:pt x="120" y="247"/>
                    </a:lnTo>
                    <a:lnTo>
                      <a:pt x="132" y="250"/>
                    </a:lnTo>
                    <a:lnTo>
                      <a:pt x="144" y="251"/>
                    </a:lnTo>
                    <a:lnTo>
                      <a:pt x="154" y="251"/>
                    </a:lnTo>
                    <a:lnTo>
                      <a:pt x="162" y="248"/>
                    </a:lnTo>
                    <a:lnTo>
                      <a:pt x="169" y="246"/>
                    </a:lnTo>
                    <a:lnTo>
                      <a:pt x="176" y="242"/>
                    </a:lnTo>
                    <a:lnTo>
                      <a:pt x="181" y="235"/>
                    </a:lnTo>
                    <a:lnTo>
                      <a:pt x="187" y="229"/>
                    </a:lnTo>
                    <a:lnTo>
                      <a:pt x="191" y="219"/>
                    </a:lnTo>
                    <a:lnTo>
                      <a:pt x="195" y="209"/>
                    </a:lnTo>
                    <a:close/>
                    <a:moveTo>
                      <a:pt x="199" y="130"/>
                    </a:moveTo>
                    <a:lnTo>
                      <a:pt x="197" y="113"/>
                    </a:lnTo>
                    <a:lnTo>
                      <a:pt x="195" y="100"/>
                    </a:lnTo>
                    <a:lnTo>
                      <a:pt x="192" y="93"/>
                    </a:lnTo>
                    <a:lnTo>
                      <a:pt x="189" y="88"/>
                    </a:lnTo>
                    <a:lnTo>
                      <a:pt x="185" y="83"/>
                    </a:lnTo>
                    <a:lnTo>
                      <a:pt x="181" y="77"/>
                    </a:lnTo>
                    <a:lnTo>
                      <a:pt x="173" y="71"/>
                    </a:lnTo>
                    <a:lnTo>
                      <a:pt x="163" y="64"/>
                    </a:lnTo>
                    <a:lnTo>
                      <a:pt x="152" y="61"/>
                    </a:lnTo>
                    <a:lnTo>
                      <a:pt x="140" y="60"/>
                    </a:lnTo>
                    <a:lnTo>
                      <a:pt x="128" y="61"/>
                    </a:lnTo>
                    <a:lnTo>
                      <a:pt x="118" y="65"/>
                    </a:lnTo>
                    <a:lnTo>
                      <a:pt x="107" y="71"/>
                    </a:lnTo>
                    <a:lnTo>
                      <a:pt x="98" y="79"/>
                    </a:lnTo>
                    <a:lnTo>
                      <a:pt x="94" y="84"/>
                    </a:lnTo>
                    <a:lnTo>
                      <a:pt x="91" y="89"/>
                    </a:lnTo>
                    <a:lnTo>
                      <a:pt x="89" y="95"/>
                    </a:lnTo>
                    <a:lnTo>
                      <a:pt x="86" y="101"/>
                    </a:lnTo>
                    <a:lnTo>
                      <a:pt x="83" y="114"/>
                    </a:lnTo>
                    <a:lnTo>
                      <a:pt x="82" y="130"/>
                    </a:lnTo>
                    <a:lnTo>
                      <a:pt x="199" y="13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8" name="Freeform 200">
                <a:extLst>
                  <a:ext uri="{FF2B5EF4-FFF2-40B4-BE49-F238E27FC236}">
                    <a16:creationId xmlns:a16="http://schemas.microsoft.com/office/drawing/2014/main" id="{6E36027D-59A8-4472-B5B6-53D12109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2282"/>
                <a:ext cx="43" cy="102"/>
              </a:xfrm>
              <a:custGeom>
                <a:avLst/>
                <a:gdLst>
                  <a:gd name="T0" fmla="*/ 168 w 175"/>
                  <a:gd name="T1" fmla="*/ 105 h 407"/>
                  <a:gd name="T2" fmla="*/ 168 w 175"/>
                  <a:gd name="T3" fmla="*/ 167 h 407"/>
                  <a:gd name="T4" fmla="*/ 114 w 175"/>
                  <a:gd name="T5" fmla="*/ 167 h 407"/>
                  <a:gd name="T6" fmla="*/ 114 w 175"/>
                  <a:gd name="T7" fmla="*/ 287 h 407"/>
                  <a:gd name="T8" fmla="*/ 114 w 175"/>
                  <a:gd name="T9" fmla="*/ 303 h 407"/>
                  <a:gd name="T10" fmla="*/ 115 w 175"/>
                  <a:gd name="T11" fmla="*/ 316 h 407"/>
                  <a:gd name="T12" fmla="*/ 115 w 175"/>
                  <a:gd name="T13" fmla="*/ 324 h 407"/>
                  <a:gd name="T14" fmla="*/ 117 w 175"/>
                  <a:gd name="T15" fmla="*/ 329 h 407"/>
                  <a:gd name="T16" fmla="*/ 118 w 175"/>
                  <a:gd name="T17" fmla="*/ 334 h 407"/>
                  <a:gd name="T18" fmla="*/ 123 w 175"/>
                  <a:gd name="T19" fmla="*/ 340 h 407"/>
                  <a:gd name="T20" fmla="*/ 128 w 175"/>
                  <a:gd name="T21" fmla="*/ 342 h 407"/>
                  <a:gd name="T22" fmla="*/ 136 w 175"/>
                  <a:gd name="T23" fmla="*/ 342 h 407"/>
                  <a:gd name="T24" fmla="*/ 150 w 175"/>
                  <a:gd name="T25" fmla="*/ 341 h 407"/>
                  <a:gd name="T26" fmla="*/ 168 w 175"/>
                  <a:gd name="T27" fmla="*/ 336 h 407"/>
                  <a:gd name="T28" fmla="*/ 175 w 175"/>
                  <a:gd name="T29" fmla="*/ 397 h 407"/>
                  <a:gd name="T30" fmla="*/ 160 w 175"/>
                  <a:gd name="T31" fmla="*/ 401 h 407"/>
                  <a:gd name="T32" fmla="*/ 146 w 175"/>
                  <a:gd name="T33" fmla="*/ 405 h 407"/>
                  <a:gd name="T34" fmla="*/ 130 w 175"/>
                  <a:gd name="T35" fmla="*/ 407 h 407"/>
                  <a:gd name="T36" fmla="*/ 113 w 175"/>
                  <a:gd name="T37" fmla="*/ 407 h 407"/>
                  <a:gd name="T38" fmla="*/ 102 w 175"/>
                  <a:gd name="T39" fmla="*/ 407 h 407"/>
                  <a:gd name="T40" fmla="*/ 93 w 175"/>
                  <a:gd name="T41" fmla="*/ 406 h 407"/>
                  <a:gd name="T42" fmla="*/ 83 w 175"/>
                  <a:gd name="T43" fmla="*/ 403 h 407"/>
                  <a:gd name="T44" fmla="*/ 74 w 175"/>
                  <a:gd name="T45" fmla="*/ 401 h 407"/>
                  <a:gd name="T46" fmla="*/ 66 w 175"/>
                  <a:gd name="T47" fmla="*/ 397 h 407"/>
                  <a:gd name="T48" fmla="*/ 59 w 175"/>
                  <a:gd name="T49" fmla="*/ 393 h 407"/>
                  <a:gd name="T50" fmla="*/ 54 w 175"/>
                  <a:gd name="T51" fmla="*/ 388 h 407"/>
                  <a:gd name="T52" fmla="*/ 49 w 175"/>
                  <a:gd name="T53" fmla="*/ 382 h 407"/>
                  <a:gd name="T54" fmla="*/ 46 w 175"/>
                  <a:gd name="T55" fmla="*/ 377 h 407"/>
                  <a:gd name="T56" fmla="*/ 42 w 175"/>
                  <a:gd name="T57" fmla="*/ 369 h 407"/>
                  <a:gd name="T58" fmla="*/ 40 w 175"/>
                  <a:gd name="T59" fmla="*/ 361 h 407"/>
                  <a:gd name="T60" fmla="*/ 38 w 175"/>
                  <a:gd name="T61" fmla="*/ 352 h 407"/>
                  <a:gd name="T62" fmla="*/ 37 w 175"/>
                  <a:gd name="T63" fmla="*/ 344 h 407"/>
                  <a:gd name="T64" fmla="*/ 37 w 175"/>
                  <a:gd name="T65" fmla="*/ 332 h 407"/>
                  <a:gd name="T66" fmla="*/ 36 w 175"/>
                  <a:gd name="T67" fmla="*/ 316 h 407"/>
                  <a:gd name="T68" fmla="*/ 36 w 175"/>
                  <a:gd name="T69" fmla="*/ 296 h 407"/>
                  <a:gd name="T70" fmla="*/ 36 w 175"/>
                  <a:gd name="T71" fmla="*/ 167 h 407"/>
                  <a:gd name="T72" fmla="*/ 0 w 175"/>
                  <a:gd name="T73" fmla="*/ 167 h 407"/>
                  <a:gd name="T74" fmla="*/ 0 w 175"/>
                  <a:gd name="T75" fmla="*/ 105 h 407"/>
                  <a:gd name="T76" fmla="*/ 36 w 175"/>
                  <a:gd name="T77" fmla="*/ 105 h 407"/>
                  <a:gd name="T78" fmla="*/ 36 w 175"/>
                  <a:gd name="T79" fmla="*/ 45 h 407"/>
                  <a:gd name="T80" fmla="*/ 114 w 175"/>
                  <a:gd name="T81" fmla="*/ 0 h 407"/>
                  <a:gd name="T82" fmla="*/ 114 w 175"/>
                  <a:gd name="T83" fmla="*/ 105 h 407"/>
                  <a:gd name="T84" fmla="*/ 168 w 175"/>
                  <a:gd name="T85" fmla="*/ 10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407">
                    <a:moveTo>
                      <a:pt x="168" y="105"/>
                    </a:moveTo>
                    <a:lnTo>
                      <a:pt x="168" y="167"/>
                    </a:lnTo>
                    <a:lnTo>
                      <a:pt x="114" y="167"/>
                    </a:lnTo>
                    <a:lnTo>
                      <a:pt x="114" y="287"/>
                    </a:lnTo>
                    <a:lnTo>
                      <a:pt x="114" y="303"/>
                    </a:lnTo>
                    <a:lnTo>
                      <a:pt x="115" y="316"/>
                    </a:lnTo>
                    <a:lnTo>
                      <a:pt x="115" y="324"/>
                    </a:lnTo>
                    <a:lnTo>
                      <a:pt x="117" y="329"/>
                    </a:lnTo>
                    <a:lnTo>
                      <a:pt x="118" y="334"/>
                    </a:lnTo>
                    <a:lnTo>
                      <a:pt x="123" y="340"/>
                    </a:lnTo>
                    <a:lnTo>
                      <a:pt x="128" y="342"/>
                    </a:lnTo>
                    <a:lnTo>
                      <a:pt x="136" y="342"/>
                    </a:lnTo>
                    <a:lnTo>
                      <a:pt x="150" y="341"/>
                    </a:lnTo>
                    <a:lnTo>
                      <a:pt x="168" y="336"/>
                    </a:lnTo>
                    <a:lnTo>
                      <a:pt x="175" y="397"/>
                    </a:lnTo>
                    <a:lnTo>
                      <a:pt x="160" y="401"/>
                    </a:lnTo>
                    <a:lnTo>
                      <a:pt x="146" y="405"/>
                    </a:lnTo>
                    <a:lnTo>
                      <a:pt x="130" y="407"/>
                    </a:lnTo>
                    <a:lnTo>
                      <a:pt x="113" y="407"/>
                    </a:lnTo>
                    <a:lnTo>
                      <a:pt x="102" y="407"/>
                    </a:lnTo>
                    <a:lnTo>
                      <a:pt x="93" y="406"/>
                    </a:lnTo>
                    <a:lnTo>
                      <a:pt x="83" y="403"/>
                    </a:lnTo>
                    <a:lnTo>
                      <a:pt x="74" y="401"/>
                    </a:lnTo>
                    <a:lnTo>
                      <a:pt x="66" y="397"/>
                    </a:lnTo>
                    <a:lnTo>
                      <a:pt x="59" y="393"/>
                    </a:lnTo>
                    <a:lnTo>
                      <a:pt x="54" y="388"/>
                    </a:lnTo>
                    <a:lnTo>
                      <a:pt x="49" y="382"/>
                    </a:lnTo>
                    <a:lnTo>
                      <a:pt x="46" y="377"/>
                    </a:lnTo>
                    <a:lnTo>
                      <a:pt x="42" y="369"/>
                    </a:lnTo>
                    <a:lnTo>
                      <a:pt x="40" y="361"/>
                    </a:lnTo>
                    <a:lnTo>
                      <a:pt x="38" y="352"/>
                    </a:lnTo>
                    <a:lnTo>
                      <a:pt x="37" y="344"/>
                    </a:lnTo>
                    <a:lnTo>
                      <a:pt x="37" y="332"/>
                    </a:lnTo>
                    <a:lnTo>
                      <a:pt x="36" y="316"/>
                    </a:lnTo>
                    <a:lnTo>
                      <a:pt x="36" y="296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6" y="105"/>
                    </a:lnTo>
                    <a:lnTo>
                      <a:pt x="36" y="45"/>
                    </a:lnTo>
                    <a:lnTo>
                      <a:pt x="114" y="0"/>
                    </a:lnTo>
                    <a:lnTo>
                      <a:pt x="114" y="105"/>
                    </a:lnTo>
                    <a:lnTo>
                      <a:pt x="168" y="10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69" name="Freeform 201">
                <a:extLst>
                  <a:ext uri="{FF2B5EF4-FFF2-40B4-BE49-F238E27FC236}">
                    <a16:creationId xmlns:a16="http://schemas.microsoft.com/office/drawing/2014/main" id="{94E26659-EB7E-4773-AA4B-E4DFA822F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0" y="2307"/>
                <a:ext cx="70" cy="77"/>
              </a:xfrm>
              <a:custGeom>
                <a:avLst/>
                <a:gdLst>
                  <a:gd name="T0" fmla="*/ 11 w 278"/>
                  <a:gd name="T1" fmla="*/ 75 h 309"/>
                  <a:gd name="T2" fmla="*/ 25 w 278"/>
                  <a:gd name="T3" fmla="*/ 47 h 309"/>
                  <a:gd name="T4" fmla="*/ 42 w 278"/>
                  <a:gd name="T5" fmla="*/ 27 h 309"/>
                  <a:gd name="T6" fmla="*/ 66 w 278"/>
                  <a:gd name="T7" fmla="*/ 12 h 309"/>
                  <a:gd name="T8" fmla="*/ 98 w 278"/>
                  <a:gd name="T9" fmla="*/ 3 h 309"/>
                  <a:gd name="T10" fmla="*/ 136 w 278"/>
                  <a:gd name="T11" fmla="*/ 0 h 309"/>
                  <a:gd name="T12" fmla="*/ 200 w 278"/>
                  <a:gd name="T13" fmla="*/ 7 h 309"/>
                  <a:gd name="T14" fmla="*/ 237 w 278"/>
                  <a:gd name="T15" fmla="*/ 27 h 309"/>
                  <a:gd name="T16" fmla="*/ 256 w 278"/>
                  <a:gd name="T17" fmla="*/ 56 h 309"/>
                  <a:gd name="T18" fmla="*/ 261 w 278"/>
                  <a:gd name="T19" fmla="*/ 114 h 309"/>
                  <a:gd name="T20" fmla="*/ 261 w 278"/>
                  <a:gd name="T21" fmla="*/ 240 h 309"/>
                  <a:gd name="T22" fmla="*/ 266 w 278"/>
                  <a:gd name="T23" fmla="*/ 274 h 309"/>
                  <a:gd name="T24" fmla="*/ 278 w 278"/>
                  <a:gd name="T25" fmla="*/ 303 h 309"/>
                  <a:gd name="T26" fmla="*/ 193 w 278"/>
                  <a:gd name="T27" fmla="*/ 280 h 309"/>
                  <a:gd name="T28" fmla="*/ 180 w 278"/>
                  <a:gd name="T29" fmla="*/ 280 h 309"/>
                  <a:gd name="T30" fmla="*/ 147 w 278"/>
                  <a:gd name="T31" fmla="*/ 300 h 309"/>
                  <a:gd name="T32" fmla="*/ 111 w 278"/>
                  <a:gd name="T33" fmla="*/ 309 h 309"/>
                  <a:gd name="T34" fmla="*/ 76 w 278"/>
                  <a:gd name="T35" fmla="*/ 308 h 309"/>
                  <a:gd name="T36" fmla="*/ 49 w 278"/>
                  <a:gd name="T37" fmla="*/ 300 h 309"/>
                  <a:gd name="T38" fmla="*/ 26 w 278"/>
                  <a:gd name="T39" fmla="*/ 286 h 309"/>
                  <a:gd name="T40" fmla="*/ 10 w 278"/>
                  <a:gd name="T41" fmla="*/ 264 h 309"/>
                  <a:gd name="T42" fmla="*/ 2 w 278"/>
                  <a:gd name="T43" fmla="*/ 240 h 309"/>
                  <a:gd name="T44" fmla="*/ 1 w 278"/>
                  <a:gd name="T45" fmla="*/ 210 h 309"/>
                  <a:gd name="T46" fmla="*/ 11 w 278"/>
                  <a:gd name="T47" fmla="*/ 178 h 309"/>
                  <a:gd name="T48" fmla="*/ 35 w 278"/>
                  <a:gd name="T49" fmla="*/ 153 h 309"/>
                  <a:gd name="T50" fmla="*/ 72 w 278"/>
                  <a:gd name="T51" fmla="*/ 138 h 309"/>
                  <a:gd name="T52" fmla="*/ 134 w 278"/>
                  <a:gd name="T53" fmla="*/ 124 h 309"/>
                  <a:gd name="T54" fmla="*/ 184 w 278"/>
                  <a:gd name="T55" fmla="*/ 110 h 309"/>
                  <a:gd name="T56" fmla="*/ 181 w 278"/>
                  <a:gd name="T57" fmla="*/ 83 h 309"/>
                  <a:gd name="T58" fmla="*/ 167 w 278"/>
                  <a:gd name="T59" fmla="*/ 65 h 309"/>
                  <a:gd name="T60" fmla="*/ 131 w 278"/>
                  <a:gd name="T61" fmla="*/ 60 h 309"/>
                  <a:gd name="T62" fmla="*/ 104 w 278"/>
                  <a:gd name="T63" fmla="*/ 65 h 309"/>
                  <a:gd name="T64" fmla="*/ 87 w 278"/>
                  <a:gd name="T65" fmla="*/ 80 h 309"/>
                  <a:gd name="T66" fmla="*/ 184 w 278"/>
                  <a:gd name="T67" fmla="*/ 161 h 309"/>
                  <a:gd name="T68" fmla="*/ 152 w 278"/>
                  <a:gd name="T69" fmla="*/ 170 h 309"/>
                  <a:gd name="T70" fmla="*/ 110 w 278"/>
                  <a:gd name="T71" fmla="*/ 179 h 309"/>
                  <a:gd name="T72" fmla="*/ 87 w 278"/>
                  <a:gd name="T73" fmla="*/ 193 h 309"/>
                  <a:gd name="T74" fmla="*/ 78 w 278"/>
                  <a:gd name="T75" fmla="*/ 214 h 309"/>
                  <a:gd name="T76" fmla="*/ 86 w 278"/>
                  <a:gd name="T77" fmla="*/ 236 h 309"/>
                  <a:gd name="T78" fmla="*/ 104 w 278"/>
                  <a:gd name="T79" fmla="*/ 252 h 309"/>
                  <a:gd name="T80" fmla="*/ 132 w 278"/>
                  <a:gd name="T81" fmla="*/ 254 h 309"/>
                  <a:gd name="T82" fmla="*/ 163 w 278"/>
                  <a:gd name="T83" fmla="*/ 240 h 309"/>
                  <a:gd name="T84" fmla="*/ 179 w 278"/>
                  <a:gd name="T85" fmla="*/ 222 h 309"/>
                  <a:gd name="T86" fmla="*/ 184 w 278"/>
                  <a:gd name="T87" fmla="*/ 1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309">
                    <a:moveTo>
                      <a:pt x="79" y="97"/>
                    </a:moveTo>
                    <a:lnTo>
                      <a:pt x="7" y="84"/>
                    </a:lnTo>
                    <a:lnTo>
                      <a:pt x="11" y="75"/>
                    </a:lnTo>
                    <a:lnTo>
                      <a:pt x="15" y="64"/>
                    </a:lnTo>
                    <a:lnTo>
                      <a:pt x="19" y="55"/>
                    </a:lnTo>
                    <a:lnTo>
                      <a:pt x="25" y="47"/>
                    </a:lnTo>
                    <a:lnTo>
                      <a:pt x="30" y="39"/>
                    </a:lnTo>
                    <a:lnTo>
                      <a:pt x="35" y="32"/>
                    </a:lnTo>
                    <a:lnTo>
                      <a:pt x="42" y="27"/>
                    </a:lnTo>
                    <a:lnTo>
                      <a:pt x="50" y="20"/>
                    </a:lnTo>
                    <a:lnTo>
                      <a:pt x="57" y="16"/>
                    </a:lnTo>
                    <a:lnTo>
                      <a:pt x="66" y="12"/>
                    </a:lnTo>
                    <a:lnTo>
                      <a:pt x="75" y="8"/>
                    </a:lnTo>
                    <a:lnTo>
                      <a:pt x="86" y="6"/>
                    </a:lnTo>
                    <a:lnTo>
                      <a:pt x="98" y="3"/>
                    </a:lnTo>
                    <a:lnTo>
                      <a:pt x="110" y="2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61" y="0"/>
                    </a:lnTo>
                    <a:lnTo>
                      <a:pt x="183" y="3"/>
                    </a:lnTo>
                    <a:lnTo>
                      <a:pt x="200" y="7"/>
                    </a:lnTo>
                    <a:lnTo>
                      <a:pt x="214" y="12"/>
                    </a:lnTo>
                    <a:lnTo>
                      <a:pt x="226" y="19"/>
                    </a:lnTo>
                    <a:lnTo>
                      <a:pt x="237" y="27"/>
                    </a:lnTo>
                    <a:lnTo>
                      <a:pt x="245" y="35"/>
                    </a:lnTo>
                    <a:lnTo>
                      <a:pt x="250" y="44"/>
                    </a:lnTo>
                    <a:lnTo>
                      <a:pt x="256" y="56"/>
                    </a:lnTo>
                    <a:lnTo>
                      <a:pt x="258" y="71"/>
                    </a:lnTo>
                    <a:lnTo>
                      <a:pt x="261" y="91"/>
                    </a:lnTo>
                    <a:lnTo>
                      <a:pt x="261" y="114"/>
                    </a:lnTo>
                    <a:lnTo>
                      <a:pt x="261" y="206"/>
                    </a:lnTo>
                    <a:lnTo>
                      <a:pt x="261" y="225"/>
                    </a:lnTo>
                    <a:lnTo>
                      <a:pt x="261" y="240"/>
                    </a:lnTo>
                    <a:lnTo>
                      <a:pt x="262" y="252"/>
                    </a:lnTo>
                    <a:lnTo>
                      <a:pt x="265" y="263"/>
                    </a:lnTo>
                    <a:lnTo>
                      <a:pt x="266" y="274"/>
                    </a:lnTo>
                    <a:lnTo>
                      <a:pt x="270" y="283"/>
                    </a:lnTo>
                    <a:lnTo>
                      <a:pt x="274" y="294"/>
                    </a:lnTo>
                    <a:lnTo>
                      <a:pt x="278" y="303"/>
                    </a:lnTo>
                    <a:lnTo>
                      <a:pt x="201" y="303"/>
                    </a:lnTo>
                    <a:lnTo>
                      <a:pt x="197" y="294"/>
                    </a:lnTo>
                    <a:lnTo>
                      <a:pt x="193" y="280"/>
                    </a:lnTo>
                    <a:lnTo>
                      <a:pt x="192" y="275"/>
                    </a:lnTo>
                    <a:lnTo>
                      <a:pt x="191" y="271"/>
                    </a:lnTo>
                    <a:lnTo>
                      <a:pt x="180" y="280"/>
                    </a:lnTo>
                    <a:lnTo>
                      <a:pt x="169" y="288"/>
                    </a:lnTo>
                    <a:lnTo>
                      <a:pt x="159" y="295"/>
                    </a:lnTo>
                    <a:lnTo>
                      <a:pt x="147" y="300"/>
                    </a:lnTo>
                    <a:lnTo>
                      <a:pt x="136" y="304"/>
                    </a:lnTo>
                    <a:lnTo>
                      <a:pt x="124" y="308"/>
                    </a:lnTo>
                    <a:lnTo>
                      <a:pt x="111" y="309"/>
                    </a:lnTo>
                    <a:lnTo>
                      <a:pt x="99" y="309"/>
                    </a:lnTo>
                    <a:lnTo>
                      <a:pt x="87" y="309"/>
                    </a:lnTo>
                    <a:lnTo>
                      <a:pt x="76" y="308"/>
                    </a:lnTo>
                    <a:lnTo>
                      <a:pt x="67" y="307"/>
                    </a:lnTo>
                    <a:lnTo>
                      <a:pt x="58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21" y="279"/>
                    </a:lnTo>
                    <a:lnTo>
                      <a:pt x="14" y="272"/>
                    </a:lnTo>
                    <a:lnTo>
                      <a:pt x="10" y="264"/>
                    </a:lnTo>
                    <a:lnTo>
                      <a:pt x="6" y="258"/>
                    </a:lnTo>
                    <a:lnTo>
                      <a:pt x="4" y="248"/>
                    </a:lnTo>
                    <a:lnTo>
                      <a:pt x="2" y="240"/>
                    </a:lnTo>
                    <a:lnTo>
                      <a:pt x="1" y="231"/>
                    </a:lnTo>
                    <a:lnTo>
                      <a:pt x="0" y="222"/>
                    </a:lnTo>
                    <a:lnTo>
                      <a:pt x="1" y="210"/>
                    </a:lnTo>
                    <a:lnTo>
                      <a:pt x="4" y="198"/>
                    </a:lnTo>
                    <a:lnTo>
                      <a:pt x="6" y="187"/>
                    </a:lnTo>
                    <a:lnTo>
                      <a:pt x="11" y="178"/>
                    </a:lnTo>
                    <a:lnTo>
                      <a:pt x="18" y="169"/>
                    </a:lnTo>
                    <a:lnTo>
                      <a:pt x="26" y="160"/>
                    </a:lnTo>
                    <a:lnTo>
                      <a:pt x="35" y="153"/>
                    </a:lnTo>
                    <a:lnTo>
                      <a:pt x="46" y="148"/>
                    </a:lnTo>
                    <a:lnTo>
                      <a:pt x="58" y="142"/>
                    </a:lnTo>
                    <a:lnTo>
                      <a:pt x="72" y="138"/>
                    </a:lnTo>
                    <a:lnTo>
                      <a:pt x="88" y="133"/>
                    </a:lnTo>
                    <a:lnTo>
                      <a:pt x="108" y="129"/>
                    </a:lnTo>
                    <a:lnTo>
                      <a:pt x="134" y="124"/>
                    </a:lnTo>
                    <a:lnTo>
                      <a:pt x="155" y="120"/>
                    </a:lnTo>
                    <a:lnTo>
                      <a:pt x="172" y="114"/>
                    </a:lnTo>
                    <a:lnTo>
                      <a:pt x="184" y="110"/>
                    </a:lnTo>
                    <a:lnTo>
                      <a:pt x="184" y="103"/>
                    </a:lnTo>
                    <a:lnTo>
                      <a:pt x="184" y="92"/>
                    </a:lnTo>
                    <a:lnTo>
                      <a:pt x="181" y="83"/>
                    </a:lnTo>
                    <a:lnTo>
                      <a:pt x="177" y="76"/>
                    </a:lnTo>
                    <a:lnTo>
                      <a:pt x="173" y="69"/>
                    </a:lnTo>
                    <a:lnTo>
                      <a:pt x="167" y="65"/>
                    </a:lnTo>
                    <a:lnTo>
                      <a:pt x="157" y="63"/>
                    </a:lnTo>
                    <a:lnTo>
                      <a:pt x="145" y="61"/>
                    </a:lnTo>
                    <a:lnTo>
                      <a:pt x="131" y="60"/>
                    </a:lnTo>
                    <a:lnTo>
                      <a:pt x="122" y="60"/>
                    </a:lnTo>
                    <a:lnTo>
                      <a:pt x="112" y="63"/>
                    </a:lnTo>
                    <a:lnTo>
                      <a:pt x="104" y="65"/>
                    </a:lnTo>
                    <a:lnTo>
                      <a:pt x="98" y="68"/>
                    </a:lnTo>
                    <a:lnTo>
                      <a:pt x="92" y="73"/>
                    </a:lnTo>
                    <a:lnTo>
                      <a:pt x="87" y="80"/>
                    </a:lnTo>
                    <a:lnTo>
                      <a:pt x="83" y="88"/>
                    </a:lnTo>
                    <a:lnTo>
                      <a:pt x="79" y="97"/>
                    </a:lnTo>
                    <a:close/>
                    <a:moveTo>
                      <a:pt x="184" y="161"/>
                    </a:moveTo>
                    <a:lnTo>
                      <a:pt x="176" y="164"/>
                    </a:lnTo>
                    <a:lnTo>
                      <a:pt x="165" y="166"/>
                    </a:lnTo>
                    <a:lnTo>
                      <a:pt x="152" y="170"/>
                    </a:lnTo>
                    <a:lnTo>
                      <a:pt x="136" y="173"/>
                    </a:lnTo>
                    <a:lnTo>
                      <a:pt x="122" y="177"/>
                    </a:lnTo>
                    <a:lnTo>
                      <a:pt x="110" y="179"/>
                    </a:lnTo>
                    <a:lnTo>
                      <a:pt x="100" y="183"/>
                    </a:lnTo>
                    <a:lnTo>
                      <a:pt x="94" y="186"/>
                    </a:lnTo>
                    <a:lnTo>
                      <a:pt x="87" y="193"/>
                    </a:lnTo>
                    <a:lnTo>
                      <a:pt x="82" y="199"/>
                    </a:lnTo>
                    <a:lnTo>
                      <a:pt x="79" y="206"/>
                    </a:lnTo>
                    <a:lnTo>
                      <a:pt x="78" y="214"/>
                    </a:lnTo>
                    <a:lnTo>
                      <a:pt x="79" y="222"/>
                    </a:lnTo>
                    <a:lnTo>
                      <a:pt x="82" y="230"/>
                    </a:lnTo>
                    <a:lnTo>
                      <a:pt x="86" y="236"/>
                    </a:lnTo>
                    <a:lnTo>
                      <a:pt x="91" y="243"/>
                    </a:lnTo>
                    <a:lnTo>
                      <a:pt x="98" y="248"/>
                    </a:lnTo>
                    <a:lnTo>
                      <a:pt x="104" y="252"/>
                    </a:lnTo>
                    <a:lnTo>
                      <a:pt x="112" y="254"/>
                    </a:lnTo>
                    <a:lnTo>
                      <a:pt x="122" y="255"/>
                    </a:lnTo>
                    <a:lnTo>
                      <a:pt x="132" y="254"/>
                    </a:lnTo>
                    <a:lnTo>
                      <a:pt x="143" y="251"/>
                    </a:lnTo>
                    <a:lnTo>
                      <a:pt x="152" y="247"/>
                    </a:lnTo>
                    <a:lnTo>
                      <a:pt x="163" y="240"/>
                    </a:lnTo>
                    <a:lnTo>
                      <a:pt x="169" y="235"/>
                    </a:lnTo>
                    <a:lnTo>
                      <a:pt x="175" y="229"/>
                    </a:lnTo>
                    <a:lnTo>
                      <a:pt x="179" y="222"/>
                    </a:lnTo>
                    <a:lnTo>
                      <a:pt x="181" y="215"/>
                    </a:lnTo>
                    <a:lnTo>
                      <a:pt x="184" y="201"/>
                    </a:lnTo>
                    <a:lnTo>
                      <a:pt x="184" y="177"/>
                    </a:lnTo>
                    <a:lnTo>
                      <a:pt x="184" y="16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0" name="Freeform 202">
                <a:extLst>
                  <a:ext uri="{FF2B5EF4-FFF2-40B4-BE49-F238E27FC236}">
                    <a16:creationId xmlns:a16="http://schemas.microsoft.com/office/drawing/2014/main" id="{D57C8755-7328-445F-B92F-10DBF246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" y="2280"/>
                <a:ext cx="72" cy="104"/>
              </a:xfrm>
              <a:custGeom>
                <a:avLst/>
                <a:gdLst>
                  <a:gd name="T0" fmla="*/ 0 w 289"/>
                  <a:gd name="T1" fmla="*/ 0 h 415"/>
                  <a:gd name="T2" fmla="*/ 78 w 289"/>
                  <a:gd name="T3" fmla="*/ 147 h 415"/>
                  <a:gd name="T4" fmla="*/ 98 w 289"/>
                  <a:gd name="T5" fmla="*/ 129 h 415"/>
                  <a:gd name="T6" fmla="*/ 118 w 289"/>
                  <a:gd name="T7" fmla="*/ 117 h 415"/>
                  <a:gd name="T8" fmla="*/ 141 w 289"/>
                  <a:gd name="T9" fmla="*/ 109 h 415"/>
                  <a:gd name="T10" fmla="*/ 165 w 289"/>
                  <a:gd name="T11" fmla="*/ 106 h 415"/>
                  <a:gd name="T12" fmla="*/ 191 w 289"/>
                  <a:gd name="T13" fmla="*/ 109 h 415"/>
                  <a:gd name="T14" fmla="*/ 214 w 289"/>
                  <a:gd name="T15" fmla="*/ 116 h 415"/>
                  <a:gd name="T16" fmla="*/ 235 w 289"/>
                  <a:gd name="T17" fmla="*/ 128 h 415"/>
                  <a:gd name="T18" fmla="*/ 255 w 289"/>
                  <a:gd name="T19" fmla="*/ 145 h 415"/>
                  <a:gd name="T20" fmla="*/ 270 w 289"/>
                  <a:gd name="T21" fmla="*/ 167 h 415"/>
                  <a:gd name="T22" fmla="*/ 281 w 289"/>
                  <a:gd name="T23" fmla="*/ 193 h 415"/>
                  <a:gd name="T24" fmla="*/ 288 w 289"/>
                  <a:gd name="T25" fmla="*/ 223 h 415"/>
                  <a:gd name="T26" fmla="*/ 289 w 289"/>
                  <a:gd name="T27" fmla="*/ 258 h 415"/>
                  <a:gd name="T28" fmla="*/ 288 w 289"/>
                  <a:gd name="T29" fmla="*/ 293 h 415"/>
                  <a:gd name="T30" fmla="*/ 280 w 289"/>
                  <a:gd name="T31" fmla="*/ 325 h 415"/>
                  <a:gd name="T32" fmla="*/ 270 w 289"/>
                  <a:gd name="T33" fmla="*/ 352 h 415"/>
                  <a:gd name="T34" fmla="*/ 254 w 289"/>
                  <a:gd name="T35" fmla="*/ 376 h 415"/>
                  <a:gd name="T36" fmla="*/ 235 w 289"/>
                  <a:gd name="T37" fmla="*/ 393 h 415"/>
                  <a:gd name="T38" fmla="*/ 214 w 289"/>
                  <a:gd name="T39" fmla="*/ 406 h 415"/>
                  <a:gd name="T40" fmla="*/ 191 w 289"/>
                  <a:gd name="T41" fmla="*/ 414 h 415"/>
                  <a:gd name="T42" fmla="*/ 166 w 289"/>
                  <a:gd name="T43" fmla="*/ 415 h 415"/>
                  <a:gd name="T44" fmla="*/ 141 w 289"/>
                  <a:gd name="T45" fmla="*/ 413 h 415"/>
                  <a:gd name="T46" fmla="*/ 116 w 289"/>
                  <a:gd name="T47" fmla="*/ 404 h 415"/>
                  <a:gd name="T48" fmla="*/ 93 w 289"/>
                  <a:gd name="T49" fmla="*/ 388 h 415"/>
                  <a:gd name="T50" fmla="*/ 73 w 289"/>
                  <a:gd name="T51" fmla="*/ 366 h 415"/>
                  <a:gd name="T52" fmla="*/ 0 w 289"/>
                  <a:gd name="T53" fmla="*/ 409 h 415"/>
                  <a:gd name="T54" fmla="*/ 78 w 289"/>
                  <a:gd name="T55" fmla="*/ 276 h 415"/>
                  <a:gd name="T56" fmla="*/ 84 w 289"/>
                  <a:gd name="T57" fmla="*/ 303 h 415"/>
                  <a:gd name="T58" fmla="*/ 89 w 289"/>
                  <a:gd name="T59" fmla="*/ 317 h 415"/>
                  <a:gd name="T60" fmla="*/ 98 w 289"/>
                  <a:gd name="T61" fmla="*/ 331 h 415"/>
                  <a:gd name="T62" fmla="*/ 110 w 289"/>
                  <a:gd name="T63" fmla="*/ 342 h 415"/>
                  <a:gd name="T64" fmla="*/ 124 w 289"/>
                  <a:gd name="T65" fmla="*/ 349 h 415"/>
                  <a:gd name="T66" fmla="*/ 138 w 289"/>
                  <a:gd name="T67" fmla="*/ 353 h 415"/>
                  <a:gd name="T68" fmla="*/ 153 w 289"/>
                  <a:gd name="T69" fmla="*/ 353 h 415"/>
                  <a:gd name="T70" fmla="*/ 165 w 289"/>
                  <a:gd name="T71" fmla="*/ 350 h 415"/>
                  <a:gd name="T72" fmla="*/ 177 w 289"/>
                  <a:gd name="T73" fmla="*/ 345 h 415"/>
                  <a:gd name="T74" fmla="*/ 186 w 289"/>
                  <a:gd name="T75" fmla="*/ 337 h 415"/>
                  <a:gd name="T76" fmla="*/ 195 w 289"/>
                  <a:gd name="T77" fmla="*/ 327 h 415"/>
                  <a:gd name="T78" fmla="*/ 202 w 289"/>
                  <a:gd name="T79" fmla="*/ 312 h 415"/>
                  <a:gd name="T80" fmla="*/ 208 w 289"/>
                  <a:gd name="T81" fmla="*/ 284 h 415"/>
                  <a:gd name="T82" fmla="*/ 208 w 289"/>
                  <a:gd name="T83" fmla="*/ 250 h 415"/>
                  <a:gd name="T84" fmla="*/ 207 w 289"/>
                  <a:gd name="T85" fmla="*/ 228 h 415"/>
                  <a:gd name="T86" fmla="*/ 202 w 289"/>
                  <a:gd name="T87" fmla="*/ 210 h 415"/>
                  <a:gd name="T88" fmla="*/ 195 w 289"/>
                  <a:gd name="T89" fmla="*/ 195 h 415"/>
                  <a:gd name="T90" fmla="*/ 186 w 289"/>
                  <a:gd name="T91" fmla="*/ 183 h 415"/>
                  <a:gd name="T92" fmla="*/ 175 w 289"/>
                  <a:gd name="T93" fmla="*/ 175 h 415"/>
                  <a:gd name="T94" fmla="*/ 163 w 289"/>
                  <a:gd name="T95" fmla="*/ 169 h 415"/>
                  <a:gd name="T96" fmla="*/ 151 w 289"/>
                  <a:gd name="T97" fmla="*/ 166 h 415"/>
                  <a:gd name="T98" fmla="*/ 137 w 289"/>
                  <a:gd name="T99" fmla="*/ 166 h 415"/>
                  <a:gd name="T100" fmla="*/ 124 w 289"/>
                  <a:gd name="T101" fmla="*/ 169 h 415"/>
                  <a:gd name="T102" fmla="*/ 112 w 289"/>
                  <a:gd name="T103" fmla="*/ 175 h 415"/>
                  <a:gd name="T104" fmla="*/ 101 w 289"/>
                  <a:gd name="T105" fmla="*/ 183 h 415"/>
                  <a:gd name="T106" fmla="*/ 93 w 289"/>
                  <a:gd name="T107" fmla="*/ 194 h 415"/>
                  <a:gd name="T108" fmla="*/ 85 w 289"/>
                  <a:gd name="T109" fmla="*/ 207 h 415"/>
                  <a:gd name="T110" fmla="*/ 81 w 289"/>
                  <a:gd name="T111" fmla="*/ 224 h 415"/>
                  <a:gd name="T112" fmla="*/ 78 w 289"/>
                  <a:gd name="T113" fmla="*/ 24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9" h="415">
                    <a:moveTo>
                      <a:pt x="0" y="409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147"/>
                    </a:lnTo>
                    <a:lnTo>
                      <a:pt x="88" y="138"/>
                    </a:lnTo>
                    <a:lnTo>
                      <a:pt x="98" y="129"/>
                    </a:lnTo>
                    <a:lnTo>
                      <a:pt x="108" y="122"/>
                    </a:lnTo>
                    <a:lnTo>
                      <a:pt x="118" y="117"/>
                    </a:lnTo>
                    <a:lnTo>
                      <a:pt x="129" y="112"/>
                    </a:lnTo>
                    <a:lnTo>
                      <a:pt x="141" y="109"/>
                    </a:lnTo>
                    <a:lnTo>
                      <a:pt x="153" y="106"/>
                    </a:lnTo>
                    <a:lnTo>
                      <a:pt x="165" y="106"/>
                    </a:lnTo>
                    <a:lnTo>
                      <a:pt x="178" y="106"/>
                    </a:lnTo>
                    <a:lnTo>
                      <a:pt x="191" y="109"/>
                    </a:lnTo>
                    <a:lnTo>
                      <a:pt x="203" y="112"/>
                    </a:lnTo>
                    <a:lnTo>
                      <a:pt x="214" y="116"/>
                    </a:lnTo>
                    <a:lnTo>
                      <a:pt x="226" y="121"/>
                    </a:lnTo>
                    <a:lnTo>
                      <a:pt x="235" y="128"/>
                    </a:lnTo>
                    <a:lnTo>
                      <a:pt x="246" y="136"/>
                    </a:lnTo>
                    <a:lnTo>
                      <a:pt x="255" y="145"/>
                    </a:lnTo>
                    <a:lnTo>
                      <a:pt x="263" y="155"/>
                    </a:lnTo>
                    <a:lnTo>
                      <a:pt x="270" y="167"/>
                    </a:lnTo>
                    <a:lnTo>
                      <a:pt x="276" y="179"/>
                    </a:lnTo>
                    <a:lnTo>
                      <a:pt x="281" y="193"/>
                    </a:lnTo>
                    <a:lnTo>
                      <a:pt x="285" y="207"/>
                    </a:lnTo>
                    <a:lnTo>
                      <a:pt x="288" y="223"/>
                    </a:lnTo>
                    <a:lnTo>
                      <a:pt x="289" y="240"/>
                    </a:lnTo>
                    <a:lnTo>
                      <a:pt x="289" y="258"/>
                    </a:lnTo>
                    <a:lnTo>
                      <a:pt x="289" y="276"/>
                    </a:lnTo>
                    <a:lnTo>
                      <a:pt x="288" y="293"/>
                    </a:lnTo>
                    <a:lnTo>
                      <a:pt x="284" y="311"/>
                    </a:lnTo>
                    <a:lnTo>
                      <a:pt x="280" y="325"/>
                    </a:lnTo>
                    <a:lnTo>
                      <a:pt x="276" y="340"/>
                    </a:lnTo>
                    <a:lnTo>
                      <a:pt x="270" y="352"/>
                    </a:lnTo>
                    <a:lnTo>
                      <a:pt x="262" y="364"/>
                    </a:lnTo>
                    <a:lnTo>
                      <a:pt x="254" y="376"/>
                    </a:lnTo>
                    <a:lnTo>
                      <a:pt x="244" y="385"/>
                    </a:lnTo>
                    <a:lnTo>
                      <a:pt x="235" y="393"/>
                    </a:lnTo>
                    <a:lnTo>
                      <a:pt x="224" y="400"/>
                    </a:lnTo>
                    <a:lnTo>
                      <a:pt x="214" y="406"/>
                    </a:lnTo>
                    <a:lnTo>
                      <a:pt x="202" y="410"/>
                    </a:lnTo>
                    <a:lnTo>
                      <a:pt x="191" y="414"/>
                    </a:lnTo>
                    <a:lnTo>
                      <a:pt x="178" y="415"/>
                    </a:lnTo>
                    <a:lnTo>
                      <a:pt x="166" y="415"/>
                    </a:lnTo>
                    <a:lnTo>
                      <a:pt x="153" y="415"/>
                    </a:lnTo>
                    <a:lnTo>
                      <a:pt x="141" y="413"/>
                    </a:lnTo>
                    <a:lnTo>
                      <a:pt x="128" y="409"/>
                    </a:lnTo>
                    <a:lnTo>
                      <a:pt x="116" y="404"/>
                    </a:lnTo>
                    <a:lnTo>
                      <a:pt x="104" y="397"/>
                    </a:lnTo>
                    <a:lnTo>
                      <a:pt x="93" y="388"/>
                    </a:lnTo>
                    <a:lnTo>
                      <a:pt x="82" y="377"/>
                    </a:lnTo>
                    <a:lnTo>
                      <a:pt x="73" y="366"/>
                    </a:lnTo>
                    <a:lnTo>
                      <a:pt x="73" y="409"/>
                    </a:lnTo>
                    <a:lnTo>
                      <a:pt x="0" y="409"/>
                    </a:lnTo>
                    <a:close/>
                    <a:moveTo>
                      <a:pt x="78" y="255"/>
                    </a:moveTo>
                    <a:lnTo>
                      <a:pt x="78" y="276"/>
                    </a:lnTo>
                    <a:lnTo>
                      <a:pt x="82" y="295"/>
                    </a:lnTo>
                    <a:lnTo>
                      <a:pt x="84" y="303"/>
                    </a:lnTo>
                    <a:lnTo>
                      <a:pt x="86" y="311"/>
                    </a:lnTo>
                    <a:lnTo>
                      <a:pt x="89" y="317"/>
                    </a:lnTo>
                    <a:lnTo>
                      <a:pt x="93" y="323"/>
                    </a:lnTo>
                    <a:lnTo>
                      <a:pt x="98" y="331"/>
                    </a:lnTo>
                    <a:lnTo>
                      <a:pt x="104" y="337"/>
                    </a:lnTo>
                    <a:lnTo>
                      <a:pt x="110" y="342"/>
                    </a:lnTo>
                    <a:lnTo>
                      <a:pt x="117" y="346"/>
                    </a:lnTo>
                    <a:lnTo>
                      <a:pt x="124" y="349"/>
                    </a:lnTo>
                    <a:lnTo>
                      <a:pt x="130" y="352"/>
                    </a:lnTo>
                    <a:lnTo>
                      <a:pt x="138" y="353"/>
                    </a:lnTo>
                    <a:lnTo>
                      <a:pt x="147" y="354"/>
                    </a:lnTo>
                    <a:lnTo>
                      <a:pt x="153" y="353"/>
                    </a:lnTo>
                    <a:lnTo>
                      <a:pt x="159" y="353"/>
                    </a:lnTo>
                    <a:lnTo>
                      <a:pt x="165" y="350"/>
                    </a:lnTo>
                    <a:lnTo>
                      <a:pt x="171" y="349"/>
                    </a:lnTo>
                    <a:lnTo>
                      <a:pt x="177" y="345"/>
                    </a:lnTo>
                    <a:lnTo>
                      <a:pt x="182" y="341"/>
                    </a:lnTo>
                    <a:lnTo>
                      <a:pt x="186" y="337"/>
                    </a:lnTo>
                    <a:lnTo>
                      <a:pt x="191" y="332"/>
                    </a:lnTo>
                    <a:lnTo>
                      <a:pt x="195" y="327"/>
                    </a:lnTo>
                    <a:lnTo>
                      <a:pt x="199" y="319"/>
                    </a:lnTo>
                    <a:lnTo>
                      <a:pt x="202" y="312"/>
                    </a:lnTo>
                    <a:lnTo>
                      <a:pt x="205" y="303"/>
                    </a:lnTo>
                    <a:lnTo>
                      <a:pt x="208" y="284"/>
                    </a:lnTo>
                    <a:lnTo>
                      <a:pt x="210" y="262"/>
                    </a:lnTo>
                    <a:lnTo>
                      <a:pt x="208" y="250"/>
                    </a:lnTo>
                    <a:lnTo>
                      <a:pt x="208" y="238"/>
                    </a:lnTo>
                    <a:lnTo>
                      <a:pt x="207" y="228"/>
                    </a:lnTo>
                    <a:lnTo>
                      <a:pt x="205" y="218"/>
                    </a:lnTo>
                    <a:lnTo>
                      <a:pt x="202" y="210"/>
                    </a:lnTo>
                    <a:lnTo>
                      <a:pt x="199" y="202"/>
                    </a:lnTo>
                    <a:lnTo>
                      <a:pt x="195" y="195"/>
                    </a:lnTo>
                    <a:lnTo>
                      <a:pt x="191" y="189"/>
                    </a:lnTo>
                    <a:lnTo>
                      <a:pt x="186" y="183"/>
                    </a:lnTo>
                    <a:lnTo>
                      <a:pt x="181" y="179"/>
                    </a:lnTo>
                    <a:lnTo>
                      <a:pt x="175" y="175"/>
                    </a:lnTo>
                    <a:lnTo>
                      <a:pt x="170" y="171"/>
                    </a:lnTo>
                    <a:lnTo>
                      <a:pt x="163" y="169"/>
                    </a:lnTo>
                    <a:lnTo>
                      <a:pt x="158" y="167"/>
                    </a:lnTo>
                    <a:lnTo>
                      <a:pt x="151" y="166"/>
                    </a:lnTo>
                    <a:lnTo>
                      <a:pt x="143" y="166"/>
                    </a:lnTo>
                    <a:lnTo>
                      <a:pt x="137" y="166"/>
                    </a:lnTo>
                    <a:lnTo>
                      <a:pt x="130" y="167"/>
                    </a:lnTo>
                    <a:lnTo>
                      <a:pt x="124" y="169"/>
                    </a:lnTo>
                    <a:lnTo>
                      <a:pt x="118" y="171"/>
                    </a:lnTo>
                    <a:lnTo>
                      <a:pt x="112" y="175"/>
                    </a:lnTo>
                    <a:lnTo>
                      <a:pt x="106" y="178"/>
                    </a:lnTo>
                    <a:lnTo>
                      <a:pt x="101" y="183"/>
                    </a:lnTo>
                    <a:lnTo>
                      <a:pt x="97" y="189"/>
                    </a:lnTo>
                    <a:lnTo>
                      <a:pt x="93" y="194"/>
                    </a:lnTo>
                    <a:lnTo>
                      <a:pt x="89" y="201"/>
                    </a:lnTo>
                    <a:lnTo>
                      <a:pt x="85" y="207"/>
                    </a:lnTo>
                    <a:lnTo>
                      <a:pt x="82" y="215"/>
                    </a:lnTo>
                    <a:lnTo>
                      <a:pt x="81" y="224"/>
                    </a:lnTo>
                    <a:lnTo>
                      <a:pt x="80" y="234"/>
                    </a:lnTo>
                    <a:lnTo>
                      <a:pt x="78" y="244"/>
                    </a:lnTo>
                    <a:lnTo>
                      <a:pt x="78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1" name="Freeform 203">
                <a:extLst>
                  <a:ext uri="{FF2B5EF4-FFF2-40B4-BE49-F238E27FC236}">
                    <a16:creationId xmlns:a16="http://schemas.microsoft.com/office/drawing/2014/main" id="{F29F1DEC-62DA-4207-8244-33DDE4EB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8" y="2307"/>
                <a:ext cx="76" cy="77"/>
              </a:xfrm>
              <a:custGeom>
                <a:avLst/>
                <a:gdLst>
                  <a:gd name="T0" fmla="*/ 5 w 306"/>
                  <a:gd name="T1" fmla="*/ 112 h 309"/>
                  <a:gd name="T2" fmla="*/ 25 w 306"/>
                  <a:gd name="T3" fmla="*/ 67 h 309"/>
                  <a:gd name="T4" fmla="*/ 42 w 306"/>
                  <a:gd name="T5" fmla="*/ 43 h 309"/>
                  <a:gd name="T6" fmla="*/ 65 w 306"/>
                  <a:gd name="T7" fmla="*/ 24 h 309"/>
                  <a:gd name="T8" fmla="*/ 111 w 306"/>
                  <a:gd name="T9" fmla="*/ 4 h 309"/>
                  <a:gd name="T10" fmla="*/ 169 w 306"/>
                  <a:gd name="T11" fmla="*/ 0 h 309"/>
                  <a:gd name="T12" fmla="*/ 213 w 306"/>
                  <a:gd name="T13" fmla="*/ 11 h 309"/>
                  <a:gd name="T14" fmla="*/ 252 w 306"/>
                  <a:gd name="T15" fmla="*/ 34 h 309"/>
                  <a:gd name="T16" fmla="*/ 282 w 306"/>
                  <a:gd name="T17" fmla="*/ 67 h 309"/>
                  <a:gd name="T18" fmla="*/ 299 w 306"/>
                  <a:gd name="T19" fmla="*/ 108 h 309"/>
                  <a:gd name="T20" fmla="*/ 306 w 306"/>
                  <a:gd name="T21" fmla="*/ 154 h 309"/>
                  <a:gd name="T22" fmla="*/ 299 w 306"/>
                  <a:gd name="T23" fmla="*/ 202 h 309"/>
                  <a:gd name="T24" fmla="*/ 281 w 306"/>
                  <a:gd name="T25" fmla="*/ 242 h 309"/>
                  <a:gd name="T26" fmla="*/ 252 w 306"/>
                  <a:gd name="T27" fmla="*/ 276 h 309"/>
                  <a:gd name="T28" fmla="*/ 213 w 306"/>
                  <a:gd name="T29" fmla="*/ 299 h 309"/>
                  <a:gd name="T30" fmla="*/ 169 w 306"/>
                  <a:gd name="T31" fmla="*/ 309 h 309"/>
                  <a:gd name="T32" fmla="*/ 114 w 306"/>
                  <a:gd name="T33" fmla="*/ 305 h 309"/>
                  <a:gd name="T34" fmla="*/ 66 w 306"/>
                  <a:gd name="T35" fmla="*/ 287 h 309"/>
                  <a:gd name="T36" fmla="*/ 43 w 306"/>
                  <a:gd name="T37" fmla="*/ 268 h 309"/>
                  <a:gd name="T38" fmla="*/ 25 w 306"/>
                  <a:gd name="T39" fmla="*/ 246 h 309"/>
                  <a:gd name="T40" fmla="*/ 10 w 306"/>
                  <a:gd name="T41" fmla="*/ 219 h 309"/>
                  <a:gd name="T42" fmla="*/ 1 w 306"/>
                  <a:gd name="T43" fmla="*/ 175 h 309"/>
                  <a:gd name="T44" fmla="*/ 80 w 306"/>
                  <a:gd name="T45" fmla="*/ 166 h 309"/>
                  <a:gd name="T46" fmla="*/ 86 w 306"/>
                  <a:gd name="T47" fmla="*/ 194 h 309"/>
                  <a:gd name="T48" fmla="*/ 96 w 306"/>
                  <a:gd name="T49" fmla="*/ 217 h 309"/>
                  <a:gd name="T50" fmla="*/ 112 w 306"/>
                  <a:gd name="T51" fmla="*/ 233 h 309"/>
                  <a:gd name="T52" fmla="*/ 131 w 306"/>
                  <a:gd name="T53" fmla="*/ 243 h 309"/>
                  <a:gd name="T54" fmla="*/ 153 w 306"/>
                  <a:gd name="T55" fmla="*/ 246 h 309"/>
                  <a:gd name="T56" fmla="*/ 175 w 306"/>
                  <a:gd name="T57" fmla="*/ 243 h 309"/>
                  <a:gd name="T58" fmla="*/ 193 w 306"/>
                  <a:gd name="T59" fmla="*/ 233 h 309"/>
                  <a:gd name="T60" fmla="*/ 209 w 306"/>
                  <a:gd name="T61" fmla="*/ 217 h 309"/>
                  <a:gd name="T62" fmla="*/ 220 w 306"/>
                  <a:gd name="T63" fmla="*/ 194 h 309"/>
                  <a:gd name="T64" fmla="*/ 225 w 306"/>
                  <a:gd name="T65" fmla="*/ 165 h 309"/>
                  <a:gd name="T66" fmla="*/ 224 w 306"/>
                  <a:gd name="T67" fmla="*/ 134 h 309"/>
                  <a:gd name="T68" fmla="*/ 217 w 306"/>
                  <a:gd name="T69" fmla="*/ 108 h 309"/>
                  <a:gd name="T70" fmla="*/ 204 w 306"/>
                  <a:gd name="T71" fmla="*/ 88 h 309"/>
                  <a:gd name="T72" fmla="*/ 188 w 306"/>
                  <a:gd name="T73" fmla="*/ 73 h 309"/>
                  <a:gd name="T74" fmla="*/ 168 w 306"/>
                  <a:gd name="T75" fmla="*/ 65 h 309"/>
                  <a:gd name="T76" fmla="*/ 145 w 306"/>
                  <a:gd name="T77" fmla="*/ 64 h 309"/>
                  <a:gd name="T78" fmla="*/ 124 w 306"/>
                  <a:gd name="T79" fmla="*/ 69 h 309"/>
                  <a:gd name="T80" fmla="*/ 107 w 306"/>
                  <a:gd name="T81" fmla="*/ 83 h 309"/>
                  <a:gd name="T82" fmla="*/ 92 w 306"/>
                  <a:gd name="T83" fmla="*/ 101 h 309"/>
                  <a:gd name="T84" fmla="*/ 83 w 306"/>
                  <a:gd name="T85" fmla="*/ 125 h 309"/>
                  <a:gd name="T86" fmla="*/ 80 w 306"/>
                  <a:gd name="T87" fmla="*/ 15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2"/>
                    </a:lnTo>
                    <a:lnTo>
                      <a:pt x="5" y="112"/>
                    </a:lnTo>
                    <a:lnTo>
                      <a:pt x="10" y="93"/>
                    </a:lnTo>
                    <a:lnTo>
                      <a:pt x="19" y="75"/>
                    </a:lnTo>
                    <a:lnTo>
                      <a:pt x="25" y="67"/>
                    </a:lnTo>
                    <a:lnTo>
                      <a:pt x="30" y="57"/>
                    </a:lnTo>
                    <a:lnTo>
                      <a:pt x="35" y="51"/>
                    </a:lnTo>
                    <a:lnTo>
                      <a:pt x="42" y="43"/>
                    </a:lnTo>
                    <a:lnTo>
                      <a:pt x="50" y="36"/>
                    </a:lnTo>
                    <a:lnTo>
                      <a:pt x="57" y="30"/>
                    </a:lnTo>
                    <a:lnTo>
                      <a:pt x="65" y="24"/>
                    </a:lnTo>
                    <a:lnTo>
                      <a:pt x="74" y="19"/>
                    </a:lnTo>
                    <a:lnTo>
                      <a:pt x="92" y="11"/>
                    </a:lnTo>
                    <a:lnTo>
                      <a:pt x="111" y="4"/>
                    </a:lnTo>
                    <a:lnTo>
                      <a:pt x="131" y="2"/>
                    </a:lnTo>
                    <a:lnTo>
                      <a:pt x="152" y="0"/>
                    </a:lnTo>
                    <a:lnTo>
                      <a:pt x="169" y="0"/>
                    </a:lnTo>
                    <a:lnTo>
                      <a:pt x="185" y="3"/>
                    </a:lnTo>
                    <a:lnTo>
                      <a:pt x="200" y="6"/>
                    </a:lnTo>
                    <a:lnTo>
                      <a:pt x="213" y="11"/>
                    </a:lnTo>
                    <a:lnTo>
                      <a:pt x="228" y="18"/>
                    </a:lnTo>
                    <a:lnTo>
                      <a:pt x="240" y="24"/>
                    </a:lnTo>
                    <a:lnTo>
                      <a:pt x="252" y="34"/>
                    </a:lnTo>
                    <a:lnTo>
                      <a:pt x="262" y="44"/>
                    </a:lnTo>
                    <a:lnTo>
                      <a:pt x="273" y="55"/>
                    </a:lnTo>
                    <a:lnTo>
                      <a:pt x="282" y="67"/>
                    </a:lnTo>
                    <a:lnTo>
                      <a:pt x="289" y="80"/>
                    </a:lnTo>
                    <a:lnTo>
                      <a:pt x="295" y="93"/>
                    </a:lnTo>
                    <a:lnTo>
                      <a:pt x="299" y="108"/>
                    </a:lnTo>
                    <a:lnTo>
                      <a:pt x="303" y="122"/>
                    </a:lnTo>
                    <a:lnTo>
                      <a:pt x="305" y="138"/>
                    </a:lnTo>
                    <a:lnTo>
                      <a:pt x="306" y="154"/>
                    </a:lnTo>
                    <a:lnTo>
                      <a:pt x="305" y="170"/>
                    </a:lnTo>
                    <a:lnTo>
                      <a:pt x="303" y="186"/>
                    </a:lnTo>
                    <a:lnTo>
                      <a:pt x="299" y="202"/>
                    </a:lnTo>
                    <a:lnTo>
                      <a:pt x="295" y="215"/>
                    </a:lnTo>
                    <a:lnTo>
                      <a:pt x="289" y="230"/>
                    </a:lnTo>
                    <a:lnTo>
                      <a:pt x="281" y="242"/>
                    </a:lnTo>
                    <a:lnTo>
                      <a:pt x="273" y="254"/>
                    </a:lnTo>
                    <a:lnTo>
                      <a:pt x="262" y="266"/>
                    </a:lnTo>
                    <a:lnTo>
                      <a:pt x="252" y="276"/>
                    </a:lnTo>
                    <a:lnTo>
                      <a:pt x="240" y="286"/>
                    </a:lnTo>
                    <a:lnTo>
                      <a:pt x="226" y="292"/>
                    </a:lnTo>
                    <a:lnTo>
                      <a:pt x="213" y="299"/>
                    </a:lnTo>
                    <a:lnTo>
                      <a:pt x="200" y="304"/>
                    </a:lnTo>
                    <a:lnTo>
                      <a:pt x="185" y="307"/>
                    </a:lnTo>
                    <a:lnTo>
                      <a:pt x="169" y="309"/>
                    </a:lnTo>
                    <a:lnTo>
                      <a:pt x="153" y="309"/>
                    </a:lnTo>
                    <a:lnTo>
                      <a:pt x="134" y="309"/>
                    </a:lnTo>
                    <a:lnTo>
                      <a:pt x="114" y="305"/>
                    </a:lnTo>
                    <a:lnTo>
                      <a:pt x="94" y="300"/>
                    </a:lnTo>
                    <a:lnTo>
                      <a:pt x="75" y="292"/>
                    </a:lnTo>
                    <a:lnTo>
                      <a:pt x="66" y="287"/>
                    </a:lnTo>
                    <a:lnTo>
                      <a:pt x="58" y="282"/>
                    </a:lnTo>
                    <a:lnTo>
                      <a:pt x="50" y="275"/>
                    </a:lnTo>
                    <a:lnTo>
                      <a:pt x="43" y="268"/>
                    </a:lnTo>
                    <a:lnTo>
                      <a:pt x="35" y="262"/>
                    </a:lnTo>
                    <a:lnTo>
                      <a:pt x="30" y="254"/>
                    </a:lnTo>
                    <a:lnTo>
                      <a:pt x="25" y="246"/>
                    </a:lnTo>
                    <a:lnTo>
                      <a:pt x="19" y="238"/>
                    </a:lnTo>
                    <a:lnTo>
                      <a:pt x="14" y="229"/>
                    </a:lnTo>
                    <a:lnTo>
                      <a:pt x="10" y="219"/>
                    </a:lnTo>
                    <a:lnTo>
                      <a:pt x="7" y="209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0" y="156"/>
                    </a:moveTo>
                    <a:lnTo>
                      <a:pt x="80" y="166"/>
                    </a:lnTo>
                    <a:lnTo>
                      <a:pt x="82" y="175"/>
                    </a:lnTo>
                    <a:lnTo>
                      <a:pt x="83" y="185"/>
                    </a:lnTo>
                    <a:lnTo>
                      <a:pt x="86" y="194"/>
                    </a:lnTo>
                    <a:lnTo>
                      <a:pt x="88" y="202"/>
                    </a:lnTo>
                    <a:lnTo>
                      <a:pt x="92" y="210"/>
                    </a:lnTo>
                    <a:lnTo>
                      <a:pt x="96" y="217"/>
                    </a:lnTo>
                    <a:lnTo>
                      <a:pt x="102" y="223"/>
                    </a:lnTo>
                    <a:lnTo>
                      <a:pt x="107" y="229"/>
                    </a:lnTo>
                    <a:lnTo>
                      <a:pt x="112" y="233"/>
                    </a:lnTo>
                    <a:lnTo>
                      <a:pt x="118" y="236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8" y="244"/>
                    </a:lnTo>
                    <a:lnTo>
                      <a:pt x="145" y="246"/>
                    </a:lnTo>
                    <a:lnTo>
                      <a:pt x="153" y="246"/>
                    </a:lnTo>
                    <a:lnTo>
                      <a:pt x="160" y="246"/>
                    </a:lnTo>
                    <a:lnTo>
                      <a:pt x="168" y="244"/>
                    </a:lnTo>
                    <a:lnTo>
                      <a:pt x="175" y="243"/>
                    </a:lnTo>
                    <a:lnTo>
                      <a:pt x="181" y="240"/>
                    </a:lnTo>
                    <a:lnTo>
                      <a:pt x="188" y="236"/>
                    </a:lnTo>
                    <a:lnTo>
                      <a:pt x="193" y="233"/>
                    </a:lnTo>
                    <a:lnTo>
                      <a:pt x="199" y="229"/>
                    </a:lnTo>
                    <a:lnTo>
                      <a:pt x="204" y="223"/>
                    </a:lnTo>
                    <a:lnTo>
                      <a:pt x="209" y="217"/>
                    </a:lnTo>
                    <a:lnTo>
                      <a:pt x="213" y="210"/>
                    </a:lnTo>
                    <a:lnTo>
                      <a:pt x="217" y="202"/>
                    </a:lnTo>
                    <a:lnTo>
                      <a:pt x="220" y="194"/>
                    </a:lnTo>
                    <a:lnTo>
                      <a:pt x="222" y="185"/>
                    </a:lnTo>
                    <a:lnTo>
                      <a:pt x="224" y="175"/>
                    </a:lnTo>
                    <a:lnTo>
                      <a:pt x="225" y="165"/>
                    </a:lnTo>
                    <a:lnTo>
                      <a:pt x="225" y="154"/>
                    </a:lnTo>
                    <a:lnTo>
                      <a:pt x="225" y="144"/>
                    </a:lnTo>
                    <a:lnTo>
                      <a:pt x="224" y="134"/>
                    </a:lnTo>
                    <a:lnTo>
                      <a:pt x="222" y="125"/>
                    </a:lnTo>
                    <a:lnTo>
                      <a:pt x="220" y="116"/>
                    </a:lnTo>
                    <a:lnTo>
                      <a:pt x="217" y="108"/>
                    </a:lnTo>
                    <a:lnTo>
                      <a:pt x="213" y="100"/>
                    </a:lnTo>
                    <a:lnTo>
                      <a:pt x="209" y="93"/>
                    </a:lnTo>
                    <a:lnTo>
                      <a:pt x="204" y="88"/>
                    </a:lnTo>
                    <a:lnTo>
                      <a:pt x="199" y="83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1" y="69"/>
                    </a:lnTo>
                    <a:lnTo>
                      <a:pt x="175" y="68"/>
                    </a:lnTo>
                    <a:lnTo>
                      <a:pt x="168" y="65"/>
                    </a:lnTo>
                    <a:lnTo>
                      <a:pt x="160" y="64"/>
                    </a:lnTo>
                    <a:lnTo>
                      <a:pt x="153" y="64"/>
                    </a:lnTo>
                    <a:lnTo>
                      <a:pt x="145" y="64"/>
                    </a:lnTo>
                    <a:lnTo>
                      <a:pt x="138" y="65"/>
                    </a:lnTo>
                    <a:lnTo>
                      <a:pt x="131" y="68"/>
                    </a:lnTo>
                    <a:lnTo>
                      <a:pt x="124" y="69"/>
                    </a:lnTo>
                    <a:lnTo>
                      <a:pt x="118" y="73"/>
                    </a:lnTo>
                    <a:lnTo>
                      <a:pt x="112" y="77"/>
                    </a:lnTo>
                    <a:lnTo>
                      <a:pt x="107" y="83"/>
                    </a:lnTo>
                    <a:lnTo>
                      <a:pt x="102" y="88"/>
                    </a:lnTo>
                    <a:lnTo>
                      <a:pt x="96" y="93"/>
                    </a:lnTo>
                    <a:lnTo>
                      <a:pt x="92" y="101"/>
                    </a:lnTo>
                    <a:lnTo>
                      <a:pt x="88" y="108"/>
                    </a:lnTo>
                    <a:lnTo>
                      <a:pt x="86" y="116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0" y="14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2" name="Rectangle 204">
                <a:extLst>
                  <a:ext uri="{FF2B5EF4-FFF2-40B4-BE49-F238E27FC236}">
                    <a16:creationId xmlns:a16="http://schemas.microsoft.com/office/drawing/2014/main" id="{3D5F9A09-CC38-49CB-AB92-21DE585DA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2280"/>
                <a:ext cx="19" cy="102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3" name="Freeform 205">
                <a:extLst>
                  <a:ext uri="{FF2B5EF4-FFF2-40B4-BE49-F238E27FC236}">
                    <a16:creationId xmlns:a16="http://schemas.microsoft.com/office/drawing/2014/main" id="{6B20ECC5-EB94-40BD-BB51-CD59CBA5C3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9" y="2280"/>
                <a:ext cx="20" cy="102"/>
              </a:xfrm>
              <a:custGeom>
                <a:avLst/>
                <a:gdLst>
                  <a:gd name="T0" fmla="*/ 0 w 79"/>
                  <a:gd name="T1" fmla="*/ 73 h 409"/>
                  <a:gd name="T2" fmla="*/ 0 w 79"/>
                  <a:gd name="T3" fmla="*/ 0 h 409"/>
                  <a:gd name="T4" fmla="*/ 79 w 79"/>
                  <a:gd name="T5" fmla="*/ 0 h 409"/>
                  <a:gd name="T6" fmla="*/ 79 w 79"/>
                  <a:gd name="T7" fmla="*/ 73 h 409"/>
                  <a:gd name="T8" fmla="*/ 0 w 79"/>
                  <a:gd name="T9" fmla="*/ 73 h 409"/>
                  <a:gd name="T10" fmla="*/ 0 w 79"/>
                  <a:gd name="T11" fmla="*/ 409 h 409"/>
                  <a:gd name="T12" fmla="*/ 0 w 79"/>
                  <a:gd name="T13" fmla="*/ 113 h 409"/>
                  <a:gd name="T14" fmla="*/ 79 w 79"/>
                  <a:gd name="T15" fmla="*/ 113 h 409"/>
                  <a:gd name="T16" fmla="*/ 79 w 79"/>
                  <a:gd name="T17" fmla="*/ 409 h 409"/>
                  <a:gd name="T18" fmla="*/ 0 w 79"/>
                  <a:gd name="T1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409">
                    <a:moveTo>
                      <a:pt x="0" y="73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73"/>
                    </a:lnTo>
                    <a:lnTo>
                      <a:pt x="0" y="73"/>
                    </a:lnTo>
                    <a:close/>
                    <a:moveTo>
                      <a:pt x="0" y="409"/>
                    </a:moveTo>
                    <a:lnTo>
                      <a:pt x="0" y="113"/>
                    </a:lnTo>
                    <a:lnTo>
                      <a:pt x="79" y="113"/>
                    </a:lnTo>
                    <a:lnTo>
                      <a:pt x="7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4" name="Freeform 206">
                <a:extLst>
                  <a:ext uri="{FF2B5EF4-FFF2-40B4-BE49-F238E27FC236}">
                    <a16:creationId xmlns:a16="http://schemas.microsoft.com/office/drawing/2014/main" id="{57D85657-5B6B-4D22-AC4C-87F42B64D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307"/>
                <a:ext cx="69" cy="77"/>
              </a:xfrm>
              <a:custGeom>
                <a:avLst/>
                <a:gdLst>
                  <a:gd name="T0" fmla="*/ 82 w 277"/>
                  <a:gd name="T1" fmla="*/ 218 h 309"/>
                  <a:gd name="T2" fmla="*/ 99 w 277"/>
                  <a:gd name="T3" fmla="*/ 242 h 309"/>
                  <a:gd name="T4" fmla="*/ 128 w 277"/>
                  <a:gd name="T5" fmla="*/ 252 h 309"/>
                  <a:gd name="T6" fmla="*/ 168 w 277"/>
                  <a:gd name="T7" fmla="*/ 251 h 309"/>
                  <a:gd name="T8" fmla="*/ 192 w 277"/>
                  <a:gd name="T9" fmla="*/ 238 h 309"/>
                  <a:gd name="T10" fmla="*/ 197 w 277"/>
                  <a:gd name="T11" fmla="*/ 222 h 309"/>
                  <a:gd name="T12" fmla="*/ 195 w 277"/>
                  <a:gd name="T13" fmla="*/ 210 h 309"/>
                  <a:gd name="T14" fmla="*/ 183 w 277"/>
                  <a:gd name="T15" fmla="*/ 201 h 309"/>
                  <a:gd name="T16" fmla="*/ 123 w 277"/>
                  <a:gd name="T17" fmla="*/ 186 h 309"/>
                  <a:gd name="T18" fmla="*/ 62 w 277"/>
                  <a:gd name="T19" fmla="*/ 166 h 309"/>
                  <a:gd name="T20" fmla="*/ 37 w 277"/>
                  <a:gd name="T21" fmla="*/ 152 h 309"/>
                  <a:gd name="T22" fmla="*/ 19 w 277"/>
                  <a:gd name="T23" fmla="*/ 129 h 309"/>
                  <a:gd name="T24" fmla="*/ 10 w 277"/>
                  <a:gd name="T25" fmla="*/ 101 h 309"/>
                  <a:gd name="T26" fmla="*/ 12 w 277"/>
                  <a:gd name="T27" fmla="*/ 73 h 309"/>
                  <a:gd name="T28" fmla="*/ 22 w 277"/>
                  <a:gd name="T29" fmla="*/ 48 h 309"/>
                  <a:gd name="T30" fmla="*/ 41 w 277"/>
                  <a:gd name="T31" fmla="*/ 27 h 309"/>
                  <a:gd name="T32" fmla="*/ 69 w 277"/>
                  <a:gd name="T33" fmla="*/ 11 h 309"/>
                  <a:gd name="T34" fmla="*/ 106 w 277"/>
                  <a:gd name="T35" fmla="*/ 2 h 309"/>
                  <a:gd name="T36" fmla="*/ 150 w 277"/>
                  <a:gd name="T37" fmla="*/ 0 h 309"/>
                  <a:gd name="T38" fmla="*/ 188 w 277"/>
                  <a:gd name="T39" fmla="*/ 6 h 309"/>
                  <a:gd name="T40" fmla="*/ 217 w 277"/>
                  <a:gd name="T41" fmla="*/ 15 h 309"/>
                  <a:gd name="T42" fmla="*/ 240 w 277"/>
                  <a:gd name="T43" fmla="*/ 31 h 309"/>
                  <a:gd name="T44" fmla="*/ 256 w 277"/>
                  <a:gd name="T45" fmla="*/ 52 h 309"/>
                  <a:gd name="T46" fmla="*/ 266 w 277"/>
                  <a:gd name="T47" fmla="*/ 79 h 309"/>
                  <a:gd name="T48" fmla="*/ 185 w 277"/>
                  <a:gd name="T49" fmla="*/ 77 h 309"/>
                  <a:gd name="T50" fmla="*/ 167 w 277"/>
                  <a:gd name="T51" fmla="*/ 61 h 309"/>
                  <a:gd name="T52" fmla="*/ 136 w 277"/>
                  <a:gd name="T53" fmla="*/ 56 h 309"/>
                  <a:gd name="T54" fmla="*/ 100 w 277"/>
                  <a:gd name="T55" fmla="*/ 61 h 309"/>
                  <a:gd name="T56" fmla="*/ 86 w 277"/>
                  <a:gd name="T57" fmla="*/ 72 h 309"/>
                  <a:gd name="T58" fmla="*/ 83 w 277"/>
                  <a:gd name="T59" fmla="*/ 85 h 309"/>
                  <a:gd name="T60" fmla="*/ 91 w 277"/>
                  <a:gd name="T61" fmla="*/ 96 h 309"/>
                  <a:gd name="T62" fmla="*/ 136 w 277"/>
                  <a:gd name="T63" fmla="*/ 110 h 309"/>
                  <a:gd name="T64" fmla="*/ 217 w 277"/>
                  <a:gd name="T65" fmla="*/ 133 h 309"/>
                  <a:gd name="T66" fmla="*/ 245 w 277"/>
                  <a:gd name="T67" fmla="*/ 148 h 309"/>
                  <a:gd name="T68" fmla="*/ 262 w 277"/>
                  <a:gd name="T69" fmla="*/ 164 h 309"/>
                  <a:gd name="T70" fmla="*/ 273 w 277"/>
                  <a:gd name="T71" fmla="*/ 185 h 309"/>
                  <a:gd name="T72" fmla="*/ 277 w 277"/>
                  <a:gd name="T73" fmla="*/ 211 h 309"/>
                  <a:gd name="T74" fmla="*/ 272 w 277"/>
                  <a:gd name="T75" fmla="*/ 239 h 309"/>
                  <a:gd name="T76" fmla="*/ 257 w 277"/>
                  <a:gd name="T77" fmla="*/ 266 h 309"/>
                  <a:gd name="T78" fmla="*/ 233 w 277"/>
                  <a:gd name="T79" fmla="*/ 288 h 309"/>
                  <a:gd name="T80" fmla="*/ 200 w 277"/>
                  <a:gd name="T81" fmla="*/ 303 h 309"/>
                  <a:gd name="T82" fmla="*/ 157 w 277"/>
                  <a:gd name="T83" fmla="*/ 309 h 309"/>
                  <a:gd name="T84" fmla="*/ 112 w 277"/>
                  <a:gd name="T85" fmla="*/ 308 h 309"/>
                  <a:gd name="T86" fmla="*/ 75 w 277"/>
                  <a:gd name="T87" fmla="*/ 300 h 309"/>
                  <a:gd name="T88" fmla="*/ 46 w 277"/>
                  <a:gd name="T89" fmla="*/ 286 h 309"/>
                  <a:gd name="T90" fmla="*/ 22 w 277"/>
                  <a:gd name="T91" fmla="*/ 264 h 309"/>
                  <a:gd name="T92" fmla="*/ 6 w 277"/>
                  <a:gd name="T93" fmla="*/ 23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09">
                    <a:moveTo>
                      <a:pt x="0" y="219"/>
                    </a:moveTo>
                    <a:lnTo>
                      <a:pt x="78" y="207"/>
                    </a:lnTo>
                    <a:lnTo>
                      <a:pt x="82" y="218"/>
                    </a:lnTo>
                    <a:lnTo>
                      <a:pt x="86" y="227"/>
                    </a:lnTo>
                    <a:lnTo>
                      <a:pt x="91" y="235"/>
                    </a:lnTo>
                    <a:lnTo>
                      <a:pt x="99" y="242"/>
                    </a:lnTo>
                    <a:lnTo>
                      <a:pt x="107" y="247"/>
                    </a:lnTo>
                    <a:lnTo>
                      <a:pt x="116" y="251"/>
                    </a:lnTo>
                    <a:lnTo>
                      <a:pt x="128" y="252"/>
                    </a:lnTo>
                    <a:lnTo>
                      <a:pt x="142" y="254"/>
                    </a:lnTo>
                    <a:lnTo>
                      <a:pt x="156" y="252"/>
                    </a:lnTo>
                    <a:lnTo>
                      <a:pt x="168" y="251"/>
                    </a:lnTo>
                    <a:lnTo>
                      <a:pt x="179" y="247"/>
                    </a:lnTo>
                    <a:lnTo>
                      <a:pt x="187" y="242"/>
                    </a:lnTo>
                    <a:lnTo>
                      <a:pt x="192" y="238"/>
                    </a:lnTo>
                    <a:lnTo>
                      <a:pt x="195" y="233"/>
                    </a:lnTo>
                    <a:lnTo>
                      <a:pt x="197" y="227"/>
                    </a:lnTo>
                    <a:lnTo>
                      <a:pt x="197" y="222"/>
                    </a:lnTo>
                    <a:lnTo>
                      <a:pt x="197" y="217"/>
                    </a:lnTo>
                    <a:lnTo>
                      <a:pt x="196" y="213"/>
                    </a:lnTo>
                    <a:lnTo>
                      <a:pt x="195" y="210"/>
                    </a:lnTo>
                    <a:lnTo>
                      <a:pt x="192" y="206"/>
                    </a:lnTo>
                    <a:lnTo>
                      <a:pt x="188" y="203"/>
                    </a:lnTo>
                    <a:lnTo>
                      <a:pt x="183" y="201"/>
                    </a:lnTo>
                    <a:lnTo>
                      <a:pt x="175" y="198"/>
                    </a:lnTo>
                    <a:lnTo>
                      <a:pt x="165" y="197"/>
                    </a:lnTo>
                    <a:lnTo>
                      <a:pt x="123" y="186"/>
                    </a:lnTo>
                    <a:lnTo>
                      <a:pt x="88" y="177"/>
                    </a:lnTo>
                    <a:lnTo>
                      <a:pt x="74" y="171"/>
                    </a:lnTo>
                    <a:lnTo>
                      <a:pt x="62" y="166"/>
                    </a:lnTo>
                    <a:lnTo>
                      <a:pt x="53" y="162"/>
                    </a:lnTo>
                    <a:lnTo>
                      <a:pt x="46" y="158"/>
                    </a:lnTo>
                    <a:lnTo>
                      <a:pt x="37" y="152"/>
                    </a:lnTo>
                    <a:lnTo>
                      <a:pt x="30" y="145"/>
                    </a:lnTo>
                    <a:lnTo>
                      <a:pt x="23" y="137"/>
                    </a:lnTo>
                    <a:lnTo>
                      <a:pt x="19" y="129"/>
                    </a:lnTo>
                    <a:lnTo>
                      <a:pt x="16" y="121"/>
                    </a:lnTo>
                    <a:lnTo>
                      <a:pt x="13" y="112"/>
                    </a:lnTo>
                    <a:lnTo>
                      <a:pt x="10" y="101"/>
                    </a:lnTo>
                    <a:lnTo>
                      <a:pt x="10" y="91"/>
                    </a:lnTo>
                    <a:lnTo>
                      <a:pt x="10" y="81"/>
                    </a:lnTo>
                    <a:lnTo>
                      <a:pt x="12" y="73"/>
                    </a:lnTo>
                    <a:lnTo>
                      <a:pt x="14" y="64"/>
                    </a:lnTo>
                    <a:lnTo>
                      <a:pt x="18" y="56"/>
                    </a:lnTo>
                    <a:lnTo>
                      <a:pt x="22" y="48"/>
                    </a:lnTo>
                    <a:lnTo>
                      <a:pt x="27" y="40"/>
                    </a:lnTo>
                    <a:lnTo>
                      <a:pt x="34" y="34"/>
                    </a:lnTo>
                    <a:lnTo>
                      <a:pt x="41" y="27"/>
                    </a:lnTo>
                    <a:lnTo>
                      <a:pt x="49" y="20"/>
                    </a:lnTo>
                    <a:lnTo>
                      <a:pt x="58" y="15"/>
                    </a:lnTo>
                    <a:lnTo>
                      <a:pt x="69" y="11"/>
                    </a:lnTo>
                    <a:lnTo>
                      <a:pt x="79" y="7"/>
                    </a:lnTo>
                    <a:lnTo>
                      <a:pt x="91" y="4"/>
                    </a:lnTo>
                    <a:lnTo>
                      <a:pt x="106" y="2"/>
                    </a:lnTo>
                    <a:lnTo>
                      <a:pt x="119" y="0"/>
                    </a:lnTo>
                    <a:lnTo>
                      <a:pt x="135" y="0"/>
                    </a:lnTo>
                    <a:lnTo>
                      <a:pt x="150" y="0"/>
                    </a:lnTo>
                    <a:lnTo>
                      <a:pt x="164" y="2"/>
                    </a:lnTo>
                    <a:lnTo>
                      <a:pt x="176" y="3"/>
                    </a:lnTo>
                    <a:lnTo>
                      <a:pt x="188" y="6"/>
                    </a:lnTo>
                    <a:lnTo>
                      <a:pt x="199" y="8"/>
                    </a:lnTo>
                    <a:lnTo>
                      <a:pt x="209" y="11"/>
                    </a:lnTo>
                    <a:lnTo>
                      <a:pt x="217" y="15"/>
                    </a:lnTo>
                    <a:lnTo>
                      <a:pt x="225" y="20"/>
                    </a:lnTo>
                    <a:lnTo>
                      <a:pt x="233" y="26"/>
                    </a:lnTo>
                    <a:lnTo>
                      <a:pt x="240" y="31"/>
                    </a:lnTo>
                    <a:lnTo>
                      <a:pt x="245" y="38"/>
                    </a:lnTo>
                    <a:lnTo>
                      <a:pt x="250" y="44"/>
                    </a:lnTo>
                    <a:lnTo>
                      <a:pt x="256" y="52"/>
                    </a:lnTo>
                    <a:lnTo>
                      <a:pt x="260" y="60"/>
                    </a:lnTo>
                    <a:lnTo>
                      <a:pt x="264" y="69"/>
                    </a:lnTo>
                    <a:lnTo>
                      <a:pt x="266" y="79"/>
                    </a:lnTo>
                    <a:lnTo>
                      <a:pt x="192" y="92"/>
                    </a:lnTo>
                    <a:lnTo>
                      <a:pt x="189" y="84"/>
                    </a:lnTo>
                    <a:lnTo>
                      <a:pt x="185" y="77"/>
                    </a:lnTo>
                    <a:lnTo>
                      <a:pt x="180" y="71"/>
                    </a:lnTo>
                    <a:lnTo>
                      <a:pt x="175" y="65"/>
                    </a:lnTo>
                    <a:lnTo>
                      <a:pt x="167" y="61"/>
                    </a:lnTo>
                    <a:lnTo>
                      <a:pt x="159" y="59"/>
                    </a:lnTo>
                    <a:lnTo>
                      <a:pt x="148" y="57"/>
                    </a:lnTo>
                    <a:lnTo>
                      <a:pt x="136" y="56"/>
                    </a:lnTo>
                    <a:lnTo>
                      <a:pt x="122" y="57"/>
                    </a:lnTo>
                    <a:lnTo>
                      <a:pt x="110" y="59"/>
                    </a:lnTo>
                    <a:lnTo>
                      <a:pt x="100" y="61"/>
                    </a:lnTo>
                    <a:lnTo>
                      <a:pt x="92" y="65"/>
                    </a:lnTo>
                    <a:lnTo>
                      <a:pt x="88" y="68"/>
                    </a:lnTo>
                    <a:lnTo>
                      <a:pt x="86" y="72"/>
                    </a:lnTo>
                    <a:lnTo>
                      <a:pt x="83" y="76"/>
                    </a:lnTo>
                    <a:lnTo>
                      <a:pt x="83" y="81"/>
                    </a:lnTo>
                    <a:lnTo>
                      <a:pt x="83" y="85"/>
                    </a:lnTo>
                    <a:lnTo>
                      <a:pt x="85" y="89"/>
                    </a:lnTo>
                    <a:lnTo>
                      <a:pt x="87" y="92"/>
                    </a:lnTo>
                    <a:lnTo>
                      <a:pt x="91" y="96"/>
                    </a:lnTo>
                    <a:lnTo>
                      <a:pt x="99" y="100"/>
                    </a:lnTo>
                    <a:lnTo>
                      <a:pt x="115" y="105"/>
                    </a:lnTo>
                    <a:lnTo>
                      <a:pt x="136" y="110"/>
                    </a:lnTo>
                    <a:lnTo>
                      <a:pt x="164" y="117"/>
                    </a:lnTo>
                    <a:lnTo>
                      <a:pt x="193" y="125"/>
                    </a:lnTo>
                    <a:lnTo>
                      <a:pt x="217" y="133"/>
                    </a:lnTo>
                    <a:lnTo>
                      <a:pt x="228" y="138"/>
                    </a:lnTo>
                    <a:lnTo>
                      <a:pt x="237" y="142"/>
                    </a:lnTo>
                    <a:lnTo>
                      <a:pt x="245" y="148"/>
                    </a:lnTo>
                    <a:lnTo>
                      <a:pt x="252" y="153"/>
                    </a:lnTo>
                    <a:lnTo>
                      <a:pt x="257" y="158"/>
                    </a:lnTo>
                    <a:lnTo>
                      <a:pt x="262" y="164"/>
                    </a:lnTo>
                    <a:lnTo>
                      <a:pt x="266" y="170"/>
                    </a:lnTo>
                    <a:lnTo>
                      <a:pt x="270" y="177"/>
                    </a:lnTo>
                    <a:lnTo>
                      <a:pt x="273" y="185"/>
                    </a:lnTo>
                    <a:lnTo>
                      <a:pt x="274" y="193"/>
                    </a:lnTo>
                    <a:lnTo>
                      <a:pt x="276" y="202"/>
                    </a:lnTo>
                    <a:lnTo>
                      <a:pt x="277" y="211"/>
                    </a:lnTo>
                    <a:lnTo>
                      <a:pt x="276" y="221"/>
                    </a:lnTo>
                    <a:lnTo>
                      <a:pt x="274" y="230"/>
                    </a:lnTo>
                    <a:lnTo>
                      <a:pt x="272" y="239"/>
                    </a:lnTo>
                    <a:lnTo>
                      <a:pt x="268" y="248"/>
                    </a:lnTo>
                    <a:lnTo>
                      <a:pt x="264" y="258"/>
                    </a:lnTo>
                    <a:lnTo>
                      <a:pt x="257" y="266"/>
                    </a:lnTo>
                    <a:lnTo>
                      <a:pt x="250" y="274"/>
                    </a:lnTo>
                    <a:lnTo>
                      <a:pt x="242" y="280"/>
                    </a:lnTo>
                    <a:lnTo>
                      <a:pt x="233" y="288"/>
                    </a:lnTo>
                    <a:lnTo>
                      <a:pt x="224" y="294"/>
                    </a:lnTo>
                    <a:lnTo>
                      <a:pt x="212" y="299"/>
                    </a:lnTo>
                    <a:lnTo>
                      <a:pt x="200" y="303"/>
                    </a:lnTo>
                    <a:lnTo>
                      <a:pt x="187" y="305"/>
                    </a:lnTo>
                    <a:lnTo>
                      <a:pt x="173" y="308"/>
                    </a:lnTo>
                    <a:lnTo>
                      <a:pt x="157" y="309"/>
                    </a:lnTo>
                    <a:lnTo>
                      <a:pt x="142" y="309"/>
                    </a:lnTo>
                    <a:lnTo>
                      <a:pt x="127" y="309"/>
                    </a:lnTo>
                    <a:lnTo>
                      <a:pt x="112" y="308"/>
                    </a:lnTo>
                    <a:lnTo>
                      <a:pt x="99" y="307"/>
                    </a:lnTo>
                    <a:lnTo>
                      <a:pt x="87" y="304"/>
                    </a:lnTo>
                    <a:lnTo>
                      <a:pt x="75" y="300"/>
                    </a:lnTo>
                    <a:lnTo>
                      <a:pt x="65" y="296"/>
                    </a:lnTo>
                    <a:lnTo>
                      <a:pt x="55" y="291"/>
                    </a:lnTo>
                    <a:lnTo>
                      <a:pt x="46" y="286"/>
                    </a:lnTo>
                    <a:lnTo>
                      <a:pt x="37" y="279"/>
                    </a:lnTo>
                    <a:lnTo>
                      <a:pt x="29" y="272"/>
                    </a:lnTo>
                    <a:lnTo>
                      <a:pt x="22" y="264"/>
                    </a:lnTo>
                    <a:lnTo>
                      <a:pt x="17" y="256"/>
                    </a:lnTo>
                    <a:lnTo>
                      <a:pt x="12" y="248"/>
                    </a:lnTo>
                    <a:lnTo>
                      <a:pt x="6" y="239"/>
                    </a:lnTo>
                    <a:lnTo>
                      <a:pt x="2" y="22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5" name="Freeform 207">
                <a:extLst>
                  <a:ext uri="{FF2B5EF4-FFF2-40B4-BE49-F238E27FC236}">
                    <a16:creationId xmlns:a16="http://schemas.microsoft.com/office/drawing/2014/main" id="{68ECD0DD-1522-495D-94B5-FD62014A5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2307"/>
                <a:ext cx="109" cy="75"/>
              </a:xfrm>
              <a:custGeom>
                <a:avLst/>
                <a:gdLst>
                  <a:gd name="T0" fmla="*/ 72 w 437"/>
                  <a:gd name="T1" fmla="*/ 7 h 303"/>
                  <a:gd name="T2" fmla="*/ 83 w 437"/>
                  <a:gd name="T3" fmla="*/ 36 h 303"/>
                  <a:gd name="T4" fmla="*/ 104 w 437"/>
                  <a:gd name="T5" fmla="*/ 19 h 303"/>
                  <a:gd name="T6" fmla="*/ 126 w 437"/>
                  <a:gd name="T7" fmla="*/ 7 h 303"/>
                  <a:gd name="T8" fmla="*/ 151 w 437"/>
                  <a:gd name="T9" fmla="*/ 0 h 303"/>
                  <a:gd name="T10" fmla="*/ 179 w 437"/>
                  <a:gd name="T11" fmla="*/ 0 h 303"/>
                  <a:gd name="T12" fmla="*/ 203 w 437"/>
                  <a:gd name="T13" fmla="*/ 7 h 303"/>
                  <a:gd name="T14" fmla="*/ 224 w 437"/>
                  <a:gd name="T15" fmla="*/ 19 h 303"/>
                  <a:gd name="T16" fmla="*/ 242 w 437"/>
                  <a:gd name="T17" fmla="*/ 36 h 303"/>
                  <a:gd name="T18" fmla="*/ 259 w 437"/>
                  <a:gd name="T19" fmla="*/ 36 h 303"/>
                  <a:gd name="T20" fmla="*/ 280 w 437"/>
                  <a:gd name="T21" fmla="*/ 19 h 303"/>
                  <a:gd name="T22" fmla="*/ 303 w 437"/>
                  <a:gd name="T23" fmla="*/ 7 h 303"/>
                  <a:gd name="T24" fmla="*/ 327 w 437"/>
                  <a:gd name="T25" fmla="*/ 0 h 303"/>
                  <a:gd name="T26" fmla="*/ 354 w 437"/>
                  <a:gd name="T27" fmla="*/ 0 h 303"/>
                  <a:gd name="T28" fmla="*/ 382 w 437"/>
                  <a:gd name="T29" fmla="*/ 7 h 303"/>
                  <a:gd name="T30" fmla="*/ 405 w 437"/>
                  <a:gd name="T31" fmla="*/ 20 h 303"/>
                  <a:gd name="T32" fmla="*/ 422 w 437"/>
                  <a:gd name="T33" fmla="*/ 40 h 303"/>
                  <a:gd name="T34" fmla="*/ 431 w 437"/>
                  <a:gd name="T35" fmla="*/ 63 h 303"/>
                  <a:gd name="T36" fmla="*/ 435 w 437"/>
                  <a:gd name="T37" fmla="*/ 95 h 303"/>
                  <a:gd name="T38" fmla="*/ 437 w 437"/>
                  <a:gd name="T39" fmla="*/ 303 h 303"/>
                  <a:gd name="T40" fmla="*/ 358 w 437"/>
                  <a:gd name="T41" fmla="*/ 134 h 303"/>
                  <a:gd name="T42" fmla="*/ 356 w 437"/>
                  <a:gd name="T43" fmla="*/ 97 h 303"/>
                  <a:gd name="T44" fmla="*/ 349 w 437"/>
                  <a:gd name="T45" fmla="*/ 77 h 303"/>
                  <a:gd name="T46" fmla="*/ 336 w 437"/>
                  <a:gd name="T47" fmla="*/ 64 h 303"/>
                  <a:gd name="T48" fmla="*/ 316 w 437"/>
                  <a:gd name="T49" fmla="*/ 60 h 303"/>
                  <a:gd name="T50" fmla="*/ 300 w 437"/>
                  <a:gd name="T51" fmla="*/ 63 h 303"/>
                  <a:gd name="T52" fmla="*/ 285 w 437"/>
                  <a:gd name="T53" fmla="*/ 71 h 303"/>
                  <a:gd name="T54" fmla="*/ 272 w 437"/>
                  <a:gd name="T55" fmla="*/ 83 h 303"/>
                  <a:gd name="T56" fmla="*/ 264 w 437"/>
                  <a:gd name="T57" fmla="*/ 100 h 303"/>
                  <a:gd name="T58" fmla="*/ 259 w 437"/>
                  <a:gd name="T59" fmla="*/ 125 h 303"/>
                  <a:gd name="T60" fmla="*/ 258 w 437"/>
                  <a:gd name="T61" fmla="*/ 161 h 303"/>
                  <a:gd name="T62" fmla="*/ 179 w 437"/>
                  <a:gd name="T63" fmla="*/ 303 h 303"/>
                  <a:gd name="T64" fmla="*/ 179 w 437"/>
                  <a:gd name="T65" fmla="*/ 121 h 303"/>
                  <a:gd name="T66" fmla="*/ 177 w 437"/>
                  <a:gd name="T67" fmla="*/ 93 h 303"/>
                  <a:gd name="T68" fmla="*/ 173 w 437"/>
                  <a:gd name="T69" fmla="*/ 79 h 303"/>
                  <a:gd name="T70" fmla="*/ 166 w 437"/>
                  <a:gd name="T71" fmla="*/ 69 h 303"/>
                  <a:gd name="T72" fmla="*/ 157 w 437"/>
                  <a:gd name="T73" fmla="*/ 64 h 303"/>
                  <a:gd name="T74" fmla="*/ 145 w 437"/>
                  <a:gd name="T75" fmla="*/ 60 h 303"/>
                  <a:gd name="T76" fmla="*/ 129 w 437"/>
                  <a:gd name="T77" fmla="*/ 61 h 303"/>
                  <a:gd name="T78" fmla="*/ 113 w 437"/>
                  <a:gd name="T79" fmla="*/ 65 h 303"/>
                  <a:gd name="T80" fmla="*/ 98 w 437"/>
                  <a:gd name="T81" fmla="*/ 76 h 303"/>
                  <a:gd name="T82" fmla="*/ 89 w 437"/>
                  <a:gd name="T83" fmla="*/ 89 h 303"/>
                  <a:gd name="T84" fmla="*/ 83 w 437"/>
                  <a:gd name="T85" fmla="*/ 109 h 303"/>
                  <a:gd name="T86" fmla="*/ 79 w 437"/>
                  <a:gd name="T87" fmla="*/ 140 h 303"/>
                  <a:gd name="T88" fmla="*/ 79 w 437"/>
                  <a:gd name="T89" fmla="*/ 303 h 303"/>
                  <a:gd name="T90" fmla="*/ 0 w 437"/>
                  <a:gd name="T91" fmla="*/ 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7" h="303">
                    <a:moveTo>
                      <a:pt x="0" y="7"/>
                    </a:moveTo>
                    <a:lnTo>
                      <a:pt x="72" y="7"/>
                    </a:lnTo>
                    <a:lnTo>
                      <a:pt x="72" y="47"/>
                    </a:lnTo>
                    <a:lnTo>
                      <a:pt x="83" y="36"/>
                    </a:lnTo>
                    <a:lnTo>
                      <a:pt x="93" y="27"/>
                    </a:lnTo>
                    <a:lnTo>
                      <a:pt x="104" y="19"/>
                    </a:lnTo>
                    <a:lnTo>
                      <a:pt x="114" y="12"/>
                    </a:lnTo>
                    <a:lnTo>
                      <a:pt x="126" y="7"/>
                    </a:lnTo>
                    <a:lnTo>
                      <a:pt x="140" y="3"/>
                    </a:lnTo>
                    <a:lnTo>
                      <a:pt x="151" y="0"/>
                    </a:lnTo>
                    <a:lnTo>
                      <a:pt x="165" y="0"/>
                    </a:lnTo>
                    <a:lnTo>
                      <a:pt x="179" y="0"/>
                    </a:lnTo>
                    <a:lnTo>
                      <a:pt x="191" y="3"/>
                    </a:lnTo>
                    <a:lnTo>
                      <a:pt x="203" y="7"/>
                    </a:lnTo>
                    <a:lnTo>
                      <a:pt x="214" y="12"/>
                    </a:lnTo>
                    <a:lnTo>
                      <a:pt x="224" y="19"/>
                    </a:lnTo>
                    <a:lnTo>
                      <a:pt x="234" y="27"/>
                    </a:lnTo>
                    <a:lnTo>
                      <a:pt x="242" y="36"/>
                    </a:lnTo>
                    <a:lnTo>
                      <a:pt x="248" y="47"/>
                    </a:lnTo>
                    <a:lnTo>
                      <a:pt x="259" y="36"/>
                    </a:lnTo>
                    <a:lnTo>
                      <a:pt x="270" y="27"/>
                    </a:lnTo>
                    <a:lnTo>
                      <a:pt x="280" y="19"/>
                    </a:lnTo>
                    <a:lnTo>
                      <a:pt x="291" y="12"/>
                    </a:lnTo>
                    <a:lnTo>
                      <a:pt x="303" y="7"/>
                    </a:lnTo>
                    <a:lnTo>
                      <a:pt x="315" y="3"/>
                    </a:lnTo>
                    <a:lnTo>
                      <a:pt x="327" y="0"/>
                    </a:lnTo>
                    <a:lnTo>
                      <a:pt x="339" y="0"/>
                    </a:lnTo>
                    <a:lnTo>
                      <a:pt x="354" y="0"/>
                    </a:lnTo>
                    <a:lnTo>
                      <a:pt x="369" y="3"/>
                    </a:lnTo>
                    <a:lnTo>
                      <a:pt x="382" y="7"/>
                    </a:lnTo>
                    <a:lnTo>
                      <a:pt x="394" y="14"/>
                    </a:lnTo>
                    <a:lnTo>
                      <a:pt x="405" y="20"/>
                    </a:lnTo>
                    <a:lnTo>
                      <a:pt x="414" y="30"/>
                    </a:lnTo>
                    <a:lnTo>
                      <a:pt x="422" y="40"/>
                    </a:lnTo>
                    <a:lnTo>
                      <a:pt x="429" y="52"/>
                    </a:lnTo>
                    <a:lnTo>
                      <a:pt x="431" y="63"/>
                    </a:lnTo>
                    <a:lnTo>
                      <a:pt x="434" y="77"/>
                    </a:lnTo>
                    <a:lnTo>
                      <a:pt x="435" y="95"/>
                    </a:lnTo>
                    <a:lnTo>
                      <a:pt x="437" y="114"/>
                    </a:lnTo>
                    <a:lnTo>
                      <a:pt x="437" y="303"/>
                    </a:lnTo>
                    <a:lnTo>
                      <a:pt x="358" y="303"/>
                    </a:lnTo>
                    <a:lnTo>
                      <a:pt x="358" y="134"/>
                    </a:lnTo>
                    <a:lnTo>
                      <a:pt x="357" y="114"/>
                    </a:lnTo>
                    <a:lnTo>
                      <a:pt x="356" y="97"/>
                    </a:lnTo>
                    <a:lnTo>
                      <a:pt x="353" y="85"/>
                    </a:lnTo>
                    <a:lnTo>
                      <a:pt x="349" y="77"/>
                    </a:lnTo>
                    <a:lnTo>
                      <a:pt x="344" y="69"/>
                    </a:lnTo>
                    <a:lnTo>
                      <a:pt x="336" y="64"/>
                    </a:lnTo>
                    <a:lnTo>
                      <a:pt x="327" y="61"/>
                    </a:lnTo>
                    <a:lnTo>
                      <a:pt x="316" y="60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2" y="65"/>
                    </a:lnTo>
                    <a:lnTo>
                      <a:pt x="285" y="71"/>
                    </a:lnTo>
                    <a:lnTo>
                      <a:pt x="279" y="76"/>
                    </a:lnTo>
                    <a:lnTo>
                      <a:pt x="272" y="83"/>
                    </a:lnTo>
                    <a:lnTo>
                      <a:pt x="268" y="91"/>
                    </a:lnTo>
                    <a:lnTo>
                      <a:pt x="264" y="100"/>
                    </a:lnTo>
                    <a:lnTo>
                      <a:pt x="262" y="110"/>
                    </a:lnTo>
                    <a:lnTo>
                      <a:pt x="259" y="125"/>
                    </a:lnTo>
                    <a:lnTo>
                      <a:pt x="258" y="141"/>
                    </a:lnTo>
                    <a:lnTo>
                      <a:pt x="258" y="161"/>
                    </a:lnTo>
                    <a:lnTo>
                      <a:pt x="258" y="303"/>
                    </a:lnTo>
                    <a:lnTo>
                      <a:pt x="179" y="303"/>
                    </a:lnTo>
                    <a:lnTo>
                      <a:pt x="179" y="141"/>
                    </a:lnTo>
                    <a:lnTo>
                      <a:pt x="179" y="121"/>
                    </a:lnTo>
                    <a:lnTo>
                      <a:pt x="178" y="105"/>
                    </a:lnTo>
                    <a:lnTo>
                      <a:pt x="177" y="93"/>
                    </a:lnTo>
                    <a:lnTo>
                      <a:pt x="175" y="85"/>
                    </a:lnTo>
                    <a:lnTo>
                      <a:pt x="173" y="79"/>
                    </a:lnTo>
                    <a:lnTo>
                      <a:pt x="170" y="75"/>
                    </a:lnTo>
                    <a:lnTo>
                      <a:pt x="166" y="69"/>
                    </a:lnTo>
                    <a:lnTo>
                      <a:pt x="162" y="67"/>
                    </a:lnTo>
                    <a:lnTo>
                      <a:pt x="157" y="64"/>
                    </a:lnTo>
                    <a:lnTo>
                      <a:pt x="151" y="61"/>
                    </a:lnTo>
                    <a:lnTo>
                      <a:pt x="145" y="60"/>
                    </a:lnTo>
                    <a:lnTo>
                      <a:pt x="138" y="60"/>
                    </a:lnTo>
                    <a:lnTo>
                      <a:pt x="129" y="61"/>
                    </a:lnTo>
                    <a:lnTo>
                      <a:pt x="121" y="63"/>
                    </a:lnTo>
                    <a:lnTo>
                      <a:pt x="113" y="65"/>
                    </a:lnTo>
                    <a:lnTo>
                      <a:pt x="106" y="69"/>
                    </a:lnTo>
                    <a:lnTo>
                      <a:pt x="98" y="76"/>
                    </a:lnTo>
                    <a:lnTo>
                      <a:pt x="93" y="81"/>
                    </a:lnTo>
                    <a:lnTo>
                      <a:pt x="89" y="89"/>
                    </a:lnTo>
                    <a:lnTo>
                      <a:pt x="85" y="99"/>
                    </a:lnTo>
                    <a:lnTo>
                      <a:pt x="83" y="109"/>
                    </a:lnTo>
                    <a:lnTo>
                      <a:pt x="80" y="122"/>
                    </a:lnTo>
                    <a:lnTo>
                      <a:pt x="79" y="140"/>
                    </a:lnTo>
                    <a:lnTo>
                      <a:pt x="79" y="160"/>
                    </a:lnTo>
                    <a:lnTo>
                      <a:pt x="79" y="303"/>
                    </a:lnTo>
                    <a:lnTo>
                      <a:pt x="0" y="30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6" name="Freeform 208">
                <a:extLst>
                  <a:ext uri="{FF2B5EF4-FFF2-40B4-BE49-F238E27FC236}">
                    <a16:creationId xmlns:a16="http://schemas.microsoft.com/office/drawing/2014/main" id="{F018D115-46E5-495C-845F-9D4352A10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" y="2307"/>
                <a:ext cx="77" cy="77"/>
              </a:xfrm>
              <a:custGeom>
                <a:avLst/>
                <a:gdLst>
                  <a:gd name="T0" fmla="*/ 6 w 307"/>
                  <a:gd name="T1" fmla="*/ 112 h 309"/>
                  <a:gd name="T2" fmla="*/ 24 w 307"/>
                  <a:gd name="T3" fmla="*/ 67 h 309"/>
                  <a:gd name="T4" fmla="*/ 43 w 307"/>
                  <a:gd name="T5" fmla="*/ 43 h 309"/>
                  <a:gd name="T6" fmla="*/ 65 w 307"/>
                  <a:gd name="T7" fmla="*/ 24 h 309"/>
                  <a:gd name="T8" fmla="*/ 112 w 307"/>
                  <a:gd name="T9" fmla="*/ 4 h 309"/>
                  <a:gd name="T10" fmla="*/ 169 w 307"/>
                  <a:gd name="T11" fmla="*/ 0 h 309"/>
                  <a:gd name="T12" fmla="*/ 214 w 307"/>
                  <a:gd name="T13" fmla="*/ 11 h 309"/>
                  <a:gd name="T14" fmla="*/ 253 w 307"/>
                  <a:gd name="T15" fmla="*/ 34 h 309"/>
                  <a:gd name="T16" fmla="*/ 282 w 307"/>
                  <a:gd name="T17" fmla="*/ 67 h 309"/>
                  <a:gd name="T18" fmla="*/ 300 w 307"/>
                  <a:gd name="T19" fmla="*/ 108 h 309"/>
                  <a:gd name="T20" fmla="*/ 307 w 307"/>
                  <a:gd name="T21" fmla="*/ 154 h 309"/>
                  <a:gd name="T22" fmla="*/ 300 w 307"/>
                  <a:gd name="T23" fmla="*/ 202 h 309"/>
                  <a:gd name="T24" fmla="*/ 282 w 307"/>
                  <a:gd name="T25" fmla="*/ 242 h 309"/>
                  <a:gd name="T26" fmla="*/ 251 w 307"/>
                  <a:gd name="T27" fmla="*/ 276 h 309"/>
                  <a:gd name="T28" fmla="*/ 214 w 307"/>
                  <a:gd name="T29" fmla="*/ 299 h 309"/>
                  <a:gd name="T30" fmla="*/ 170 w 307"/>
                  <a:gd name="T31" fmla="*/ 309 h 309"/>
                  <a:gd name="T32" fmla="*/ 113 w 307"/>
                  <a:gd name="T33" fmla="*/ 305 h 309"/>
                  <a:gd name="T34" fmla="*/ 67 w 307"/>
                  <a:gd name="T35" fmla="*/ 287 h 309"/>
                  <a:gd name="T36" fmla="*/ 43 w 307"/>
                  <a:gd name="T37" fmla="*/ 268 h 309"/>
                  <a:gd name="T38" fmla="*/ 24 w 307"/>
                  <a:gd name="T39" fmla="*/ 246 h 309"/>
                  <a:gd name="T40" fmla="*/ 11 w 307"/>
                  <a:gd name="T41" fmla="*/ 219 h 309"/>
                  <a:gd name="T42" fmla="*/ 2 w 307"/>
                  <a:gd name="T43" fmla="*/ 175 h 309"/>
                  <a:gd name="T44" fmla="*/ 81 w 307"/>
                  <a:gd name="T45" fmla="*/ 166 h 309"/>
                  <a:gd name="T46" fmla="*/ 85 w 307"/>
                  <a:gd name="T47" fmla="*/ 194 h 309"/>
                  <a:gd name="T48" fmla="*/ 97 w 307"/>
                  <a:gd name="T49" fmla="*/ 217 h 309"/>
                  <a:gd name="T50" fmla="*/ 113 w 307"/>
                  <a:gd name="T51" fmla="*/ 233 h 309"/>
                  <a:gd name="T52" fmla="*/ 132 w 307"/>
                  <a:gd name="T53" fmla="*/ 243 h 309"/>
                  <a:gd name="T54" fmla="*/ 153 w 307"/>
                  <a:gd name="T55" fmla="*/ 246 h 309"/>
                  <a:gd name="T56" fmla="*/ 176 w 307"/>
                  <a:gd name="T57" fmla="*/ 243 h 309"/>
                  <a:gd name="T58" fmla="*/ 194 w 307"/>
                  <a:gd name="T59" fmla="*/ 233 h 309"/>
                  <a:gd name="T60" fmla="*/ 210 w 307"/>
                  <a:gd name="T61" fmla="*/ 217 h 309"/>
                  <a:gd name="T62" fmla="*/ 221 w 307"/>
                  <a:gd name="T63" fmla="*/ 194 h 309"/>
                  <a:gd name="T64" fmla="*/ 226 w 307"/>
                  <a:gd name="T65" fmla="*/ 165 h 309"/>
                  <a:gd name="T66" fmla="*/ 225 w 307"/>
                  <a:gd name="T67" fmla="*/ 134 h 309"/>
                  <a:gd name="T68" fmla="*/ 218 w 307"/>
                  <a:gd name="T69" fmla="*/ 108 h 309"/>
                  <a:gd name="T70" fmla="*/ 205 w 307"/>
                  <a:gd name="T71" fmla="*/ 88 h 309"/>
                  <a:gd name="T72" fmla="*/ 188 w 307"/>
                  <a:gd name="T73" fmla="*/ 73 h 309"/>
                  <a:gd name="T74" fmla="*/ 168 w 307"/>
                  <a:gd name="T75" fmla="*/ 65 h 309"/>
                  <a:gd name="T76" fmla="*/ 146 w 307"/>
                  <a:gd name="T77" fmla="*/ 64 h 309"/>
                  <a:gd name="T78" fmla="*/ 125 w 307"/>
                  <a:gd name="T79" fmla="*/ 69 h 309"/>
                  <a:gd name="T80" fmla="*/ 107 w 307"/>
                  <a:gd name="T81" fmla="*/ 83 h 309"/>
                  <a:gd name="T82" fmla="*/ 92 w 307"/>
                  <a:gd name="T83" fmla="*/ 101 h 309"/>
                  <a:gd name="T84" fmla="*/ 84 w 307"/>
                  <a:gd name="T85" fmla="*/ 125 h 309"/>
                  <a:gd name="T86" fmla="*/ 81 w 307"/>
                  <a:gd name="T87" fmla="*/ 15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7" h="309">
                    <a:moveTo>
                      <a:pt x="0" y="150"/>
                    </a:moveTo>
                    <a:lnTo>
                      <a:pt x="2" y="132"/>
                    </a:lnTo>
                    <a:lnTo>
                      <a:pt x="6" y="112"/>
                    </a:lnTo>
                    <a:lnTo>
                      <a:pt x="11" y="93"/>
                    </a:lnTo>
                    <a:lnTo>
                      <a:pt x="19" y="75"/>
                    </a:lnTo>
                    <a:lnTo>
                      <a:pt x="24" y="67"/>
                    </a:lnTo>
                    <a:lnTo>
                      <a:pt x="30" y="57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50" y="36"/>
                    </a:lnTo>
                    <a:lnTo>
                      <a:pt x="58" y="30"/>
                    </a:lnTo>
                    <a:lnTo>
                      <a:pt x="65" y="24"/>
                    </a:lnTo>
                    <a:lnTo>
                      <a:pt x="75" y="19"/>
                    </a:lnTo>
                    <a:lnTo>
                      <a:pt x="92" y="11"/>
                    </a:lnTo>
                    <a:lnTo>
                      <a:pt x="112" y="4"/>
                    </a:lnTo>
                    <a:lnTo>
                      <a:pt x="132" y="2"/>
                    </a:lnTo>
                    <a:lnTo>
                      <a:pt x="153" y="0"/>
                    </a:lnTo>
                    <a:lnTo>
                      <a:pt x="169" y="0"/>
                    </a:lnTo>
                    <a:lnTo>
                      <a:pt x="185" y="3"/>
                    </a:lnTo>
                    <a:lnTo>
                      <a:pt x="199" y="6"/>
                    </a:lnTo>
                    <a:lnTo>
                      <a:pt x="214" y="11"/>
                    </a:lnTo>
                    <a:lnTo>
                      <a:pt x="227" y="18"/>
                    </a:lnTo>
                    <a:lnTo>
                      <a:pt x="241" y="24"/>
                    </a:lnTo>
                    <a:lnTo>
                      <a:pt x="253" y="34"/>
                    </a:lnTo>
                    <a:lnTo>
                      <a:pt x="263" y="44"/>
                    </a:lnTo>
                    <a:lnTo>
                      <a:pt x="274" y="55"/>
                    </a:lnTo>
                    <a:lnTo>
                      <a:pt x="282" y="67"/>
                    </a:lnTo>
                    <a:lnTo>
                      <a:pt x="290" y="80"/>
                    </a:lnTo>
                    <a:lnTo>
                      <a:pt x="295" y="93"/>
                    </a:lnTo>
                    <a:lnTo>
                      <a:pt x="300" y="108"/>
                    </a:lnTo>
                    <a:lnTo>
                      <a:pt x="304" y="122"/>
                    </a:lnTo>
                    <a:lnTo>
                      <a:pt x="306" y="138"/>
                    </a:lnTo>
                    <a:lnTo>
                      <a:pt x="307" y="154"/>
                    </a:lnTo>
                    <a:lnTo>
                      <a:pt x="306" y="170"/>
                    </a:lnTo>
                    <a:lnTo>
                      <a:pt x="304" y="186"/>
                    </a:lnTo>
                    <a:lnTo>
                      <a:pt x="300" y="202"/>
                    </a:lnTo>
                    <a:lnTo>
                      <a:pt x="295" y="215"/>
                    </a:lnTo>
                    <a:lnTo>
                      <a:pt x="290" y="230"/>
                    </a:lnTo>
                    <a:lnTo>
                      <a:pt x="282" y="242"/>
                    </a:lnTo>
                    <a:lnTo>
                      <a:pt x="274" y="254"/>
                    </a:lnTo>
                    <a:lnTo>
                      <a:pt x="263" y="266"/>
                    </a:lnTo>
                    <a:lnTo>
                      <a:pt x="251" y="276"/>
                    </a:lnTo>
                    <a:lnTo>
                      <a:pt x="239" y="286"/>
                    </a:lnTo>
                    <a:lnTo>
                      <a:pt x="227" y="292"/>
                    </a:lnTo>
                    <a:lnTo>
                      <a:pt x="214" y="299"/>
                    </a:lnTo>
                    <a:lnTo>
                      <a:pt x="199" y="304"/>
                    </a:lnTo>
                    <a:lnTo>
                      <a:pt x="185" y="307"/>
                    </a:lnTo>
                    <a:lnTo>
                      <a:pt x="170" y="309"/>
                    </a:lnTo>
                    <a:lnTo>
                      <a:pt x="153" y="309"/>
                    </a:lnTo>
                    <a:lnTo>
                      <a:pt x="133" y="309"/>
                    </a:lnTo>
                    <a:lnTo>
                      <a:pt x="113" y="305"/>
                    </a:lnTo>
                    <a:lnTo>
                      <a:pt x="95" y="300"/>
                    </a:lnTo>
                    <a:lnTo>
                      <a:pt x="76" y="292"/>
                    </a:lnTo>
                    <a:lnTo>
                      <a:pt x="67" y="287"/>
                    </a:lnTo>
                    <a:lnTo>
                      <a:pt x="59" y="282"/>
                    </a:lnTo>
                    <a:lnTo>
                      <a:pt x="51" y="275"/>
                    </a:lnTo>
                    <a:lnTo>
                      <a:pt x="43" y="268"/>
                    </a:lnTo>
                    <a:lnTo>
                      <a:pt x="36" y="262"/>
                    </a:lnTo>
                    <a:lnTo>
                      <a:pt x="31" y="254"/>
                    </a:lnTo>
                    <a:lnTo>
                      <a:pt x="24" y="246"/>
                    </a:lnTo>
                    <a:lnTo>
                      <a:pt x="19" y="238"/>
                    </a:lnTo>
                    <a:lnTo>
                      <a:pt x="15" y="229"/>
                    </a:lnTo>
                    <a:lnTo>
                      <a:pt x="11" y="219"/>
                    </a:lnTo>
                    <a:lnTo>
                      <a:pt x="8" y="209"/>
                    </a:lnTo>
                    <a:lnTo>
                      <a:pt x="6" y="198"/>
                    </a:lnTo>
                    <a:lnTo>
                      <a:pt x="2" y="175"/>
                    </a:lnTo>
                    <a:lnTo>
                      <a:pt x="0" y="150"/>
                    </a:lnTo>
                    <a:close/>
                    <a:moveTo>
                      <a:pt x="81" y="156"/>
                    </a:moveTo>
                    <a:lnTo>
                      <a:pt x="81" y="166"/>
                    </a:lnTo>
                    <a:lnTo>
                      <a:pt x="83" y="175"/>
                    </a:lnTo>
                    <a:lnTo>
                      <a:pt x="84" y="185"/>
                    </a:lnTo>
                    <a:lnTo>
                      <a:pt x="85" y="194"/>
                    </a:lnTo>
                    <a:lnTo>
                      <a:pt x="89" y="202"/>
                    </a:lnTo>
                    <a:lnTo>
                      <a:pt x="92" y="210"/>
                    </a:lnTo>
                    <a:lnTo>
                      <a:pt x="97" y="217"/>
                    </a:lnTo>
                    <a:lnTo>
                      <a:pt x="101" y="223"/>
                    </a:lnTo>
                    <a:lnTo>
                      <a:pt x="107" y="229"/>
                    </a:lnTo>
                    <a:lnTo>
                      <a:pt x="113" y="233"/>
                    </a:lnTo>
                    <a:lnTo>
                      <a:pt x="119" y="236"/>
                    </a:lnTo>
                    <a:lnTo>
                      <a:pt x="125" y="240"/>
                    </a:lnTo>
                    <a:lnTo>
                      <a:pt x="132" y="243"/>
                    </a:lnTo>
                    <a:lnTo>
                      <a:pt x="138" y="244"/>
                    </a:lnTo>
                    <a:lnTo>
                      <a:pt x="146" y="246"/>
                    </a:lnTo>
                    <a:lnTo>
                      <a:pt x="153" y="246"/>
                    </a:lnTo>
                    <a:lnTo>
                      <a:pt x="161" y="246"/>
                    </a:lnTo>
                    <a:lnTo>
                      <a:pt x="168" y="244"/>
                    </a:lnTo>
                    <a:lnTo>
                      <a:pt x="176" y="243"/>
                    </a:lnTo>
                    <a:lnTo>
                      <a:pt x="182" y="240"/>
                    </a:lnTo>
                    <a:lnTo>
                      <a:pt x="188" y="236"/>
                    </a:lnTo>
                    <a:lnTo>
                      <a:pt x="194" y="233"/>
                    </a:lnTo>
                    <a:lnTo>
                      <a:pt x="199" y="229"/>
                    </a:lnTo>
                    <a:lnTo>
                      <a:pt x="205" y="223"/>
                    </a:lnTo>
                    <a:lnTo>
                      <a:pt x="210" y="217"/>
                    </a:lnTo>
                    <a:lnTo>
                      <a:pt x="214" y="210"/>
                    </a:lnTo>
                    <a:lnTo>
                      <a:pt x="218" y="202"/>
                    </a:lnTo>
                    <a:lnTo>
                      <a:pt x="221" y="194"/>
                    </a:lnTo>
                    <a:lnTo>
                      <a:pt x="223" y="185"/>
                    </a:lnTo>
                    <a:lnTo>
                      <a:pt x="225" y="175"/>
                    </a:lnTo>
                    <a:lnTo>
                      <a:pt x="226" y="165"/>
                    </a:lnTo>
                    <a:lnTo>
                      <a:pt x="226" y="154"/>
                    </a:lnTo>
                    <a:lnTo>
                      <a:pt x="226" y="144"/>
                    </a:lnTo>
                    <a:lnTo>
                      <a:pt x="225" y="134"/>
                    </a:lnTo>
                    <a:lnTo>
                      <a:pt x="223" y="125"/>
                    </a:lnTo>
                    <a:lnTo>
                      <a:pt x="221" y="116"/>
                    </a:lnTo>
                    <a:lnTo>
                      <a:pt x="218" y="108"/>
                    </a:lnTo>
                    <a:lnTo>
                      <a:pt x="214" y="100"/>
                    </a:lnTo>
                    <a:lnTo>
                      <a:pt x="210" y="93"/>
                    </a:lnTo>
                    <a:lnTo>
                      <a:pt x="205" y="88"/>
                    </a:lnTo>
                    <a:lnTo>
                      <a:pt x="199" y="83"/>
                    </a:lnTo>
                    <a:lnTo>
                      <a:pt x="194" y="77"/>
                    </a:lnTo>
                    <a:lnTo>
                      <a:pt x="188" y="73"/>
                    </a:lnTo>
                    <a:lnTo>
                      <a:pt x="182" y="69"/>
                    </a:lnTo>
                    <a:lnTo>
                      <a:pt x="176" y="68"/>
                    </a:lnTo>
                    <a:lnTo>
                      <a:pt x="168" y="65"/>
                    </a:lnTo>
                    <a:lnTo>
                      <a:pt x="161" y="64"/>
                    </a:lnTo>
                    <a:lnTo>
                      <a:pt x="153" y="64"/>
                    </a:lnTo>
                    <a:lnTo>
                      <a:pt x="146" y="64"/>
                    </a:lnTo>
                    <a:lnTo>
                      <a:pt x="138" y="65"/>
                    </a:lnTo>
                    <a:lnTo>
                      <a:pt x="132" y="68"/>
                    </a:lnTo>
                    <a:lnTo>
                      <a:pt x="125" y="69"/>
                    </a:lnTo>
                    <a:lnTo>
                      <a:pt x="119" y="73"/>
                    </a:lnTo>
                    <a:lnTo>
                      <a:pt x="113" y="77"/>
                    </a:lnTo>
                    <a:lnTo>
                      <a:pt x="107" y="83"/>
                    </a:lnTo>
                    <a:lnTo>
                      <a:pt x="101" y="88"/>
                    </a:lnTo>
                    <a:lnTo>
                      <a:pt x="97" y="93"/>
                    </a:lnTo>
                    <a:lnTo>
                      <a:pt x="92" y="101"/>
                    </a:lnTo>
                    <a:lnTo>
                      <a:pt x="89" y="108"/>
                    </a:lnTo>
                    <a:lnTo>
                      <a:pt x="85" y="116"/>
                    </a:lnTo>
                    <a:lnTo>
                      <a:pt x="84" y="125"/>
                    </a:lnTo>
                    <a:lnTo>
                      <a:pt x="83" y="134"/>
                    </a:lnTo>
                    <a:lnTo>
                      <a:pt x="81" y="145"/>
                    </a:lnTo>
                    <a:lnTo>
                      <a:pt x="81" y="156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7" name="Freeform 209">
                <a:extLst>
                  <a:ext uri="{FF2B5EF4-FFF2-40B4-BE49-F238E27FC236}">
                    <a16:creationId xmlns:a16="http://schemas.microsoft.com/office/drawing/2014/main" id="{0BAAD3FB-9D36-444A-88CF-893C1D94C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" y="2472"/>
                <a:ext cx="72" cy="104"/>
              </a:xfrm>
              <a:custGeom>
                <a:avLst/>
                <a:gdLst>
                  <a:gd name="T0" fmla="*/ 216 w 289"/>
                  <a:gd name="T1" fmla="*/ 409 h 415"/>
                  <a:gd name="T2" fmla="*/ 207 w 289"/>
                  <a:gd name="T3" fmla="*/ 377 h 415"/>
                  <a:gd name="T4" fmla="*/ 185 w 289"/>
                  <a:gd name="T5" fmla="*/ 397 h 415"/>
                  <a:gd name="T6" fmla="*/ 160 w 289"/>
                  <a:gd name="T7" fmla="*/ 409 h 415"/>
                  <a:gd name="T8" fmla="*/ 135 w 289"/>
                  <a:gd name="T9" fmla="*/ 415 h 415"/>
                  <a:gd name="T10" fmla="*/ 110 w 289"/>
                  <a:gd name="T11" fmla="*/ 415 h 415"/>
                  <a:gd name="T12" fmla="*/ 87 w 289"/>
                  <a:gd name="T13" fmla="*/ 410 h 415"/>
                  <a:gd name="T14" fmla="*/ 65 w 289"/>
                  <a:gd name="T15" fmla="*/ 399 h 415"/>
                  <a:gd name="T16" fmla="*/ 45 w 289"/>
                  <a:gd name="T17" fmla="*/ 385 h 415"/>
                  <a:gd name="T18" fmla="*/ 28 w 289"/>
                  <a:gd name="T19" fmla="*/ 363 h 415"/>
                  <a:gd name="T20" fmla="*/ 13 w 289"/>
                  <a:gd name="T21" fmla="*/ 340 h 415"/>
                  <a:gd name="T22" fmla="*/ 4 w 289"/>
                  <a:gd name="T23" fmla="*/ 310 h 415"/>
                  <a:gd name="T24" fmla="*/ 0 w 289"/>
                  <a:gd name="T25" fmla="*/ 277 h 415"/>
                  <a:gd name="T26" fmla="*/ 0 w 289"/>
                  <a:gd name="T27" fmla="*/ 241 h 415"/>
                  <a:gd name="T28" fmla="*/ 4 w 289"/>
                  <a:gd name="T29" fmla="*/ 208 h 415"/>
                  <a:gd name="T30" fmla="*/ 13 w 289"/>
                  <a:gd name="T31" fmla="*/ 179 h 415"/>
                  <a:gd name="T32" fmla="*/ 26 w 289"/>
                  <a:gd name="T33" fmla="*/ 155 h 415"/>
                  <a:gd name="T34" fmla="*/ 43 w 289"/>
                  <a:gd name="T35" fmla="*/ 135 h 415"/>
                  <a:gd name="T36" fmla="*/ 63 w 289"/>
                  <a:gd name="T37" fmla="*/ 121 h 415"/>
                  <a:gd name="T38" fmla="*/ 86 w 289"/>
                  <a:gd name="T39" fmla="*/ 111 h 415"/>
                  <a:gd name="T40" fmla="*/ 111 w 289"/>
                  <a:gd name="T41" fmla="*/ 106 h 415"/>
                  <a:gd name="T42" fmla="*/ 136 w 289"/>
                  <a:gd name="T43" fmla="*/ 106 h 415"/>
                  <a:gd name="T44" fmla="*/ 159 w 289"/>
                  <a:gd name="T45" fmla="*/ 111 h 415"/>
                  <a:gd name="T46" fmla="*/ 181 w 289"/>
                  <a:gd name="T47" fmla="*/ 122 h 415"/>
                  <a:gd name="T48" fmla="*/ 201 w 289"/>
                  <a:gd name="T49" fmla="*/ 138 h 415"/>
                  <a:gd name="T50" fmla="*/ 211 w 289"/>
                  <a:gd name="T51" fmla="*/ 0 h 415"/>
                  <a:gd name="T52" fmla="*/ 289 w 289"/>
                  <a:gd name="T53" fmla="*/ 409 h 415"/>
                  <a:gd name="T54" fmla="*/ 81 w 289"/>
                  <a:gd name="T55" fmla="*/ 276 h 415"/>
                  <a:gd name="T56" fmla="*/ 85 w 289"/>
                  <a:gd name="T57" fmla="*/ 304 h 415"/>
                  <a:gd name="T58" fmla="*/ 90 w 289"/>
                  <a:gd name="T59" fmla="*/ 317 h 415"/>
                  <a:gd name="T60" fmla="*/ 98 w 289"/>
                  <a:gd name="T61" fmla="*/ 330 h 415"/>
                  <a:gd name="T62" fmla="*/ 108 w 289"/>
                  <a:gd name="T63" fmla="*/ 342 h 415"/>
                  <a:gd name="T64" fmla="*/ 122 w 289"/>
                  <a:gd name="T65" fmla="*/ 349 h 415"/>
                  <a:gd name="T66" fmla="*/ 138 w 289"/>
                  <a:gd name="T67" fmla="*/ 353 h 415"/>
                  <a:gd name="T68" fmla="*/ 152 w 289"/>
                  <a:gd name="T69" fmla="*/ 353 h 415"/>
                  <a:gd name="T70" fmla="*/ 164 w 289"/>
                  <a:gd name="T71" fmla="*/ 350 h 415"/>
                  <a:gd name="T72" fmla="*/ 176 w 289"/>
                  <a:gd name="T73" fmla="*/ 345 h 415"/>
                  <a:gd name="T74" fmla="*/ 187 w 289"/>
                  <a:gd name="T75" fmla="*/ 336 h 415"/>
                  <a:gd name="T76" fmla="*/ 196 w 289"/>
                  <a:gd name="T77" fmla="*/ 325 h 415"/>
                  <a:gd name="T78" fmla="*/ 203 w 289"/>
                  <a:gd name="T79" fmla="*/ 310 h 415"/>
                  <a:gd name="T80" fmla="*/ 208 w 289"/>
                  <a:gd name="T81" fmla="*/ 293 h 415"/>
                  <a:gd name="T82" fmla="*/ 211 w 289"/>
                  <a:gd name="T83" fmla="*/ 273 h 415"/>
                  <a:gd name="T84" fmla="*/ 211 w 289"/>
                  <a:gd name="T85" fmla="*/ 249 h 415"/>
                  <a:gd name="T86" fmla="*/ 208 w 289"/>
                  <a:gd name="T87" fmla="*/ 227 h 415"/>
                  <a:gd name="T88" fmla="*/ 203 w 289"/>
                  <a:gd name="T89" fmla="*/ 210 h 415"/>
                  <a:gd name="T90" fmla="*/ 196 w 289"/>
                  <a:gd name="T91" fmla="*/ 194 h 415"/>
                  <a:gd name="T92" fmla="*/ 187 w 289"/>
                  <a:gd name="T93" fmla="*/ 183 h 415"/>
                  <a:gd name="T94" fmla="*/ 176 w 289"/>
                  <a:gd name="T95" fmla="*/ 175 h 415"/>
                  <a:gd name="T96" fmla="*/ 166 w 289"/>
                  <a:gd name="T97" fmla="*/ 168 h 415"/>
                  <a:gd name="T98" fmla="*/ 152 w 289"/>
                  <a:gd name="T99" fmla="*/ 166 h 415"/>
                  <a:gd name="T100" fmla="*/ 138 w 289"/>
                  <a:gd name="T101" fmla="*/ 166 h 415"/>
                  <a:gd name="T102" fmla="*/ 126 w 289"/>
                  <a:gd name="T103" fmla="*/ 168 h 415"/>
                  <a:gd name="T104" fmla="*/ 114 w 289"/>
                  <a:gd name="T105" fmla="*/ 174 h 415"/>
                  <a:gd name="T106" fmla="*/ 103 w 289"/>
                  <a:gd name="T107" fmla="*/ 183 h 415"/>
                  <a:gd name="T108" fmla="*/ 94 w 289"/>
                  <a:gd name="T109" fmla="*/ 194 h 415"/>
                  <a:gd name="T110" fmla="*/ 86 w 289"/>
                  <a:gd name="T111" fmla="*/ 208 h 415"/>
                  <a:gd name="T112" fmla="*/ 82 w 289"/>
                  <a:gd name="T113" fmla="*/ 224 h 415"/>
                  <a:gd name="T114" fmla="*/ 79 w 289"/>
                  <a:gd name="T115" fmla="*/ 24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9" h="415">
                    <a:moveTo>
                      <a:pt x="289" y="409"/>
                    </a:moveTo>
                    <a:lnTo>
                      <a:pt x="216" y="409"/>
                    </a:lnTo>
                    <a:lnTo>
                      <a:pt x="216" y="365"/>
                    </a:lnTo>
                    <a:lnTo>
                      <a:pt x="207" y="377"/>
                    </a:lnTo>
                    <a:lnTo>
                      <a:pt x="196" y="387"/>
                    </a:lnTo>
                    <a:lnTo>
                      <a:pt x="185" y="397"/>
                    </a:lnTo>
                    <a:lnTo>
                      <a:pt x="174" y="403"/>
                    </a:lnTo>
                    <a:lnTo>
                      <a:pt x="160" y="409"/>
                    </a:lnTo>
                    <a:lnTo>
                      <a:pt x="148" y="413"/>
                    </a:lnTo>
                    <a:lnTo>
                      <a:pt x="135" y="415"/>
                    </a:lnTo>
                    <a:lnTo>
                      <a:pt x="123" y="415"/>
                    </a:lnTo>
                    <a:lnTo>
                      <a:pt x="110" y="415"/>
                    </a:lnTo>
                    <a:lnTo>
                      <a:pt x="98" y="413"/>
                    </a:lnTo>
                    <a:lnTo>
                      <a:pt x="87" y="410"/>
                    </a:lnTo>
                    <a:lnTo>
                      <a:pt x="75" y="406"/>
                    </a:lnTo>
                    <a:lnTo>
                      <a:pt x="65" y="399"/>
                    </a:lnTo>
                    <a:lnTo>
                      <a:pt x="54" y="393"/>
                    </a:lnTo>
                    <a:lnTo>
                      <a:pt x="45" y="385"/>
                    </a:lnTo>
                    <a:lnTo>
                      <a:pt x="36" y="374"/>
                    </a:lnTo>
                    <a:lnTo>
                      <a:pt x="28" y="363"/>
                    </a:lnTo>
                    <a:lnTo>
                      <a:pt x="20" y="351"/>
                    </a:lnTo>
                    <a:lnTo>
                      <a:pt x="13" y="340"/>
                    </a:lnTo>
                    <a:lnTo>
                      <a:pt x="8" y="325"/>
                    </a:lnTo>
                    <a:lnTo>
                      <a:pt x="4" y="310"/>
                    </a:lnTo>
                    <a:lnTo>
                      <a:pt x="1" y="294"/>
                    </a:lnTo>
                    <a:lnTo>
                      <a:pt x="0" y="277"/>
                    </a:lnTo>
                    <a:lnTo>
                      <a:pt x="0" y="260"/>
                    </a:lnTo>
                    <a:lnTo>
                      <a:pt x="0" y="241"/>
                    </a:lnTo>
                    <a:lnTo>
                      <a:pt x="1" y="224"/>
                    </a:lnTo>
                    <a:lnTo>
                      <a:pt x="4" y="208"/>
                    </a:lnTo>
                    <a:lnTo>
                      <a:pt x="8" y="194"/>
                    </a:lnTo>
                    <a:lnTo>
                      <a:pt x="13" y="179"/>
                    </a:lnTo>
                    <a:lnTo>
                      <a:pt x="20" y="167"/>
                    </a:lnTo>
                    <a:lnTo>
                      <a:pt x="26" y="155"/>
                    </a:lnTo>
                    <a:lnTo>
                      <a:pt x="34" y="145"/>
                    </a:lnTo>
                    <a:lnTo>
                      <a:pt x="43" y="135"/>
                    </a:lnTo>
                    <a:lnTo>
                      <a:pt x="53" y="127"/>
                    </a:lnTo>
                    <a:lnTo>
                      <a:pt x="63" y="121"/>
                    </a:lnTo>
                    <a:lnTo>
                      <a:pt x="74" y="115"/>
                    </a:lnTo>
                    <a:lnTo>
                      <a:pt x="86" y="111"/>
                    </a:lnTo>
                    <a:lnTo>
                      <a:pt x="98" y="109"/>
                    </a:lnTo>
                    <a:lnTo>
                      <a:pt x="111" y="106"/>
                    </a:lnTo>
                    <a:lnTo>
                      <a:pt x="124" y="106"/>
                    </a:lnTo>
                    <a:lnTo>
                      <a:pt x="136" y="106"/>
                    </a:lnTo>
                    <a:lnTo>
                      <a:pt x="148" y="109"/>
                    </a:lnTo>
                    <a:lnTo>
                      <a:pt x="159" y="111"/>
                    </a:lnTo>
                    <a:lnTo>
                      <a:pt x="171" y="115"/>
                    </a:lnTo>
                    <a:lnTo>
                      <a:pt x="181" y="122"/>
                    </a:lnTo>
                    <a:lnTo>
                      <a:pt x="191" y="129"/>
                    </a:lnTo>
                    <a:lnTo>
                      <a:pt x="201" y="138"/>
                    </a:lnTo>
                    <a:lnTo>
                      <a:pt x="211" y="147"/>
                    </a:lnTo>
                    <a:lnTo>
                      <a:pt x="211" y="0"/>
                    </a:lnTo>
                    <a:lnTo>
                      <a:pt x="289" y="0"/>
                    </a:lnTo>
                    <a:lnTo>
                      <a:pt x="289" y="409"/>
                    </a:lnTo>
                    <a:close/>
                    <a:moveTo>
                      <a:pt x="79" y="255"/>
                    </a:moveTo>
                    <a:lnTo>
                      <a:pt x="81" y="276"/>
                    </a:lnTo>
                    <a:lnTo>
                      <a:pt x="82" y="294"/>
                    </a:lnTo>
                    <a:lnTo>
                      <a:pt x="85" y="304"/>
                    </a:lnTo>
                    <a:lnTo>
                      <a:pt x="86" y="310"/>
                    </a:lnTo>
                    <a:lnTo>
                      <a:pt x="90" y="317"/>
                    </a:lnTo>
                    <a:lnTo>
                      <a:pt x="93" y="322"/>
                    </a:lnTo>
                    <a:lnTo>
                      <a:pt x="98" y="330"/>
                    </a:lnTo>
                    <a:lnTo>
                      <a:pt x="103" y="337"/>
                    </a:lnTo>
                    <a:lnTo>
                      <a:pt x="108" y="342"/>
                    </a:lnTo>
                    <a:lnTo>
                      <a:pt x="115" y="346"/>
                    </a:lnTo>
                    <a:lnTo>
                      <a:pt x="122" y="349"/>
                    </a:lnTo>
                    <a:lnTo>
                      <a:pt x="130" y="351"/>
                    </a:lnTo>
                    <a:lnTo>
                      <a:pt x="138" y="353"/>
                    </a:lnTo>
                    <a:lnTo>
                      <a:pt x="146" y="354"/>
                    </a:lnTo>
                    <a:lnTo>
                      <a:pt x="152" y="353"/>
                    </a:lnTo>
                    <a:lnTo>
                      <a:pt x="159" y="353"/>
                    </a:lnTo>
                    <a:lnTo>
                      <a:pt x="164" y="350"/>
                    </a:lnTo>
                    <a:lnTo>
                      <a:pt x="171" y="348"/>
                    </a:lnTo>
                    <a:lnTo>
                      <a:pt x="176" y="345"/>
                    </a:lnTo>
                    <a:lnTo>
                      <a:pt x="181" y="341"/>
                    </a:lnTo>
                    <a:lnTo>
                      <a:pt x="187" y="336"/>
                    </a:lnTo>
                    <a:lnTo>
                      <a:pt x="192" y="330"/>
                    </a:lnTo>
                    <a:lnTo>
                      <a:pt x="196" y="325"/>
                    </a:lnTo>
                    <a:lnTo>
                      <a:pt x="200" y="317"/>
                    </a:lnTo>
                    <a:lnTo>
                      <a:pt x="203" y="310"/>
                    </a:lnTo>
                    <a:lnTo>
                      <a:pt x="205" y="302"/>
                    </a:lnTo>
                    <a:lnTo>
                      <a:pt x="208" y="293"/>
                    </a:lnTo>
                    <a:lnTo>
                      <a:pt x="209" y="284"/>
                    </a:lnTo>
                    <a:lnTo>
                      <a:pt x="211" y="273"/>
                    </a:lnTo>
                    <a:lnTo>
                      <a:pt x="211" y="261"/>
                    </a:lnTo>
                    <a:lnTo>
                      <a:pt x="211" y="249"/>
                    </a:lnTo>
                    <a:lnTo>
                      <a:pt x="209" y="237"/>
                    </a:lnTo>
                    <a:lnTo>
                      <a:pt x="208" y="227"/>
                    </a:lnTo>
                    <a:lnTo>
                      <a:pt x="205" y="218"/>
                    </a:lnTo>
                    <a:lnTo>
                      <a:pt x="203" y="210"/>
                    </a:lnTo>
                    <a:lnTo>
                      <a:pt x="200" y="202"/>
                    </a:lnTo>
                    <a:lnTo>
                      <a:pt x="196" y="194"/>
                    </a:lnTo>
                    <a:lnTo>
                      <a:pt x="192" y="188"/>
                    </a:lnTo>
                    <a:lnTo>
                      <a:pt x="187" y="183"/>
                    </a:lnTo>
                    <a:lnTo>
                      <a:pt x="183" y="178"/>
                    </a:lnTo>
                    <a:lnTo>
                      <a:pt x="176" y="175"/>
                    </a:lnTo>
                    <a:lnTo>
                      <a:pt x="171" y="171"/>
                    </a:lnTo>
                    <a:lnTo>
                      <a:pt x="166" y="168"/>
                    </a:lnTo>
                    <a:lnTo>
                      <a:pt x="159" y="167"/>
                    </a:lnTo>
                    <a:lnTo>
                      <a:pt x="152" y="166"/>
                    </a:lnTo>
                    <a:lnTo>
                      <a:pt x="144" y="166"/>
                    </a:lnTo>
                    <a:lnTo>
                      <a:pt x="138" y="166"/>
                    </a:lnTo>
                    <a:lnTo>
                      <a:pt x="131" y="167"/>
                    </a:lnTo>
                    <a:lnTo>
                      <a:pt x="126" y="168"/>
                    </a:lnTo>
                    <a:lnTo>
                      <a:pt x="119" y="171"/>
                    </a:lnTo>
                    <a:lnTo>
                      <a:pt x="114" y="174"/>
                    </a:lnTo>
                    <a:lnTo>
                      <a:pt x="108" y="178"/>
                    </a:lnTo>
                    <a:lnTo>
                      <a:pt x="103" y="183"/>
                    </a:lnTo>
                    <a:lnTo>
                      <a:pt x="98" y="188"/>
                    </a:lnTo>
                    <a:lnTo>
                      <a:pt x="94" y="194"/>
                    </a:lnTo>
                    <a:lnTo>
                      <a:pt x="90" y="200"/>
                    </a:lnTo>
                    <a:lnTo>
                      <a:pt x="86" y="208"/>
                    </a:lnTo>
                    <a:lnTo>
                      <a:pt x="83" y="216"/>
                    </a:lnTo>
                    <a:lnTo>
                      <a:pt x="82" y="224"/>
                    </a:lnTo>
                    <a:lnTo>
                      <a:pt x="81" y="233"/>
                    </a:lnTo>
                    <a:lnTo>
                      <a:pt x="79" y="244"/>
                    </a:lnTo>
                    <a:lnTo>
                      <a:pt x="79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8" name="Freeform 210">
                <a:extLst>
                  <a:ext uri="{FF2B5EF4-FFF2-40B4-BE49-F238E27FC236}">
                    <a16:creationId xmlns:a16="http://schemas.microsoft.com/office/drawing/2014/main" id="{0122A331-F39F-4617-BAD0-955828EBB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" y="2498"/>
                <a:ext cx="69" cy="78"/>
              </a:xfrm>
              <a:custGeom>
                <a:avLst/>
                <a:gdLst>
                  <a:gd name="T0" fmla="*/ 272 w 278"/>
                  <a:gd name="T1" fmla="*/ 222 h 309"/>
                  <a:gd name="T2" fmla="*/ 264 w 278"/>
                  <a:gd name="T3" fmla="*/ 242 h 309"/>
                  <a:gd name="T4" fmla="*/ 254 w 278"/>
                  <a:gd name="T5" fmla="*/ 260 h 309"/>
                  <a:gd name="T6" fmla="*/ 240 w 278"/>
                  <a:gd name="T7" fmla="*/ 275 h 309"/>
                  <a:gd name="T8" fmla="*/ 226 w 278"/>
                  <a:gd name="T9" fmla="*/ 287 h 309"/>
                  <a:gd name="T10" fmla="*/ 207 w 278"/>
                  <a:gd name="T11" fmla="*/ 297 h 309"/>
                  <a:gd name="T12" fmla="*/ 189 w 278"/>
                  <a:gd name="T13" fmla="*/ 304 h 309"/>
                  <a:gd name="T14" fmla="*/ 167 w 278"/>
                  <a:gd name="T15" fmla="*/ 308 h 309"/>
                  <a:gd name="T16" fmla="*/ 144 w 278"/>
                  <a:gd name="T17" fmla="*/ 309 h 309"/>
                  <a:gd name="T18" fmla="*/ 108 w 278"/>
                  <a:gd name="T19" fmla="*/ 307 h 309"/>
                  <a:gd name="T20" fmla="*/ 76 w 278"/>
                  <a:gd name="T21" fmla="*/ 297 h 309"/>
                  <a:gd name="T22" fmla="*/ 51 w 278"/>
                  <a:gd name="T23" fmla="*/ 281 h 309"/>
                  <a:gd name="T24" fmla="*/ 30 w 278"/>
                  <a:gd name="T25" fmla="*/ 259 h 309"/>
                  <a:gd name="T26" fmla="*/ 16 w 278"/>
                  <a:gd name="T27" fmla="*/ 238 h 309"/>
                  <a:gd name="T28" fmla="*/ 7 w 278"/>
                  <a:gd name="T29" fmla="*/ 214 h 309"/>
                  <a:gd name="T30" fmla="*/ 2 w 278"/>
                  <a:gd name="T31" fmla="*/ 186 h 309"/>
                  <a:gd name="T32" fmla="*/ 0 w 278"/>
                  <a:gd name="T33" fmla="*/ 157 h 309"/>
                  <a:gd name="T34" fmla="*/ 3 w 278"/>
                  <a:gd name="T35" fmla="*/ 122 h 309"/>
                  <a:gd name="T36" fmla="*/ 10 w 278"/>
                  <a:gd name="T37" fmla="*/ 92 h 309"/>
                  <a:gd name="T38" fmla="*/ 22 w 278"/>
                  <a:gd name="T39" fmla="*/ 64 h 309"/>
                  <a:gd name="T40" fmla="*/ 39 w 278"/>
                  <a:gd name="T41" fmla="*/ 41 h 309"/>
                  <a:gd name="T42" fmla="*/ 59 w 278"/>
                  <a:gd name="T43" fmla="*/ 23 h 309"/>
                  <a:gd name="T44" fmla="*/ 83 w 278"/>
                  <a:gd name="T45" fmla="*/ 11 h 309"/>
                  <a:gd name="T46" fmla="*/ 108 w 278"/>
                  <a:gd name="T47" fmla="*/ 3 h 309"/>
                  <a:gd name="T48" fmla="*/ 136 w 278"/>
                  <a:gd name="T49" fmla="*/ 0 h 309"/>
                  <a:gd name="T50" fmla="*/ 167 w 278"/>
                  <a:gd name="T51" fmla="*/ 3 h 309"/>
                  <a:gd name="T52" fmla="*/ 195 w 278"/>
                  <a:gd name="T53" fmla="*/ 11 h 309"/>
                  <a:gd name="T54" fmla="*/ 219 w 278"/>
                  <a:gd name="T55" fmla="*/ 24 h 309"/>
                  <a:gd name="T56" fmla="*/ 240 w 278"/>
                  <a:gd name="T57" fmla="*/ 44 h 309"/>
                  <a:gd name="T58" fmla="*/ 258 w 278"/>
                  <a:gd name="T59" fmla="*/ 68 h 309"/>
                  <a:gd name="T60" fmla="*/ 268 w 278"/>
                  <a:gd name="T61" fmla="*/ 98 h 309"/>
                  <a:gd name="T62" fmla="*/ 275 w 278"/>
                  <a:gd name="T63" fmla="*/ 135 h 309"/>
                  <a:gd name="T64" fmla="*/ 278 w 278"/>
                  <a:gd name="T65" fmla="*/ 178 h 309"/>
                  <a:gd name="T66" fmla="*/ 83 w 278"/>
                  <a:gd name="T67" fmla="*/ 194 h 309"/>
                  <a:gd name="T68" fmla="*/ 88 w 278"/>
                  <a:gd name="T69" fmla="*/ 215 h 309"/>
                  <a:gd name="T70" fmla="*/ 95 w 278"/>
                  <a:gd name="T71" fmla="*/ 227 h 309"/>
                  <a:gd name="T72" fmla="*/ 104 w 278"/>
                  <a:gd name="T73" fmla="*/ 236 h 309"/>
                  <a:gd name="T74" fmla="*/ 114 w 278"/>
                  <a:gd name="T75" fmla="*/ 243 h 309"/>
                  <a:gd name="T76" fmla="*/ 132 w 278"/>
                  <a:gd name="T77" fmla="*/ 249 h 309"/>
                  <a:gd name="T78" fmla="*/ 153 w 278"/>
                  <a:gd name="T79" fmla="*/ 251 h 309"/>
                  <a:gd name="T80" fmla="*/ 169 w 278"/>
                  <a:gd name="T81" fmla="*/ 245 h 309"/>
                  <a:gd name="T82" fmla="*/ 182 w 278"/>
                  <a:gd name="T83" fmla="*/ 235 h 309"/>
                  <a:gd name="T84" fmla="*/ 191 w 278"/>
                  <a:gd name="T85" fmla="*/ 219 h 309"/>
                  <a:gd name="T86" fmla="*/ 199 w 278"/>
                  <a:gd name="T87" fmla="*/ 129 h 309"/>
                  <a:gd name="T88" fmla="*/ 194 w 278"/>
                  <a:gd name="T89" fmla="*/ 100 h 309"/>
                  <a:gd name="T90" fmla="*/ 189 w 278"/>
                  <a:gd name="T91" fmla="*/ 88 h 309"/>
                  <a:gd name="T92" fmla="*/ 182 w 278"/>
                  <a:gd name="T93" fmla="*/ 77 h 309"/>
                  <a:gd name="T94" fmla="*/ 164 w 278"/>
                  <a:gd name="T95" fmla="*/ 64 h 309"/>
                  <a:gd name="T96" fmla="*/ 141 w 278"/>
                  <a:gd name="T97" fmla="*/ 60 h 309"/>
                  <a:gd name="T98" fmla="*/ 117 w 278"/>
                  <a:gd name="T99" fmla="*/ 64 h 309"/>
                  <a:gd name="T100" fmla="*/ 99 w 278"/>
                  <a:gd name="T101" fmla="*/ 78 h 309"/>
                  <a:gd name="T102" fmla="*/ 91 w 278"/>
                  <a:gd name="T103" fmla="*/ 89 h 309"/>
                  <a:gd name="T104" fmla="*/ 85 w 278"/>
                  <a:gd name="T105" fmla="*/ 101 h 309"/>
                  <a:gd name="T106" fmla="*/ 81 w 278"/>
                  <a:gd name="T107" fmla="*/ 1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8" h="309">
                    <a:moveTo>
                      <a:pt x="194" y="208"/>
                    </a:moveTo>
                    <a:lnTo>
                      <a:pt x="272" y="222"/>
                    </a:lnTo>
                    <a:lnTo>
                      <a:pt x="268" y="232"/>
                    </a:lnTo>
                    <a:lnTo>
                      <a:pt x="264" y="242"/>
                    </a:lnTo>
                    <a:lnTo>
                      <a:pt x="259" y="251"/>
                    </a:lnTo>
                    <a:lnTo>
                      <a:pt x="254" y="260"/>
                    </a:lnTo>
                    <a:lnTo>
                      <a:pt x="247" y="267"/>
                    </a:lnTo>
                    <a:lnTo>
                      <a:pt x="240" y="275"/>
                    </a:lnTo>
                    <a:lnTo>
                      <a:pt x="233" y="281"/>
                    </a:lnTo>
                    <a:lnTo>
                      <a:pt x="226" y="287"/>
                    </a:lnTo>
                    <a:lnTo>
                      <a:pt x="217" y="292"/>
                    </a:lnTo>
                    <a:lnTo>
                      <a:pt x="207" y="297"/>
                    </a:lnTo>
                    <a:lnTo>
                      <a:pt x="198" y="301"/>
                    </a:lnTo>
                    <a:lnTo>
                      <a:pt x="189" y="304"/>
                    </a:lnTo>
                    <a:lnTo>
                      <a:pt x="178" y="307"/>
                    </a:lnTo>
                    <a:lnTo>
                      <a:pt x="167" y="308"/>
                    </a:lnTo>
                    <a:lnTo>
                      <a:pt x="156" y="309"/>
                    </a:lnTo>
                    <a:lnTo>
                      <a:pt x="144" y="309"/>
                    </a:lnTo>
                    <a:lnTo>
                      <a:pt x="125" y="309"/>
                    </a:lnTo>
                    <a:lnTo>
                      <a:pt x="108" y="307"/>
                    </a:lnTo>
                    <a:lnTo>
                      <a:pt x="92" y="303"/>
                    </a:lnTo>
                    <a:lnTo>
                      <a:pt x="76" y="297"/>
                    </a:lnTo>
                    <a:lnTo>
                      <a:pt x="63" y="289"/>
                    </a:lnTo>
                    <a:lnTo>
                      <a:pt x="51" y="281"/>
                    </a:lnTo>
                    <a:lnTo>
                      <a:pt x="39" y="271"/>
                    </a:lnTo>
                    <a:lnTo>
                      <a:pt x="30" y="259"/>
                    </a:lnTo>
                    <a:lnTo>
                      <a:pt x="23" y="248"/>
                    </a:lnTo>
                    <a:lnTo>
                      <a:pt x="16" y="238"/>
                    </a:lnTo>
                    <a:lnTo>
                      <a:pt x="11" y="226"/>
                    </a:lnTo>
                    <a:lnTo>
                      <a:pt x="7" y="214"/>
                    </a:lnTo>
                    <a:lnTo>
                      <a:pt x="4" y="200"/>
                    </a:lnTo>
                    <a:lnTo>
                      <a:pt x="2" y="186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0" y="139"/>
                    </a:lnTo>
                    <a:lnTo>
                      <a:pt x="3" y="122"/>
                    </a:lnTo>
                    <a:lnTo>
                      <a:pt x="6" y="106"/>
                    </a:lnTo>
                    <a:lnTo>
                      <a:pt x="10" y="92"/>
                    </a:lnTo>
                    <a:lnTo>
                      <a:pt x="15" y="77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39" y="41"/>
                    </a:lnTo>
                    <a:lnTo>
                      <a:pt x="48" y="32"/>
                    </a:lnTo>
                    <a:lnTo>
                      <a:pt x="59" y="23"/>
                    </a:lnTo>
                    <a:lnTo>
                      <a:pt x="71" y="16"/>
                    </a:lnTo>
                    <a:lnTo>
                      <a:pt x="83" y="11"/>
                    </a:lnTo>
                    <a:lnTo>
                      <a:pt x="95" y="5"/>
                    </a:lnTo>
                    <a:lnTo>
                      <a:pt x="108" y="3"/>
                    </a:lnTo>
                    <a:lnTo>
                      <a:pt x="121" y="0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67" y="3"/>
                    </a:lnTo>
                    <a:lnTo>
                      <a:pt x="182" y="5"/>
                    </a:lnTo>
                    <a:lnTo>
                      <a:pt x="195" y="11"/>
                    </a:lnTo>
                    <a:lnTo>
                      <a:pt x="207" y="17"/>
                    </a:lnTo>
                    <a:lnTo>
                      <a:pt x="219" y="24"/>
                    </a:lnTo>
                    <a:lnTo>
                      <a:pt x="230" y="33"/>
                    </a:lnTo>
                    <a:lnTo>
                      <a:pt x="240" y="44"/>
                    </a:lnTo>
                    <a:lnTo>
                      <a:pt x="250" y="54"/>
                    </a:lnTo>
                    <a:lnTo>
                      <a:pt x="258" y="68"/>
                    </a:lnTo>
                    <a:lnTo>
                      <a:pt x="263" y="82"/>
                    </a:lnTo>
                    <a:lnTo>
                      <a:pt x="268" y="98"/>
                    </a:lnTo>
                    <a:lnTo>
                      <a:pt x="272" y="117"/>
                    </a:lnTo>
                    <a:lnTo>
                      <a:pt x="275" y="135"/>
                    </a:lnTo>
                    <a:lnTo>
                      <a:pt x="276" y="155"/>
                    </a:lnTo>
                    <a:lnTo>
                      <a:pt x="278" y="178"/>
                    </a:lnTo>
                    <a:lnTo>
                      <a:pt x="80" y="178"/>
                    </a:lnTo>
                    <a:lnTo>
                      <a:pt x="83" y="194"/>
                    </a:lnTo>
                    <a:lnTo>
                      <a:pt x="85" y="208"/>
                    </a:lnTo>
                    <a:lnTo>
                      <a:pt x="88" y="215"/>
                    </a:lnTo>
                    <a:lnTo>
                      <a:pt x="92" y="220"/>
                    </a:lnTo>
                    <a:lnTo>
                      <a:pt x="95" y="227"/>
                    </a:lnTo>
                    <a:lnTo>
                      <a:pt x="100" y="231"/>
                    </a:lnTo>
                    <a:lnTo>
                      <a:pt x="104" y="236"/>
                    </a:lnTo>
                    <a:lnTo>
                      <a:pt x="109" y="240"/>
                    </a:lnTo>
                    <a:lnTo>
                      <a:pt x="114" y="243"/>
                    </a:lnTo>
                    <a:lnTo>
                      <a:pt x="120" y="245"/>
                    </a:lnTo>
                    <a:lnTo>
                      <a:pt x="132" y="249"/>
                    </a:lnTo>
                    <a:lnTo>
                      <a:pt x="145" y="251"/>
                    </a:lnTo>
                    <a:lnTo>
                      <a:pt x="153" y="251"/>
                    </a:lnTo>
                    <a:lnTo>
                      <a:pt x="162" y="248"/>
                    </a:lnTo>
                    <a:lnTo>
                      <a:pt x="169" y="245"/>
                    </a:lnTo>
                    <a:lnTo>
                      <a:pt x="175" y="242"/>
                    </a:lnTo>
                    <a:lnTo>
                      <a:pt x="182" y="235"/>
                    </a:lnTo>
                    <a:lnTo>
                      <a:pt x="186" y="228"/>
                    </a:lnTo>
                    <a:lnTo>
                      <a:pt x="191" y="219"/>
                    </a:lnTo>
                    <a:lnTo>
                      <a:pt x="194" y="208"/>
                    </a:lnTo>
                    <a:close/>
                    <a:moveTo>
                      <a:pt x="199" y="129"/>
                    </a:moveTo>
                    <a:lnTo>
                      <a:pt x="198" y="113"/>
                    </a:lnTo>
                    <a:lnTo>
                      <a:pt x="194" y="100"/>
                    </a:lnTo>
                    <a:lnTo>
                      <a:pt x="191" y="93"/>
                    </a:lnTo>
                    <a:lnTo>
                      <a:pt x="189" y="88"/>
                    </a:lnTo>
                    <a:lnTo>
                      <a:pt x="186" y="82"/>
                    </a:lnTo>
                    <a:lnTo>
                      <a:pt x="182" y="77"/>
                    </a:lnTo>
                    <a:lnTo>
                      <a:pt x="173" y="69"/>
                    </a:lnTo>
                    <a:lnTo>
                      <a:pt x="164" y="64"/>
                    </a:lnTo>
                    <a:lnTo>
                      <a:pt x="153" y="61"/>
                    </a:lnTo>
                    <a:lnTo>
                      <a:pt x="141" y="60"/>
                    </a:lnTo>
                    <a:lnTo>
                      <a:pt x="129" y="61"/>
                    </a:lnTo>
                    <a:lnTo>
                      <a:pt x="117" y="64"/>
                    </a:lnTo>
                    <a:lnTo>
                      <a:pt x="108" y="70"/>
                    </a:lnTo>
                    <a:lnTo>
                      <a:pt x="99" y="78"/>
                    </a:lnTo>
                    <a:lnTo>
                      <a:pt x="95" y="84"/>
                    </a:lnTo>
                    <a:lnTo>
                      <a:pt x="91" y="89"/>
                    </a:lnTo>
                    <a:lnTo>
                      <a:pt x="88" y="94"/>
                    </a:lnTo>
                    <a:lnTo>
                      <a:pt x="85" y="101"/>
                    </a:lnTo>
                    <a:lnTo>
                      <a:pt x="83" y="114"/>
                    </a:lnTo>
                    <a:lnTo>
                      <a:pt x="81" y="129"/>
                    </a:lnTo>
                    <a:lnTo>
                      <a:pt x="199" y="12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79" name="Rectangle 211">
                <a:extLst>
                  <a:ext uri="{FF2B5EF4-FFF2-40B4-BE49-F238E27FC236}">
                    <a16:creationId xmlns:a16="http://schemas.microsoft.com/office/drawing/2014/main" id="{A16811EE-CC55-4972-A73C-F8FEE1101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472"/>
                <a:ext cx="20" cy="102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0" name="Freeform 212">
                <a:extLst>
                  <a:ext uri="{FF2B5EF4-FFF2-40B4-BE49-F238E27FC236}">
                    <a16:creationId xmlns:a16="http://schemas.microsoft.com/office/drawing/2014/main" id="{3936E87F-2A07-4E85-BEE9-97616D8CD3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" y="2498"/>
                <a:ext cx="69" cy="78"/>
              </a:xfrm>
              <a:custGeom>
                <a:avLst/>
                <a:gdLst>
                  <a:gd name="T0" fmla="*/ 11 w 279"/>
                  <a:gd name="T1" fmla="*/ 73 h 309"/>
                  <a:gd name="T2" fmla="*/ 24 w 279"/>
                  <a:gd name="T3" fmla="*/ 47 h 309"/>
                  <a:gd name="T4" fmla="*/ 43 w 279"/>
                  <a:gd name="T5" fmla="*/ 25 h 309"/>
                  <a:gd name="T6" fmla="*/ 66 w 279"/>
                  <a:gd name="T7" fmla="*/ 11 h 309"/>
                  <a:gd name="T8" fmla="*/ 97 w 279"/>
                  <a:gd name="T9" fmla="*/ 3 h 309"/>
                  <a:gd name="T10" fmla="*/ 137 w 279"/>
                  <a:gd name="T11" fmla="*/ 0 h 309"/>
                  <a:gd name="T12" fmla="*/ 201 w 279"/>
                  <a:gd name="T13" fmla="*/ 7 h 309"/>
                  <a:gd name="T14" fmla="*/ 237 w 279"/>
                  <a:gd name="T15" fmla="*/ 27 h 309"/>
                  <a:gd name="T16" fmla="*/ 255 w 279"/>
                  <a:gd name="T17" fmla="*/ 56 h 309"/>
                  <a:gd name="T18" fmla="*/ 262 w 279"/>
                  <a:gd name="T19" fmla="*/ 114 h 309"/>
                  <a:gd name="T20" fmla="*/ 262 w 279"/>
                  <a:gd name="T21" fmla="*/ 239 h 309"/>
                  <a:gd name="T22" fmla="*/ 267 w 279"/>
                  <a:gd name="T23" fmla="*/ 272 h 309"/>
                  <a:gd name="T24" fmla="*/ 279 w 279"/>
                  <a:gd name="T25" fmla="*/ 303 h 309"/>
                  <a:gd name="T26" fmla="*/ 193 w 279"/>
                  <a:gd name="T27" fmla="*/ 280 h 309"/>
                  <a:gd name="T28" fmla="*/ 181 w 279"/>
                  <a:gd name="T29" fmla="*/ 280 h 309"/>
                  <a:gd name="T30" fmla="*/ 148 w 279"/>
                  <a:gd name="T31" fmla="*/ 300 h 309"/>
                  <a:gd name="T32" fmla="*/ 112 w 279"/>
                  <a:gd name="T33" fmla="*/ 309 h 309"/>
                  <a:gd name="T34" fmla="*/ 77 w 279"/>
                  <a:gd name="T35" fmla="*/ 308 h 309"/>
                  <a:gd name="T36" fmla="*/ 50 w 279"/>
                  <a:gd name="T37" fmla="*/ 300 h 309"/>
                  <a:gd name="T38" fmla="*/ 27 w 279"/>
                  <a:gd name="T39" fmla="*/ 285 h 309"/>
                  <a:gd name="T40" fmla="*/ 10 w 279"/>
                  <a:gd name="T41" fmla="*/ 264 h 309"/>
                  <a:gd name="T42" fmla="*/ 2 w 279"/>
                  <a:gd name="T43" fmla="*/ 240 h 309"/>
                  <a:gd name="T44" fmla="*/ 0 w 279"/>
                  <a:gd name="T45" fmla="*/ 210 h 309"/>
                  <a:gd name="T46" fmla="*/ 12 w 279"/>
                  <a:gd name="T47" fmla="*/ 177 h 309"/>
                  <a:gd name="T48" fmla="*/ 35 w 279"/>
                  <a:gd name="T49" fmla="*/ 153 h 309"/>
                  <a:gd name="T50" fmla="*/ 72 w 279"/>
                  <a:gd name="T51" fmla="*/ 137 h 309"/>
                  <a:gd name="T52" fmla="*/ 133 w 279"/>
                  <a:gd name="T53" fmla="*/ 123 h 309"/>
                  <a:gd name="T54" fmla="*/ 185 w 279"/>
                  <a:gd name="T55" fmla="*/ 109 h 309"/>
                  <a:gd name="T56" fmla="*/ 181 w 279"/>
                  <a:gd name="T57" fmla="*/ 82 h 309"/>
                  <a:gd name="T58" fmla="*/ 166 w 279"/>
                  <a:gd name="T59" fmla="*/ 65 h 309"/>
                  <a:gd name="T60" fmla="*/ 131 w 279"/>
                  <a:gd name="T61" fmla="*/ 60 h 309"/>
                  <a:gd name="T62" fmla="*/ 105 w 279"/>
                  <a:gd name="T63" fmla="*/ 64 h 309"/>
                  <a:gd name="T64" fmla="*/ 88 w 279"/>
                  <a:gd name="T65" fmla="*/ 80 h 309"/>
                  <a:gd name="T66" fmla="*/ 185 w 279"/>
                  <a:gd name="T67" fmla="*/ 161 h 309"/>
                  <a:gd name="T68" fmla="*/ 152 w 279"/>
                  <a:gd name="T69" fmla="*/ 169 h 309"/>
                  <a:gd name="T70" fmla="*/ 109 w 279"/>
                  <a:gd name="T71" fmla="*/ 179 h 309"/>
                  <a:gd name="T72" fmla="*/ 87 w 279"/>
                  <a:gd name="T73" fmla="*/ 192 h 309"/>
                  <a:gd name="T74" fmla="*/ 79 w 279"/>
                  <a:gd name="T75" fmla="*/ 214 h 309"/>
                  <a:gd name="T76" fmla="*/ 85 w 279"/>
                  <a:gd name="T77" fmla="*/ 236 h 309"/>
                  <a:gd name="T78" fmla="*/ 105 w 279"/>
                  <a:gd name="T79" fmla="*/ 251 h 309"/>
                  <a:gd name="T80" fmla="*/ 133 w 279"/>
                  <a:gd name="T81" fmla="*/ 253 h 309"/>
                  <a:gd name="T82" fmla="*/ 162 w 279"/>
                  <a:gd name="T83" fmla="*/ 240 h 309"/>
                  <a:gd name="T84" fmla="*/ 178 w 279"/>
                  <a:gd name="T85" fmla="*/ 222 h 309"/>
                  <a:gd name="T86" fmla="*/ 185 w 279"/>
                  <a:gd name="T87" fmla="*/ 1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79" y="97"/>
                    </a:moveTo>
                    <a:lnTo>
                      <a:pt x="8" y="84"/>
                    </a:lnTo>
                    <a:lnTo>
                      <a:pt x="11" y="73"/>
                    </a:lnTo>
                    <a:lnTo>
                      <a:pt x="15" y="64"/>
                    </a:lnTo>
                    <a:lnTo>
                      <a:pt x="19" y="54"/>
                    </a:lnTo>
                    <a:lnTo>
                      <a:pt x="24" y="47"/>
                    </a:lnTo>
                    <a:lnTo>
                      <a:pt x="30" y="39"/>
                    </a:lnTo>
                    <a:lnTo>
                      <a:pt x="36" y="32"/>
                    </a:lnTo>
                    <a:lnTo>
                      <a:pt x="43" y="25"/>
                    </a:lnTo>
                    <a:lnTo>
                      <a:pt x="50" y="20"/>
                    </a:lnTo>
                    <a:lnTo>
                      <a:pt x="58" y="16"/>
                    </a:lnTo>
                    <a:lnTo>
                      <a:pt x="66" y="11"/>
                    </a:lnTo>
                    <a:lnTo>
                      <a:pt x="76" y="8"/>
                    </a:lnTo>
                    <a:lnTo>
                      <a:pt x="85" y="5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61" y="0"/>
                    </a:lnTo>
                    <a:lnTo>
                      <a:pt x="182" y="3"/>
                    </a:lnTo>
                    <a:lnTo>
                      <a:pt x="201" y="7"/>
                    </a:lnTo>
                    <a:lnTo>
                      <a:pt x="215" y="12"/>
                    </a:lnTo>
                    <a:lnTo>
                      <a:pt x="226" y="19"/>
                    </a:lnTo>
                    <a:lnTo>
                      <a:pt x="237" y="27"/>
                    </a:lnTo>
                    <a:lnTo>
                      <a:pt x="245" y="35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0"/>
                    </a:lnTo>
                    <a:lnTo>
                      <a:pt x="261" y="90"/>
                    </a:lnTo>
                    <a:lnTo>
                      <a:pt x="262" y="114"/>
                    </a:lnTo>
                    <a:lnTo>
                      <a:pt x="261" y="206"/>
                    </a:lnTo>
                    <a:lnTo>
                      <a:pt x="261" y="224"/>
                    </a:lnTo>
                    <a:lnTo>
                      <a:pt x="262" y="239"/>
                    </a:lnTo>
                    <a:lnTo>
                      <a:pt x="263" y="252"/>
                    </a:lnTo>
                    <a:lnTo>
                      <a:pt x="265" y="263"/>
                    </a:lnTo>
                    <a:lnTo>
                      <a:pt x="267" y="272"/>
                    </a:lnTo>
                    <a:lnTo>
                      <a:pt x="270" y="283"/>
                    </a:lnTo>
                    <a:lnTo>
                      <a:pt x="274" y="292"/>
                    </a:lnTo>
                    <a:lnTo>
                      <a:pt x="279" y="303"/>
                    </a:lnTo>
                    <a:lnTo>
                      <a:pt x="201" y="303"/>
                    </a:lnTo>
                    <a:lnTo>
                      <a:pt x="197" y="293"/>
                    </a:lnTo>
                    <a:lnTo>
                      <a:pt x="193" y="280"/>
                    </a:lnTo>
                    <a:lnTo>
                      <a:pt x="192" y="273"/>
                    </a:lnTo>
                    <a:lnTo>
                      <a:pt x="190" y="271"/>
                    </a:lnTo>
                    <a:lnTo>
                      <a:pt x="181" y="280"/>
                    </a:lnTo>
                    <a:lnTo>
                      <a:pt x="170" y="288"/>
                    </a:lnTo>
                    <a:lnTo>
                      <a:pt x="158" y="295"/>
                    </a:lnTo>
                    <a:lnTo>
                      <a:pt x="148" y="300"/>
                    </a:lnTo>
                    <a:lnTo>
                      <a:pt x="136" y="304"/>
                    </a:lnTo>
                    <a:lnTo>
                      <a:pt x="124" y="307"/>
                    </a:lnTo>
                    <a:lnTo>
                      <a:pt x="112" y="309"/>
                    </a:lnTo>
                    <a:lnTo>
                      <a:pt x="99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7" y="307"/>
                    </a:lnTo>
                    <a:lnTo>
                      <a:pt x="58" y="304"/>
                    </a:lnTo>
                    <a:lnTo>
                      <a:pt x="50" y="300"/>
                    </a:lnTo>
                    <a:lnTo>
                      <a:pt x="40" y="296"/>
                    </a:lnTo>
                    <a:lnTo>
                      <a:pt x="34" y="291"/>
                    </a:lnTo>
                    <a:lnTo>
                      <a:pt x="27" y="285"/>
                    </a:lnTo>
                    <a:lnTo>
                      <a:pt x="20" y="279"/>
                    </a:lnTo>
                    <a:lnTo>
                      <a:pt x="15" y="272"/>
                    </a:lnTo>
                    <a:lnTo>
                      <a:pt x="10" y="264"/>
                    </a:lnTo>
                    <a:lnTo>
                      <a:pt x="7" y="256"/>
                    </a:lnTo>
                    <a:lnTo>
                      <a:pt x="3" y="248"/>
                    </a:lnTo>
                    <a:lnTo>
                      <a:pt x="2" y="240"/>
                    </a:lnTo>
                    <a:lnTo>
                      <a:pt x="0" y="231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7"/>
                    </a:lnTo>
                    <a:lnTo>
                      <a:pt x="19" y="167"/>
                    </a:lnTo>
                    <a:lnTo>
                      <a:pt x="27" y="159"/>
                    </a:lnTo>
                    <a:lnTo>
                      <a:pt x="35" y="153"/>
                    </a:lnTo>
                    <a:lnTo>
                      <a:pt x="46" y="147"/>
                    </a:lnTo>
                    <a:lnTo>
                      <a:pt x="58" y="142"/>
                    </a:lnTo>
                    <a:lnTo>
                      <a:pt x="72" y="137"/>
                    </a:lnTo>
                    <a:lnTo>
                      <a:pt x="89" y="133"/>
                    </a:lnTo>
                    <a:lnTo>
                      <a:pt x="108" y="129"/>
                    </a:lnTo>
                    <a:lnTo>
                      <a:pt x="133" y="123"/>
                    </a:lnTo>
                    <a:lnTo>
                      <a:pt x="154" y="118"/>
                    </a:lnTo>
                    <a:lnTo>
                      <a:pt x="172" y="114"/>
                    </a:lnTo>
                    <a:lnTo>
                      <a:pt x="185" y="109"/>
                    </a:lnTo>
                    <a:lnTo>
                      <a:pt x="185" y="102"/>
                    </a:lnTo>
                    <a:lnTo>
                      <a:pt x="184" y="92"/>
                    </a:lnTo>
                    <a:lnTo>
                      <a:pt x="181" y="82"/>
                    </a:lnTo>
                    <a:lnTo>
                      <a:pt x="178" y="74"/>
                    </a:lnTo>
                    <a:lnTo>
                      <a:pt x="173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5" y="60"/>
                    </a:lnTo>
                    <a:lnTo>
                      <a:pt x="131" y="60"/>
                    </a:lnTo>
                    <a:lnTo>
                      <a:pt x="121" y="60"/>
                    </a:lnTo>
                    <a:lnTo>
                      <a:pt x="112" y="61"/>
                    </a:lnTo>
                    <a:lnTo>
                      <a:pt x="105" y="64"/>
                    </a:lnTo>
                    <a:lnTo>
                      <a:pt x="99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3" y="88"/>
                    </a:lnTo>
                    <a:lnTo>
                      <a:pt x="79" y="97"/>
                    </a:lnTo>
                    <a:close/>
                    <a:moveTo>
                      <a:pt x="185" y="161"/>
                    </a:moveTo>
                    <a:lnTo>
                      <a:pt x="176" y="163"/>
                    </a:lnTo>
                    <a:lnTo>
                      <a:pt x="165" y="166"/>
                    </a:lnTo>
                    <a:lnTo>
                      <a:pt x="152" y="169"/>
                    </a:lnTo>
                    <a:lnTo>
                      <a:pt x="137" y="173"/>
                    </a:lnTo>
                    <a:lnTo>
                      <a:pt x="121" y="177"/>
                    </a:lnTo>
                    <a:lnTo>
                      <a:pt x="109" y="179"/>
                    </a:lnTo>
                    <a:lnTo>
                      <a:pt x="100" y="183"/>
                    </a:lnTo>
                    <a:lnTo>
                      <a:pt x="93" y="186"/>
                    </a:lnTo>
                    <a:lnTo>
                      <a:pt x="87" y="192"/>
                    </a:lnTo>
                    <a:lnTo>
                      <a:pt x="83" y="199"/>
                    </a:lnTo>
                    <a:lnTo>
                      <a:pt x="80" y="206"/>
                    </a:lnTo>
                    <a:lnTo>
                      <a:pt x="79" y="214"/>
                    </a:lnTo>
                    <a:lnTo>
                      <a:pt x="79" y="222"/>
                    </a:lnTo>
                    <a:lnTo>
                      <a:pt x="81" y="230"/>
                    </a:lnTo>
                    <a:lnTo>
                      <a:pt x="85" y="236"/>
                    </a:lnTo>
                    <a:lnTo>
                      <a:pt x="91" y="243"/>
                    </a:lnTo>
                    <a:lnTo>
                      <a:pt x="97" y="248"/>
                    </a:lnTo>
                    <a:lnTo>
                      <a:pt x="105" y="251"/>
                    </a:lnTo>
                    <a:lnTo>
                      <a:pt x="113" y="253"/>
                    </a:lnTo>
                    <a:lnTo>
                      <a:pt x="123" y="255"/>
                    </a:lnTo>
                    <a:lnTo>
                      <a:pt x="133" y="253"/>
                    </a:lnTo>
                    <a:lnTo>
                      <a:pt x="142" y="251"/>
                    </a:lnTo>
                    <a:lnTo>
                      <a:pt x="153" y="247"/>
                    </a:lnTo>
                    <a:lnTo>
                      <a:pt x="162" y="240"/>
                    </a:lnTo>
                    <a:lnTo>
                      <a:pt x="169" y="235"/>
                    </a:lnTo>
                    <a:lnTo>
                      <a:pt x="174" y="228"/>
                    </a:lnTo>
                    <a:lnTo>
                      <a:pt x="178" y="222"/>
                    </a:lnTo>
                    <a:lnTo>
                      <a:pt x="181" y="215"/>
                    </a:lnTo>
                    <a:lnTo>
                      <a:pt x="184" y="200"/>
                    </a:lnTo>
                    <a:lnTo>
                      <a:pt x="185" y="177"/>
                    </a:lnTo>
                    <a:lnTo>
                      <a:pt x="185" y="16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1" name="Freeform 213">
                <a:extLst>
                  <a:ext uri="{FF2B5EF4-FFF2-40B4-BE49-F238E27FC236}">
                    <a16:creationId xmlns:a16="http://schemas.microsoft.com/office/drawing/2014/main" id="{DC80BE6B-4225-4797-872C-75571D5FD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2498"/>
                <a:ext cx="70" cy="78"/>
              </a:xfrm>
              <a:custGeom>
                <a:avLst/>
                <a:gdLst>
                  <a:gd name="T0" fmla="*/ 82 w 277"/>
                  <a:gd name="T1" fmla="*/ 218 h 309"/>
                  <a:gd name="T2" fmla="*/ 99 w 277"/>
                  <a:gd name="T3" fmla="*/ 242 h 309"/>
                  <a:gd name="T4" fmla="*/ 129 w 277"/>
                  <a:gd name="T5" fmla="*/ 252 h 309"/>
                  <a:gd name="T6" fmla="*/ 168 w 277"/>
                  <a:gd name="T7" fmla="*/ 251 h 309"/>
                  <a:gd name="T8" fmla="*/ 192 w 277"/>
                  <a:gd name="T9" fmla="*/ 238 h 309"/>
                  <a:gd name="T10" fmla="*/ 199 w 277"/>
                  <a:gd name="T11" fmla="*/ 220 h 309"/>
                  <a:gd name="T12" fmla="*/ 195 w 277"/>
                  <a:gd name="T13" fmla="*/ 210 h 309"/>
                  <a:gd name="T14" fmla="*/ 183 w 277"/>
                  <a:gd name="T15" fmla="*/ 200 h 309"/>
                  <a:gd name="T16" fmla="*/ 123 w 277"/>
                  <a:gd name="T17" fmla="*/ 186 h 309"/>
                  <a:gd name="T18" fmla="*/ 64 w 277"/>
                  <a:gd name="T19" fmla="*/ 166 h 309"/>
                  <a:gd name="T20" fmla="*/ 38 w 277"/>
                  <a:gd name="T21" fmla="*/ 151 h 309"/>
                  <a:gd name="T22" fmla="*/ 20 w 277"/>
                  <a:gd name="T23" fmla="*/ 129 h 309"/>
                  <a:gd name="T24" fmla="*/ 12 w 277"/>
                  <a:gd name="T25" fmla="*/ 101 h 309"/>
                  <a:gd name="T26" fmla="*/ 13 w 277"/>
                  <a:gd name="T27" fmla="*/ 72 h 309"/>
                  <a:gd name="T28" fmla="*/ 23 w 277"/>
                  <a:gd name="T29" fmla="*/ 48 h 309"/>
                  <a:gd name="T30" fmla="*/ 41 w 277"/>
                  <a:gd name="T31" fmla="*/ 25 h 309"/>
                  <a:gd name="T32" fmla="*/ 69 w 277"/>
                  <a:gd name="T33" fmla="*/ 9 h 309"/>
                  <a:gd name="T34" fmla="*/ 106 w 277"/>
                  <a:gd name="T35" fmla="*/ 1 h 309"/>
                  <a:gd name="T36" fmla="*/ 151 w 277"/>
                  <a:gd name="T37" fmla="*/ 0 h 309"/>
                  <a:gd name="T38" fmla="*/ 188 w 277"/>
                  <a:gd name="T39" fmla="*/ 4 h 309"/>
                  <a:gd name="T40" fmla="*/ 219 w 277"/>
                  <a:gd name="T41" fmla="*/ 15 h 309"/>
                  <a:gd name="T42" fmla="*/ 240 w 277"/>
                  <a:gd name="T43" fmla="*/ 31 h 309"/>
                  <a:gd name="T44" fmla="*/ 256 w 277"/>
                  <a:gd name="T45" fmla="*/ 52 h 309"/>
                  <a:gd name="T46" fmla="*/ 267 w 277"/>
                  <a:gd name="T47" fmla="*/ 78 h 309"/>
                  <a:gd name="T48" fmla="*/ 186 w 277"/>
                  <a:gd name="T49" fmla="*/ 77 h 309"/>
                  <a:gd name="T50" fmla="*/ 167 w 277"/>
                  <a:gd name="T51" fmla="*/ 61 h 309"/>
                  <a:gd name="T52" fmla="*/ 137 w 277"/>
                  <a:gd name="T53" fmla="*/ 56 h 309"/>
                  <a:gd name="T54" fmla="*/ 101 w 277"/>
                  <a:gd name="T55" fmla="*/ 61 h 309"/>
                  <a:gd name="T56" fmla="*/ 86 w 277"/>
                  <a:gd name="T57" fmla="*/ 72 h 309"/>
                  <a:gd name="T58" fmla="*/ 85 w 277"/>
                  <a:gd name="T59" fmla="*/ 85 h 309"/>
                  <a:gd name="T60" fmla="*/ 91 w 277"/>
                  <a:gd name="T61" fmla="*/ 94 h 309"/>
                  <a:gd name="T62" fmla="*/ 137 w 277"/>
                  <a:gd name="T63" fmla="*/ 110 h 309"/>
                  <a:gd name="T64" fmla="*/ 219 w 277"/>
                  <a:gd name="T65" fmla="*/ 133 h 309"/>
                  <a:gd name="T66" fmla="*/ 245 w 277"/>
                  <a:gd name="T67" fmla="*/ 147 h 309"/>
                  <a:gd name="T68" fmla="*/ 264 w 277"/>
                  <a:gd name="T69" fmla="*/ 163 h 309"/>
                  <a:gd name="T70" fmla="*/ 273 w 277"/>
                  <a:gd name="T71" fmla="*/ 184 h 309"/>
                  <a:gd name="T72" fmla="*/ 277 w 277"/>
                  <a:gd name="T73" fmla="*/ 210 h 309"/>
                  <a:gd name="T74" fmla="*/ 272 w 277"/>
                  <a:gd name="T75" fmla="*/ 239 h 309"/>
                  <a:gd name="T76" fmla="*/ 257 w 277"/>
                  <a:gd name="T77" fmla="*/ 265 h 309"/>
                  <a:gd name="T78" fmla="*/ 233 w 277"/>
                  <a:gd name="T79" fmla="*/ 287 h 309"/>
                  <a:gd name="T80" fmla="*/ 200 w 277"/>
                  <a:gd name="T81" fmla="*/ 303 h 309"/>
                  <a:gd name="T82" fmla="*/ 158 w 277"/>
                  <a:gd name="T83" fmla="*/ 309 h 309"/>
                  <a:gd name="T84" fmla="*/ 114 w 277"/>
                  <a:gd name="T85" fmla="*/ 308 h 309"/>
                  <a:gd name="T86" fmla="*/ 77 w 277"/>
                  <a:gd name="T87" fmla="*/ 300 h 309"/>
                  <a:gd name="T88" fmla="*/ 46 w 277"/>
                  <a:gd name="T89" fmla="*/ 285 h 309"/>
                  <a:gd name="T90" fmla="*/ 24 w 277"/>
                  <a:gd name="T91" fmla="*/ 264 h 309"/>
                  <a:gd name="T92" fmla="*/ 7 w 277"/>
                  <a:gd name="T93" fmla="*/ 23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09">
                    <a:moveTo>
                      <a:pt x="0" y="218"/>
                    </a:moveTo>
                    <a:lnTo>
                      <a:pt x="80" y="206"/>
                    </a:lnTo>
                    <a:lnTo>
                      <a:pt x="82" y="218"/>
                    </a:lnTo>
                    <a:lnTo>
                      <a:pt x="86" y="227"/>
                    </a:lnTo>
                    <a:lnTo>
                      <a:pt x="93" y="235"/>
                    </a:lnTo>
                    <a:lnTo>
                      <a:pt x="99" y="242"/>
                    </a:lnTo>
                    <a:lnTo>
                      <a:pt x="107" y="247"/>
                    </a:lnTo>
                    <a:lnTo>
                      <a:pt x="118" y="249"/>
                    </a:lnTo>
                    <a:lnTo>
                      <a:pt x="129" y="252"/>
                    </a:lnTo>
                    <a:lnTo>
                      <a:pt x="142" y="253"/>
                    </a:lnTo>
                    <a:lnTo>
                      <a:pt x="157" y="252"/>
                    </a:lnTo>
                    <a:lnTo>
                      <a:pt x="168" y="251"/>
                    </a:lnTo>
                    <a:lnTo>
                      <a:pt x="179" y="247"/>
                    </a:lnTo>
                    <a:lnTo>
                      <a:pt x="188" y="242"/>
                    </a:lnTo>
                    <a:lnTo>
                      <a:pt x="192" y="238"/>
                    </a:lnTo>
                    <a:lnTo>
                      <a:pt x="196" y="232"/>
                    </a:lnTo>
                    <a:lnTo>
                      <a:pt x="198" y="227"/>
                    </a:lnTo>
                    <a:lnTo>
                      <a:pt x="199" y="220"/>
                    </a:lnTo>
                    <a:lnTo>
                      <a:pt x="198" y="216"/>
                    </a:lnTo>
                    <a:lnTo>
                      <a:pt x="198" y="212"/>
                    </a:lnTo>
                    <a:lnTo>
                      <a:pt x="195" y="210"/>
                    </a:lnTo>
                    <a:lnTo>
                      <a:pt x="192" y="206"/>
                    </a:lnTo>
                    <a:lnTo>
                      <a:pt x="188" y="203"/>
                    </a:lnTo>
                    <a:lnTo>
                      <a:pt x="183" y="200"/>
                    </a:lnTo>
                    <a:lnTo>
                      <a:pt x="176" y="198"/>
                    </a:lnTo>
                    <a:lnTo>
                      <a:pt x="167" y="195"/>
                    </a:lnTo>
                    <a:lnTo>
                      <a:pt x="123" y="186"/>
                    </a:lnTo>
                    <a:lnTo>
                      <a:pt x="89" y="175"/>
                    </a:lnTo>
                    <a:lnTo>
                      <a:pt x="76" y="171"/>
                    </a:lnTo>
                    <a:lnTo>
                      <a:pt x="64" y="166"/>
                    </a:lnTo>
                    <a:lnTo>
                      <a:pt x="53" y="162"/>
                    </a:lnTo>
                    <a:lnTo>
                      <a:pt x="46" y="158"/>
                    </a:lnTo>
                    <a:lnTo>
                      <a:pt x="38" y="151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20" y="129"/>
                    </a:lnTo>
                    <a:lnTo>
                      <a:pt x="16" y="119"/>
                    </a:lnTo>
                    <a:lnTo>
                      <a:pt x="13" y="112"/>
                    </a:lnTo>
                    <a:lnTo>
                      <a:pt x="12" y="101"/>
                    </a:lnTo>
                    <a:lnTo>
                      <a:pt x="11" y="90"/>
                    </a:lnTo>
                    <a:lnTo>
                      <a:pt x="12" y="81"/>
                    </a:lnTo>
                    <a:lnTo>
                      <a:pt x="13" y="72"/>
                    </a:lnTo>
                    <a:lnTo>
                      <a:pt x="16" y="64"/>
                    </a:lnTo>
                    <a:lnTo>
                      <a:pt x="19" y="56"/>
                    </a:lnTo>
                    <a:lnTo>
                      <a:pt x="23" y="48"/>
                    </a:lnTo>
                    <a:lnTo>
                      <a:pt x="28" y="40"/>
                    </a:lnTo>
                    <a:lnTo>
                      <a:pt x="34" y="33"/>
                    </a:lnTo>
                    <a:lnTo>
                      <a:pt x="41" y="25"/>
                    </a:lnTo>
                    <a:lnTo>
                      <a:pt x="49" y="20"/>
                    </a:lnTo>
                    <a:lnTo>
                      <a:pt x="58" y="15"/>
                    </a:lnTo>
                    <a:lnTo>
                      <a:pt x="69" y="9"/>
                    </a:lnTo>
                    <a:lnTo>
                      <a:pt x="81" y="7"/>
                    </a:lnTo>
                    <a:lnTo>
                      <a:pt x="93" y="3"/>
                    </a:lnTo>
                    <a:lnTo>
                      <a:pt x="106" y="1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64" y="1"/>
                    </a:lnTo>
                    <a:lnTo>
                      <a:pt x="178" y="3"/>
                    </a:lnTo>
                    <a:lnTo>
                      <a:pt x="188" y="4"/>
                    </a:lnTo>
                    <a:lnTo>
                      <a:pt x="200" y="8"/>
                    </a:lnTo>
                    <a:lnTo>
                      <a:pt x="210" y="11"/>
                    </a:lnTo>
                    <a:lnTo>
                      <a:pt x="219" y="15"/>
                    </a:lnTo>
                    <a:lnTo>
                      <a:pt x="227" y="20"/>
                    </a:lnTo>
                    <a:lnTo>
                      <a:pt x="233" y="25"/>
                    </a:lnTo>
                    <a:lnTo>
                      <a:pt x="240" y="31"/>
                    </a:lnTo>
                    <a:lnTo>
                      <a:pt x="245" y="37"/>
                    </a:lnTo>
                    <a:lnTo>
                      <a:pt x="251" y="44"/>
                    </a:lnTo>
                    <a:lnTo>
                      <a:pt x="256" y="52"/>
                    </a:lnTo>
                    <a:lnTo>
                      <a:pt x="260" y="60"/>
                    </a:lnTo>
                    <a:lnTo>
                      <a:pt x="264" y="69"/>
                    </a:lnTo>
                    <a:lnTo>
                      <a:pt x="267" y="78"/>
                    </a:lnTo>
                    <a:lnTo>
                      <a:pt x="194" y="92"/>
                    </a:lnTo>
                    <a:lnTo>
                      <a:pt x="190" y="84"/>
                    </a:lnTo>
                    <a:lnTo>
                      <a:pt x="186" y="77"/>
                    </a:lnTo>
                    <a:lnTo>
                      <a:pt x="182" y="70"/>
                    </a:lnTo>
                    <a:lnTo>
                      <a:pt x="175" y="65"/>
                    </a:lnTo>
                    <a:lnTo>
                      <a:pt x="167" y="61"/>
                    </a:lnTo>
                    <a:lnTo>
                      <a:pt x="159" y="58"/>
                    </a:lnTo>
                    <a:lnTo>
                      <a:pt x="149" y="57"/>
                    </a:lnTo>
                    <a:lnTo>
                      <a:pt x="137" y="56"/>
                    </a:lnTo>
                    <a:lnTo>
                      <a:pt x="123" y="57"/>
                    </a:lnTo>
                    <a:lnTo>
                      <a:pt x="110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8"/>
                    </a:lnTo>
                    <a:lnTo>
                      <a:pt x="86" y="72"/>
                    </a:lnTo>
                    <a:lnTo>
                      <a:pt x="85" y="76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6" y="89"/>
                    </a:lnTo>
                    <a:lnTo>
                      <a:pt x="89" y="92"/>
                    </a:lnTo>
                    <a:lnTo>
                      <a:pt x="91" y="94"/>
                    </a:lnTo>
                    <a:lnTo>
                      <a:pt x="101" y="100"/>
                    </a:lnTo>
                    <a:lnTo>
                      <a:pt x="115" y="105"/>
                    </a:lnTo>
                    <a:lnTo>
                      <a:pt x="137" y="110"/>
                    </a:lnTo>
                    <a:lnTo>
                      <a:pt x="164" y="117"/>
                    </a:lnTo>
                    <a:lnTo>
                      <a:pt x="194" y="125"/>
                    </a:lnTo>
                    <a:lnTo>
                      <a:pt x="219" y="133"/>
                    </a:lnTo>
                    <a:lnTo>
                      <a:pt x="228" y="137"/>
                    </a:lnTo>
                    <a:lnTo>
                      <a:pt x="237" y="142"/>
                    </a:lnTo>
                    <a:lnTo>
                      <a:pt x="245" y="147"/>
                    </a:lnTo>
                    <a:lnTo>
                      <a:pt x="252" y="151"/>
                    </a:lnTo>
                    <a:lnTo>
                      <a:pt x="259" y="158"/>
                    </a:lnTo>
                    <a:lnTo>
                      <a:pt x="264" y="163"/>
                    </a:lnTo>
                    <a:lnTo>
                      <a:pt x="268" y="170"/>
                    </a:lnTo>
                    <a:lnTo>
                      <a:pt x="271" y="177"/>
                    </a:lnTo>
                    <a:lnTo>
                      <a:pt x="273" y="184"/>
                    </a:lnTo>
                    <a:lnTo>
                      <a:pt x="276" y="192"/>
                    </a:lnTo>
                    <a:lnTo>
                      <a:pt x="277" y="202"/>
                    </a:lnTo>
                    <a:lnTo>
                      <a:pt x="277" y="210"/>
                    </a:lnTo>
                    <a:lnTo>
                      <a:pt x="277" y="220"/>
                    </a:lnTo>
                    <a:lnTo>
                      <a:pt x="275" y="230"/>
                    </a:lnTo>
                    <a:lnTo>
                      <a:pt x="272" y="239"/>
                    </a:lnTo>
                    <a:lnTo>
                      <a:pt x="269" y="248"/>
                    </a:lnTo>
                    <a:lnTo>
                      <a:pt x="264" y="256"/>
                    </a:lnTo>
                    <a:lnTo>
                      <a:pt x="257" y="265"/>
                    </a:lnTo>
                    <a:lnTo>
                      <a:pt x="251" y="273"/>
                    </a:lnTo>
                    <a:lnTo>
                      <a:pt x="243" y="280"/>
                    </a:lnTo>
                    <a:lnTo>
                      <a:pt x="233" y="287"/>
                    </a:lnTo>
                    <a:lnTo>
                      <a:pt x="224" y="293"/>
                    </a:lnTo>
                    <a:lnTo>
                      <a:pt x="214" y="299"/>
                    </a:lnTo>
                    <a:lnTo>
                      <a:pt x="200" y="303"/>
                    </a:lnTo>
                    <a:lnTo>
                      <a:pt x="188" y="305"/>
                    </a:lnTo>
                    <a:lnTo>
                      <a:pt x="174" y="308"/>
                    </a:lnTo>
                    <a:lnTo>
                      <a:pt x="158" y="309"/>
                    </a:lnTo>
                    <a:lnTo>
                      <a:pt x="142" y="309"/>
                    </a:lnTo>
                    <a:lnTo>
                      <a:pt x="127" y="309"/>
                    </a:lnTo>
                    <a:lnTo>
                      <a:pt x="114" y="308"/>
                    </a:lnTo>
                    <a:lnTo>
                      <a:pt x="101" y="307"/>
                    </a:lnTo>
                    <a:lnTo>
                      <a:pt x="88" y="304"/>
                    </a:lnTo>
                    <a:lnTo>
                      <a:pt x="77" y="300"/>
                    </a:lnTo>
                    <a:lnTo>
                      <a:pt x="65" y="296"/>
                    </a:lnTo>
                    <a:lnTo>
                      <a:pt x="56" y="291"/>
                    </a:lnTo>
                    <a:lnTo>
                      <a:pt x="46" y="285"/>
                    </a:lnTo>
                    <a:lnTo>
                      <a:pt x="38" y="279"/>
                    </a:lnTo>
                    <a:lnTo>
                      <a:pt x="30" y="272"/>
                    </a:lnTo>
                    <a:lnTo>
                      <a:pt x="24" y="264"/>
                    </a:lnTo>
                    <a:lnTo>
                      <a:pt x="17" y="256"/>
                    </a:lnTo>
                    <a:lnTo>
                      <a:pt x="12" y="247"/>
                    </a:lnTo>
                    <a:lnTo>
                      <a:pt x="7" y="239"/>
                    </a:lnTo>
                    <a:lnTo>
                      <a:pt x="4" y="228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2" name="Freeform 214">
                <a:extLst>
                  <a:ext uri="{FF2B5EF4-FFF2-40B4-BE49-F238E27FC236}">
                    <a16:creationId xmlns:a16="http://schemas.microsoft.com/office/drawing/2014/main" id="{42B72BFF-D092-4B60-B76E-BC95E8F577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" y="2663"/>
                <a:ext cx="79" cy="103"/>
              </a:xfrm>
              <a:custGeom>
                <a:avLst/>
                <a:gdLst>
                  <a:gd name="T0" fmla="*/ 0 w 313"/>
                  <a:gd name="T1" fmla="*/ 0 h 408"/>
                  <a:gd name="T2" fmla="*/ 167 w 313"/>
                  <a:gd name="T3" fmla="*/ 0 h 408"/>
                  <a:gd name="T4" fmla="*/ 216 w 313"/>
                  <a:gd name="T5" fmla="*/ 2 h 408"/>
                  <a:gd name="T6" fmla="*/ 240 w 313"/>
                  <a:gd name="T7" fmla="*/ 8 h 408"/>
                  <a:gd name="T8" fmla="*/ 256 w 313"/>
                  <a:gd name="T9" fmla="*/ 16 h 408"/>
                  <a:gd name="T10" fmla="*/ 270 w 313"/>
                  <a:gd name="T11" fmla="*/ 25 h 408"/>
                  <a:gd name="T12" fmla="*/ 284 w 313"/>
                  <a:gd name="T13" fmla="*/ 38 h 408"/>
                  <a:gd name="T14" fmla="*/ 296 w 313"/>
                  <a:gd name="T15" fmla="*/ 53 h 408"/>
                  <a:gd name="T16" fmla="*/ 304 w 313"/>
                  <a:gd name="T17" fmla="*/ 71 h 408"/>
                  <a:gd name="T18" fmla="*/ 310 w 313"/>
                  <a:gd name="T19" fmla="*/ 91 h 408"/>
                  <a:gd name="T20" fmla="*/ 313 w 313"/>
                  <a:gd name="T21" fmla="*/ 112 h 408"/>
                  <a:gd name="T22" fmla="*/ 313 w 313"/>
                  <a:gd name="T23" fmla="*/ 143 h 408"/>
                  <a:gd name="T24" fmla="*/ 306 w 313"/>
                  <a:gd name="T25" fmla="*/ 175 h 408"/>
                  <a:gd name="T26" fmla="*/ 293 w 313"/>
                  <a:gd name="T27" fmla="*/ 200 h 408"/>
                  <a:gd name="T28" fmla="*/ 274 w 313"/>
                  <a:gd name="T29" fmla="*/ 221 h 408"/>
                  <a:gd name="T30" fmla="*/ 254 w 313"/>
                  <a:gd name="T31" fmla="*/ 236 h 408"/>
                  <a:gd name="T32" fmla="*/ 233 w 313"/>
                  <a:gd name="T33" fmla="*/ 245 h 408"/>
                  <a:gd name="T34" fmla="*/ 205 w 313"/>
                  <a:gd name="T35" fmla="*/ 250 h 408"/>
                  <a:gd name="T36" fmla="*/ 163 w 313"/>
                  <a:gd name="T37" fmla="*/ 253 h 408"/>
                  <a:gd name="T38" fmla="*/ 82 w 313"/>
                  <a:gd name="T39" fmla="*/ 254 h 408"/>
                  <a:gd name="T40" fmla="*/ 0 w 313"/>
                  <a:gd name="T41" fmla="*/ 408 h 408"/>
                  <a:gd name="T42" fmla="*/ 82 w 313"/>
                  <a:gd name="T43" fmla="*/ 184 h 408"/>
                  <a:gd name="T44" fmla="*/ 150 w 313"/>
                  <a:gd name="T45" fmla="*/ 184 h 408"/>
                  <a:gd name="T46" fmla="*/ 183 w 313"/>
                  <a:gd name="T47" fmla="*/ 181 h 408"/>
                  <a:gd name="T48" fmla="*/ 201 w 313"/>
                  <a:gd name="T49" fmla="*/ 175 h 408"/>
                  <a:gd name="T50" fmla="*/ 213 w 313"/>
                  <a:gd name="T51" fmla="*/ 164 h 408"/>
                  <a:gd name="T52" fmla="*/ 223 w 313"/>
                  <a:gd name="T53" fmla="*/ 151 h 408"/>
                  <a:gd name="T54" fmla="*/ 228 w 313"/>
                  <a:gd name="T55" fmla="*/ 135 h 408"/>
                  <a:gd name="T56" fmla="*/ 228 w 313"/>
                  <a:gd name="T57" fmla="*/ 115 h 408"/>
                  <a:gd name="T58" fmla="*/ 221 w 313"/>
                  <a:gd name="T59" fmla="*/ 97 h 408"/>
                  <a:gd name="T60" fmla="*/ 208 w 313"/>
                  <a:gd name="T61" fmla="*/ 83 h 408"/>
                  <a:gd name="T62" fmla="*/ 192 w 313"/>
                  <a:gd name="T63" fmla="*/ 74 h 408"/>
                  <a:gd name="T64" fmla="*/ 172 w 313"/>
                  <a:gd name="T65" fmla="*/ 70 h 408"/>
                  <a:gd name="T66" fmla="*/ 143 w 313"/>
                  <a:gd name="T67" fmla="*/ 69 h 408"/>
                  <a:gd name="T68" fmla="*/ 82 w 313"/>
                  <a:gd name="T69" fmla="*/ 6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3" h="408">
                    <a:moveTo>
                      <a:pt x="0" y="408"/>
                    </a:moveTo>
                    <a:lnTo>
                      <a:pt x="0" y="0"/>
                    </a:lnTo>
                    <a:lnTo>
                      <a:pt x="132" y="0"/>
                    </a:lnTo>
                    <a:lnTo>
                      <a:pt x="167" y="0"/>
                    </a:lnTo>
                    <a:lnTo>
                      <a:pt x="195" y="1"/>
                    </a:lnTo>
                    <a:lnTo>
                      <a:pt x="216" y="2"/>
                    </a:lnTo>
                    <a:lnTo>
                      <a:pt x="231" y="5"/>
                    </a:lnTo>
                    <a:lnTo>
                      <a:pt x="240" y="8"/>
                    </a:lnTo>
                    <a:lnTo>
                      <a:pt x="248" y="12"/>
                    </a:lnTo>
                    <a:lnTo>
                      <a:pt x="256" y="16"/>
                    </a:lnTo>
                    <a:lnTo>
                      <a:pt x="262" y="20"/>
                    </a:lnTo>
                    <a:lnTo>
                      <a:pt x="270" y="25"/>
                    </a:lnTo>
                    <a:lnTo>
                      <a:pt x="277" y="32"/>
                    </a:lnTo>
                    <a:lnTo>
                      <a:pt x="284" y="38"/>
                    </a:lnTo>
                    <a:lnTo>
                      <a:pt x="290" y="45"/>
                    </a:lnTo>
                    <a:lnTo>
                      <a:pt x="296" y="53"/>
                    </a:lnTo>
                    <a:lnTo>
                      <a:pt x="300" y="62"/>
                    </a:lnTo>
                    <a:lnTo>
                      <a:pt x="304" y="71"/>
                    </a:lnTo>
                    <a:lnTo>
                      <a:pt x="308" y="81"/>
                    </a:lnTo>
                    <a:lnTo>
                      <a:pt x="310" y="91"/>
                    </a:lnTo>
                    <a:lnTo>
                      <a:pt x="312" y="102"/>
                    </a:lnTo>
                    <a:lnTo>
                      <a:pt x="313" y="112"/>
                    </a:lnTo>
                    <a:lnTo>
                      <a:pt x="313" y="124"/>
                    </a:lnTo>
                    <a:lnTo>
                      <a:pt x="313" y="143"/>
                    </a:lnTo>
                    <a:lnTo>
                      <a:pt x="310" y="160"/>
                    </a:lnTo>
                    <a:lnTo>
                      <a:pt x="306" y="175"/>
                    </a:lnTo>
                    <a:lnTo>
                      <a:pt x="300" y="188"/>
                    </a:lnTo>
                    <a:lnTo>
                      <a:pt x="293" y="200"/>
                    </a:lnTo>
                    <a:lnTo>
                      <a:pt x="284" y="212"/>
                    </a:lnTo>
                    <a:lnTo>
                      <a:pt x="274" y="221"/>
                    </a:lnTo>
                    <a:lnTo>
                      <a:pt x="265" y="229"/>
                    </a:lnTo>
                    <a:lnTo>
                      <a:pt x="254" y="236"/>
                    </a:lnTo>
                    <a:lnTo>
                      <a:pt x="244" y="241"/>
                    </a:lnTo>
                    <a:lnTo>
                      <a:pt x="233" y="245"/>
                    </a:lnTo>
                    <a:lnTo>
                      <a:pt x="223" y="248"/>
                    </a:lnTo>
                    <a:lnTo>
                      <a:pt x="205" y="250"/>
                    </a:lnTo>
                    <a:lnTo>
                      <a:pt x="185" y="253"/>
                    </a:lnTo>
                    <a:lnTo>
                      <a:pt x="163" y="253"/>
                    </a:lnTo>
                    <a:lnTo>
                      <a:pt x="136" y="254"/>
                    </a:lnTo>
                    <a:lnTo>
                      <a:pt x="82" y="254"/>
                    </a:lnTo>
                    <a:lnTo>
                      <a:pt x="82" y="408"/>
                    </a:lnTo>
                    <a:lnTo>
                      <a:pt x="0" y="408"/>
                    </a:lnTo>
                    <a:close/>
                    <a:moveTo>
                      <a:pt x="82" y="69"/>
                    </a:moveTo>
                    <a:lnTo>
                      <a:pt x="82" y="184"/>
                    </a:lnTo>
                    <a:lnTo>
                      <a:pt x="127" y="184"/>
                    </a:lnTo>
                    <a:lnTo>
                      <a:pt x="150" y="184"/>
                    </a:lnTo>
                    <a:lnTo>
                      <a:pt x="168" y="183"/>
                    </a:lnTo>
                    <a:lnTo>
                      <a:pt x="183" y="181"/>
                    </a:lnTo>
                    <a:lnTo>
                      <a:pt x="193" y="177"/>
                    </a:lnTo>
                    <a:lnTo>
                      <a:pt x="201" y="175"/>
                    </a:lnTo>
                    <a:lnTo>
                      <a:pt x="208" y="169"/>
                    </a:lnTo>
                    <a:lnTo>
                      <a:pt x="213" y="164"/>
                    </a:lnTo>
                    <a:lnTo>
                      <a:pt x="219" y="158"/>
                    </a:lnTo>
                    <a:lnTo>
                      <a:pt x="223" y="151"/>
                    </a:lnTo>
                    <a:lnTo>
                      <a:pt x="225" y="143"/>
                    </a:lnTo>
                    <a:lnTo>
                      <a:pt x="228" y="135"/>
                    </a:lnTo>
                    <a:lnTo>
                      <a:pt x="228" y="126"/>
                    </a:lnTo>
                    <a:lnTo>
                      <a:pt x="228" y="115"/>
                    </a:lnTo>
                    <a:lnTo>
                      <a:pt x="225" y="106"/>
                    </a:lnTo>
                    <a:lnTo>
                      <a:pt x="221" y="97"/>
                    </a:lnTo>
                    <a:lnTo>
                      <a:pt x="215" y="90"/>
                    </a:lnTo>
                    <a:lnTo>
                      <a:pt x="208" y="83"/>
                    </a:lnTo>
                    <a:lnTo>
                      <a:pt x="200" y="78"/>
                    </a:lnTo>
                    <a:lnTo>
                      <a:pt x="192" y="74"/>
                    </a:lnTo>
                    <a:lnTo>
                      <a:pt x="181" y="71"/>
                    </a:lnTo>
                    <a:lnTo>
                      <a:pt x="172" y="70"/>
                    </a:lnTo>
                    <a:lnTo>
                      <a:pt x="159" y="69"/>
                    </a:lnTo>
                    <a:lnTo>
                      <a:pt x="143" y="69"/>
                    </a:lnTo>
                    <a:lnTo>
                      <a:pt x="122" y="69"/>
                    </a:lnTo>
                    <a:lnTo>
                      <a:pt x="82" y="6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3" name="Freeform 215">
                <a:extLst>
                  <a:ext uri="{FF2B5EF4-FFF2-40B4-BE49-F238E27FC236}">
                    <a16:creationId xmlns:a16="http://schemas.microsoft.com/office/drawing/2014/main" id="{FA5BCAEF-554D-45FF-9532-BDB92CD88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2690"/>
                <a:ext cx="48" cy="76"/>
              </a:xfrm>
              <a:custGeom>
                <a:avLst/>
                <a:gdLst>
                  <a:gd name="T0" fmla="*/ 78 w 191"/>
                  <a:gd name="T1" fmla="*/ 302 h 302"/>
                  <a:gd name="T2" fmla="*/ 0 w 191"/>
                  <a:gd name="T3" fmla="*/ 302 h 302"/>
                  <a:gd name="T4" fmla="*/ 0 w 191"/>
                  <a:gd name="T5" fmla="*/ 6 h 302"/>
                  <a:gd name="T6" fmla="*/ 73 w 191"/>
                  <a:gd name="T7" fmla="*/ 6 h 302"/>
                  <a:gd name="T8" fmla="*/ 73 w 191"/>
                  <a:gd name="T9" fmla="*/ 48 h 302"/>
                  <a:gd name="T10" fmla="*/ 81 w 191"/>
                  <a:gd name="T11" fmla="*/ 34 h 302"/>
                  <a:gd name="T12" fmla="*/ 90 w 191"/>
                  <a:gd name="T13" fmla="*/ 24 h 302"/>
                  <a:gd name="T14" fmla="*/ 98 w 191"/>
                  <a:gd name="T15" fmla="*/ 14 h 302"/>
                  <a:gd name="T16" fmla="*/ 106 w 191"/>
                  <a:gd name="T17" fmla="*/ 9 h 302"/>
                  <a:gd name="T18" fmla="*/ 114 w 191"/>
                  <a:gd name="T19" fmla="*/ 5 h 302"/>
                  <a:gd name="T20" fmla="*/ 122 w 191"/>
                  <a:gd name="T21" fmla="*/ 1 h 302"/>
                  <a:gd name="T22" fmla="*/ 130 w 191"/>
                  <a:gd name="T23" fmla="*/ 0 h 302"/>
                  <a:gd name="T24" fmla="*/ 139 w 191"/>
                  <a:gd name="T25" fmla="*/ 0 h 302"/>
                  <a:gd name="T26" fmla="*/ 152 w 191"/>
                  <a:gd name="T27" fmla="*/ 0 h 302"/>
                  <a:gd name="T28" fmla="*/ 166 w 191"/>
                  <a:gd name="T29" fmla="*/ 2 h 302"/>
                  <a:gd name="T30" fmla="*/ 179 w 191"/>
                  <a:gd name="T31" fmla="*/ 8 h 302"/>
                  <a:gd name="T32" fmla="*/ 191 w 191"/>
                  <a:gd name="T33" fmla="*/ 14 h 302"/>
                  <a:gd name="T34" fmla="*/ 167 w 191"/>
                  <a:gd name="T35" fmla="*/ 82 h 302"/>
                  <a:gd name="T36" fmla="*/ 158 w 191"/>
                  <a:gd name="T37" fmla="*/ 77 h 302"/>
                  <a:gd name="T38" fmla="*/ 148 w 191"/>
                  <a:gd name="T39" fmla="*/ 73 h 302"/>
                  <a:gd name="T40" fmla="*/ 139 w 191"/>
                  <a:gd name="T41" fmla="*/ 70 h 302"/>
                  <a:gd name="T42" fmla="*/ 130 w 191"/>
                  <a:gd name="T43" fmla="*/ 70 h 302"/>
                  <a:gd name="T44" fmla="*/ 122 w 191"/>
                  <a:gd name="T45" fmla="*/ 70 h 302"/>
                  <a:gd name="T46" fmla="*/ 115 w 191"/>
                  <a:gd name="T47" fmla="*/ 71 h 302"/>
                  <a:gd name="T48" fmla="*/ 109 w 191"/>
                  <a:gd name="T49" fmla="*/ 74 h 302"/>
                  <a:gd name="T50" fmla="*/ 102 w 191"/>
                  <a:gd name="T51" fmla="*/ 78 h 302"/>
                  <a:gd name="T52" fmla="*/ 97 w 191"/>
                  <a:gd name="T53" fmla="*/ 85 h 302"/>
                  <a:gd name="T54" fmla="*/ 93 w 191"/>
                  <a:gd name="T55" fmla="*/ 91 h 302"/>
                  <a:gd name="T56" fmla="*/ 87 w 191"/>
                  <a:gd name="T57" fmla="*/ 101 h 302"/>
                  <a:gd name="T58" fmla="*/ 85 w 191"/>
                  <a:gd name="T59" fmla="*/ 111 h 302"/>
                  <a:gd name="T60" fmla="*/ 82 w 191"/>
                  <a:gd name="T61" fmla="*/ 127 h 302"/>
                  <a:gd name="T62" fmla="*/ 79 w 191"/>
                  <a:gd name="T63" fmla="*/ 148 h 302"/>
                  <a:gd name="T64" fmla="*/ 78 w 191"/>
                  <a:gd name="T65" fmla="*/ 176 h 302"/>
                  <a:gd name="T66" fmla="*/ 78 w 191"/>
                  <a:gd name="T67" fmla="*/ 211 h 302"/>
                  <a:gd name="T68" fmla="*/ 78 w 191"/>
                  <a:gd name="T6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1" h="302">
                    <a:moveTo>
                      <a:pt x="78" y="302"/>
                    </a:moveTo>
                    <a:lnTo>
                      <a:pt x="0" y="302"/>
                    </a:lnTo>
                    <a:lnTo>
                      <a:pt x="0" y="6"/>
                    </a:lnTo>
                    <a:lnTo>
                      <a:pt x="73" y="6"/>
                    </a:lnTo>
                    <a:lnTo>
                      <a:pt x="73" y="48"/>
                    </a:lnTo>
                    <a:lnTo>
                      <a:pt x="81" y="34"/>
                    </a:lnTo>
                    <a:lnTo>
                      <a:pt x="90" y="24"/>
                    </a:lnTo>
                    <a:lnTo>
                      <a:pt x="98" y="14"/>
                    </a:lnTo>
                    <a:lnTo>
                      <a:pt x="106" y="9"/>
                    </a:lnTo>
                    <a:lnTo>
                      <a:pt x="114" y="5"/>
                    </a:lnTo>
                    <a:lnTo>
                      <a:pt x="122" y="1"/>
                    </a:lnTo>
                    <a:lnTo>
                      <a:pt x="130" y="0"/>
                    </a:lnTo>
                    <a:lnTo>
                      <a:pt x="139" y="0"/>
                    </a:lnTo>
                    <a:lnTo>
                      <a:pt x="152" y="0"/>
                    </a:lnTo>
                    <a:lnTo>
                      <a:pt x="166" y="2"/>
                    </a:lnTo>
                    <a:lnTo>
                      <a:pt x="179" y="8"/>
                    </a:lnTo>
                    <a:lnTo>
                      <a:pt x="191" y="14"/>
                    </a:lnTo>
                    <a:lnTo>
                      <a:pt x="167" y="82"/>
                    </a:lnTo>
                    <a:lnTo>
                      <a:pt x="158" y="77"/>
                    </a:lnTo>
                    <a:lnTo>
                      <a:pt x="148" y="73"/>
                    </a:lnTo>
                    <a:lnTo>
                      <a:pt x="139" y="70"/>
                    </a:lnTo>
                    <a:lnTo>
                      <a:pt x="130" y="70"/>
                    </a:lnTo>
                    <a:lnTo>
                      <a:pt x="122" y="70"/>
                    </a:lnTo>
                    <a:lnTo>
                      <a:pt x="115" y="71"/>
                    </a:lnTo>
                    <a:lnTo>
                      <a:pt x="109" y="74"/>
                    </a:lnTo>
                    <a:lnTo>
                      <a:pt x="102" y="78"/>
                    </a:lnTo>
                    <a:lnTo>
                      <a:pt x="97" y="85"/>
                    </a:lnTo>
                    <a:lnTo>
                      <a:pt x="93" y="91"/>
                    </a:lnTo>
                    <a:lnTo>
                      <a:pt x="87" y="101"/>
                    </a:lnTo>
                    <a:lnTo>
                      <a:pt x="85" y="111"/>
                    </a:lnTo>
                    <a:lnTo>
                      <a:pt x="82" y="127"/>
                    </a:lnTo>
                    <a:lnTo>
                      <a:pt x="79" y="148"/>
                    </a:lnTo>
                    <a:lnTo>
                      <a:pt x="78" y="176"/>
                    </a:lnTo>
                    <a:lnTo>
                      <a:pt x="78" y="211"/>
                    </a:lnTo>
                    <a:lnTo>
                      <a:pt x="78" y="30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4" name="Freeform 216">
                <a:extLst>
                  <a:ext uri="{FF2B5EF4-FFF2-40B4-BE49-F238E27FC236}">
                    <a16:creationId xmlns:a16="http://schemas.microsoft.com/office/drawing/2014/main" id="{6530CB83-AED9-42C0-880B-AAF8EABB8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" y="2690"/>
                <a:ext cx="76" cy="77"/>
              </a:xfrm>
              <a:custGeom>
                <a:avLst/>
                <a:gdLst>
                  <a:gd name="T0" fmla="*/ 5 w 306"/>
                  <a:gd name="T1" fmla="*/ 111 h 309"/>
                  <a:gd name="T2" fmla="*/ 24 w 306"/>
                  <a:gd name="T3" fmla="*/ 65 h 309"/>
                  <a:gd name="T4" fmla="*/ 42 w 306"/>
                  <a:gd name="T5" fmla="*/ 42 h 309"/>
                  <a:gd name="T6" fmla="*/ 65 w 306"/>
                  <a:gd name="T7" fmla="*/ 24 h 309"/>
                  <a:gd name="T8" fmla="*/ 111 w 306"/>
                  <a:gd name="T9" fmla="*/ 4 h 309"/>
                  <a:gd name="T10" fmla="*/ 170 w 306"/>
                  <a:gd name="T11" fmla="*/ 0 h 309"/>
                  <a:gd name="T12" fmla="*/ 213 w 306"/>
                  <a:gd name="T13" fmla="*/ 10 h 309"/>
                  <a:gd name="T14" fmla="*/ 252 w 306"/>
                  <a:gd name="T15" fmla="*/ 33 h 309"/>
                  <a:gd name="T16" fmla="*/ 282 w 306"/>
                  <a:gd name="T17" fmla="*/ 66 h 309"/>
                  <a:gd name="T18" fmla="*/ 300 w 306"/>
                  <a:gd name="T19" fmla="*/ 106 h 309"/>
                  <a:gd name="T20" fmla="*/ 306 w 306"/>
                  <a:gd name="T21" fmla="*/ 154 h 309"/>
                  <a:gd name="T22" fmla="*/ 300 w 306"/>
                  <a:gd name="T23" fmla="*/ 200 h 309"/>
                  <a:gd name="T24" fmla="*/ 281 w 306"/>
                  <a:gd name="T25" fmla="*/ 241 h 309"/>
                  <a:gd name="T26" fmla="*/ 252 w 306"/>
                  <a:gd name="T27" fmla="*/ 276 h 309"/>
                  <a:gd name="T28" fmla="*/ 213 w 306"/>
                  <a:gd name="T29" fmla="*/ 298 h 309"/>
                  <a:gd name="T30" fmla="*/ 170 w 306"/>
                  <a:gd name="T31" fmla="*/ 309 h 309"/>
                  <a:gd name="T32" fmla="*/ 114 w 306"/>
                  <a:gd name="T33" fmla="*/ 305 h 309"/>
                  <a:gd name="T34" fmla="*/ 66 w 306"/>
                  <a:gd name="T35" fmla="*/ 286 h 309"/>
                  <a:gd name="T36" fmla="*/ 44 w 306"/>
                  <a:gd name="T37" fmla="*/ 268 h 309"/>
                  <a:gd name="T38" fmla="*/ 25 w 306"/>
                  <a:gd name="T39" fmla="*/ 245 h 309"/>
                  <a:gd name="T40" fmla="*/ 10 w 306"/>
                  <a:gd name="T41" fmla="*/ 217 h 309"/>
                  <a:gd name="T42" fmla="*/ 1 w 306"/>
                  <a:gd name="T43" fmla="*/ 175 h 309"/>
                  <a:gd name="T44" fmla="*/ 81 w 306"/>
                  <a:gd name="T45" fmla="*/ 164 h 309"/>
                  <a:gd name="T46" fmla="*/ 86 w 306"/>
                  <a:gd name="T47" fmla="*/ 193 h 309"/>
                  <a:gd name="T48" fmla="*/ 97 w 306"/>
                  <a:gd name="T49" fmla="*/ 216 h 309"/>
                  <a:gd name="T50" fmla="*/ 113 w 306"/>
                  <a:gd name="T51" fmla="*/ 232 h 309"/>
                  <a:gd name="T52" fmla="*/ 131 w 306"/>
                  <a:gd name="T53" fmla="*/ 241 h 309"/>
                  <a:gd name="T54" fmla="*/ 154 w 306"/>
                  <a:gd name="T55" fmla="*/ 245 h 309"/>
                  <a:gd name="T56" fmla="*/ 175 w 306"/>
                  <a:gd name="T57" fmla="*/ 241 h 309"/>
                  <a:gd name="T58" fmla="*/ 194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3 h 309"/>
                  <a:gd name="T64" fmla="*/ 225 w 306"/>
                  <a:gd name="T65" fmla="*/ 164 h 309"/>
                  <a:gd name="T66" fmla="*/ 224 w 306"/>
                  <a:gd name="T67" fmla="*/ 132 h 309"/>
                  <a:gd name="T68" fmla="*/ 217 w 306"/>
                  <a:gd name="T69" fmla="*/ 107 h 309"/>
                  <a:gd name="T70" fmla="*/ 204 w 306"/>
                  <a:gd name="T71" fmla="*/ 86 h 309"/>
                  <a:gd name="T72" fmla="*/ 188 w 306"/>
                  <a:gd name="T73" fmla="*/ 73 h 309"/>
                  <a:gd name="T74" fmla="*/ 168 w 306"/>
                  <a:gd name="T75" fmla="*/ 65 h 309"/>
                  <a:gd name="T76" fmla="*/ 146 w 306"/>
                  <a:gd name="T77" fmla="*/ 63 h 309"/>
                  <a:gd name="T78" fmla="*/ 125 w 306"/>
                  <a:gd name="T79" fmla="*/ 69 h 309"/>
                  <a:gd name="T80" fmla="*/ 107 w 306"/>
                  <a:gd name="T81" fmla="*/ 81 h 309"/>
                  <a:gd name="T82" fmla="*/ 93 w 306"/>
                  <a:gd name="T83" fmla="*/ 99 h 309"/>
                  <a:gd name="T84" fmla="*/ 83 w 306"/>
                  <a:gd name="T85" fmla="*/ 125 h 309"/>
                  <a:gd name="T86" fmla="*/ 81 w 306"/>
                  <a:gd name="T87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0" y="93"/>
                    </a:lnTo>
                    <a:lnTo>
                      <a:pt x="20" y="74"/>
                    </a:lnTo>
                    <a:lnTo>
                      <a:pt x="24" y="65"/>
                    </a:lnTo>
                    <a:lnTo>
                      <a:pt x="30" y="57"/>
                    </a:lnTo>
                    <a:lnTo>
                      <a:pt x="36" y="49"/>
                    </a:lnTo>
                    <a:lnTo>
                      <a:pt x="42" y="42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4"/>
                    </a:lnTo>
                    <a:lnTo>
                      <a:pt x="74" y="18"/>
                    </a:lnTo>
                    <a:lnTo>
                      <a:pt x="93" y="10"/>
                    </a:lnTo>
                    <a:lnTo>
                      <a:pt x="111" y="4"/>
                    </a:lnTo>
                    <a:lnTo>
                      <a:pt x="131" y="0"/>
                    </a:lnTo>
                    <a:lnTo>
                      <a:pt x="152" y="0"/>
                    </a:lnTo>
                    <a:lnTo>
                      <a:pt x="170" y="0"/>
                    </a:lnTo>
                    <a:lnTo>
                      <a:pt x="184" y="2"/>
                    </a:lnTo>
                    <a:lnTo>
                      <a:pt x="200" y="5"/>
                    </a:lnTo>
                    <a:lnTo>
                      <a:pt x="213" y="10"/>
                    </a:lnTo>
                    <a:lnTo>
                      <a:pt x="228" y="16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3" y="42"/>
                    </a:lnTo>
                    <a:lnTo>
                      <a:pt x="273" y="54"/>
                    </a:lnTo>
                    <a:lnTo>
                      <a:pt x="282" y="66"/>
                    </a:lnTo>
                    <a:lnTo>
                      <a:pt x="289" y="79"/>
                    </a:lnTo>
                    <a:lnTo>
                      <a:pt x="296" y="93"/>
                    </a:lnTo>
                    <a:lnTo>
                      <a:pt x="300" y="106"/>
                    </a:lnTo>
                    <a:lnTo>
                      <a:pt x="304" y="122"/>
                    </a:lnTo>
                    <a:lnTo>
                      <a:pt x="305" y="136"/>
                    </a:lnTo>
                    <a:lnTo>
                      <a:pt x="306" y="154"/>
                    </a:lnTo>
                    <a:lnTo>
                      <a:pt x="305" y="170"/>
                    </a:lnTo>
                    <a:lnTo>
                      <a:pt x="304" y="186"/>
                    </a:lnTo>
                    <a:lnTo>
                      <a:pt x="300" y="200"/>
                    </a:lnTo>
                    <a:lnTo>
                      <a:pt x="296" y="215"/>
                    </a:lnTo>
                    <a:lnTo>
                      <a:pt x="289" y="228"/>
                    </a:lnTo>
                    <a:lnTo>
                      <a:pt x="281" y="241"/>
                    </a:lnTo>
                    <a:lnTo>
                      <a:pt x="273" y="253"/>
                    </a:lnTo>
                    <a:lnTo>
                      <a:pt x="263" y="265"/>
                    </a:lnTo>
                    <a:lnTo>
                      <a:pt x="252" y="276"/>
                    </a:lnTo>
                    <a:lnTo>
                      <a:pt x="240" y="284"/>
                    </a:lnTo>
                    <a:lnTo>
                      <a:pt x="227" y="292"/>
                    </a:lnTo>
                    <a:lnTo>
                      <a:pt x="213" y="298"/>
                    </a:lnTo>
                    <a:lnTo>
                      <a:pt x="200" y="302"/>
                    </a:lnTo>
                    <a:lnTo>
                      <a:pt x="186" y="306"/>
                    </a:lnTo>
                    <a:lnTo>
                      <a:pt x="170" y="309"/>
                    </a:lnTo>
                    <a:lnTo>
                      <a:pt x="154" y="309"/>
                    </a:lnTo>
                    <a:lnTo>
                      <a:pt x="134" y="308"/>
                    </a:lnTo>
                    <a:lnTo>
                      <a:pt x="114" y="305"/>
                    </a:lnTo>
                    <a:lnTo>
                      <a:pt x="94" y="298"/>
                    </a:lnTo>
                    <a:lnTo>
                      <a:pt x="75" y="290"/>
                    </a:lnTo>
                    <a:lnTo>
                      <a:pt x="66" y="286"/>
                    </a:lnTo>
                    <a:lnTo>
                      <a:pt x="58" y="281"/>
                    </a:lnTo>
                    <a:lnTo>
                      <a:pt x="50" y="274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30" y="253"/>
                    </a:lnTo>
                    <a:lnTo>
                      <a:pt x="25" y="245"/>
                    </a:lnTo>
                    <a:lnTo>
                      <a:pt x="20" y="237"/>
                    </a:lnTo>
                    <a:lnTo>
                      <a:pt x="14" y="228"/>
                    </a:lnTo>
                    <a:lnTo>
                      <a:pt x="10" y="217"/>
                    </a:lnTo>
                    <a:lnTo>
                      <a:pt x="8" y="208"/>
                    </a:lnTo>
                    <a:lnTo>
                      <a:pt x="5" y="197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1" y="154"/>
                    </a:moveTo>
                    <a:lnTo>
                      <a:pt x="81" y="164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6" y="193"/>
                    </a:lnTo>
                    <a:lnTo>
                      <a:pt x="89" y="201"/>
                    </a:lnTo>
                    <a:lnTo>
                      <a:pt x="93" y="208"/>
                    </a:lnTo>
                    <a:lnTo>
                      <a:pt x="97" y="216"/>
                    </a:lnTo>
                    <a:lnTo>
                      <a:pt x="102" y="221"/>
                    </a:lnTo>
                    <a:lnTo>
                      <a:pt x="107" y="227"/>
                    </a:lnTo>
                    <a:lnTo>
                      <a:pt x="113" y="232"/>
                    </a:lnTo>
                    <a:lnTo>
                      <a:pt x="118" y="236"/>
                    </a:lnTo>
                    <a:lnTo>
                      <a:pt x="125" y="240"/>
                    </a:lnTo>
                    <a:lnTo>
                      <a:pt x="131" y="241"/>
                    </a:lnTo>
                    <a:lnTo>
                      <a:pt x="138" y="244"/>
                    </a:lnTo>
                    <a:lnTo>
                      <a:pt x="146" y="245"/>
                    </a:lnTo>
                    <a:lnTo>
                      <a:pt x="154" y="245"/>
                    </a:lnTo>
                    <a:lnTo>
                      <a:pt x="160" y="245"/>
                    </a:lnTo>
                    <a:lnTo>
                      <a:pt x="168" y="244"/>
                    </a:lnTo>
                    <a:lnTo>
                      <a:pt x="175" y="241"/>
                    </a:lnTo>
                    <a:lnTo>
                      <a:pt x="182" y="240"/>
                    </a:lnTo>
                    <a:lnTo>
                      <a:pt x="188" y="236"/>
                    </a:lnTo>
                    <a:lnTo>
                      <a:pt x="194" y="232"/>
                    </a:lnTo>
                    <a:lnTo>
                      <a:pt x="199" y="227"/>
                    </a:lnTo>
                    <a:lnTo>
                      <a:pt x="204" y="221"/>
                    </a:lnTo>
                    <a:lnTo>
                      <a:pt x="209" y="216"/>
                    </a:lnTo>
                    <a:lnTo>
                      <a:pt x="213" y="208"/>
                    </a:lnTo>
                    <a:lnTo>
                      <a:pt x="217" y="201"/>
                    </a:lnTo>
                    <a:lnTo>
                      <a:pt x="220" y="193"/>
                    </a:lnTo>
                    <a:lnTo>
                      <a:pt x="223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2"/>
                    </a:lnTo>
                    <a:lnTo>
                      <a:pt x="223" y="123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4" y="86"/>
                    </a:lnTo>
                    <a:lnTo>
                      <a:pt x="199" y="81"/>
                    </a:lnTo>
                    <a:lnTo>
                      <a:pt x="194" y="77"/>
                    </a:lnTo>
                    <a:lnTo>
                      <a:pt x="188" y="73"/>
                    </a:lnTo>
                    <a:lnTo>
                      <a:pt x="182" y="69"/>
                    </a:lnTo>
                    <a:lnTo>
                      <a:pt x="175" y="66"/>
                    </a:lnTo>
                    <a:lnTo>
                      <a:pt x="168" y="65"/>
                    </a:lnTo>
                    <a:lnTo>
                      <a:pt x="160" y="63"/>
                    </a:lnTo>
                    <a:lnTo>
                      <a:pt x="154" y="63"/>
                    </a:lnTo>
                    <a:lnTo>
                      <a:pt x="146" y="63"/>
                    </a:lnTo>
                    <a:lnTo>
                      <a:pt x="138" y="65"/>
                    </a:lnTo>
                    <a:lnTo>
                      <a:pt x="131" y="66"/>
                    </a:lnTo>
                    <a:lnTo>
                      <a:pt x="125" y="69"/>
                    </a:lnTo>
                    <a:lnTo>
                      <a:pt x="118" y="73"/>
                    </a:lnTo>
                    <a:lnTo>
                      <a:pt x="113" y="77"/>
                    </a:lnTo>
                    <a:lnTo>
                      <a:pt x="107" y="81"/>
                    </a:lnTo>
                    <a:lnTo>
                      <a:pt x="102" y="86"/>
                    </a:lnTo>
                    <a:lnTo>
                      <a:pt x="97" y="93"/>
                    </a:lnTo>
                    <a:lnTo>
                      <a:pt x="93" y="99"/>
                    </a:lnTo>
                    <a:lnTo>
                      <a:pt x="89" y="107"/>
                    </a:lnTo>
                    <a:lnTo>
                      <a:pt x="86" y="115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1" y="143"/>
                    </a:lnTo>
                    <a:lnTo>
                      <a:pt x="81" y="15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5" name="Freeform 217">
                <a:extLst>
                  <a:ext uri="{FF2B5EF4-FFF2-40B4-BE49-F238E27FC236}">
                    <a16:creationId xmlns:a16="http://schemas.microsoft.com/office/drawing/2014/main" id="{2D92917C-C72E-4A0D-9FF7-E740CAB5C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665"/>
                <a:ext cx="43" cy="102"/>
              </a:xfrm>
              <a:custGeom>
                <a:avLst/>
                <a:gdLst>
                  <a:gd name="T0" fmla="*/ 169 w 174"/>
                  <a:gd name="T1" fmla="*/ 104 h 407"/>
                  <a:gd name="T2" fmla="*/ 169 w 174"/>
                  <a:gd name="T3" fmla="*/ 167 h 407"/>
                  <a:gd name="T4" fmla="*/ 115 w 174"/>
                  <a:gd name="T5" fmla="*/ 167 h 407"/>
                  <a:gd name="T6" fmla="*/ 115 w 174"/>
                  <a:gd name="T7" fmla="*/ 286 h 407"/>
                  <a:gd name="T8" fmla="*/ 115 w 174"/>
                  <a:gd name="T9" fmla="*/ 302 h 407"/>
                  <a:gd name="T10" fmla="*/ 115 w 174"/>
                  <a:gd name="T11" fmla="*/ 314 h 407"/>
                  <a:gd name="T12" fmla="*/ 116 w 174"/>
                  <a:gd name="T13" fmla="*/ 323 h 407"/>
                  <a:gd name="T14" fmla="*/ 116 w 174"/>
                  <a:gd name="T15" fmla="*/ 329 h 407"/>
                  <a:gd name="T16" fmla="*/ 119 w 174"/>
                  <a:gd name="T17" fmla="*/ 334 h 407"/>
                  <a:gd name="T18" fmla="*/ 124 w 174"/>
                  <a:gd name="T19" fmla="*/ 338 h 407"/>
                  <a:gd name="T20" fmla="*/ 129 w 174"/>
                  <a:gd name="T21" fmla="*/ 341 h 407"/>
                  <a:gd name="T22" fmla="*/ 137 w 174"/>
                  <a:gd name="T23" fmla="*/ 342 h 407"/>
                  <a:gd name="T24" fmla="*/ 150 w 174"/>
                  <a:gd name="T25" fmla="*/ 341 h 407"/>
                  <a:gd name="T26" fmla="*/ 168 w 174"/>
                  <a:gd name="T27" fmla="*/ 334 h 407"/>
                  <a:gd name="T28" fmla="*/ 174 w 174"/>
                  <a:gd name="T29" fmla="*/ 395 h 407"/>
                  <a:gd name="T30" fmla="*/ 161 w 174"/>
                  <a:gd name="T31" fmla="*/ 400 h 407"/>
                  <a:gd name="T32" fmla="*/ 145 w 174"/>
                  <a:gd name="T33" fmla="*/ 404 h 407"/>
                  <a:gd name="T34" fmla="*/ 129 w 174"/>
                  <a:gd name="T35" fmla="*/ 407 h 407"/>
                  <a:gd name="T36" fmla="*/ 113 w 174"/>
                  <a:gd name="T37" fmla="*/ 407 h 407"/>
                  <a:gd name="T38" fmla="*/ 103 w 174"/>
                  <a:gd name="T39" fmla="*/ 407 h 407"/>
                  <a:gd name="T40" fmla="*/ 93 w 174"/>
                  <a:gd name="T41" fmla="*/ 406 h 407"/>
                  <a:gd name="T42" fmla="*/ 84 w 174"/>
                  <a:gd name="T43" fmla="*/ 403 h 407"/>
                  <a:gd name="T44" fmla="*/ 75 w 174"/>
                  <a:gd name="T45" fmla="*/ 400 h 407"/>
                  <a:gd name="T46" fmla="*/ 67 w 174"/>
                  <a:gd name="T47" fmla="*/ 396 h 407"/>
                  <a:gd name="T48" fmla="*/ 60 w 174"/>
                  <a:gd name="T49" fmla="*/ 392 h 407"/>
                  <a:gd name="T50" fmla="*/ 55 w 174"/>
                  <a:gd name="T51" fmla="*/ 387 h 407"/>
                  <a:gd name="T52" fmla="*/ 50 w 174"/>
                  <a:gd name="T53" fmla="*/ 382 h 407"/>
                  <a:gd name="T54" fmla="*/ 46 w 174"/>
                  <a:gd name="T55" fmla="*/ 375 h 407"/>
                  <a:gd name="T56" fmla="*/ 43 w 174"/>
                  <a:gd name="T57" fmla="*/ 368 h 407"/>
                  <a:gd name="T58" fmla="*/ 40 w 174"/>
                  <a:gd name="T59" fmla="*/ 360 h 407"/>
                  <a:gd name="T60" fmla="*/ 39 w 174"/>
                  <a:gd name="T61" fmla="*/ 351 h 407"/>
                  <a:gd name="T62" fmla="*/ 38 w 174"/>
                  <a:gd name="T63" fmla="*/ 342 h 407"/>
                  <a:gd name="T64" fmla="*/ 36 w 174"/>
                  <a:gd name="T65" fmla="*/ 330 h 407"/>
                  <a:gd name="T66" fmla="*/ 36 w 174"/>
                  <a:gd name="T67" fmla="*/ 315 h 407"/>
                  <a:gd name="T68" fmla="*/ 36 w 174"/>
                  <a:gd name="T69" fmla="*/ 295 h 407"/>
                  <a:gd name="T70" fmla="*/ 36 w 174"/>
                  <a:gd name="T71" fmla="*/ 167 h 407"/>
                  <a:gd name="T72" fmla="*/ 0 w 174"/>
                  <a:gd name="T73" fmla="*/ 167 h 407"/>
                  <a:gd name="T74" fmla="*/ 0 w 174"/>
                  <a:gd name="T75" fmla="*/ 104 h 407"/>
                  <a:gd name="T76" fmla="*/ 36 w 174"/>
                  <a:gd name="T77" fmla="*/ 104 h 407"/>
                  <a:gd name="T78" fmla="*/ 36 w 174"/>
                  <a:gd name="T79" fmla="*/ 45 h 407"/>
                  <a:gd name="T80" fmla="*/ 115 w 174"/>
                  <a:gd name="T81" fmla="*/ 0 h 407"/>
                  <a:gd name="T82" fmla="*/ 115 w 174"/>
                  <a:gd name="T83" fmla="*/ 104 h 407"/>
                  <a:gd name="T84" fmla="*/ 169 w 174"/>
                  <a:gd name="T85" fmla="*/ 10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4" h="407">
                    <a:moveTo>
                      <a:pt x="169" y="104"/>
                    </a:moveTo>
                    <a:lnTo>
                      <a:pt x="169" y="167"/>
                    </a:lnTo>
                    <a:lnTo>
                      <a:pt x="115" y="167"/>
                    </a:lnTo>
                    <a:lnTo>
                      <a:pt x="115" y="286"/>
                    </a:lnTo>
                    <a:lnTo>
                      <a:pt x="115" y="302"/>
                    </a:lnTo>
                    <a:lnTo>
                      <a:pt x="115" y="314"/>
                    </a:lnTo>
                    <a:lnTo>
                      <a:pt x="116" y="323"/>
                    </a:lnTo>
                    <a:lnTo>
                      <a:pt x="116" y="329"/>
                    </a:lnTo>
                    <a:lnTo>
                      <a:pt x="119" y="334"/>
                    </a:lnTo>
                    <a:lnTo>
                      <a:pt x="124" y="338"/>
                    </a:lnTo>
                    <a:lnTo>
                      <a:pt x="129" y="341"/>
                    </a:lnTo>
                    <a:lnTo>
                      <a:pt x="137" y="342"/>
                    </a:lnTo>
                    <a:lnTo>
                      <a:pt x="150" y="341"/>
                    </a:lnTo>
                    <a:lnTo>
                      <a:pt x="168" y="334"/>
                    </a:lnTo>
                    <a:lnTo>
                      <a:pt x="174" y="395"/>
                    </a:lnTo>
                    <a:lnTo>
                      <a:pt x="161" y="400"/>
                    </a:lnTo>
                    <a:lnTo>
                      <a:pt x="145" y="404"/>
                    </a:lnTo>
                    <a:lnTo>
                      <a:pt x="129" y="407"/>
                    </a:lnTo>
                    <a:lnTo>
                      <a:pt x="113" y="407"/>
                    </a:lnTo>
                    <a:lnTo>
                      <a:pt x="103" y="407"/>
                    </a:lnTo>
                    <a:lnTo>
                      <a:pt x="93" y="406"/>
                    </a:lnTo>
                    <a:lnTo>
                      <a:pt x="84" y="403"/>
                    </a:lnTo>
                    <a:lnTo>
                      <a:pt x="75" y="400"/>
                    </a:lnTo>
                    <a:lnTo>
                      <a:pt x="67" y="396"/>
                    </a:lnTo>
                    <a:lnTo>
                      <a:pt x="60" y="392"/>
                    </a:lnTo>
                    <a:lnTo>
                      <a:pt x="55" y="387"/>
                    </a:lnTo>
                    <a:lnTo>
                      <a:pt x="50" y="382"/>
                    </a:lnTo>
                    <a:lnTo>
                      <a:pt x="46" y="375"/>
                    </a:lnTo>
                    <a:lnTo>
                      <a:pt x="43" y="368"/>
                    </a:lnTo>
                    <a:lnTo>
                      <a:pt x="40" y="360"/>
                    </a:lnTo>
                    <a:lnTo>
                      <a:pt x="39" y="351"/>
                    </a:lnTo>
                    <a:lnTo>
                      <a:pt x="38" y="342"/>
                    </a:lnTo>
                    <a:lnTo>
                      <a:pt x="36" y="330"/>
                    </a:lnTo>
                    <a:lnTo>
                      <a:pt x="36" y="315"/>
                    </a:lnTo>
                    <a:lnTo>
                      <a:pt x="36" y="295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4"/>
                    </a:lnTo>
                    <a:lnTo>
                      <a:pt x="36" y="104"/>
                    </a:lnTo>
                    <a:lnTo>
                      <a:pt x="36" y="45"/>
                    </a:lnTo>
                    <a:lnTo>
                      <a:pt x="115" y="0"/>
                    </a:lnTo>
                    <a:lnTo>
                      <a:pt x="115" y="104"/>
                    </a:lnTo>
                    <a:lnTo>
                      <a:pt x="169" y="10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6" name="Freeform 218">
                <a:extLst>
                  <a:ext uri="{FF2B5EF4-FFF2-40B4-BE49-F238E27FC236}">
                    <a16:creationId xmlns:a16="http://schemas.microsoft.com/office/drawing/2014/main" id="{DAA630E9-E23A-401A-930F-ECD894D93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2690"/>
                <a:ext cx="70" cy="77"/>
              </a:xfrm>
              <a:custGeom>
                <a:avLst/>
                <a:gdLst>
                  <a:gd name="T0" fmla="*/ 273 w 277"/>
                  <a:gd name="T1" fmla="*/ 221 h 309"/>
                  <a:gd name="T2" fmla="*/ 265 w 277"/>
                  <a:gd name="T3" fmla="*/ 241 h 309"/>
                  <a:gd name="T4" fmla="*/ 253 w 277"/>
                  <a:gd name="T5" fmla="*/ 258 h 309"/>
                  <a:gd name="T6" fmla="*/ 241 w 277"/>
                  <a:gd name="T7" fmla="*/ 274 h 309"/>
                  <a:gd name="T8" fmla="*/ 225 w 277"/>
                  <a:gd name="T9" fmla="*/ 286 h 309"/>
                  <a:gd name="T10" fmla="*/ 208 w 277"/>
                  <a:gd name="T11" fmla="*/ 297 h 309"/>
                  <a:gd name="T12" fmla="*/ 189 w 277"/>
                  <a:gd name="T13" fmla="*/ 304 h 309"/>
                  <a:gd name="T14" fmla="*/ 167 w 277"/>
                  <a:gd name="T15" fmla="*/ 308 h 309"/>
                  <a:gd name="T16" fmla="*/ 144 w 277"/>
                  <a:gd name="T17" fmla="*/ 309 h 309"/>
                  <a:gd name="T18" fmla="*/ 108 w 277"/>
                  <a:gd name="T19" fmla="*/ 306 h 309"/>
                  <a:gd name="T20" fmla="*/ 76 w 277"/>
                  <a:gd name="T21" fmla="*/ 297 h 309"/>
                  <a:gd name="T22" fmla="*/ 50 w 277"/>
                  <a:gd name="T23" fmla="*/ 281 h 309"/>
                  <a:gd name="T24" fmla="*/ 29 w 277"/>
                  <a:gd name="T25" fmla="*/ 258 h 309"/>
                  <a:gd name="T26" fmla="*/ 17 w 277"/>
                  <a:gd name="T27" fmla="*/ 237 h 309"/>
                  <a:gd name="T28" fmla="*/ 7 w 277"/>
                  <a:gd name="T29" fmla="*/ 213 h 309"/>
                  <a:gd name="T30" fmla="*/ 2 w 277"/>
                  <a:gd name="T31" fmla="*/ 186 h 309"/>
                  <a:gd name="T32" fmla="*/ 0 w 277"/>
                  <a:gd name="T33" fmla="*/ 156 h 309"/>
                  <a:gd name="T34" fmla="*/ 2 w 277"/>
                  <a:gd name="T35" fmla="*/ 122 h 309"/>
                  <a:gd name="T36" fmla="*/ 10 w 277"/>
                  <a:gd name="T37" fmla="*/ 90 h 309"/>
                  <a:gd name="T38" fmla="*/ 22 w 277"/>
                  <a:gd name="T39" fmla="*/ 63 h 309"/>
                  <a:gd name="T40" fmla="*/ 38 w 277"/>
                  <a:gd name="T41" fmla="*/ 41 h 309"/>
                  <a:gd name="T42" fmla="*/ 59 w 277"/>
                  <a:gd name="T43" fmla="*/ 22 h 309"/>
                  <a:gd name="T44" fmla="*/ 82 w 277"/>
                  <a:gd name="T45" fmla="*/ 9 h 309"/>
                  <a:gd name="T46" fmla="*/ 108 w 277"/>
                  <a:gd name="T47" fmla="*/ 1 h 309"/>
                  <a:gd name="T48" fmla="*/ 136 w 277"/>
                  <a:gd name="T49" fmla="*/ 0 h 309"/>
                  <a:gd name="T50" fmla="*/ 168 w 277"/>
                  <a:gd name="T51" fmla="*/ 2 h 309"/>
                  <a:gd name="T52" fmla="*/ 195 w 277"/>
                  <a:gd name="T53" fmla="*/ 10 h 309"/>
                  <a:gd name="T54" fmla="*/ 220 w 277"/>
                  <a:gd name="T55" fmla="*/ 24 h 309"/>
                  <a:gd name="T56" fmla="*/ 241 w 277"/>
                  <a:gd name="T57" fmla="*/ 42 h 309"/>
                  <a:gd name="T58" fmla="*/ 257 w 277"/>
                  <a:gd name="T59" fmla="*/ 67 h 309"/>
                  <a:gd name="T60" fmla="*/ 269 w 277"/>
                  <a:gd name="T61" fmla="*/ 98 h 309"/>
                  <a:gd name="T62" fmla="*/ 275 w 277"/>
                  <a:gd name="T63" fmla="*/ 135 h 309"/>
                  <a:gd name="T64" fmla="*/ 277 w 277"/>
                  <a:gd name="T65" fmla="*/ 176 h 309"/>
                  <a:gd name="T66" fmla="*/ 82 w 277"/>
                  <a:gd name="T67" fmla="*/ 193 h 309"/>
                  <a:gd name="T68" fmla="*/ 88 w 277"/>
                  <a:gd name="T69" fmla="*/ 215 h 309"/>
                  <a:gd name="T70" fmla="*/ 95 w 277"/>
                  <a:gd name="T71" fmla="*/ 225 h 309"/>
                  <a:gd name="T72" fmla="*/ 104 w 277"/>
                  <a:gd name="T73" fmla="*/ 236 h 309"/>
                  <a:gd name="T74" fmla="*/ 115 w 277"/>
                  <a:gd name="T75" fmla="*/ 243 h 309"/>
                  <a:gd name="T76" fmla="*/ 132 w 277"/>
                  <a:gd name="T77" fmla="*/ 249 h 309"/>
                  <a:gd name="T78" fmla="*/ 153 w 277"/>
                  <a:gd name="T79" fmla="*/ 249 h 309"/>
                  <a:gd name="T80" fmla="*/ 169 w 277"/>
                  <a:gd name="T81" fmla="*/ 245 h 309"/>
                  <a:gd name="T82" fmla="*/ 181 w 277"/>
                  <a:gd name="T83" fmla="*/ 235 h 309"/>
                  <a:gd name="T84" fmla="*/ 191 w 277"/>
                  <a:gd name="T85" fmla="*/ 219 h 309"/>
                  <a:gd name="T86" fmla="*/ 199 w 277"/>
                  <a:gd name="T87" fmla="*/ 128 h 309"/>
                  <a:gd name="T88" fmla="*/ 195 w 277"/>
                  <a:gd name="T89" fmla="*/ 99 h 309"/>
                  <a:gd name="T90" fmla="*/ 189 w 277"/>
                  <a:gd name="T91" fmla="*/ 87 h 309"/>
                  <a:gd name="T92" fmla="*/ 181 w 277"/>
                  <a:gd name="T93" fmla="*/ 77 h 309"/>
                  <a:gd name="T94" fmla="*/ 163 w 277"/>
                  <a:gd name="T95" fmla="*/ 63 h 309"/>
                  <a:gd name="T96" fmla="*/ 140 w 277"/>
                  <a:gd name="T97" fmla="*/ 60 h 309"/>
                  <a:gd name="T98" fmla="*/ 118 w 277"/>
                  <a:gd name="T99" fmla="*/ 63 h 309"/>
                  <a:gd name="T100" fmla="*/ 99 w 277"/>
                  <a:gd name="T101" fmla="*/ 78 h 309"/>
                  <a:gd name="T102" fmla="*/ 91 w 277"/>
                  <a:gd name="T103" fmla="*/ 89 h 309"/>
                  <a:gd name="T104" fmla="*/ 86 w 277"/>
                  <a:gd name="T105" fmla="*/ 101 h 309"/>
                  <a:gd name="T106" fmla="*/ 82 w 277"/>
                  <a:gd name="T107" fmla="*/ 1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09">
                    <a:moveTo>
                      <a:pt x="195" y="208"/>
                    </a:moveTo>
                    <a:lnTo>
                      <a:pt x="273" y="221"/>
                    </a:lnTo>
                    <a:lnTo>
                      <a:pt x="269" y="232"/>
                    </a:lnTo>
                    <a:lnTo>
                      <a:pt x="265" y="241"/>
                    </a:lnTo>
                    <a:lnTo>
                      <a:pt x="260" y="251"/>
                    </a:lnTo>
                    <a:lnTo>
                      <a:pt x="253" y="258"/>
                    </a:lnTo>
                    <a:lnTo>
                      <a:pt x="248" y="266"/>
                    </a:lnTo>
                    <a:lnTo>
                      <a:pt x="241" y="274"/>
                    </a:lnTo>
                    <a:lnTo>
                      <a:pt x="233" y="281"/>
                    </a:lnTo>
                    <a:lnTo>
                      <a:pt x="225" y="286"/>
                    </a:lnTo>
                    <a:lnTo>
                      <a:pt x="217" y="292"/>
                    </a:lnTo>
                    <a:lnTo>
                      <a:pt x="208" y="297"/>
                    </a:lnTo>
                    <a:lnTo>
                      <a:pt x="199" y="301"/>
                    </a:lnTo>
                    <a:lnTo>
                      <a:pt x="189" y="304"/>
                    </a:lnTo>
                    <a:lnTo>
                      <a:pt x="179" y="306"/>
                    </a:lnTo>
                    <a:lnTo>
                      <a:pt x="167" y="308"/>
                    </a:lnTo>
                    <a:lnTo>
                      <a:pt x="156" y="309"/>
                    </a:lnTo>
                    <a:lnTo>
                      <a:pt x="144" y="309"/>
                    </a:lnTo>
                    <a:lnTo>
                      <a:pt x="126" y="309"/>
                    </a:lnTo>
                    <a:lnTo>
                      <a:pt x="108" y="306"/>
                    </a:lnTo>
                    <a:lnTo>
                      <a:pt x="91" y="302"/>
                    </a:lnTo>
                    <a:lnTo>
                      <a:pt x="76" y="297"/>
                    </a:lnTo>
                    <a:lnTo>
                      <a:pt x="63" y="289"/>
                    </a:lnTo>
                    <a:lnTo>
                      <a:pt x="50" y="281"/>
                    </a:lnTo>
                    <a:lnTo>
                      <a:pt x="39" y="270"/>
                    </a:lnTo>
                    <a:lnTo>
                      <a:pt x="29" y="258"/>
                    </a:lnTo>
                    <a:lnTo>
                      <a:pt x="22" y="248"/>
                    </a:lnTo>
                    <a:lnTo>
                      <a:pt x="17" y="237"/>
                    </a:lnTo>
                    <a:lnTo>
                      <a:pt x="11" y="225"/>
                    </a:lnTo>
                    <a:lnTo>
                      <a:pt x="7" y="213"/>
                    </a:lnTo>
                    <a:lnTo>
                      <a:pt x="3" y="200"/>
                    </a:lnTo>
                    <a:lnTo>
                      <a:pt x="2" y="186"/>
                    </a:lnTo>
                    <a:lnTo>
                      <a:pt x="1" y="171"/>
                    </a:lnTo>
                    <a:lnTo>
                      <a:pt x="0" y="156"/>
                    </a:lnTo>
                    <a:lnTo>
                      <a:pt x="1" y="139"/>
                    </a:lnTo>
                    <a:lnTo>
                      <a:pt x="2" y="122"/>
                    </a:lnTo>
                    <a:lnTo>
                      <a:pt x="5" y="106"/>
                    </a:lnTo>
                    <a:lnTo>
                      <a:pt x="10" y="90"/>
                    </a:lnTo>
                    <a:lnTo>
                      <a:pt x="15" y="77"/>
                    </a:lnTo>
                    <a:lnTo>
                      <a:pt x="22" y="63"/>
                    </a:lnTo>
                    <a:lnTo>
                      <a:pt x="30" y="52"/>
                    </a:lnTo>
                    <a:lnTo>
                      <a:pt x="38" y="41"/>
                    </a:lnTo>
                    <a:lnTo>
                      <a:pt x="49" y="32"/>
                    </a:lnTo>
                    <a:lnTo>
                      <a:pt x="59" y="22"/>
                    </a:lnTo>
                    <a:lnTo>
                      <a:pt x="70" y="16"/>
                    </a:lnTo>
                    <a:lnTo>
                      <a:pt x="82" y="9"/>
                    </a:lnTo>
                    <a:lnTo>
                      <a:pt x="95" y="5"/>
                    </a:lnTo>
                    <a:lnTo>
                      <a:pt x="108" y="1"/>
                    </a:lnTo>
                    <a:lnTo>
                      <a:pt x="122" y="0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68" y="2"/>
                    </a:lnTo>
                    <a:lnTo>
                      <a:pt x="181" y="5"/>
                    </a:lnTo>
                    <a:lnTo>
                      <a:pt x="195" y="10"/>
                    </a:lnTo>
                    <a:lnTo>
                      <a:pt x="208" y="16"/>
                    </a:lnTo>
                    <a:lnTo>
                      <a:pt x="220" y="24"/>
                    </a:lnTo>
                    <a:lnTo>
                      <a:pt x="230" y="33"/>
                    </a:lnTo>
                    <a:lnTo>
                      <a:pt x="241" y="42"/>
                    </a:lnTo>
                    <a:lnTo>
                      <a:pt x="249" y="54"/>
                    </a:lnTo>
                    <a:lnTo>
                      <a:pt x="257" y="67"/>
                    </a:lnTo>
                    <a:lnTo>
                      <a:pt x="264" y="82"/>
                    </a:lnTo>
                    <a:lnTo>
                      <a:pt x="269" y="98"/>
                    </a:lnTo>
                    <a:lnTo>
                      <a:pt x="273" y="115"/>
                    </a:lnTo>
                    <a:lnTo>
                      <a:pt x="275" y="135"/>
                    </a:lnTo>
                    <a:lnTo>
                      <a:pt x="277" y="155"/>
                    </a:lnTo>
                    <a:lnTo>
                      <a:pt x="277" y="176"/>
                    </a:lnTo>
                    <a:lnTo>
                      <a:pt x="80" y="176"/>
                    </a:lnTo>
                    <a:lnTo>
                      <a:pt x="82" y="193"/>
                    </a:lnTo>
                    <a:lnTo>
                      <a:pt x="86" y="208"/>
                    </a:lnTo>
                    <a:lnTo>
                      <a:pt x="88" y="215"/>
                    </a:lnTo>
                    <a:lnTo>
                      <a:pt x="91" y="220"/>
                    </a:lnTo>
                    <a:lnTo>
                      <a:pt x="95" y="225"/>
                    </a:lnTo>
                    <a:lnTo>
                      <a:pt x="99" y="231"/>
                    </a:lnTo>
                    <a:lnTo>
                      <a:pt x="104" y="236"/>
                    </a:lnTo>
                    <a:lnTo>
                      <a:pt x="110" y="240"/>
                    </a:lnTo>
                    <a:lnTo>
                      <a:pt x="115" y="243"/>
                    </a:lnTo>
                    <a:lnTo>
                      <a:pt x="120" y="245"/>
                    </a:lnTo>
                    <a:lnTo>
                      <a:pt x="132" y="249"/>
                    </a:lnTo>
                    <a:lnTo>
                      <a:pt x="144" y="251"/>
                    </a:lnTo>
                    <a:lnTo>
                      <a:pt x="153" y="249"/>
                    </a:lnTo>
                    <a:lnTo>
                      <a:pt x="161" y="248"/>
                    </a:lnTo>
                    <a:lnTo>
                      <a:pt x="169" y="245"/>
                    </a:lnTo>
                    <a:lnTo>
                      <a:pt x="176" y="240"/>
                    </a:lnTo>
                    <a:lnTo>
                      <a:pt x="181" y="235"/>
                    </a:lnTo>
                    <a:lnTo>
                      <a:pt x="187" y="227"/>
                    </a:lnTo>
                    <a:lnTo>
                      <a:pt x="191" y="219"/>
                    </a:lnTo>
                    <a:lnTo>
                      <a:pt x="195" y="208"/>
                    </a:lnTo>
                    <a:close/>
                    <a:moveTo>
                      <a:pt x="199" y="128"/>
                    </a:moveTo>
                    <a:lnTo>
                      <a:pt x="197" y="113"/>
                    </a:lnTo>
                    <a:lnTo>
                      <a:pt x="195" y="99"/>
                    </a:lnTo>
                    <a:lnTo>
                      <a:pt x="192" y="93"/>
                    </a:lnTo>
                    <a:lnTo>
                      <a:pt x="189" y="87"/>
                    </a:lnTo>
                    <a:lnTo>
                      <a:pt x="185" y="82"/>
                    </a:lnTo>
                    <a:lnTo>
                      <a:pt x="181" y="77"/>
                    </a:lnTo>
                    <a:lnTo>
                      <a:pt x="173" y="69"/>
                    </a:lnTo>
                    <a:lnTo>
                      <a:pt x="163" y="63"/>
                    </a:lnTo>
                    <a:lnTo>
                      <a:pt x="152" y="61"/>
                    </a:lnTo>
                    <a:lnTo>
                      <a:pt x="140" y="60"/>
                    </a:lnTo>
                    <a:lnTo>
                      <a:pt x="128" y="61"/>
                    </a:lnTo>
                    <a:lnTo>
                      <a:pt x="118" y="63"/>
                    </a:lnTo>
                    <a:lnTo>
                      <a:pt x="107" y="70"/>
                    </a:lnTo>
                    <a:lnTo>
                      <a:pt x="99" y="78"/>
                    </a:lnTo>
                    <a:lnTo>
                      <a:pt x="95" y="83"/>
                    </a:lnTo>
                    <a:lnTo>
                      <a:pt x="91" y="89"/>
                    </a:lnTo>
                    <a:lnTo>
                      <a:pt x="88" y="94"/>
                    </a:lnTo>
                    <a:lnTo>
                      <a:pt x="86" y="101"/>
                    </a:lnTo>
                    <a:lnTo>
                      <a:pt x="83" y="114"/>
                    </a:lnTo>
                    <a:lnTo>
                      <a:pt x="82" y="128"/>
                    </a:lnTo>
                    <a:lnTo>
                      <a:pt x="199" y="12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7" name="Freeform 219">
                <a:extLst>
                  <a:ext uri="{FF2B5EF4-FFF2-40B4-BE49-F238E27FC236}">
                    <a16:creationId xmlns:a16="http://schemas.microsoft.com/office/drawing/2014/main" id="{63A7F17D-95A7-427E-8487-F39A4C7C7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" y="2661"/>
                <a:ext cx="32" cy="105"/>
              </a:xfrm>
              <a:custGeom>
                <a:avLst/>
                <a:gdLst>
                  <a:gd name="T0" fmla="*/ 5 w 126"/>
                  <a:gd name="T1" fmla="*/ 416 h 416"/>
                  <a:gd name="T2" fmla="*/ 5 w 126"/>
                  <a:gd name="T3" fmla="*/ 120 h 416"/>
                  <a:gd name="T4" fmla="*/ 85 w 126"/>
                  <a:gd name="T5" fmla="*/ 120 h 416"/>
                  <a:gd name="T6" fmla="*/ 85 w 126"/>
                  <a:gd name="T7" fmla="*/ 416 h 416"/>
                  <a:gd name="T8" fmla="*/ 5 w 126"/>
                  <a:gd name="T9" fmla="*/ 416 h 416"/>
                  <a:gd name="T10" fmla="*/ 0 w 126"/>
                  <a:gd name="T11" fmla="*/ 83 h 416"/>
                  <a:gd name="T12" fmla="*/ 39 w 126"/>
                  <a:gd name="T13" fmla="*/ 0 h 416"/>
                  <a:gd name="T14" fmla="*/ 126 w 126"/>
                  <a:gd name="T15" fmla="*/ 0 h 416"/>
                  <a:gd name="T16" fmla="*/ 49 w 126"/>
                  <a:gd name="T17" fmla="*/ 83 h 416"/>
                  <a:gd name="T18" fmla="*/ 0 w 126"/>
                  <a:gd name="T19" fmla="*/ 8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16">
                    <a:moveTo>
                      <a:pt x="5" y="416"/>
                    </a:moveTo>
                    <a:lnTo>
                      <a:pt x="5" y="120"/>
                    </a:lnTo>
                    <a:lnTo>
                      <a:pt x="85" y="120"/>
                    </a:lnTo>
                    <a:lnTo>
                      <a:pt x="85" y="416"/>
                    </a:lnTo>
                    <a:lnTo>
                      <a:pt x="5" y="416"/>
                    </a:lnTo>
                    <a:close/>
                    <a:moveTo>
                      <a:pt x="0" y="83"/>
                    </a:moveTo>
                    <a:lnTo>
                      <a:pt x="39" y="0"/>
                    </a:lnTo>
                    <a:lnTo>
                      <a:pt x="126" y="0"/>
                    </a:lnTo>
                    <a:lnTo>
                      <a:pt x="49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8" name="Freeform 220">
                <a:extLst>
                  <a:ext uri="{FF2B5EF4-FFF2-40B4-BE49-F238E27FC236}">
                    <a16:creationId xmlns:a16="http://schemas.microsoft.com/office/drawing/2014/main" id="{D0CD00E1-9105-4936-BC75-FC330FD6E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690"/>
                <a:ext cx="68" cy="76"/>
              </a:xfrm>
              <a:custGeom>
                <a:avLst/>
                <a:gdLst>
                  <a:gd name="T0" fmla="*/ 269 w 269"/>
                  <a:gd name="T1" fmla="*/ 302 h 302"/>
                  <a:gd name="T2" fmla="*/ 191 w 269"/>
                  <a:gd name="T3" fmla="*/ 302 h 302"/>
                  <a:gd name="T4" fmla="*/ 191 w 269"/>
                  <a:gd name="T5" fmla="*/ 151 h 302"/>
                  <a:gd name="T6" fmla="*/ 191 w 269"/>
                  <a:gd name="T7" fmla="*/ 130 h 302"/>
                  <a:gd name="T8" fmla="*/ 189 w 269"/>
                  <a:gd name="T9" fmla="*/ 111 h 302"/>
                  <a:gd name="T10" fmla="*/ 188 w 269"/>
                  <a:gd name="T11" fmla="*/ 98 h 302"/>
                  <a:gd name="T12" fmla="*/ 187 w 269"/>
                  <a:gd name="T13" fmla="*/ 89 h 302"/>
                  <a:gd name="T14" fmla="*/ 183 w 269"/>
                  <a:gd name="T15" fmla="*/ 82 h 302"/>
                  <a:gd name="T16" fmla="*/ 180 w 269"/>
                  <a:gd name="T17" fmla="*/ 77 h 302"/>
                  <a:gd name="T18" fmla="*/ 175 w 269"/>
                  <a:gd name="T19" fmla="*/ 71 h 302"/>
                  <a:gd name="T20" fmla="*/ 170 w 269"/>
                  <a:gd name="T21" fmla="*/ 67 h 302"/>
                  <a:gd name="T22" fmla="*/ 164 w 269"/>
                  <a:gd name="T23" fmla="*/ 63 h 302"/>
                  <a:gd name="T24" fmla="*/ 158 w 269"/>
                  <a:gd name="T25" fmla="*/ 61 h 302"/>
                  <a:gd name="T26" fmla="*/ 150 w 269"/>
                  <a:gd name="T27" fmla="*/ 60 h 302"/>
                  <a:gd name="T28" fmla="*/ 143 w 269"/>
                  <a:gd name="T29" fmla="*/ 60 h 302"/>
                  <a:gd name="T30" fmla="*/ 132 w 269"/>
                  <a:gd name="T31" fmla="*/ 60 h 302"/>
                  <a:gd name="T32" fmla="*/ 123 w 269"/>
                  <a:gd name="T33" fmla="*/ 62 h 302"/>
                  <a:gd name="T34" fmla="*/ 114 w 269"/>
                  <a:gd name="T35" fmla="*/ 65 h 302"/>
                  <a:gd name="T36" fmla="*/ 106 w 269"/>
                  <a:gd name="T37" fmla="*/ 70 h 302"/>
                  <a:gd name="T38" fmla="*/ 98 w 269"/>
                  <a:gd name="T39" fmla="*/ 77 h 302"/>
                  <a:gd name="T40" fmla="*/ 93 w 269"/>
                  <a:gd name="T41" fmla="*/ 83 h 302"/>
                  <a:gd name="T42" fmla="*/ 87 w 269"/>
                  <a:gd name="T43" fmla="*/ 91 h 302"/>
                  <a:gd name="T44" fmla="*/ 83 w 269"/>
                  <a:gd name="T45" fmla="*/ 101 h 302"/>
                  <a:gd name="T46" fmla="*/ 81 w 269"/>
                  <a:gd name="T47" fmla="*/ 111 h 302"/>
                  <a:gd name="T48" fmla="*/ 79 w 269"/>
                  <a:gd name="T49" fmla="*/ 126 h 302"/>
                  <a:gd name="T50" fmla="*/ 78 w 269"/>
                  <a:gd name="T51" fmla="*/ 146 h 302"/>
                  <a:gd name="T52" fmla="*/ 78 w 269"/>
                  <a:gd name="T53" fmla="*/ 168 h 302"/>
                  <a:gd name="T54" fmla="*/ 78 w 269"/>
                  <a:gd name="T55" fmla="*/ 302 h 302"/>
                  <a:gd name="T56" fmla="*/ 0 w 269"/>
                  <a:gd name="T57" fmla="*/ 302 h 302"/>
                  <a:gd name="T58" fmla="*/ 0 w 269"/>
                  <a:gd name="T59" fmla="*/ 6 h 302"/>
                  <a:gd name="T60" fmla="*/ 73 w 269"/>
                  <a:gd name="T61" fmla="*/ 6 h 302"/>
                  <a:gd name="T62" fmla="*/ 73 w 269"/>
                  <a:gd name="T63" fmla="*/ 49 h 302"/>
                  <a:gd name="T64" fmla="*/ 82 w 269"/>
                  <a:gd name="T65" fmla="*/ 38 h 302"/>
                  <a:gd name="T66" fmla="*/ 93 w 269"/>
                  <a:gd name="T67" fmla="*/ 28 h 302"/>
                  <a:gd name="T68" fmla="*/ 104 w 269"/>
                  <a:gd name="T69" fmla="*/ 18 h 302"/>
                  <a:gd name="T70" fmla="*/ 116 w 269"/>
                  <a:gd name="T71" fmla="*/ 12 h 302"/>
                  <a:gd name="T72" fmla="*/ 128 w 269"/>
                  <a:gd name="T73" fmla="*/ 6 h 302"/>
                  <a:gd name="T74" fmla="*/ 142 w 269"/>
                  <a:gd name="T75" fmla="*/ 2 h 302"/>
                  <a:gd name="T76" fmla="*/ 155 w 269"/>
                  <a:gd name="T77" fmla="*/ 0 h 302"/>
                  <a:gd name="T78" fmla="*/ 170 w 269"/>
                  <a:gd name="T79" fmla="*/ 0 h 302"/>
                  <a:gd name="T80" fmla="*/ 183 w 269"/>
                  <a:gd name="T81" fmla="*/ 0 h 302"/>
                  <a:gd name="T82" fmla="*/ 195 w 269"/>
                  <a:gd name="T83" fmla="*/ 1 h 302"/>
                  <a:gd name="T84" fmla="*/ 207 w 269"/>
                  <a:gd name="T85" fmla="*/ 4 h 302"/>
                  <a:gd name="T86" fmla="*/ 217 w 269"/>
                  <a:gd name="T87" fmla="*/ 9 h 302"/>
                  <a:gd name="T88" fmla="*/ 228 w 269"/>
                  <a:gd name="T89" fmla="*/ 13 h 302"/>
                  <a:gd name="T90" fmla="*/ 236 w 269"/>
                  <a:gd name="T91" fmla="*/ 20 h 302"/>
                  <a:gd name="T92" fmla="*/ 244 w 269"/>
                  <a:gd name="T93" fmla="*/ 25 h 302"/>
                  <a:gd name="T94" fmla="*/ 250 w 269"/>
                  <a:gd name="T95" fmla="*/ 33 h 302"/>
                  <a:gd name="T96" fmla="*/ 254 w 269"/>
                  <a:gd name="T97" fmla="*/ 40 h 302"/>
                  <a:gd name="T98" fmla="*/ 260 w 269"/>
                  <a:gd name="T99" fmla="*/ 48 h 302"/>
                  <a:gd name="T100" fmla="*/ 262 w 269"/>
                  <a:gd name="T101" fmla="*/ 57 h 302"/>
                  <a:gd name="T102" fmla="*/ 265 w 269"/>
                  <a:gd name="T103" fmla="*/ 65 h 302"/>
                  <a:gd name="T104" fmla="*/ 268 w 269"/>
                  <a:gd name="T105" fmla="*/ 75 h 302"/>
                  <a:gd name="T106" fmla="*/ 269 w 269"/>
                  <a:gd name="T107" fmla="*/ 87 h 302"/>
                  <a:gd name="T108" fmla="*/ 269 w 269"/>
                  <a:gd name="T109" fmla="*/ 102 h 302"/>
                  <a:gd name="T110" fmla="*/ 269 w 269"/>
                  <a:gd name="T111" fmla="*/ 118 h 302"/>
                  <a:gd name="T112" fmla="*/ 269 w 269"/>
                  <a:gd name="T11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9" h="302">
                    <a:moveTo>
                      <a:pt x="269" y="302"/>
                    </a:moveTo>
                    <a:lnTo>
                      <a:pt x="191" y="302"/>
                    </a:lnTo>
                    <a:lnTo>
                      <a:pt x="191" y="151"/>
                    </a:lnTo>
                    <a:lnTo>
                      <a:pt x="191" y="130"/>
                    </a:lnTo>
                    <a:lnTo>
                      <a:pt x="189" y="111"/>
                    </a:lnTo>
                    <a:lnTo>
                      <a:pt x="188" y="98"/>
                    </a:lnTo>
                    <a:lnTo>
                      <a:pt x="187" y="89"/>
                    </a:lnTo>
                    <a:lnTo>
                      <a:pt x="183" y="82"/>
                    </a:lnTo>
                    <a:lnTo>
                      <a:pt x="180" y="77"/>
                    </a:lnTo>
                    <a:lnTo>
                      <a:pt x="175" y="71"/>
                    </a:lnTo>
                    <a:lnTo>
                      <a:pt x="170" y="67"/>
                    </a:lnTo>
                    <a:lnTo>
                      <a:pt x="164" y="63"/>
                    </a:lnTo>
                    <a:lnTo>
                      <a:pt x="158" y="61"/>
                    </a:lnTo>
                    <a:lnTo>
                      <a:pt x="150" y="60"/>
                    </a:lnTo>
                    <a:lnTo>
                      <a:pt x="143" y="60"/>
                    </a:lnTo>
                    <a:lnTo>
                      <a:pt x="132" y="60"/>
                    </a:lnTo>
                    <a:lnTo>
                      <a:pt x="123" y="62"/>
                    </a:lnTo>
                    <a:lnTo>
                      <a:pt x="114" y="65"/>
                    </a:lnTo>
                    <a:lnTo>
                      <a:pt x="106" y="70"/>
                    </a:lnTo>
                    <a:lnTo>
                      <a:pt x="98" y="77"/>
                    </a:lnTo>
                    <a:lnTo>
                      <a:pt x="93" y="83"/>
                    </a:lnTo>
                    <a:lnTo>
                      <a:pt x="87" y="91"/>
                    </a:lnTo>
                    <a:lnTo>
                      <a:pt x="83" y="101"/>
                    </a:lnTo>
                    <a:lnTo>
                      <a:pt x="81" y="111"/>
                    </a:lnTo>
                    <a:lnTo>
                      <a:pt x="79" y="126"/>
                    </a:lnTo>
                    <a:lnTo>
                      <a:pt x="78" y="146"/>
                    </a:lnTo>
                    <a:lnTo>
                      <a:pt x="78" y="168"/>
                    </a:lnTo>
                    <a:lnTo>
                      <a:pt x="78" y="302"/>
                    </a:lnTo>
                    <a:lnTo>
                      <a:pt x="0" y="302"/>
                    </a:lnTo>
                    <a:lnTo>
                      <a:pt x="0" y="6"/>
                    </a:lnTo>
                    <a:lnTo>
                      <a:pt x="73" y="6"/>
                    </a:lnTo>
                    <a:lnTo>
                      <a:pt x="73" y="49"/>
                    </a:lnTo>
                    <a:lnTo>
                      <a:pt x="82" y="38"/>
                    </a:lnTo>
                    <a:lnTo>
                      <a:pt x="93" y="28"/>
                    </a:lnTo>
                    <a:lnTo>
                      <a:pt x="104" y="18"/>
                    </a:lnTo>
                    <a:lnTo>
                      <a:pt x="116" y="12"/>
                    </a:lnTo>
                    <a:lnTo>
                      <a:pt x="128" y="6"/>
                    </a:lnTo>
                    <a:lnTo>
                      <a:pt x="142" y="2"/>
                    </a:lnTo>
                    <a:lnTo>
                      <a:pt x="155" y="0"/>
                    </a:lnTo>
                    <a:lnTo>
                      <a:pt x="170" y="0"/>
                    </a:lnTo>
                    <a:lnTo>
                      <a:pt x="183" y="0"/>
                    </a:lnTo>
                    <a:lnTo>
                      <a:pt x="195" y="1"/>
                    </a:lnTo>
                    <a:lnTo>
                      <a:pt x="207" y="4"/>
                    </a:lnTo>
                    <a:lnTo>
                      <a:pt x="217" y="9"/>
                    </a:lnTo>
                    <a:lnTo>
                      <a:pt x="228" y="13"/>
                    </a:lnTo>
                    <a:lnTo>
                      <a:pt x="236" y="20"/>
                    </a:lnTo>
                    <a:lnTo>
                      <a:pt x="244" y="25"/>
                    </a:lnTo>
                    <a:lnTo>
                      <a:pt x="250" y="33"/>
                    </a:lnTo>
                    <a:lnTo>
                      <a:pt x="254" y="40"/>
                    </a:lnTo>
                    <a:lnTo>
                      <a:pt x="260" y="48"/>
                    </a:lnTo>
                    <a:lnTo>
                      <a:pt x="262" y="57"/>
                    </a:lnTo>
                    <a:lnTo>
                      <a:pt x="265" y="65"/>
                    </a:lnTo>
                    <a:lnTo>
                      <a:pt x="268" y="75"/>
                    </a:lnTo>
                    <a:lnTo>
                      <a:pt x="269" y="87"/>
                    </a:lnTo>
                    <a:lnTo>
                      <a:pt x="269" y="102"/>
                    </a:lnTo>
                    <a:lnTo>
                      <a:pt x="269" y="118"/>
                    </a:lnTo>
                    <a:lnTo>
                      <a:pt x="269" y="30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89" name="Freeform 221">
                <a:extLst>
                  <a:ext uri="{FF2B5EF4-FFF2-40B4-BE49-F238E27FC236}">
                    <a16:creationId xmlns:a16="http://schemas.microsoft.com/office/drawing/2014/main" id="{251A1A4F-98C6-4967-8C59-2BFD64B9C7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0" y="2690"/>
                <a:ext cx="69" cy="77"/>
              </a:xfrm>
              <a:custGeom>
                <a:avLst/>
                <a:gdLst>
                  <a:gd name="T0" fmla="*/ 10 w 278"/>
                  <a:gd name="T1" fmla="*/ 73 h 309"/>
                  <a:gd name="T2" fmla="*/ 24 w 278"/>
                  <a:gd name="T3" fmla="*/ 46 h 309"/>
                  <a:gd name="T4" fmla="*/ 42 w 278"/>
                  <a:gd name="T5" fmla="*/ 25 h 309"/>
                  <a:gd name="T6" fmla="*/ 65 w 278"/>
                  <a:gd name="T7" fmla="*/ 10 h 309"/>
                  <a:gd name="T8" fmla="*/ 97 w 278"/>
                  <a:gd name="T9" fmla="*/ 2 h 309"/>
                  <a:gd name="T10" fmla="*/ 136 w 278"/>
                  <a:gd name="T11" fmla="*/ 0 h 309"/>
                  <a:gd name="T12" fmla="*/ 200 w 278"/>
                  <a:gd name="T13" fmla="*/ 6 h 309"/>
                  <a:gd name="T14" fmla="*/ 236 w 278"/>
                  <a:gd name="T15" fmla="*/ 26 h 309"/>
                  <a:gd name="T16" fmla="*/ 254 w 278"/>
                  <a:gd name="T17" fmla="*/ 54 h 309"/>
                  <a:gd name="T18" fmla="*/ 261 w 278"/>
                  <a:gd name="T19" fmla="*/ 114 h 309"/>
                  <a:gd name="T20" fmla="*/ 261 w 278"/>
                  <a:gd name="T21" fmla="*/ 239 h 309"/>
                  <a:gd name="T22" fmla="*/ 266 w 278"/>
                  <a:gd name="T23" fmla="*/ 272 h 309"/>
                  <a:gd name="T24" fmla="*/ 278 w 278"/>
                  <a:gd name="T25" fmla="*/ 302 h 309"/>
                  <a:gd name="T26" fmla="*/ 192 w 278"/>
                  <a:gd name="T27" fmla="*/ 280 h 309"/>
                  <a:gd name="T28" fmla="*/ 180 w 278"/>
                  <a:gd name="T29" fmla="*/ 280 h 309"/>
                  <a:gd name="T30" fmla="*/ 147 w 278"/>
                  <a:gd name="T31" fmla="*/ 300 h 309"/>
                  <a:gd name="T32" fmla="*/ 111 w 278"/>
                  <a:gd name="T33" fmla="*/ 309 h 309"/>
                  <a:gd name="T34" fmla="*/ 77 w 278"/>
                  <a:gd name="T35" fmla="*/ 308 h 309"/>
                  <a:gd name="T36" fmla="*/ 49 w 278"/>
                  <a:gd name="T37" fmla="*/ 300 h 309"/>
                  <a:gd name="T38" fmla="*/ 26 w 278"/>
                  <a:gd name="T39" fmla="*/ 284 h 309"/>
                  <a:gd name="T40" fmla="*/ 10 w 278"/>
                  <a:gd name="T41" fmla="*/ 264 h 309"/>
                  <a:gd name="T42" fmla="*/ 1 w 278"/>
                  <a:gd name="T43" fmla="*/ 240 h 309"/>
                  <a:gd name="T44" fmla="*/ 0 w 278"/>
                  <a:gd name="T45" fmla="*/ 209 h 309"/>
                  <a:gd name="T46" fmla="*/ 12 w 278"/>
                  <a:gd name="T47" fmla="*/ 176 h 309"/>
                  <a:gd name="T48" fmla="*/ 36 w 278"/>
                  <a:gd name="T49" fmla="*/ 152 h 309"/>
                  <a:gd name="T50" fmla="*/ 71 w 278"/>
                  <a:gd name="T51" fmla="*/ 136 h 309"/>
                  <a:gd name="T52" fmla="*/ 132 w 278"/>
                  <a:gd name="T53" fmla="*/ 123 h 309"/>
                  <a:gd name="T54" fmla="*/ 184 w 278"/>
                  <a:gd name="T55" fmla="*/ 109 h 309"/>
                  <a:gd name="T56" fmla="*/ 181 w 278"/>
                  <a:gd name="T57" fmla="*/ 82 h 309"/>
                  <a:gd name="T58" fmla="*/ 166 w 278"/>
                  <a:gd name="T59" fmla="*/ 65 h 309"/>
                  <a:gd name="T60" fmla="*/ 131 w 278"/>
                  <a:gd name="T61" fmla="*/ 60 h 309"/>
                  <a:gd name="T62" fmla="*/ 105 w 278"/>
                  <a:gd name="T63" fmla="*/ 63 h 309"/>
                  <a:gd name="T64" fmla="*/ 87 w 278"/>
                  <a:gd name="T65" fmla="*/ 79 h 309"/>
                  <a:gd name="T66" fmla="*/ 184 w 278"/>
                  <a:gd name="T67" fmla="*/ 160 h 309"/>
                  <a:gd name="T68" fmla="*/ 151 w 278"/>
                  <a:gd name="T69" fmla="*/ 168 h 309"/>
                  <a:gd name="T70" fmla="*/ 109 w 278"/>
                  <a:gd name="T71" fmla="*/ 179 h 309"/>
                  <a:gd name="T72" fmla="*/ 86 w 278"/>
                  <a:gd name="T73" fmla="*/ 192 h 309"/>
                  <a:gd name="T74" fmla="*/ 78 w 278"/>
                  <a:gd name="T75" fmla="*/ 213 h 309"/>
                  <a:gd name="T76" fmla="*/ 85 w 278"/>
                  <a:gd name="T77" fmla="*/ 236 h 309"/>
                  <a:gd name="T78" fmla="*/ 105 w 278"/>
                  <a:gd name="T79" fmla="*/ 251 h 309"/>
                  <a:gd name="T80" fmla="*/ 132 w 278"/>
                  <a:gd name="T81" fmla="*/ 253 h 309"/>
                  <a:gd name="T82" fmla="*/ 162 w 278"/>
                  <a:gd name="T83" fmla="*/ 240 h 309"/>
                  <a:gd name="T84" fmla="*/ 178 w 278"/>
                  <a:gd name="T85" fmla="*/ 221 h 309"/>
                  <a:gd name="T86" fmla="*/ 184 w 278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309">
                    <a:moveTo>
                      <a:pt x="79" y="97"/>
                    </a:moveTo>
                    <a:lnTo>
                      <a:pt x="8" y="83"/>
                    </a:lnTo>
                    <a:lnTo>
                      <a:pt x="10" y="73"/>
                    </a:lnTo>
                    <a:lnTo>
                      <a:pt x="14" y="63"/>
                    </a:lnTo>
                    <a:lnTo>
                      <a:pt x="20" y="54"/>
                    </a:lnTo>
                    <a:lnTo>
                      <a:pt x="24" y="46"/>
                    </a:lnTo>
                    <a:lnTo>
                      <a:pt x="29" y="38"/>
                    </a:lnTo>
                    <a:lnTo>
                      <a:pt x="36" y="32"/>
                    </a:lnTo>
                    <a:lnTo>
                      <a:pt x="42" y="25"/>
                    </a:lnTo>
                    <a:lnTo>
                      <a:pt x="49" y="20"/>
                    </a:lnTo>
                    <a:lnTo>
                      <a:pt x="57" y="14"/>
                    </a:lnTo>
                    <a:lnTo>
                      <a:pt x="65" y="10"/>
                    </a:lnTo>
                    <a:lnTo>
                      <a:pt x="75" y="8"/>
                    </a:lnTo>
                    <a:lnTo>
                      <a:pt x="86" y="4"/>
                    </a:lnTo>
                    <a:lnTo>
                      <a:pt x="97" y="2"/>
                    </a:lnTo>
                    <a:lnTo>
                      <a:pt x="109" y="0"/>
                    </a:lnTo>
                    <a:lnTo>
                      <a:pt x="122" y="0"/>
                    </a:lnTo>
                    <a:lnTo>
                      <a:pt x="136" y="0"/>
                    </a:lnTo>
                    <a:lnTo>
                      <a:pt x="160" y="0"/>
                    </a:lnTo>
                    <a:lnTo>
                      <a:pt x="181" y="2"/>
                    </a:lnTo>
                    <a:lnTo>
                      <a:pt x="200" y="6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6" y="26"/>
                    </a:lnTo>
                    <a:lnTo>
                      <a:pt x="244" y="34"/>
                    </a:lnTo>
                    <a:lnTo>
                      <a:pt x="250" y="44"/>
                    </a:lnTo>
                    <a:lnTo>
                      <a:pt x="254" y="54"/>
                    </a:lnTo>
                    <a:lnTo>
                      <a:pt x="258" y="70"/>
                    </a:lnTo>
                    <a:lnTo>
                      <a:pt x="260" y="90"/>
                    </a:lnTo>
                    <a:lnTo>
                      <a:pt x="261" y="114"/>
                    </a:lnTo>
                    <a:lnTo>
                      <a:pt x="260" y="205"/>
                    </a:lnTo>
                    <a:lnTo>
                      <a:pt x="260" y="223"/>
                    </a:lnTo>
                    <a:lnTo>
                      <a:pt x="261" y="239"/>
                    </a:lnTo>
                    <a:lnTo>
                      <a:pt x="262" y="252"/>
                    </a:lnTo>
                    <a:lnTo>
                      <a:pt x="264" y="262"/>
                    </a:lnTo>
                    <a:lnTo>
                      <a:pt x="266" y="272"/>
                    </a:lnTo>
                    <a:lnTo>
                      <a:pt x="269" y="282"/>
                    </a:lnTo>
                    <a:lnTo>
                      <a:pt x="273" y="292"/>
                    </a:lnTo>
                    <a:lnTo>
                      <a:pt x="278" y="302"/>
                    </a:lnTo>
                    <a:lnTo>
                      <a:pt x="200" y="302"/>
                    </a:lnTo>
                    <a:lnTo>
                      <a:pt x="197" y="293"/>
                    </a:lnTo>
                    <a:lnTo>
                      <a:pt x="192" y="280"/>
                    </a:lnTo>
                    <a:lnTo>
                      <a:pt x="191" y="273"/>
                    </a:lnTo>
                    <a:lnTo>
                      <a:pt x="189" y="270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8" y="294"/>
                    </a:lnTo>
                    <a:lnTo>
                      <a:pt x="147" y="300"/>
                    </a:lnTo>
                    <a:lnTo>
                      <a:pt x="135" y="304"/>
                    </a:lnTo>
                    <a:lnTo>
                      <a:pt x="123" y="306"/>
                    </a:lnTo>
                    <a:lnTo>
                      <a:pt x="111" y="309"/>
                    </a:lnTo>
                    <a:lnTo>
                      <a:pt x="98" y="309"/>
                    </a:lnTo>
                    <a:lnTo>
                      <a:pt x="87" y="309"/>
                    </a:lnTo>
                    <a:lnTo>
                      <a:pt x="77" y="308"/>
                    </a:lnTo>
                    <a:lnTo>
                      <a:pt x="66" y="306"/>
                    </a:lnTo>
                    <a:lnTo>
                      <a:pt x="57" y="302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0"/>
                    </a:lnTo>
                    <a:lnTo>
                      <a:pt x="26" y="284"/>
                    </a:lnTo>
                    <a:lnTo>
                      <a:pt x="20" y="278"/>
                    </a:lnTo>
                    <a:lnTo>
                      <a:pt x="14" y="270"/>
                    </a:lnTo>
                    <a:lnTo>
                      <a:pt x="10" y="264"/>
                    </a:lnTo>
                    <a:lnTo>
                      <a:pt x="6" y="256"/>
                    </a:lnTo>
                    <a:lnTo>
                      <a:pt x="4" y="248"/>
                    </a:lnTo>
                    <a:lnTo>
                      <a:pt x="1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2" y="197"/>
                    </a:lnTo>
                    <a:lnTo>
                      <a:pt x="6" y="187"/>
                    </a:lnTo>
                    <a:lnTo>
                      <a:pt x="12" y="176"/>
                    </a:lnTo>
                    <a:lnTo>
                      <a:pt x="18" y="167"/>
                    </a:lnTo>
                    <a:lnTo>
                      <a:pt x="26" y="159"/>
                    </a:lnTo>
                    <a:lnTo>
                      <a:pt x="36" y="152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1" y="136"/>
                    </a:lnTo>
                    <a:lnTo>
                      <a:pt x="89" y="132"/>
                    </a:lnTo>
                    <a:lnTo>
                      <a:pt x="107" y="128"/>
                    </a:lnTo>
                    <a:lnTo>
                      <a:pt x="132" y="123"/>
                    </a:lnTo>
                    <a:lnTo>
                      <a:pt x="154" y="118"/>
                    </a:lnTo>
                    <a:lnTo>
                      <a:pt x="171" y="114"/>
                    </a:lnTo>
                    <a:lnTo>
                      <a:pt x="184" y="109"/>
                    </a:lnTo>
                    <a:lnTo>
                      <a:pt x="184" y="101"/>
                    </a:lnTo>
                    <a:lnTo>
                      <a:pt x="183" y="90"/>
                    </a:lnTo>
                    <a:lnTo>
                      <a:pt x="181" y="82"/>
                    </a:lnTo>
                    <a:lnTo>
                      <a:pt x="178" y="74"/>
                    </a:lnTo>
                    <a:lnTo>
                      <a:pt x="172" y="69"/>
                    </a:lnTo>
                    <a:lnTo>
                      <a:pt x="166" y="65"/>
                    </a:lnTo>
                    <a:lnTo>
                      <a:pt x="156" y="62"/>
                    </a:lnTo>
                    <a:lnTo>
                      <a:pt x="144" y="60"/>
                    </a:lnTo>
                    <a:lnTo>
                      <a:pt x="131" y="60"/>
                    </a:lnTo>
                    <a:lnTo>
                      <a:pt x="120" y="60"/>
                    </a:lnTo>
                    <a:lnTo>
                      <a:pt x="111" y="61"/>
                    </a:lnTo>
                    <a:lnTo>
                      <a:pt x="105" y="63"/>
                    </a:lnTo>
                    <a:lnTo>
                      <a:pt x="98" y="67"/>
                    </a:lnTo>
                    <a:lnTo>
                      <a:pt x="93" y="73"/>
                    </a:lnTo>
                    <a:lnTo>
                      <a:pt x="87" y="79"/>
                    </a:lnTo>
                    <a:lnTo>
                      <a:pt x="83" y="87"/>
                    </a:lnTo>
                    <a:lnTo>
                      <a:pt x="79" y="97"/>
                    </a:lnTo>
                    <a:close/>
                    <a:moveTo>
                      <a:pt x="184" y="160"/>
                    </a:moveTo>
                    <a:lnTo>
                      <a:pt x="175" y="163"/>
                    </a:lnTo>
                    <a:lnTo>
                      <a:pt x="164" y="166"/>
                    </a:lnTo>
                    <a:lnTo>
                      <a:pt x="151" y="168"/>
                    </a:lnTo>
                    <a:lnTo>
                      <a:pt x="136" y="172"/>
                    </a:lnTo>
                    <a:lnTo>
                      <a:pt x="120" y="175"/>
                    </a:lnTo>
                    <a:lnTo>
                      <a:pt x="109" y="179"/>
                    </a:lnTo>
                    <a:lnTo>
                      <a:pt x="99" y="183"/>
                    </a:lnTo>
                    <a:lnTo>
                      <a:pt x="94" y="186"/>
                    </a:lnTo>
                    <a:lnTo>
                      <a:pt x="86" y="192"/>
                    </a:lnTo>
                    <a:lnTo>
                      <a:pt x="82" y="197"/>
                    </a:lnTo>
                    <a:lnTo>
                      <a:pt x="79" y="205"/>
                    </a:lnTo>
                    <a:lnTo>
                      <a:pt x="78" y="213"/>
                    </a:lnTo>
                    <a:lnTo>
                      <a:pt x="79" y="221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0" y="241"/>
                    </a:lnTo>
                    <a:lnTo>
                      <a:pt x="97" y="247"/>
                    </a:lnTo>
                    <a:lnTo>
                      <a:pt x="105" y="251"/>
                    </a:lnTo>
                    <a:lnTo>
                      <a:pt x="112" y="253"/>
                    </a:lnTo>
                    <a:lnTo>
                      <a:pt x="122" y="253"/>
                    </a:lnTo>
                    <a:lnTo>
                      <a:pt x="132" y="253"/>
                    </a:lnTo>
                    <a:lnTo>
                      <a:pt x="142" y="251"/>
                    </a:lnTo>
                    <a:lnTo>
                      <a:pt x="152" y="247"/>
                    </a:lnTo>
                    <a:lnTo>
                      <a:pt x="162" y="240"/>
                    </a:lnTo>
                    <a:lnTo>
                      <a:pt x="168" y="235"/>
                    </a:lnTo>
                    <a:lnTo>
                      <a:pt x="174" y="228"/>
                    </a:lnTo>
                    <a:lnTo>
                      <a:pt x="178" y="221"/>
                    </a:lnTo>
                    <a:lnTo>
                      <a:pt x="180" y="213"/>
                    </a:lnTo>
                    <a:lnTo>
                      <a:pt x="183" y="199"/>
                    </a:lnTo>
                    <a:lnTo>
                      <a:pt x="184" y="176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0" name="Freeform 222">
                <a:extLst>
                  <a:ext uri="{FF2B5EF4-FFF2-40B4-BE49-F238E27FC236}">
                    <a16:creationId xmlns:a16="http://schemas.microsoft.com/office/drawing/2014/main" id="{56B8D199-8EC9-4299-B025-8B386A96A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690"/>
                <a:ext cx="70" cy="77"/>
              </a:xfrm>
              <a:custGeom>
                <a:avLst/>
                <a:gdLst>
                  <a:gd name="T0" fmla="*/ 82 w 277"/>
                  <a:gd name="T1" fmla="*/ 216 h 309"/>
                  <a:gd name="T2" fmla="*/ 100 w 277"/>
                  <a:gd name="T3" fmla="*/ 240 h 309"/>
                  <a:gd name="T4" fmla="*/ 130 w 277"/>
                  <a:gd name="T5" fmla="*/ 252 h 309"/>
                  <a:gd name="T6" fmla="*/ 170 w 277"/>
                  <a:gd name="T7" fmla="*/ 249 h 309"/>
                  <a:gd name="T8" fmla="*/ 193 w 277"/>
                  <a:gd name="T9" fmla="*/ 237 h 309"/>
                  <a:gd name="T10" fmla="*/ 199 w 277"/>
                  <a:gd name="T11" fmla="*/ 220 h 309"/>
                  <a:gd name="T12" fmla="*/ 195 w 277"/>
                  <a:gd name="T13" fmla="*/ 208 h 309"/>
                  <a:gd name="T14" fmla="*/ 183 w 277"/>
                  <a:gd name="T15" fmla="*/ 200 h 309"/>
                  <a:gd name="T16" fmla="*/ 124 w 277"/>
                  <a:gd name="T17" fmla="*/ 186 h 309"/>
                  <a:gd name="T18" fmla="*/ 64 w 277"/>
                  <a:gd name="T19" fmla="*/ 166 h 309"/>
                  <a:gd name="T20" fmla="*/ 39 w 277"/>
                  <a:gd name="T21" fmla="*/ 151 h 309"/>
                  <a:gd name="T22" fmla="*/ 20 w 277"/>
                  <a:gd name="T23" fmla="*/ 128 h 309"/>
                  <a:gd name="T24" fmla="*/ 12 w 277"/>
                  <a:gd name="T25" fmla="*/ 101 h 309"/>
                  <a:gd name="T26" fmla="*/ 13 w 277"/>
                  <a:gd name="T27" fmla="*/ 71 h 309"/>
                  <a:gd name="T28" fmla="*/ 23 w 277"/>
                  <a:gd name="T29" fmla="*/ 46 h 309"/>
                  <a:gd name="T30" fmla="*/ 41 w 277"/>
                  <a:gd name="T31" fmla="*/ 25 h 309"/>
                  <a:gd name="T32" fmla="*/ 69 w 277"/>
                  <a:gd name="T33" fmla="*/ 9 h 309"/>
                  <a:gd name="T34" fmla="*/ 106 w 277"/>
                  <a:gd name="T35" fmla="*/ 1 h 309"/>
                  <a:gd name="T36" fmla="*/ 151 w 277"/>
                  <a:gd name="T37" fmla="*/ 0 h 309"/>
                  <a:gd name="T38" fmla="*/ 190 w 277"/>
                  <a:gd name="T39" fmla="*/ 4 h 309"/>
                  <a:gd name="T40" fmla="*/ 219 w 277"/>
                  <a:gd name="T41" fmla="*/ 14 h 309"/>
                  <a:gd name="T42" fmla="*/ 240 w 277"/>
                  <a:gd name="T43" fmla="*/ 30 h 309"/>
                  <a:gd name="T44" fmla="*/ 256 w 277"/>
                  <a:gd name="T45" fmla="*/ 52 h 309"/>
                  <a:gd name="T46" fmla="*/ 267 w 277"/>
                  <a:gd name="T47" fmla="*/ 78 h 309"/>
                  <a:gd name="T48" fmla="*/ 187 w 277"/>
                  <a:gd name="T49" fmla="*/ 75 h 309"/>
                  <a:gd name="T50" fmla="*/ 169 w 277"/>
                  <a:gd name="T51" fmla="*/ 61 h 309"/>
                  <a:gd name="T52" fmla="*/ 138 w 277"/>
                  <a:gd name="T53" fmla="*/ 56 h 309"/>
                  <a:gd name="T54" fmla="*/ 101 w 277"/>
                  <a:gd name="T55" fmla="*/ 61 h 309"/>
                  <a:gd name="T56" fmla="*/ 86 w 277"/>
                  <a:gd name="T57" fmla="*/ 71 h 309"/>
                  <a:gd name="T58" fmla="*/ 85 w 277"/>
                  <a:gd name="T59" fmla="*/ 85 h 309"/>
                  <a:gd name="T60" fmla="*/ 92 w 277"/>
                  <a:gd name="T61" fmla="*/ 94 h 309"/>
                  <a:gd name="T62" fmla="*/ 137 w 277"/>
                  <a:gd name="T63" fmla="*/ 110 h 309"/>
                  <a:gd name="T64" fmla="*/ 219 w 277"/>
                  <a:gd name="T65" fmla="*/ 132 h 309"/>
                  <a:gd name="T66" fmla="*/ 246 w 277"/>
                  <a:gd name="T67" fmla="*/ 146 h 309"/>
                  <a:gd name="T68" fmla="*/ 264 w 277"/>
                  <a:gd name="T69" fmla="*/ 163 h 309"/>
                  <a:gd name="T70" fmla="*/ 273 w 277"/>
                  <a:gd name="T71" fmla="*/ 184 h 309"/>
                  <a:gd name="T72" fmla="*/ 277 w 277"/>
                  <a:gd name="T73" fmla="*/ 209 h 309"/>
                  <a:gd name="T74" fmla="*/ 272 w 277"/>
                  <a:gd name="T75" fmla="*/ 239 h 309"/>
                  <a:gd name="T76" fmla="*/ 259 w 277"/>
                  <a:gd name="T77" fmla="*/ 264 h 309"/>
                  <a:gd name="T78" fmla="*/ 235 w 277"/>
                  <a:gd name="T79" fmla="*/ 286 h 309"/>
                  <a:gd name="T80" fmla="*/ 202 w 277"/>
                  <a:gd name="T81" fmla="*/ 302 h 309"/>
                  <a:gd name="T82" fmla="*/ 159 w 277"/>
                  <a:gd name="T83" fmla="*/ 309 h 309"/>
                  <a:gd name="T84" fmla="*/ 114 w 277"/>
                  <a:gd name="T85" fmla="*/ 308 h 309"/>
                  <a:gd name="T86" fmla="*/ 77 w 277"/>
                  <a:gd name="T87" fmla="*/ 300 h 309"/>
                  <a:gd name="T88" fmla="*/ 47 w 277"/>
                  <a:gd name="T89" fmla="*/ 285 h 309"/>
                  <a:gd name="T90" fmla="*/ 24 w 277"/>
                  <a:gd name="T91" fmla="*/ 264 h 309"/>
                  <a:gd name="T92" fmla="*/ 8 w 277"/>
                  <a:gd name="T93" fmla="*/ 23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09">
                    <a:moveTo>
                      <a:pt x="0" y="217"/>
                    </a:moveTo>
                    <a:lnTo>
                      <a:pt x="80" y="205"/>
                    </a:lnTo>
                    <a:lnTo>
                      <a:pt x="82" y="216"/>
                    </a:lnTo>
                    <a:lnTo>
                      <a:pt x="86" y="225"/>
                    </a:lnTo>
                    <a:lnTo>
                      <a:pt x="93" y="233"/>
                    </a:lnTo>
                    <a:lnTo>
                      <a:pt x="100" y="240"/>
                    </a:lnTo>
                    <a:lnTo>
                      <a:pt x="108" y="245"/>
                    </a:lnTo>
                    <a:lnTo>
                      <a:pt x="118" y="249"/>
                    </a:lnTo>
                    <a:lnTo>
                      <a:pt x="130" y="252"/>
                    </a:lnTo>
                    <a:lnTo>
                      <a:pt x="142" y="252"/>
                    </a:lnTo>
                    <a:lnTo>
                      <a:pt x="157" y="252"/>
                    </a:lnTo>
                    <a:lnTo>
                      <a:pt x="170" y="249"/>
                    </a:lnTo>
                    <a:lnTo>
                      <a:pt x="179" y="247"/>
                    </a:lnTo>
                    <a:lnTo>
                      <a:pt x="189" y="241"/>
                    </a:lnTo>
                    <a:lnTo>
                      <a:pt x="193" y="237"/>
                    </a:lnTo>
                    <a:lnTo>
                      <a:pt x="197" y="232"/>
                    </a:lnTo>
                    <a:lnTo>
                      <a:pt x="198" y="227"/>
                    </a:lnTo>
                    <a:lnTo>
                      <a:pt x="199" y="220"/>
                    </a:lnTo>
                    <a:lnTo>
                      <a:pt x="198" y="216"/>
                    </a:lnTo>
                    <a:lnTo>
                      <a:pt x="198" y="212"/>
                    </a:lnTo>
                    <a:lnTo>
                      <a:pt x="195" y="208"/>
                    </a:lnTo>
                    <a:lnTo>
                      <a:pt x="194" y="205"/>
                    </a:lnTo>
                    <a:lnTo>
                      <a:pt x="190" y="203"/>
                    </a:lnTo>
                    <a:lnTo>
                      <a:pt x="183" y="200"/>
                    </a:lnTo>
                    <a:lnTo>
                      <a:pt x="177" y="197"/>
                    </a:lnTo>
                    <a:lnTo>
                      <a:pt x="167" y="195"/>
                    </a:lnTo>
                    <a:lnTo>
                      <a:pt x="124" y="186"/>
                    </a:lnTo>
                    <a:lnTo>
                      <a:pt x="89" y="175"/>
                    </a:lnTo>
                    <a:lnTo>
                      <a:pt x="76" y="171"/>
                    </a:lnTo>
                    <a:lnTo>
                      <a:pt x="64" y="166"/>
                    </a:lnTo>
                    <a:lnTo>
                      <a:pt x="55" y="162"/>
                    </a:lnTo>
                    <a:lnTo>
                      <a:pt x="47" y="156"/>
                    </a:lnTo>
                    <a:lnTo>
                      <a:pt x="39" y="151"/>
                    </a:lnTo>
                    <a:lnTo>
                      <a:pt x="31" y="144"/>
                    </a:lnTo>
                    <a:lnTo>
                      <a:pt x="25" y="136"/>
                    </a:lnTo>
                    <a:lnTo>
                      <a:pt x="20" y="128"/>
                    </a:lnTo>
                    <a:lnTo>
                      <a:pt x="16" y="119"/>
                    </a:lnTo>
                    <a:lnTo>
                      <a:pt x="13" y="110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81"/>
                    </a:lnTo>
                    <a:lnTo>
                      <a:pt x="13" y="71"/>
                    </a:lnTo>
                    <a:lnTo>
                      <a:pt x="16" y="63"/>
                    </a:lnTo>
                    <a:lnTo>
                      <a:pt x="19" y="54"/>
                    </a:lnTo>
                    <a:lnTo>
                      <a:pt x="23" y="46"/>
                    </a:lnTo>
                    <a:lnTo>
                      <a:pt x="28" y="40"/>
                    </a:lnTo>
                    <a:lnTo>
                      <a:pt x="35" y="32"/>
                    </a:lnTo>
                    <a:lnTo>
                      <a:pt x="41" y="25"/>
                    </a:lnTo>
                    <a:lnTo>
                      <a:pt x="51" y="20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5"/>
                    </a:lnTo>
                    <a:lnTo>
                      <a:pt x="93" y="2"/>
                    </a:lnTo>
                    <a:lnTo>
                      <a:pt x="106" y="1"/>
                    </a:lnTo>
                    <a:lnTo>
                      <a:pt x="121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0"/>
                    </a:lnTo>
                    <a:lnTo>
                      <a:pt x="178" y="2"/>
                    </a:lnTo>
                    <a:lnTo>
                      <a:pt x="190" y="4"/>
                    </a:lnTo>
                    <a:lnTo>
                      <a:pt x="201" y="6"/>
                    </a:lnTo>
                    <a:lnTo>
                      <a:pt x="210" y="10"/>
                    </a:lnTo>
                    <a:lnTo>
                      <a:pt x="219" y="14"/>
                    </a:lnTo>
                    <a:lnTo>
                      <a:pt x="227" y="18"/>
                    </a:lnTo>
                    <a:lnTo>
                      <a:pt x="234" y="24"/>
                    </a:lnTo>
                    <a:lnTo>
                      <a:pt x="240" y="30"/>
                    </a:lnTo>
                    <a:lnTo>
                      <a:pt x="247" y="37"/>
                    </a:lnTo>
                    <a:lnTo>
                      <a:pt x="252" y="44"/>
                    </a:lnTo>
                    <a:lnTo>
                      <a:pt x="256" y="52"/>
                    </a:lnTo>
                    <a:lnTo>
                      <a:pt x="260" y="60"/>
                    </a:lnTo>
                    <a:lnTo>
                      <a:pt x="264" y="69"/>
                    </a:lnTo>
                    <a:lnTo>
                      <a:pt x="267" y="78"/>
                    </a:lnTo>
                    <a:lnTo>
                      <a:pt x="194" y="91"/>
                    </a:lnTo>
                    <a:lnTo>
                      <a:pt x="191" y="83"/>
                    </a:lnTo>
                    <a:lnTo>
                      <a:pt x="187" y="75"/>
                    </a:lnTo>
                    <a:lnTo>
                      <a:pt x="182" y="70"/>
                    </a:lnTo>
                    <a:lnTo>
                      <a:pt x="175" y="65"/>
                    </a:lnTo>
                    <a:lnTo>
                      <a:pt x="169" y="61"/>
                    </a:lnTo>
                    <a:lnTo>
                      <a:pt x="159" y="58"/>
                    </a:lnTo>
                    <a:lnTo>
                      <a:pt x="149" y="56"/>
                    </a:lnTo>
                    <a:lnTo>
                      <a:pt x="138" y="56"/>
                    </a:lnTo>
                    <a:lnTo>
                      <a:pt x="124" y="56"/>
                    </a:lnTo>
                    <a:lnTo>
                      <a:pt x="112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7"/>
                    </a:lnTo>
                    <a:lnTo>
                      <a:pt x="86" y="71"/>
                    </a:lnTo>
                    <a:lnTo>
                      <a:pt x="85" y="75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6" y="87"/>
                    </a:lnTo>
                    <a:lnTo>
                      <a:pt x="89" y="91"/>
                    </a:lnTo>
                    <a:lnTo>
                      <a:pt x="92" y="94"/>
                    </a:lnTo>
                    <a:lnTo>
                      <a:pt x="101" y="99"/>
                    </a:lnTo>
                    <a:lnTo>
                      <a:pt x="116" y="103"/>
                    </a:lnTo>
                    <a:lnTo>
                      <a:pt x="137" y="110"/>
                    </a:lnTo>
                    <a:lnTo>
                      <a:pt x="166" y="117"/>
                    </a:lnTo>
                    <a:lnTo>
                      <a:pt x="194" y="125"/>
                    </a:lnTo>
                    <a:lnTo>
                      <a:pt x="219" y="132"/>
                    </a:lnTo>
                    <a:lnTo>
                      <a:pt x="228" y="136"/>
                    </a:lnTo>
                    <a:lnTo>
                      <a:pt x="238" y="142"/>
                    </a:lnTo>
                    <a:lnTo>
                      <a:pt x="246" y="146"/>
                    </a:lnTo>
                    <a:lnTo>
                      <a:pt x="254" y="151"/>
                    </a:lnTo>
                    <a:lnTo>
                      <a:pt x="259" y="156"/>
                    </a:lnTo>
                    <a:lnTo>
                      <a:pt x="264" y="163"/>
                    </a:lnTo>
                    <a:lnTo>
                      <a:pt x="268" y="170"/>
                    </a:lnTo>
                    <a:lnTo>
                      <a:pt x="271" y="176"/>
                    </a:lnTo>
                    <a:lnTo>
                      <a:pt x="273" y="184"/>
                    </a:lnTo>
                    <a:lnTo>
                      <a:pt x="276" y="192"/>
                    </a:lnTo>
                    <a:lnTo>
                      <a:pt x="277" y="200"/>
                    </a:lnTo>
                    <a:lnTo>
                      <a:pt x="277" y="209"/>
                    </a:lnTo>
                    <a:lnTo>
                      <a:pt x="277" y="220"/>
                    </a:lnTo>
                    <a:lnTo>
                      <a:pt x="275" y="229"/>
                    </a:lnTo>
                    <a:lnTo>
                      <a:pt x="272" y="239"/>
                    </a:lnTo>
                    <a:lnTo>
                      <a:pt x="270" y="248"/>
                    </a:lnTo>
                    <a:lnTo>
                      <a:pt x="264" y="256"/>
                    </a:lnTo>
                    <a:lnTo>
                      <a:pt x="259" y="264"/>
                    </a:lnTo>
                    <a:lnTo>
                      <a:pt x="251" y="272"/>
                    </a:lnTo>
                    <a:lnTo>
                      <a:pt x="243" y="280"/>
                    </a:lnTo>
                    <a:lnTo>
                      <a:pt x="235" y="286"/>
                    </a:lnTo>
                    <a:lnTo>
                      <a:pt x="224" y="293"/>
                    </a:lnTo>
                    <a:lnTo>
                      <a:pt x="214" y="298"/>
                    </a:lnTo>
                    <a:lnTo>
                      <a:pt x="202" y="302"/>
                    </a:lnTo>
                    <a:lnTo>
                      <a:pt x="189" y="305"/>
                    </a:lnTo>
                    <a:lnTo>
                      <a:pt x="174" y="308"/>
                    </a:lnTo>
                    <a:lnTo>
                      <a:pt x="159" y="309"/>
                    </a:lnTo>
                    <a:lnTo>
                      <a:pt x="142" y="309"/>
                    </a:lnTo>
                    <a:lnTo>
                      <a:pt x="128" y="309"/>
                    </a:lnTo>
                    <a:lnTo>
                      <a:pt x="114" y="308"/>
                    </a:lnTo>
                    <a:lnTo>
                      <a:pt x="101" y="306"/>
                    </a:lnTo>
                    <a:lnTo>
                      <a:pt x="89" y="304"/>
                    </a:lnTo>
                    <a:lnTo>
                      <a:pt x="77" y="300"/>
                    </a:lnTo>
                    <a:lnTo>
                      <a:pt x="67" y="296"/>
                    </a:lnTo>
                    <a:lnTo>
                      <a:pt x="56" y="290"/>
                    </a:lnTo>
                    <a:lnTo>
                      <a:pt x="47" y="285"/>
                    </a:lnTo>
                    <a:lnTo>
                      <a:pt x="39" y="278"/>
                    </a:lnTo>
                    <a:lnTo>
                      <a:pt x="31" y="272"/>
                    </a:lnTo>
                    <a:lnTo>
                      <a:pt x="24" y="264"/>
                    </a:lnTo>
                    <a:lnTo>
                      <a:pt x="17" y="256"/>
                    </a:lnTo>
                    <a:lnTo>
                      <a:pt x="12" y="247"/>
                    </a:lnTo>
                    <a:lnTo>
                      <a:pt x="8" y="237"/>
                    </a:lnTo>
                    <a:lnTo>
                      <a:pt x="4" y="22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1" name="Freeform 223">
                <a:extLst>
                  <a:ext uri="{FF2B5EF4-FFF2-40B4-BE49-F238E27FC236}">
                    <a16:creationId xmlns:a16="http://schemas.microsoft.com/office/drawing/2014/main" id="{B152D6AD-CAE6-4C85-9B88-A51D41C27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" y="1473"/>
                <a:ext cx="111" cy="102"/>
              </a:xfrm>
              <a:custGeom>
                <a:avLst/>
                <a:gdLst>
                  <a:gd name="T0" fmla="*/ 0 w 443"/>
                  <a:gd name="T1" fmla="*/ 0 h 410"/>
                  <a:gd name="T2" fmla="*/ 133 w 443"/>
                  <a:gd name="T3" fmla="*/ 0 h 410"/>
                  <a:gd name="T4" fmla="*/ 224 w 443"/>
                  <a:gd name="T5" fmla="*/ 295 h 410"/>
                  <a:gd name="T6" fmla="*/ 314 w 443"/>
                  <a:gd name="T7" fmla="*/ 0 h 410"/>
                  <a:gd name="T8" fmla="*/ 443 w 443"/>
                  <a:gd name="T9" fmla="*/ 0 h 410"/>
                  <a:gd name="T10" fmla="*/ 292 w 443"/>
                  <a:gd name="T11" fmla="*/ 410 h 410"/>
                  <a:gd name="T12" fmla="*/ 154 w 443"/>
                  <a:gd name="T13" fmla="*/ 410 h 410"/>
                  <a:gd name="T14" fmla="*/ 0 w 443"/>
                  <a:gd name="T1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3" h="410">
                    <a:moveTo>
                      <a:pt x="0" y="0"/>
                    </a:moveTo>
                    <a:lnTo>
                      <a:pt x="133" y="0"/>
                    </a:lnTo>
                    <a:lnTo>
                      <a:pt x="224" y="295"/>
                    </a:lnTo>
                    <a:lnTo>
                      <a:pt x="314" y="0"/>
                    </a:lnTo>
                    <a:lnTo>
                      <a:pt x="443" y="0"/>
                    </a:lnTo>
                    <a:lnTo>
                      <a:pt x="292" y="410"/>
                    </a:lnTo>
                    <a:lnTo>
                      <a:pt x="154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2" name="Freeform 224">
                <a:extLst>
                  <a:ext uri="{FF2B5EF4-FFF2-40B4-BE49-F238E27FC236}">
                    <a16:creationId xmlns:a16="http://schemas.microsoft.com/office/drawing/2014/main" id="{C9569C02-6F4C-46E6-86D7-9D815982DA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4" y="1473"/>
                <a:ext cx="28" cy="102"/>
              </a:xfrm>
              <a:custGeom>
                <a:avLst/>
                <a:gdLst>
                  <a:gd name="T0" fmla="*/ 0 w 114"/>
                  <a:gd name="T1" fmla="*/ 0 h 410"/>
                  <a:gd name="T2" fmla="*/ 114 w 114"/>
                  <a:gd name="T3" fmla="*/ 0 h 410"/>
                  <a:gd name="T4" fmla="*/ 114 w 114"/>
                  <a:gd name="T5" fmla="*/ 78 h 410"/>
                  <a:gd name="T6" fmla="*/ 0 w 114"/>
                  <a:gd name="T7" fmla="*/ 78 h 410"/>
                  <a:gd name="T8" fmla="*/ 0 w 114"/>
                  <a:gd name="T9" fmla="*/ 0 h 410"/>
                  <a:gd name="T10" fmla="*/ 0 w 114"/>
                  <a:gd name="T11" fmla="*/ 113 h 410"/>
                  <a:gd name="T12" fmla="*/ 114 w 114"/>
                  <a:gd name="T13" fmla="*/ 113 h 410"/>
                  <a:gd name="T14" fmla="*/ 114 w 114"/>
                  <a:gd name="T15" fmla="*/ 410 h 410"/>
                  <a:gd name="T16" fmla="*/ 0 w 114"/>
                  <a:gd name="T17" fmla="*/ 410 h 410"/>
                  <a:gd name="T18" fmla="*/ 0 w 114"/>
                  <a:gd name="T19" fmla="*/ 11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10">
                    <a:moveTo>
                      <a:pt x="0" y="0"/>
                    </a:moveTo>
                    <a:lnTo>
                      <a:pt x="114" y="0"/>
                    </a:lnTo>
                    <a:lnTo>
                      <a:pt x="114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113"/>
                    </a:moveTo>
                    <a:lnTo>
                      <a:pt x="114" y="113"/>
                    </a:lnTo>
                    <a:lnTo>
                      <a:pt x="114" y="410"/>
                    </a:lnTo>
                    <a:lnTo>
                      <a:pt x="0" y="41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3" name="Freeform 225">
                <a:extLst>
                  <a:ext uri="{FF2B5EF4-FFF2-40B4-BE49-F238E27FC236}">
                    <a16:creationId xmlns:a16="http://schemas.microsoft.com/office/drawing/2014/main" id="{EBA666A7-0173-46AC-B6F9-F0682080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1473"/>
                <a:ext cx="56" cy="104"/>
              </a:xfrm>
              <a:custGeom>
                <a:avLst/>
                <a:gdLst>
                  <a:gd name="T0" fmla="*/ 157 w 223"/>
                  <a:gd name="T1" fmla="*/ 0 h 417"/>
                  <a:gd name="T2" fmla="*/ 157 w 223"/>
                  <a:gd name="T3" fmla="*/ 113 h 417"/>
                  <a:gd name="T4" fmla="*/ 219 w 223"/>
                  <a:gd name="T5" fmla="*/ 113 h 417"/>
                  <a:gd name="T6" fmla="*/ 219 w 223"/>
                  <a:gd name="T7" fmla="*/ 196 h 417"/>
                  <a:gd name="T8" fmla="*/ 157 w 223"/>
                  <a:gd name="T9" fmla="*/ 196 h 417"/>
                  <a:gd name="T10" fmla="*/ 157 w 223"/>
                  <a:gd name="T11" fmla="*/ 301 h 417"/>
                  <a:gd name="T12" fmla="*/ 157 w 223"/>
                  <a:gd name="T13" fmla="*/ 311 h 417"/>
                  <a:gd name="T14" fmla="*/ 157 w 223"/>
                  <a:gd name="T15" fmla="*/ 317 h 417"/>
                  <a:gd name="T16" fmla="*/ 158 w 223"/>
                  <a:gd name="T17" fmla="*/ 322 h 417"/>
                  <a:gd name="T18" fmla="*/ 160 w 223"/>
                  <a:gd name="T19" fmla="*/ 326 h 417"/>
                  <a:gd name="T20" fmla="*/ 163 w 223"/>
                  <a:gd name="T21" fmla="*/ 330 h 417"/>
                  <a:gd name="T22" fmla="*/ 167 w 223"/>
                  <a:gd name="T23" fmla="*/ 334 h 417"/>
                  <a:gd name="T24" fmla="*/ 172 w 223"/>
                  <a:gd name="T25" fmla="*/ 336 h 417"/>
                  <a:gd name="T26" fmla="*/ 179 w 223"/>
                  <a:gd name="T27" fmla="*/ 336 h 417"/>
                  <a:gd name="T28" fmla="*/ 195 w 223"/>
                  <a:gd name="T29" fmla="*/ 334 h 417"/>
                  <a:gd name="T30" fmla="*/ 215 w 223"/>
                  <a:gd name="T31" fmla="*/ 329 h 417"/>
                  <a:gd name="T32" fmla="*/ 223 w 223"/>
                  <a:gd name="T33" fmla="*/ 407 h 417"/>
                  <a:gd name="T34" fmla="*/ 202 w 223"/>
                  <a:gd name="T35" fmla="*/ 411 h 417"/>
                  <a:gd name="T36" fmla="*/ 182 w 223"/>
                  <a:gd name="T37" fmla="*/ 414 h 417"/>
                  <a:gd name="T38" fmla="*/ 163 w 223"/>
                  <a:gd name="T39" fmla="*/ 417 h 417"/>
                  <a:gd name="T40" fmla="*/ 145 w 223"/>
                  <a:gd name="T41" fmla="*/ 417 h 417"/>
                  <a:gd name="T42" fmla="*/ 125 w 223"/>
                  <a:gd name="T43" fmla="*/ 417 h 417"/>
                  <a:gd name="T44" fmla="*/ 107 w 223"/>
                  <a:gd name="T45" fmla="*/ 414 h 417"/>
                  <a:gd name="T46" fmla="*/ 93 w 223"/>
                  <a:gd name="T47" fmla="*/ 410 h 417"/>
                  <a:gd name="T48" fmla="*/ 82 w 223"/>
                  <a:gd name="T49" fmla="*/ 406 h 417"/>
                  <a:gd name="T50" fmla="*/ 73 w 223"/>
                  <a:gd name="T51" fmla="*/ 399 h 417"/>
                  <a:gd name="T52" fmla="*/ 64 w 223"/>
                  <a:gd name="T53" fmla="*/ 391 h 417"/>
                  <a:gd name="T54" fmla="*/ 57 w 223"/>
                  <a:gd name="T55" fmla="*/ 384 h 417"/>
                  <a:gd name="T56" fmla="*/ 52 w 223"/>
                  <a:gd name="T57" fmla="*/ 373 h 417"/>
                  <a:gd name="T58" fmla="*/ 48 w 223"/>
                  <a:gd name="T59" fmla="*/ 360 h 417"/>
                  <a:gd name="T60" fmla="*/ 45 w 223"/>
                  <a:gd name="T61" fmla="*/ 344 h 417"/>
                  <a:gd name="T62" fmla="*/ 42 w 223"/>
                  <a:gd name="T63" fmla="*/ 324 h 417"/>
                  <a:gd name="T64" fmla="*/ 42 w 223"/>
                  <a:gd name="T65" fmla="*/ 301 h 417"/>
                  <a:gd name="T66" fmla="*/ 42 w 223"/>
                  <a:gd name="T67" fmla="*/ 196 h 417"/>
                  <a:gd name="T68" fmla="*/ 0 w 223"/>
                  <a:gd name="T69" fmla="*/ 196 h 417"/>
                  <a:gd name="T70" fmla="*/ 0 w 223"/>
                  <a:gd name="T71" fmla="*/ 113 h 417"/>
                  <a:gd name="T72" fmla="*/ 42 w 223"/>
                  <a:gd name="T73" fmla="*/ 113 h 417"/>
                  <a:gd name="T74" fmla="*/ 42 w 223"/>
                  <a:gd name="T75" fmla="*/ 59 h 417"/>
                  <a:gd name="T76" fmla="*/ 157 w 223"/>
                  <a:gd name="T7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3" h="417">
                    <a:moveTo>
                      <a:pt x="157" y="0"/>
                    </a:moveTo>
                    <a:lnTo>
                      <a:pt x="157" y="113"/>
                    </a:lnTo>
                    <a:lnTo>
                      <a:pt x="219" y="113"/>
                    </a:lnTo>
                    <a:lnTo>
                      <a:pt x="219" y="196"/>
                    </a:lnTo>
                    <a:lnTo>
                      <a:pt x="157" y="196"/>
                    </a:lnTo>
                    <a:lnTo>
                      <a:pt x="157" y="301"/>
                    </a:lnTo>
                    <a:lnTo>
                      <a:pt x="157" y="311"/>
                    </a:lnTo>
                    <a:lnTo>
                      <a:pt x="157" y="317"/>
                    </a:lnTo>
                    <a:lnTo>
                      <a:pt x="158" y="322"/>
                    </a:lnTo>
                    <a:lnTo>
                      <a:pt x="160" y="326"/>
                    </a:lnTo>
                    <a:lnTo>
                      <a:pt x="163" y="330"/>
                    </a:lnTo>
                    <a:lnTo>
                      <a:pt x="167" y="334"/>
                    </a:lnTo>
                    <a:lnTo>
                      <a:pt x="172" y="336"/>
                    </a:lnTo>
                    <a:lnTo>
                      <a:pt x="179" y="336"/>
                    </a:lnTo>
                    <a:lnTo>
                      <a:pt x="195" y="334"/>
                    </a:lnTo>
                    <a:lnTo>
                      <a:pt x="215" y="329"/>
                    </a:lnTo>
                    <a:lnTo>
                      <a:pt x="223" y="407"/>
                    </a:lnTo>
                    <a:lnTo>
                      <a:pt x="202" y="411"/>
                    </a:lnTo>
                    <a:lnTo>
                      <a:pt x="182" y="414"/>
                    </a:lnTo>
                    <a:lnTo>
                      <a:pt x="163" y="417"/>
                    </a:lnTo>
                    <a:lnTo>
                      <a:pt x="145" y="417"/>
                    </a:lnTo>
                    <a:lnTo>
                      <a:pt x="125" y="417"/>
                    </a:lnTo>
                    <a:lnTo>
                      <a:pt x="107" y="414"/>
                    </a:lnTo>
                    <a:lnTo>
                      <a:pt x="93" y="410"/>
                    </a:lnTo>
                    <a:lnTo>
                      <a:pt x="82" y="406"/>
                    </a:lnTo>
                    <a:lnTo>
                      <a:pt x="73" y="399"/>
                    </a:lnTo>
                    <a:lnTo>
                      <a:pt x="64" y="391"/>
                    </a:lnTo>
                    <a:lnTo>
                      <a:pt x="57" y="384"/>
                    </a:lnTo>
                    <a:lnTo>
                      <a:pt x="52" y="373"/>
                    </a:lnTo>
                    <a:lnTo>
                      <a:pt x="48" y="360"/>
                    </a:lnTo>
                    <a:lnTo>
                      <a:pt x="45" y="344"/>
                    </a:lnTo>
                    <a:lnTo>
                      <a:pt x="42" y="324"/>
                    </a:lnTo>
                    <a:lnTo>
                      <a:pt x="42" y="301"/>
                    </a:lnTo>
                    <a:lnTo>
                      <a:pt x="42" y="196"/>
                    </a:lnTo>
                    <a:lnTo>
                      <a:pt x="0" y="196"/>
                    </a:lnTo>
                    <a:lnTo>
                      <a:pt x="0" y="113"/>
                    </a:lnTo>
                    <a:lnTo>
                      <a:pt x="42" y="113"/>
                    </a:lnTo>
                    <a:lnTo>
                      <a:pt x="42" y="59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4" name="Freeform 226">
                <a:extLst>
                  <a:ext uri="{FF2B5EF4-FFF2-40B4-BE49-F238E27FC236}">
                    <a16:creationId xmlns:a16="http://schemas.microsoft.com/office/drawing/2014/main" id="{3A3BD913-4DE2-41DD-8857-1C7153335E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0" y="1499"/>
                <a:ext cx="86" cy="78"/>
              </a:xfrm>
              <a:custGeom>
                <a:avLst/>
                <a:gdLst>
                  <a:gd name="T0" fmla="*/ 13 w 342"/>
                  <a:gd name="T1" fmla="*/ 79 h 311"/>
                  <a:gd name="T2" fmla="*/ 26 w 342"/>
                  <a:gd name="T3" fmla="*/ 47 h 311"/>
                  <a:gd name="T4" fmla="*/ 50 w 342"/>
                  <a:gd name="T5" fmla="*/ 25 h 311"/>
                  <a:gd name="T6" fmla="*/ 78 w 342"/>
                  <a:gd name="T7" fmla="*/ 11 h 311"/>
                  <a:gd name="T8" fmla="*/ 116 w 342"/>
                  <a:gd name="T9" fmla="*/ 3 h 311"/>
                  <a:gd name="T10" fmla="*/ 163 w 342"/>
                  <a:gd name="T11" fmla="*/ 0 h 311"/>
                  <a:gd name="T12" fmla="*/ 228 w 342"/>
                  <a:gd name="T13" fmla="*/ 4 h 311"/>
                  <a:gd name="T14" fmla="*/ 273 w 342"/>
                  <a:gd name="T15" fmla="*/ 15 h 311"/>
                  <a:gd name="T16" fmla="*/ 302 w 342"/>
                  <a:gd name="T17" fmla="*/ 37 h 311"/>
                  <a:gd name="T18" fmla="*/ 319 w 342"/>
                  <a:gd name="T19" fmla="*/ 67 h 311"/>
                  <a:gd name="T20" fmla="*/ 326 w 342"/>
                  <a:gd name="T21" fmla="*/ 100 h 311"/>
                  <a:gd name="T22" fmla="*/ 327 w 342"/>
                  <a:gd name="T23" fmla="*/ 259 h 311"/>
                  <a:gd name="T24" fmla="*/ 342 w 342"/>
                  <a:gd name="T25" fmla="*/ 304 h 311"/>
                  <a:gd name="T26" fmla="*/ 227 w 342"/>
                  <a:gd name="T27" fmla="*/ 287 h 311"/>
                  <a:gd name="T28" fmla="*/ 212 w 342"/>
                  <a:gd name="T29" fmla="*/ 278 h 311"/>
                  <a:gd name="T30" fmla="*/ 179 w 342"/>
                  <a:gd name="T31" fmla="*/ 299 h 311"/>
                  <a:gd name="T32" fmla="*/ 127 w 342"/>
                  <a:gd name="T33" fmla="*/ 309 h 311"/>
                  <a:gd name="T34" fmla="*/ 83 w 342"/>
                  <a:gd name="T35" fmla="*/ 309 h 311"/>
                  <a:gd name="T36" fmla="*/ 51 w 342"/>
                  <a:gd name="T37" fmla="*/ 301 h 311"/>
                  <a:gd name="T38" fmla="*/ 28 w 342"/>
                  <a:gd name="T39" fmla="*/ 285 h 311"/>
                  <a:gd name="T40" fmla="*/ 10 w 342"/>
                  <a:gd name="T41" fmla="*/ 266 h 311"/>
                  <a:gd name="T42" fmla="*/ 2 w 342"/>
                  <a:gd name="T43" fmla="*/ 243 h 311"/>
                  <a:gd name="T44" fmla="*/ 0 w 342"/>
                  <a:gd name="T45" fmla="*/ 218 h 311"/>
                  <a:gd name="T46" fmla="*/ 5 w 342"/>
                  <a:gd name="T47" fmla="*/ 195 h 311"/>
                  <a:gd name="T48" fmla="*/ 16 w 342"/>
                  <a:gd name="T49" fmla="*/ 175 h 311"/>
                  <a:gd name="T50" fmla="*/ 32 w 342"/>
                  <a:gd name="T51" fmla="*/ 159 h 311"/>
                  <a:gd name="T52" fmla="*/ 69 w 342"/>
                  <a:gd name="T53" fmla="*/ 144 h 311"/>
                  <a:gd name="T54" fmla="*/ 146 w 342"/>
                  <a:gd name="T55" fmla="*/ 126 h 311"/>
                  <a:gd name="T56" fmla="*/ 185 w 342"/>
                  <a:gd name="T57" fmla="*/ 117 h 311"/>
                  <a:gd name="T58" fmla="*/ 216 w 342"/>
                  <a:gd name="T59" fmla="*/ 106 h 311"/>
                  <a:gd name="T60" fmla="*/ 211 w 342"/>
                  <a:gd name="T61" fmla="*/ 81 h 311"/>
                  <a:gd name="T62" fmla="*/ 196 w 342"/>
                  <a:gd name="T63" fmla="*/ 71 h 311"/>
                  <a:gd name="T64" fmla="*/ 164 w 342"/>
                  <a:gd name="T65" fmla="*/ 69 h 311"/>
                  <a:gd name="T66" fmla="*/ 135 w 342"/>
                  <a:gd name="T67" fmla="*/ 77 h 311"/>
                  <a:gd name="T68" fmla="*/ 122 w 342"/>
                  <a:gd name="T69" fmla="*/ 94 h 311"/>
                  <a:gd name="T70" fmla="*/ 204 w 342"/>
                  <a:gd name="T71" fmla="*/ 167 h 311"/>
                  <a:gd name="T72" fmla="*/ 167 w 342"/>
                  <a:gd name="T73" fmla="*/ 178 h 311"/>
                  <a:gd name="T74" fmla="*/ 130 w 342"/>
                  <a:gd name="T75" fmla="*/ 191 h 311"/>
                  <a:gd name="T76" fmla="*/ 116 w 342"/>
                  <a:gd name="T77" fmla="*/ 206 h 311"/>
                  <a:gd name="T78" fmla="*/ 115 w 342"/>
                  <a:gd name="T79" fmla="*/ 223 h 311"/>
                  <a:gd name="T80" fmla="*/ 123 w 342"/>
                  <a:gd name="T81" fmla="*/ 239 h 311"/>
                  <a:gd name="T82" fmla="*/ 142 w 342"/>
                  <a:gd name="T83" fmla="*/ 247 h 311"/>
                  <a:gd name="T84" fmla="*/ 169 w 342"/>
                  <a:gd name="T85" fmla="*/ 246 h 311"/>
                  <a:gd name="T86" fmla="*/ 193 w 342"/>
                  <a:gd name="T87" fmla="*/ 234 h 311"/>
                  <a:gd name="T88" fmla="*/ 209 w 342"/>
                  <a:gd name="T89" fmla="*/ 216 h 311"/>
                  <a:gd name="T90" fmla="*/ 216 w 342"/>
                  <a:gd name="T91" fmla="*/ 19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2" h="311">
                    <a:moveTo>
                      <a:pt x="118" y="104"/>
                    </a:moveTo>
                    <a:lnTo>
                      <a:pt x="9" y="92"/>
                    </a:lnTo>
                    <a:lnTo>
                      <a:pt x="13" y="79"/>
                    </a:lnTo>
                    <a:lnTo>
                      <a:pt x="17" y="67"/>
                    </a:lnTo>
                    <a:lnTo>
                      <a:pt x="21" y="56"/>
                    </a:lnTo>
                    <a:lnTo>
                      <a:pt x="26" y="47"/>
                    </a:lnTo>
                    <a:lnTo>
                      <a:pt x="33" y="40"/>
                    </a:lnTo>
                    <a:lnTo>
                      <a:pt x="41" y="32"/>
                    </a:lnTo>
                    <a:lnTo>
                      <a:pt x="50" y="25"/>
                    </a:lnTo>
                    <a:lnTo>
                      <a:pt x="61" y="19"/>
                    </a:lnTo>
                    <a:lnTo>
                      <a:pt x="69" y="15"/>
                    </a:lnTo>
                    <a:lnTo>
                      <a:pt x="78" y="11"/>
                    </a:lnTo>
                    <a:lnTo>
                      <a:pt x="90" y="8"/>
                    </a:lnTo>
                    <a:lnTo>
                      <a:pt x="103" y="6"/>
                    </a:lnTo>
                    <a:lnTo>
                      <a:pt x="116" y="3"/>
                    </a:lnTo>
                    <a:lnTo>
                      <a:pt x="131" y="2"/>
                    </a:lnTo>
                    <a:lnTo>
                      <a:pt x="147" y="2"/>
                    </a:lnTo>
                    <a:lnTo>
                      <a:pt x="163" y="0"/>
                    </a:lnTo>
                    <a:lnTo>
                      <a:pt x="187" y="2"/>
                    </a:lnTo>
                    <a:lnTo>
                      <a:pt x="208" y="2"/>
                    </a:lnTo>
                    <a:lnTo>
                      <a:pt x="228" y="4"/>
                    </a:lnTo>
                    <a:lnTo>
                      <a:pt x="244" y="7"/>
                    </a:lnTo>
                    <a:lnTo>
                      <a:pt x="260" y="10"/>
                    </a:lnTo>
                    <a:lnTo>
                      <a:pt x="273" y="15"/>
                    </a:lnTo>
                    <a:lnTo>
                      <a:pt x="285" y="21"/>
                    </a:lnTo>
                    <a:lnTo>
                      <a:pt x="296" y="31"/>
                    </a:lnTo>
                    <a:lnTo>
                      <a:pt x="302" y="37"/>
                    </a:lnTo>
                    <a:lnTo>
                      <a:pt x="309" y="45"/>
                    </a:lnTo>
                    <a:lnTo>
                      <a:pt x="314" y="55"/>
                    </a:lnTo>
                    <a:lnTo>
                      <a:pt x="319" y="67"/>
                    </a:lnTo>
                    <a:lnTo>
                      <a:pt x="322" y="77"/>
                    </a:lnTo>
                    <a:lnTo>
                      <a:pt x="325" y="89"/>
                    </a:lnTo>
                    <a:lnTo>
                      <a:pt x="326" y="100"/>
                    </a:lnTo>
                    <a:lnTo>
                      <a:pt x="327" y="110"/>
                    </a:lnTo>
                    <a:lnTo>
                      <a:pt x="327" y="240"/>
                    </a:lnTo>
                    <a:lnTo>
                      <a:pt x="327" y="259"/>
                    </a:lnTo>
                    <a:lnTo>
                      <a:pt x="330" y="274"/>
                    </a:lnTo>
                    <a:lnTo>
                      <a:pt x="334" y="287"/>
                    </a:lnTo>
                    <a:lnTo>
                      <a:pt x="342" y="304"/>
                    </a:lnTo>
                    <a:lnTo>
                      <a:pt x="234" y="304"/>
                    </a:lnTo>
                    <a:lnTo>
                      <a:pt x="229" y="293"/>
                    </a:lnTo>
                    <a:lnTo>
                      <a:pt x="227" y="287"/>
                    </a:lnTo>
                    <a:lnTo>
                      <a:pt x="224" y="279"/>
                    </a:lnTo>
                    <a:lnTo>
                      <a:pt x="223" y="268"/>
                    </a:lnTo>
                    <a:lnTo>
                      <a:pt x="212" y="278"/>
                    </a:lnTo>
                    <a:lnTo>
                      <a:pt x="200" y="287"/>
                    </a:lnTo>
                    <a:lnTo>
                      <a:pt x="189" y="293"/>
                    </a:lnTo>
                    <a:lnTo>
                      <a:pt x="179" y="299"/>
                    </a:lnTo>
                    <a:lnTo>
                      <a:pt x="163" y="304"/>
                    </a:lnTo>
                    <a:lnTo>
                      <a:pt x="146" y="308"/>
                    </a:lnTo>
                    <a:lnTo>
                      <a:pt x="127" y="309"/>
                    </a:lnTo>
                    <a:lnTo>
                      <a:pt x="108" y="311"/>
                    </a:lnTo>
                    <a:lnTo>
                      <a:pt x="95" y="311"/>
                    </a:lnTo>
                    <a:lnTo>
                      <a:pt x="83" y="309"/>
                    </a:lnTo>
                    <a:lnTo>
                      <a:pt x="71" y="307"/>
                    </a:lnTo>
                    <a:lnTo>
                      <a:pt x="62" y="304"/>
                    </a:lnTo>
                    <a:lnTo>
                      <a:pt x="51" y="301"/>
                    </a:lnTo>
                    <a:lnTo>
                      <a:pt x="43" y="297"/>
                    </a:lnTo>
                    <a:lnTo>
                      <a:pt x="34" y="292"/>
                    </a:lnTo>
                    <a:lnTo>
                      <a:pt x="28" y="285"/>
                    </a:lnTo>
                    <a:lnTo>
                      <a:pt x="21" y="280"/>
                    </a:lnTo>
                    <a:lnTo>
                      <a:pt x="16" y="274"/>
                    </a:lnTo>
                    <a:lnTo>
                      <a:pt x="10" y="266"/>
                    </a:lnTo>
                    <a:lnTo>
                      <a:pt x="6" y="259"/>
                    </a:lnTo>
                    <a:lnTo>
                      <a:pt x="4" y="251"/>
                    </a:lnTo>
                    <a:lnTo>
                      <a:pt x="2" y="243"/>
                    </a:lnTo>
                    <a:lnTo>
                      <a:pt x="1" y="235"/>
                    </a:lnTo>
                    <a:lnTo>
                      <a:pt x="0" y="226"/>
                    </a:lnTo>
                    <a:lnTo>
                      <a:pt x="0" y="218"/>
                    </a:lnTo>
                    <a:lnTo>
                      <a:pt x="1" y="210"/>
                    </a:lnTo>
                    <a:lnTo>
                      <a:pt x="2" y="202"/>
                    </a:lnTo>
                    <a:lnTo>
                      <a:pt x="5" y="195"/>
                    </a:lnTo>
                    <a:lnTo>
                      <a:pt x="8" y="189"/>
                    </a:lnTo>
                    <a:lnTo>
                      <a:pt x="12" y="182"/>
                    </a:lnTo>
                    <a:lnTo>
                      <a:pt x="16" y="175"/>
                    </a:lnTo>
                    <a:lnTo>
                      <a:pt x="20" y="170"/>
                    </a:lnTo>
                    <a:lnTo>
                      <a:pt x="25" y="165"/>
                    </a:lnTo>
                    <a:lnTo>
                      <a:pt x="32" y="159"/>
                    </a:lnTo>
                    <a:lnTo>
                      <a:pt x="39" y="155"/>
                    </a:lnTo>
                    <a:lnTo>
                      <a:pt x="47" y="151"/>
                    </a:lnTo>
                    <a:lnTo>
                      <a:pt x="69" y="144"/>
                    </a:lnTo>
                    <a:lnTo>
                      <a:pt x="93" y="138"/>
                    </a:lnTo>
                    <a:lnTo>
                      <a:pt x="122" y="132"/>
                    </a:lnTo>
                    <a:lnTo>
                      <a:pt x="146" y="126"/>
                    </a:lnTo>
                    <a:lnTo>
                      <a:pt x="164" y="122"/>
                    </a:lnTo>
                    <a:lnTo>
                      <a:pt x="176" y="120"/>
                    </a:lnTo>
                    <a:lnTo>
                      <a:pt x="185" y="117"/>
                    </a:lnTo>
                    <a:lnTo>
                      <a:pt x="196" y="113"/>
                    </a:lnTo>
                    <a:lnTo>
                      <a:pt x="205" y="110"/>
                    </a:lnTo>
                    <a:lnTo>
                      <a:pt x="216" y="106"/>
                    </a:lnTo>
                    <a:lnTo>
                      <a:pt x="216" y="96"/>
                    </a:lnTo>
                    <a:lnTo>
                      <a:pt x="213" y="88"/>
                    </a:lnTo>
                    <a:lnTo>
                      <a:pt x="211" y="81"/>
                    </a:lnTo>
                    <a:lnTo>
                      <a:pt x="208" y="77"/>
                    </a:lnTo>
                    <a:lnTo>
                      <a:pt x="203" y="73"/>
                    </a:lnTo>
                    <a:lnTo>
                      <a:pt x="196" y="71"/>
                    </a:lnTo>
                    <a:lnTo>
                      <a:pt x="187" y="69"/>
                    </a:lnTo>
                    <a:lnTo>
                      <a:pt x="177" y="68"/>
                    </a:lnTo>
                    <a:lnTo>
                      <a:pt x="164" y="69"/>
                    </a:lnTo>
                    <a:lnTo>
                      <a:pt x="152" y="71"/>
                    </a:lnTo>
                    <a:lnTo>
                      <a:pt x="143" y="73"/>
                    </a:lnTo>
                    <a:lnTo>
                      <a:pt x="135" y="77"/>
                    </a:lnTo>
                    <a:lnTo>
                      <a:pt x="130" y="81"/>
                    </a:lnTo>
                    <a:lnTo>
                      <a:pt x="126" y="88"/>
                    </a:lnTo>
                    <a:lnTo>
                      <a:pt x="122" y="94"/>
                    </a:lnTo>
                    <a:lnTo>
                      <a:pt x="118" y="104"/>
                    </a:lnTo>
                    <a:close/>
                    <a:moveTo>
                      <a:pt x="216" y="163"/>
                    </a:moveTo>
                    <a:lnTo>
                      <a:pt x="204" y="167"/>
                    </a:lnTo>
                    <a:lnTo>
                      <a:pt x="192" y="171"/>
                    </a:lnTo>
                    <a:lnTo>
                      <a:pt x="180" y="175"/>
                    </a:lnTo>
                    <a:lnTo>
                      <a:pt x="167" y="178"/>
                    </a:lnTo>
                    <a:lnTo>
                      <a:pt x="151" y="183"/>
                    </a:lnTo>
                    <a:lnTo>
                      <a:pt x="139" y="187"/>
                    </a:lnTo>
                    <a:lnTo>
                      <a:pt x="130" y="191"/>
                    </a:lnTo>
                    <a:lnTo>
                      <a:pt x="123" y="197"/>
                    </a:lnTo>
                    <a:lnTo>
                      <a:pt x="119" y="201"/>
                    </a:lnTo>
                    <a:lnTo>
                      <a:pt x="116" y="206"/>
                    </a:lnTo>
                    <a:lnTo>
                      <a:pt x="115" y="211"/>
                    </a:lnTo>
                    <a:lnTo>
                      <a:pt x="114" y="218"/>
                    </a:lnTo>
                    <a:lnTo>
                      <a:pt x="115" y="223"/>
                    </a:lnTo>
                    <a:lnTo>
                      <a:pt x="116" y="230"/>
                    </a:lnTo>
                    <a:lnTo>
                      <a:pt x="119" y="235"/>
                    </a:lnTo>
                    <a:lnTo>
                      <a:pt x="123" y="239"/>
                    </a:lnTo>
                    <a:lnTo>
                      <a:pt x="128" y="243"/>
                    </a:lnTo>
                    <a:lnTo>
                      <a:pt x="135" y="246"/>
                    </a:lnTo>
                    <a:lnTo>
                      <a:pt x="142" y="247"/>
                    </a:lnTo>
                    <a:lnTo>
                      <a:pt x="151" y="247"/>
                    </a:lnTo>
                    <a:lnTo>
                      <a:pt x="160" y="247"/>
                    </a:lnTo>
                    <a:lnTo>
                      <a:pt x="169" y="246"/>
                    </a:lnTo>
                    <a:lnTo>
                      <a:pt x="177" y="243"/>
                    </a:lnTo>
                    <a:lnTo>
                      <a:pt x="187" y="239"/>
                    </a:lnTo>
                    <a:lnTo>
                      <a:pt x="193" y="234"/>
                    </a:lnTo>
                    <a:lnTo>
                      <a:pt x="200" y="228"/>
                    </a:lnTo>
                    <a:lnTo>
                      <a:pt x="205" y="222"/>
                    </a:lnTo>
                    <a:lnTo>
                      <a:pt x="209" y="216"/>
                    </a:lnTo>
                    <a:lnTo>
                      <a:pt x="212" y="209"/>
                    </a:lnTo>
                    <a:lnTo>
                      <a:pt x="215" y="201"/>
                    </a:lnTo>
                    <a:lnTo>
                      <a:pt x="216" y="191"/>
                    </a:lnTo>
                    <a:lnTo>
                      <a:pt x="216" y="182"/>
                    </a:lnTo>
                    <a:lnTo>
                      <a:pt x="216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5" name="Freeform 227">
                <a:extLst>
                  <a:ext uri="{FF2B5EF4-FFF2-40B4-BE49-F238E27FC236}">
                    <a16:creationId xmlns:a16="http://schemas.microsoft.com/office/drawing/2014/main" id="{45BA4489-5DFF-42CA-ACB1-68A68C7AA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499"/>
                <a:ext cx="126" cy="76"/>
              </a:xfrm>
              <a:custGeom>
                <a:avLst/>
                <a:gdLst>
                  <a:gd name="T0" fmla="*/ 107 w 503"/>
                  <a:gd name="T1" fmla="*/ 7 h 304"/>
                  <a:gd name="T2" fmla="*/ 117 w 503"/>
                  <a:gd name="T3" fmla="*/ 39 h 304"/>
                  <a:gd name="T4" fmla="*/ 141 w 503"/>
                  <a:gd name="T5" fmla="*/ 19 h 304"/>
                  <a:gd name="T6" fmla="*/ 165 w 503"/>
                  <a:gd name="T7" fmla="*/ 7 h 304"/>
                  <a:gd name="T8" fmla="*/ 193 w 503"/>
                  <a:gd name="T9" fmla="*/ 2 h 304"/>
                  <a:gd name="T10" fmla="*/ 226 w 503"/>
                  <a:gd name="T11" fmla="*/ 2 h 304"/>
                  <a:gd name="T12" fmla="*/ 254 w 503"/>
                  <a:gd name="T13" fmla="*/ 8 h 304"/>
                  <a:gd name="T14" fmla="*/ 275 w 503"/>
                  <a:gd name="T15" fmla="*/ 20 h 304"/>
                  <a:gd name="T16" fmla="*/ 292 w 503"/>
                  <a:gd name="T17" fmla="*/ 39 h 304"/>
                  <a:gd name="T18" fmla="*/ 312 w 503"/>
                  <a:gd name="T19" fmla="*/ 37 h 304"/>
                  <a:gd name="T20" fmla="*/ 336 w 503"/>
                  <a:gd name="T21" fmla="*/ 18 h 304"/>
                  <a:gd name="T22" fmla="*/ 359 w 503"/>
                  <a:gd name="T23" fmla="*/ 7 h 304"/>
                  <a:gd name="T24" fmla="*/ 386 w 503"/>
                  <a:gd name="T25" fmla="*/ 2 h 304"/>
                  <a:gd name="T26" fmla="*/ 413 w 503"/>
                  <a:gd name="T27" fmla="*/ 2 h 304"/>
                  <a:gd name="T28" fmla="*/ 436 w 503"/>
                  <a:gd name="T29" fmla="*/ 4 h 304"/>
                  <a:gd name="T30" fmla="*/ 454 w 503"/>
                  <a:gd name="T31" fmla="*/ 12 h 304"/>
                  <a:gd name="T32" fmla="*/ 470 w 503"/>
                  <a:gd name="T33" fmla="*/ 23 h 304"/>
                  <a:gd name="T34" fmla="*/ 483 w 503"/>
                  <a:gd name="T35" fmla="*/ 37 h 304"/>
                  <a:gd name="T36" fmla="*/ 493 w 503"/>
                  <a:gd name="T37" fmla="*/ 55 h 304"/>
                  <a:gd name="T38" fmla="*/ 499 w 503"/>
                  <a:gd name="T39" fmla="*/ 77 h 304"/>
                  <a:gd name="T40" fmla="*/ 503 w 503"/>
                  <a:gd name="T41" fmla="*/ 104 h 304"/>
                  <a:gd name="T42" fmla="*/ 503 w 503"/>
                  <a:gd name="T43" fmla="*/ 304 h 304"/>
                  <a:gd name="T44" fmla="*/ 389 w 503"/>
                  <a:gd name="T45" fmla="*/ 136 h 304"/>
                  <a:gd name="T46" fmla="*/ 388 w 503"/>
                  <a:gd name="T47" fmla="*/ 117 h 304"/>
                  <a:gd name="T48" fmla="*/ 381 w 503"/>
                  <a:gd name="T49" fmla="*/ 105 h 304"/>
                  <a:gd name="T50" fmla="*/ 369 w 503"/>
                  <a:gd name="T51" fmla="*/ 93 h 304"/>
                  <a:gd name="T52" fmla="*/ 353 w 503"/>
                  <a:gd name="T53" fmla="*/ 90 h 304"/>
                  <a:gd name="T54" fmla="*/ 335 w 503"/>
                  <a:gd name="T55" fmla="*/ 93 h 304"/>
                  <a:gd name="T56" fmla="*/ 320 w 503"/>
                  <a:gd name="T57" fmla="*/ 104 h 304"/>
                  <a:gd name="T58" fmla="*/ 312 w 503"/>
                  <a:gd name="T59" fmla="*/ 124 h 304"/>
                  <a:gd name="T60" fmla="*/ 308 w 503"/>
                  <a:gd name="T61" fmla="*/ 151 h 304"/>
                  <a:gd name="T62" fmla="*/ 194 w 503"/>
                  <a:gd name="T63" fmla="*/ 304 h 304"/>
                  <a:gd name="T64" fmla="*/ 194 w 503"/>
                  <a:gd name="T65" fmla="*/ 124 h 304"/>
                  <a:gd name="T66" fmla="*/ 190 w 503"/>
                  <a:gd name="T67" fmla="*/ 109 h 304"/>
                  <a:gd name="T68" fmla="*/ 183 w 503"/>
                  <a:gd name="T69" fmla="*/ 100 h 304"/>
                  <a:gd name="T70" fmla="*/ 175 w 503"/>
                  <a:gd name="T71" fmla="*/ 93 h 304"/>
                  <a:gd name="T72" fmla="*/ 165 w 503"/>
                  <a:gd name="T73" fmla="*/ 89 h 304"/>
                  <a:gd name="T74" fmla="*/ 149 w 503"/>
                  <a:gd name="T75" fmla="*/ 90 h 304"/>
                  <a:gd name="T76" fmla="*/ 133 w 503"/>
                  <a:gd name="T77" fmla="*/ 97 h 304"/>
                  <a:gd name="T78" fmla="*/ 121 w 503"/>
                  <a:gd name="T79" fmla="*/ 113 h 304"/>
                  <a:gd name="T80" fmla="*/ 114 w 503"/>
                  <a:gd name="T81" fmla="*/ 137 h 304"/>
                  <a:gd name="T82" fmla="*/ 114 w 503"/>
                  <a:gd name="T83" fmla="*/ 304 h 304"/>
                  <a:gd name="T84" fmla="*/ 0 w 503"/>
                  <a:gd name="T85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3" h="304">
                    <a:moveTo>
                      <a:pt x="0" y="7"/>
                    </a:moveTo>
                    <a:lnTo>
                      <a:pt x="107" y="7"/>
                    </a:lnTo>
                    <a:lnTo>
                      <a:pt x="107" y="51"/>
                    </a:lnTo>
                    <a:lnTo>
                      <a:pt x="117" y="39"/>
                    </a:lnTo>
                    <a:lnTo>
                      <a:pt x="129" y="28"/>
                    </a:lnTo>
                    <a:lnTo>
                      <a:pt x="141" y="19"/>
                    </a:lnTo>
                    <a:lnTo>
                      <a:pt x="153" y="12"/>
                    </a:lnTo>
                    <a:lnTo>
                      <a:pt x="165" y="7"/>
                    </a:lnTo>
                    <a:lnTo>
                      <a:pt x="178" y="4"/>
                    </a:lnTo>
                    <a:lnTo>
                      <a:pt x="193" y="2"/>
                    </a:lnTo>
                    <a:lnTo>
                      <a:pt x="209" y="0"/>
                    </a:lnTo>
                    <a:lnTo>
                      <a:pt x="226" y="2"/>
                    </a:lnTo>
                    <a:lnTo>
                      <a:pt x="241" y="4"/>
                    </a:lnTo>
                    <a:lnTo>
                      <a:pt x="254" y="8"/>
                    </a:lnTo>
                    <a:lnTo>
                      <a:pt x="264" y="14"/>
                    </a:lnTo>
                    <a:lnTo>
                      <a:pt x="275" y="20"/>
                    </a:lnTo>
                    <a:lnTo>
                      <a:pt x="284" y="29"/>
                    </a:lnTo>
                    <a:lnTo>
                      <a:pt x="292" y="39"/>
                    </a:lnTo>
                    <a:lnTo>
                      <a:pt x="299" y="51"/>
                    </a:lnTo>
                    <a:lnTo>
                      <a:pt x="312" y="37"/>
                    </a:lnTo>
                    <a:lnTo>
                      <a:pt x="324" y="27"/>
                    </a:lnTo>
                    <a:lnTo>
                      <a:pt x="336" y="18"/>
                    </a:lnTo>
                    <a:lnTo>
                      <a:pt x="348" y="11"/>
                    </a:lnTo>
                    <a:lnTo>
                      <a:pt x="359" y="7"/>
                    </a:lnTo>
                    <a:lnTo>
                      <a:pt x="372" y="3"/>
                    </a:lnTo>
                    <a:lnTo>
                      <a:pt x="386" y="2"/>
                    </a:lnTo>
                    <a:lnTo>
                      <a:pt x="402" y="0"/>
                    </a:lnTo>
                    <a:lnTo>
                      <a:pt x="413" y="2"/>
                    </a:lnTo>
                    <a:lnTo>
                      <a:pt x="425" y="3"/>
                    </a:lnTo>
                    <a:lnTo>
                      <a:pt x="436" y="4"/>
                    </a:lnTo>
                    <a:lnTo>
                      <a:pt x="445" y="8"/>
                    </a:lnTo>
                    <a:lnTo>
                      <a:pt x="454" y="12"/>
                    </a:lnTo>
                    <a:lnTo>
                      <a:pt x="462" y="16"/>
                    </a:lnTo>
                    <a:lnTo>
                      <a:pt x="470" y="23"/>
                    </a:lnTo>
                    <a:lnTo>
                      <a:pt x="477" y="29"/>
                    </a:lnTo>
                    <a:lnTo>
                      <a:pt x="483" y="37"/>
                    </a:lnTo>
                    <a:lnTo>
                      <a:pt x="489" y="45"/>
                    </a:lnTo>
                    <a:lnTo>
                      <a:pt x="493" y="55"/>
                    </a:lnTo>
                    <a:lnTo>
                      <a:pt x="497" y="65"/>
                    </a:lnTo>
                    <a:lnTo>
                      <a:pt x="499" y="77"/>
                    </a:lnTo>
                    <a:lnTo>
                      <a:pt x="502" y="89"/>
                    </a:lnTo>
                    <a:lnTo>
                      <a:pt x="503" y="104"/>
                    </a:lnTo>
                    <a:lnTo>
                      <a:pt x="503" y="118"/>
                    </a:lnTo>
                    <a:lnTo>
                      <a:pt x="503" y="304"/>
                    </a:lnTo>
                    <a:lnTo>
                      <a:pt x="389" y="304"/>
                    </a:lnTo>
                    <a:lnTo>
                      <a:pt x="389" y="136"/>
                    </a:lnTo>
                    <a:lnTo>
                      <a:pt x="389" y="126"/>
                    </a:lnTo>
                    <a:lnTo>
                      <a:pt x="388" y="117"/>
                    </a:lnTo>
                    <a:lnTo>
                      <a:pt x="385" y="110"/>
                    </a:lnTo>
                    <a:lnTo>
                      <a:pt x="381" y="105"/>
                    </a:lnTo>
                    <a:lnTo>
                      <a:pt x="376" y="98"/>
                    </a:lnTo>
                    <a:lnTo>
                      <a:pt x="369" y="93"/>
                    </a:lnTo>
                    <a:lnTo>
                      <a:pt x="361" y="90"/>
                    </a:lnTo>
                    <a:lnTo>
                      <a:pt x="353" y="90"/>
                    </a:lnTo>
                    <a:lnTo>
                      <a:pt x="344" y="90"/>
                    </a:lnTo>
                    <a:lnTo>
                      <a:pt x="335" y="93"/>
                    </a:lnTo>
                    <a:lnTo>
                      <a:pt x="327" y="98"/>
                    </a:lnTo>
                    <a:lnTo>
                      <a:pt x="320" y="104"/>
                    </a:lnTo>
                    <a:lnTo>
                      <a:pt x="315" y="113"/>
                    </a:lnTo>
                    <a:lnTo>
                      <a:pt x="312" y="124"/>
                    </a:lnTo>
                    <a:lnTo>
                      <a:pt x="309" y="136"/>
                    </a:lnTo>
                    <a:lnTo>
                      <a:pt x="308" y="151"/>
                    </a:lnTo>
                    <a:lnTo>
                      <a:pt x="308" y="304"/>
                    </a:lnTo>
                    <a:lnTo>
                      <a:pt x="194" y="304"/>
                    </a:lnTo>
                    <a:lnTo>
                      <a:pt x="194" y="141"/>
                    </a:lnTo>
                    <a:lnTo>
                      <a:pt x="194" y="124"/>
                    </a:lnTo>
                    <a:lnTo>
                      <a:pt x="193" y="114"/>
                    </a:lnTo>
                    <a:lnTo>
                      <a:pt x="190" y="109"/>
                    </a:lnTo>
                    <a:lnTo>
                      <a:pt x="187" y="104"/>
                    </a:lnTo>
                    <a:lnTo>
                      <a:pt x="183" y="100"/>
                    </a:lnTo>
                    <a:lnTo>
                      <a:pt x="179" y="96"/>
                    </a:lnTo>
                    <a:lnTo>
                      <a:pt x="175" y="93"/>
                    </a:lnTo>
                    <a:lnTo>
                      <a:pt x="170" y="90"/>
                    </a:lnTo>
                    <a:lnTo>
                      <a:pt x="165" y="89"/>
                    </a:lnTo>
                    <a:lnTo>
                      <a:pt x="158" y="89"/>
                    </a:lnTo>
                    <a:lnTo>
                      <a:pt x="149" y="90"/>
                    </a:lnTo>
                    <a:lnTo>
                      <a:pt x="141" y="93"/>
                    </a:lnTo>
                    <a:lnTo>
                      <a:pt x="133" y="97"/>
                    </a:lnTo>
                    <a:lnTo>
                      <a:pt x="126" y="104"/>
                    </a:lnTo>
                    <a:lnTo>
                      <a:pt x="121" y="113"/>
                    </a:lnTo>
                    <a:lnTo>
                      <a:pt x="117" y="124"/>
                    </a:lnTo>
                    <a:lnTo>
                      <a:pt x="114" y="137"/>
                    </a:lnTo>
                    <a:lnTo>
                      <a:pt x="114" y="153"/>
                    </a:lnTo>
                    <a:lnTo>
                      <a:pt x="114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6" name="Freeform 228">
                <a:extLst>
                  <a:ext uri="{FF2B5EF4-FFF2-40B4-BE49-F238E27FC236}">
                    <a16:creationId xmlns:a16="http://schemas.microsoft.com/office/drawing/2014/main" id="{0AB6538B-9CA2-4ADD-8039-36FD59628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3" y="1473"/>
                <a:ext cx="28" cy="102"/>
              </a:xfrm>
              <a:custGeom>
                <a:avLst/>
                <a:gdLst>
                  <a:gd name="T0" fmla="*/ 0 w 114"/>
                  <a:gd name="T1" fmla="*/ 0 h 410"/>
                  <a:gd name="T2" fmla="*/ 114 w 114"/>
                  <a:gd name="T3" fmla="*/ 0 h 410"/>
                  <a:gd name="T4" fmla="*/ 114 w 114"/>
                  <a:gd name="T5" fmla="*/ 78 h 410"/>
                  <a:gd name="T6" fmla="*/ 0 w 114"/>
                  <a:gd name="T7" fmla="*/ 78 h 410"/>
                  <a:gd name="T8" fmla="*/ 0 w 114"/>
                  <a:gd name="T9" fmla="*/ 0 h 410"/>
                  <a:gd name="T10" fmla="*/ 0 w 114"/>
                  <a:gd name="T11" fmla="*/ 113 h 410"/>
                  <a:gd name="T12" fmla="*/ 114 w 114"/>
                  <a:gd name="T13" fmla="*/ 113 h 410"/>
                  <a:gd name="T14" fmla="*/ 114 w 114"/>
                  <a:gd name="T15" fmla="*/ 410 h 410"/>
                  <a:gd name="T16" fmla="*/ 0 w 114"/>
                  <a:gd name="T17" fmla="*/ 410 h 410"/>
                  <a:gd name="T18" fmla="*/ 0 w 114"/>
                  <a:gd name="T19" fmla="*/ 11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10">
                    <a:moveTo>
                      <a:pt x="0" y="0"/>
                    </a:moveTo>
                    <a:lnTo>
                      <a:pt x="114" y="0"/>
                    </a:lnTo>
                    <a:lnTo>
                      <a:pt x="114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113"/>
                    </a:moveTo>
                    <a:lnTo>
                      <a:pt x="114" y="113"/>
                    </a:lnTo>
                    <a:lnTo>
                      <a:pt x="114" y="410"/>
                    </a:lnTo>
                    <a:lnTo>
                      <a:pt x="0" y="41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4997" name="Group 229">
              <a:extLst>
                <a:ext uri="{FF2B5EF4-FFF2-40B4-BE49-F238E27FC236}">
                  <a16:creationId xmlns:a16="http://schemas.microsoft.com/office/drawing/2014/main" id="{6F794BA4-9631-434B-AD0D-858B8322A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" y="1469"/>
              <a:ext cx="3725" cy="2478"/>
              <a:chOff x="518" y="1469"/>
              <a:chExt cx="3725" cy="2478"/>
            </a:xfrm>
          </p:grpSpPr>
          <p:sp>
            <p:nvSpPr>
              <p:cNvPr id="1184998" name="Freeform 230">
                <a:extLst>
                  <a:ext uri="{FF2B5EF4-FFF2-40B4-BE49-F238E27FC236}">
                    <a16:creationId xmlns:a16="http://schemas.microsoft.com/office/drawing/2014/main" id="{7357BC51-B957-4E27-AB4E-258C6319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1499"/>
                <a:ext cx="78" cy="76"/>
              </a:xfrm>
              <a:custGeom>
                <a:avLst/>
                <a:gdLst>
                  <a:gd name="T0" fmla="*/ 0 w 313"/>
                  <a:gd name="T1" fmla="*/ 7 h 304"/>
                  <a:gd name="T2" fmla="*/ 106 w 313"/>
                  <a:gd name="T3" fmla="*/ 7 h 304"/>
                  <a:gd name="T4" fmla="*/ 106 w 313"/>
                  <a:gd name="T5" fmla="*/ 56 h 304"/>
                  <a:gd name="T6" fmla="*/ 118 w 313"/>
                  <a:gd name="T7" fmla="*/ 43 h 304"/>
                  <a:gd name="T8" fmla="*/ 130 w 313"/>
                  <a:gd name="T9" fmla="*/ 31 h 304"/>
                  <a:gd name="T10" fmla="*/ 142 w 313"/>
                  <a:gd name="T11" fmla="*/ 21 h 304"/>
                  <a:gd name="T12" fmla="*/ 154 w 313"/>
                  <a:gd name="T13" fmla="*/ 14 h 304"/>
                  <a:gd name="T14" fmla="*/ 166 w 313"/>
                  <a:gd name="T15" fmla="*/ 8 h 304"/>
                  <a:gd name="T16" fmla="*/ 180 w 313"/>
                  <a:gd name="T17" fmla="*/ 4 h 304"/>
                  <a:gd name="T18" fmla="*/ 196 w 313"/>
                  <a:gd name="T19" fmla="*/ 2 h 304"/>
                  <a:gd name="T20" fmla="*/ 212 w 313"/>
                  <a:gd name="T21" fmla="*/ 0 h 304"/>
                  <a:gd name="T22" fmla="*/ 224 w 313"/>
                  <a:gd name="T23" fmla="*/ 2 h 304"/>
                  <a:gd name="T24" fmla="*/ 235 w 313"/>
                  <a:gd name="T25" fmla="*/ 3 h 304"/>
                  <a:gd name="T26" fmla="*/ 245 w 313"/>
                  <a:gd name="T27" fmla="*/ 4 h 304"/>
                  <a:gd name="T28" fmla="*/ 255 w 313"/>
                  <a:gd name="T29" fmla="*/ 8 h 304"/>
                  <a:gd name="T30" fmla="*/ 264 w 313"/>
                  <a:gd name="T31" fmla="*/ 12 h 304"/>
                  <a:gd name="T32" fmla="*/ 272 w 313"/>
                  <a:gd name="T33" fmla="*/ 16 h 304"/>
                  <a:gd name="T34" fmla="*/ 280 w 313"/>
                  <a:gd name="T35" fmla="*/ 23 h 304"/>
                  <a:gd name="T36" fmla="*/ 286 w 313"/>
                  <a:gd name="T37" fmla="*/ 29 h 304"/>
                  <a:gd name="T38" fmla="*/ 293 w 313"/>
                  <a:gd name="T39" fmla="*/ 36 h 304"/>
                  <a:gd name="T40" fmla="*/ 298 w 313"/>
                  <a:gd name="T41" fmla="*/ 45 h 304"/>
                  <a:gd name="T42" fmla="*/ 302 w 313"/>
                  <a:gd name="T43" fmla="*/ 55 h 304"/>
                  <a:gd name="T44" fmla="*/ 306 w 313"/>
                  <a:gd name="T45" fmla="*/ 64 h 304"/>
                  <a:gd name="T46" fmla="*/ 309 w 313"/>
                  <a:gd name="T47" fmla="*/ 76 h 304"/>
                  <a:gd name="T48" fmla="*/ 312 w 313"/>
                  <a:gd name="T49" fmla="*/ 88 h 304"/>
                  <a:gd name="T50" fmla="*/ 313 w 313"/>
                  <a:gd name="T51" fmla="*/ 101 h 304"/>
                  <a:gd name="T52" fmla="*/ 313 w 313"/>
                  <a:gd name="T53" fmla="*/ 116 h 304"/>
                  <a:gd name="T54" fmla="*/ 313 w 313"/>
                  <a:gd name="T55" fmla="*/ 304 h 304"/>
                  <a:gd name="T56" fmla="*/ 199 w 313"/>
                  <a:gd name="T57" fmla="*/ 304 h 304"/>
                  <a:gd name="T58" fmla="*/ 199 w 313"/>
                  <a:gd name="T59" fmla="*/ 141 h 304"/>
                  <a:gd name="T60" fmla="*/ 199 w 313"/>
                  <a:gd name="T61" fmla="*/ 128 h 304"/>
                  <a:gd name="T62" fmla="*/ 196 w 313"/>
                  <a:gd name="T63" fmla="*/ 117 h 304"/>
                  <a:gd name="T64" fmla="*/ 194 w 313"/>
                  <a:gd name="T65" fmla="*/ 108 h 304"/>
                  <a:gd name="T66" fmla="*/ 188 w 313"/>
                  <a:gd name="T67" fmla="*/ 101 h 304"/>
                  <a:gd name="T68" fmla="*/ 183 w 313"/>
                  <a:gd name="T69" fmla="*/ 96 h 304"/>
                  <a:gd name="T70" fmla="*/ 176 w 313"/>
                  <a:gd name="T71" fmla="*/ 93 h 304"/>
                  <a:gd name="T72" fmla="*/ 168 w 313"/>
                  <a:gd name="T73" fmla="*/ 90 h 304"/>
                  <a:gd name="T74" fmla="*/ 159 w 313"/>
                  <a:gd name="T75" fmla="*/ 90 h 304"/>
                  <a:gd name="T76" fmla="*/ 150 w 313"/>
                  <a:gd name="T77" fmla="*/ 90 h 304"/>
                  <a:gd name="T78" fmla="*/ 141 w 313"/>
                  <a:gd name="T79" fmla="*/ 94 h 304"/>
                  <a:gd name="T80" fmla="*/ 133 w 313"/>
                  <a:gd name="T81" fmla="*/ 98 h 304"/>
                  <a:gd name="T82" fmla="*/ 126 w 313"/>
                  <a:gd name="T83" fmla="*/ 105 h 304"/>
                  <a:gd name="T84" fmla="*/ 123 w 313"/>
                  <a:gd name="T85" fmla="*/ 110 h 304"/>
                  <a:gd name="T86" fmla="*/ 121 w 313"/>
                  <a:gd name="T87" fmla="*/ 114 h 304"/>
                  <a:gd name="T88" fmla="*/ 118 w 313"/>
                  <a:gd name="T89" fmla="*/ 121 h 304"/>
                  <a:gd name="T90" fmla="*/ 117 w 313"/>
                  <a:gd name="T91" fmla="*/ 128 h 304"/>
                  <a:gd name="T92" fmla="*/ 114 w 313"/>
                  <a:gd name="T93" fmla="*/ 144 h 304"/>
                  <a:gd name="T94" fmla="*/ 113 w 313"/>
                  <a:gd name="T95" fmla="*/ 162 h 304"/>
                  <a:gd name="T96" fmla="*/ 113 w 313"/>
                  <a:gd name="T97" fmla="*/ 304 h 304"/>
                  <a:gd name="T98" fmla="*/ 0 w 313"/>
                  <a:gd name="T99" fmla="*/ 304 h 304"/>
                  <a:gd name="T100" fmla="*/ 0 w 313"/>
                  <a:gd name="T101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04">
                    <a:moveTo>
                      <a:pt x="0" y="7"/>
                    </a:moveTo>
                    <a:lnTo>
                      <a:pt x="106" y="7"/>
                    </a:lnTo>
                    <a:lnTo>
                      <a:pt x="106" y="56"/>
                    </a:lnTo>
                    <a:lnTo>
                      <a:pt x="118" y="43"/>
                    </a:lnTo>
                    <a:lnTo>
                      <a:pt x="130" y="31"/>
                    </a:lnTo>
                    <a:lnTo>
                      <a:pt x="142" y="21"/>
                    </a:lnTo>
                    <a:lnTo>
                      <a:pt x="154" y="14"/>
                    </a:lnTo>
                    <a:lnTo>
                      <a:pt x="166" y="8"/>
                    </a:lnTo>
                    <a:lnTo>
                      <a:pt x="180" y="4"/>
                    </a:lnTo>
                    <a:lnTo>
                      <a:pt x="196" y="2"/>
                    </a:lnTo>
                    <a:lnTo>
                      <a:pt x="212" y="0"/>
                    </a:lnTo>
                    <a:lnTo>
                      <a:pt x="224" y="2"/>
                    </a:lnTo>
                    <a:lnTo>
                      <a:pt x="235" y="3"/>
                    </a:lnTo>
                    <a:lnTo>
                      <a:pt x="245" y="4"/>
                    </a:lnTo>
                    <a:lnTo>
                      <a:pt x="255" y="8"/>
                    </a:lnTo>
                    <a:lnTo>
                      <a:pt x="264" y="12"/>
                    </a:lnTo>
                    <a:lnTo>
                      <a:pt x="272" y="16"/>
                    </a:lnTo>
                    <a:lnTo>
                      <a:pt x="280" y="23"/>
                    </a:lnTo>
                    <a:lnTo>
                      <a:pt x="286" y="29"/>
                    </a:lnTo>
                    <a:lnTo>
                      <a:pt x="293" y="36"/>
                    </a:lnTo>
                    <a:lnTo>
                      <a:pt x="298" y="45"/>
                    </a:lnTo>
                    <a:lnTo>
                      <a:pt x="302" y="55"/>
                    </a:lnTo>
                    <a:lnTo>
                      <a:pt x="306" y="64"/>
                    </a:lnTo>
                    <a:lnTo>
                      <a:pt x="309" y="76"/>
                    </a:lnTo>
                    <a:lnTo>
                      <a:pt x="312" y="88"/>
                    </a:lnTo>
                    <a:lnTo>
                      <a:pt x="313" y="101"/>
                    </a:lnTo>
                    <a:lnTo>
                      <a:pt x="313" y="116"/>
                    </a:lnTo>
                    <a:lnTo>
                      <a:pt x="313" y="304"/>
                    </a:lnTo>
                    <a:lnTo>
                      <a:pt x="199" y="304"/>
                    </a:lnTo>
                    <a:lnTo>
                      <a:pt x="199" y="141"/>
                    </a:lnTo>
                    <a:lnTo>
                      <a:pt x="199" y="128"/>
                    </a:lnTo>
                    <a:lnTo>
                      <a:pt x="196" y="117"/>
                    </a:lnTo>
                    <a:lnTo>
                      <a:pt x="194" y="108"/>
                    </a:lnTo>
                    <a:lnTo>
                      <a:pt x="188" y="101"/>
                    </a:lnTo>
                    <a:lnTo>
                      <a:pt x="183" y="96"/>
                    </a:lnTo>
                    <a:lnTo>
                      <a:pt x="176" y="93"/>
                    </a:lnTo>
                    <a:lnTo>
                      <a:pt x="168" y="90"/>
                    </a:lnTo>
                    <a:lnTo>
                      <a:pt x="159" y="90"/>
                    </a:lnTo>
                    <a:lnTo>
                      <a:pt x="150" y="90"/>
                    </a:lnTo>
                    <a:lnTo>
                      <a:pt x="141" y="94"/>
                    </a:lnTo>
                    <a:lnTo>
                      <a:pt x="133" y="98"/>
                    </a:lnTo>
                    <a:lnTo>
                      <a:pt x="126" y="105"/>
                    </a:lnTo>
                    <a:lnTo>
                      <a:pt x="123" y="110"/>
                    </a:lnTo>
                    <a:lnTo>
                      <a:pt x="121" y="114"/>
                    </a:lnTo>
                    <a:lnTo>
                      <a:pt x="118" y="121"/>
                    </a:lnTo>
                    <a:lnTo>
                      <a:pt x="117" y="128"/>
                    </a:lnTo>
                    <a:lnTo>
                      <a:pt x="114" y="144"/>
                    </a:lnTo>
                    <a:lnTo>
                      <a:pt x="113" y="162"/>
                    </a:lnTo>
                    <a:lnTo>
                      <a:pt x="113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999" name="Freeform 231">
                <a:extLst>
                  <a:ext uri="{FF2B5EF4-FFF2-40B4-BE49-F238E27FC236}">
                    <a16:creationId xmlns:a16="http://schemas.microsoft.com/office/drawing/2014/main" id="{2160C5D6-4797-4B0F-9ABF-B9FFFF1190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2" y="1499"/>
                <a:ext cx="85" cy="78"/>
              </a:xfrm>
              <a:custGeom>
                <a:avLst/>
                <a:gdLst>
                  <a:gd name="T0" fmla="*/ 12 w 341"/>
                  <a:gd name="T1" fmla="*/ 79 h 311"/>
                  <a:gd name="T2" fmla="*/ 27 w 341"/>
                  <a:gd name="T3" fmla="*/ 47 h 311"/>
                  <a:gd name="T4" fmla="*/ 50 w 341"/>
                  <a:gd name="T5" fmla="*/ 25 h 311"/>
                  <a:gd name="T6" fmla="*/ 79 w 341"/>
                  <a:gd name="T7" fmla="*/ 11 h 311"/>
                  <a:gd name="T8" fmla="*/ 117 w 341"/>
                  <a:gd name="T9" fmla="*/ 3 h 311"/>
                  <a:gd name="T10" fmla="*/ 162 w 341"/>
                  <a:gd name="T11" fmla="*/ 0 h 311"/>
                  <a:gd name="T12" fmla="*/ 227 w 341"/>
                  <a:gd name="T13" fmla="*/ 4 h 311"/>
                  <a:gd name="T14" fmla="*/ 272 w 341"/>
                  <a:gd name="T15" fmla="*/ 15 h 311"/>
                  <a:gd name="T16" fmla="*/ 303 w 341"/>
                  <a:gd name="T17" fmla="*/ 37 h 311"/>
                  <a:gd name="T18" fmla="*/ 319 w 341"/>
                  <a:gd name="T19" fmla="*/ 67 h 311"/>
                  <a:gd name="T20" fmla="*/ 327 w 341"/>
                  <a:gd name="T21" fmla="*/ 100 h 311"/>
                  <a:gd name="T22" fmla="*/ 328 w 341"/>
                  <a:gd name="T23" fmla="*/ 259 h 311"/>
                  <a:gd name="T24" fmla="*/ 341 w 341"/>
                  <a:gd name="T25" fmla="*/ 304 h 311"/>
                  <a:gd name="T26" fmla="*/ 226 w 341"/>
                  <a:gd name="T27" fmla="*/ 287 h 311"/>
                  <a:gd name="T28" fmla="*/ 211 w 341"/>
                  <a:gd name="T29" fmla="*/ 278 h 311"/>
                  <a:gd name="T30" fmla="*/ 178 w 341"/>
                  <a:gd name="T31" fmla="*/ 299 h 311"/>
                  <a:gd name="T32" fmla="*/ 128 w 341"/>
                  <a:gd name="T33" fmla="*/ 309 h 311"/>
                  <a:gd name="T34" fmla="*/ 83 w 341"/>
                  <a:gd name="T35" fmla="*/ 309 h 311"/>
                  <a:gd name="T36" fmla="*/ 52 w 341"/>
                  <a:gd name="T37" fmla="*/ 301 h 311"/>
                  <a:gd name="T38" fmla="*/ 27 w 341"/>
                  <a:gd name="T39" fmla="*/ 285 h 311"/>
                  <a:gd name="T40" fmla="*/ 11 w 341"/>
                  <a:gd name="T41" fmla="*/ 266 h 311"/>
                  <a:gd name="T42" fmla="*/ 2 w 341"/>
                  <a:gd name="T43" fmla="*/ 243 h 311"/>
                  <a:gd name="T44" fmla="*/ 0 w 341"/>
                  <a:gd name="T45" fmla="*/ 218 h 311"/>
                  <a:gd name="T46" fmla="*/ 4 w 341"/>
                  <a:gd name="T47" fmla="*/ 195 h 311"/>
                  <a:gd name="T48" fmla="*/ 15 w 341"/>
                  <a:gd name="T49" fmla="*/ 175 h 311"/>
                  <a:gd name="T50" fmla="*/ 32 w 341"/>
                  <a:gd name="T51" fmla="*/ 159 h 311"/>
                  <a:gd name="T52" fmla="*/ 68 w 341"/>
                  <a:gd name="T53" fmla="*/ 144 h 311"/>
                  <a:gd name="T54" fmla="*/ 146 w 341"/>
                  <a:gd name="T55" fmla="*/ 126 h 311"/>
                  <a:gd name="T56" fmla="*/ 186 w 341"/>
                  <a:gd name="T57" fmla="*/ 117 h 311"/>
                  <a:gd name="T58" fmla="*/ 217 w 341"/>
                  <a:gd name="T59" fmla="*/ 106 h 311"/>
                  <a:gd name="T60" fmla="*/ 211 w 341"/>
                  <a:gd name="T61" fmla="*/ 81 h 311"/>
                  <a:gd name="T62" fmla="*/ 195 w 341"/>
                  <a:gd name="T63" fmla="*/ 71 h 311"/>
                  <a:gd name="T64" fmla="*/ 164 w 341"/>
                  <a:gd name="T65" fmla="*/ 69 h 311"/>
                  <a:gd name="T66" fmla="*/ 136 w 341"/>
                  <a:gd name="T67" fmla="*/ 77 h 311"/>
                  <a:gd name="T68" fmla="*/ 121 w 341"/>
                  <a:gd name="T69" fmla="*/ 94 h 311"/>
                  <a:gd name="T70" fmla="*/ 205 w 341"/>
                  <a:gd name="T71" fmla="*/ 167 h 311"/>
                  <a:gd name="T72" fmla="*/ 168 w 341"/>
                  <a:gd name="T73" fmla="*/ 178 h 311"/>
                  <a:gd name="T74" fmla="*/ 129 w 341"/>
                  <a:gd name="T75" fmla="*/ 191 h 311"/>
                  <a:gd name="T76" fmla="*/ 116 w 341"/>
                  <a:gd name="T77" fmla="*/ 206 h 311"/>
                  <a:gd name="T78" fmla="*/ 115 w 341"/>
                  <a:gd name="T79" fmla="*/ 223 h 311"/>
                  <a:gd name="T80" fmla="*/ 124 w 341"/>
                  <a:gd name="T81" fmla="*/ 239 h 311"/>
                  <a:gd name="T82" fmla="*/ 142 w 341"/>
                  <a:gd name="T83" fmla="*/ 247 h 311"/>
                  <a:gd name="T84" fmla="*/ 169 w 341"/>
                  <a:gd name="T85" fmla="*/ 246 h 311"/>
                  <a:gd name="T86" fmla="*/ 194 w 341"/>
                  <a:gd name="T87" fmla="*/ 234 h 311"/>
                  <a:gd name="T88" fmla="*/ 210 w 341"/>
                  <a:gd name="T89" fmla="*/ 216 h 311"/>
                  <a:gd name="T90" fmla="*/ 215 w 341"/>
                  <a:gd name="T91" fmla="*/ 19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11">
                    <a:moveTo>
                      <a:pt x="117" y="104"/>
                    </a:moveTo>
                    <a:lnTo>
                      <a:pt x="10" y="92"/>
                    </a:lnTo>
                    <a:lnTo>
                      <a:pt x="12" y="79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7" y="47"/>
                    </a:lnTo>
                    <a:lnTo>
                      <a:pt x="34" y="40"/>
                    </a:lnTo>
                    <a:lnTo>
                      <a:pt x="42" y="32"/>
                    </a:lnTo>
                    <a:lnTo>
                      <a:pt x="50" y="25"/>
                    </a:lnTo>
                    <a:lnTo>
                      <a:pt x="60" y="19"/>
                    </a:lnTo>
                    <a:lnTo>
                      <a:pt x="68" y="15"/>
                    </a:lnTo>
                    <a:lnTo>
                      <a:pt x="79" y="11"/>
                    </a:lnTo>
                    <a:lnTo>
                      <a:pt x="91" y="8"/>
                    </a:lnTo>
                    <a:lnTo>
                      <a:pt x="103" y="6"/>
                    </a:lnTo>
                    <a:lnTo>
                      <a:pt x="117" y="3"/>
                    </a:lnTo>
                    <a:lnTo>
                      <a:pt x="132" y="2"/>
                    </a:lnTo>
                    <a:lnTo>
                      <a:pt x="146" y="2"/>
                    </a:lnTo>
                    <a:lnTo>
                      <a:pt x="162" y="0"/>
                    </a:lnTo>
                    <a:lnTo>
                      <a:pt x="186" y="2"/>
                    </a:lnTo>
                    <a:lnTo>
                      <a:pt x="209" y="2"/>
                    </a:lnTo>
                    <a:lnTo>
                      <a:pt x="227" y="4"/>
                    </a:lnTo>
                    <a:lnTo>
                      <a:pt x="245" y="7"/>
                    </a:lnTo>
                    <a:lnTo>
                      <a:pt x="259" y="10"/>
                    </a:lnTo>
                    <a:lnTo>
                      <a:pt x="272" y="15"/>
                    </a:lnTo>
                    <a:lnTo>
                      <a:pt x="286" y="21"/>
                    </a:lnTo>
                    <a:lnTo>
                      <a:pt x="296" y="31"/>
                    </a:lnTo>
                    <a:lnTo>
                      <a:pt x="303" y="37"/>
                    </a:lnTo>
                    <a:lnTo>
                      <a:pt x="310" y="45"/>
                    </a:lnTo>
                    <a:lnTo>
                      <a:pt x="315" y="55"/>
                    </a:lnTo>
                    <a:lnTo>
                      <a:pt x="319" y="67"/>
                    </a:lnTo>
                    <a:lnTo>
                      <a:pt x="323" y="77"/>
                    </a:lnTo>
                    <a:lnTo>
                      <a:pt x="325" y="89"/>
                    </a:lnTo>
                    <a:lnTo>
                      <a:pt x="327" y="100"/>
                    </a:lnTo>
                    <a:lnTo>
                      <a:pt x="327" y="110"/>
                    </a:lnTo>
                    <a:lnTo>
                      <a:pt x="327" y="240"/>
                    </a:lnTo>
                    <a:lnTo>
                      <a:pt x="328" y="259"/>
                    </a:lnTo>
                    <a:lnTo>
                      <a:pt x="329" y="274"/>
                    </a:lnTo>
                    <a:lnTo>
                      <a:pt x="335" y="287"/>
                    </a:lnTo>
                    <a:lnTo>
                      <a:pt x="341" y="304"/>
                    </a:lnTo>
                    <a:lnTo>
                      <a:pt x="235" y="304"/>
                    </a:lnTo>
                    <a:lnTo>
                      <a:pt x="230" y="293"/>
                    </a:lnTo>
                    <a:lnTo>
                      <a:pt x="226" y="287"/>
                    </a:lnTo>
                    <a:lnTo>
                      <a:pt x="225" y="279"/>
                    </a:lnTo>
                    <a:lnTo>
                      <a:pt x="223" y="268"/>
                    </a:lnTo>
                    <a:lnTo>
                      <a:pt x="211" y="278"/>
                    </a:lnTo>
                    <a:lnTo>
                      <a:pt x="201" y="287"/>
                    </a:lnTo>
                    <a:lnTo>
                      <a:pt x="189" y="293"/>
                    </a:lnTo>
                    <a:lnTo>
                      <a:pt x="178" y="299"/>
                    </a:lnTo>
                    <a:lnTo>
                      <a:pt x="162" y="304"/>
                    </a:lnTo>
                    <a:lnTo>
                      <a:pt x="145" y="308"/>
                    </a:lnTo>
                    <a:lnTo>
                      <a:pt x="128" y="309"/>
                    </a:lnTo>
                    <a:lnTo>
                      <a:pt x="108" y="311"/>
                    </a:lnTo>
                    <a:lnTo>
                      <a:pt x="96" y="311"/>
                    </a:lnTo>
                    <a:lnTo>
                      <a:pt x="83" y="309"/>
                    </a:lnTo>
                    <a:lnTo>
                      <a:pt x="72" y="307"/>
                    </a:lnTo>
                    <a:lnTo>
                      <a:pt x="61" y="304"/>
                    </a:lnTo>
                    <a:lnTo>
                      <a:pt x="52" y="301"/>
                    </a:lnTo>
                    <a:lnTo>
                      <a:pt x="43" y="297"/>
                    </a:lnTo>
                    <a:lnTo>
                      <a:pt x="35" y="292"/>
                    </a:lnTo>
                    <a:lnTo>
                      <a:pt x="27" y="285"/>
                    </a:lnTo>
                    <a:lnTo>
                      <a:pt x="22" y="280"/>
                    </a:lnTo>
                    <a:lnTo>
                      <a:pt x="15" y="274"/>
                    </a:lnTo>
                    <a:lnTo>
                      <a:pt x="11" y="266"/>
                    </a:lnTo>
                    <a:lnTo>
                      <a:pt x="7" y="259"/>
                    </a:lnTo>
                    <a:lnTo>
                      <a:pt x="4" y="251"/>
                    </a:lnTo>
                    <a:lnTo>
                      <a:pt x="2" y="243"/>
                    </a:lnTo>
                    <a:lnTo>
                      <a:pt x="0" y="235"/>
                    </a:lnTo>
                    <a:lnTo>
                      <a:pt x="0" y="226"/>
                    </a:lnTo>
                    <a:lnTo>
                      <a:pt x="0" y="218"/>
                    </a:lnTo>
                    <a:lnTo>
                      <a:pt x="2" y="210"/>
                    </a:lnTo>
                    <a:lnTo>
                      <a:pt x="3" y="202"/>
                    </a:lnTo>
                    <a:lnTo>
                      <a:pt x="4" y="195"/>
                    </a:lnTo>
                    <a:lnTo>
                      <a:pt x="8" y="189"/>
                    </a:lnTo>
                    <a:lnTo>
                      <a:pt x="11" y="182"/>
                    </a:lnTo>
                    <a:lnTo>
                      <a:pt x="15" y="175"/>
                    </a:lnTo>
                    <a:lnTo>
                      <a:pt x="20" y="170"/>
                    </a:lnTo>
                    <a:lnTo>
                      <a:pt x="26" y="165"/>
                    </a:lnTo>
                    <a:lnTo>
                      <a:pt x="32" y="159"/>
                    </a:lnTo>
                    <a:lnTo>
                      <a:pt x="39" y="155"/>
                    </a:lnTo>
                    <a:lnTo>
                      <a:pt x="48" y="151"/>
                    </a:lnTo>
                    <a:lnTo>
                      <a:pt x="68" y="144"/>
                    </a:lnTo>
                    <a:lnTo>
                      <a:pt x="93" y="138"/>
                    </a:lnTo>
                    <a:lnTo>
                      <a:pt x="122" y="132"/>
                    </a:lnTo>
                    <a:lnTo>
                      <a:pt x="146" y="126"/>
                    </a:lnTo>
                    <a:lnTo>
                      <a:pt x="164" y="122"/>
                    </a:lnTo>
                    <a:lnTo>
                      <a:pt x="176" y="120"/>
                    </a:lnTo>
                    <a:lnTo>
                      <a:pt x="186" y="117"/>
                    </a:lnTo>
                    <a:lnTo>
                      <a:pt x="195" y="113"/>
                    </a:lnTo>
                    <a:lnTo>
                      <a:pt x="206" y="110"/>
                    </a:lnTo>
                    <a:lnTo>
                      <a:pt x="217" y="106"/>
                    </a:lnTo>
                    <a:lnTo>
                      <a:pt x="215" y="96"/>
                    </a:lnTo>
                    <a:lnTo>
                      <a:pt x="214" y="88"/>
                    </a:lnTo>
                    <a:lnTo>
                      <a:pt x="211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5" y="71"/>
                    </a:lnTo>
                    <a:lnTo>
                      <a:pt x="187" y="69"/>
                    </a:lnTo>
                    <a:lnTo>
                      <a:pt x="177" y="68"/>
                    </a:lnTo>
                    <a:lnTo>
                      <a:pt x="164" y="69"/>
                    </a:lnTo>
                    <a:lnTo>
                      <a:pt x="153" y="71"/>
                    </a:lnTo>
                    <a:lnTo>
                      <a:pt x="144" y="73"/>
                    </a:lnTo>
                    <a:lnTo>
                      <a:pt x="136" y="77"/>
                    </a:lnTo>
                    <a:lnTo>
                      <a:pt x="130" y="81"/>
                    </a:lnTo>
                    <a:lnTo>
                      <a:pt x="125" y="88"/>
                    </a:lnTo>
                    <a:lnTo>
                      <a:pt x="121" y="94"/>
                    </a:lnTo>
                    <a:lnTo>
                      <a:pt x="117" y="104"/>
                    </a:lnTo>
                    <a:close/>
                    <a:moveTo>
                      <a:pt x="217" y="163"/>
                    </a:moveTo>
                    <a:lnTo>
                      <a:pt x="205" y="167"/>
                    </a:lnTo>
                    <a:lnTo>
                      <a:pt x="193" y="171"/>
                    </a:lnTo>
                    <a:lnTo>
                      <a:pt x="180" y="175"/>
                    </a:lnTo>
                    <a:lnTo>
                      <a:pt x="168" y="178"/>
                    </a:lnTo>
                    <a:lnTo>
                      <a:pt x="152" y="183"/>
                    </a:lnTo>
                    <a:lnTo>
                      <a:pt x="140" y="187"/>
                    </a:lnTo>
                    <a:lnTo>
                      <a:pt x="129" y="191"/>
                    </a:lnTo>
                    <a:lnTo>
                      <a:pt x="124" y="197"/>
                    </a:lnTo>
                    <a:lnTo>
                      <a:pt x="120" y="201"/>
                    </a:lnTo>
                    <a:lnTo>
                      <a:pt x="116" y="206"/>
                    </a:lnTo>
                    <a:lnTo>
                      <a:pt x="115" y="211"/>
                    </a:lnTo>
                    <a:lnTo>
                      <a:pt x="115" y="218"/>
                    </a:lnTo>
                    <a:lnTo>
                      <a:pt x="115" y="223"/>
                    </a:lnTo>
                    <a:lnTo>
                      <a:pt x="116" y="230"/>
                    </a:lnTo>
                    <a:lnTo>
                      <a:pt x="120" y="235"/>
                    </a:lnTo>
                    <a:lnTo>
                      <a:pt x="124" y="239"/>
                    </a:lnTo>
                    <a:lnTo>
                      <a:pt x="129" y="243"/>
                    </a:lnTo>
                    <a:lnTo>
                      <a:pt x="134" y="246"/>
                    </a:lnTo>
                    <a:lnTo>
                      <a:pt x="142" y="247"/>
                    </a:lnTo>
                    <a:lnTo>
                      <a:pt x="150" y="247"/>
                    </a:lnTo>
                    <a:lnTo>
                      <a:pt x="160" y="247"/>
                    </a:lnTo>
                    <a:lnTo>
                      <a:pt x="169" y="246"/>
                    </a:lnTo>
                    <a:lnTo>
                      <a:pt x="178" y="243"/>
                    </a:lnTo>
                    <a:lnTo>
                      <a:pt x="186" y="239"/>
                    </a:lnTo>
                    <a:lnTo>
                      <a:pt x="194" y="234"/>
                    </a:lnTo>
                    <a:lnTo>
                      <a:pt x="201" y="228"/>
                    </a:lnTo>
                    <a:lnTo>
                      <a:pt x="205" y="222"/>
                    </a:lnTo>
                    <a:lnTo>
                      <a:pt x="210" y="216"/>
                    </a:lnTo>
                    <a:lnTo>
                      <a:pt x="213" y="209"/>
                    </a:lnTo>
                    <a:lnTo>
                      <a:pt x="214" y="201"/>
                    </a:lnTo>
                    <a:lnTo>
                      <a:pt x="215" y="191"/>
                    </a:lnTo>
                    <a:lnTo>
                      <a:pt x="217" y="182"/>
                    </a:lnTo>
                    <a:lnTo>
                      <a:pt x="217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0" name="Freeform 232">
                <a:extLst>
                  <a:ext uri="{FF2B5EF4-FFF2-40B4-BE49-F238E27FC236}">
                    <a16:creationId xmlns:a16="http://schemas.microsoft.com/office/drawing/2014/main" id="{DF7AAE09-4D66-4DEF-9DE9-15AA5FA3D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1637"/>
                <a:ext cx="86" cy="102"/>
              </a:xfrm>
              <a:custGeom>
                <a:avLst/>
                <a:gdLst>
                  <a:gd name="T0" fmla="*/ 163 w 342"/>
                  <a:gd name="T1" fmla="*/ 0 h 410"/>
                  <a:gd name="T2" fmla="*/ 205 w 342"/>
                  <a:gd name="T3" fmla="*/ 1 h 410"/>
                  <a:gd name="T4" fmla="*/ 236 w 342"/>
                  <a:gd name="T5" fmla="*/ 5 h 410"/>
                  <a:gd name="T6" fmla="*/ 259 w 342"/>
                  <a:gd name="T7" fmla="*/ 10 h 410"/>
                  <a:gd name="T8" fmla="*/ 278 w 342"/>
                  <a:gd name="T9" fmla="*/ 21 h 410"/>
                  <a:gd name="T10" fmla="*/ 296 w 342"/>
                  <a:gd name="T11" fmla="*/ 37 h 410"/>
                  <a:gd name="T12" fmla="*/ 309 w 342"/>
                  <a:gd name="T13" fmla="*/ 55 h 410"/>
                  <a:gd name="T14" fmla="*/ 318 w 342"/>
                  <a:gd name="T15" fmla="*/ 78 h 410"/>
                  <a:gd name="T16" fmla="*/ 322 w 342"/>
                  <a:gd name="T17" fmla="*/ 103 h 410"/>
                  <a:gd name="T18" fmla="*/ 318 w 342"/>
                  <a:gd name="T19" fmla="*/ 131 h 410"/>
                  <a:gd name="T20" fmla="*/ 306 w 342"/>
                  <a:gd name="T21" fmla="*/ 156 h 410"/>
                  <a:gd name="T22" fmla="*/ 288 w 342"/>
                  <a:gd name="T23" fmla="*/ 178 h 410"/>
                  <a:gd name="T24" fmla="*/ 265 w 342"/>
                  <a:gd name="T25" fmla="*/ 192 h 410"/>
                  <a:gd name="T26" fmla="*/ 297 w 342"/>
                  <a:gd name="T27" fmla="*/ 207 h 410"/>
                  <a:gd name="T28" fmla="*/ 310 w 342"/>
                  <a:gd name="T29" fmla="*/ 217 h 410"/>
                  <a:gd name="T30" fmla="*/ 322 w 342"/>
                  <a:gd name="T31" fmla="*/ 229 h 410"/>
                  <a:gd name="T32" fmla="*/ 330 w 342"/>
                  <a:gd name="T33" fmla="*/ 243 h 410"/>
                  <a:gd name="T34" fmla="*/ 337 w 342"/>
                  <a:gd name="T35" fmla="*/ 258 h 410"/>
                  <a:gd name="T36" fmla="*/ 342 w 342"/>
                  <a:gd name="T37" fmla="*/ 292 h 410"/>
                  <a:gd name="T38" fmla="*/ 339 w 342"/>
                  <a:gd name="T39" fmla="*/ 318 h 410"/>
                  <a:gd name="T40" fmla="*/ 329 w 342"/>
                  <a:gd name="T41" fmla="*/ 345 h 410"/>
                  <a:gd name="T42" fmla="*/ 314 w 342"/>
                  <a:gd name="T43" fmla="*/ 369 h 410"/>
                  <a:gd name="T44" fmla="*/ 293 w 342"/>
                  <a:gd name="T45" fmla="*/ 387 h 410"/>
                  <a:gd name="T46" fmla="*/ 269 w 342"/>
                  <a:gd name="T47" fmla="*/ 400 h 410"/>
                  <a:gd name="T48" fmla="*/ 239 w 342"/>
                  <a:gd name="T49" fmla="*/ 407 h 410"/>
                  <a:gd name="T50" fmla="*/ 203 w 342"/>
                  <a:gd name="T51" fmla="*/ 408 h 410"/>
                  <a:gd name="T52" fmla="*/ 139 w 342"/>
                  <a:gd name="T53" fmla="*/ 410 h 410"/>
                  <a:gd name="T54" fmla="*/ 0 w 342"/>
                  <a:gd name="T55" fmla="*/ 0 h 410"/>
                  <a:gd name="T56" fmla="*/ 82 w 342"/>
                  <a:gd name="T57" fmla="*/ 163 h 410"/>
                  <a:gd name="T58" fmla="*/ 158 w 342"/>
                  <a:gd name="T59" fmla="*/ 163 h 410"/>
                  <a:gd name="T60" fmla="*/ 188 w 342"/>
                  <a:gd name="T61" fmla="*/ 163 h 410"/>
                  <a:gd name="T62" fmla="*/ 205 w 342"/>
                  <a:gd name="T63" fmla="*/ 160 h 410"/>
                  <a:gd name="T64" fmla="*/ 223 w 342"/>
                  <a:gd name="T65" fmla="*/ 152 h 410"/>
                  <a:gd name="T66" fmla="*/ 235 w 342"/>
                  <a:gd name="T67" fmla="*/ 140 h 410"/>
                  <a:gd name="T68" fmla="*/ 241 w 342"/>
                  <a:gd name="T69" fmla="*/ 124 h 410"/>
                  <a:gd name="T70" fmla="*/ 241 w 342"/>
                  <a:gd name="T71" fmla="*/ 106 h 410"/>
                  <a:gd name="T72" fmla="*/ 236 w 342"/>
                  <a:gd name="T73" fmla="*/ 90 h 410"/>
                  <a:gd name="T74" fmla="*/ 225 w 342"/>
                  <a:gd name="T75" fmla="*/ 79 h 410"/>
                  <a:gd name="T76" fmla="*/ 209 w 342"/>
                  <a:gd name="T77" fmla="*/ 71 h 410"/>
                  <a:gd name="T78" fmla="*/ 191 w 342"/>
                  <a:gd name="T79" fmla="*/ 69 h 410"/>
                  <a:gd name="T80" fmla="*/ 155 w 342"/>
                  <a:gd name="T81" fmla="*/ 69 h 410"/>
                  <a:gd name="T82" fmla="*/ 82 w 342"/>
                  <a:gd name="T83" fmla="*/ 69 h 410"/>
                  <a:gd name="T84" fmla="*/ 82 w 342"/>
                  <a:gd name="T85" fmla="*/ 341 h 410"/>
                  <a:gd name="T86" fmla="*/ 179 w 342"/>
                  <a:gd name="T87" fmla="*/ 341 h 410"/>
                  <a:gd name="T88" fmla="*/ 207 w 342"/>
                  <a:gd name="T89" fmla="*/ 339 h 410"/>
                  <a:gd name="T90" fmla="*/ 224 w 342"/>
                  <a:gd name="T91" fmla="*/ 335 h 410"/>
                  <a:gd name="T92" fmla="*/ 239 w 342"/>
                  <a:gd name="T93" fmla="*/ 327 h 410"/>
                  <a:gd name="T94" fmla="*/ 251 w 342"/>
                  <a:gd name="T95" fmla="*/ 314 h 410"/>
                  <a:gd name="T96" fmla="*/ 256 w 342"/>
                  <a:gd name="T97" fmla="*/ 297 h 410"/>
                  <a:gd name="T98" fmla="*/ 256 w 342"/>
                  <a:gd name="T99" fmla="*/ 278 h 410"/>
                  <a:gd name="T100" fmla="*/ 252 w 342"/>
                  <a:gd name="T101" fmla="*/ 262 h 410"/>
                  <a:gd name="T102" fmla="*/ 243 w 342"/>
                  <a:gd name="T103" fmla="*/ 249 h 410"/>
                  <a:gd name="T104" fmla="*/ 229 w 342"/>
                  <a:gd name="T105" fmla="*/ 240 h 410"/>
                  <a:gd name="T106" fmla="*/ 211 w 342"/>
                  <a:gd name="T107" fmla="*/ 235 h 410"/>
                  <a:gd name="T108" fmla="*/ 175 w 342"/>
                  <a:gd name="T109" fmla="*/ 232 h 410"/>
                  <a:gd name="T110" fmla="*/ 82 w 342"/>
                  <a:gd name="T111" fmla="*/ 2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2" h="410">
                    <a:moveTo>
                      <a:pt x="0" y="0"/>
                    </a:moveTo>
                    <a:lnTo>
                      <a:pt x="163" y="0"/>
                    </a:lnTo>
                    <a:lnTo>
                      <a:pt x="186" y="1"/>
                    </a:lnTo>
                    <a:lnTo>
                      <a:pt x="205" y="1"/>
                    </a:lnTo>
                    <a:lnTo>
                      <a:pt x="221" y="2"/>
                    </a:lnTo>
                    <a:lnTo>
                      <a:pt x="236" y="5"/>
                    </a:lnTo>
                    <a:lnTo>
                      <a:pt x="247" y="6"/>
                    </a:lnTo>
                    <a:lnTo>
                      <a:pt x="259" y="10"/>
                    </a:lnTo>
                    <a:lnTo>
                      <a:pt x="268" y="16"/>
                    </a:lnTo>
                    <a:lnTo>
                      <a:pt x="278" y="21"/>
                    </a:lnTo>
                    <a:lnTo>
                      <a:pt x="288" y="28"/>
                    </a:lnTo>
                    <a:lnTo>
                      <a:pt x="296" y="37"/>
                    </a:lnTo>
                    <a:lnTo>
                      <a:pt x="302" y="45"/>
                    </a:lnTo>
                    <a:lnTo>
                      <a:pt x="309" y="55"/>
                    </a:lnTo>
                    <a:lnTo>
                      <a:pt x="314" y="66"/>
                    </a:lnTo>
                    <a:lnTo>
                      <a:pt x="318" y="78"/>
                    </a:lnTo>
                    <a:lnTo>
                      <a:pt x="321" y="90"/>
                    </a:lnTo>
                    <a:lnTo>
                      <a:pt x="322" y="103"/>
                    </a:lnTo>
                    <a:lnTo>
                      <a:pt x="321" y="118"/>
                    </a:lnTo>
                    <a:lnTo>
                      <a:pt x="318" y="131"/>
                    </a:lnTo>
                    <a:lnTo>
                      <a:pt x="313" y="144"/>
                    </a:lnTo>
                    <a:lnTo>
                      <a:pt x="306" y="156"/>
                    </a:lnTo>
                    <a:lnTo>
                      <a:pt x="298" y="167"/>
                    </a:lnTo>
                    <a:lnTo>
                      <a:pt x="288" y="178"/>
                    </a:lnTo>
                    <a:lnTo>
                      <a:pt x="277" y="185"/>
                    </a:lnTo>
                    <a:lnTo>
                      <a:pt x="265" y="192"/>
                    </a:lnTo>
                    <a:lnTo>
                      <a:pt x="282" y="199"/>
                    </a:lnTo>
                    <a:lnTo>
                      <a:pt x="297" y="207"/>
                    </a:lnTo>
                    <a:lnTo>
                      <a:pt x="305" y="212"/>
                    </a:lnTo>
                    <a:lnTo>
                      <a:pt x="310" y="217"/>
                    </a:lnTo>
                    <a:lnTo>
                      <a:pt x="317" y="223"/>
                    </a:lnTo>
                    <a:lnTo>
                      <a:pt x="322" y="229"/>
                    </a:lnTo>
                    <a:lnTo>
                      <a:pt x="326" y="236"/>
                    </a:lnTo>
                    <a:lnTo>
                      <a:pt x="330" y="243"/>
                    </a:lnTo>
                    <a:lnTo>
                      <a:pt x="334" y="250"/>
                    </a:lnTo>
                    <a:lnTo>
                      <a:pt x="337" y="258"/>
                    </a:lnTo>
                    <a:lnTo>
                      <a:pt x="341" y="274"/>
                    </a:lnTo>
                    <a:lnTo>
                      <a:pt x="342" y="292"/>
                    </a:lnTo>
                    <a:lnTo>
                      <a:pt x="341" y="305"/>
                    </a:lnTo>
                    <a:lnTo>
                      <a:pt x="339" y="318"/>
                    </a:lnTo>
                    <a:lnTo>
                      <a:pt x="334" y="331"/>
                    </a:lnTo>
                    <a:lnTo>
                      <a:pt x="329" y="345"/>
                    </a:lnTo>
                    <a:lnTo>
                      <a:pt x="322" y="358"/>
                    </a:lnTo>
                    <a:lnTo>
                      <a:pt x="314" y="369"/>
                    </a:lnTo>
                    <a:lnTo>
                      <a:pt x="304" y="379"/>
                    </a:lnTo>
                    <a:lnTo>
                      <a:pt x="293" y="387"/>
                    </a:lnTo>
                    <a:lnTo>
                      <a:pt x="282" y="395"/>
                    </a:lnTo>
                    <a:lnTo>
                      <a:pt x="269" y="400"/>
                    </a:lnTo>
                    <a:lnTo>
                      <a:pt x="255" y="404"/>
                    </a:lnTo>
                    <a:lnTo>
                      <a:pt x="239" y="407"/>
                    </a:lnTo>
                    <a:lnTo>
                      <a:pt x="224" y="408"/>
                    </a:lnTo>
                    <a:lnTo>
                      <a:pt x="203" y="408"/>
                    </a:lnTo>
                    <a:lnTo>
                      <a:pt x="175" y="410"/>
                    </a:lnTo>
                    <a:lnTo>
                      <a:pt x="139" y="410"/>
                    </a:lnTo>
                    <a:lnTo>
                      <a:pt x="0" y="410"/>
                    </a:lnTo>
                    <a:lnTo>
                      <a:pt x="0" y="0"/>
                    </a:lnTo>
                    <a:close/>
                    <a:moveTo>
                      <a:pt x="82" y="69"/>
                    </a:moveTo>
                    <a:lnTo>
                      <a:pt x="82" y="163"/>
                    </a:lnTo>
                    <a:lnTo>
                      <a:pt x="136" y="163"/>
                    </a:lnTo>
                    <a:lnTo>
                      <a:pt x="158" y="163"/>
                    </a:lnTo>
                    <a:lnTo>
                      <a:pt x="175" y="163"/>
                    </a:lnTo>
                    <a:lnTo>
                      <a:pt x="188" y="163"/>
                    </a:lnTo>
                    <a:lnTo>
                      <a:pt x="196" y="162"/>
                    </a:lnTo>
                    <a:lnTo>
                      <a:pt x="205" y="160"/>
                    </a:lnTo>
                    <a:lnTo>
                      <a:pt x="215" y="156"/>
                    </a:lnTo>
                    <a:lnTo>
                      <a:pt x="223" y="152"/>
                    </a:lnTo>
                    <a:lnTo>
                      <a:pt x="229" y="147"/>
                    </a:lnTo>
                    <a:lnTo>
                      <a:pt x="235" y="140"/>
                    </a:lnTo>
                    <a:lnTo>
                      <a:pt x="239" y="132"/>
                    </a:lnTo>
                    <a:lnTo>
                      <a:pt x="241" y="124"/>
                    </a:lnTo>
                    <a:lnTo>
                      <a:pt x="241" y="115"/>
                    </a:lnTo>
                    <a:lnTo>
                      <a:pt x="241" y="106"/>
                    </a:lnTo>
                    <a:lnTo>
                      <a:pt x="239" y="98"/>
                    </a:lnTo>
                    <a:lnTo>
                      <a:pt x="236" y="90"/>
                    </a:lnTo>
                    <a:lnTo>
                      <a:pt x="231" y="85"/>
                    </a:lnTo>
                    <a:lnTo>
                      <a:pt x="225" y="79"/>
                    </a:lnTo>
                    <a:lnTo>
                      <a:pt x="219" y="74"/>
                    </a:lnTo>
                    <a:lnTo>
                      <a:pt x="209" y="71"/>
                    </a:lnTo>
                    <a:lnTo>
                      <a:pt x="200" y="70"/>
                    </a:lnTo>
                    <a:lnTo>
                      <a:pt x="191" y="69"/>
                    </a:lnTo>
                    <a:lnTo>
                      <a:pt x="176" y="69"/>
                    </a:lnTo>
                    <a:lnTo>
                      <a:pt x="155" y="69"/>
                    </a:lnTo>
                    <a:lnTo>
                      <a:pt x="130" y="69"/>
                    </a:lnTo>
                    <a:lnTo>
                      <a:pt x="82" y="69"/>
                    </a:lnTo>
                    <a:close/>
                    <a:moveTo>
                      <a:pt x="82" y="231"/>
                    </a:moveTo>
                    <a:lnTo>
                      <a:pt x="82" y="341"/>
                    </a:lnTo>
                    <a:lnTo>
                      <a:pt x="158" y="341"/>
                    </a:lnTo>
                    <a:lnTo>
                      <a:pt x="179" y="341"/>
                    </a:lnTo>
                    <a:lnTo>
                      <a:pt x="195" y="341"/>
                    </a:lnTo>
                    <a:lnTo>
                      <a:pt x="207" y="339"/>
                    </a:lnTo>
                    <a:lnTo>
                      <a:pt x="215" y="338"/>
                    </a:lnTo>
                    <a:lnTo>
                      <a:pt x="224" y="335"/>
                    </a:lnTo>
                    <a:lnTo>
                      <a:pt x="232" y="333"/>
                    </a:lnTo>
                    <a:lnTo>
                      <a:pt x="239" y="327"/>
                    </a:lnTo>
                    <a:lnTo>
                      <a:pt x="245" y="322"/>
                    </a:lnTo>
                    <a:lnTo>
                      <a:pt x="251" y="314"/>
                    </a:lnTo>
                    <a:lnTo>
                      <a:pt x="253" y="306"/>
                    </a:lnTo>
                    <a:lnTo>
                      <a:pt x="256" y="297"/>
                    </a:lnTo>
                    <a:lnTo>
                      <a:pt x="257" y="288"/>
                    </a:lnTo>
                    <a:lnTo>
                      <a:pt x="256" y="278"/>
                    </a:lnTo>
                    <a:lnTo>
                      <a:pt x="255" y="270"/>
                    </a:lnTo>
                    <a:lnTo>
                      <a:pt x="252" y="262"/>
                    </a:lnTo>
                    <a:lnTo>
                      <a:pt x="248" y="256"/>
                    </a:lnTo>
                    <a:lnTo>
                      <a:pt x="243" y="249"/>
                    </a:lnTo>
                    <a:lnTo>
                      <a:pt x="237" y="245"/>
                    </a:lnTo>
                    <a:lnTo>
                      <a:pt x="229" y="240"/>
                    </a:lnTo>
                    <a:lnTo>
                      <a:pt x="221" y="237"/>
                    </a:lnTo>
                    <a:lnTo>
                      <a:pt x="211" y="235"/>
                    </a:lnTo>
                    <a:lnTo>
                      <a:pt x="195" y="233"/>
                    </a:lnTo>
                    <a:lnTo>
                      <a:pt x="175" y="232"/>
                    </a:lnTo>
                    <a:lnTo>
                      <a:pt x="148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1" name="Freeform 233">
                <a:extLst>
                  <a:ext uri="{FF2B5EF4-FFF2-40B4-BE49-F238E27FC236}">
                    <a16:creationId xmlns:a16="http://schemas.microsoft.com/office/drawing/2014/main" id="{0A375BE7-D06A-4A11-AD9B-9F4AC51806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" y="1711"/>
                <a:ext cx="43" cy="65"/>
              </a:xfrm>
              <a:custGeom>
                <a:avLst/>
                <a:gdLst>
                  <a:gd name="T0" fmla="*/ 117 w 171"/>
                  <a:gd name="T1" fmla="*/ 62 h 261"/>
                  <a:gd name="T2" fmla="*/ 109 w 171"/>
                  <a:gd name="T3" fmla="*/ 47 h 261"/>
                  <a:gd name="T4" fmla="*/ 95 w 171"/>
                  <a:gd name="T5" fmla="*/ 41 h 261"/>
                  <a:gd name="T6" fmla="*/ 75 w 171"/>
                  <a:gd name="T7" fmla="*/ 43 h 261"/>
                  <a:gd name="T8" fmla="*/ 58 w 171"/>
                  <a:gd name="T9" fmla="*/ 63 h 261"/>
                  <a:gd name="T10" fmla="*/ 50 w 171"/>
                  <a:gd name="T11" fmla="*/ 112 h 261"/>
                  <a:gd name="T12" fmla="*/ 65 w 171"/>
                  <a:gd name="T13" fmla="*/ 99 h 261"/>
                  <a:gd name="T14" fmla="*/ 82 w 171"/>
                  <a:gd name="T15" fmla="*/ 91 h 261"/>
                  <a:gd name="T16" fmla="*/ 103 w 171"/>
                  <a:gd name="T17" fmla="*/ 91 h 261"/>
                  <a:gd name="T18" fmla="*/ 125 w 171"/>
                  <a:gd name="T19" fmla="*/ 96 h 261"/>
                  <a:gd name="T20" fmla="*/ 143 w 171"/>
                  <a:gd name="T21" fmla="*/ 108 h 261"/>
                  <a:gd name="T22" fmla="*/ 158 w 171"/>
                  <a:gd name="T23" fmla="*/ 127 h 261"/>
                  <a:gd name="T24" fmla="*/ 167 w 171"/>
                  <a:gd name="T25" fmla="*/ 148 h 261"/>
                  <a:gd name="T26" fmla="*/ 171 w 171"/>
                  <a:gd name="T27" fmla="*/ 175 h 261"/>
                  <a:gd name="T28" fmla="*/ 167 w 171"/>
                  <a:gd name="T29" fmla="*/ 201 h 261"/>
                  <a:gd name="T30" fmla="*/ 158 w 171"/>
                  <a:gd name="T31" fmla="*/ 224 h 261"/>
                  <a:gd name="T32" fmla="*/ 142 w 171"/>
                  <a:gd name="T33" fmla="*/ 242 h 261"/>
                  <a:gd name="T34" fmla="*/ 121 w 171"/>
                  <a:gd name="T35" fmla="*/ 254 h 261"/>
                  <a:gd name="T36" fmla="*/ 97 w 171"/>
                  <a:gd name="T37" fmla="*/ 261 h 261"/>
                  <a:gd name="T38" fmla="*/ 70 w 171"/>
                  <a:gd name="T39" fmla="*/ 260 h 261"/>
                  <a:gd name="T40" fmla="*/ 45 w 171"/>
                  <a:gd name="T41" fmla="*/ 249 h 261"/>
                  <a:gd name="T42" fmla="*/ 25 w 171"/>
                  <a:gd name="T43" fmla="*/ 230 h 261"/>
                  <a:gd name="T44" fmla="*/ 9 w 171"/>
                  <a:gd name="T45" fmla="*/ 203 h 261"/>
                  <a:gd name="T46" fmla="*/ 1 w 171"/>
                  <a:gd name="T47" fmla="*/ 164 h 261"/>
                  <a:gd name="T48" fmla="*/ 0 w 171"/>
                  <a:gd name="T49" fmla="*/ 115 h 261"/>
                  <a:gd name="T50" fmla="*/ 7 w 171"/>
                  <a:gd name="T51" fmla="*/ 71 h 261"/>
                  <a:gd name="T52" fmla="*/ 20 w 171"/>
                  <a:gd name="T53" fmla="*/ 39 h 261"/>
                  <a:gd name="T54" fmla="*/ 40 w 171"/>
                  <a:gd name="T55" fmla="*/ 17 h 261"/>
                  <a:gd name="T56" fmla="*/ 64 w 171"/>
                  <a:gd name="T57" fmla="*/ 4 h 261"/>
                  <a:gd name="T58" fmla="*/ 93 w 171"/>
                  <a:gd name="T59" fmla="*/ 0 h 261"/>
                  <a:gd name="T60" fmla="*/ 131 w 171"/>
                  <a:gd name="T61" fmla="*/ 9 h 261"/>
                  <a:gd name="T62" fmla="*/ 156 w 171"/>
                  <a:gd name="T63" fmla="*/ 35 h 261"/>
                  <a:gd name="T64" fmla="*/ 54 w 171"/>
                  <a:gd name="T65" fmla="*/ 171 h 261"/>
                  <a:gd name="T66" fmla="*/ 61 w 171"/>
                  <a:gd name="T67" fmla="*/ 200 h 261"/>
                  <a:gd name="T68" fmla="*/ 77 w 171"/>
                  <a:gd name="T69" fmla="*/ 217 h 261"/>
                  <a:gd name="T70" fmla="*/ 97 w 171"/>
                  <a:gd name="T71" fmla="*/ 220 h 261"/>
                  <a:gd name="T72" fmla="*/ 113 w 171"/>
                  <a:gd name="T73" fmla="*/ 209 h 261"/>
                  <a:gd name="T74" fmla="*/ 122 w 171"/>
                  <a:gd name="T75" fmla="*/ 185 h 261"/>
                  <a:gd name="T76" fmla="*/ 119 w 171"/>
                  <a:gd name="T77" fmla="*/ 153 h 261"/>
                  <a:gd name="T78" fmla="*/ 107 w 171"/>
                  <a:gd name="T79" fmla="*/ 134 h 261"/>
                  <a:gd name="T80" fmla="*/ 89 w 171"/>
                  <a:gd name="T81" fmla="*/ 127 h 261"/>
                  <a:gd name="T82" fmla="*/ 69 w 171"/>
                  <a:gd name="T83" fmla="*/ 132 h 261"/>
                  <a:gd name="T84" fmla="*/ 57 w 171"/>
                  <a:gd name="T85" fmla="*/ 15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" h="261">
                    <a:moveTo>
                      <a:pt x="166" y="63"/>
                    </a:moveTo>
                    <a:lnTo>
                      <a:pt x="118" y="69"/>
                    </a:lnTo>
                    <a:lnTo>
                      <a:pt x="117" y="62"/>
                    </a:lnTo>
                    <a:lnTo>
                      <a:pt x="115" y="55"/>
                    </a:lnTo>
                    <a:lnTo>
                      <a:pt x="113" y="51"/>
                    </a:lnTo>
                    <a:lnTo>
                      <a:pt x="109" y="47"/>
                    </a:lnTo>
                    <a:lnTo>
                      <a:pt x="105" y="43"/>
                    </a:lnTo>
                    <a:lnTo>
                      <a:pt x="101" y="42"/>
                    </a:lnTo>
                    <a:lnTo>
                      <a:pt x="95" y="41"/>
                    </a:lnTo>
                    <a:lnTo>
                      <a:pt x="90" y="39"/>
                    </a:lnTo>
                    <a:lnTo>
                      <a:pt x="82" y="41"/>
                    </a:lnTo>
                    <a:lnTo>
                      <a:pt x="75" y="43"/>
                    </a:lnTo>
                    <a:lnTo>
                      <a:pt x="69" y="47"/>
                    </a:lnTo>
                    <a:lnTo>
                      <a:pt x="64" y="54"/>
                    </a:lnTo>
                    <a:lnTo>
                      <a:pt x="58" y="63"/>
                    </a:lnTo>
                    <a:lnTo>
                      <a:pt x="56" y="75"/>
                    </a:lnTo>
                    <a:lnTo>
                      <a:pt x="52" y="91"/>
                    </a:lnTo>
                    <a:lnTo>
                      <a:pt x="50" y="112"/>
                    </a:lnTo>
                    <a:lnTo>
                      <a:pt x="56" y="107"/>
                    </a:lnTo>
                    <a:lnTo>
                      <a:pt x="60" y="103"/>
                    </a:lnTo>
                    <a:lnTo>
                      <a:pt x="65" y="99"/>
                    </a:lnTo>
                    <a:lnTo>
                      <a:pt x="70" y="95"/>
                    </a:lnTo>
                    <a:lnTo>
                      <a:pt x="77" y="94"/>
                    </a:lnTo>
                    <a:lnTo>
                      <a:pt x="82" y="91"/>
                    </a:lnTo>
                    <a:lnTo>
                      <a:pt x="89" y="91"/>
                    </a:lnTo>
                    <a:lnTo>
                      <a:pt x="95" y="90"/>
                    </a:lnTo>
                    <a:lnTo>
                      <a:pt x="103" y="91"/>
                    </a:lnTo>
                    <a:lnTo>
                      <a:pt x="110" y="91"/>
                    </a:lnTo>
                    <a:lnTo>
                      <a:pt x="118" y="94"/>
                    </a:lnTo>
                    <a:lnTo>
                      <a:pt x="125" y="96"/>
                    </a:lnTo>
                    <a:lnTo>
                      <a:pt x="131" y="99"/>
                    </a:lnTo>
                    <a:lnTo>
                      <a:pt x="137" y="103"/>
                    </a:lnTo>
                    <a:lnTo>
                      <a:pt x="143" y="108"/>
                    </a:lnTo>
                    <a:lnTo>
                      <a:pt x="148" y="114"/>
                    </a:lnTo>
                    <a:lnTo>
                      <a:pt x="154" y="120"/>
                    </a:lnTo>
                    <a:lnTo>
                      <a:pt x="158" y="127"/>
                    </a:lnTo>
                    <a:lnTo>
                      <a:pt x="162" y="134"/>
                    </a:lnTo>
                    <a:lnTo>
                      <a:pt x="164" y="140"/>
                    </a:lnTo>
                    <a:lnTo>
                      <a:pt x="167" y="148"/>
                    </a:lnTo>
                    <a:lnTo>
                      <a:pt x="168" y="156"/>
                    </a:lnTo>
                    <a:lnTo>
                      <a:pt x="170" y="165"/>
                    </a:lnTo>
                    <a:lnTo>
                      <a:pt x="171" y="175"/>
                    </a:lnTo>
                    <a:lnTo>
                      <a:pt x="170" y="184"/>
                    </a:lnTo>
                    <a:lnTo>
                      <a:pt x="168" y="193"/>
                    </a:lnTo>
                    <a:lnTo>
                      <a:pt x="167" y="201"/>
                    </a:lnTo>
                    <a:lnTo>
                      <a:pt x="164" y="209"/>
                    </a:lnTo>
                    <a:lnTo>
                      <a:pt x="162" y="217"/>
                    </a:lnTo>
                    <a:lnTo>
                      <a:pt x="158" y="224"/>
                    </a:lnTo>
                    <a:lnTo>
                      <a:pt x="152" y="230"/>
                    </a:lnTo>
                    <a:lnTo>
                      <a:pt x="147" y="237"/>
                    </a:lnTo>
                    <a:lnTo>
                      <a:pt x="142" y="242"/>
                    </a:lnTo>
                    <a:lnTo>
                      <a:pt x="135" y="248"/>
                    </a:lnTo>
                    <a:lnTo>
                      <a:pt x="129" y="252"/>
                    </a:lnTo>
                    <a:lnTo>
                      <a:pt x="121" y="254"/>
                    </a:lnTo>
                    <a:lnTo>
                      <a:pt x="114" y="257"/>
                    </a:lnTo>
                    <a:lnTo>
                      <a:pt x="106" y="260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78" y="261"/>
                    </a:lnTo>
                    <a:lnTo>
                      <a:pt x="70" y="260"/>
                    </a:lnTo>
                    <a:lnTo>
                      <a:pt x="61" y="257"/>
                    </a:lnTo>
                    <a:lnTo>
                      <a:pt x="53" y="253"/>
                    </a:lnTo>
                    <a:lnTo>
                      <a:pt x="45" y="249"/>
                    </a:lnTo>
                    <a:lnTo>
                      <a:pt x="38" y="244"/>
                    </a:lnTo>
                    <a:lnTo>
                      <a:pt x="30" y="238"/>
                    </a:lnTo>
                    <a:lnTo>
                      <a:pt x="25" y="230"/>
                    </a:lnTo>
                    <a:lnTo>
                      <a:pt x="18" y="222"/>
                    </a:lnTo>
                    <a:lnTo>
                      <a:pt x="13" y="213"/>
                    </a:lnTo>
                    <a:lnTo>
                      <a:pt x="9" y="203"/>
                    </a:lnTo>
                    <a:lnTo>
                      <a:pt x="5" y="191"/>
                    </a:lnTo>
                    <a:lnTo>
                      <a:pt x="3" y="179"/>
                    </a:lnTo>
                    <a:lnTo>
                      <a:pt x="1" y="164"/>
                    </a:lnTo>
                    <a:lnTo>
                      <a:pt x="0" y="148"/>
                    </a:lnTo>
                    <a:lnTo>
                      <a:pt x="0" y="132"/>
                    </a:lnTo>
                    <a:lnTo>
                      <a:pt x="0" y="115"/>
                    </a:lnTo>
                    <a:lnTo>
                      <a:pt x="1" y="99"/>
                    </a:lnTo>
                    <a:lnTo>
                      <a:pt x="3" y="84"/>
                    </a:lnTo>
                    <a:lnTo>
                      <a:pt x="7" y="71"/>
                    </a:lnTo>
                    <a:lnTo>
                      <a:pt x="9" y="59"/>
                    </a:lnTo>
                    <a:lnTo>
                      <a:pt x="14" y="49"/>
                    </a:lnTo>
                    <a:lnTo>
                      <a:pt x="20" y="39"/>
                    </a:lnTo>
                    <a:lnTo>
                      <a:pt x="25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8" y="12"/>
                    </a:lnTo>
                    <a:lnTo>
                      <a:pt x="56" y="8"/>
                    </a:lnTo>
                    <a:lnTo>
                      <a:pt x="64" y="4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7" y="1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6"/>
                    </a:lnTo>
                    <a:lnTo>
                      <a:pt x="150" y="25"/>
                    </a:lnTo>
                    <a:lnTo>
                      <a:pt x="156" y="35"/>
                    </a:lnTo>
                    <a:lnTo>
                      <a:pt x="162" y="49"/>
                    </a:lnTo>
                    <a:lnTo>
                      <a:pt x="166" y="63"/>
                    </a:lnTo>
                    <a:close/>
                    <a:moveTo>
                      <a:pt x="54" y="171"/>
                    </a:moveTo>
                    <a:lnTo>
                      <a:pt x="56" y="181"/>
                    </a:lnTo>
                    <a:lnTo>
                      <a:pt x="57" y="192"/>
                    </a:lnTo>
                    <a:lnTo>
                      <a:pt x="61" y="200"/>
                    </a:lnTo>
                    <a:lnTo>
                      <a:pt x="65" y="207"/>
                    </a:lnTo>
                    <a:lnTo>
                      <a:pt x="72" y="213"/>
                    </a:lnTo>
                    <a:lnTo>
                      <a:pt x="77" y="217"/>
                    </a:lnTo>
                    <a:lnTo>
                      <a:pt x="83" y="220"/>
                    </a:lnTo>
                    <a:lnTo>
                      <a:pt x="90" y="220"/>
                    </a:lnTo>
                    <a:lnTo>
                      <a:pt x="97" y="220"/>
                    </a:lnTo>
                    <a:lnTo>
                      <a:pt x="103" y="217"/>
                    </a:lnTo>
                    <a:lnTo>
                      <a:pt x="109" y="214"/>
                    </a:lnTo>
                    <a:lnTo>
                      <a:pt x="113" y="209"/>
                    </a:lnTo>
                    <a:lnTo>
                      <a:pt x="117" y="204"/>
                    </a:lnTo>
                    <a:lnTo>
                      <a:pt x="121" y="196"/>
                    </a:lnTo>
                    <a:lnTo>
                      <a:pt x="122" y="185"/>
                    </a:lnTo>
                    <a:lnTo>
                      <a:pt x="122" y="175"/>
                    </a:lnTo>
                    <a:lnTo>
                      <a:pt x="122" y="163"/>
                    </a:lnTo>
                    <a:lnTo>
                      <a:pt x="119" y="153"/>
                    </a:lnTo>
                    <a:lnTo>
                      <a:pt x="117" y="144"/>
                    </a:lnTo>
                    <a:lnTo>
                      <a:pt x="113" y="138"/>
                    </a:lnTo>
                    <a:lnTo>
                      <a:pt x="107" y="134"/>
                    </a:lnTo>
                    <a:lnTo>
                      <a:pt x="102" y="130"/>
                    </a:lnTo>
                    <a:lnTo>
                      <a:pt x="95" y="127"/>
                    </a:lnTo>
                    <a:lnTo>
                      <a:pt x="89" y="127"/>
                    </a:lnTo>
                    <a:lnTo>
                      <a:pt x="81" y="127"/>
                    </a:lnTo>
                    <a:lnTo>
                      <a:pt x="75" y="130"/>
                    </a:lnTo>
                    <a:lnTo>
                      <a:pt x="69" y="132"/>
                    </a:lnTo>
                    <a:lnTo>
                      <a:pt x="64" y="138"/>
                    </a:lnTo>
                    <a:lnTo>
                      <a:pt x="60" y="144"/>
                    </a:lnTo>
                    <a:lnTo>
                      <a:pt x="57" y="151"/>
                    </a:lnTo>
                    <a:lnTo>
                      <a:pt x="56" y="160"/>
                    </a:lnTo>
                    <a:lnTo>
                      <a:pt x="54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2" name="Freeform 234">
                <a:extLst>
                  <a:ext uri="{FF2B5EF4-FFF2-40B4-BE49-F238E27FC236}">
                    <a16:creationId xmlns:a16="http://schemas.microsoft.com/office/drawing/2014/main" id="{95A700D8-683D-4D60-BB5E-820FE1B59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" y="1637"/>
                <a:ext cx="86" cy="102"/>
              </a:xfrm>
              <a:custGeom>
                <a:avLst/>
                <a:gdLst>
                  <a:gd name="T0" fmla="*/ 163 w 342"/>
                  <a:gd name="T1" fmla="*/ 0 h 410"/>
                  <a:gd name="T2" fmla="*/ 205 w 342"/>
                  <a:gd name="T3" fmla="*/ 1 h 410"/>
                  <a:gd name="T4" fmla="*/ 236 w 342"/>
                  <a:gd name="T5" fmla="*/ 5 h 410"/>
                  <a:gd name="T6" fmla="*/ 259 w 342"/>
                  <a:gd name="T7" fmla="*/ 10 h 410"/>
                  <a:gd name="T8" fmla="*/ 278 w 342"/>
                  <a:gd name="T9" fmla="*/ 21 h 410"/>
                  <a:gd name="T10" fmla="*/ 296 w 342"/>
                  <a:gd name="T11" fmla="*/ 37 h 410"/>
                  <a:gd name="T12" fmla="*/ 310 w 342"/>
                  <a:gd name="T13" fmla="*/ 55 h 410"/>
                  <a:gd name="T14" fmla="*/ 320 w 342"/>
                  <a:gd name="T15" fmla="*/ 78 h 410"/>
                  <a:gd name="T16" fmla="*/ 322 w 342"/>
                  <a:gd name="T17" fmla="*/ 103 h 410"/>
                  <a:gd name="T18" fmla="*/ 318 w 342"/>
                  <a:gd name="T19" fmla="*/ 131 h 410"/>
                  <a:gd name="T20" fmla="*/ 308 w 342"/>
                  <a:gd name="T21" fmla="*/ 156 h 410"/>
                  <a:gd name="T22" fmla="*/ 289 w 342"/>
                  <a:gd name="T23" fmla="*/ 178 h 410"/>
                  <a:gd name="T24" fmla="*/ 265 w 342"/>
                  <a:gd name="T25" fmla="*/ 192 h 410"/>
                  <a:gd name="T26" fmla="*/ 298 w 342"/>
                  <a:gd name="T27" fmla="*/ 207 h 410"/>
                  <a:gd name="T28" fmla="*/ 312 w 342"/>
                  <a:gd name="T29" fmla="*/ 217 h 410"/>
                  <a:gd name="T30" fmla="*/ 322 w 342"/>
                  <a:gd name="T31" fmla="*/ 229 h 410"/>
                  <a:gd name="T32" fmla="*/ 331 w 342"/>
                  <a:gd name="T33" fmla="*/ 243 h 410"/>
                  <a:gd name="T34" fmla="*/ 338 w 342"/>
                  <a:gd name="T35" fmla="*/ 258 h 410"/>
                  <a:gd name="T36" fmla="*/ 342 w 342"/>
                  <a:gd name="T37" fmla="*/ 292 h 410"/>
                  <a:gd name="T38" fmla="*/ 339 w 342"/>
                  <a:gd name="T39" fmla="*/ 318 h 410"/>
                  <a:gd name="T40" fmla="*/ 330 w 342"/>
                  <a:gd name="T41" fmla="*/ 345 h 410"/>
                  <a:gd name="T42" fmla="*/ 314 w 342"/>
                  <a:gd name="T43" fmla="*/ 369 h 410"/>
                  <a:gd name="T44" fmla="*/ 294 w 342"/>
                  <a:gd name="T45" fmla="*/ 387 h 410"/>
                  <a:gd name="T46" fmla="*/ 269 w 342"/>
                  <a:gd name="T47" fmla="*/ 400 h 410"/>
                  <a:gd name="T48" fmla="*/ 239 w 342"/>
                  <a:gd name="T49" fmla="*/ 407 h 410"/>
                  <a:gd name="T50" fmla="*/ 203 w 342"/>
                  <a:gd name="T51" fmla="*/ 408 h 410"/>
                  <a:gd name="T52" fmla="*/ 139 w 342"/>
                  <a:gd name="T53" fmla="*/ 410 h 410"/>
                  <a:gd name="T54" fmla="*/ 0 w 342"/>
                  <a:gd name="T55" fmla="*/ 0 h 410"/>
                  <a:gd name="T56" fmla="*/ 82 w 342"/>
                  <a:gd name="T57" fmla="*/ 163 h 410"/>
                  <a:gd name="T58" fmla="*/ 158 w 342"/>
                  <a:gd name="T59" fmla="*/ 163 h 410"/>
                  <a:gd name="T60" fmla="*/ 188 w 342"/>
                  <a:gd name="T61" fmla="*/ 163 h 410"/>
                  <a:gd name="T62" fmla="*/ 207 w 342"/>
                  <a:gd name="T63" fmla="*/ 160 h 410"/>
                  <a:gd name="T64" fmla="*/ 223 w 342"/>
                  <a:gd name="T65" fmla="*/ 152 h 410"/>
                  <a:gd name="T66" fmla="*/ 235 w 342"/>
                  <a:gd name="T67" fmla="*/ 140 h 410"/>
                  <a:gd name="T68" fmla="*/ 241 w 342"/>
                  <a:gd name="T69" fmla="*/ 124 h 410"/>
                  <a:gd name="T70" fmla="*/ 241 w 342"/>
                  <a:gd name="T71" fmla="*/ 106 h 410"/>
                  <a:gd name="T72" fmla="*/ 236 w 342"/>
                  <a:gd name="T73" fmla="*/ 90 h 410"/>
                  <a:gd name="T74" fmla="*/ 225 w 342"/>
                  <a:gd name="T75" fmla="*/ 79 h 410"/>
                  <a:gd name="T76" fmla="*/ 209 w 342"/>
                  <a:gd name="T77" fmla="*/ 71 h 410"/>
                  <a:gd name="T78" fmla="*/ 191 w 342"/>
                  <a:gd name="T79" fmla="*/ 69 h 410"/>
                  <a:gd name="T80" fmla="*/ 156 w 342"/>
                  <a:gd name="T81" fmla="*/ 69 h 410"/>
                  <a:gd name="T82" fmla="*/ 82 w 342"/>
                  <a:gd name="T83" fmla="*/ 69 h 410"/>
                  <a:gd name="T84" fmla="*/ 82 w 342"/>
                  <a:gd name="T85" fmla="*/ 341 h 410"/>
                  <a:gd name="T86" fmla="*/ 179 w 342"/>
                  <a:gd name="T87" fmla="*/ 341 h 410"/>
                  <a:gd name="T88" fmla="*/ 207 w 342"/>
                  <a:gd name="T89" fmla="*/ 339 h 410"/>
                  <a:gd name="T90" fmla="*/ 224 w 342"/>
                  <a:gd name="T91" fmla="*/ 335 h 410"/>
                  <a:gd name="T92" fmla="*/ 239 w 342"/>
                  <a:gd name="T93" fmla="*/ 327 h 410"/>
                  <a:gd name="T94" fmla="*/ 251 w 342"/>
                  <a:gd name="T95" fmla="*/ 314 h 410"/>
                  <a:gd name="T96" fmla="*/ 256 w 342"/>
                  <a:gd name="T97" fmla="*/ 297 h 410"/>
                  <a:gd name="T98" fmla="*/ 257 w 342"/>
                  <a:gd name="T99" fmla="*/ 278 h 410"/>
                  <a:gd name="T100" fmla="*/ 252 w 342"/>
                  <a:gd name="T101" fmla="*/ 262 h 410"/>
                  <a:gd name="T102" fmla="*/ 243 w 342"/>
                  <a:gd name="T103" fmla="*/ 249 h 410"/>
                  <a:gd name="T104" fmla="*/ 231 w 342"/>
                  <a:gd name="T105" fmla="*/ 240 h 410"/>
                  <a:gd name="T106" fmla="*/ 211 w 342"/>
                  <a:gd name="T107" fmla="*/ 235 h 410"/>
                  <a:gd name="T108" fmla="*/ 175 w 342"/>
                  <a:gd name="T109" fmla="*/ 232 h 410"/>
                  <a:gd name="T110" fmla="*/ 82 w 342"/>
                  <a:gd name="T111" fmla="*/ 2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2" h="410">
                    <a:moveTo>
                      <a:pt x="0" y="0"/>
                    </a:moveTo>
                    <a:lnTo>
                      <a:pt x="163" y="0"/>
                    </a:lnTo>
                    <a:lnTo>
                      <a:pt x="186" y="1"/>
                    </a:lnTo>
                    <a:lnTo>
                      <a:pt x="205" y="1"/>
                    </a:lnTo>
                    <a:lnTo>
                      <a:pt x="223" y="2"/>
                    </a:lnTo>
                    <a:lnTo>
                      <a:pt x="236" y="5"/>
                    </a:lnTo>
                    <a:lnTo>
                      <a:pt x="248" y="6"/>
                    </a:lnTo>
                    <a:lnTo>
                      <a:pt x="259" y="10"/>
                    </a:lnTo>
                    <a:lnTo>
                      <a:pt x="269" y="16"/>
                    </a:lnTo>
                    <a:lnTo>
                      <a:pt x="278" y="21"/>
                    </a:lnTo>
                    <a:lnTo>
                      <a:pt x="288" y="28"/>
                    </a:lnTo>
                    <a:lnTo>
                      <a:pt x="296" y="37"/>
                    </a:lnTo>
                    <a:lnTo>
                      <a:pt x="304" y="45"/>
                    </a:lnTo>
                    <a:lnTo>
                      <a:pt x="310" y="55"/>
                    </a:lnTo>
                    <a:lnTo>
                      <a:pt x="316" y="66"/>
                    </a:lnTo>
                    <a:lnTo>
                      <a:pt x="320" y="78"/>
                    </a:lnTo>
                    <a:lnTo>
                      <a:pt x="322" y="90"/>
                    </a:lnTo>
                    <a:lnTo>
                      <a:pt x="322" y="103"/>
                    </a:lnTo>
                    <a:lnTo>
                      <a:pt x="321" y="118"/>
                    </a:lnTo>
                    <a:lnTo>
                      <a:pt x="318" y="131"/>
                    </a:lnTo>
                    <a:lnTo>
                      <a:pt x="314" y="144"/>
                    </a:lnTo>
                    <a:lnTo>
                      <a:pt x="308" y="156"/>
                    </a:lnTo>
                    <a:lnTo>
                      <a:pt x="298" y="167"/>
                    </a:lnTo>
                    <a:lnTo>
                      <a:pt x="289" y="178"/>
                    </a:lnTo>
                    <a:lnTo>
                      <a:pt x="277" y="185"/>
                    </a:lnTo>
                    <a:lnTo>
                      <a:pt x="265" y="192"/>
                    </a:lnTo>
                    <a:lnTo>
                      <a:pt x="282" y="199"/>
                    </a:lnTo>
                    <a:lnTo>
                      <a:pt x="298" y="207"/>
                    </a:lnTo>
                    <a:lnTo>
                      <a:pt x="305" y="212"/>
                    </a:lnTo>
                    <a:lnTo>
                      <a:pt x="312" y="217"/>
                    </a:lnTo>
                    <a:lnTo>
                      <a:pt x="317" y="223"/>
                    </a:lnTo>
                    <a:lnTo>
                      <a:pt x="322" y="229"/>
                    </a:lnTo>
                    <a:lnTo>
                      <a:pt x="328" y="236"/>
                    </a:lnTo>
                    <a:lnTo>
                      <a:pt x="331" y="243"/>
                    </a:lnTo>
                    <a:lnTo>
                      <a:pt x="334" y="250"/>
                    </a:lnTo>
                    <a:lnTo>
                      <a:pt x="338" y="258"/>
                    </a:lnTo>
                    <a:lnTo>
                      <a:pt x="341" y="274"/>
                    </a:lnTo>
                    <a:lnTo>
                      <a:pt x="342" y="292"/>
                    </a:lnTo>
                    <a:lnTo>
                      <a:pt x="342" y="305"/>
                    </a:lnTo>
                    <a:lnTo>
                      <a:pt x="339" y="318"/>
                    </a:lnTo>
                    <a:lnTo>
                      <a:pt x="335" y="331"/>
                    </a:lnTo>
                    <a:lnTo>
                      <a:pt x="330" y="345"/>
                    </a:lnTo>
                    <a:lnTo>
                      <a:pt x="322" y="358"/>
                    </a:lnTo>
                    <a:lnTo>
                      <a:pt x="314" y="369"/>
                    </a:lnTo>
                    <a:lnTo>
                      <a:pt x="305" y="379"/>
                    </a:lnTo>
                    <a:lnTo>
                      <a:pt x="294" y="387"/>
                    </a:lnTo>
                    <a:lnTo>
                      <a:pt x="282" y="395"/>
                    </a:lnTo>
                    <a:lnTo>
                      <a:pt x="269" y="400"/>
                    </a:lnTo>
                    <a:lnTo>
                      <a:pt x="255" y="404"/>
                    </a:lnTo>
                    <a:lnTo>
                      <a:pt x="239" y="407"/>
                    </a:lnTo>
                    <a:lnTo>
                      <a:pt x="224" y="408"/>
                    </a:lnTo>
                    <a:lnTo>
                      <a:pt x="203" y="408"/>
                    </a:lnTo>
                    <a:lnTo>
                      <a:pt x="175" y="410"/>
                    </a:lnTo>
                    <a:lnTo>
                      <a:pt x="139" y="410"/>
                    </a:lnTo>
                    <a:lnTo>
                      <a:pt x="0" y="410"/>
                    </a:lnTo>
                    <a:lnTo>
                      <a:pt x="0" y="0"/>
                    </a:lnTo>
                    <a:close/>
                    <a:moveTo>
                      <a:pt x="82" y="69"/>
                    </a:moveTo>
                    <a:lnTo>
                      <a:pt x="82" y="163"/>
                    </a:lnTo>
                    <a:lnTo>
                      <a:pt x="136" y="163"/>
                    </a:lnTo>
                    <a:lnTo>
                      <a:pt x="158" y="163"/>
                    </a:lnTo>
                    <a:lnTo>
                      <a:pt x="176" y="163"/>
                    </a:lnTo>
                    <a:lnTo>
                      <a:pt x="188" y="163"/>
                    </a:lnTo>
                    <a:lnTo>
                      <a:pt x="196" y="162"/>
                    </a:lnTo>
                    <a:lnTo>
                      <a:pt x="207" y="160"/>
                    </a:lnTo>
                    <a:lnTo>
                      <a:pt x="216" y="156"/>
                    </a:lnTo>
                    <a:lnTo>
                      <a:pt x="223" y="152"/>
                    </a:lnTo>
                    <a:lnTo>
                      <a:pt x="229" y="147"/>
                    </a:lnTo>
                    <a:lnTo>
                      <a:pt x="235" y="140"/>
                    </a:lnTo>
                    <a:lnTo>
                      <a:pt x="239" y="132"/>
                    </a:lnTo>
                    <a:lnTo>
                      <a:pt x="241" y="124"/>
                    </a:lnTo>
                    <a:lnTo>
                      <a:pt x="243" y="115"/>
                    </a:lnTo>
                    <a:lnTo>
                      <a:pt x="241" y="106"/>
                    </a:lnTo>
                    <a:lnTo>
                      <a:pt x="240" y="98"/>
                    </a:lnTo>
                    <a:lnTo>
                      <a:pt x="236" y="90"/>
                    </a:lnTo>
                    <a:lnTo>
                      <a:pt x="232" y="85"/>
                    </a:lnTo>
                    <a:lnTo>
                      <a:pt x="225" y="79"/>
                    </a:lnTo>
                    <a:lnTo>
                      <a:pt x="219" y="74"/>
                    </a:lnTo>
                    <a:lnTo>
                      <a:pt x="209" y="71"/>
                    </a:lnTo>
                    <a:lnTo>
                      <a:pt x="200" y="70"/>
                    </a:lnTo>
                    <a:lnTo>
                      <a:pt x="191" y="69"/>
                    </a:lnTo>
                    <a:lnTo>
                      <a:pt x="176" y="69"/>
                    </a:lnTo>
                    <a:lnTo>
                      <a:pt x="156" y="69"/>
                    </a:lnTo>
                    <a:lnTo>
                      <a:pt x="130" y="69"/>
                    </a:lnTo>
                    <a:lnTo>
                      <a:pt x="82" y="69"/>
                    </a:lnTo>
                    <a:close/>
                    <a:moveTo>
                      <a:pt x="82" y="231"/>
                    </a:moveTo>
                    <a:lnTo>
                      <a:pt x="82" y="341"/>
                    </a:lnTo>
                    <a:lnTo>
                      <a:pt x="159" y="341"/>
                    </a:lnTo>
                    <a:lnTo>
                      <a:pt x="179" y="341"/>
                    </a:lnTo>
                    <a:lnTo>
                      <a:pt x="195" y="341"/>
                    </a:lnTo>
                    <a:lnTo>
                      <a:pt x="207" y="339"/>
                    </a:lnTo>
                    <a:lnTo>
                      <a:pt x="216" y="338"/>
                    </a:lnTo>
                    <a:lnTo>
                      <a:pt x="224" y="335"/>
                    </a:lnTo>
                    <a:lnTo>
                      <a:pt x="232" y="333"/>
                    </a:lnTo>
                    <a:lnTo>
                      <a:pt x="239" y="327"/>
                    </a:lnTo>
                    <a:lnTo>
                      <a:pt x="245" y="322"/>
                    </a:lnTo>
                    <a:lnTo>
                      <a:pt x="251" y="314"/>
                    </a:lnTo>
                    <a:lnTo>
                      <a:pt x="255" y="306"/>
                    </a:lnTo>
                    <a:lnTo>
                      <a:pt x="256" y="297"/>
                    </a:lnTo>
                    <a:lnTo>
                      <a:pt x="257" y="288"/>
                    </a:lnTo>
                    <a:lnTo>
                      <a:pt x="257" y="278"/>
                    </a:lnTo>
                    <a:lnTo>
                      <a:pt x="255" y="270"/>
                    </a:lnTo>
                    <a:lnTo>
                      <a:pt x="252" y="262"/>
                    </a:lnTo>
                    <a:lnTo>
                      <a:pt x="248" y="256"/>
                    </a:lnTo>
                    <a:lnTo>
                      <a:pt x="243" y="249"/>
                    </a:lnTo>
                    <a:lnTo>
                      <a:pt x="237" y="245"/>
                    </a:lnTo>
                    <a:lnTo>
                      <a:pt x="231" y="240"/>
                    </a:lnTo>
                    <a:lnTo>
                      <a:pt x="223" y="237"/>
                    </a:lnTo>
                    <a:lnTo>
                      <a:pt x="211" y="235"/>
                    </a:lnTo>
                    <a:lnTo>
                      <a:pt x="196" y="233"/>
                    </a:lnTo>
                    <a:lnTo>
                      <a:pt x="175" y="232"/>
                    </a:lnTo>
                    <a:lnTo>
                      <a:pt x="148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3" name="Freeform 235">
                <a:extLst>
                  <a:ext uri="{FF2B5EF4-FFF2-40B4-BE49-F238E27FC236}">
                    <a16:creationId xmlns:a16="http://schemas.microsoft.com/office/drawing/2014/main" id="{D76F34A8-3EC0-49D6-8D96-46778E06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711"/>
                <a:ext cx="28" cy="64"/>
              </a:xfrm>
              <a:custGeom>
                <a:avLst/>
                <a:gdLst>
                  <a:gd name="T0" fmla="*/ 113 w 113"/>
                  <a:gd name="T1" fmla="*/ 257 h 257"/>
                  <a:gd name="T2" fmla="*/ 64 w 113"/>
                  <a:gd name="T3" fmla="*/ 257 h 257"/>
                  <a:gd name="T4" fmla="*/ 64 w 113"/>
                  <a:gd name="T5" fmla="*/ 71 h 257"/>
                  <a:gd name="T6" fmla="*/ 49 w 113"/>
                  <a:gd name="T7" fmla="*/ 83 h 257"/>
                  <a:gd name="T8" fmla="*/ 35 w 113"/>
                  <a:gd name="T9" fmla="*/ 94 h 257"/>
                  <a:gd name="T10" fmla="*/ 17 w 113"/>
                  <a:gd name="T11" fmla="*/ 102 h 257"/>
                  <a:gd name="T12" fmla="*/ 0 w 113"/>
                  <a:gd name="T13" fmla="*/ 108 h 257"/>
                  <a:gd name="T14" fmla="*/ 0 w 113"/>
                  <a:gd name="T15" fmla="*/ 65 h 257"/>
                  <a:gd name="T16" fmla="*/ 9 w 113"/>
                  <a:gd name="T17" fmla="*/ 61 h 257"/>
                  <a:gd name="T18" fmla="*/ 20 w 113"/>
                  <a:gd name="T19" fmla="*/ 55 h 257"/>
                  <a:gd name="T20" fmla="*/ 31 w 113"/>
                  <a:gd name="T21" fmla="*/ 49 h 257"/>
                  <a:gd name="T22" fmla="*/ 41 w 113"/>
                  <a:gd name="T23" fmla="*/ 41 h 257"/>
                  <a:gd name="T24" fmla="*/ 52 w 113"/>
                  <a:gd name="T25" fmla="*/ 31 h 257"/>
                  <a:gd name="T26" fmla="*/ 61 w 113"/>
                  <a:gd name="T27" fmla="*/ 22 h 257"/>
                  <a:gd name="T28" fmla="*/ 68 w 113"/>
                  <a:gd name="T29" fmla="*/ 12 h 257"/>
                  <a:gd name="T30" fmla="*/ 73 w 113"/>
                  <a:gd name="T31" fmla="*/ 0 h 257"/>
                  <a:gd name="T32" fmla="*/ 113 w 113"/>
                  <a:gd name="T33" fmla="*/ 0 h 257"/>
                  <a:gd name="T34" fmla="*/ 113 w 113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257">
                    <a:moveTo>
                      <a:pt x="113" y="257"/>
                    </a:moveTo>
                    <a:lnTo>
                      <a:pt x="64" y="257"/>
                    </a:lnTo>
                    <a:lnTo>
                      <a:pt x="64" y="71"/>
                    </a:lnTo>
                    <a:lnTo>
                      <a:pt x="49" y="83"/>
                    </a:lnTo>
                    <a:lnTo>
                      <a:pt x="35" y="94"/>
                    </a:lnTo>
                    <a:lnTo>
                      <a:pt x="17" y="102"/>
                    </a:lnTo>
                    <a:lnTo>
                      <a:pt x="0" y="108"/>
                    </a:lnTo>
                    <a:lnTo>
                      <a:pt x="0" y="65"/>
                    </a:lnTo>
                    <a:lnTo>
                      <a:pt x="9" y="61"/>
                    </a:lnTo>
                    <a:lnTo>
                      <a:pt x="20" y="55"/>
                    </a:lnTo>
                    <a:lnTo>
                      <a:pt x="31" y="49"/>
                    </a:lnTo>
                    <a:lnTo>
                      <a:pt x="41" y="41"/>
                    </a:lnTo>
                    <a:lnTo>
                      <a:pt x="52" y="31"/>
                    </a:lnTo>
                    <a:lnTo>
                      <a:pt x="61" y="22"/>
                    </a:lnTo>
                    <a:lnTo>
                      <a:pt x="68" y="12"/>
                    </a:lnTo>
                    <a:lnTo>
                      <a:pt x="73" y="0"/>
                    </a:lnTo>
                    <a:lnTo>
                      <a:pt x="113" y="0"/>
                    </a:lnTo>
                    <a:lnTo>
                      <a:pt x="11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4" name="Freeform 236">
                <a:extLst>
                  <a:ext uri="{FF2B5EF4-FFF2-40B4-BE49-F238E27FC236}">
                    <a16:creationId xmlns:a16="http://schemas.microsoft.com/office/drawing/2014/main" id="{E1C6C892-888A-4F43-820F-AEF0103A6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1711"/>
                <a:ext cx="43" cy="64"/>
              </a:xfrm>
              <a:custGeom>
                <a:avLst/>
                <a:gdLst>
                  <a:gd name="T0" fmla="*/ 173 w 173"/>
                  <a:gd name="T1" fmla="*/ 257 h 257"/>
                  <a:gd name="T2" fmla="*/ 3 w 173"/>
                  <a:gd name="T3" fmla="*/ 244 h 257"/>
                  <a:gd name="T4" fmla="*/ 11 w 173"/>
                  <a:gd name="T5" fmla="*/ 220 h 257"/>
                  <a:gd name="T6" fmla="*/ 25 w 173"/>
                  <a:gd name="T7" fmla="*/ 195 h 257"/>
                  <a:gd name="T8" fmla="*/ 53 w 173"/>
                  <a:gd name="T9" fmla="*/ 164 h 257"/>
                  <a:gd name="T10" fmla="*/ 88 w 173"/>
                  <a:gd name="T11" fmla="*/ 132 h 257"/>
                  <a:gd name="T12" fmla="*/ 108 w 173"/>
                  <a:gd name="T13" fmla="*/ 111 h 257"/>
                  <a:gd name="T14" fmla="*/ 117 w 173"/>
                  <a:gd name="T15" fmla="*/ 96 h 257"/>
                  <a:gd name="T16" fmla="*/ 122 w 173"/>
                  <a:gd name="T17" fmla="*/ 82 h 257"/>
                  <a:gd name="T18" fmla="*/ 122 w 173"/>
                  <a:gd name="T19" fmla="*/ 66 h 257"/>
                  <a:gd name="T20" fmla="*/ 118 w 173"/>
                  <a:gd name="T21" fmla="*/ 54 h 257"/>
                  <a:gd name="T22" fmla="*/ 109 w 173"/>
                  <a:gd name="T23" fmla="*/ 45 h 257"/>
                  <a:gd name="T24" fmla="*/ 97 w 173"/>
                  <a:gd name="T25" fmla="*/ 41 h 257"/>
                  <a:gd name="T26" fmla="*/ 83 w 173"/>
                  <a:gd name="T27" fmla="*/ 41 h 257"/>
                  <a:gd name="T28" fmla="*/ 71 w 173"/>
                  <a:gd name="T29" fmla="*/ 46 h 257"/>
                  <a:gd name="T30" fmla="*/ 61 w 173"/>
                  <a:gd name="T31" fmla="*/ 55 h 257"/>
                  <a:gd name="T32" fmla="*/ 56 w 173"/>
                  <a:gd name="T33" fmla="*/ 70 h 257"/>
                  <a:gd name="T34" fmla="*/ 6 w 173"/>
                  <a:gd name="T35" fmla="*/ 75 h 257"/>
                  <a:gd name="T36" fmla="*/ 10 w 173"/>
                  <a:gd name="T37" fmla="*/ 57 h 257"/>
                  <a:gd name="T38" fmla="*/ 15 w 173"/>
                  <a:gd name="T39" fmla="*/ 41 h 257"/>
                  <a:gd name="T40" fmla="*/ 23 w 173"/>
                  <a:gd name="T41" fmla="*/ 27 h 257"/>
                  <a:gd name="T42" fmla="*/ 33 w 173"/>
                  <a:gd name="T43" fmla="*/ 17 h 257"/>
                  <a:gd name="T44" fmla="*/ 60 w 173"/>
                  <a:gd name="T45" fmla="*/ 4 h 257"/>
                  <a:gd name="T46" fmla="*/ 90 w 173"/>
                  <a:gd name="T47" fmla="*/ 0 h 257"/>
                  <a:gd name="T48" fmla="*/ 109 w 173"/>
                  <a:gd name="T49" fmla="*/ 1 h 257"/>
                  <a:gd name="T50" fmla="*/ 125 w 173"/>
                  <a:gd name="T51" fmla="*/ 5 h 257"/>
                  <a:gd name="T52" fmla="*/ 138 w 173"/>
                  <a:gd name="T53" fmla="*/ 12 h 257"/>
                  <a:gd name="T54" fmla="*/ 150 w 173"/>
                  <a:gd name="T55" fmla="*/ 19 h 257"/>
                  <a:gd name="T56" fmla="*/ 159 w 173"/>
                  <a:gd name="T57" fmla="*/ 31 h 257"/>
                  <a:gd name="T58" fmla="*/ 167 w 173"/>
                  <a:gd name="T59" fmla="*/ 43 h 257"/>
                  <a:gd name="T60" fmla="*/ 171 w 173"/>
                  <a:gd name="T61" fmla="*/ 57 h 257"/>
                  <a:gd name="T62" fmla="*/ 173 w 173"/>
                  <a:gd name="T63" fmla="*/ 71 h 257"/>
                  <a:gd name="T64" fmla="*/ 170 w 173"/>
                  <a:gd name="T65" fmla="*/ 87 h 257"/>
                  <a:gd name="T66" fmla="*/ 166 w 173"/>
                  <a:gd name="T67" fmla="*/ 104 h 257"/>
                  <a:gd name="T68" fmla="*/ 146 w 173"/>
                  <a:gd name="T69" fmla="*/ 136 h 257"/>
                  <a:gd name="T70" fmla="*/ 114 w 173"/>
                  <a:gd name="T71" fmla="*/ 169 h 257"/>
                  <a:gd name="T72" fmla="*/ 85 w 173"/>
                  <a:gd name="T73" fmla="*/ 197 h 257"/>
                  <a:gd name="T74" fmla="*/ 75 w 173"/>
                  <a:gd name="T75" fmla="*/ 21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3" h="257">
                    <a:moveTo>
                      <a:pt x="173" y="211"/>
                    </a:moveTo>
                    <a:lnTo>
                      <a:pt x="173" y="257"/>
                    </a:lnTo>
                    <a:lnTo>
                      <a:pt x="0" y="257"/>
                    </a:lnTo>
                    <a:lnTo>
                      <a:pt x="3" y="244"/>
                    </a:lnTo>
                    <a:lnTo>
                      <a:pt x="6" y="232"/>
                    </a:lnTo>
                    <a:lnTo>
                      <a:pt x="11" y="220"/>
                    </a:lnTo>
                    <a:lnTo>
                      <a:pt x="18" y="208"/>
                    </a:lnTo>
                    <a:lnTo>
                      <a:pt x="25" y="195"/>
                    </a:lnTo>
                    <a:lnTo>
                      <a:pt x="37" y="180"/>
                    </a:lnTo>
                    <a:lnTo>
                      <a:pt x="53" y="164"/>
                    </a:lnTo>
                    <a:lnTo>
                      <a:pt x="72" y="146"/>
                    </a:lnTo>
                    <a:lnTo>
                      <a:pt x="88" y="132"/>
                    </a:lnTo>
                    <a:lnTo>
                      <a:pt x="98" y="120"/>
                    </a:lnTo>
                    <a:lnTo>
                      <a:pt x="108" y="111"/>
                    </a:lnTo>
                    <a:lnTo>
                      <a:pt x="113" y="104"/>
                    </a:lnTo>
                    <a:lnTo>
                      <a:pt x="117" y="96"/>
                    </a:lnTo>
                    <a:lnTo>
                      <a:pt x="121" y="90"/>
                    </a:lnTo>
                    <a:lnTo>
                      <a:pt x="122" y="82"/>
                    </a:lnTo>
                    <a:lnTo>
                      <a:pt x="124" y="74"/>
                    </a:lnTo>
                    <a:lnTo>
                      <a:pt x="122" y="66"/>
                    </a:lnTo>
                    <a:lnTo>
                      <a:pt x="121" y="59"/>
                    </a:lnTo>
                    <a:lnTo>
                      <a:pt x="118" y="54"/>
                    </a:lnTo>
                    <a:lnTo>
                      <a:pt x="114" y="49"/>
                    </a:lnTo>
                    <a:lnTo>
                      <a:pt x="109" y="45"/>
                    </a:lnTo>
                    <a:lnTo>
                      <a:pt x="104" y="42"/>
                    </a:lnTo>
                    <a:lnTo>
                      <a:pt x="97" y="41"/>
                    </a:lnTo>
                    <a:lnTo>
                      <a:pt x="90" y="41"/>
                    </a:lnTo>
                    <a:lnTo>
                      <a:pt x="83" y="41"/>
                    </a:lnTo>
                    <a:lnTo>
                      <a:pt x="76" y="42"/>
                    </a:lnTo>
                    <a:lnTo>
                      <a:pt x="71" y="46"/>
                    </a:lnTo>
                    <a:lnTo>
                      <a:pt x="65" y="50"/>
                    </a:lnTo>
                    <a:lnTo>
                      <a:pt x="61" y="55"/>
                    </a:lnTo>
                    <a:lnTo>
                      <a:pt x="59" y="62"/>
                    </a:lnTo>
                    <a:lnTo>
                      <a:pt x="56" y="70"/>
                    </a:lnTo>
                    <a:lnTo>
                      <a:pt x="55" y="81"/>
                    </a:lnTo>
                    <a:lnTo>
                      <a:pt x="6" y="75"/>
                    </a:lnTo>
                    <a:lnTo>
                      <a:pt x="7" y="66"/>
                    </a:lnTo>
                    <a:lnTo>
                      <a:pt x="10" y="57"/>
                    </a:lnTo>
                    <a:lnTo>
                      <a:pt x="12" y="49"/>
                    </a:lnTo>
                    <a:lnTo>
                      <a:pt x="15" y="41"/>
                    </a:lnTo>
                    <a:lnTo>
                      <a:pt x="19" y="34"/>
                    </a:lnTo>
                    <a:lnTo>
                      <a:pt x="23" y="27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45" y="9"/>
                    </a:lnTo>
                    <a:lnTo>
                      <a:pt x="60" y="4"/>
                    </a:lnTo>
                    <a:lnTo>
                      <a:pt x="75" y="1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09" y="1"/>
                    </a:lnTo>
                    <a:lnTo>
                      <a:pt x="117" y="2"/>
                    </a:lnTo>
                    <a:lnTo>
                      <a:pt x="125" y="5"/>
                    </a:lnTo>
                    <a:lnTo>
                      <a:pt x="132" y="8"/>
                    </a:lnTo>
                    <a:lnTo>
                      <a:pt x="138" y="12"/>
                    </a:lnTo>
                    <a:lnTo>
                      <a:pt x="145" y="16"/>
                    </a:lnTo>
                    <a:lnTo>
                      <a:pt x="150" y="19"/>
                    </a:lnTo>
                    <a:lnTo>
                      <a:pt x="155" y="25"/>
                    </a:lnTo>
                    <a:lnTo>
                      <a:pt x="159" y="31"/>
                    </a:lnTo>
                    <a:lnTo>
                      <a:pt x="163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1" y="57"/>
                    </a:lnTo>
                    <a:lnTo>
                      <a:pt x="171" y="63"/>
                    </a:lnTo>
                    <a:lnTo>
                      <a:pt x="173" y="71"/>
                    </a:lnTo>
                    <a:lnTo>
                      <a:pt x="171" y="79"/>
                    </a:lnTo>
                    <a:lnTo>
                      <a:pt x="170" y="87"/>
                    </a:lnTo>
                    <a:lnTo>
                      <a:pt x="169" y="96"/>
                    </a:lnTo>
                    <a:lnTo>
                      <a:pt x="166" y="104"/>
                    </a:lnTo>
                    <a:lnTo>
                      <a:pt x="158" y="120"/>
                    </a:lnTo>
                    <a:lnTo>
                      <a:pt x="146" y="136"/>
                    </a:lnTo>
                    <a:lnTo>
                      <a:pt x="134" y="151"/>
                    </a:lnTo>
                    <a:lnTo>
                      <a:pt x="114" y="169"/>
                    </a:lnTo>
                    <a:lnTo>
                      <a:pt x="96" y="187"/>
                    </a:lnTo>
                    <a:lnTo>
                      <a:pt x="85" y="197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173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5" name="Freeform 237">
                <a:extLst>
                  <a:ext uri="{FF2B5EF4-FFF2-40B4-BE49-F238E27FC236}">
                    <a16:creationId xmlns:a16="http://schemas.microsoft.com/office/drawing/2014/main" id="{48E5EBB3-49B5-446A-9E9D-065C7C35D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1637"/>
                <a:ext cx="102" cy="102"/>
              </a:xfrm>
              <a:custGeom>
                <a:avLst/>
                <a:gdLst>
                  <a:gd name="T0" fmla="*/ 410 w 410"/>
                  <a:gd name="T1" fmla="*/ 410 h 410"/>
                  <a:gd name="T2" fmla="*/ 321 w 410"/>
                  <a:gd name="T3" fmla="*/ 410 h 410"/>
                  <a:gd name="T4" fmla="*/ 285 w 410"/>
                  <a:gd name="T5" fmla="*/ 317 h 410"/>
                  <a:gd name="T6" fmla="*/ 121 w 410"/>
                  <a:gd name="T7" fmla="*/ 317 h 410"/>
                  <a:gd name="T8" fmla="*/ 87 w 410"/>
                  <a:gd name="T9" fmla="*/ 410 h 410"/>
                  <a:gd name="T10" fmla="*/ 0 w 410"/>
                  <a:gd name="T11" fmla="*/ 410 h 410"/>
                  <a:gd name="T12" fmla="*/ 159 w 410"/>
                  <a:gd name="T13" fmla="*/ 0 h 410"/>
                  <a:gd name="T14" fmla="*/ 247 w 410"/>
                  <a:gd name="T15" fmla="*/ 0 h 410"/>
                  <a:gd name="T16" fmla="*/ 410 w 410"/>
                  <a:gd name="T17" fmla="*/ 410 h 410"/>
                  <a:gd name="T18" fmla="*/ 259 w 410"/>
                  <a:gd name="T19" fmla="*/ 248 h 410"/>
                  <a:gd name="T20" fmla="*/ 202 w 410"/>
                  <a:gd name="T21" fmla="*/ 95 h 410"/>
                  <a:gd name="T22" fmla="*/ 146 w 410"/>
                  <a:gd name="T23" fmla="*/ 248 h 410"/>
                  <a:gd name="T24" fmla="*/ 259 w 410"/>
                  <a:gd name="T25" fmla="*/ 24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0" h="410">
                    <a:moveTo>
                      <a:pt x="410" y="410"/>
                    </a:moveTo>
                    <a:lnTo>
                      <a:pt x="321" y="410"/>
                    </a:lnTo>
                    <a:lnTo>
                      <a:pt x="285" y="317"/>
                    </a:lnTo>
                    <a:lnTo>
                      <a:pt x="121" y="317"/>
                    </a:lnTo>
                    <a:lnTo>
                      <a:pt x="87" y="410"/>
                    </a:lnTo>
                    <a:lnTo>
                      <a:pt x="0" y="410"/>
                    </a:lnTo>
                    <a:lnTo>
                      <a:pt x="159" y="0"/>
                    </a:lnTo>
                    <a:lnTo>
                      <a:pt x="247" y="0"/>
                    </a:lnTo>
                    <a:lnTo>
                      <a:pt x="410" y="410"/>
                    </a:lnTo>
                    <a:close/>
                    <a:moveTo>
                      <a:pt x="259" y="248"/>
                    </a:moveTo>
                    <a:lnTo>
                      <a:pt x="202" y="95"/>
                    </a:lnTo>
                    <a:lnTo>
                      <a:pt x="146" y="248"/>
                    </a:lnTo>
                    <a:lnTo>
                      <a:pt x="259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6" name="Rectangle 238">
                <a:extLst>
                  <a:ext uri="{FF2B5EF4-FFF2-40B4-BE49-F238E27FC236}">
                    <a16:creationId xmlns:a16="http://schemas.microsoft.com/office/drawing/2014/main" id="{FE7722A2-63F7-465C-90B7-02E01F0D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755"/>
                <a:ext cx="36" cy="235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7" name="Freeform 239">
                <a:extLst>
                  <a:ext uri="{FF2B5EF4-FFF2-40B4-BE49-F238E27FC236}">
                    <a16:creationId xmlns:a16="http://schemas.microsoft.com/office/drawing/2014/main" id="{1B4EFEB5-52CB-4B02-B258-1B85D7755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" y="1914"/>
                <a:ext cx="138" cy="179"/>
              </a:xfrm>
              <a:custGeom>
                <a:avLst/>
                <a:gdLst>
                  <a:gd name="T0" fmla="*/ 553 w 553"/>
                  <a:gd name="T1" fmla="*/ 0 h 717"/>
                  <a:gd name="T2" fmla="*/ 544 w 553"/>
                  <a:gd name="T3" fmla="*/ 4 h 717"/>
                  <a:gd name="T4" fmla="*/ 527 w 553"/>
                  <a:gd name="T5" fmla="*/ 13 h 717"/>
                  <a:gd name="T6" fmla="*/ 510 w 553"/>
                  <a:gd name="T7" fmla="*/ 21 h 717"/>
                  <a:gd name="T8" fmla="*/ 492 w 553"/>
                  <a:gd name="T9" fmla="*/ 29 h 717"/>
                  <a:gd name="T10" fmla="*/ 475 w 553"/>
                  <a:gd name="T11" fmla="*/ 37 h 717"/>
                  <a:gd name="T12" fmla="*/ 458 w 553"/>
                  <a:gd name="T13" fmla="*/ 44 h 717"/>
                  <a:gd name="T14" fmla="*/ 441 w 553"/>
                  <a:gd name="T15" fmla="*/ 49 h 717"/>
                  <a:gd name="T16" fmla="*/ 423 w 553"/>
                  <a:gd name="T17" fmla="*/ 54 h 717"/>
                  <a:gd name="T18" fmla="*/ 406 w 553"/>
                  <a:gd name="T19" fmla="*/ 59 h 717"/>
                  <a:gd name="T20" fmla="*/ 389 w 553"/>
                  <a:gd name="T21" fmla="*/ 63 h 717"/>
                  <a:gd name="T22" fmla="*/ 372 w 553"/>
                  <a:gd name="T23" fmla="*/ 67 h 717"/>
                  <a:gd name="T24" fmla="*/ 354 w 553"/>
                  <a:gd name="T25" fmla="*/ 70 h 717"/>
                  <a:gd name="T26" fmla="*/ 337 w 553"/>
                  <a:gd name="T27" fmla="*/ 73 h 717"/>
                  <a:gd name="T28" fmla="*/ 320 w 553"/>
                  <a:gd name="T29" fmla="*/ 74 h 717"/>
                  <a:gd name="T30" fmla="*/ 303 w 553"/>
                  <a:gd name="T31" fmla="*/ 75 h 717"/>
                  <a:gd name="T32" fmla="*/ 285 w 553"/>
                  <a:gd name="T33" fmla="*/ 77 h 717"/>
                  <a:gd name="T34" fmla="*/ 268 w 553"/>
                  <a:gd name="T35" fmla="*/ 77 h 717"/>
                  <a:gd name="T36" fmla="*/ 251 w 553"/>
                  <a:gd name="T37" fmla="*/ 75 h 717"/>
                  <a:gd name="T38" fmla="*/ 234 w 553"/>
                  <a:gd name="T39" fmla="*/ 74 h 717"/>
                  <a:gd name="T40" fmla="*/ 216 w 553"/>
                  <a:gd name="T41" fmla="*/ 73 h 717"/>
                  <a:gd name="T42" fmla="*/ 199 w 553"/>
                  <a:gd name="T43" fmla="*/ 70 h 717"/>
                  <a:gd name="T44" fmla="*/ 182 w 553"/>
                  <a:gd name="T45" fmla="*/ 67 h 717"/>
                  <a:gd name="T46" fmla="*/ 165 w 553"/>
                  <a:gd name="T47" fmla="*/ 63 h 717"/>
                  <a:gd name="T48" fmla="*/ 147 w 553"/>
                  <a:gd name="T49" fmla="*/ 59 h 717"/>
                  <a:gd name="T50" fmla="*/ 130 w 553"/>
                  <a:gd name="T51" fmla="*/ 54 h 717"/>
                  <a:gd name="T52" fmla="*/ 113 w 553"/>
                  <a:gd name="T53" fmla="*/ 49 h 717"/>
                  <a:gd name="T54" fmla="*/ 94 w 553"/>
                  <a:gd name="T55" fmla="*/ 44 h 717"/>
                  <a:gd name="T56" fmla="*/ 77 w 553"/>
                  <a:gd name="T57" fmla="*/ 37 h 717"/>
                  <a:gd name="T58" fmla="*/ 60 w 553"/>
                  <a:gd name="T59" fmla="*/ 29 h 717"/>
                  <a:gd name="T60" fmla="*/ 43 w 553"/>
                  <a:gd name="T61" fmla="*/ 21 h 717"/>
                  <a:gd name="T62" fmla="*/ 25 w 553"/>
                  <a:gd name="T63" fmla="*/ 13 h 717"/>
                  <a:gd name="T64" fmla="*/ 8 w 553"/>
                  <a:gd name="T65" fmla="*/ 4 h 717"/>
                  <a:gd name="T66" fmla="*/ 276 w 553"/>
                  <a:gd name="T67" fmla="*/ 717 h 717"/>
                  <a:gd name="T68" fmla="*/ 276 w 553"/>
                  <a:gd name="T6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7">
                    <a:moveTo>
                      <a:pt x="276" y="717"/>
                    </a:moveTo>
                    <a:lnTo>
                      <a:pt x="553" y="0"/>
                    </a:lnTo>
                    <a:lnTo>
                      <a:pt x="553" y="0"/>
                    </a:lnTo>
                    <a:lnTo>
                      <a:pt x="544" y="4"/>
                    </a:lnTo>
                    <a:lnTo>
                      <a:pt x="536" y="9"/>
                    </a:lnTo>
                    <a:lnTo>
                      <a:pt x="527" y="13"/>
                    </a:lnTo>
                    <a:lnTo>
                      <a:pt x="519" y="17"/>
                    </a:lnTo>
                    <a:lnTo>
                      <a:pt x="510" y="21"/>
                    </a:lnTo>
                    <a:lnTo>
                      <a:pt x="502" y="25"/>
                    </a:lnTo>
                    <a:lnTo>
                      <a:pt x="492" y="29"/>
                    </a:lnTo>
                    <a:lnTo>
                      <a:pt x="484" y="33"/>
                    </a:lnTo>
                    <a:lnTo>
                      <a:pt x="475" y="37"/>
                    </a:lnTo>
                    <a:lnTo>
                      <a:pt x="467" y="40"/>
                    </a:lnTo>
                    <a:lnTo>
                      <a:pt x="458" y="44"/>
                    </a:lnTo>
                    <a:lnTo>
                      <a:pt x="450" y="46"/>
                    </a:lnTo>
                    <a:lnTo>
                      <a:pt x="441" y="49"/>
                    </a:lnTo>
                    <a:lnTo>
                      <a:pt x="433" y="51"/>
                    </a:lnTo>
                    <a:lnTo>
                      <a:pt x="423" y="54"/>
                    </a:lnTo>
                    <a:lnTo>
                      <a:pt x="415" y="57"/>
                    </a:lnTo>
                    <a:lnTo>
                      <a:pt x="406" y="59"/>
                    </a:lnTo>
                    <a:lnTo>
                      <a:pt x="398" y="62"/>
                    </a:lnTo>
                    <a:lnTo>
                      <a:pt x="389" y="63"/>
                    </a:lnTo>
                    <a:lnTo>
                      <a:pt x="381" y="65"/>
                    </a:lnTo>
                    <a:lnTo>
                      <a:pt x="372" y="67"/>
                    </a:lnTo>
                    <a:lnTo>
                      <a:pt x="362" y="69"/>
                    </a:lnTo>
                    <a:lnTo>
                      <a:pt x="354" y="70"/>
                    </a:lnTo>
                    <a:lnTo>
                      <a:pt x="345" y="71"/>
                    </a:lnTo>
                    <a:lnTo>
                      <a:pt x="337" y="73"/>
                    </a:lnTo>
                    <a:lnTo>
                      <a:pt x="328" y="74"/>
                    </a:lnTo>
                    <a:lnTo>
                      <a:pt x="320" y="74"/>
                    </a:lnTo>
                    <a:lnTo>
                      <a:pt x="311" y="75"/>
                    </a:lnTo>
                    <a:lnTo>
                      <a:pt x="303" y="75"/>
                    </a:lnTo>
                    <a:lnTo>
                      <a:pt x="293" y="75"/>
                    </a:lnTo>
                    <a:lnTo>
                      <a:pt x="285" y="77"/>
                    </a:lnTo>
                    <a:lnTo>
                      <a:pt x="276" y="77"/>
                    </a:lnTo>
                    <a:lnTo>
                      <a:pt x="268" y="77"/>
                    </a:lnTo>
                    <a:lnTo>
                      <a:pt x="259" y="75"/>
                    </a:lnTo>
                    <a:lnTo>
                      <a:pt x="251" y="75"/>
                    </a:lnTo>
                    <a:lnTo>
                      <a:pt x="242" y="75"/>
                    </a:lnTo>
                    <a:lnTo>
                      <a:pt x="234" y="74"/>
                    </a:lnTo>
                    <a:lnTo>
                      <a:pt x="224" y="74"/>
                    </a:lnTo>
                    <a:lnTo>
                      <a:pt x="216" y="73"/>
                    </a:lnTo>
                    <a:lnTo>
                      <a:pt x="207" y="71"/>
                    </a:lnTo>
                    <a:lnTo>
                      <a:pt x="199" y="70"/>
                    </a:lnTo>
                    <a:lnTo>
                      <a:pt x="190" y="69"/>
                    </a:lnTo>
                    <a:lnTo>
                      <a:pt x="182" y="67"/>
                    </a:lnTo>
                    <a:lnTo>
                      <a:pt x="173" y="65"/>
                    </a:lnTo>
                    <a:lnTo>
                      <a:pt x="165" y="63"/>
                    </a:lnTo>
                    <a:lnTo>
                      <a:pt x="155" y="62"/>
                    </a:lnTo>
                    <a:lnTo>
                      <a:pt x="147" y="59"/>
                    </a:lnTo>
                    <a:lnTo>
                      <a:pt x="138" y="57"/>
                    </a:lnTo>
                    <a:lnTo>
                      <a:pt x="130" y="54"/>
                    </a:lnTo>
                    <a:lnTo>
                      <a:pt x="121" y="51"/>
                    </a:lnTo>
                    <a:lnTo>
                      <a:pt x="113" y="49"/>
                    </a:lnTo>
                    <a:lnTo>
                      <a:pt x="104" y="46"/>
                    </a:lnTo>
                    <a:lnTo>
                      <a:pt x="94" y="44"/>
                    </a:lnTo>
                    <a:lnTo>
                      <a:pt x="86" y="40"/>
                    </a:lnTo>
                    <a:lnTo>
                      <a:pt x="77" y="37"/>
                    </a:lnTo>
                    <a:lnTo>
                      <a:pt x="69" y="33"/>
                    </a:lnTo>
                    <a:lnTo>
                      <a:pt x="60" y="29"/>
                    </a:lnTo>
                    <a:lnTo>
                      <a:pt x="52" y="25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5" y="13"/>
                    </a:lnTo>
                    <a:lnTo>
                      <a:pt x="17" y="9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76" y="717"/>
                    </a:lnTo>
                    <a:lnTo>
                      <a:pt x="289" y="644"/>
                    </a:lnTo>
                    <a:lnTo>
                      <a:pt x="276" y="7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8" name="Rectangle 240">
                <a:extLst>
                  <a:ext uri="{FF2B5EF4-FFF2-40B4-BE49-F238E27FC236}">
                    <a16:creationId xmlns:a16="http://schemas.microsoft.com/office/drawing/2014/main" id="{DA0A8BFD-0762-470F-AB26-F72771F25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" y="1755"/>
                <a:ext cx="36" cy="235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09" name="Freeform 241">
                <a:extLst>
                  <a:ext uri="{FF2B5EF4-FFF2-40B4-BE49-F238E27FC236}">
                    <a16:creationId xmlns:a16="http://schemas.microsoft.com/office/drawing/2014/main" id="{5D1A084A-EAA2-43D3-88E9-6F8480EA4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914"/>
                <a:ext cx="138" cy="179"/>
              </a:xfrm>
              <a:custGeom>
                <a:avLst/>
                <a:gdLst>
                  <a:gd name="T0" fmla="*/ 553 w 553"/>
                  <a:gd name="T1" fmla="*/ 0 h 717"/>
                  <a:gd name="T2" fmla="*/ 544 w 553"/>
                  <a:gd name="T3" fmla="*/ 4 h 717"/>
                  <a:gd name="T4" fmla="*/ 526 w 553"/>
                  <a:gd name="T5" fmla="*/ 13 h 717"/>
                  <a:gd name="T6" fmla="*/ 509 w 553"/>
                  <a:gd name="T7" fmla="*/ 21 h 717"/>
                  <a:gd name="T8" fmla="*/ 492 w 553"/>
                  <a:gd name="T9" fmla="*/ 29 h 717"/>
                  <a:gd name="T10" fmla="*/ 475 w 553"/>
                  <a:gd name="T11" fmla="*/ 37 h 717"/>
                  <a:gd name="T12" fmla="*/ 457 w 553"/>
                  <a:gd name="T13" fmla="*/ 44 h 717"/>
                  <a:gd name="T14" fmla="*/ 440 w 553"/>
                  <a:gd name="T15" fmla="*/ 49 h 717"/>
                  <a:gd name="T16" fmla="*/ 423 w 553"/>
                  <a:gd name="T17" fmla="*/ 54 h 717"/>
                  <a:gd name="T18" fmla="*/ 406 w 553"/>
                  <a:gd name="T19" fmla="*/ 59 h 717"/>
                  <a:gd name="T20" fmla="*/ 388 w 553"/>
                  <a:gd name="T21" fmla="*/ 63 h 717"/>
                  <a:gd name="T22" fmla="*/ 371 w 553"/>
                  <a:gd name="T23" fmla="*/ 67 h 717"/>
                  <a:gd name="T24" fmla="*/ 354 w 553"/>
                  <a:gd name="T25" fmla="*/ 70 h 717"/>
                  <a:gd name="T26" fmla="*/ 337 w 553"/>
                  <a:gd name="T27" fmla="*/ 73 h 717"/>
                  <a:gd name="T28" fmla="*/ 319 w 553"/>
                  <a:gd name="T29" fmla="*/ 74 h 717"/>
                  <a:gd name="T30" fmla="*/ 302 w 553"/>
                  <a:gd name="T31" fmla="*/ 75 h 717"/>
                  <a:gd name="T32" fmla="*/ 285 w 553"/>
                  <a:gd name="T33" fmla="*/ 77 h 717"/>
                  <a:gd name="T34" fmla="*/ 268 w 553"/>
                  <a:gd name="T35" fmla="*/ 77 h 717"/>
                  <a:gd name="T36" fmla="*/ 250 w 553"/>
                  <a:gd name="T37" fmla="*/ 75 h 717"/>
                  <a:gd name="T38" fmla="*/ 233 w 553"/>
                  <a:gd name="T39" fmla="*/ 74 h 717"/>
                  <a:gd name="T40" fmla="*/ 215 w 553"/>
                  <a:gd name="T41" fmla="*/ 73 h 717"/>
                  <a:gd name="T42" fmla="*/ 197 w 553"/>
                  <a:gd name="T43" fmla="*/ 70 h 717"/>
                  <a:gd name="T44" fmla="*/ 180 w 553"/>
                  <a:gd name="T45" fmla="*/ 67 h 717"/>
                  <a:gd name="T46" fmla="*/ 163 w 553"/>
                  <a:gd name="T47" fmla="*/ 63 h 717"/>
                  <a:gd name="T48" fmla="*/ 146 w 553"/>
                  <a:gd name="T49" fmla="*/ 59 h 717"/>
                  <a:gd name="T50" fmla="*/ 128 w 553"/>
                  <a:gd name="T51" fmla="*/ 54 h 717"/>
                  <a:gd name="T52" fmla="*/ 111 w 553"/>
                  <a:gd name="T53" fmla="*/ 49 h 717"/>
                  <a:gd name="T54" fmla="*/ 94 w 553"/>
                  <a:gd name="T55" fmla="*/ 44 h 717"/>
                  <a:gd name="T56" fmla="*/ 77 w 553"/>
                  <a:gd name="T57" fmla="*/ 37 h 717"/>
                  <a:gd name="T58" fmla="*/ 59 w 553"/>
                  <a:gd name="T59" fmla="*/ 29 h 717"/>
                  <a:gd name="T60" fmla="*/ 42 w 553"/>
                  <a:gd name="T61" fmla="*/ 21 h 717"/>
                  <a:gd name="T62" fmla="*/ 25 w 553"/>
                  <a:gd name="T63" fmla="*/ 13 h 717"/>
                  <a:gd name="T64" fmla="*/ 8 w 553"/>
                  <a:gd name="T65" fmla="*/ 4 h 717"/>
                  <a:gd name="T66" fmla="*/ 276 w 553"/>
                  <a:gd name="T67" fmla="*/ 717 h 717"/>
                  <a:gd name="T68" fmla="*/ 276 w 553"/>
                  <a:gd name="T6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7">
                    <a:moveTo>
                      <a:pt x="276" y="717"/>
                    </a:moveTo>
                    <a:lnTo>
                      <a:pt x="553" y="0"/>
                    </a:lnTo>
                    <a:lnTo>
                      <a:pt x="553" y="0"/>
                    </a:lnTo>
                    <a:lnTo>
                      <a:pt x="544" y="4"/>
                    </a:lnTo>
                    <a:lnTo>
                      <a:pt x="536" y="9"/>
                    </a:lnTo>
                    <a:lnTo>
                      <a:pt x="526" y="13"/>
                    </a:lnTo>
                    <a:lnTo>
                      <a:pt x="518" y="17"/>
                    </a:lnTo>
                    <a:lnTo>
                      <a:pt x="509" y="21"/>
                    </a:lnTo>
                    <a:lnTo>
                      <a:pt x="501" y="25"/>
                    </a:lnTo>
                    <a:lnTo>
                      <a:pt x="492" y="29"/>
                    </a:lnTo>
                    <a:lnTo>
                      <a:pt x="483" y="33"/>
                    </a:lnTo>
                    <a:lnTo>
                      <a:pt x="475" y="37"/>
                    </a:lnTo>
                    <a:lnTo>
                      <a:pt x="465" y="40"/>
                    </a:lnTo>
                    <a:lnTo>
                      <a:pt x="457" y="44"/>
                    </a:lnTo>
                    <a:lnTo>
                      <a:pt x="448" y="46"/>
                    </a:lnTo>
                    <a:lnTo>
                      <a:pt x="440" y="49"/>
                    </a:lnTo>
                    <a:lnTo>
                      <a:pt x="431" y="51"/>
                    </a:lnTo>
                    <a:lnTo>
                      <a:pt x="423" y="54"/>
                    </a:lnTo>
                    <a:lnTo>
                      <a:pt x="414" y="57"/>
                    </a:lnTo>
                    <a:lnTo>
                      <a:pt x="406" y="59"/>
                    </a:lnTo>
                    <a:lnTo>
                      <a:pt x="396" y="62"/>
                    </a:lnTo>
                    <a:lnTo>
                      <a:pt x="388" y="63"/>
                    </a:lnTo>
                    <a:lnTo>
                      <a:pt x="379" y="65"/>
                    </a:lnTo>
                    <a:lnTo>
                      <a:pt x="371" y="67"/>
                    </a:lnTo>
                    <a:lnTo>
                      <a:pt x="362" y="69"/>
                    </a:lnTo>
                    <a:lnTo>
                      <a:pt x="354" y="70"/>
                    </a:lnTo>
                    <a:lnTo>
                      <a:pt x="345" y="71"/>
                    </a:lnTo>
                    <a:lnTo>
                      <a:pt x="337" y="73"/>
                    </a:lnTo>
                    <a:lnTo>
                      <a:pt x="327" y="74"/>
                    </a:lnTo>
                    <a:lnTo>
                      <a:pt x="319" y="74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3" y="75"/>
                    </a:lnTo>
                    <a:lnTo>
                      <a:pt x="285" y="77"/>
                    </a:lnTo>
                    <a:lnTo>
                      <a:pt x="276" y="77"/>
                    </a:lnTo>
                    <a:lnTo>
                      <a:pt x="268" y="77"/>
                    </a:lnTo>
                    <a:lnTo>
                      <a:pt x="258" y="75"/>
                    </a:lnTo>
                    <a:lnTo>
                      <a:pt x="250" y="75"/>
                    </a:lnTo>
                    <a:lnTo>
                      <a:pt x="241" y="75"/>
                    </a:lnTo>
                    <a:lnTo>
                      <a:pt x="233" y="74"/>
                    </a:lnTo>
                    <a:lnTo>
                      <a:pt x="224" y="74"/>
                    </a:lnTo>
                    <a:lnTo>
                      <a:pt x="215" y="73"/>
                    </a:lnTo>
                    <a:lnTo>
                      <a:pt x="207" y="71"/>
                    </a:lnTo>
                    <a:lnTo>
                      <a:pt x="197" y="70"/>
                    </a:lnTo>
                    <a:lnTo>
                      <a:pt x="189" y="69"/>
                    </a:lnTo>
                    <a:lnTo>
                      <a:pt x="180" y="67"/>
                    </a:lnTo>
                    <a:lnTo>
                      <a:pt x="172" y="65"/>
                    </a:lnTo>
                    <a:lnTo>
                      <a:pt x="163" y="63"/>
                    </a:lnTo>
                    <a:lnTo>
                      <a:pt x="155" y="62"/>
                    </a:lnTo>
                    <a:lnTo>
                      <a:pt x="146" y="59"/>
                    </a:lnTo>
                    <a:lnTo>
                      <a:pt x="138" y="57"/>
                    </a:lnTo>
                    <a:lnTo>
                      <a:pt x="128" y="54"/>
                    </a:lnTo>
                    <a:lnTo>
                      <a:pt x="120" y="51"/>
                    </a:lnTo>
                    <a:lnTo>
                      <a:pt x="111" y="49"/>
                    </a:lnTo>
                    <a:lnTo>
                      <a:pt x="103" y="46"/>
                    </a:lnTo>
                    <a:lnTo>
                      <a:pt x="94" y="44"/>
                    </a:lnTo>
                    <a:lnTo>
                      <a:pt x="86" y="40"/>
                    </a:lnTo>
                    <a:lnTo>
                      <a:pt x="77" y="37"/>
                    </a:lnTo>
                    <a:lnTo>
                      <a:pt x="69" y="33"/>
                    </a:lnTo>
                    <a:lnTo>
                      <a:pt x="59" y="29"/>
                    </a:lnTo>
                    <a:lnTo>
                      <a:pt x="51" y="25"/>
                    </a:lnTo>
                    <a:lnTo>
                      <a:pt x="42" y="21"/>
                    </a:lnTo>
                    <a:lnTo>
                      <a:pt x="34" y="17"/>
                    </a:lnTo>
                    <a:lnTo>
                      <a:pt x="25" y="13"/>
                    </a:lnTo>
                    <a:lnTo>
                      <a:pt x="17" y="9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76" y="717"/>
                    </a:lnTo>
                    <a:lnTo>
                      <a:pt x="289" y="644"/>
                    </a:lnTo>
                    <a:lnTo>
                      <a:pt x="276" y="7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0" name="Rectangle 242">
                <a:extLst>
                  <a:ext uri="{FF2B5EF4-FFF2-40B4-BE49-F238E27FC236}">
                    <a16:creationId xmlns:a16="http://schemas.microsoft.com/office/drawing/2014/main" id="{2BFB6DD6-6825-46B7-A2D5-276F1E00A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1755"/>
                <a:ext cx="35" cy="235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1" name="Freeform 243">
                <a:extLst>
                  <a:ext uri="{FF2B5EF4-FFF2-40B4-BE49-F238E27FC236}">
                    <a16:creationId xmlns:a16="http://schemas.microsoft.com/office/drawing/2014/main" id="{BCDBEC2F-A159-4B06-BFBD-EA173241E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914"/>
                <a:ext cx="138" cy="179"/>
              </a:xfrm>
              <a:custGeom>
                <a:avLst/>
                <a:gdLst>
                  <a:gd name="T0" fmla="*/ 554 w 554"/>
                  <a:gd name="T1" fmla="*/ 0 h 717"/>
                  <a:gd name="T2" fmla="*/ 544 w 554"/>
                  <a:gd name="T3" fmla="*/ 4 h 717"/>
                  <a:gd name="T4" fmla="*/ 527 w 554"/>
                  <a:gd name="T5" fmla="*/ 13 h 717"/>
                  <a:gd name="T6" fmla="*/ 510 w 554"/>
                  <a:gd name="T7" fmla="*/ 21 h 717"/>
                  <a:gd name="T8" fmla="*/ 493 w 554"/>
                  <a:gd name="T9" fmla="*/ 29 h 717"/>
                  <a:gd name="T10" fmla="*/ 475 w 554"/>
                  <a:gd name="T11" fmla="*/ 37 h 717"/>
                  <a:gd name="T12" fmla="*/ 458 w 554"/>
                  <a:gd name="T13" fmla="*/ 44 h 717"/>
                  <a:gd name="T14" fmla="*/ 441 w 554"/>
                  <a:gd name="T15" fmla="*/ 49 h 717"/>
                  <a:gd name="T16" fmla="*/ 424 w 554"/>
                  <a:gd name="T17" fmla="*/ 54 h 717"/>
                  <a:gd name="T18" fmla="*/ 406 w 554"/>
                  <a:gd name="T19" fmla="*/ 59 h 717"/>
                  <a:gd name="T20" fmla="*/ 389 w 554"/>
                  <a:gd name="T21" fmla="*/ 63 h 717"/>
                  <a:gd name="T22" fmla="*/ 372 w 554"/>
                  <a:gd name="T23" fmla="*/ 67 h 717"/>
                  <a:gd name="T24" fmla="*/ 355 w 554"/>
                  <a:gd name="T25" fmla="*/ 70 h 717"/>
                  <a:gd name="T26" fmla="*/ 337 w 554"/>
                  <a:gd name="T27" fmla="*/ 73 h 717"/>
                  <a:gd name="T28" fmla="*/ 320 w 554"/>
                  <a:gd name="T29" fmla="*/ 74 h 717"/>
                  <a:gd name="T30" fmla="*/ 303 w 554"/>
                  <a:gd name="T31" fmla="*/ 75 h 717"/>
                  <a:gd name="T32" fmla="*/ 286 w 554"/>
                  <a:gd name="T33" fmla="*/ 77 h 717"/>
                  <a:gd name="T34" fmla="*/ 268 w 554"/>
                  <a:gd name="T35" fmla="*/ 77 h 717"/>
                  <a:gd name="T36" fmla="*/ 251 w 554"/>
                  <a:gd name="T37" fmla="*/ 75 h 717"/>
                  <a:gd name="T38" fmla="*/ 234 w 554"/>
                  <a:gd name="T39" fmla="*/ 74 h 717"/>
                  <a:gd name="T40" fmla="*/ 217 w 554"/>
                  <a:gd name="T41" fmla="*/ 73 h 717"/>
                  <a:gd name="T42" fmla="*/ 199 w 554"/>
                  <a:gd name="T43" fmla="*/ 70 h 717"/>
                  <a:gd name="T44" fmla="*/ 182 w 554"/>
                  <a:gd name="T45" fmla="*/ 67 h 717"/>
                  <a:gd name="T46" fmla="*/ 165 w 554"/>
                  <a:gd name="T47" fmla="*/ 63 h 717"/>
                  <a:gd name="T48" fmla="*/ 148 w 554"/>
                  <a:gd name="T49" fmla="*/ 59 h 717"/>
                  <a:gd name="T50" fmla="*/ 130 w 554"/>
                  <a:gd name="T51" fmla="*/ 54 h 717"/>
                  <a:gd name="T52" fmla="*/ 113 w 554"/>
                  <a:gd name="T53" fmla="*/ 49 h 717"/>
                  <a:gd name="T54" fmla="*/ 96 w 554"/>
                  <a:gd name="T55" fmla="*/ 44 h 717"/>
                  <a:gd name="T56" fmla="*/ 79 w 554"/>
                  <a:gd name="T57" fmla="*/ 37 h 717"/>
                  <a:gd name="T58" fmla="*/ 61 w 554"/>
                  <a:gd name="T59" fmla="*/ 29 h 717"/>
                  <a:gd name="T60" fmla="*/ 44 w 554"/>
                  <a:gd name="T61" fmla="*/ 21 h 717"/>
                  <a:gd name="T62" fmla="*/ 26 w 554"/>
                  <a:gd name="T63" fmla="*/ 13 h 717"/>
                  <a:gd name="T64" fmla="*/ 8 w 554"/>
                  <a:gd name="T65" fmla="*/ 4 h 717"/>
                  <a:gd name="T66" fmla="*/ 276 w 554"/>
                  <a:gd name="T67" fmla="*/ 717 h 717"/>
                  <a:gd name="T68" fmla="*/ 276 w 554"/>
                  <a:gd name="T6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717">
                    <a:moveTo>
                      <a:pt x="276" y="717"/>
                    </a:moveTo>
                    <a:lnTo>
                      <a:pt x="554" y="0"/>
                    </a:lnTo>
                    <a:lnTo>
                      <a:pt x="554" y="0"/>
                    </a:lnTo>
                    <a:lnTo>
                      <a:pt x="544" y="4"/>
                    </a:lnTo>
                    <a:lnTo>
                      <a:pt x="536" y="9"/>
                    </a:lnTo>
                    <a:lnTo>
                      <a:pt x="527" y="13"/>
                    </a:lnTo>
                    <a:lnTo>
                      <a:pt x="519" y="17"/>
                    </a:lnTo>
                    <a:lnTo>
                      <a:pt x="510" y="21"/>
                    </a:lnTo>
                    <a:lnTo>
                      <a:pt x="502" y="25"/>
                    </a:lnTo>
                    <a:lnTo>
                      <a:pt x="493" y="29"/>
                    </a:lnTo>
                    <a:lnTo>
                      <a:pt x="485" y="33"/>
                    </a:lnTo>
                    <a:lnTo>
                      <a:pt x="475" y="37"/>
                    </a:lnTo>
                    <a:lnTo>
                      <a:pt x="467" y="40"/>
                    </a:lnTo>
                    <a:lnTo>
                      <a:pt x="458" y="44"/>
                    </a:lnTo>
                    <a:lnTo>
                      <a:pt x="450" y="46"/>
                    </a:lnTo>
                    <a:lnTo>
                      <a:pt x="441" y="49"/>
                    </a:lnTo>
                    <a:lnTo>
                      <a:pt x="433" y="51"/>
                    </a:lnTo>
                    <a:lnTo>
                      <a:pt x="424" y="54"/>
                    </a:lnTo>
                    <a:lnTo>
                      <a:pt x="416" y="57"/>
                    </a:lnTo>
                    <a:lnTo>
                      <a:pt x="406" y="59"/>
                    </a:lnTo>
                    <a:lnTo>
                      <a:pt x="398" y="62"/>
                    </a:lnTo>
                    <a:lnTo>
                      <a:pt x="389" y="63"/>
                    </a:lnTo>
                    <a:lnTo>
                      <a:pt x="381" y="65"/>
                    </a:lnTo>
                    <a:lnTo>
                      <a:pt x="372" y="67"/>
                    </a:lnTo>
                    <a:lnTo>
                      <a:pt x="364" y="69"/>
                    </a:lnTo>
                    <a:lnTo>
                      <a:pt x="355" y="70"/>
                    </a:lnTo>
                    <a:lnTo>
                      <a:pt x="347" y="71"/>
                    </a:lnTo>
                    <a:lnTo>
                      <a:pt x="337" y="73"/>
                    </a:lnTo>
                    <a:lnTo>
                      <a:pt x="329" y="74"/>
                    </a:lnTo>
                    <a:lnTo>
                      <a:pt x="320" y="74"/>
                    </a:lnTo>
                    <a:lnTo>
                      <a:pt x="312" y="75"/>
                    </a:lnTo>
                    <a:lnTo>
                      <a:pt x="303" y="75"/>
                    </a:lnTo>
                    <a:lnTo>
                      <a:pt x="294" y="75"/>
                    </a:lnTo>
                    <a:lnTo>
                      <a:pt x="286" y="77"/>
                    </a:lnTo>
                    <a:lnTo>
                      <a:pt x="276" y="77"/>
                    </a:lnTo>
                    <a:lnTo>
                      <a:pt x="268" y="77"/>
                    </a:lnTo>
                    <a:lnTo>
                      <a:pt x="259" y="75"/>
                    </a:lnTo>
                    <a:lnTo>
                      <a:pt x="251" y="75"/>
                    </a:lnTo>
                    <a:lnTo>
                      <a:pt x="242" y="75"/>
                    </a:lnTo>
                    <a:lnTo>
                      <a:pt x="234" y="74"/>
                    </a:lnTo>
                    <a:lnTo>
                      <a:pt x="225" y="74"/>
                    </a:lnTo>
                    <a:lnTo>
                      <a:pt x="217" y="73"/>
                    </a:lnTo>
                    <a:lnTo>
                      <a:pt x="207" y="71"/>
                    </a:lnTo>
                    <a:lnTo>
                      <a:pt x="199" y="70"/>
                    </a:lnTo>
                    <a:lnTo>
                      <a:pt x="190" y="69"/>
                    </a:lnTo>
                    <a:lnTo>
                      <a:pt x="182" y="67"/>
                    </a:lnTo>
                    <a:lnTo>
                      <a:pt x="173" y="65"/>
                    </a:lnTo>
                    <a:lnTo>
                      <a:pt x="165" y="63"/>
                    </a:lnTo>
                    <a:lnTo>
                      <a:pt x="156" y="62"/>
                    </a:lnTo>
                    <a:lnTo>
                      <a:pt x="148" y="59"/>
                    </a:lnTo>
                    <a:lnTo>
                      <a:pt x="138" y="57"/>
                    </a:lnTo>
                    <a:lnTo>
                      <a:pt x="130" y="54"/>
                    </a:lnTo>
                    <a:lnTo>
                      <a:pt x="121" y="51"/>
                    </a:lnTo>
                    <a:lnTo>
                      <a:pt x="113" y="49"/>
                    </a:lnTo>
                    <a:lnTo>
                      <a:pt x="104" y="46"/>
                    </a:lnTo>
                    <a:lnTo>
                      <a:pt x="96" y="44"/>
                    </a:lnTo>
                    <a:lnTo>
                      <a:pt x="87" y="40"/>
                    </a:lnTo>
                    <a:lnTo>
                      <a:pt x="79" y="37"/>
                    </a:lnTo>
                    <a:lnTo>
                      <a:pt x="69" y="33"/>
                    </a:lnTo>
                    <a:lnTo>
                      <a:pt x="61" y="29"/>
                    </a:lnTo>
                    <a:lnTo>
                      <a:pt x="52" y="25"/>
                    </a:lnTo>
                    <a:lnTo>
                      <a:pt x="44" y="21"/>
                    </a:lnTo>
                    <a:lnTo>
                      <a:pt x="35" y="17"/>
                    </a:lnTo>
                    <a:lnTo>
                      <a:pt x="26" y="13"/>
                    </a:lnTo>
                    <a:lnTo>
                      <a:pt x="18" y="9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76" y="717"/>
                    </a:lnTo>
                    <a:lnTo>
                      <a:pt x="290" y="644"/>
                    </a:lnTo>
                    <a:lnTo>
                      <a:pt x="276" y="7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2" name="Freeform 244">
                <a:extLst>
                  <a:ext uri="{FF2B5EF4-FFF2-40B4-BE49-F238E27FC236}">
                    <a16:creationId xmlns:a16="http://schemas.microsoft.com/office/drawing/2014/main" id="{67544D67-5E0F-4D80-9B49-D8E2127EE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" y="2979"/>
                <a:ext cx="138" cy="180"/>
              </a:xfrm>
              <a:custGeom>
                <a:avLst/>
                <a:gdLst>
                  <a:gd name="T0" fmla="*/ 553 w 553"/>
                  <a:gd name="T1" fmla="*/ 718 h 718"/>
                  <a:gd name="T2" fmla="*/ 544 w 553"/>
                  <a:gd name="T3" fmla="*/ 714 h 718"/>
                  <a:gd name="T4" fmla="*/ 526 w 553"/>
                  <a:gd name="T5" fmla="*/ 704 h 718"/>
                  <a:gd name="T6" fmla="*/ 509 w 553"/>
                  <a:gd name="T7" fmla="*/ 695 h 718"/>
                  <a:gd name="T8" fmla="*/ 492 w 553"/>
                  <a:gd name="T9" fmla="*/ 688 h 718"/>
                  <a:gd name="T10" fmla="*/ 475 w 553"/>
                  <a:gd name="T11" fmla="*/ 680 h 718"/>
                  <a:gd name="T12" fmla="*/ 457 w 553"/>
                  <a:gd name="T13" fmla="*/ 674 h 718"/>
                  <a:gd name="T14" fmla="*/ 440 w 553"/>
                  <a:gd name="T15" fmla="*/ 668 h 718"/>
                  <a:gd name="T16" fmla="*/ 423 w 553"/>
                  <a:gd name="T17" fmla="*/ 663 h 718"/>
                  <a:gd name="T18" fmla="*/ 406 w 553"/>
                  <a:gd name="T19" fmla="*/ 658 h 718"/>
                  <a:gd name="T20" fmla="*/ 388 w 553"/>
                  <a:gd name="T21" fmla="*/ 654 h 718"/>
                  <a:gd name="T22" fmla="*/ 371 w 553"/>
                  <a:gd name="T23" fmla="*/ 650 h 718"/>
                  <a:gd name="T24" fmla="*/ 354 w 553"/>
                  <a:gd name="T25" fmla="*/ 647 h 718"/>
                  <a:gd name="T26" fmla="*/ 337 w 553"/>
                  <a:gd name="T27" fmla="*/ 645 h 718"/>
                  <a:gd name="T28" fmla="*/ 319 w 553"/>
                  <a:gd name="T29" fmla="*/ 643 h 718"/>
                  <a:gd name="T30" fmla="*/ 302 w 553"/>
                  <a:gd name="T31" fmla="*/ 642 h 718"/>
                  <a:gd name="T32" fmla="*/ 285 w 553"/>
                  <a:gd name="T33" fmla="*/ 641 h 718"/>
                  <a:gd name="T34" fmla="*/ 268 w 553"/>
                  <a:gd name="T35" fmla="*/ 641 h 718"/>
                  <a:gd name="T36" fmla="*/ 250 w 553"/>
                  <a:gd name="T37" fmla="*/ 642 h 718"/>
                  <a:gd name="T38" fmla="*/ 232 w 553"/>
                  <a:gd name="T39" fmla="*/ 643 h 718"/>
                  <a:gd name="T40" fmla="*/ 215 w 553"/>
                  <a:gd name="T41" fmla="*/ 645 h 718"/>
                  <a:gd name="T42" fmla="*/ 197 w 553"/>
                  <a:gd name="T43" fmla="*/ 647 h 718"/>
                  <a:gd name="T44" fmla="*/ 180 w 553"/>
                  <a:gd name="T45" fmla="*/ 650 h 718"/>
                  <a:gd name="T46" fmla="*/ 163 w 553"/>
                  <a:gd name="T47" fmla="*/ 654 h 718"/>
                  <a:gd name="T48" fmla="*/ 146 w 553"/>
                  <a:gd name="T49" fmla="*/ 658 h 718"/>
                  <a:gd name="T50" fmla="*/ 128 w 553"/>
                  <a:gd name="T51" fmla="*/ 663 h 718"/>
                  <a:gd name="T52" fmla="*/ 111 w 553"/>
                  <a:gd name="T53" fmla="*/ 668 h 718"/>
                  <a:gd name="T54" fmla="*/ 94 w 553"/>
                  <a:gd name="T55" fmla="*/ 674 h 718"/>
                  <a:gd name="T56" fmla="*/ 77 w 553"/>
                  <a:gd name="T57" fmla="*/ 680 h 718"/>
                  <a:gd name="T58" fmla="*/ 59 w 553"/>
                  <a:gd name="T59" fmla="*/ 688 h 718"/>
                  <a:gd name="T60" fmla="*/ 42 w 553"/>
                  <a:gd name="T61" fmla="*/ 695 h 718"/>
                  <a:gd name="T62" fmla="*/ 25 w 553"/>
                  <a:gd name="T63" fmla="*/ 704 h 718"/>
                  <a:gd name="T64" fmla="*/ 8 w 553"/>
                  <a:gd name="T65" fmla="*/ 714 h 718"/>
                  <a:gd name="T66" fmla="*/ 276 w 553"/>
                  <a:gd name="T67" fmla="*/ 0 h 718"/>
                  <a:gd name="T68" fmla="*/ 276 w 553"/>
                  <a:gd name="T6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8">
                    <a:moveTo>
                      <a:pt x="276" y="0"/>
                    </a:moveTo>
                    <a:lnTo>
                      <a:pt x="553" y="718"/>
                    </a:lnTo>
                    <a:lnTo>
                      <a:pt x="553" y="718"/>
                    </a:lnTo>
                    <a:lnTo>
                      <a:pt x="544" y="714"/>
                    </a:lnTo>
                    <a:lnTo>
                      <a:pt x="536" y="708"/>
                    </a:lnTo>
                    <a:lnTo>
                      <a:pt x="526" y="704"/>
                    </a:lnTo>
                    <a:lnTo>
                      <a:pt x="518" y="700"/>
                    </a:lnTo>
                    <a:lnTo>
                      <a:pt x="509" y="695"/>
                    </a:lnTo>
                    <a:lnTo>
                      <a:pt x="500" y="691"/>
                    </a:lnTo>
                    <a:lnTo>
                      <a:pt x="492" y="688"/>
                    </a:lnTo>
                    <a:lnTo>
                      <a:pt x="483" y="684"/>
                    </a:lnTo>
                    <a:lnTo>
                      <a:pt x="475" y="680"/>
                    </a:lnTo>
                    <a:lnTo>
                      <a:pt x="465" y="678"/>
                    </a:lnTo>
                    <a:lnTo>
                      <a:pt x="457" y="674"/>
                    </a:lnTo>
                    <a:lnTo>
                      <a:pt x="448" y="671"/>
                    </a:lnTo>
                    <a:lnTo>
                      <a:pt x="440" y="668"/>
                    </a:lnTo>
                    <a:lnTo>
                      <a:pt x="431" y="666"/>
                    </a:lnTo>
                    <a:lnTo>
                      <a:pt x="423" y="663"/>
                    </a:lnTo>
                    <a:lnTo>
                      <a:pt x="414" y="660"/>
                    </a:lnTo>
                    <a:lnTo>
                      <a:pt x="406" y="658"/>
                    </a:lnTo>
                    <a:lnTo>
                      <a:pt x="396" y="655"/>
                    </a:lnTo>
                    <a:lnTo>
                      <a:pt x="388" y="654"/>
                    </a:lnTo>
                    <a:lnTo>
                      <a:pt x="379" y="651"/>
                    </a:lnTo>
                    <a:lnTo>
                      <a:pt x="371" y="650"/>
                    </a:lnTo>
                    <a:lnTo>
                      <a:pt x="362" y="649"/>
                    </a:lnTo>
                    <a:lnTo>
                      <a:pt x="354" y="647"/>
                    </a:lnTo>
                    <a:lnTo>
                      <a:pt x="345" y="646"/>
                    </a:lnTo>
                    <a:lnTo>
                      <a:pt x="337" y="645"/>
                    </a:lnTo>
                    <a:lnTo>
                      <a:pt x="327" y="643"/>
                    </a:lnTo>
                    <a:lnTo>
                      <a:pt x="319" y="643"/>
                    </a:lnTo>
                    <a:lnTo>
                      <a:pt x="310" y="642"/>
                    </a:lnTo>
                    <a:lnTo>
                      <a:pt x="302" y="642"/>
                    </a:lnTo>
                    <a:lnTo>
                      <a:pt x="293" y="641"/>
                    </a:lnTo>
                    <a:lnTo>
                      <a:pt x="285" y="641"/>
                    </a:lnTo>
                    <a:lnTo>
                      <a:pt x="276" y="641"/>
                    </a:lnTo>
                    <a:lnTo>
                      <a:pt x="268" y="641"/>
                    </a:lnTo>
                    <a:lnTo>
                      <a:pt x="258" y="641"/>
                    </a:lnTo>
                    <a:lnTo>
                      <a:pt x="250" y="642"/>
                    </a:lnTo>
                    <a:lnTo>
                      <a:pt x="241" y="642"/>
                    </a:lnTo>
                    <a:lnTo>
                      <a:pt x="232" y="643"/>
                    </a:lnTo>
                    <a:lnTo>
                      <a:pt x="224" y="643"/>
                    </a:lnTo>
                    <a:lnTo>
                      <a:pt x="215" y="645"/>
                    </a:lnTo>
                    <a:lnTo>
                      <a:pt x="207" y="646"/>
                    </a:lnTo>
                    <a:lnTo>
                      <a:pt x="197" y="647"/>
                    </a:lnTo>
                    <a:lnTo>
                      <a:pt x="189" y="649"/>
                    </a:lnTo>
                    <a:lnTo>
                      <a:pt x="180" y="650"/>
                    </a:lnTo>
                    <a:lnTo>
                      <a:pt x="172" y="651"/>
                    </a:lnTo>
                    <a:lnTo>
                      <a:pt x="163" y="654"/>
                    </a:lnTo>
                    <a:lnTo>
                      <a:pt x="155" y="655"/>
                    </a:lnTo>
                    <a:lnTo>
                      <a:pt x="146" y="658"/>
                    </a:lnTo>
                    <a:lnTo>
                      <a:pt x="138" y="660"/>
                    </a:lnTo>
                    <a:lnTo>
                      <a:pt x="128" y="663"/>
                    </a:lnTo>
                    <a:lnTo>
                      <a:pt x="120" y="666"/>
                    </a:lnTo>
                    <a:lnTo>
                      <a:pt x="111" y="668"/>
                    </a:lnTo>
                    <a:lnTo>
                      <a:pt x="103" y="671"/>
                    </a:lnTo>
                    <a:lnTo>
                      <a:pt x="94" y="674"/>
                    </a:lnTo>
                    <a:lnTo>
                      <a:pt x="86" y="678"/>
                    </a:lnTo>
                    <a:lnTo>
                      <a:pt x="77" y="680"/>
                    </a:lnTo>
                    <a:lnTo>
                      <a:pt x="69" y="684"/>
                    </a:lnTo>
                    <a:lnTo>
                      <a:pt x="59" y="688"/>
                    </a:lnTo>
                    <a:lnTo>
                      <a:pt x="51" y="691"/>
                    </a:lnTo>
                    <a:lnTo>
                      <a:pt x="42" y="695"/>
                    </a:lnTo>
                    <a:lnTo>
                      <a:pt x="34" y="700"/>
                    </a:lnTo>
                    <a:lnTo>
                      <a:pt x="25" y="704"/>
                    </a:lnTo>
                    <a:lnTo>
                      <a:pt x="17" y="708"/>
                    </a:lnTo>
                    <a:lnTo>
                      <a:pt x="8" y="714"/>
                    </a:lnTo>
                    <a:lnTo>
                      <a:pt x="0" y="718"/>
                    </a:lnTo>
                    <a:lnTo>
                      <a:pt x="276" y="0"/>
                    </a:lnTo>
                    <a:lnTo>
                      <a:pt x="289" y="7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3" name="Freeform 245">
                <a:extLst>
                  <a:ext uri="{FF2B5EF4-FFF2-40B4-BE49-F238E27FC236}">
                    <a16:creationId xmlns:a16="http://schemas.microsoft.com/office/drawing/2014/main" id="{A9650BBF-B5AB-4A9B-8A0E-DBF3B0F3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" y="3083"/>
                <a:ext cx="36" cy="410"/>
              </a:xfrm>
              <a:custGeom>
                <a:avLst/>
                <a:gdLst>
                  <a:gd name="T0" fmla="*/ 72 w 144"/>
                  <a:gd name="T1" fmla="*/ 1638 h 1638"/>
                  <a:gd name="T2" fmla="*/ 144 w 144"/>
                  <a:gd name="T3" fmla="*/ 1567 h 1638"/>
                  <a:gd name="T4" fmla="*/ 144 w 144"/>
                  <a:gd name="T5" fmla="*/ 0 h 1638"/>
                  <a:gd name="T6" fmla="*/ 0 w 144"/>
                  <a:gd name="T7" fmla="*/ 0 h 1638"/>
                  <a:gd name="T8" fmla="*/ 0 w 144"/>
                  <a:gd name="T9" fmla="*/ 1567 h 1638"/>
                  <a:gd name="T10" fmla="*/ 72 w 144"/>
                  <a:gd name="T11" fmla="*/ 1638 h 1638"/>
                  <a:gd name="T12" fmla="*/ 0 w 144"/>
                  <a:gd name="T13" fmla="*/ 1567 h 1638"/>
                  <a:gd name="T14" fmla="*/ 0 w 144"/>
                  <a:gd name="T15" fmla="*/ 1638 h 1638"/>
                  <a:gd name="T16" fmla="*/ 72 w 144"/>
                  <a:gd name="T17" fmla="*/ 1638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1638">
                    <a:moveTo>
                      <a:pt x="72" y="1638"/>
                    </a:moveTo>
                    <a:lnTo>
                      <a:pt x="144" y="1567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0" y="1567"/>
                    </a:lnTo>
                    <a:lnTo>
                      <a:pt x="72" y="1638"/>
                    </a:lnTo>
                    <a:lnTo>
                      <a:pt x="0" y="1567"/>
                    </a:lnTo>
                    <a:lnTo>
                      <a:pt x="0" y="1638"/>
                    </a:lnTo>
                    <a:lnTo>
                      <a:pt x="72" y="1638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4" name="Freeform 246">
                <a:extLst>
                  <a:ext uri="{FF2B5EF4-FFF2-40B4-BE49-F238E27FC236}">
                    <a16:creationId xmlns:a16="http://schemas.microsoft.com/office/drawing/2014/main" id="{2DAB037C-7EC3-493C-94D1-1DCBE5E7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" y="3457"/>
                <a:ext cx="3295" cy="36"/>
              </a:xfrm>
              <a:custGeom>
                <a:avLst/>
                <a:gdLst>
                  <a:gd name="T0" fmla="*/ 13177 w 13177"/>
                  <a:gd name="T1" fmla="*/ 72 h 143"/>
                  <a:gd name="T2" fmla="*/ 13106 w 13177"/>
                  <a:gd name="T3" fmla="*/ 0 h 143"/>
                  <a:gd name="T4" fmla="*/ 0 w 13177"/>
                  <a:gd name="T5" fmla="*/ 0 h 143"/>
                  <a:gd name="T6" fmla="*/ 0 w 13177"/>
                  <a:gd name="T7" fmla="*/ 143 h 143"/>
                  <a:gd name="T8" fmla="*/ 13106 w 13177"/>
                  <a:gd name="T9" fmla="*/ 143 h 143"/>
                  <a:gd name="T10" fmla="*/ 13177 w 13177"/>
                  <a:gd name="T11" fmla="*/ 72 h 143"/>
                  <a:gd name="T12" fmla="*/ 13106 w 13177"/>
                  <a:gd name="T13" fmla="*/ 143 h 143"/>
                  <a:gd name="T14" fmla="*/ 13177 w 13177"/>
                  <a:gd name="T15" fmla="*/ 143 h 143"/>
                  <a:gd name="T16" fmla="*/ 13177 w 13177"/>
                  <a:gd name="T17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77" h="143">
                    <a:moveTo>
                      <a:pt x="13177" y="72"/>
                    </a:moveTo>
                    <a:lnTo>
                      <a:pt x="13106" y="0"/>
                    </a:lnTo>
                    <a:lnTo>
                      <a:pt x="0" y="0"/>
                    </a:lnTo>
                    <a:lnTo>
                      <a:pt x="0" y="143"/>
                    </a:lnTo>
                    <a:lnTo>
                      <a:pt x="13106" y="143"/>
                    </a:lnTo>
                    <a:lnTo>
                      <a:pt x="13177" y="72"/>
                    </a:lnTo>
                    <a:lnTo>
                      <a:pt x="13106" y="143"/>
                    </a:lnTo>
                    <a:lnTo>
                      <a:pt x="13177" y="143"/>
                    </a:lnTo>
                    <a:lnTo>
                      <a:pt x="13177" y="72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5" name="Rectangle 247">
                <a:extLst>
                  <a:ext uri="{FF2B5EF4-FFF2-40B4-BE49-F238E27FC236}">
                    <a16:creationId xmlns:a16="http://schemas.microsoft.com/office/drawing/2014/main" id="{1C1135D8-8B4F-4757-AB41-66D8E0929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" y="3083"/>
                <a:ext cx="36" cy="392"/>
              </a:xfrm>
              <a:prstGeom prst="rect">
                <a:avLst/>
              </a:pr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6" name="Freeform 248">
                <a:extLst>
                  <a:ext uri="{FF2B5EF4-FFF2-40B4-BE49-F238E27FC236}">
                    <a16:creationId xmlns:a16="http://schemas.microsoft.com/office/drawing/2014/main" id="{28AD5D5A-B3CC-4C6F-97FF-E325F9738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79"/>
                <a:ext cx="138" cy="179"/>
              </a:xfrm>
              <a:custGeom>
                <a:avLst/>
                <a:gdLst>
                  <a:gd name="T0" fmla="*/ 0 w 553"/>
                  <a:gd name="T1" fmla="*/ 718 h 718"/>
                  <a:gd name="T2" fmla="*/ 9 w 553"/>
                  <a:gd name="T3" fmla="*/ 713 h 718"/>
                  <a:gd name="T4" fmla="*/ 26 w 553"/>
                  <a:gd name="T5" fmla="*/ 705 h 718"/>
                  <a:gd name="T6" fmla="*/ 43 w 553"/>
                  <a:gd name="T7" fmla="*/ 695 h 718"/>
                  <a:gd name="T8" fmla="*/ 61 w 553"/>
                  <a:gd name="T9" fmla="*/ 687 h 718"/>
                  <a:gd name="T10" fmla="*/ 78 w 553"/>
                  <a:gd name="T11" fmla="*/ 681 h 718"/>
                  <a:gd name="T12" fmla="*/ 95 w 553"/>
                  <a:gd name="T13" fmla="*/ 674 h 718"/>
                  <a:gd name="T14" fmla="*/ 112 w 553"/>
                  <a:gd name="T15" fmla="*/ 667 h 718"/>
                  <a:gd name="T16" fmla="*/ 130 w 553"/>
                  <a:gd name="T17" fmla="*/ 662 h 718"/>
                  <a:gd name="T18" fmla="*/ 147 w 553"/>
                  <a:gd name="T19" fmla="*/ 658 h 718"/>
                  <a:gd name="T20" fmla="*/ 164 w 553"/>
                  <a:gd name="T21" fmla="*/ 654 h 718"/>
                  <a:gd name="T22" fmla="*/ 181 w 553"/>
                  <a:gd name="T23" fmla="*/ 650 h 718"/>
                  <a:gd name="T24" fmla="*/ 199 w 553"/>
                  <a:gd name="T25" fmla="*/ 648 h 718"/>
                  <a:gd name="T26" fmla="*/ 216 w 553"/>
                  <a:gd name="T27" fmla="*/ 645 h 718"/>
                  <a:gd name="T28" fmla="*/ 233 w 553"/>
                  <a:gd name="T29" fmla="*/ 642 h 718"/>
                  <a:gd name="T30" fmla="*/ 250 w 553"/>
                  <a:gd name="T31" fmla="*/ 641 h 718"/>
                  <a:gd name="T32" fmla="*/ 268 w 553"/>
                  <a:gd name="T33" fmla="*/ 641 h 718"/>
                  <a:gd name="T34" fmla="*/ 285 w 553"/>
                  <a:gd name="T35" fmla="*/ 641 h 718"/>
                  <a:gd name="T36" fmla="*/ 302 w 553"/>
                  <a:gd name="T37" fmla="*/ 641 h 718"/>
                  <a:gd name="T38" fmla="*/ 319 w 553"/>
                  <a:gd name="T39" fmla="*/ 642 h 718"/>
                  <a:gd name="T40" fmla="*/ 337 w 553"/>
                  <a:gd name="T41" fmla="*/ 645 h 718"/>
                  <a:gd name="T42" fmla="*/ 354 w 553"/>
                  <a:gd name="T43" fmla="*/ 648 h 718"/>
                  <a:gd name="T44" fmla="*/ 371 w 553"/>
                  <a:gd name="T45" fmla="*/ 650 h 718"/>
                  <a:gd name="T46" fmla="*/ 388 w 553"/>
                  <a:gd name="T47" fmla="*/ 654 h 718"/>
                  <a:gd name="T48" fmla="*/ 406 w 553"/>
                  <a:gd name="T49" fmla="*/ 658 h 718"/>
                  <a:gd name="T50" fmla="*/ 423 w 553"/>
                  <a:gd name="T51" fmla="*/ 662 h 718"/>
                  <a:gd name="T52" fmla="*/ 441 w 553"/>
                  <a:gd name="T53" fmla="*/ 667 h 718"/>
                  <a:gd name="T54" fmla="*/ 459 w 553"/>
                  <a:gd name="T55" fmla="*/ 674 h 718"/>
                  <a:gd name="T56" fmla="*/ 476 w 553"/>
                  <a:gd name="T57" fmla="*/ 681 h 718"/>
                  <a:gd name="T58" fmla="*/ 493 w 553"/>
                  <a:gd name="T59" fmla="*/ 687 h 718"/>
                  <a:gd name="T60" fmla="*/ 510 w 553"/>
                  <a:gd name="T61" fmla="*/ 695 h 718"/>
                  <a:gd name="T62" fmla="*/ 528 w 553"/>
                  <a:gd name="T63" fmla="*/ 705 h 718"/>
                  <a:gd name="T64" fmla="*/ 545 w 553"/>
                  <a:gd name="T65" fmla="*/ 713 h 718"/>
                  <a:gd name="T66" fmla="*/ 277 w 553"/>
                  <a:gd name="T67" fmla="*/ 0 h 718"/>
                  <a:gd name="T68" fmla="*/ 277 w 553"/>
                  <a:gd name="T6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8">
                    <a:moveTo>
                      <a:pt x="277" y="0"/>
                    </a:moveTo>
                    <a:lnTo>
                      <a:pt x="0" y="718"/>
                    </a:lnTo>
                    <a:lnTo>
                      <a:pt x="0" y="718"/>
                    </a:lnTo>
                    <a:lnTo>
                      <a:pt x="9" y="713"/>
                    </a:lnTo>
                    <a:lnTo>
                      <a:pt x="17" y="709"/>
                    </a:lnTo>
                    <a:lnTo>
                      <a:pt x="26" y="705"/>
                    </a:lnTo>
                    <a:lnTo>
                      <a:pt x="34" y="699"/>
                    </a:lnTo>
                    <a:lnTo>
                      <a:pt x="43" y="695"/>
                    </a:lnTo>
                    <a:lnTo>
                      <a:pt x="51" y="691"/>
                    </a:lnTo>
                    <a:lnTo>
                      <a:pt x="61" y="687"/>
                    </a:lnTo>
                    <a:lnTo>
                      <a:pt x="69" y="685"/>
                    </a:lnTo>
                    <a:lnTo>
                      <a:pt x="78" y="681"/>
                    </a:lnTo>
                    <a:lnTo>
                      <a:pt x="86" y="677"/>
                    </a:lnTo>
                    <a:lnTo>
                      <a:pt x="95" y="674"/>
                    </a:lnTo>
                    <a:lnTo>
                      <a:pt x="103" y="671"/>
                    </a:lnTo>
                    <a:lnTo>
                      <a:pt x="112" y="667"/>
                    </a:lnTo>
                    <a:lnTo>
                      <a:pt x="120" y="665"/>
                    </a:lnTo>
                    <a:lnTo>
                      <a:pt x="130" y="662"/>
                    </a:lnTo>
                    <a:lnTo>
                      <a:pt x="138" y="660"/>
                    </a:lnTo>
                    <a:lnTo>
                      <a:pt x="147" y="658"/>
                    </a:lnTo>
                    <a:lnTo>
                      <a:pt x="155" y="656"/>
                    </a:lnTo>
                    <a:lnTo>
                      <a:pt x="164" y="654"/>
                    </a:lnTo>
                    <a:lnTo>
                      <a:pt x="172" y="652"/>
                    </a:lnTo>
                    <a:lnTo>
                      <a:pt x="181" y="650"/>
                    </a:lnTo>
                    <a:lnTo>
                      <a:pt x="191" y="649"/>
                    </a:lnTo>
                    <a:lnTo>
                      <a:pt x="199" y="648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25" y="644"/>
                    </a:lnTo>
                    <a:lnTo>
                      <a:pt x="233" y="642"/>
                    </a:lnTo>
                    <a:lnTo>
                      <a:pt x="242" y="642"/>
                    </a:lnTo>
                    <a:lnTo>
                      <a:pt x="250" y="641"/>
                    </a:lnTo>
                    <a:lnTo>
                      <a:pt x="260" y="641"/>
                    </a:lnTo>
                    <a:lnTo>
                      <a:pt x="268" y="641"/>
                    </a:lnTo>
                    <a:lnTo>
                      <a:pt x="277" y="641"/>
                    </a:lnTo>
                    <a:lnTo>
                      <a:pt x="285" y="641"/>
                    </a:lnTo>
                    <a:lnTo>
                      <a:pt x="294" y="641"/>
                    </a:lnTo>
                    <a:lnTo>
                      <a:pt x="302" y="641"/>
                    </a:lnTo>
                    <a:lnTo>
                      <a:pt x="311" y="642"/>
                    </a:lnTo>
                    <a:lnTo>
                      <a:pt x="319" y="642"/>
                    </a:lnTo>
                    <a:lnTo>
                      <a:pt x="329" y="644"/>
                    </a:lnTo>
                    <a:lnTo>
                      <a:pt x="337" y="645"/>
                    </a:lnTo>
                    <a:lnTo>
                      <a:pt x="346" y="646"/>
                    </a:lnTo>
                    <a:lnTo>
                      <a:pt x="354" y="648"/>
                    </a:lnTo>
                    <a:lnTo>
                      <a:pt x="363" y="649"/>
                    </a:lnTo>
                    <a:lnTo>
                      <a:pt x="371" y="650"/>
                    </a:lnTo>
                    <a:lnTo>
                      <a:pt x="380" y="652"/>
                    </a:lnTo>
                    <a:lnTo>
                      <a:pt x="388" y="654"/>
                    </a:lnTo>
                    <a:lnTo>
                      <a:pt x="398" y="656"/>
                    </a:lnTo>
                    <a:lnTo>
                      <a:pt x="406" y="658"/>
                    </a:lnTo>
                    <a:lnTo>
                      <a:pt x="415" y="660"/>
                    </a:lnTo>
                    <a:lnTo>
                      <a:pt x="423" y="662"/>
                    </a:lnTo>
                    <a:lnTo>
                      <a:pt x="432" y="665"/>
                    </a:lnTo>
                    <a:lnTo>
                      <a:pt x="441" y="667"/>
                    </a:lnTo>
                    <a:lnTo>
                      <a:pt x="449" y="671"/>
                    </a:lnTo>
                    <a:lnTo>
                      <a:pt x="459" y="674"/>
                    </a:lnTo>
                    <a:lnTo>
                      <a:pt x="467" y="677"/>
                    </a:lnTo>
                    <a:lnTo>
                      <a:pt x="476" y="681"/>
                    </a:lnTo>
                    <a:lnTo>
                      <a:pt x="484" y="685"/>
                    </a:lnTo>
                    <a:lnTo>
                      <a:pt x="493" y="687"/>
                    </a:lnTo>
                    <a:lnTo>
                      <a:pt x="501" y="691"/>
                    </a:lnTo>
                    <a:lnTo>
                      <a:pt x="510" y="695"/>
                    </a:lnTo>
                    <a:lnTo>
                      <a:pt x="518" y="699"/>
                    </a:lnTo>
                    <a:lnTo>
                      <a:pt x="528" y="705"/>
                    </a:lnTo>
                    <a:lnTo>
                      <a:pt x="536" y="709"/>
                    </a:lnTo>
                    <a:lnTo>
                      <a:pt x="545" y="713"/>
                    </a:lnTo>
                    <a:lnTo>
                      <a:pt x="553" y="718"/>
                    </a:lnTo>
                    <a:lnTo>
                      <a:pt x="277" y="0"/>
                    </a:lnTo>
                    <a:lnTo>
                      <a:pt x="264" y="7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7" name="Freeform 249">
                <a:extLst>
                  <a:ext uri="{FF2B5EF4-FFF2-40B4-BE49-F238E27FC236}">
                    <a16:creationId xmlns:a16="http://schemas.microsoft.com/office/drawing/2014/main" id="{4999598A-E5AE-4B21-A8FA-D4A7C759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2950"/>
                <a:ext cx="138" cy="179"/>
              </a:xfrm>
              <a:custGeom>
                <a:avLst/>
                <a:gdLst>
                  <a:gd name="T0" fmla="*/ 554 w 554"/>
                  <a:gd name="T1" fmla="*/ 718 h 718"/>
                  <a:gd name="T2" fmla="*/ 544 w 554"/>
                  <a:gd name="T3" fmla="*/ 714 h 718"/>
                  <a:gd name="T4" fmla="*/ 527 w 554"/>
                  <a:gd name="T5" fmla="*/ 705 h 718"/>
                  <a:gd name="T6" fmla="*/ 510 w 554"/>
                  <a:gd name="T7" fmla="*/ 697 h 718"/>
                  <a:gd name="T8" fmla="*/ 493 w 554"/>
                  <a:gd name="T9" fmla="*/ 689 h 718"/>
                  <a:gd name="T10" fmla="*/ 475 w 554"/>
                  <a:gd name="T11" fmla="*/ 681 h 718"/>
                  <a:gd name="T12" fmla="*/ 458 w 554"/>
                  <a:gd name="T13" fmla="*/ 674 h 718"/>
                  <a:gd name="T14" fmla="*/ 441 w 554"/>
                  <a:gd name="T15" fmla="*/ 669 h 718"/>
                  <a:gd name="T16" fmla="*/ 424 w 554"/>
                  <a:gd name="T17" fmla="*/ 664 h 718"/>
                  <a:gd name="T18" fmla="*/ 406 w 554"/>
                  <a:gd name="T19" fmla="*/ 658 h 718"/>
                  <a:gd name="T20" fmla="*/ 389 w 554"/>
                  <a:gd name="T21" fmla="*/ 654 h 718"/>
                  <a:gd name="T22" fmla="*/ 372 w 554"/>
                  <a:gd name="T23" fmla="*/ 650 h 718"/>
                  <a:gd name="T24" fmla="*/ 355 w 554"/>
                  <a:gd name="T25" fmla="*/ 648 h 718"/>
                  <a:gd name="T26" fmla="*/ 337 w 554"/>
                  <a:gd name="T27" fmla="*/ 645 h 718"/>
                  <a:gd name="T28" fmla="*/ 320 w 554"/>
                  <a:gd name="T29" fmla="*/ 644 h 718"/>
                  <a:gd name="T30" fmla="*/ 303 w 554"/>
                  <a:gd name="T31" fmla="*/ 643 h 718"/>
                  <a:gd name="T32" fmla="*/ 286 w 554"/>
                  <a:gd name="T33" fmla="*/ 641 h 718"/>
                  <a:gd name="T34" fmla="*/ 268 w 554"/>
                  <a:gd name="T35" fmla="*/ 641 h 718"/>
                  <a:gd name="T36" fmla="*/ 251 w 554"/>
                  <a:gd name="T37" fmla="*/ 643 h 718"/>
                  <a:gd name="T38" fmla="*/ 234 w 554"/>
                  <a:gd name="T39" fmla="*/ 644 h 718"/>
                  <a:gd name="T40" fmla="*/ 217 w 554"/>
                  <a:gd name="T41" fmla="*/ 645 h 718"/>
                  <a:gd name="T42" fmla="*/ 199 w 554"/>
                  <a:gd name="T43" fmla="*/ 648 h 718"/>
                  <a:gd name="T44" fmla="*/ 182 w 554"/>
                  <a:gd name="T45" fmla="*/ 650 h 718"/>
                  <a:gd name="T46" fmla="*/ 164 w 554"/>
                  <a:gd name="T47" fmla="*/ 654 h 718"/>
                  <a:gd name="T48" fmla="*/ 146 w 554"/>
                  <a:gd name="T49" fmla="*/ 658 h 718"/>
                  <a:gd name="T50" fmla="*/ 129 w 554"/>
                  <a:gd name="T51" fmla="*/ 664 h 718"/>
                  <a:gd name="T52" fmla="*/ 112 w 554"/>
                  <a:gd name="T53" fmla="*/ 669 h 718"/>
                  <a:gd name="T54" fmla="*/ 95 w 554"/>
                  <a:gd name="T55" fmla="*/ 674 h 718"/>
                  <a:gd name="T56" fmla="*/ 77 w 554"/>
                  <a:gd name="T57" fmla="*/ 681 h 718"/>
                  <a:gd name="T58" fmla="*/ 60 w 554"/>
                  <a:gd name="T59" fmla="*/ 689 h 718"/>
                  <a:gd name="T60" fmla="*/ 43 w 554"/>
                  <a:gd name="T61" fmla="*/ 697 h 718"/>
                  <a:gd name="T62" fmla="*/ 26 w 554"/>
                  <a:gd name="T63" fmla="*/ 705 h 718"/>
                  <a:gd name="T64" fmla="*/ 8 w 554"/>
                  <a:gd name="T65" fmla="*/ 714 h 718"/>
                  <a:gd name="T66" fmla="*/ 276 w 554"/>
                  <a:gd name="T67" fmla="*/ 0 h 718"/>
                  <a:gd name="T68" fmla="*/ 276 w 554"/>
                  <a:gd name="T6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718">
                    <a:moveTo>
                      <a:pt x="276" y="0"/>
                    </a:moveTo>
                    <a:lnTo>
                      <a:pt x="554" y="718"/>
                    </a:lnTo>
                    <a:lnTo>
                      <a:pt x="554" y="718"/>
                    </a:lnTo>
                    <a:lnTo>
                      <a:pt x="544" y="714"/>
                    </a:lnTo>
                    <a:lnTo>
                      <a:pt x="536" y="709"/>
                    </a:lnTo>
                    <a:lnTo>
                      <a:pt x="527" y="705"/>
                    </a:lnTo>
                    <a:lnTo>
                      <a:pt x="519" y="701"/>
                    </a:lnTo>
                    <a:lnTo>
                      <a:pt x="510" y="697"/>
                    </a:lnTo>
                    <a:lnTo>
                      <a:pt x="502" y="693"/>
                    </a:lnTo>
                    <a:lnTo>
                      <a:pt x="493" y="689"/>
                    </a:lnTo>
                    <a:lnTo>
                      <a:pt x="485" y="685"/>
                    </a:lnTo>
                    <a:lnTo>
                      <a:pt x="475" y="681"/>
                    </a:lnTo>
                    <a:lnTo>
                      <a:pt x="467" y="678"/>
                    </a:lnTo>
                    <a:lnTo>
                      <a:pt x="458" y="674"/>
                    </a:lnTo>
                    <a:lnTo>
                      <a:pt x="450" y="672"/>
                    </a:lnTo>
                    <a:lnTo>
                      <a:pt x="441" y="669"/>
                    </a:lnTo>
                    <a:lnTo>
                      <a:pt x="432" y="666"/>
                    </a:lnTo>
                    <a:lnTo>
                      <a:pt x="424" y="664"/>
                    </a:lnTo>
                    <a:lnTo>
                      <a:pt x="414" y="661"/>
                    </a:lnTo>
                    <a:lnTo>
                      <a:pt x="406" y="658"/>
                    </a:lnTo>
                    <a:lnTo>
                      <a:pt x="397" y="656"/>
                    </a:lnTo>
                    <a:lnTo>
                      <a:pt x="389" y="654"/>
                    </a:lnTo>
                    <a:lnTo>
                      <a:pt x="380" y="653"/>
                    </a:lnTo>
                    <a:lnTo>
                      <a:pt x="372" y="650"/>
                    </a:lnTo>
                    <a:lnTo>
                      <a:pt x="363" y="649"/>
                    </a:lnTo>
                    <a:lnTo>
                      <a:pt x="355" y="648"/>
                    </a:lnTo>
                    <a:lnTo>
                      <a:pt x="345" y="647"/>
                    </a:lnTo>
                    <a:lnTo>
                      <a:pt x="337" y="645"/>
                    </a:lnTo>
                    <a:lnTo>
                      <a:pt x="328" y="644"/>
                    </a:lnTo>
                    <a:lnTo>
                      <a:pt x="320" y="644"/>
                    </a:lnTo>
                    <a:lnTo>
                      <a:pt x="311" y="643"/>
                    </a:lnTo>
                    <a:lnTo>
                      <a:pt x="303" y="643"/>
                    </a:lnTo>
                    <a:lnTo>
                      <a:pt x="294" y="643"/>
                    </a:lnTo>
                    <a:lnTo>
                      <a:pt x="286" y="641"/>
                    </a:lnTo>
                    <a:lnTo>
                      <a:pt x="276" y="641"/>
                    </a:lnTo>
                    <a:lnTo>
                      <a:pt x="268" y="641"/>
                    </a:lnTo>
                    <a:lnTo>
                      <a:pt x="259" y="643"/>
                    </a:lnTo>
                    <a:lnTo>
                      <a:pt x="251" y="643"/>
                    </a:lnTo>
                    <a:lnTo>
                      <a:pt x="242" y="643"/>
                    </a:lnTo>
                    <a:lnTo>
                      <a:pt x="234" y="644"/>
                    </a:lnTo>
                    <a:lnTo>
                      <a:pt x="225" y="644"/>
                    </a:lnTo>
                    <a:lnTo>
                      <a:pt x="217" y="645"/>
                    </a:lnTo>
                    <a:lnTo>
                      <a:pt x="207" y="647"/>
                    </a:lnTo>
                    <a:lnTo>
                      <a:pt x="199" y="648"/>
                    </a:lnTo>
                    <a:lnTo>
                      <a:pt x="190" y="649"/>
                    </a:lnTo>
                    <a:lnTo>
                      <a:pt x="182" y="650"/>
                    </a:lnTo>
                    <a:lnTo>
                      <a:pt x="173" y="653"/>
                    </a:lnTo>
                    <a:lnTo>
                      <a:pt x="164" y="654"/>
                    </a:lnTo>
                    <a:lnTo>
                      <a:pt x="156" y="656"/>
                    </a:lnTo>
                    <a:lnTo>
                      <a:pt x="146" y="658"/>
                    </a:lnTo>
                    <a:lnTo>
                      <a:pt x="138" y="661"/>
                    </a:lnTo>
                    <a:lnTo>
                      <a:pt x="129" y="664"/>
                    </a:lnTo>
                    <a:lnTo>
                      <a:pt x="121" y="666"/>
                    </a:lnTo>
                    <a:lnTo>
                      <a:pt x="112" y="669"/>
                    </a:lnTo>
                    <a:lnTo>
                      <a:pt x="104" y="672"/>
                    </a:lnTo>
                    <a:lnTo>
                      <a:pt x="95" y="674"/>
                    </a:lnTo>
                    <a:lnTo>
                      <a:pt x="87" y="678"/>
                    </a:lnTo>
                    <a:lnTo>
                      <a:pt x="77" y="681"/>
                    </a:lnTo>
                    <a:lnTo>
                      <a:pt x="69" y="685"/>
                    </a:lnTo>
                    <a:lnTo>
                      <a:pt x="60" y="689"/>
                    </a:lnTo>
                    <a:lnTo>
                      <a:pt x="52" y="693"/>
                    </a:lnTo>
                    <a:lnTo>
                      <a:pt x="43" y="697"/>
                    </a:lnTo>
                    <a:lnTo>
                      <a:pt x="35" y="701"/>
                    </a:lnTo>
                    <a:lnTo>
                      <a:pt x="26" y="705"/>
                    </a:lnTo>
                    <a:lnTo>
                      <a:pt x="18" y="709"/>
                    </a:lnTo>
                    <a:lnTo>
                      <a:pt x="8" y="714"/>
                    </a:lnTo>
                    <a:lnTo>
                      <a:pt x="0" y="718"/>
                    </a:lnTo>
                    <a:lnTo>
                      <a:pt x="276" y="0"/>
                    </a:lnTo>
                    <a:lnTo>
                      <a:pt x="290" y="7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8" name="Freeform 250">
                <a:extLst>
                  <a:ext uri="{FF2B5EF4-FFF2-40B4-BE49-F238E27FC236}">
                    <a16:creationId xmlns:a16="http://schemas.microsoft.com/office/drawing/2014/main" id="{7203505B-11B1-4F39-9C2A-EA3B5F73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053"/>
                <a:ext cx="35" cy="206"/>
              </a:xfrm>
              <a:custGeom>
                <a:avLst/>
                <a:gdLst>
                  <a:gd name="T0" fmla="*/ 72 w 143"/>
                  <a:gd name="T1" fmla="*/ 821 h 821"/>
                  <a:gd name="T2" fmla="*/ 143 w 143"/>
                  <a:gd name="T3" fmla="*/ 751 h 821"/>
                  <a:gd name="T4" fmla="*/ 143 w 143"/>
                  <a:gd name="T5" fmla="*/ 0 h 821"/>
                  <a:gd name="T6" fmla="*/ 0 w 143"/>
                  <a:gd name="T7" fmla="*/ 0 h 821"/>
                  <a:gd name="T8" fmla="*/ 0 w 143"/>
                  <a:gd name="T9" fmla="*/ 751 h 821"/>
                  <a:gd name="T10" fmla="*/ 72 w 143"/>
                  <a:gd name="T11" fmla="*/ 821 h 821"/>
                  <a:gd name="T12" fmla="*/ 0 w 143"/>
                  <a:gd name="T13" fmla="*/ 751 h 821"/>
                  <a:gd name="T14" fmla="*/ 0 w 143"/>
                  <a:gd name="T15" fmla="*/ 821 h 821"/>
                  <a:gd name="T16" fmla="*/ 72 w 143"/>
                  <a:gd name="T1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821">
                    <a:moveTo>
                      <a:pt x="72" y="821"/>
                    </a:moveTo>
                    <a:lnTo>
                      <a:pt x="143" y="751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751"/>
                    </a:lnTo>
                    <a:lnTo>
                      <a:pt x="72" y="821"/>
                    </a:lnTo>
                    <a:lnTo>
                      <a:pt x="0" y="751"/>
                    </a:lnTo>
                    <a:lnTo>
                      <a:pt x="0" y="821"/>
                    </a:lnTo>
                    <a:lnTo>
                      <a:pt x="72" y="821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19" name="Freeform 251">
                <a:extLst>
                  <a:ext uri="{FF2B5EF4-FFF2-40B4-BE49-F238E27FC236}">
                    <a16:creationId xmlns:a16="http://schemas.microsoft.com/office/drawing/2014/main" id="{1C04B29A-C00F-4446-8322-3B52997AE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3223"/>
                <a:ext cx="1102" cy="36"/>
              </a:xfrm>
              <a:custGeom>
                <a:avLst/>
                <a:gdLst>
                  <a:gd name="T0" fmla="*/ 4404 w 4404"/>
                  <a:gd name="T1" fmla="*/ 72 h 142"/>
                  <a:gd name="T2" fmla="*/ 4333 w 4404"/>
                  <a:gd name="T3" fmla="*/ 0 h 142"/>
                  <a:gd name="T4" fmla="*/ 0 w 4404"/>
                  <a:gd name="T5" fmla="*/ 0 h 142"/>
                  <a:gd name="T6" fmla="*/ 0 w 4404"/>
                  <a:gd name="T7" fmla="*/ 142 h 142"/>
                  <a:gd name="T8" fmla="*/ 4333 w 4404"/>
                  <a:gd name="T9" fmla="*/ 142 h 142"/>
                  <a:gd name="T10" fmla="*/ 4404 w 4404"/>
                  <a:gd name="T11" fmla="*/ 72 h 142"/>
                  <a:gd name="T12" fmla="*/ 4333 w 4404"/>
                  <a:gd name="T13" fmla="*/ 142 h 142"/>
                  <a:gd name="T14" fmla="*/ 4404 w 4404"/>
                  <a:gd name="T15" fmla="*/ 142 h 142"/>
                  <a:gd name="T16" fmla="*/ 4404 w 4404"/>
                  <a:gd name="T17" fmla="*/ 7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4" h="142">
                    <a:moveTo>
                      <a:pt x="4404" y="72"/>
                    </a:moveTo>
                    <a:lnTo>
                      <a:pt x="4333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4333" y="142"/>
                    </a:lnTo>
                    <a:lnTo>
                      <a:pt x="4404" y="72"/>
                    </a:lnTo>
                    <a:lnTo>
                      <a:pt x="4333" y="142"/>
                    </a:lnTo>
                    <a:lnTo>
                      <a:pt x="4404" y="142"/>
                    </a:lnTo>
                    <a:lnTo>
                      <a:pt x="4404" y="72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0" name="Rectangle 252">
                <a:extLst>
                  <a:ext uri="{FF2B5EF4-FFF2-40B4-BE49-F238E27FC236}">
                    <a16:creationId xmlns:a16="http://schemas.microsoft.com/office/drawing/2014/main" id="{3AD69251-F215-4130-BDC5-FFA13FE1D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53"/>
                <a:ext cx="36" cy="188"/>
              </a:xfrm>
              <a:prstGeom prst="rect">
                <a:avLst/>
              </a:pr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1" name="Freeform 253">
                <a:extLst>
                  <a:ext uri="{FF2B5EF4-FFF2-40B4-BE49-F238E27FC236}">
                    <a16:creationId xmlns:a16="http://schemas.microsoft.com/office/drawing/2014/main" id="{1725694C-1AE7-452C-84F9-41940D931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949"/>
                <a:ext cx="138" cy="180"/>
              </a:xfrm>
              <a:custGeom>
                <a:avLst/>
                <a:gdLst>
                  <a:gd name="T0" fmla="*/ 0 w 553"/>
                  <a:gd name="T1" fmla="*/ 718 h 718"/>
                  <a:gd name="T2" fmla="*/ 8 w 553"/>
                  <a:gd name="T3" fmla="*/ 714 h 718"/>
                  <a:gd name="T4" fmla="*/ 25 w 553"/>
                  <a:gd name="T5" fmla="*/ 705 h 718"/>
                  <a:gd name="T6" fmla="*/ 43 w 553"/>
                  <a:gd name="T7" fmla="*/ 695 h 718"/>
                  <a:gd name="T8" fmla="*/ 60 w 553"/>
                  <a:gd name="T9" fmla="*/ 687 h 718"/>
                  <a:gd name="T10" fmla="*/ 77 w 553"/>
                  <a:gd name="T11" fmla="*/ 681 h 718"/>
                  <a:gd name="T12" fmla="*/ 94 w 553"/>
                  <a:gd name="T13" fmla="*/ 674 h 718"/>
                  <a:gd name="T14" fmla="*/ 112 w 553"/>
                  <a:gd name="T15" fmla="*/ 669 h 718"/>
                  <a:gd name="T16" fmla="*/ 130 w 553"/>
                  <a:gd name="T17" fmla="*/ 662 h 718"/>
                  <a:gd name="T18" fmla="*/ 147 w 553"/>
                  <a:gd name="T19" fmla="*/ 658 h 718"/>
                  <a:gd name="T20" fmla="*/ 165 w 553"/>
                  <a:gd name="T21" fmla="*/ 654 h 718"/>
                  <a:gd name="T22" fmla="*/ 182 w 553"/>
                  <a:gd name="T23" fmla="*/ 650 h 718"/>
                  <a:gd name="T24" fmla="*/ 199 w 553"/>
                  <a:gd name="T25" fmla="*/ 648 h 718"/>
                  <a:gd name="T26" fmla="*/ 216 w 553"/>
                  <a:gd name="T27" fmla="*/ 645 h 718"/>
                  <a:gd name="T28" fmla="*/ 234 w 553"/>
                  <a:gd name="T29" fmla="*/ 644 h 718"/>
                  <a:gd name="T30" fmla="*/ 251 w 553"/>
                  <a:gd name="T31" fmla="*/ 642 h 718"/>
                  <a:gd name="T32" fmla="*/ 268 w 553"/>
                  <a:gd name="T33" fmla="*/ 641 h 718"/>
                  <a:gd name="T34" fmla="*/ 285 w 553"/>
                  <a:gd name="T35" fmla="*/ 641 h 718"/>
                  <a:gd name="T36" fmla="*/ 303 w 553"/>
                  <a:gd name="T37" fmla="*/ 642 h 718"/>
                  <a:gd name="T38" fmla="*/ 320 w 553"/>
                  <a:gd name="T39" fmla="*/ 644 h 718"/>
                  <a:gd name="T40" fmla="*/ 337 w 553"/>
                  <a:gd name="T41" fmla="*/ 645 h 718"/>
                  <a:gd name="T42" fmla="*/ 354 w 553"/>
                  <a:gd name="T43" fmla="*/ 648 h 718"/>
                  <a:gd name="T44" fmla="*/ 372 w 553"/>
                  <a:gd name="T45" fmla="*/ 650 h 718"/>
                  <a:gd name="T46" fmla="*/ 389 w 553"/>
                  <a:gd name="T47" fmla="*/ 654 h 718"/>
                  <a:gd name="T48" fmla="*/ 406 w 553"/>
                  <a:gd name="T49" fmla="*/ 658 h 718"/>
                  <a:gd name="T50" fmla="*/ 423 w 553"/>
                  <a:gd name="T51" fmla="*/ 662 h 718"/>
                  <a:gd name="T52" fmla="*/ 441 w 553"/>
                  <a:gd name="T53" fmla="*/ 669 h 718"/>
                  <a:gd name="T54" fmla="*/ 458 w 553"/>
                  <a:gd name="T55" fmla="*/ 674 h 718"/>
                  <a:gd name="T56" fmla="*/ 475 w 553"/>
                  <a:gd name="T57" fmla="*/ 681 h 718"/>
                  <a:gd name="T58" fmla="*/ 492 w 553"/>
                  <a:gd name="T59" fmla="*/ 687 h 718"/>
                  <a:gd name="T60" fmla="*/ 510 w 553"/>
                  <a:gd name="T61" fmla="*/ 695 h 718"/>
                  <a:gd name="T62" fmla="*/ 527 w 553"/>
                  <a:gd name="T63" fmla="*/ 705 h 718"/>
                  <a:gd name="T64" fmla="*/ 544 w 553"/>
                  <a:gd name="T65" fmla="*/ 714 h 718"/>
                  <a:gd name="T66" fmla="*/ 276 w 553"/>
                  <a:gd name="T67" fmla="*/ 0 h 718"/>
                  <a:gd name="T68" fmla="*/ 276 w 553"/>
                  <a:gd name="T6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8">
                    <a:moveTo>
                      <a:pt x="276" y="0"/>
                    </a:moveTo>
                    <a:lnTo>
                      <a:pt x="0" y="718"/>
                    </a:lnTo>
                    <a:lnTo>
                      <a:pt x="0" y="718"/>
                    </a:lnTo>
                    <a:lnTo>
                      <a:pt x="8" y="714"/>
                    </a:lnTo>
                    <a:lnTo>
                      <a:pt x="17" y="709"/>
                    </a:lnTo>
                    <a:lnTo>
                      <a:pt x="25" y="705"/>
                    </a:lnTo>
                    <a:lnTo>
                      <a:pt x="35" y="699"/>
                    </a:lnTo>
                    <a:lnTo>
                      <a:pt x="43" y="695"/>
                    </a:lnTo>
                    <a:lnTo>
                      <a:pt x="52" y="691"/>
                    </a:lnTo>
                    <a:lnTo>
                      <a:pt x="60" y="687"/>
                    </a:lnTo>
                    <a:lnTo>
                      <a:pt x="69" y="685"/>
                    </a:lnTo>
                    <a:lnTo>
                      <a:pt x="77" y="681"/>
                    </a:lnTo>
                    <a:lnTo>
                      <a:pt x="86" y="677"/>
                    </a:lnTo>
                    <a:lnTo>
                      <a:pt x="94" y="674"/>
                    </a:lnTo>
                    <a:lnTo>
                      <a:pt x="104" y="671"/>
                    </a:lnTo>
                    <a:lnTo>
                      <a:pt x="112" y="669"/>
                    </a:lnTo>
                    <a:lnTo>
                      <a:pt x="121" y="665"/>
                    </a:lnTo>
                    <a:lnTo>
                      <a:pt x="130" y="662"/>
                    </a:lnTo>
                    <a:lnTo>
                      <a:pt x="138" y="661"/>
                    </a:lnTo>
                    <a:lnTo>
                      <a:pt x="147" y="658"/>
                    </a:lnTo>
                    <a:lnTo>
                      <a:pt x="155" y="655"/>
                    </a:lnTo>
                    <a:lnTo>
                      <a:pt x="165" y="654"/>
                    </a:lnTo>
                    <a:lnTo>
                      <a:pt x="173" y="651"/>
                    </a:lnTo>
                    <a:lnTo>
                      <a:pt x="182" y="650"/>
                    </a:lnTo>
                    <a:lnTo>
                      <a:pt x="190" y="649"/>
                    </a:lnTo>
                    <a:lnTo>
                      <a:pt x="199" y="648"/>
                    </a:lnTo>
                    <a:lnTo>
                      <a:pt x="207" y="646"/>
                    </a:lnTo>
                    <a:lnTo>
                      <a:pt x="216" y="645"/>
                    </a:lnTo>
                    <a:lnTo>
                      <a:pt x="224" y="644"/>
                    </a:lnTo>
                    <a:lnTo>
                      <a:pt x="234" y="644"/>
                    </a:lnTo>
                    <a:lnTo>
                      <a:pt x="242" y="642"/>
                    </a:lnTo>
                    <a:lnTo>
                      <a:pt x="251" y="642"/>
                    </a:lnTo>
                    <a:lnTo>
                      <a:pt x="259" y="641"/>
                    </a:lnTo>
                    <a:lnTo>
                      <a:pt x="268" y="641"/>
                    </a:lnTo>
                    <a:lnTo>
                      <a:pt x="276" y="641"/>
                    </a:lnTo>
                    <a:lnTo>
                      <a:pt x="285" y="641"/>
                    </a:lnTo>
                    <a:lnTo>
                      <a:pt x="293" y="641"/>
                    </a:lnTo>
                    <a:lnTo>
                      <a:pt x="303" y="642"/>
                    </a:lnTo>
                    <a:lnTo>
                      <a:pt x="311" y="642"/>
                    </a:lnTo>
                    <a:lnTo>
                      <a:pt x="320" y="644"/>
                    </a:lnTo>
                    <a:lnTo>
                      <a:pt x="328" y="644"/>
                    </a:lnTo>
                    <a:lnTo>
                      <a:pt x="337" y="645"/>
                    </a:lnTo>
                    <a:lnTo>
                      <a:pt x="345" y="646"/>
                    </a:lnTo>
                    <a:lnTo>
                      <a:pt x="354" y="648"/>
                    </a:lnTo>
                    <a:lnTo>
                      <a:pt x="362" y="649"/>
                    </a:lnTo>
                    <a:lnTo>
                      <a:pt x="372" y="650"/>
                    </a:lnTo>
                    <a:lnTo>
                      <a:pt x="380" y="651"/>
                    </a:lnTo>
                    <a:lnTo>
                      <a:pt x="389" y="654"/>
                    </a:lnTo>
                    <a:lnTo>
                      <a:pt x="398" y="655"/>
                    </a:lnTo>
                    <a:lnTo>
                      <a:pt x="406" y="658"/>
                    </a:lnTo>
                    <a:lnTo>
                      <a:pt x="415" y="661"/>
                    </a:lnTo>
                    <a:lnTo>
                      <a:pt x="423" y="662"/>
                    </a:lnTo>
                    <a:lnTo>
                      <a:pt x="433" y="665"/>
                    </a:lnTo>
                    <a:lnTo>
                      <a:pt x="441" y="669"/>
                    </a:lnTo>
                    <a:lnTo>
                      <a:pt x="450" y="671"/>
                    </a:lnTo>
                    <a:lnTo>
                      <a:pt x="458" y="674"/>
                    </a:lnTo>
                    <a:lnTo>
                      <a:pt x="467" y="677"/>
                    </a:lnTo>
                    <a:lnTo>
                      <a:pt x="475" y="681"/>
                    </a:lnTo>
                    <a:lnTo>
                      <a:pt x="484" y="685"/>
                    </a:lnTo>
                    <a:lnTo>
                      <a:pt x="492" y="687"/>
                    </a:lnTo>
                    <a:lnTo>
                      <a:pt x="502" y="691"/>
                    </a:lnTo>
                    <a:lnTo>
                      <a:pt x="510" y="695"/>
                    </a:lnTo>
                    <a:lnTo>
                      <a:pt x="519" y="699"/>
                    </a:lnTo>
                    <a:lnTo>
                      <a:pt x="527" y="705"/>
                    </a:lnTo>
                    <a:lnTo>
                      <a:pt x="536" y="709"/>
                    </a:lnTo>
                    <a:lnTo>
                      <a:pt x="544" y="714"/>
                    </a:lnTo>
                    <a:lnTo>
                      <a:pt x="553" y="718"/>
                    </a:lnTo>
                    <a:lnTo>
                      <a:pt x="276" y="0"/>
                    </a:lnTo>
                    <a:lnTo>
                      <a:pt x="263" y="72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B01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2" name="Freeform 254">
                <a:extLst>
                  <a:ext uri="{FF2B5EF4-FFF2-40B4-BE49-F238E27FC236}">
                    <a16:creationId xmlns:a16="http://schemas.microsoft.com/office/drawing/2014/main" id="{B9717166-D51F-4E44-B197-2A5CA14403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6" y="3791"/>
                <a:ext cx="167" cy="153"/>
              </a:xfrm>
              <a:custGeom>
                <a:avLst/>
                <a:gdLst>
                  <a:gd name="T0" fmla="*/ 439 w 667"/>
                  <a:gd name="T1" fmla="*/ 512 h 612"/>
                  <a:gd name="T2" fmla="*/ 222 w 667"/>
                  <a:gd name="T3" fmla="*/ 512 h 612"/>
                  <a:gd name="T4" fmla="*/ 193 w 667"/>
                  <a:gd name="T5" fmla="*/ 612 h 612"/>
                  <a:gd name="T6" fmla="*/ 0 w 667"/>
                  <a:gd name="T7" fmla="*/ 612 h 612"/>
                  <a:gd name="T8" fmla="*/ 230 w 667"/>
                  <a:gd name="T9" fmla="*/ 0 h 612"/>
                  <a:gd name="T10" fmla="*/ 436 w 667"/>
                  <a:gd name="T11" fmla="*/ 0 h 612"/>
                  <a:gd name="T12" fmla="*/ 667 w 667"/>
                  <a:gd name="T13" fmla="*/ 612 h 612"/>
                  <a:gd name="T14" fmla="*/ 468 w 667"/>
                  <a:gd name="T15" fmla="*/ 612 h 612"/>
                  <a:gd name="T16" fmla="*/ 439 w 667"/>
                  <a:gd name="T17" fmla="*/ 512 h 612"/>
                  <a:gd name="T18" fmla="*/ 399 w 667"/>
                  <a:gd name="T19" fmla="*/ 379 h 612"/>
                  <a:gd name="T20" fmla="*/ 331 w 667"/>
                  <a:gd name="T21" fmla="*/ 159 h 612"/>
                  <a:gd name="T22" fmla="*/ 264 w 667"/>
                  <a:gd name="T23" fmla="*/ 379 h 612"/>
                  <a:gd name="T24" fmla="*/ 399 w 667"/>
                  <a:gd name="T25" fmla="*/ 37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7" h="612">
                    <a:moveTo>
                      <a:pt x="439" y="512"/>
                    </a:moveTo>
                    <a:lnTo>
                      <a:pt x="222" y="512"/>
                    </a:lnTo>
                    <a:lnTo>
                      <a:pt x="193" y="612"/>
                    </a:lnTo>
                    <a:lnTo>
                      <a:pt x="0" y="612"/>
                    </a:lnTo>
                    <a:lnTo>
                      <a:pt x="230" y="0"/>
                    </a:lnTo>
                    <a:lnTo>
                      <a:pt x="436" y="0"/>
                    </a:lnTo>
                    <a:lnTo>
                      <a:pt x="667" y="612"/>
                    </a:lnTo>
                    <a:lnTo>
                      <a:pt x="468" y="612"/>
                    </a:lnTo>
                    <a:lnTo>
                      <a:pt x="439" y="512"/>
                    </a:lnTo>
                    <a:close/>
                    <a:moveTo>
                      <a:pt x="399" y="379"/>
                    </a:moveTo>
                    <a:lnTo>
                      <a:pt x="331" y="159"/>
                    </a:lnTo>
                    <a:lnTo>
                      <a:pt x="264" y="379"/>
                    </a:lnTo>
                    <a:lnTo>
                      <a:pt x="399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3" name="Freeform 255">
                <a:extLst>
                  <a:ext uri="{FF2B5EF4-FFF2-40B4-BE49-F238E27FC236}">
                    <a16:creationId xmlns:a16="http://schemas.microsoft.com/office/drawing/2014/main" id="{B79A9E66-BE14-4486-89CC-1E8858D03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3788"/>
                <a:ext cx="149" cy="159"/>
              </a:xfrm>
              <a:custGeom>
                <a:avLst/>
                <a:gdLst>
                  <a:gd name="T0" fmla="*/ 592 w 598"/>
                  <a:gd name="T1" fmla="*/ 440 h 634"/>
                  <a:gd name="T2" fmla="*/ 575 w 598"/>
                  <a:gd name="T3" fmla="*/ 488 h 634"/>
                  <a:gd name="T4" fmla="*/ 552 w 598"/>
                  <a:gd name="T5" fmla="*/ 528 h 634"/>
                  <a:gd name="T6" fmla="*/ 526 w 598"/>
                  <a:gd name="T7" fmla="*/ 562 h 634"/>
                  <a:gd name="T8" fmla="*/ 493 w 598"/>
                  <a:gd name="T9" fmla="*/ 590 h 634"/>
                  <a:gd name="T10" fmla="*/ 456 w 598"/>
                  <a:gd name="T11" fmla="*/ 611 h 634"/>
                  <a:gd name="T12" fmla="*/ 410 w 598"/>
                  <a:gd name="T13" fmla="*/ 625 h 634"/>
                  <a:gd name="T14" fmla="*/ 359 w 598"/>
                  <a:gd name="T15" fmla="*/ 633 h 634"/>
                  <a:gd name="T16" fmla="*/ 295 w 598"/>
                  <a:gd name="T17" fmla="*/ 634 h 634"/>
                  <a:gd name="T18" fmla="*/ 229 w 598"/>
                  <a:gd name="T19" fmla="*/ 627 h 634"/>
                  <a:gd name="T20" fmla="*/ 173 w 598"/>
                  <a:gd name="T21" fmla="*/ 613 h 634"/>
                  <a:gd name="T22" fmla="*/ 125 w 598"/>
                  <a:gd name="T23" fmla="*/ 589 h 634"/>
                  <a:gd name="T24" fmla="*/ 84 w 598"/>
                  <a:gd name="T25" fmla="*/ 552 h 634"/>
                  <a:gd name="T26" fmla="*/ 47 w 598"/>
                  <a:gd name="T27" fmla="*/ 504 h 634"/>
                  <a:gd name="T28" fmla="*/ 19 w 598"/>
                  <a:gd name="T29" fmla="*/ 443 h 634"/>
                  <a:gd name="T30" fmla="*/ 3 w 598"/>
                  <a:gd name="T31" fmla="*/ 370 h 634"/>
                  <a:gd name="T32" fmla="*/ 0 w 598"/>
                  <a:gd name="T33" fmla="*/ 297 h 634"/>
                  <a:gd name="T34" fmla="*/ 6 w 598"/>
                  <a:gd name="T35" fmla="*/ 244 h 634"/>
                  <a:gd name="T36" fmla="*/ 16 w 598"/>
                  <a:gd name="T37" fmla="*/ 196 h 634"/>
                  <a:gd name="T38" fmla="*/ 32 w 598"/>
                  <a:gd name="T39" fmla="*/ 154 h 634"/>
                  <a:gd name="T40" fmla="*/ 54 w 598"/>
                  <a:gd name="T41" fmla="*/ 115 h 634"/>
                  <a:gd name="T42" fmla="*/ 81 w 598"/>
                  <a:gd name="T43" fmla="*/ 82 h 634"/>
                  <a:gd name="T44" fmla="*/ 115 w 598"/>
                  <a:gd name="T45" fmla="*/ 54 h 634"/>
                  <a:gd name="T46" fmla="*/ 152 w 598"/>
                  <a:gd name="T47" fmla="*/ 33 h 634"/>
                  <a:gd name="T48" fmla="*/ 194 w 598"/>
                  <a:gd name="T49" fmla="*/ 16 h 634"/>
                  <a:gd name="T50" fmla="*/ 241 w 598"/>
                  <a:gd name="T51" fmla="*/ 5 h 634"/>
                  <a:gd name="T52" fmla="*/ 292 w 598"/>
                  <a:gd name="T53" fmla="*/ 1 h 634"/>
                  <a:gd name="T54" fmla="*/ 365 w 598"/>
                  <a:gd name="T55" fmla="*/ 4 h 634"/>
                  <a:gd name="T56" fmla="*/ 436 w 598"/>
                  <a:gd name="T57" fmla="*/ 19 h 634"/>
                  <a:gd name="T58" fmla="*/ 493 w 598"/>
                  <a:gd name="T59" fmla="*/ 48 h 634"/>
                  <a:gd name="T60" fmla="*/ 538 w 598"/>
                  <a:gd name="T61" fmla="*/ 90 h 634"/>
                  <a:gd name="T62" fmla="*/ 572 w 598"/>
                  <a:gd name="T63" fmla="*/ 146 h 634"/>
                  <a:gd name="T64" fmla="*/ 424 w 598"/>
                  <a:gd name="T65" fmla="*/ 228 h 634"/>
                  <a:gd name="T66" fmla="*/ 410 w 598"/>
                  <a:gd name="T67" fmla="*/ 195 h 634"/>
                  <a:gd name="T68" fmla="*/ 388 w 598"/>
                  <a:gd name="T69" fmla="*/ 168 h 634"/>
                  <a:gd name="T70" fmla="*/ 355 w 598"/>
                  <a:gd name="T71" fmla="*/ 149 h 634"/>
                  <a:gd name="T72" fmla="*/ 315 w 598"/>
                  <a:gd name="T73" fmla="*/ 142 h 634"/>
                  <a:gd name="T74" fmla="*/ 271 w 598"/>
                  <a:gd name="T75" fmla="*/ 150 h 634"/>
                  <a:gd name="T76" fmla="*/ 235 w 598"/>
                  <a:gd name="T77" fmla="*/ 171 h 634"/>
                  <a:gd name="T78" fmla="*/ 210 w 598"/>
                  <a:gd name="T79" fmla="*/ 204 h 634"/>
                  <a:gd name="T80" fmla="*/ 197 w 598"/>
                  <a:gd name="T81" fmla="*/ 244 h 634"/>
                  <a:gd name="T82" fmla="*/ 192 w 598"/>
                  <a:gd name="T83" fmla="*/ 294 h 634"/>
                  <a:gd name="T84" fmla="*/ 193 w 598"/>
                  <a:gd name="T85" fmla="*/ 362 h 634"/>
                  <a:gd name="T86" fmla="*/ 202 w 598"/>
                  <a:gd name="T87" fmla="*/ 418 h 634"/>
                  <a:gd name="T88" fmla="*/ 222 w 598"/>
                  <a:gd name="T89" fmla="*/ 455 h 634"/>
                  <a:gd name="T90" fmla="*/ 249 w 598"/>
                  <a:gd name="T91" fmla="*/ 477 h 634"/>
                  <a:gd name="T92" fmla="*/ 282 w 598"/>
                  <a:gd name="T93" fmla="*/ 491 h 634"/>
                  <a:gd name="T94" fmla="*/ 322 w 598"/>
                  <a:gd name="T95" fmla="*/ 492 h 634"/>
                  <a:gd name="T96" fmla="*/ 356 w 598"/>
                  <a:gd name="T97" fmla="*/ 485 h 634"/>
                  <a:gd name="T98" fmla="*/ 384 w 598"/>
                  <a:gd name="T99" fmla="*/ 470 h 634"/>
                  <a:gd name="T100" fmla="*/ 404 w 598"/>
                  <a:gd name="T101" fmla="*/ 446 h 634"/>
                  <a:gd name="T102" fmla="*/ 420 w 598"/>
                  <a:gd name="T103" fmla="*/ 412 h 634"/>
                  <a:gd name="T104" fmla="*/ 432 w 598"/>
                  <a:gd name="T105" fmla="*/ 37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8" h="634">
                    <a:moveTo>
                      <a:pt x="432" y="374"/>
                    </a:moveTo>
                    <a:lnTo>
                      <a:pt x="598" y="423"/>
                    </a:lnTo>
                    <a:lnTo>
                      <a:pt x="592" y="440"/>
                    </a:lnTo>
                    <a:lnTo>
                      <a:pt x="587" y="458"/>
                    </a:lnTo>
                    <a:lnTo>
                      <a:pt x="582" y="472"/>
                    </a:lnTo>
                    <a:lnTo>
                      <a:pt x="575" y="488"/>
                    </a:lnTo>
                    <a:lnTo>
                      <a:pt x="568" y="501"/>
                    </a:lnTo>
                    <a:lnTo>
                      <a:pt x="562" y="516"/>
                    </a:lnTo>
                    <a:lnTo>
                      <a:pt x="552" y="528"/>
                    </a:lnTo>
                    <a:lnTo>
                      <a:pt x="544" y="540"/>
                    </a:lnTo>
                    <a:lnTo>
                      <a:pt x="535" y="552"/>
                    </a:lnTo>
                    <a:lnTo>
                      <a:pt x="526" y="562"/>
                    </a:lnTo>
                    <a:lnTo>
                      <a:pt x="515" y="572"/>
                    </a:lnTo>
                    <a:lnTo>
                      <a:pt x="505" y="581"/>
                    </a:lnTo>
                    <a:lnTo>
                      <a:pt x="493" y="590"/>
                    </a:lnTo>
                    <a:lnTo>
                      <a:pt x="481" y="597"/>
                    </a:lnTo>
                    <a:lnTo>
                      <a:pt x="467" y="605"/>
                    </a:lnTo>
                    <a:lnTo>
                      <a:pt x="456" y="611"/>
                    </a:lnTo>
                    <a:lnTo>
                      <a:pt x="441" y="617"/>
                    </a:lnTo>
                    <a:lnTo>
                      <a:pt x="426" y="621"/>
                    </a:lnTo>
                    <a:lnTo>
                      <a:pt x="410" y="625"/>
                    </a:lnTo>
                    <a:lnTo>
                      <a:pt x="395" y="629"/>
                    </a:lnTo>
                    <a:lnTo>
                      <a:pt x="377" y="631"/>
                    </a:lnTo>
                    <a:lnTo>
                      <a:pt x="359" y="633"/>
                    </a:lnTo>
                    <a:lnTo>
                      <a:pt x="340" y="634"/>
                    </a:lnTo>
                    <a:lnTo>
                      <a:pt x="319" y="634"/>
                    </a:lnTo>
                    <a:lnTo>
                      <a:pt x="295" y="634"/>
                    </a:lnTo>
                    <a:lnTo>
                      <a:pt x="271" y="633"/>
                    </a:lnTo>
                    <a:lnTo>
                      <a:pt x="250" y="630"/>
                    </a:lnTo>
                    <a:lnTo>
                      <a:pt x="229" y="627"/>
                    </a:lnTo>
                    <a:lnTo>
                      <a:pt x="209" y="623"/>
                    </a:lnTo>
                    <a:lnTo>
                      <a:pt x="190" y="618"/>
                    </a:lnTo>
                    <a:lnTo>
                      <a:pt x="173" y="613"/>
                    </a:lnTo>
                    <a:lnTo>
                      <a:pt x="156" y="606"/>
                    </a:lnTo>
                    <a:lnTo>
                      <a:pt x="141" y="598"/>
                    </a:lnTo>
                    <a:lnTo>
                      <a:pt x="125" y="589"/>
                    </a:lnTo>
                    <a:lnTo>
                      <a:pt x="111" y="578"/>
                    </a:lnTo>
                    <a:lnTo>
                      <a:pt x="97" y="565"/>
                    </a:lnTo>
                    <a:lnTo>
                      <a:pt x="84" y="552"/>
                    </a:lnTo>
                    <a:lnTo>
                      <a:pt x="71" y="537"/>
                    </a:lnTo>
                    <a:lnTo>
                      <a:pt x="59" y="521"/>
                    </a:lnTo>
                    <a:lnTo>
                      <a:pt x="47" y="504"/>
                    </a:lnTo>
                    <a:lnTo>
                      <a:pt x="36" y="484"/>
                    </a:lnTo>
                    <a:lnTo>
                      <a:pt x="27" y="464"/>
                    </a:lnTo>
                    <a:lnTo>
                      <a:pt x="19" y="443"/>
                    </a:lnTo>
                    <a:lnTo>
                      <a:pt x="12" y="420"/>
                    </a:lnTo>
                    <a:lnTo>
                      <a:pt x="7" y="397"/>
                    </a:lnTo>
                    <a:lnTo>
                      <a:pt x="3" y="370"/>
                    </a:lnTo>
                    <a:lnTo>
                      <a:pt x="2" y="344"/>
                    </a:lnTo>
                    <a:lnTo>
                      <a:pt x="0" y="316"/>
                    </a:lnTo>
                    <a:lnTo>
                      <a:pt x="0" y="297"/>
                    </a:lnTo>
                    <a:lnTo>
                      <a:pt x="2" y="280"/>
                    </a:lnTo>
                    <a:lnTo>
                      <a:pt x="3" y="261"/>
                    </a:lnTo>
                    <a:lnTo>
                      <a:pt x="6" y="244"/>
                    </a:lnTo>
                    <a:lnTo>
                      <a:pt x="8" y="228"/>
                    </a:lnTo>
                    <a:lnTo>
                      <a:pt x="12" y="212"/>
                    </a:lnTo>
                    <a:lnTo>
                      <a:pt x="16" y="196"/>
                    </a:lnTo>
                    <a:lnTo>
                      <a:pt x="20" y="182"/>
                    </a:lnTo>
                    <a:lnTo>
                      <a:pt x="26" y="167"/>
                    </a:lnTo>
                    <a:lnTo>
                      <a:pt x="32" y="154"/>
                    </a:lnTo>
                    <a:lnTo>
                      <a:pt x="39" y="141"/>
                    </a:lnTo>
                    <a:lnTo>
                      <a:pt x="46" y="127"/>
                    </a:lnTo>
                    <a:lnTo>
                      <a:pt x="54" y="115"/>
                    </a:lnTo>
                    <a:lnTo>
                      <a:pt x="63" y="103"/>
                    </a:lnTo>
                    <a:lnTo>
                      <a:pt x="72" y="93"/>
                    </a:lnTo>
                    <a:lnTo>
                      <a:pt x="81" y="82"/>
                    </a:lnTo>
                    <a:lnTo>
                      <a:pt x="92" y="73"/>
                    </a:lnTo>
                    <a:lnTo>
                      <a:pt x="103" y="64"/>
                    </a:lnTo>
                    <a:lnTo>
                      <a:pt x="115" y="54"/>
                    </a:lnTo>
                    <a:lnTo>
                      <a:pt x="127" y="46"/>
                    </a:lnTo>
                    <a:lnTo>
                      <a:pt x="138" y="40"/>
                    </a:lnTo>
                    <a:lnTo>
                      <a:pt x="152" y="33"/>
                    </a:lnTo>
                    <a:lnTo>
                      <a:pt x="165" y="26"/>
                    </a:lnTo>
                    <a:lnTo>
                      <a:pt x="180" y="21"/>
                    </a:lnTo>
                    <a:lnTo>
                      <a:pt x="194" y="16"/>
                    </a:lnTo>
                    <a:lnTo>
                      <a:pt x="209" y="12"/>
                    </a:lnTo>
                    <a:lnTo>
                      <a:pt x="225" y="8"/>
                    </a:lnTo>
                    <a:lnTo>
                      <a:pt x="241" y="5"/>
                    </a:lnTo>
                    <a:lnTo>
                      <a:pt x="258" y="4"/>
                    </a:lnTo>
                    <a:lnTo>
                      <a:pt x="275" y="1"/>
                    </a:lnTo>
                    <a:lnTo>
                      <a:pt x="292" y="1"/>
                    </a:lnTo>
                    <a:lnTo>
                      <a:pt x="311" y="0"/>
                    </a:lnTo>
                    <a:lnTo>
                      <a:pt x="339" y="1"/>
                    </a:lnTo>
                    <a:lnTo>
                      <a:pt x="365" y="4"/>
                    </a:lnTo>
                    <a:lnTo>
                      <a:pt x="391" y="7"/>
                    </a:lnTo>
                    <a:lnTo>
                      <a:pt x="414" y="12"/>
                    </a:lnTo>
                    <a:lnTo>
                      <a:pt x="436" y="19"/>
                    </a:lnTo>
                    <a:lnTo>
                      <a:pt x="457" y="26"/>
                    </a:lnTo>
                    <a:lnTo>
                      <a:pt x="475" y="36"/>
                    </a:lnTo>
                    <a:lnTo>
                      <a:pt x="493" y="48"/>
                    </a:lnTo>
                    <a:lnTo>
                      <a:pt x="509" y="60"/>
                    </a:lnTo>
                    <a:lnTo>
                      <a:pt x="523" y="74"/>
                    </a:lnTo>
                    <a:lnTo>
                      <a:pt x="538" y="90"/>
                    </a:lnTo>
                    <a:lnTo>
                      <a:pt x="551" y="106"/>
                    </a:lnTo>
                    <a:lnTo>
                      <a:pt x="562" y="126"/>
                    </a:lnTo>
                    <a:lnTo>
                      <a:pt x="572" y="146"/>
                    </a:lnTo>
                    <a:lnTo>
                      <a:pt x="583" y="167"/>
                    </a:lnTo>
                    <a:lnTo>
                      <a:pt x="591" y="191"/>
                    </a:lnTo>
                    <a:lnTo>
                      <a:pt x="424" y="228"/>
                    </a:lnTo>
                    <a:lnTo>
                      <a:pt x="420" y="215"/>
                    </a:lnTo>
                    <a:lnTo>
                      <a:pt x="414" y="204"/>
                    </a:lnTo>
                    <a:lnTo>
                      <a:pt x="410" y="195"/>
                    </a:lnTo>
                    <a:lnTo>
                      <a:pt x="405" y="187"/>
                    </a:lnTo>
                    <a:lnTo>
                      <a:pt x="397" y="178"/>
                    </a:lnTo>
                    <a:lnTo>
                      <a:pt x="388" y="168"/>
                    </a:lnTo>
                    <a:lnTo>
                      <a:pt x="377" y="160"/>
                    </a:lnTo>
                    <a:lnTo>
                      <a:pt x="367" y="154"/>
                    </a:lnTo>
                    <a:lnTo>
                      <a:pt x="355" y="149"/>
                    </a:lnTo>
                    <a:lnTo>
                      <a:pt x="343" y="145"/>
                    </a:lnTo>
                    <a:lnTo>
                      <a:pt x="330" y="143"/>
                    </a:lnTo>
                    <a:lnTo>
                      <a:pt x="315" y="142"/>
                    </a:lnTo>
                    <a:lnTo>
                      <a:pt x="299" y="143"/>
                    </a:lnTo>
                    <a:lnTo>
                      <a:pt x="284" y="146"/>
                    </a:lnTo>
                    <a:lnTo>
                      <a:pt x="271" y="150"/>
                    </a:lnTo>
                    <a:lnTo>
                      <a:pt x="258" y="155"/>
                    </a:lnTo>
                    <a:lnTo>
                      <a:pt x="246" y="163"/>
                    </a:lnTo>
                    <a:lnTo>
                      <a:pt x="235" y="171"/>
                    </a:lnTo>
                    <a:lnTo>
                      <a:pt x="226" y="182"/>
                    </a:lnTo>
                    <a:lnTo>
                      <a:pt x="217" y="194"/>
                    </a:lnTo>
                    <a:lnTo>
                      <a:pt x="210" y="204"/>
                    </a:lnTo>
                    <a:lnTo>
                      <a:pt x="205" y="216"/>
                    </a:lnTo>
                    <a:lnTo>
                      <a:pt x="201" y="229"/>
                    </a:lnTo>
                    <a:lnTo>
                      <a:pt x="197" y="244"/>
                    </a:lnTo>
                    <a:lnTo>
                      <a:pt x="194" y="259"/>
                    </a:lnTo>
                    <a:lnTo>
                      <a:pt x="192" y="276"/>
                    </a:lnTo>
                    <a:lnTo>
                      <a:pt x="192" y="294"/>
                    </a:lnTo>
                    <a:lnTo>
                      <a:pt x="190" y="314"/>
                    </a:lnTo>
                    <a:lnTo>
                      <a:pt x="192" y="340"/>
                    </a:lnTo>
                    <a:lnTo>
                      <a:pt x="193" y="362"/>
                    </a:lnTo>
                    <a:lnTo>
                      <a:pt x="196" y="382"/>
                    </a:lnTo>
                    <a:lnTo>
                      <a:pt x="198" y="401"/>
                    </a:lnTo>
                    <a:lnTo>
                      <a:pt x="202" y="418"/>
                    </a:lnTo>
                    <a:lnTo>
                      <a:pt x="207" y="432"/>
                    </a:lnTo>
                    <a:lnTo>
                      <a:pt x="214" y="444"/>
                    </a:lnTo>
                    <a:lnTo>
                      <a:pt x="222" y="455"/>
                    </a:lnTo>
                    <a:lnTo>
                      <a:pt x="230" y="464"/>
                    </a:lnTo>
                    <a:lnTo>
                      <a:pt x="238" y="471"/>
                    </a:lnTo>
                    <a:lnTo>
                      <a:pt x="249" y="477"/>
                    </a:lnTo>
                    <a:lnTo>
                      <a:pt x="259" y="483"/>
                    </a:lnTo>
                    <a:lnTo>
                      <a:pt x="270" y="487"/>
                    </a:lnTo>
                    <a:lnTo>
                      <a:pt x="282" y="491"/>
                    </a:lnTo>
                    <a:lnTo>
                      <a:pt x="295" y="492"/>
                    </a:lnTo>
                    <a:lnTo>
                      <a:pt x="308" y="492"/>
                    </a:lnTo>
                    <a:lnTo>
                      <a:pt x="322" y="492"/>
                    </a:lnTo>
                    <a:lnTo>
                      <a:pt x="333" y="491"/>
                    </a:lnTo>
                    <a:lnTo>
                      <a:pt x="345" y="488"/>
                    </a:lnTo>
                    <a:lnTo>
                      <a:pt x="356" y="485"/>
                    </a:lnTo>
                    <a:lnTo>
                      <a:pt x="367" y="480"/>
                    </a:lnTo>
                    <a:lnTo>
                      <a:pt x="375" y="475"/>
                    </a:lnTo>
                    <a:lnTo>
                      <a:pt x="384" y="470"/>
                    </a:lnTo>
                    <a:lnTo>
                      <a:pt x="391" y="462"/>
                    </a:lnTo>
                    <a:lnTo>
                      <a:pt x="397" y="454"/>
                    </a:lnTo>
                    <a:lnTo>
                      <a:pt x="404" y="446"/>
                    </a:lnTo>
                    <a:lnTo>
                      <a:pt x="409" y="435"/>
                    </a:lnTo>
                    <a:lnTo>
                      <a:pt x="414" y="424"/>
                    </a:lnTo>
                    <a:lnTo>
                      <a:pt x="420" y="412"/>
                    </a:lnTo>
                    <a:lnTo>
                      <a:pt x="424" y="401"/>
                    </a:lnTo>
                    <a:lnTo>
                      <a:pt x="428" y="387"/>
                    </a:lnTo>
                    <a:lnTo>
                      <a:pt x="432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4" name="Freeform 256">
                <a:extLst>
                  <a:ext uri="{FF2B5EF4-FFF2-40B4-BE49-F238E27FC236}">
                    <a16:creationId xmlns:a16="http://schemas.microsoft.com/office/drawing/2014/main" id="{8F76513D-F6F2-4E0B-ABF6-C283327C1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3788"/>
                <a:ext cx="150" cy="159"/>
              </a:xfrm>
              <a:custGeom>
                <a:avLst/>
                <a:gdLst>
                  <a:gd name="T0" fmla="*/ 591 w 597"/>
                  <a:gd name="T1" fmla="*/ 440 h 634"/>
                  <a:gd name="T2" fmla="*/ 574 w 597"/>
                  <a:gd name="T3" fmla="*/ 488 h 634"/>
                  <a:gd name="T4" fmla="*/ 551 w 597"/>
                  <a:gd name="T5" fmla="*/ 528 h 634"/>
                  <a:gd name="T6" fmla="*/ 525 w 597"/>
                  <a:gd name="T7" fmla="*/ 562 h 634"/>
                  <a:gd name="T8" fmla="*/ 492 w 597"/>
                  <a:gd name="T9" fmla="*/ 590 h 634"/>
                  <a:gd name="T10" fmla="*/ 455 w 597"/>
                  <a:gd name="T11" fmla="*/ 611 h 634"/>
                  <a:gd name="T12" fmla="*/ 409 w 597"/>
                  <a:gd name="T13" fmla="*/ 625 h 634"/>
                  <a:gd name="T14" fmla="*/ 358 w 597"/>
                  <a:gd name="T15" fmla="*/ 633 h 634"/>
                  <a:gd name="T16" fmla="*/ 294 w 597"/>
                  <a:gd name="T17" fmla="*/ 634 h 634"/>
                  <a:gd name="T18" fmla="*/ 228 w 597"/>
                  <a:gd name="T19" fmla="*/ 627 h 634"/>
                  <a:gd name="T20" fmla="*/ 172 w 597"/>
                  <a:gd name="T21" fmla="*/ 613 h 634"/>
                  <a:gd name="T22" fmla="*/ 124 w 597"/>
                  <a:gd name="T23" fmla="*/ 589 h 634"/>
                  <a:gd name="T24" fmla="*/ 83 w 597"/>
                  <a:gd name="T25" fmla="*/ 552 h 634"/>
                  <a:gd name="T26" fmla="*/ 46 w 597"/>
                  <a:gd name="T27" fmla="*/ 504 h 634"/>
                  <a:gd name="T28" fmla="*/ 18 w 597"/>
                  <a:gd name="T29" fmla="*/ 443 h 634"/>
                  <a:gd name="T30" fmla="*/ 2 w 597"/>
                  <a:gd name="T31" fmla="*/ 370 h 634"/>
                  <a:gd name="T32" fmla="*/ 0 w 597"/>
                  <a:gd name="T33" fmla="*/ 297 h 634"/>
                  <a:gd name="T34" fmla="*/ 5 w 597"/>
                  <a:gd name="T35" fmla="*/ 244 h 634"/>
                  <a:gd name="T36" fmla="*/ 15 w 597"/>
                  <a:gd name="T37" fmla="*/ 196 h 634"/>
                  <a:gd name="T38" fmla="*/ 31 w 597"/>
                  <a:gd name="T39" fmla="*/ 154 h 634"/>
                  <a:gd name="T40" fmla="*/ 53 w 597"/>
                  <a:gd name="T41" fmla="*/ 115 h 634"/>
                  <a:gd name="T42" fmla="*/ 80 w 597"/>
                  <a:gd name="T43" fmla="*/ 82 h 634"/>
                  <a:gd name="T44" fmla="*/ 114 w 597"/>
                  <a:gd name="T45" fmla="*/ 54 h 634"/>
                  <a:gd name="T46" fmla="*/ 151 w 597"/>
                  <a:gd name="T47" fmla="*/ 33 h 634"/>
                  <a:gd name="T48" fmla="*/ 193 w 597"/>
                  <a:gd name="T49" fmla="*/ 16 h 634"/>
                  <a:gd name="T50" fmla="*/ 240 w 597"/>
                  <a:gd name="T51" fmla="*/ 5 h 634"/>
                  <a:gd name="T52" fmla="*/ 291 w 597"/>
                  <a:gd name="T53" fmla="*/ 1 h 634"/>
                  <a:gd name="T54" fmla="*/ 364 w 597"/>
                  <a:gd name="T55" fmla="*/ 4 h 634"/>
                  <a:gd name="T56" fmla="*/ 435 w 597"/>
                  <a:gd name="T57" fmla="*/ 19 h 634"/>
                  <a:gd name="T58" fmla="*/ 492 w 597"/>
                  <a:gd name="T59" fmla="*/ 48 h 634"/>
                  <a:gd name="T60" fmla="*/ 537 w 597"/>
                  <a:gd name="T61" fmla="*/ 90 h 634"/>
                  <a:gd name="T62" fmla="*/ 571 w 597"/>
                  <a:gd name="T63" fmla="*/ 146 h 634"/>
                  <a:gd name="T64" fmla="*/ 423 w 597"/>
                  <a:gd name="T65" fmla="*/ 228 h 634"/>
                  <a:gd name="T66" fmla="*/ 409 w 597"/>
                  <a:gd name="T67" fmla="*/ 195 h 634"/>
                  <a:gd name="T68" fmla="*/ 387 w 597"/>
                  <a:gd name="T69" fmla="*/ 168 h 634"/>
                  <a:gd name="T70" fmla="*/ 354 w 597"/>
                  <a:gd name="T71" fmla="*/ 149 h 634"/>
                  <a:gd name="T72" fmla="*/ 314 w 597"/>
                  <a:gd name="T73" fmla="*/ 142 h 634"/>
                  <a:gd name="T74" fmla="*/ 270 w 597"/>
                  <a:gd name="T75" fmla="*/ 150 h 634"/>
                  <a:gd name="T76" fmla="*/ 234 w 597"/>
                  <a:gd name="T77" fmla="*/ 171 h 634"/>
                  <a:gd name="T78" fmla="*/ 209 w 597"/>
                  <a:gd name="T79" fmla="*/ 204 h 634"/>
                  <a:gd name="T80" fmla="*/ 196 w 597"/>
                  <a:gd name="T81" fmla="*/ 244 h 634"/>
                  <a:gd name="T82" fmla="*/ 191 w 597"/>
                  <a:gd name="T83" fmla="*/ 294 h 634"/>
                  <a:gd name="T84" fmla="*/ 192 w 597"/>
                  <a:gd name="T85" fmla="*/ 362 h 634"/>
                  <a:gd name="T86" fmla="*/ 201 w 597"/>
                  <a:gd name="T87" fmla="*/ 418 h 634"/>
                  <a:gd name="T88" fmla="*/ 221 w 597"/>
                  <a:gd name="T89" fmla="*/ 455 h 634"/>
                  <a:gd name="T90" fmla="*/ 248 w 597"/>
                  <a:gd name="T91" fmla="*/ 477 h 634"/>
                  <a:gd name="T92" fmla="*/ 281 w 597"/>
                  <a:gd name="T93" fmla="*/ 491 h 634"/>
                  <a:gd name="T94" fmla="*/ 321 w 597"/>
                  <a:gd name="T95" fmla="*/ 492 h 634"/>
                  <a:gd name="T96" fmla="*/ 355 w 597"/>
                  <a:gd name="T97" fmla="*/ 485 h 634"/>
                  <a:gd name="T98" fmla="*/ 383 w 597"/>
                  <a:gd name="T99" fmla="*/ 470 h 634"/>
                  <a:gd name="T100" fmla="*/ 403 w 597"/>
                  <a:gd name="T101" fmla="*/ 446 h 634"/>
                  <a:gd name="T102" fmla="*/ 419 w 597"/>
                  <a:gd name="T103" fmla="*/ 412 h 634"/>
                  <a:gd name="T104" fmla="*/ 431 w 597"/>
                  <a:gd name="T105" fmla="*/ 37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7" h="634">
                    <a:moveTo>
                      <a:pt x="431" y="374"/>
                    </a:moveTo>
                    <a:lnTo>
                      <a:pt x="597" y="423"/>
                    </a:lnTo>
                    <a:lnTo>
                      <a:pt x="591" y="440"/>
                    </a:lnTo>
                    <a:lnTo>
                      <a:pt x="586" y="458"/>
                    </a:lnTo>
                    <a:lnTo>
                      <a:pt x="581" y="472"/>
                    </a:lnTo>
                    <a:lnTo>
                      <a:pt x="574" y="488"/>
                    </a:lnTo>
                    <a:lnTo>
                      <a:pt x="567" y="501"/>
                    </a:lnTo>
                    <a:lnTo>
                      <a:pt x="561" y="516"/>
                    </a:lnTo>
                    <a:lnTo>
                      <a:pt x="551" y="528"/>
                    </a:lnTo>
                    <a:lnTo>
                      <a:pt x="543" y="540"/>
                    </a:lnTo>
                    <a:lnTo>
                      <a:pt x="534" y="552"/>
                    </a:lnTo>
                    <a:lnTo>
                      <a:pt x="525" y="562"/>
                    </a:lnTo>
                    <a:lnTo>
                      <a:pt x="514" y="572"/>
                    </a:lnTo>
                    <a:lnTo>
                      <a:pt x="504" y="581"/>
                    </a:lnTo>
                    <a:lnTo>
                      <a:pt x="492" y="590"/>
                    </a:lnTo>
                    <a:lnTo>
                      <a:pt x="480" y="597"/>
                    </a:lnTo>
                    <a:lnTo>
                      <a:pt x="467" y="605"/>
                    </a:lnTo>
                    <a:lnTo>
                      <a:pt x="455" y="611"/>
                    </a:lnTo>
                    <a:lnTo>
                      <a:pt x="440" y="617"/>
                    </a:lnTo>
                    <a:lnTo>
                      <a:pt x="425" y="621"/>
                    </a:lnTo>
                    <a:lnTo>
                      <a:pt x="409" y="625"/>
                    </a:lnTo>
                    <a:lnTo>
                      <a:pt x="394" y="629"/>
                    </a:lnTo>
                    <a:lnTo>
                      <a:pt x="376" y="631"/>
                    </a:lnTo>
                    <a:lnTo>
                      <a:pt x="358" y="633"/>
                    </a:lnTo>
                    <a:lnTo>
                      <a:pt x="339" y="634"/>
                    </a:lnTo>
                    <a:lnTo>
                      <a:pt x="318" y="634"/>
                    </a:lnTo>
                    <a:lnTo>
                      <a:pt x="294" y="634"/>
                    </a:lnTo>
                    <a:lnTo>
                      <a:pt x="270" y="633"/>
                    </a:lnTo>
                    <a:lnTo>
                      <a:pt x="249" y="630"/>
                    </a:lnTo>
                    <a:lnTo>
                      <a:pt x="228" y="627"/>
                    </a:lnTo>
                    <a:lnTo>
                      <a:pt x="208" y="623"/>
                    </a:lnTo>
                    <a:lnTo>
                      <a:pt x="189" y="618"/>
                    </a:lnTo>
                    <a:lnTo>
                      <a:pt x="172" y="613"/>
                    </a:lnTo>
                    <a:lnTo>
                      <a:pt x="155" y="606"/>
                    </a:lnTo>
                    <a:lnTo>
                      <a:pt x="140" y="598"/>
                    </a:lnTo>
                    <a:lnTo>
                      <a:pt x="124" y="589"/>
                    </a:lnTo>
                    <a:lnTo>
                      <a:pt x="110" y="578"/>
                    </a:lnTo>
                    <a:lnTo>
                      <a:pt x="96" y="565"/>
                    </a:lnTo>
                    <a:lnTo>
                      <a:pt x="83" y="552"/>
                    </a:lnTo>
                    <a:lnTo>
                      <a:pt x="70" y="537"/>
                    </a:lnTo>
                    <a:lnTo>
                      <a:pt x="58" y="521"/>
                    </a:lnTo>
                    <a:lnTo>
                      <a:pt x="46" y="504"/>
                    </a:lnTo>
                    <a:lnTo>
                      <a:pt x="35" y="484"/>
                    </a:lnTo>
                    <a:lnTo>
                      <a:pt x="26" y="464"/>
                    </a:lnTo>
                    <a:lnTo>
                      <a:pt x="18" y="443"/>
                    </a:lnTo>
                    <a:lnTo>
                      <a:pt x="11" y="420"/>
                    </a:lnTo>
                    <a:lnTo>
                      <a:pt x="6" y="397"/>
                    </a:lnTo>
                    <a:lnTo>
                      <a:pt x="2" y="370"/>
                    </a:lnTo>
                    <a:lnTo>
                      <a:pt x="1" y="344"/>
                    </a:lnTo>
                    <a:lnTo>
                      <a:pt x="0" y="316"/>
                    </a:lnTo>
                    <a:lnTo>
                      <a:pt x="0" y="297"/>
                    </a:lnTo>
                    <a:lnTo>
                      <a:pt x="1" y="280"/>
                    </a:lnTo>
                    <a:lnTo>
                      <a:pt x="2" y="261"/>
                    </a:lnTo>
                    <a:lnTo>
                      <a:pt x="5" y="244"/>
                    </a:lnTo>
                    <a:lnTo>
                      <a:pt x="7" y="228"/>
                    </a:lnTo>
                    <a:lnTo>
                      <a:pt x="11" y="212"/>
                    </a:lnTo>
                    <a:lnTo>
                      <a:pt x="15" y="196"/>
                    </a:lnTo>
                    <a:lnTo>
                      <a:pt x="19" y="182"/>
                    </a:lnTo>
                    <a:lnTo>
                      <a:pt x="25" y="167"/>
                    </a:lnTo>
                    <a:lnTo>
                      <a:pt x="31" y="154"/>
                    </a:lnTo>
                    <a:lnTo>
                      <a:pt x="38" y="141"/>
                    </a:lnTo>
                    <a:lnTo>
                      <a:pt x="45" y="127"/>
                    </a:lnTo>
                    <a:lnTo>
                      <a:pt x="53" y="115"/>
                    </a:lnTo>
                    <a:lnTo>
                      <a:pt x="62" y="103"/>
                    </a:lnTo>
                    <a:lnTo>
                      <a:pt x="71" y="93"/>
                    </a:lnTo>
                    <a:lnTo>
                      <a:pt x="80" y="82"/>
                    </a:lnTo>
                    <a:lnTo>
                      <a:pt x="91" y="73"/>
                    </a:lnTo>
                    <a:lnTo>
                      <a:pt x="102" y="64"/>
                    </a:lnTo>
                    <a:lnTo>
                      <a:pt x="114" y="54"/>
                    </a:lnTo>
                    <a:lnTo>
                      <a:pt x="126" y="46"/>
                    </a:lnTo>
                    <a:lnTo>
                      <a:pt x="137" y="40"/>
                    </a:lnTo>
                    <a:lnTo>
                      <a:pt x="151" y="33"/>
                    </a:lnTo>
                    <a:lnTo>
                      <a:pt x="164" y="26"/>
                    </a:lnTo>
                    <a:lnTo>
                      <a:pt x="179" y="21"/>
                    </a:lnTo>
                    <a:lnTo>
                      <a:pt x="193" y="16"/>
                    </a:lnTo>
                    <a:lnTo>
                      <a:pt x="208" y="12"/>
                    </a:lnTo>
                    <a:lnTo>
                      <a:pt x="224" y="8"/>
                    </a:lnTo>
                    <a:lnTo>
                      <a:pt x="240" y="5"/>
                    </a:lnTo>
                    <a:lnTo>
                      <a:pt x="257" y="4"/>
                    </a:lnTo>
                    <a:lnTo>
                      <a:pt x="274" y="1"/>
                    </a:lnTo>
                    <a:lnTo>
                      <a:pt x="291" y="1"/>
                    </a:lnTo>
                    <a:lnTo>
                      <a:pt x="310" y="0"/>
                    </a:lnTo>
                    <a:lnTo>
                      <a:pt x="338" y="1"/>
                    </a:lnTo>
                    <a:lnTo>
                      <a:pt x="364" y="4"/>
                    </a:lnTo>
                    <a:lnTo>
                      <a:pt x="390" y="7"/>
                    </a:lnTo>
                    <a:lnTo>
                      <a:pt x="413" y="12"/>
                    </a:lnTo>
                    <a:lnTo>
                      <a:pt x="435" y="19"/>
                    </a:lnTo>
                    <a:lnTo>
                      <a:pt x="456" y="26"/>
                    </a:lnTo>
                    <a:lnTo>
                      <a:pt x="474" y="36"/>
                    </a:lnTo>
                    <a:lnTo>
                      <a:pt x="492" y="48"/>
                    </a:lnTo>
                    <a:lnTo>
                      <a:pt x="508" y="60"/>
                    </a:lnTo>
                    <a:lnTo>
                      <a:pt x="522" y="74"/>
                    </a:lnTo>
                    <a:lnTo>
                      <a:pt x="537" y="90"/>
                    </a:lnTo>
                    <a:lnTo>
                      <a:pt x="550" y="106"/>
                    </a:lnTo>
                    <a:lnTo>
                      <a:pt x="561" y="126"/>
                    </a:lnTo>
                    <a:lnTo>
                      <a:pt x="571" y="146"/>
                    </a:lnTo>
                    <a:lnTo>
                      <a:pt x="582" y="167"/>
                    </a:lnTo>
                    <a:lnTo>
                      <a:pt x="590" y="191"/>
                    </a:lnTo>
                    <a:lnTo>
                      <a:pt x="423" y="228"/>
                    </a:lnTo>
                    <a:lnTo>
                      <a:pt x="419" y="215"/>
                    </a:lnTo>
                    <a:lnTo>
                      <a:pt x="413" y="204"/>
                    </a:lnTo>
                    <a:lnTo>
                      <a:pt x="409" y="195"/>
                    </a:lnTo>
                    <a:lnTo>
                      <a:pt x="404" y="187"/>
                    </a:lnTo>
                    <a:lnTo>
                      <a:pt x="396" y="178"/>
                    </a:lnTo>
                    <a:lnTo>
                      <a:pt x="387" y="168"/>
                    </a:lnTo>
                    <a:lnTo>
                      <a:pt x="376" y="160"/>
                    </a:lnTo>
                    <a:lnTo>
                      <a:pt x="366" y="154"/>
                    </a:lnTo>
                    <a:lnTo>
                      <a:pt x="354" y="149"/>
                    </a:lnTo>
                    <a:lnTo>
                      <a:pt x="342" y="145"/>
                    </a:lnTo>
                    <a:lnTo>
                      <a:pt x="329" y="143"/>
                    </a:lnTo>
                    <a:lnTo>
                      <a:pt x="314" y="142"/>
                    </a:lnTo>
                    <a:lnTo>
                      <a:pt x="298" y="143"/>
                    </a:lnTo>
                    <a:lnTo>
                      <a:pt x="283" y="146"/>
                    </a:lnTo>
                    <a:lnTo>
                      <a:pt x="270" y="150"/>
                    </a:lnTo>
                    <a:lnTo>
                      <a:pt x="257" y="155"/>
                    </a:lnTo>
                    <a:lnTo>
                      <a:pt x="245" y="163"/>
                    </a:lnTo>
                    <a:lnTo>
                      <a:pt x="234" y="171"/>
                    </a:lnTo>
                    <a:lnTo>
                      <a:pt x="225" y="182"/>
                    </a:lnTo>
                    <a:lnTo>
                      <a:pt x="216" y="194"/>
                    </a:lnTo>
                    <a:lnTo>
                      <a:pt x="209" y="204"/>
                    </a:lnTo>
                    <a:lnTo>
                      <a:pt x="204" y="216"/>
                    </a:lnTo>
                    <a:lnTo>
                      <a:pt x="200" y="229"/>
                    </a:lnTo>
                    <a:lnTo>
                      <a:pt x="196" y="244"/>
                    </a:lnTo>
                    <a:lnTo>
                      <a:pt x="193" y="259"/>
                    </a:lnTo>
                    <a:lnTo>
                      <a:pt x="191" y="276"/>
                    </a:lnTo>
                    <a:lnTo>
                      <a:pt x="191" y="294"/>
                    </a:lnTo>
                    <a:lnTo>
                      <a:pt x="189" y="314"/>
                    </a:lnTo>
                    <a:lnTo>
                      <a:pt x="191" y="340"/>
                    </a:lnTo>
                    <a:lnTo>
                      <a:pt x="192" y="362"/>
                    </a:lnTo>
                    <a:lnTo>
                      <a:pt x="195" y="382"/>
                    </a:lnTo>
                    <a:lnTo>
                      <a:pt x="197" y="401"/>
                    </a:lnTo>
                    <a:lnTo>
                      <a:pt x="201" y="418"/>
                    </a:lnTo>
                    <a:lnTo>
                      <a:pt x="206" y="432"/>
                    </a:lnTo>
                    <a:lnTo>
                      <a:pt x="213" y="444"/>
                    </a:lnTo>
                    <a:lnTo>
                      <a:pt x="221" y="455"/>
                    </a:lnTo>
                    <a:lnTo>
                      <a:pt x="229" y="464"/>
                    </a:lnTo>
                    <a:lnTo>
                      <a:pt x="237" y="471"/>
                    </a:lnTo>
                    <a:lnTo>
                      <a:pt x="248" y="477"/>
                    </a:lnTo>
                    <a:lnTo>
                      <a:pt x="258" y="483"/>
                    </a:lnTo>
                    <a:lnTo>
                      <a:pt x="269" y="487"/>
                    </a:lnTo>
                    <a:lnTo>
                      <a:pt x="281" y="491"/>
                    </a:lnTo>
                    <a:lnTo>
                      <a:pt x="294" y="492"/>
                    </a:lnTo>
                    <a:lnTo>
                      <a:pt x="307" y="492"/>
                    </a:lnTo>
                    <a:lnTo>
                      <a:pt x="321" y="492"/>
                    </a:lnTo>
                    <a:lnTo>
                      <a:pt x="333" y="491"/>
                    </a:lnTo>
                    <a:lnTo>
                      <a:pt x="344" y="488"/>
                    </a:lnTo>
                    <a:lnTo>
                      <a:pt x="355" y="485"/>
                    </a:lnTo>
                    <a:lnTo>
                      <a:pt x="366" y="480"/>
                    </a:lnTo>
                    <a:lnTo>
                      <a:pt x="374" y="475"/>
                    </a:lnTo>
                    <a:lnTo>
                      <a:pt x="383" y="470"/>
                    </a:lnTo>
                    <a:lnTo>
                      <a:pt x="390" y="462"/>
                    </a:lnTo>
                    <a:lnTo>
                      <a:pt x="396" y="454"/>
                    </a:lnTo>
                    <a:lnTo>
                      <a:pt x="403" y="446"/>
                    </a:lnTo>
                    <a:lnTo>
                      <a:pt x="408" y="435"/>
                    </a:lnTo>
                    <a:lnTo>
                      <a:pt x="413" y="424"/>
                    </a:lnTo>
                    <a:lnTo>
                      <a:pt x="419" y="412"/>
                    </a:lnTo>
                    <a:lnTo>
                      <a:pt x="423" y="401"/>
                    </a:lnTo>
                    <a:lnTo>
                      <a:pt x="427" y="387"/>
                    </a:lnTo>
                    <a:lnTo>
                      <a:pt x="431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5" name="Rectangle 257">
                <a:extLst>
                  <a:ext uri="{FF2B5EF4-FFF2-40B4-BE49-F238E27FC236}">
                    <a16:creationId xmlns:a16="http://schemas.microsoft.com/office/drawing/2014/main" id="{8E6A5042-DF17-44FD-936B-BB229750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3791"/>
                <a:ext cx="47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6" name="Freeform 258">
                <a:extLst>
                  <a:ext uri="{FF2B5EF4-FFF2-40B4-BE49-F238E27FC236}">
                    <a16:creationId xmlns:a16="http://schemas.microsoft.com/office/drawing/2014/main" id="{D8D9E542-04B9-4C22-AE0E-FE17195BC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5" y="3788"/>
                <a:ext cx="159" cy="159"/>
              </a:xfrm>
              <a:custGeom>
                <a:avLst/>
                <a:gdLst>
                  <a:gd name="T0" fmla="*/ 2 w 636"/>
                  <a:gd name="T1" fmla="*/ 281 h 634"/>
                  <a:gd name="T2" fmla="*/ 8 w 636"/>
                  <a:gd name="T3" fmla="*/ 231 h 634"/>
                  <a:gd name="T4" fmla="*/ 21 w 636"/>
                  <a:gd name="T5" fmla="*/ 184 h 634"/>
                  <a:gd name="T6" fmla="*/ 40 w 636"/>
                  <a:gd name="T7" fmla="*/ 143 h 634"/>
                  <a:gd name="T8" fmla="*/ 64 w 636"/>
                  <a:gd name="T9" fmla="*/ 106 h 634"/>
                  <a:gd name="T10" fmla="*/ 94 w 636"/>
                  <a:gd name="T11" fmla="*/ 74 h 634"/>
                  <a:gd name="T12" fmla="*/ 130 w 636"/>
                  <a:gd name="T13" fmla="*/ 48 h 634"/>
                  <a:gd name="T14" fmla="*/ 170 w 636"/>
                  <a:gd name="T15" fmla="*/ 26 h 634"/>
                  <a:gd name="T16" fmla="*/ 214 w 636"/>
                  <a:gd name="T17" fmla="*/ 12 h 634"/>
                  <a:gd name="T18" fmla="*/ 263 w 636"/>
                  <a:gd name="T19" fmla="*/ 4 h 634"/>
                  <a:gd name="T20" fmla="*/ 317 w 636"/>
                  <a:gd name="T21" fmla="*/ 0 h 634"/>
                  <a:gd name="T22" fmla="*/ 372 w 636"/>
                  <a:gd name="T23" fmla="*/ 4 h 634"/>
                  <a:gd name="T24" fmla="*/ 422 w 636"/>
                  <a:gd name="T25" fmla="*/ 12 h 634"/>
                  <a:gd name="T26" fmla="*/ 467 w 636"/>
                  <a:gd name="T27" fmla="*/ 26 h 634"/>
                  <a:gd name="T28" fmla="*/ 507 w 636"/>
                  <a:gd name="T29" fmla="*/ 46 h 634"/>
                  <a:gd name="T30" fmla="*/ 542 w 636"/>
                  <a:gd name="T31" fmla="*/ 73 h 634"/>
                  <a:gd name="T32" fmla="*/ 572 w 636"/>
                  <a:gd name="T33" fmla="*/ 105 h 634"/>
                  <a:gd name="T34" fmla="*/ 596 w 636"/>
                  <a:gd name="T35" fmla="*/ 141 h 634"/>
                  <a:gd name="T36" fmla="*/ 615 w 636"/>
                  <a:gd name="T37" fmla="*/ 182 h 634"/>
                  <a:gd name="T38" fmla="*/ 628 w 636"/>
                  <a:gd name="T39" fmla="*/ 227 h 634"/>
                  <a:gd name="T40" fmla="*/ 634 w 636"/>
                  <a:gd name="T41" fmla="*/ 277 h 634"/>
                  <a:gd name="T42" fmla="*/ 634 w 636"/>
                  <a:gd name="T43" fmla="*/ 340 h 634"/>
                  <a:gd name="T44" fmla="*/ 626 w 636"/>
                  <a:gd name="T45" fmla="*/ 411 h 634"/>
                  <a:gd name="T46" fmla="*/ 608 w 636"/>
                  <a:gd name="T47" fmla="*/ 471 h 634"/>
                  <a:gd name="T48" fmla="*/ 579 w 636"/>
                  <a:gd name="T49" fmla="*/ 521 h 634"/>
                  <a:gd name="T50" fmla="*/ 542 w 636"/>
                  <a:gd name="T51" fmla="*/ 562 h 634"/>
                  <a:gd name="T52" fmla="*/ 495 w 636"/>
                  <a:gd name="T53" fmla="*/ 596 h 634"/>
                  <a:gd name="T54" fmla="*/ 439 w 636"/>
                  <a:gd name="T55" fmla="*/ 619 h 634"/>
                  <a:gd name="T56" fmla="*/ 373 w 636"/>
                  <a:gd name="T57" fmla="*/ 631 h 634"/>
                  <a:gd name="T58" fmla="*/ 299 w 636"/>
                  <a:gd name="T59" fmla="*/ 634 h 634"/>
                  <a:gd name="T60" fmla="*/ 230 w 636"/>
                  <a:gd name="T61" fmla="*/ 626 h 634"/>
                  <a:gd name="T62" fmla="*/ 170 w 636"/>
                  <a:gd name="T63" fmla="*/ 609 h 634"/>
                  <a:gd name="T64" fmla="*/ 121 w 636"/>
                  <a:gd name="T65" fmla="*/ 582 h 634"/>
                  <a:gd name="T66" fmla="*/ 79 w 636"/>
                  <a:gd name="T67" fmla="*/ 545 h 634"/>
                  <a:gd name="T68" fmla="*/ 43 w 636"/>
                  <a:gd name="T69" fmla="*/ 496 h 634"/>
                  <a:gd name="T70" fmla="*/ 17 w 636"/>
                  <a:gd name="T71" fmla="*/ 438 h 634"/>
                  <a:gd name="T72" fmla="*/ 3 w 636"/>
                  <a:gd name="T73" fmla="*/ 369 h 634"/>
                  <a:gd name="T74" fmla="*/ 190 w 636"/>
                  <a:gd name="T75" fmla="*/ 318 h 634"/>
                  <a:gd name="T76" fmla="*/ 195 w 636"/>
                  <a:gd name="T77" fmla="*/ 381 h 634"/>
                  <a:gd name="T78" fmla="*/ 209 w 636"/>
                  <a:gd name="T79" fmla="*/ 428 h 634"/>
                  <a:gd name="T80" fmla="*/ 234 w 636"/>
                  <a:gd name="T81" fmla="*/ 462 h 634"/>
                  <a:gd name="T82" fmla="*/ 266 w 636"/>
                  <a:gd name="T83" fmla="*/ 483 h 634"/>
                  <a:gd name="T84" fmla="*/ 304 w 636"/>
                  <a:gd name="T85" fmla="*/ 492 h 634"/>
                  <a:gd name="T86" fmla="*/ 347 w 636"/>
                  <a:gd name="T87" fmla="*/ 489 h 634"/>
                  <a:gd name="T88" fmla="*/ 384 w 636"/>
                  <a:gd name="T89" fmla="*/ 477 h 634"/>
                  <a:gd name="T90" fmla="*/ 413 w 636"/>
                  <a:gd name="T91" fmla="*/ 452 h 634"/>
                  <a:gd name="T92" fmla="*/ 433 w 636"/>
                  <a:gd name="T93" fmla="*/ 414 h 634"/>
                  <a:gd name="T94" fmla="*/ 445 w 636"/>
                  <a:gd name="T95" fmla="*/ 358 h 634"/>
                  <a:gd name="T96" fmla="*/ 446 w 636"/>
                  <a:gd name="T97" fmla="*/ 289 h 634"/>
                  <a:gd name="T98" fmla="*/ 437 w 636"/>
                  <a:gd name="T99" fmla="*/ 235 h 634"/>
                  <a:gd name="T100" fmla="*/ 419 w 636"/>
                  <a:gd name="T101" fmla="*/ 195 h 634"/>
                  <a:gd name="T102" fmla="*/ 392 w 636"/>
                  <a:gd name="T103" fmla="*/ 166 h 634"/>
                  <a:gd name="T104" fmla="*/ 358 w 636"/>
                  <a:gd name="T105" fmla="*/ 150 h 634"/>
                  <a:gd name="T106" fmla="*/ 316 w 636"/>
                  <a:gd name="T107" fmla="*/ 145 h 634"/>
                  <a:gd name="T108" fmla="*/ 276 w 636"/>
                  <a:gd name="T109" fmla="*/ 150 h 634"/>
                  <a:gd name="T110" fmla="*/ 243 w 636"/>
                  <a:gd name="T111" fmla="*/ 167 h 634"/>
                  <a:gd name="T112" fmla="*/ 216 w 636"/>
                  <a:gd name="T113" fmla="*/ 195 h 634"/>
                  <a:gd name="T114" fmla="*/ 198 w 636"/>
                  <a:gd name="T115" fmla="*/ 239 h 634"/>
                  <a:gd name="T116" fmla="*/ 190 w 636"/>
                  <a:gd name="T117" fmla="*/ 29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6" h="634">
                    <a:moveTo>
                      <a:pt x="0" y="318"/>
                    </a:moveTo>
                    <a:lnTo>
                      <a:pt x="0" y="300"/>
                    </a:lnTo>
                    <a:lnTo>
                      <a:pt x="2" y="281"/>
                    </a:lnTo>
                    <a:lnTo>
                      <a:pt x="3" y="264"/>
                    </a:lnTo>
                    <a:lnTo>
                      <a:pt x="6" y="247"/>
                    </a:lnTo>
                    <a:lnTo>
                      <a:pt x="8" y="231"/>
                    </a:lnTo>
                    <a:lnTo>
                      <a:pt x="12" y="215"/>
                    </a:lnTo>
                    <a:lnTo>
                      <a:pt x="16" y="199"/>
                    </a:lnTo>
                    <a:lnTo>
                      <a:pt x="21" y="184"/>
                    </a:lnTo>
                    <a:lnTo>
                      <a:pt x="27" y="170"/>
                    </a:lnTo>
                    <a:lnTo>
                      <a:pt x="33" y="156"/>
                    </a:lnTo>
                    <a:lnTo>
                      <a:pt x="40" y="143"/>
                    </a:lnTo>
                    <a:lnTo>
                      <a:pt x="48" y="130"/>
                    </a:lnTo>
                    <a:lnTo>
                      <a:pt x="56" y="118"/>
                    </a:lnTo>
                    <a:lnTo>
                      <a:pt x="64" y="106"/>
                    </a:lnTo>
                    <a:lnTo>
                      <a:pt x="73" y="95"/>
                    </a:lnTo>
                    <a:lnTo>
                      <a:pt x="84" y="84"/>
                    </a:lnTo>
                    <a:lnTo>
                      <a:pt x="94" y="74"/>
                    </a:lnTo>
                    <a:lnTo>
                      <a:pt x="106" y="65"/>
                    </a:lnTo>
                    <a:lnTo>
                      <a:pt x="117" y="56"/>
                    </a:lnTo>
                    <a:lnTo>
                      <a:pt x="130" y="48"/>
                    </a:lnTo>
                    <a:lnTo>
                      <a:pt x="142" y="40"/>
                    </a:lnTo>
                    <a:lnTo>
                      <a:pt x="155" y="33"/>
                    </a:lnTo>
                    <a:lnTo>
                      <a:pt x="170" y="26"/>
                    </a:lnTo>
                    <a:lnTo>
                      <a:pt x="185" y="21"/>
                    </a:lnTo>
                    <a:lnTo>
                      <a:pt x="199" y="16"/>
                    </a:lnTo>
                    <a:lnTo>
                      <a:pt x="214" y="12"/>
                    </a:lnTo>
                    <a:lnTo>
                      <a:pt x="230" y="9"/>
                    </a:lnTo>
                    <a:lnTo>
                      <a:pt x="246" y="5"/>
                    </a:lnTo>
                    <a:lnTo>
                      <a:pt x="263" y="4"/>
                    </a:lnTo>
                    <a:lnTo>
                      <a:pt x="280" y="1"/>
                    </a:lnTo>
                    <a:lnTo>
                      <a:pt x="299" y="1"/>
                    </a:lnTo>
                    <a:lnTo>
                      <a:pt x="317" y="0"/>
                    </a:lnTo>
                    <a:lnTo>
                      <a:pt x="336" y="1"/>
                    </a:lnTo>
                    <a:lnTo>
                      <a:pt x="354" y="1"/>
                    </a:lnTo>
                    <a:lnTo>
                      <a:pt x="372" y="4"/>
                    </a:lnTo>
                    <a:lnTo>
                      <a:pt x="389" y="5"/>
                    </a:lnTo>
                    <a:lnTo>
                      <a:pt x="406" y="8"/>
                    </a:lnTo>
                    <a:lnTo>
                      <a:pt x="422" y="12"/>
                    </a:lnTo>
                    <a:lnTo>
                      <a:pt x="437" y="16"/>
                    </a:lnTo>
                    <a:lnTo>
                      <a:pt x="453" y="21"/>
                    </a:lnTo>
                    <a:lnTo>
                      <a:pt x="467" y="26"/>
                    </a:lnTo>
                    <a:lnTo>
                      <a:pt x="481" y="33"/>
                    </a:lnTo>
                    <a:lnTo>
                      <a:pt x="494" y="40"/>
                    </a:lnTo>
                    <a:lnTo>
                      <a:pt x="507" y="46"/>
                    </a:lnTo>
                    <a:lnTo>
                      <a:pt x="519" y="54"/>
                    </a:lnTo>
                    <a:lnTo>
                      <a:pt x="531" y="64"/>
                    </a:lnTo>
                    <a:lnTo>
                      <a:pt x="542" y="73"/>
                    </a:lnTo>
                    <a:lnTo>
                      <a:pt x="552" y="82"/>
                    </a:lnTo>
                    <a:lnTo>
                      <a:pt x="563" y="93"/>
                    </a:lnTo>
                    <a:lnTo>
                      <a:pt x="572" y="105"/>
                    </a:lnTo>
                    <a:lnTo>
                      <a:pt x="581" y="115"/>
                    </a:lnTo>
                    <a:lnTo>
                      <a:pt x="589" y="127"/>
                    </a:lnTo>
                    <a:lnTo>
                      <a:pt x="596" y="141"/>
                    </a:lnTo>
                    <a:lnTo>
                      <a:pt x="603" y="154"/>
                    </a:lnTo>
                    <a:lnTo>
                      <a:pt x="609" y="167"/>
                    </a:lnTo>
                    <a:lnTo>
                      <a:pt x="615" y="182"/>
                    </a:lnTo>
                    <a:lnTo>
                      <a:pt x="620" y="196"/>
                    </a:lnTo>
                    <a:lnTo>
                      <a:pt x="624" y="211"/>
                    </a:lnTo>
                    <a:lnTo>
                      <a:pt x="628" y="227"/>
                    </a:lnTo>
                    <a:lnTo>
                      <a:pt x="630" y="243"/>
                    </a:lnTo>
                    <a:lnTo>
                      <a:pt x="633" y="260"/>
                    </a:lnTo>
                    <a:lnTo>
                      <a:pt x="634" y="277"/>
                    </a:lnTo>
                    <a:lnTo>
                      <a:pt x="636" y="294"/>
                    </a:lnTo>
                    <a:lnTo>
                      <a:pt x="636" y="313"/>
                    </a:lnTo>
                    <a:lnTo>
                      <a:pt x="634" y="340"/>
                    </a:lnTo>
                    <a:lnTo>
                      <a:pt x="633" y="363"/>
                    </a:lnTo>
                    <a:lnTo>
                      <a:pt x="630" y="387"/>
                    </a:lnTo>
                    <a:lnTo>
                      <a:pt x="626" y="411"/>
                    </a:lnTo>
                    <a:lnTo>
                      <a:pt x="621" y="432"/>
                    </a:lnTo>
                    <a:lnTo>
                      <a:pt x="615" y="452"/>
                    </a:lnTo>
                    <a:lnTo>
                      <a:pt x="608" y="471"/>
                    </a:lnTo>
                    <a:lnTo>
                      <a:pt x="600" y="489"/>
                    </a:lnTo>
                    <a:lnTo>
                      <a:pt x="589" y="505"/>
                    </a:lnTo>
                    <a:lnTo>
                      <a:pt x="579" y="521"/>
                    </a:lnTo>
                    <a:lnTo>
                      <a:pt x="568" y="536"/>
                    </a:lnTo>
                    <a:lnTo>
                      <a:pt x="555" y="550"/>
                    </a:lnTo>
                    <a:lnTo>
                      <a:pt x="542" y="562"/>
                    </a:lnTo>
                    <a:lnTo>
                      <a:pt x="527" y="574"/>
                    </a:lnTo>
                    <a:lnTo>
                      <a:pt x="511" y="586"/>
                    </a:lnTo>
                    <a:lnTo>
                      <a:pt x="495" y="596"/>
                    </a:lnTo>
                    <a:lnTo>
                      <a:pt x="477" y="605"/>
                    </a:lnTo>
                    <a:lnTo>
                      <a:pt x="458" y="613"/>
                    </a:lnTo>
                    <a:lnTo>
                      <a:pt x="439" y="619"/>
                    </a:lnTo>
                    <a:lnTo>
                      <a:pt x="418" y="625"/>
                    </a:lnTo>
                    <a:lnTo>
                      <a:pt x="396" y="629"/>
                    </a:lnTo>
                    <a:lnTo>
                      <a:pt x="373" y="631"/>
                    </a:lnTo>
                    <a:lnTo>
                      <a:pt x="349" y="634"/>
                    </a:lnTo>
                    <a:lnTo>
                      <a:pt x="324" y="634"/>
                    </a:lnTo>
                    <a:lnTo>
                      <a:pt x="299" y="634"/>
                    </a:lnTo>
                    <a:lnTo>
                      <a:pt x="275" y="633"/>
                    </a:lnTo>
                    <a:lnTo>
                      <a:pt x="252" y="630"/>
                    </a:lnTo>
                    <a:lnTo>
                      <a:pt x="230" y="626"/>
                    </a:lnTo>
                    <a:lnTo>
                      <a:pt x="209" y="621"/>
                    </a:lnTo>
                    <a:lnTo>
                      <a:pt x="189" y="615"/>
                    </a:lnTo>
                    <a:lnTo>
                      <a:pt x="170" y="609"/>
                    </a:lnTo>
                    <a:lnTo>
                      <a:pt x="153" y="601"/>
                    </a:lnTo>
                    <a:lnTo>
                      <a:pt x="136" y="593"/>
                    </a:lnTo>
                    <a:lnTo>
                      <a:pt x="121" y="582"/>
                    </a:lnTo>
                    <a:lnTo>
                      <a:pt x="105" y="572"/>
                    </a:lnTo>
                    <a:lnTo>
                      <a:pt x="92" y="558"/>
                    </a:lnTo>
                    <a:lnTo>
                      <a:pt x="79" y="545"/>
                    </a:lnTo>
                    <a:lnTo>
                      <a:pt x="65" y="531"/>
                    </a:lnTo>
                    <a:lnTo>
                      <a:pt x="53" y="513"/>
                    </a:lnTo>
                    <a:lnTo>
                      <a:pt x="43" y="496"/>
                    </a:lnTo>
                    <a:lnTo>
                      <a:pt x="32" y="479"/>
                    </a:lnTo>
                    <a:lnTo>
                      <a:pt x="24" y="459"/>
                    </a:lnTo>
                    <a:lnTo>
                      <a:pt x="17" y="438"/>
                    </a:lnTo>
                    <a:lnTo>
                      <a:pt x="11" y="416"/>
                    </a:lnTo>
                    <a:lnTo>
                      <a:pt x="7" y="393"/>
                    </a:lnTo>
                    <a:lnTo>
                      <a:pt x="3" y="369"/>
                    </a:lnTo>
                    <a:lnTo>
                      <a:pt x="2" y="344"/>
                    </a:lnTo>
                    <a:lnTo>
                      <a:pt x="0" y="318"/>
                    </a:lnTo>
                    <a:close/>
                    <a:moveTo>
                      <a:pt x="190" y="318"/>
                    </a:moveTo>
                    <a:lnTo>
                      <a:pt x="190" y="341"/>
                    </a:lnTo>
                    <a:lnTo>
                      <a:pt x="193" y="362"/>
                    </a:lnTo>
                    <a:lnTo>
                      <a:pt x="195" y="381"/>
                    </a:lnTo>
                    <a:lnTo>
                      <a:pt x="198" y="398"/>
                    </a:lnTo>
                    <a:lnTo>
                      <a:pt x="203" y="414"/>
                    </a:lnTo>
                    <a:lnTo>
                      <a:pt x="209" y="428"/>
                    </a:lnTo>
                    <a:lnTo>
                      <a:pt x="216" y="442"/>
                    </a:lnTo>
                    <a:lnTo>
                      <a:pt x="224" y="452"/>
                    </a:lnTo>
                    <a:lnTo>
                      <a:pt x="234" y="462"/>
                    </a:lnTo>
                    <a:lnTo>
                      <a:pt x="243" y="470"/>
                    </a:lnTo>
                    <a:lnTo>
                      <a:pt x="254" y="476"/>
                    </a:lnTo>
                    <a:lnTo>
                      <a:pt x="266" y="483"/>
                    </a:lnTo>
                    <a:lnTo>
                      <a:pt x="278" y="487"/>
                    </a:lnTo>
                    <a:lnTo>
                      <a:pt x="289" y="489"/>
                    </a:lnTo>
                    <a:lnTo>
                      <a:pt x="304" y="492"/>
                    </a:lnTo>
                    <a:lnTo>
                      <a:pt x="319" y="492"/>
                    </a:lnTo>
                    <a:lnTo>
                      <a:pt x="333" y="492"/>
                    </a:lnTo>
                    <a:lnTo>
                      <a:pt x="347" y="489"/>
                    </a:lnTo>
                    <a:lnTo>
                      <a:pt x="360" y="487"/>
                    </a:lnTo>
                    <a:lnTo>
                      <a:pt x="372" y="483"/>
                    </a:lnTo>
                    <a:lnTo>
                      <a:pt x="384" y="477"/>
                    </a:lnTo>
                    <a:lnTo>
                      <a:pt x="394" y="470"/>
                    </a:lnTo>
                    <a:lnTo>
                      <a:pt x="404" y="462"/>
                    </a:lnTo>
                    <a:lnTo>
                      <a:pt x="413" y="452"/>
                    </a:lnTo>
                    <a:lnTo>
                      <a:pt x="421" y="442"/>
                    </a:lnTo>
                    <a:lnTo>
                      <a:pt x="427" y="428"/>
                    </a:lnTo>
                    <a:lnTo>
                      <a:pt x="433" y="414"/>
                    </a:lnTo>
                    <a:lnTo>
                      <a:pt x="438" y="398"/>
                    </a:lnTo>
                    <a:lnTo>
                      <a:pt x="442" y="378"/>
                    </a:lnTo>
                    <a:lnTo>
                      <a:pt x="445" y="358"/>
                    </a:lnTo>
                    <a:lnTo>
                      <a:pt x="446" y="336"/>
                    </a:lnTo>
                    <a:lnTo>
                      <a:pt x="446" y="310"/>
                    </a:lnTo>
                    <a:lnTo>
                      <a:pt x="446" y="289"/>
                    </a:lnTo>
                    <a:lnTo>
                      <a:pt x="443" y="271"/>
                    </a:lnTo>
                    <a:lnTo>
                      <a:pt x="441" y="252"/>
                    </a:lnTo>
                    <a:lnTo>
                      <a:pt x="437" y="235"/>
                    </a:lnTo>
                    <a:lnTo>
                      <a:pt x="433" y="220"/>
                    </a:lnTo>
                    <a:lnTo>
                      <a:pt x="426" y="207"/>
                    </a:lnTo>
                    <a:lnTo>
                      <a:pt x="419" y="195"/>
                    </a:lnTo>
                    <a:lnTo>
                      <a:pt x="412" y="184"/>
                    </a:lnTo>
                    <a:lnTo>
                      <a:pt x="402" y="175"/>
                    </a:lnTo>
                    <a:lnTo>
                      <a:pt x="392" y="166"/>
                    </a:lnTo>
                    <a:lnTo>
                      <a:pt x="381" y="159"/>
                    </a:lnTo>
                    <a:lnTo>
                      <a:pt x="370" y="154"/>
                    </a:lnTo>
                    <a:lnTo>
                      <a:pt x="358" y="150"/>
                    </a:lnTo>
                    <a:lnTo>
                      <a:pt x="345" y="146"/>
                    </a:lnTo>
                    <a:lnTo>
                      <a:pt x="331" y="145"/>
                    </a:lnTo>
                    <a:lnTo>
                      <a:pt x="316" y="145"/>
                    </a:lnTo>
                    <a:lnTo>
                      <a:pt x="303" y="145"/>
                    </a:lnTo>
                    <a:lnTo>
                      <a:pt x="289" y="146"/>
                    </a:lnTo>
                    <a:lnTo>
                      <a:pt x="276" y="150"/>
                    </a:lnTo>
                    <a:lnTo>
                      <a:pt x="264" y="154"/>
                    </a:lnTo>
                    <a:lnTo>
                      <a:pt x="254" y="159"/>
                    </a:lnTo>
                    <a:lnTo>
                      <a:pt x="243" y="167"/>
                    </a:lnTo>
                    <a:lnTo>
                      <a:pt x="234" y="175"/>
                    </a:lnTo>
                    <a:lnTo>
                      <a:pt x="224" y="184"/>
                    </a:lnTo>
                    <a:lnTo>
                      <a:pt x="216" y="195"/>
                    </a:lnTo>
                    <a:lnTo>
                      <a:pt x="210" y="208"/>
                    </a:lnTo>
                    <a:lnTo>
                      <a:pt x="203" y="22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3" y="275"/>
                    </a:lnTo>
                    <a:lnTo>
                      <a:pt x="190" y="296"/>
                    </a:lnTo>
                    <a:lnTo>
                      <a:pt x="190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7" name="Freeform 259">
                <a:extLst>
                  <a:ext uri="{FF2B5EF4-FFF2-40B4-BE49-F238E27FC236}">
                    <a16:creationId xmlns:a16="http://schemas.microsoft.com/office/drawing/2014/main" id="{EAA32F4C-7A8D-4DD1-A220-7CF894568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791"/>
                <a:ext cx="146" cy="153"/>
              </a:xfrm>
              <a:custGeom>
                <a:avLst/>
                <a:gdLst>
                  <a:gd name="T0" fmla="*/ 0 w 585"/>
                  <a:gd name="T1" fmla="*/ 0 h 612"/>
                  <a:gd name="T2" fmla="*/ 177 w 585"/>
                  <a:gd name="T3" fmla="*/ 0 h 612"/>
                  <a:gd name="T4" fmla="*/ 408 w 585"/>
                  <a:gd name="T5" fmla="*/ 339 h 612"/>
                  <a:gd name="T6" fmla="*/ 408 w 585"/>
                  <a:gd name="T7" fmla="*/ 0 h 612"/>
                  <a:gd name="T8" fmla="*/ 585 w 585"/>
                  <a:gd name="T9" fmla="*/ 0 h 612"/>
                  <a:gd name="T10" fmla="*/ 585 w 585"/>
                  <a:gd name="T11" fmla="*/ 612 h 612"/>
                  <a:gd name="T12" fmla="*/ 408 w 585"/>
                  <a:gd name="T13" fmla="*/ 612 h 612"/>
                  <a:gd name="T14" fmla="*/ 178 w 585"/>
                  <a:gd name="T15" fmla="*/ 277 h 612"/>
                  <a:gd name="T16" fmla="*/ 178 w 585"/>
                  <a:gd name="T17" fmla="*/ 612 h 612"/>
                  <a:gd name="T18" fmla="*/ 0 w 585"/>
                  <a:gd name="T19" fmla="*/ 612 h 612"/>
                  <a:gd name="T20" fmla="*/ 0 w 585"/>
                  <a:gd name="T2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5" h="612">
                    <a:moveTo>
                      <a:pt x="0" y="0"/>
                    </a:moveTo>
                    <a:lnTo>
                      <a:pt x="177" y="0"/>
                    </a:lnTo>
                    <a:lnTo>
                      <a:pt x="408" y="339"/>
                    </a:lnTo>
                    <a:lnTo>
                      <a:pt x="408" y="0"/>
                    </a:lnTo>
                    <a:lnTo>
                      <a:pt x="585" y="0"/>
                    </a:lnTo>
                    <a:lnTo>
                      <a:pt x="585" y="612"/>
                    </a:lnTo>
                    <a:lnTo>
                      <a:pt x="408" y="612"/>
                    </a:lnTo>
                    <a:lnTo>
                      <a:pt x="178" y="277"/>
                    </a:lnTo>
                    <a:lnTo>
                      <a:pt x="178" y="612"/>
                    </a:lnTo>
                    <a:lnTo>
                      <a:pt x="0" y="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8" name="Freeform 260">
                <a:extLst>
                  <a:ext uri="{FF2B5EF4-FFF2-40B4-BE49-F238E27FC236}">
                    <a16:creationId xmlns:a16="http://schemas.microsoft.com/office/drawing/2014/main" id="{0A12F2B6-8859-44A6-A164-037F5AAC2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3791"/>
                <a:ext cx="130" cy="153"/>
              </a:xfrm>
              <a:custGeom>
                <a:avLst/>
                <a:gdLst>
                  <a:gd name="T0" fmla="*/ 0 w 518"/>
                  <a:gd name="T1" fmla="*/ 0 h 612"/>
                  <a:gd name="T2" fmla="*/ 509 w 518"/>
                  <a:gd name="T3" fmla="*/ 0 h 612"/>
                  <a:gd name="T4" fmla="*/ 509 w 518"/>
                  <a:gd name="T5" fmla="*/ 131 h 612"/>
                  <a:gd name="T6" fmla="*/ 190 w 518"/>
                  <a:gd name="T7" fmla="*/ 131 h 612"/>
                  <a:gd name="T8" fmla="*/ 190 w 518"/>
                  <a:gd name="T9" fmla="*/ 228 h 612"/>
                  <a:gd name="T10" fmla="*/ 485 w 518"/>
                  <a:gd name="T11" fmla="*/ 228 h 612"/>
                  <a:gd name="T12" fmla="*/ 485 w 518"/>
                  <a:gd name="T13" fmla="*/ 354 h 612"/>
                  <a:gd name="T14" fmla="*/ 190 w 518"/>
                  <a:gd name="T15" fmla="*/ 354 h 612"/>
                  <a:gd name="T16" fmla="*/ 190 w 518"/>
                  <a:gd name="T17" fmla="*/ 474 h 612"/>
                  <a:gd name="T18" fmla="*/ 518 w 518"/>
                  <a:gd name="T19" fmla="*/ 474 h 612"/>
                  <a:gd name="T20" fmla="*/ 518 w 518"/>
                  <a:gd name="T21" fmla="*/ 612 h 612"/>
                  <a:gd name="T22" fmla="*/ 0 w 518"/>
                  <a:gd name="T23" fmla="*/ 612 h 612"/>
                  <a:gd name="T24" fmla="*/ 0 w 518"/>
                  <a:gd name="T25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612">
                    <a:moveTo>
                      <a:pt x="0" y="0"/>
                    </a:moveTo>
                    <a:lnTo>
                      <a:pt x="509" y="0"/>
                    </a:lnTo>
                    <a:lnTo>
                      <a:pt x="509" y="131"/>
                    </a:lnTo>
                    <a:lnTo>
                      <a:pt x="190" y="131"/>
                    </a:lnTo>
                    <a:lnTo>
                      <a:pt x="190" y="228"/>
                    </a:lnTo>
                    <a:lnTo>
                      <a:pt x="485" y="228"/>
                    </a:lnTo>
                    <a:lnTo>
                      <a:pt x="485" y="354"/>
                    </a:lnTo>
                    <a:lnTo>
                      <a:pt x="190" y="354"/>
                    </a:lnTo>
                    <a:lnTo>
                      <a:pt x="190" y="474"/>
                    </a:lnTo>
                    <a:lnTo>
                      <a:pt x="518" y="474"/>
                    </a:lnTo>
                    <a:lnTo>
                      <a:pt x="518" y="612"/>
                    </a:lnTo>
                    <a:lnTo>
                      <a:pt x="0" y="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29" name="Freeform 261">
                <a:extLst>
                  <a:ext uri="{FF2B5EF4-FFF2-40B4-BE49-F238E27FC236}">
                    <a16:creationId xmlns:a16="http://schemas.microsoft.com/office/drawing/2014/main" id="{D6F82D89-5A0E-4B84-90E1-9088C6D91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3788"/>
                <a:ext cx="139" cy="159"/>
              </a:xfrm>
              <a:custGeom>
                <a:avLst/>
                <a:gdLst>
                  <a:gd name="T0" fmla="*/ 190 w 558"/>
                  <a:gd name="T1" fmla="*/ 448 h 634"/>
                  <a:gd name="T2" fmla="*/ 221 w 558"/>
                  <a:gd name="T3" fmla="*/ 493 h 634"/>
                  <a:gd name="T4" fmla="*/ 263 w 558"/>
                  <a:gd name="T5" fmla="*/ 512 h 634"/>
                  <a:gd name="T6" fmla="*/ 308 w 558"/>
                  <a:gd name="T7" fmla="*/ 512 h 634"/>
                  <a:gd name="T8" fmla="*/ 339 w 558"/>
                  <a:gd name="T9" fmla="*/ 503 h 634"/>
                  <a:gd name="T10" fmla="*/ 368 w 558"/>
                  <a:gd name="T11" fmla="*/ 475 h 634"/>
                  <a:gd name="T12" fmla="*/ 373 w 558"/>
                  <a:gd name="T13" fmla="*/ 451 h 634"/>
                  <a:gd name="T14" fmla="*/ 368 w 558"/>
                  <a:gd name="T15" fmla="*/ 428 h 634"/>
                  <a:gd name="T16" fmla="*/ 339 w 558"/>
                  <a:gd name="T17" fmla="*/ 399 h 634"/>
                  <a:gd name="T18" fmla="*/ 255 w 558"/>
                  <a:gd name="T19" fmla="*/ 373 h 634"/>
                  <a:gd name="T20" fmla="*/ 149 w 558"/>
                  <a:gd name="T21" fmla="*/ 340 h 634"/>
                  <a:gd name="T22" fmla="*/ 77 w 558"/>
                  <a:gd name="T23" fmla="*/ 298 h 634"/>
                  <a:gd name="T24" fmla="*/ 38 w 558"/>
                  <a:gd name="T25" fmla="*/ 245 h 634"/>
                  <a:gd name="T26" fmla="*/ 24 w 558"/>
                  <a:gd name="T27" fmla="*/ 180 h 634"/>
                  <a:gd name="T28" fmla="*/ 31 w 558"/>
                  <a:gd name="T29" fmla="*/ 134 h 634"/>
                  <a:gd name="T30" fmla="*/ 51 w 558"/>
                  <a:gd name="T31" fmla="*/ 90 h 634"/>
                  <a:gd name="T32" fmla="*/ 85 w 558"/>
                  <a:gd name="T33" fmla="*/ 53 h 634"/>
                  <a:gd name="T34" fmla="*/ 134 w 558"/>
                  <a:gd name="T35" fmla="*/ 25 h 634"/>
                  <a:gd name="T36" fmla="*/ 199 w 558"/>
                  <a:gd name="T37" fmla="*/ 7 h 634"/>
                  <a:gd name="T38" fmla="*/ 284 w 558"/>
                  <a:gd name="T39" fmla="*/ 0 h 634"/>
                  <a:gd name="T40" fmla="*/ 388 w 558"/>
                  <a:gd name="T41" fmla="*/ 12 h 634"/>
                  <a:gd name="T42" fmla="*/ 463 w 558"/>
                  <a:gd name="T43" fmla="*/ 44 h 634"/>
                  <a:gd name="T44" fmla="*/ 513 w 558"/>
                  <a:gd name="T45" fmla="*/ 101 h 634"/>
                  <a:gd name="T46" fmla="*/ 536 w 558"/>
                  <a:gd name="T47" fmla="*/ 183 h 634"/>
                  <a:gd name="T48" fmla="*/ 351 w 558"/>
                  <a:gd name="T49" fmla="*/ 166 h 634"/>
                  <a:gd name="T50" fmla="*/ 333 w 558"/>
                  <a:gd name="T51" fmla="*/ 138 h 634"/>
                  <a:gd name="T52" fmla="*/ 310 w 558"/>
                  <a:gd name="T53" fmla="*/ 122 h 634"/>
                  <a:gd name="T54" fmla="*/ 250 w 558"/>
                  <a:gd name="T55" fmla="*/ 115 h 634"/>
                  <a:gd name="T56" fmla="*/ 209 w 558"/>
                  <a:gd name="T57" fmla="*/ 137 h 634"/>
                  <a:gd name="T58" fmla="*/ 201 w 558"/>
                  <a:gd name="T59" fmla="*/ 170 h 634"/>
                  <a:gd name="T60" fmla="*/ 222 w 558"/>
                  <a:gd name="T61" fmla="*/ 195 h 634"/>
                  <a:gd name="T62" fmla="*/ 335 w 558"/>
                  <a:gd name="T63" fmla="*/ 225 h 634"/>
                  <a:gd name="T64" fmla="*/ 440 w 558"/>
                  <a:gd name="T65" fmla="*/ 259 h 634"/>
                  <a:gd name="T66" fmla="*/ 490 w 558"/>
                  <a:gd name="T67" fmla="*/ 288 h 634"/>
                  <a:gd name="T68" fmla="*/ 526 w 558"/>
                  <a:gd name="T69" fmla="*/ 324 h 634"/>
                  <a:gd name="T70" fmla="*/ 547 w 558"/>
                  <a:gd name="T71" fmla="*/ 366 h 634"/>
                  <a:gd name="T72" fmla="*/ 556 w 558"/>
                  <a:gd name="T73" fmla="*/ 412 h 634"/>
                  <a:gd name="T74" fmla="*/ 552 w 558"/>
                  <a:gd name="T75" fmla="*/ 467 h 634"/>
                  <a:gd name="T76" fmla="*/ 532 w 558"/>
                  <a:gd name="T77" fmla="*/ 520 h 634"/>
                  <a:gd name="T78" fmla="*/ 497 w 558"/>
                  <a:gd name="T79" fmla="*/ 568 h 634"/>
                  <a:gd name="T80" fmla="*/ 448 w 558"/>
                  <a:gd name="T81" fmla="*/ 602 h 634"/>
                  <a:gd name="T82" fmla="*/ 385 w 558"/>
                  <a:gd name="T83" fmla="*/ 625 h 634"/>
                  <a:gd name="T84" fmla="*/ 307 w 558"/>
                  <a:gd name="T85" fmla="*/ 634 h 634"/>
                  <a:gd name="T86" fmla="*/ 182 w 558"/>
                  <a:gd name="T87" fmla="*/ 626 h 634"/>
                  <a:gd name="T88" fmla="*/ 116 w 558"/>
                  <a:gd name="T89" fmla="*/ 606 h 634"/>
                  <a:gd name="T90" fmla="*/ 77 w 558"/>
                  <a:gd name="T91" fmla="*/ 581 h 634"/>
                  <a:gd name="T92" fmla="*/ 31 w 558"/>
                  <a:gd name="T93" fmla="*/ 524 h 634"/>
                  <a:gd name="T94" fmla="*/ 4 w 558"/>
                  <a:gd name="T95" fmla="*/ 44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8" h="634">
                    <a:moveTo>
                      <a:pt x="0" y="420"/>
                    </a:moveTo>
                    <a:lnTo>
                      <a:pt x="181" y="410"/>
                    </a:lnTo>
                    <a:lnTo>
                      <a:pt x="185" y="430"/>
                    </a:lnTo>
                    <a:lnTo>
                      <a:pt x="190" y="448"/>
                    </a:lnTo>
                    <a:lnTo>
                      <a:pt x="197" y="464"/>
                    </a:lnTo>
                    <a:lnTo>
                      <a:pt x="205" y="476"/>
                    </a:lnTo>
                    <a:lnTo>
                      <a:pt x="213" y="485"/>
                    </a:lnTo>
                    <a:lnTo>
                      <a:pt x="221" y="493"/>
                    </a:lnTo>
                    <a:lnTo>
                      <a:pt x="230" y="499"/>
                    </a:lnTo>
                    <a:lnTo>
                      <a:pt x="241" y="504"/>
                    </a:lnTo>
                    <a:lnTo>
                      <a:pt x="251" y="508"/>
                    </a:lnTo>
                    <a:lnTo>
                      <a:pt x="263" y="512"/>
                    </a:lnTo>
                    <a:lnTo>
                      <a:pt x="275" y="513"/>
                    </a:lnTo>
                    <a:lnTo>
                      <a:pt x="288" y="513"/>
                    </a:lnTo>
                    <a:lnTo>
                      <a:pt x="299" y="513"/>
                    </a:lnTo>
                    <a:lnTo>
                      <a:pt x="308" y="512"/>
                    </a:lnTo>
                    <a:lnTo>
                      <a:pt x="316" y="511"/>
                    </a:lnTo>
                    <a:lnTo>
                      <a:pt x="324" y="509"/>
                    </a:lnTo>
                    <a:lnTo>
                      <a:pt x="332" y="507"/>
                    </a:lnTo>
                    <a:lnTo>
                      <a:pt x="339" y="503"/>
                    </a:lnTo>
                    <a:lnTo>
                      <a:pt x="345" y="499"/>
                    </a:lnTo>
                    <a:lnTo>
                      <a:pt x="351" y="495"/>
                    </a:lnTo>
                    <a:lnTo>
                      <a:pt x="361" y="485"/>
                    </a:lnTo>
                    <a:lnTo>
                      <a:pt x="368" y="475"/>
                    </a:lnTo>
                    <a:lnTo>
                      <a:pt x="371" y="468"/>
                    </a:lnTo>
                    <a:lnTo>
                      <a:pt x="372" y="463"/>
                    </a:lnTo>
                    <a:lnTo>
                      <a:pt x="373" y="456"/>
                    </a:lnTo>
                    <a:lnTo>
                      <a:pt x="373" y="451"/>
                    </a:lnTo>
                    <a:lnTo>
                      <a:pt x="373" y="444"/>
                    </a:lnTo>
                    <a:lnTo>
                      <a:pt x="372" y="439"/>
                    </a:lnTo>
                    <a:lnTo>
                      <a:pt x="371" y="434"/>
                    </a:lnTo>
                    <a:lnTo>
                      <a:pt x="368" y="428"/>
                    </a:lnTo>
                    <a:lnTo>
                      <a:pt x="361" y="418"/>
                    </a:lnTo>
                    <a:lnTo>
                      <a:pt x="352" y="409"/>
                    </a:lnTo>
                    <a:lnTo>
                      <a:pt x="347" y="403"/>
                    </a:lnTo>
                    <a:lnTo>
                      <a:pt x="339" y="399"/>
                    </a:lnTo>
                    <a:lnTo>
                      <a:pt x="329" y="394"/>
                    </a:lnTo>
                    <a:lnTo>
                      <a:pt x="318" y="390"/>
                    </a:lnTo>
                    <a:lnTo>
                      <a:pt x="290" y="381"/>
                    </a:lnTo>
                    <a:lnTo>
                      <a:pt x="255" y="373"/>
                    </a:lnTo>
                    <a:lnTo>
                      <a:pt x="225" y="365"/>
                    </a:lnTo>
                    <a:lnTo>
                      <a:pt x="197" y="357"/>
                    </a:lnTo>
                    <a:lnTo>
                      <a:pt x="172" y="349"/>
                    </a:lnTo>
                    <a:lnTo>
                      <a:pt x="149" y="340"/>
                    </a:lnTo>
                    <a:lnTo>
                      <a:pt x="128" y="330"/>
                    </a:lnTo>
                    <a:lnTo>
                      <a:pt x="109" y="320"/>
                    </a:lnTo>
                    <a:lnTo>
                      <a:pt x="92" y="309"/>
                    </a:lnTo>
                    <a:lnTo>
                      <a:pt x="77" y="298"/>
                    </a:lnTo>
                    <a:lnTo>
                      <a:pt x="65" y="286"/>
                    </a:lnTo>
                    <a:lnTo>
                      <a:pt x="54" y="273"/>
                    </a:lnTo>
                    <a:lnTo>
                      <a:pt x="46" y="260"/>
                    </a:lnTo>
                    <a:lnTo>
                      <a:pt x="38" y="245"/>
                    </a:lnTo>
                    <a:lnTo>
                      <a:pt x="31" y="231"/>
                    </a:lnTo>
                    <a:lnTo>
                      <a:pt x="27" y="215"/>
                    </a:lnTo>
                    <a:lnTo>
                      <a:pt x="24" y="198"/>
                    </a:lnTo>
                    <a:lnTo>
                      <a:pt x="24" y="180"/>
                    </a:lnTo>
                    <a:lnTo>
                      <a:pt x="24" y="168"/>
                    </a:lnTo>
                    <a:lnTo>
                      <a:pt x="26" y="156"/>
                    </a:lnTo>
                    <a:lnTo>
                      <a:pt x="28" y="145"/>
                    </a:lnTo>
                    <a:lnTo>
                      <a:pt x="31" y="134"/>
                    </a:lnTo>
                    <a:lnTo>
                      <a:pt x="35" y="123"/>
                    </a:lnTo>
                    <a:lnTo>
                      <a:pt x="39" y="111"/>
                    </a:lnTo>
                    <a:lnTo>
                      <a:pt x="46" y="101"/>
                    </a:lnTo>
                    <a:lnTo>
                      <a:pt x="51" y="90"/>
                    </a:lnTo>
                    <a:lnTo>
                      <a:pt x="59" y="81"/>
                    </a:lnTo>
                    <a:lnTo>
                      <a:pt x="67" y="70"/>
                    </a:lnTo>
                    <a:lnTo>
                      <a:pt x="76" y="61"/>
                    </a:lnTo>
                    <a:lnTo>
                      <a:pt x="85" y="53"/>
                    </a:lnTo>
                    <a:lnTo>
                      <a:pt x="96" y="45"/>
                    </a:lnTo>
                    <a:lnTo>
                      <a:pt x="108" y="37"/>
                    </a:lnTo>
                    <a:lnTo>
                      <a:pt x="120" y="30"/>
                    </a:lnTo>
                    <a:lnTo>
                      <a:pt x="134" y="25"/>
                    </a:lnTo>
                    <a:lnTo>
                      <a:pt x="148" y="19"/>
                    </a:lnTo>
                    <a:lnTo>
                      <a:pt x="164" y="15"/>
                    </a:lnTo>
                    <a:lnTo>
                      <a:pt x="181" y="9"/>
                    </a:lnTo>
                    <a:lnTo>
                      <a:pt x="199" y="7"/>
                    </a:lnTo>
                    <a:lnTo>
                      <a:pt x="218" y="4"/>
                    </a:lnTo>
                    <a:lnTo>
                      <a:pt x="239" y="3"/>
                    </a:lnTo>
                    <a:lnTo>
                      <a:pt x="262" y="1"/>
                    </a:lnTo>
                    <a:lnTo>
                      <a:pt x="284" y="0"/>
                    </a:lnTo>
                    <a:lnTo>
                      <a:pt x="314" y="1"/>
                    </a:lnTo>
                    <a:lnTo>
                      <a:pt x="340" y="3"/>
                    </a:lnTo>
                    <a:lnTo>
                      <a:pt x="365" y="7"/>
                    </a:lnTo>
                    <a:lnTo>
                      <a:pt x="388" y="12"/>
                    </a:lnTo>
                    <a:lnTo>
                      <a:pt x="409" y="17"/>
                    </a:lnTo>
                    <a:lnTo>
                      <a:pt x="429" y="25"/>
                    </a:lnTo>
                    <a:lnTo>
                      <a:pt x="448" y="34"/>
                    </a:lnTo>
                    <a:lnTo>
                      <a:pt x="463" y="44"/>
                    </a:lnTo>
                    <a:lnTo>
                      <a:pt x="478" y="56"/>
                    </a:lnTo>
                    <a:lnTo>
                      <a:pt x="491" y="69"/>
                    </a:lnTo>
                    <a:lnTo>
                      <a:pt x="503" y="85"/>
                    </a:lnTo>
                    <a:lnTo>
                      <a:pt x="513" y="101"/>
                    </a:lnTo>
                    <a:lnTo>
                      <a:pt x="522" y="119"/>
                    </a:lnTo>
                    <a:lnTo>
                      <a:pt x="529" y="139"/>
                    </a:lnTo>
                    <a:lnTo>
                      <a:pt x="534" y="160"/>
                    </a:lnTo>
                    <a:lnTo>
                      <a:pt x="536" y="183"/>
                    </a:lnTo>
                    <a:lnTo>
                      <a:pt x="359" y="194"/>
                    </a:lnTo>
                    <a:lnTo>
                      <a:pt x="356" y="183"/>
                    </a:lnTo>
                    <a:lnTo>
                      <a:pt x="355" y="174"/>
                    </a:lnTo>
                    <a:lnTo>
                      <a:pt x="351" y="166"/>
                    </a:lnTo>
                    <a:lnTo>
                      <a:pt x="348" y="158"/>
                    </a:lnTo>
                    <a:lnTo>
                      <a:pt x="344" y="151"/>
                    </a:lnTo>
                    <a:lnTo>
                      <a:pt x="339" y="145"/>
                    </a:lnTo>
                    <a:lnTo>
                      <a:pt x="333" y="138"/>
                    </a:lnTo>
                    <a:lnTo>
                      <a:pt x="328" y="134"/>
                    </a:lnTo>
                    <a:lnTo>
                      <a:pt x="323" y="129"/>
                    </a:lnTo>
                    <a:lnTo>
                      <a:pt x="316" y="125"/>
                    </a:lnTo>
                    <a:lnTo>
                      <a:pt x="310" y="122"/>
                    </a:lnTo>
                    <a:lnTo>
                      <a:pt x="302" y="119"/>
                    </a:lnTo>
                    <a:lnTo>
                      <a:pt x="284" y="115"/>
                    </a:lnTo>
                    <a:lnTo>
                      <a:pt x="266" y="114"/>
                    </a:lnTo>
                    <a:lnTo>
                      <a:pt x="250" y="115"/>
                    </a:lnTo>
                    <a:lnTo>
                      <a:pt x="237" y="118"/>
                    </a:lnTo>
                    <a:lnTo>
                      <a:pt x="226" y="122"/>
                    </a:lnTo>
                    <a:lnTo>
                      <a:pt x="215" y="129"/>
                    </a:lnTo>
                    <a:lnTo>
                      <a:pt x="209" y="137"/>
                    </a:lnTo>
                    <a:lnTo>
                      <a:pt x="203" y="145"/>
                    </a:lnTo>
                    <a:lnTo>
                      <a:pt x="201" y="152"/>
                    </a:lnTo>
                    <a:lnTo>
                      <a:pt x="199" y="163"/>
                    </a:lnTo>
                    <a:lnTo>
                      <a:pt x="201" y="170"/>
                    </a:lnTo>
                    <a:lnTo>
                      <a:pt x="202" y="176"/>
                    </a:lnTo>
                    <a:lnTo>
                      <a:pt x="207" y="183"/>
                    </a:lnTo>
                    <a:lnTo>
                      <a:pt x="213" y="190"/>
                    </a:lnTo>
                    <a:lnTo>
                      <a:pt x="222" y="195"/>
                    </a:lnTo>
                    <a:lnTo>
                      <a:pt x="235" y="200"/>
                    </a:lnTo>
                    <a:lnTo>
                      <a:pt x="254" y="207"/>
                    </a:lnTo>
                    <a:lnTo>
                      <a:pt x="276" y="212"/>
                    </a:lnTo>
                    <a:lnTo>
                      <a:pt x="335" y="225"/>
                    </a:lnTo>
                    <a:lnTo>
                      <a:pt x="383" y="239"/>
                    </a:lnTo>
                    <a:lnTo>
                      <a:pt x="404" y="245"/>
                    </a:lnTo>
                    <a:lnTo>
                      <a:pt x="424" y="252"/>
                    </a:lnTo>
                    <a:lnTo>
                      <a:pt x="440" y="259"/>
                    </a:lnTo>
                    <a:lnTo>
                      <a:pt x="454" y="265"/>
                    </a:lnTo>
                    <a:lnTo>
                      <a:pt x="467" y="273"/>
                    </a:lnTo>
                    <a:lnTo>
                      <a:pt x="479" y="280"/>
                    </a:lnTo>
                    <a:lnTo>
                      <a:pt x="490" y="288"/>
                    </a:lnTo>
                    <a:lnTo>
                      <a:pt x="501" y="297"/>
                    </a:lnTo>
                    <a:lnTo>
                      <a:pt x="510" y="305"/>
                    </a:lnTo>
                    <a:lnTo>
                      <a:pt x="519" y="314"/>
                    </a:lnTo>
                    <a:lnTo>
                      <a:pt x="526" y="324"/>
                    </a:lnTo>
                    <a:lnTo>
                      <a:pt x="532" y="334"/>
                    </a:lnTo>
                    <a:lnTo>
                      <a:pt x="538" y="344"/>
                    </a:lnTo>
                    <a:lnTo>
                      <a:pt x="543" y="354"/>
                    </a:lnTo>
                    <a:lnTo>
                      <a:pt x="547" y="366"/>
                    </a:lnTo>
                    <a:lnTo>
                      <a:pt x="551" y="377"/>
                    </a:lnTo>
                    <a:lnTo>
                      <a:pt x="554" y="389"/>
                    </a:lnTo>
                    <a:lnTo>
                      <a:pt x="555" y="401"/>
                    </a:lnTo>
                    <a:lnTo>
                      <a:pt x="556" y="412"/>
                    </a:lnTo>
                    <a:lnTo>
                      <a:pt x="558" y="424"/>
                    </a:lnTo>
                    <a:lnTo>
                      <a:pt x="556" y="439"/>
                    </a:lnTo>
                    <a:lnTo>
                      <a:pt x="555" y="454"/>
                    </a:lnTo>
                    <a:lnTo>
                      <a:pt x="552" y="467"/>
                    </a:lnTo>
                    <a:lnTo>
                      <a:pt x="548" y="481"/>
                    </a:lnTo>
                    <a:lnTo>
                      <a:pt x="544" y="495"/>
                    </a:lnTo>
                    <a:lnTo>
                      <a:pt x="539" y="508"/>
                    </a:lnTo>
                    <a:lnTo>
                      <a:pt x="532" y="520"/>
                    </a:lnTo>
                    <a:lnTo>
                      <a:pt x="525" y="533"/>
                    </a:lnTo>
                    <a:lnTo>
                      <a:pt x="517" y="545"/>
                    </a:lnTo>
                    <a:lnTo>
                      <a:pt x="507" y="557"/>
                    </a:lnTo>
                    <a:lnTo>
                      <a:pt x="497" y="568"/>
                    </a:lnTo>
                    <a:lnTo>
                      <a:pt x="486" y="577"/>
                    </a:lnTo>
                    <a:lnTo>
                      <a:pt x="474" y="586"/>
                    </a:lnTo>
                    <a:lnTo>
                      <a:pt x="461" y="594"/>
                    </a:lnTo>
                    <a:lnTo>
                      <a:pt x="448" y="602"/>
                    </a:lnTo>
                    <a:lnTo>
                      <a:pt x="433" y="609"/>
                    </a:lnTo>
                    <a:lnTo>
                      <a:pt x="418" y="614"/>
                    </a:lnTo>
                    <a:lnTo>
                      <a:pt x="402" y="619"/>
                    </a:lnTo>
                    <a:lnTo>
                      <a:pt x="385" y="625"/>
                    </a:lnTo>
                    <a:lnTo>
                      <a:pt x="367" y="627"/>
                    </a:lnTo>
                    <a:lnTo>
                      <a:pt x="348" y="630"/>
                    </a:lnTo>
                    <a:lnTo>
                      <a:pt x="328" y="633"/>
                    </a:lnTo>
                    <a:lnTo>
                      <a:pt x="307" y="634"/>
                    </a:lnTo>
                    <a:lnTo>
                      <a:pt x="286" y="634"/>
                    </a:lnTo>
                    <a:lnTo>
                      <a:pt x="249" y="633"/>
                    </a:lnTo>
                    <a:lnTo>
                      <a:pt x="214" y="630"/>
                    </a:lnTo>
                    <a:lnTo>
                      <a:pt x="182" y="626"/>
                    </a:lnTo>
                    <a:lnTo>
                      <a:pt x="153" y="619"/>
                    </a:lnTo>
                    <a:lnTo>
                      <a:pt x="140" y="615"/>
                    </a:lnTo>
                    <a:lnTo>
                      <a:pt x="128" y="610"/>
                    </a:lnTo>
                    <a:lnTo>
                      <a:pt x="116" y="606"/>
                    </a:lnTo>
                    <a:lnTo>
                      <a:pt x="105" y="601"/>
                    </a:lnTo>
                    <a:lnTo>
                      <a:pt x="95" y="594"/>
                    </a:lnTo>
                    <a:lnTo>
                      <a:pt x="85" y="588"/>
                    </a:lnTo>
                    <a:lnTo>
                      <a:pt x="77" y="581"/>
                    </a:lnTo>
                    <a:lnTo>
                      <a:pt x="69" y="574"/>
                    </a:lnTo>
                    <a:lnTo>
                      <a:pt x="55" y="558"/>
                    </a:lnTo>
                    <a:lnTo>
                      <a:pt x="43" y="542"/>
                    </a:lnTo>
                    <a:lnTo>
                      <a:pt x="31" y="524"/>
                    </a:lnTo>
                    <a:lnTo>
                      <a:pt x="22" y="505"/>
                    </a:lnTo>
                    <a:lnTo>
                      <a:pt x="14" y="485"/>
                    </a:lnTo>
                    <a:lnTo>
                      <a:pt x="8" y="466"/>
                    </a:lnTo>
                    <a:lnTo>
                      <a:pt x="4" y="444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0" name="Rectangle 262">
                <a:extLst>
                  <a:ext uri="{FF2B5EF4-FFF2-40B4-BE49-F238E27FC236}">
                    <a16:creationId xmlns:a16="http://schemas.microsoft.com/office/drawing/2014/main" id="{B1AC1755-87D4-422E-B3B2-8B53CF3C9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" y="3791"/>
                <a:ext cx="47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1" name="Freeform 263">
                <a:extLst>
                  <a:ext uri="{FF2B5EF4-FFF2-40B4-BE49-F238E27FC236}">
                    <a16:creationId xmlns:a16="http://schemas.microsoft.com/office/drawing/2014/main" id="{18077058-6157-424B-92DB-5FDC3933A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791"/>
                <a:ext cx="146" cy="153"/>
              </a:xfrm>
              <a:custGeom>
                <a:avLst/>
                <a:gdLst>
                  <a:gd name="T0" fmla="*/ 0 w 586"/>
                  <a:gd name="T1" fmla="*/ 0 h 612"/>
                  <a:gd name="T2" fmla="*/ 176 w 586"/>
                  <a:gd name="T3" fmla="*/ 0 h 612"/>
                  <a:gd name="T4" fmla="*/ 407 w 586"/>
                  <a:gd name="T5" fmla="*/ 339 h 612"/>
                  <a:gd name="T6" fmla="*/ 407 w 586"/>
                  <a:gd name="T7" fmla="*/ 0 h 612"/>
                  <a:gd name="T8" fmla="*/ 586 w 586"/>
                  <a:gd name="T9" fmla="*/ 0 h 612"/>
                  <a:gd name="T10" fmla="*/ 586 w 586"/>
                  <a:gd name="T11" fmla="*/ 612 h 612"/>
                  <a:gd name="T12" fmla="*/ 407 w 586"/>
                  <a:gd name="T13" fmla="*/ 612 h 612"/>
                  <a:gd name="T14" fmla="*/ 178 w 586"/>
                  <a:gd name="T15" fmla="*/ 277 h 612"/>
                  <a:gd name="T16" fmla="*/ 178 w 586"/>
                  <a:gd name="T17" fmla="*/ 612 h 612"/>
                  <a:gd name="T18" fmla="*/ 0 w 586"/>
                  <a:gd name="T19" fmla="*/ 612 h 612"/>
                  <a:gd name="T20" fmla="*/ 0 w 586"/>
                  <a:gd name="T2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612">
                    <a:moveTo>
                      <a:pt x="0" y="0"/>
                    </a:moveTo>
                    <a:lnTo>
                      <a:pt x="176" y="0"/>
                    </a:lnTo>
                    <a:lnTo>
                      <a:pt x="407" y="339"/>
                    </a:lnTo>
                    <a:lnTo>
                      <a:pt x="407" y="0"/>
                    </a:lnTo>
                    <a:lnTo>
                      <a:pt x="586" y="0"/>
                    </a:lnTo>
                    <a:lnTo>
                      <a:pt x="586" y="612"/>
                    </a:lnTo>
                    <a:lnTo>
                      <a:pt x="407" y="612"/>
                    </a:lnTo>
                    <a:lnTo>
                      <a:pt x="178" y="277"/>
                    </a:lnTo>
                    <a:lnTo>
                      <a:pt x="178" y="612"/>
                    </a:lnTo>
                    <a:lnTo>
                      <a:pt x="0" y="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2" name="Freeform 264">
                <a:extLst>
                  <a:ext uri="{FF2B5EF4-FFF2-40B4-BE49-F238E27FC236}">
                    <a16:creationId xmlns:a16="http://schemas.microsoft.com/office/drawing/2014/main" id="{4C964DD7-0A45-4BF9-AA0C-4E4AEEE53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0" y="3791"/>
                <a:ext cx="141" cy="153"/>
              </a:xfrm>
              <a:custGeom>
                <a:avLst/>
                <a:gdLst>
                  <a:gd name="T0" fmla="*/ 281 w 563"/>
                  <a:gd name="T1" fmla="*/ 0 h 612"/>
                  <a:gd name="T2" fmla="*/ 321 w 563"/>
                  <a:gd name="T3" fmla="*/ 1 h 612"/>
                  <a:gd name="T4" fmla="*/ 356 w 563"/>
                  <a:gd name="T5" fmla="*/ 6 h 612"/>
                  <a:gd name="T6" fmla="*/ 388 w 563"/>
                  <a:gd name="T7" fmla="*/ 13 h 612"/>
                  <a:gd name="T8" fmla="*/ 416 w 563"/>
                  <a:gd name="T9" fmla="*/ 22 h 612"/>
                  <a:gd name="T10" fmla="*/ 440 w 563"/>
                  <a:gd name="T11" fmla="*/ 35 h 612"/>
                  <a:gd name="T12" fmla="*/ 463 w 563"/>
                  <a:gd name="T13" fmla="*/ 50 h 612"/>
                  <a:gd name="T14" fmla="*/ 483 w 563"/>
                  <a:gd name="T15" fmla="*/ 67 h 612"/>
                  <a:gd name="T16" fmla="*/ 501 w 563"/>
                  <a:gd name="T17" fmla="*/ 87 h 612"/>
                  <a:gd name="T18" fmla="*/ 516 w 563"/>
                  <a:gd name="T19" fmla="*/ 110 h 612"/>
                  <a:gd name="T20" fmla="*/ 529 w 563"/>
                  <a:gd name="T21" fmla="*/ 134 h 612"/>
                  <a:gd name="T22" fmla="*/ 541 w 563"/>
                  <a:gd name="T23" fmla="*/ 159 h 612"/>
                  <a:gd name="T24" fmla="*/ 549 w 563"/>
                  <a:gd name="T25" fmla="*/ 185 h 612"/>
                  <a:gd name="T26" fmla="*/ 561 w 563"/>
                  <a:gd name="T27" fmla="*/ 244 h 612"/>
                  <a:gd name="T28" fmla="*/ 563 w 563"/>
                  <a:gd name="T29" fmla="*/ 305 h 612"/>
                  <a:gd name="T30" fmla="*/ 562 w 563"/>
                  <a:gd name="T31" fmla="*/ 351 h 612"/>
                  <a:gd name="T32" fmla="*/ 558 w 563"/>
                  <a:gd name="T33" fmla="*/ 391 h 612"/>
                  <a:gd name="T34" fmla="*/ 552 w 563"/>
                  <a:gd name="T35" fmla="*/ 427 h 612"/>
                  <a:gd name="T36" fmla="*/ 542 w 563"/>
                  <a:gd name="T37" fmla="*/ 457 h 612"/>
                  <a:gd name="T38" fmla="*/ 529 w 563"/>
                  <a:gd name="T39" fmla="*/ 482 h 612"/>
                  <a:gd name="T40" fmla="*/ 514 w 563"/>
                  <a:gd name="T41" fmla="*/ 506 h 612"/>
                  <a:gd name="T42" fmla="*/ 498 w 563"/>
                  <a:gd name="T43" fmla="*/ 528 h 612"/>
                  <a:gd name="T44" fmla="*/ 480 w 563"/>
                  <a:gd name="T45" fmla="*/ 547 h 612"/>
                  <a:gd name="T46" fmla="*/ 460 w 563"/>
                  <a:gd name="T47" fmla="*/ 565 h 612"/>
                  <a:gd name="T48" fmla="*/ 439 w 563"/>
                  <a:gd name="T49" fmla="*/ 578 h 612"/>
                  <a:gd name="T50" fmla="*/ 416 w 563"/>
                  <a:gd name="T51" fmla="*/ 589 h 612"/>
                  <a:gd name="T52" fmla="*/ 395 w 563"/>
                  <a:gd name="T53" fmla="*/ 596 h 612"/>
                  <a:gd name="T54" fmla="*/ 335 w 563"/>
                  <a:gd name="T55" fmla="*/ 608 h 612"/>
                  <a:gd name="T56" fmla="*/ 281 w 563"/>
                  <a:gd name="T57" fmla="*/ 612 h 612"/>
                  <a:gd name="T58" fmla="*/ 0 w 563"/>
                  <a:gd name="T59" fmla="*/ 0 h 612"/>
                  <a:gd name="T60" fmla="*/ 189 w 563"/>
                  <a:gd name="T61" fmla="*/ 473 h 612"/>
                  <a:gd name="T62" fmla="*/ 264 w 563"/>
                  <a:gd name="T63" fmla="*/ 473 h 612"/>
                  <a:gd name="T64" fmla="*/ 297 w 563"/>
                  <a:gd name="T65" fmla="*/ 468 h 612"/>
                  <a:gd name="T66" fmla="*/ 314 w 563"/>
                  <a:gd name="T67" fmla="*/ 464 h 612"/>
                  <a:gd name="T68" fmla="*/ 326 w 563"/>
                  <a:gd name="T69" fmla="*/ 457 h 612"/>
                  <a:gd name="T70" fmla="*/ 338 w 563"/>
                  <a:gd name="T71" fmla="*/ 448 h 612"/>
                  <a:gd name="T72" fmla="*/ 351 w 563"/>
                  <a:gd name="T73" fmla="*/ 429 h 612"/>
                  <a:gd name="T74" fmla="*/ 363 w 563"/>
                  <a:gd name="T75" fmla="*/ 405 h 612"/>
                  <a:gd name="T76" fmla="*/ 368 w 563"/>
                  <a:gd name="T77" fmla="*/ 384 h 612"/>
                  <a:gd name="T78" fmla="*/ 372 w 563"/>
                  <a:gd name="T79" fmla="*/ 342 h 612"/>
                  <a:gd name="T80" fmla="*/ 374 w 563"/>
                  <a:gd name="T81" fmla="*/ 285 h 612"/>
                  <a:gd name="T82" fmla="*/ 370 w 563"/>
                  <a:gd name="T83" fmla="*/ 244 h 612"/>
                  <a:gd name="T84" fmla="*/ 362 w 563"/>
                  <a:gd name="T85" fmla="*/ 210 h 612"/>
                  <a:gd name="T86" fmla="*/ 350 w 563"/>
                  <a:gd name="T87" fmla="*/ 185 h 612"/>
                  <a:gd name="T88" fmla="*/ 334 w 563"/>
                  <a:gd name="T89" fmla="*/ 167 h 612"/>
                  <a:gd name="T90" fmla="*/ 313 w 563"/>
                  <a:gd name="T91" fmla="*/ 153 h 612"/>
                  <a:gd name="T92" fmla="*/ 286 w 563"/>
                  <a:gd name="T93" fmla="*/ 144 h 612"/>
                  <a:gd name="T94" fmla="*/ 254 w 563"/>
                  <a:gd name="T95" fmla="*/ 139 h 612"/>
                  <a:gd name="T96" fmla="*/ 189 w 563"/>
                  <a:gd name="T97" fmla="*/ 13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63" h="612">
                    <a:moveTo>
                      <a:pt x="0" y="0"/>
                    </a:moveTo>
                    <a:lnTo>
                      <a:pt x="281" y="0"/>
                    </a:lnTo>
                    <a:lnTo>
                      <a:pt x="302" y="1"/>
                    </a:lnTo>
                    <a:lnTo>
                      <a:pt x="321" y="1"/>
                    </a:lnTo>
                    <a:lnTo>
                      <a:pt x="339" y="4"/>
                    </a:lnTo>
                    <a:lnTo>
                      <a:pt x="356" y="6"/>
                    </a:lnTo>
                    <a:lnTo>
                      <a:pt x="372" y="9"/>
                    </a:lnTo>
                    <a:lnTo>
                      <a:pt x="388" y="13"/>
                    </a:lnTo>
                    <a:lnTo>
                      <a:pt x="403" y="17"/>
                    </a:lnTo>
                    <a:lnTo>
                      <a:pt x="416" y="22"/>
                    </a:lnTo>
                    <a:lnTo>
                      <a:pt x="428" y="29"/>
                    </a:lnTo>
                    <a:lnTo>
                      <a:pt x="440" y="35"/>
                    </a:lnTo>
                    <a:lnTo>
                      <a:pt x="452" y="42"/>
                    </a:lnTo>
                    <a:lnTo>
                      <a:pt x="463" y="50"/>
                    </a:lnTo>
                    <a:lnTo>
                      <a:pt x="473" y="58"/>
                    </a:lnTo>
                    <a:lnTo>
                      <a:pt x="483" y="67"/>
                    </a:lnTo>
                    <a:lnTo>
                      <a:pt x="492" y="76"/>
                    </a:lnTo>
                    <a:lnTo>
                      <a:pt x="501" y="87"/>
                    </a:lnTo>
                    <a:lnTo>
                      <a:pt x="509" y="98"/>
                    </a:lnTo>
                    <a:lnTo>
                      <a:pt x="516" y="110"/>
                    </a:lnTo>
                    <a:lnTo>
                      <a:pt x="522" y="122"/>
                    </a:lnTo>
                    <a:lnTo>
                      <a:pt x="529" y="134"/>
                    </a:lnTo>
                    <a:lnTo>
                      <a:pt x="536" y="145"/>
                    </a:lnTo>
                    <a:lnTo>
                      <a:pt x="541" y="159"/>
                    </a:lnTo>
                    <a:lnTo>
                      <a:pt x="545" y="172"/>
                    </a:lnTo>
                    <a:lnTo>
                      <a:pt x="549" y="185"/>
                    </a:lnTo>
                    <a:lnTo>
                      <a:pt x="556" y="214"/>
                    </a:lnTo>
                    <a:lnTo>
                      <a:pt x="561" y="244"/>
                    </a:lnTo>
                    <a:lnTo>
                      <a:pt x="563" y="273"/>
                    </a:lnTo>
                    <a:lnTo>
                      <a:pt x="563" y="305"/>
                    </a:lnTo>
                    <a:lnTo>
                      <a:pt x="563" y="329"/>
                    </a:lnTo>
                    <a:lnTo>
                      <a:pt x="562" y="351"/>
                    </a:lnTo>
                    <a:lnTo>
                      <a:pt x="561" y="372"/>
                    </a:lnTo>
                    <a:lnTo>
                      <a:pt x="558" y="391"/>
                    </a:lnTo>
                    <a:lnTo>
                      <a:pt x="556" y="409"/>
                    </a:lnTo>
                    <a:lnTo>
                      <a:pt x="552" y="427"/>
                    </a:lnTo>
                    <a:lnTo>
                      <a:pt x="548" y="443"/>
                    </a:lnTo>
                    <a:lnTo>
                      <a:pt x="542" y="457"/>
                    </a:lnTo>
                    <a:lnTo>
                      <a:pt x="536" y="470"/>
                    </a:lnTo>
                    <a:lnTo>
                      <a:pt x="529" y="482"/>
                    </a:lnTo>
                    <a:lnTo>
                      <a:pt x="522" y="494"/>
                    </a:lnTo>
                    <a:lnTo>
                      <a:pt x="514" y="506"/>
                    </a:lnTo>
                    <a:lnTo>
                      <a:pt x="506" y="517"/>
                    </a:lnTo>
                    <a:lnTo>
                      <a:pt x="498" y="528"/>
                    </a:lnTo>
                    <a:lnTo>
                      <a:pt x="489" y="538"/>
                    </a:lnTo>
                    <a:lnTo>
                      <a:pt x="480" y="547"/>
                    </a:lnTo>
                    <a:lnTo>
                      <a:pt x="469" y="557"/>
                    </a:lnTo>
                    <a:lnTo>
                      <a:pt x="460" y="565"/>
                    </a:lnTo>
                    <a:lnTo>
                      <a:pt x="449" y="571"/>
                    </a:lnTo>
                    <a:lnTo>
                      <a:pt x="439" y="578"/>
                    </a:lnTo>
                    <a:lnTo>
                      <a:pt x="428" y="583"/>
                    </a:lnTo>
                    <a:lnTo>
                      <a:pt x="416" y="589"/>
                    </a:lnTo>
                    <a:lnTo>
                      <a:pt x="406" y="593"/>
                    </a:lnTo>
                    <a:lnTo>
                      <a:pt x="395" y="596"/>
                    </a:lnTo>
                    <a:lnTo>
                      <a:pt x="364" y="603"/>
                    </a:lnTo>
                    <a:lnTo>
                      <a:pt x="335" y="608"/>
                    </a:lnTo>
                    <a:lnTo>
                      <a:pt x="307" y="612"/>
                    </a:lnTo>
                    <a:lnTo>
                      <a:pt x="281" y="612"/>
                    </a:lnTo>
                    <a:lnTo>
                      <a:pt x="0" y="612"/>
                    </a:lnTo>
                    <a:lnTo>
                      <a:pt x="0" y="0"/>
                    </a:lnTo>
                    <a:close/>
                    <a:moveTo>
                      <a:pt x="189" y="139"/>
                    </a:moveTo>
                    <a:lnTo>
                      <a:pt x="189" y="473"/>
                    </a:lnTo>
                    <a:lnTo>
                      <a:pt x="236" y="473"/>
                    </a:lnTo>
                    <a:lnTo>
                      <a:pt x="264" y="473"/>
                    </a:lnTo>
                    <a:lnTo>
                      <a:pt x="286" y="470"/>
                    </a:lnTo>
                    <a:lnTo>
                      <a:pt x="297" y="468"/>
                    </a:lnTo>
                    <a:lnTo>
                      <a:pt x="306" y="466"/>
                    </a:lnTo>
                    <a:lnTo>
                      <a:pt x="314" y="464"/>
                    </a:lnTo>
                    <a:lnTo>
                      <a:pt x="321" y="460"/>
                    </a:lnTo>
                    <a:lnTo>
                      <a:pt x="326" y="457"/>
                    </a:lnTo>
                    <a:lnTo>
                      <a:pt x="333" y="453"/>
                    </a:lnTo>
                    <a:lnTo>
                      <a:pt x="338" y="448"/>
                    </a:lnTo>
                    <a:lnTo>
                      <a:pt x="343" y="443"/>
                    </a:lnTo>
                    <a:lnTo>
                      <a:pt x="351" y="429"/>
                    </a:lnTo>
                    <a:lnTo>
                      <a:pt x="359" y="415"/>
                    </a:lnTo>
                    <a:lnTo>
                      <a:pt x="363" y="405"/>
                    </a:lnTo>
                    <a:lnTo>
                      <a:pt x="366" y="395"/>
                    </a:lnTo>
                    <a:lnTo>
                      <a:pt x="368" y="384"/>
                    </a:lnTo>
                    <a:lnTo>
                      <a:pt x="370" y="371"/>
                    </a:lnTo>
                    <a:lnTo>
                      <a:pt x="372" y="342"/>
                    </a:lnTo>
                    <a:lnTo>
                      <a:pt x="374" y="309"/>
                    </a:lnTo>
                    <a:lnTo>
                      <a:pt x="374" y="285"/>
                    </a:lnTo>
                    <a:lnTo>
                      <a:pt x="372" y="264"/>
                    </a:lnTo>
                    <a:lnTo>
                      <a:pt x="370" y="244"/>
                    </a:lnTo>
                    <a:lnTo>
                      <a:pt x="366" y="226"/>
                    </a:lnTo>
                    <a:lnTo>
                      <a:pt x="362" y="210"/>
                    </a:lnTo>
                    <a:lnTo>
                      <a:pt x="356" y="197"/>
                    </a:lnTo>
                    <a:lnTo>
                      <a:pt x="350" y="185"/>
                    </a:lnTo>
                    <a:lnTo>
                      <a:pt x="342" y="175"/>
                    </a:lnTo>
                    <a:lnTo>
                      <a:pt x="334" y="167"/>
                    </a:lnTo>
                    <a:lnTo>
                      <a:pt x="323" y="159"/>
                    </a:lnTo>
                    <a:lnTo>
                      <a:pt x="313" y="153"/>
                    </a:lnTo>
                    <a:lnTo>
                      <a:pt x="299" y="148"/>
                    </a:lnTo>
                    <a:lnTo>
                      <a:pt x="286" y="144"/>
                    </a:lnTo>
                    <a:lnTo>
                      <a:pt x="270" y="141"/>
                    </a:lnTo>
                    <a:lnTo>
                      <a:pt x="254" y="139"/>
                    </a:lnTo>
                    <a:lnTo>
                      <a:pt x="237" y="139"/>
                    </a:lnTo>
                    <a:lnTo>
                      <a:pt x="189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3" name="Rectangle 265">
                <a:extLst>
                  <a:ext uri="{FF2B5EF4-FFF2-40B4-BE49-F238E27FC236}">
                    <a16:creationId xmlns:a16="http://schemas.microsoft.com/office/drawing/2014/main" id="{6F17EB37-66A0-4772-AB05-04FFB2479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" y="3791"/>
                <a:ext cx="47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4" name="Freeform 266">
                <a:extLst>
                  <a:ext uri="{FF2B5EF4-FFF2-40B4-BE49-F238E27FC236}">
                    <a16:creationId xmlns:a16="http://schemas.microsoft.com/office/drawing/2014/main" id="{9B11C896-56D6-4297-88D2-D72EF107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0" y="3791"/>
                <a:ext cx="151" cy="153"/>
              </a:xfrm>
              <a:custGeom>
                <a:avLst/>
                <a:gdLst>
                  <a:gd name="T0" fmla="*/ 0 w 602"/>
                  <a:gd name="T1" fmla="*/ 0 h 612"/>
                  <a:gd name="T2" fmla="*/ 357 w 602"/>
                  <a:gd name="T3" fmla="*/ 1 h 612"/>
                  <a:gd name="T4" fmla="*/ 409 w 602"/>
                  <a:gd name="T5" fmla="*/ 6 h 612"/>
                  <a:gd name="T6" fmla="*/ 436 w 602"/>
                  <a:gd name="T7" fmla="*/ 11 h 612"/>
                  <a:gd name="T8" fmla="*/ 460 w 602"/>
                  <a:gd name="T9" fmla="*/ 19 h 612"/>
                  <a:gd name="T10" fmla="*/ 482 w 602"/>
                  <a:gd name="T11" fmla="*/ 30 h 612"/>
                  <a:gd name="T12" fmla="*/ 500 w 602"/>
                  <a:gd name="T13" fmla="*/ 43 h 612"/>
                  <a:gd name="T14" fmla="*/ 516 w 602"/>
                  <a:gd name="T15" fmla="*/ 61 h 612"/>
                  <a:gd name="T16" fmla="*/ 531 w 602"/>
                  <a:gd name="T17" fmla="*/ 82 h 612"/>
                  <a:gd name="T18" fmla="*/ 541 w 602"/>
                  <a:gd name="T19" fmla="*/ 104 h 612"/>
                  <a:gd name="T20" fmla="*/ 548 w 602"/>
                  <a:gd name="T21" fmla="*/ 128 h 612"/>
                  <a:gd name="T22" fmla="*/ 552 w 602"/>
                  <a:gd name="T23" fmla="*/ 156 h 612"/>
                  <a:gd name="T24" fmla="*/ 552 w 602"/>
                  <a:gd name="T25" fmla="*/ 183 h 612"/>
                  <a:gd name="T26" fmla="*/ 549 w 602"/>
                  <a:gd name="T27" fmla="*/ 206 h 612"/>
                  <a:gd name="T28" fmla="*/ 544 w 602"/>
                  <a:gd name="T29" fmla="*/ 228 h 612"/>
                  <a:gd name="T30" fmla="*/ 536 w 602"/>
                  <a:gd name="T31" fmla="*/ 249 h 612"/>
                  <a:gd name="T32" fmla="*/ 525 w 602"/>
                  <a:gd name="T33" fmla="*/ 268 h 612"/>
                  <a:gd name="T34" fmla="*/ 512 w 602"/>
                  <a:gd name="T35" fmla="*/ 283 h 612"/>
                  <a:gd name="T36" fmla="*/ 490 w 602"/>
                  <a:gd name="T37" fmla="*/ 306 h 612"/>
                  <a:gd name="T38" fmla="*/ 458 w 602"/>
                  <a:gd name="T39" fmla="*/ 325 h 612"/>
                  <a:gd name="T40" fmla="*/ 425 w 602"/>
                  <a:gd name="T41" fmla="*/ 338 h 612"/>
                  <a:gd name="T42" fmla="*/ 421 w 602"/>
                  <a:gd name="T43" fmla="*/ 348 h 612"/>
                  <a:gd name="T44" fmla="*/ 444 w 602"/>
                  <a:gd name="T45" fmla="*/ 359 h 612"/>
                  <a:gd name="T46" fmla="*/ 467 w 602"/>
                  <a:gd name="T47" fmla="*/ 376 h 612"/>
                  <a:gd name="T48" fmla="*/ 500 w 602"/>
                  <a:gd name="T49" fmla="*/ 419 h 612"/>
                  <a:gd name="T50" fmla="*/ 602 w 602"/>
                  <a:gd name="T51" fmla="*/ 612 h 612"/>
                  <a:gd name="T52" fmla="*/ 287 w 602"/>
                  <a:gd name="T53" fmla="*/ 425 h 612"/>
                  <a:gd name="T54" fmla="*/ 269 w 602"/>
                  <a:gd name="T55" fmla="*/ 395 h 612"/>
                  <a:gd name="T56" fmla="*/ 252 w 602"/>
                  <a:gd name="T57" fmla="*/ 378 h 612"/>
                  <a:gd name="T58" fmla="*/ 231 w 602"/>
                  <a:gd name="T59" fmla="*/ 367 h 612"/>
                  <a:gd name="T60" fmla="*/ 206 w 602"/>
                  <a:gd name="T61" fmla="*/ 364 h 612"/>
                  <a:gd name="T62" fmla="*/ 190 w 602"/>
                  <a:gd name="T63" fmla="*/ 612 h 612"/>
                  <a:gd name="T64" fmla="*/ 190 w 602"/>
                  <a:gd name="T65" fmla="*/ 248 h 612"/>
                  <a:gd name="T66" fmla="*/ 277 w 602"/>
                  <a:gd name="T67" fmla="*/ 248 h 612"/>
                  <a:gd name="T68" fmla="*/ 302 w 602"/>
                  <a:gd name="T69" fmla="*/ 244 h 612"/>
                  <a:gd name="T70" fmla="*/ 329 w 602"/>
                  <a:gd name="T71" fmla="*/ 237 h 612"/>
                  <a:gd name="T72" fmla="*/ 344 w 602"/>
                  <a:gd name="T73" fmla="*/ 228 h 612"/>
                  <a:gd name="T74" fmla="*/ 356 w 602"/>
                  <a:gd name="T75" fmla="*/ 213 h 612"/>
                  <a:gd name="T76" fmla="*/ 361 w 602"/>
                  <a:gd name="T77" fmla="*/ 195 h 612"/>
                  <a:gd name="T78" fmla="*/ 361 w 602"/>
                  <a:gd name="T79" fmla="*/ 171 h 612"/>
                  <a:gd name="T80" fmla="*/ 354 w 602"/>
                  <a:gd name="T81" fmla="*/ 153 h 612"/>
                  <a:gd name="T82" fmla="*/ 348 w 602"/>
                  <a:gd name="T83" fmla="*/ 144 h 612"/>
                  <a:gd name="T84" fmla="*/ 338 w 602"/>
                  <a:gd name="T85" fmla="*/ 136 h 612"/>
                  <a:gd name="T86" fmla="*/ 325 w 602"/>
                  <a:gd name="T87" fmla="*/ 130 h 612"/>
                  <a:gd name="T88" fmla="*/ 297 w 602"/>
                  <a:gd name="T89" fmla="*/ 124 h 612"/>
                  <a:gd name="T90" fmla="*/ 190 w 602"/>
                  <a:gd name="T91" fmla="*/ 12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2" h="612">
                    <a:moveTo>
                      <a:pt x="0" y="612"/>
                    </a:moveTo>
                    <a:lnTo>
                      <a:pt x="0" y="0"/>
                    </a:lnTo>
                    <a:lnTo>
                      <a:pt x="314" y="0"/>
                    </a:lnTo>
                    <a:lnTo>
                      <a:pt x="357" y="1"/>
                    </a:lnTo>
                    <a:lnTo>
                      <a:pt x="393" y="4"/>
                    </a:lnTo>
                    <a:lnTo>
                      <a:pt x="409" y="6"/>
                    </a:lnTo>
                    <a:lnTo>
                      <a:pt x="423" y="9"/>
                    </a:lnTo>
                    <a:lnTo>
                      <a:pt x="436" y="11"/>
                    </a:lnTo>
                    <a:lnTo>
                      <a:pt x="450" y="15"/>
                    </a:lnTo>
                    <a:lnTo>
                      <a:pt x="460" y="19"/>
                    </a:lnTo>
                    <a:lnTo>
                      <a:pt x="471" y="25"/>
                    </a:lnTo>
                    <a:lnTo>
                      <a:pt x="482" y="30"/>
                    </a:lnTo>
                    <a:lnTo>
                      <a:pt x="491" y="37"/>
                    </a:lnTo>
                    <a:lnTo>
                      <a:pt x="500" y="43"/>
                    </a:lnTo>
                    <a:lnTo>
                      <a:pt x="508" y="53"/>
                    </a:lnTo>
                    <a:lnTo>
                      <a:pt x="516" y="61"/>
                    </a:lnTo>
                    <a:lnTo>
                      <a:pt x="524" y="71"/>
                    </a:lnTo>
                    <a:lnTo>
                      <a:pt x="531" y="82"/>
                    </a:lnTo>
                    <a:lnTo>
                      <a:pt x="536" y="92"/>
                    </a:lnTo>
                    <a:lnTo>
                      <a:pt x="541" y="104"/>
                    </a:lnTo>
                    <a:lnTo>
                      <a:pt x="545" y="116"/>
                    </a:lnTo>
                    <a:lnTo>
                      <a:pt x="548" y="128"/>
                    </a:lnTo>
                    <a:lnTo>
                      <a:pt x="551" y="141"/>
                    </a:lnTo>
                    <a:lnTo>
                      <a:pt x="552" y="156"/>
                    </a:lnTo>
                    <a:lnTo>
                      <a:pt x="552" y="171"/>
                    </a:lnTo>
                    <a:lnTo>
                      <a:pt x="552" y="183"/>
                    </a:lnTo>
                    <a:lnTo>
                      <a:pt x="551" y="195"/>
                    </a:lnTo>
                    <a:lnTo>
                      <a:pt x="549" y="206"/>
                    </a:lnTo>
                    <a:lnTo>
                      <a:pt x="547" y="217"/>
                    </a:lnTo>
                    <a:lnTo>
                      <a:pt x="544" y="228"/>
                    </a:lnTo>
                    <a:lnTo>
                      <a:pt x="540" y="238"/>
                    </a:lnTo>
                    <a:lnTo>
                      <a:pt x="536" y="249"/>
                    </a:lnTo>
                    <a:lnTo>
                      <a:pt x="531" y="258"/>
                    </a:lnTo>
                    <a:lnTo>
                      <a:pt x="525" y="268"/>
                    </a:lnTo>
                    <a:lnTo>
                      <a:pt x="519" y="275"/>
                    </a:lnTo>
                    <a:lnTo>
                      <a:pt x="512" y="283"/>
                    </a:lnTo>
                    <a:lnTo>
                      <a:pt x="505" y="291"/>
                    </a:lnTo>
                    <a:lnTo>
                      <a:pt x="490" y="306"/>
                    </a:lnTo>
                    <a:lnTo>
                      <a:pt x="471" y="318"/>
                    </a:lnTo>
                    <a:lnTo>
                      <a:pt x="458" y="325"/>
                    </a:lnTo>
                    <a:lnTo>
                      <a:pt x="442" y="331"/>
                    </a:lnTo>
                    <a:lnTo>
                      <a:pt x="425" y="338"/>
                    </a:lnTo>
                    <a:lnTo>
                      <a:pt x="405" y="342"/>
                    </a:lnTo>
                    <a:lnTo>
                      <a:pt x="421" y="348"/>
                    </a:lnTo>
                    <a:lnTo>
                      <a:pt x="434" y="354"/>
                    </a:lnTo>
                    <a:lnTo>
                      <a:pt x="444" y="359"/>
                    </a:lnTo>
                    <a:lnTo>
                      <a:pt x="454" y="364"/>
                    </a:lnTo>
                    <a:lnTo>
                      <a:pt x="467" y="376"/>
                    </a:lnTo>
                    <a:lnTo>
                      <a:pt x="484" y="398"/>
                    </a:lnTo>
                    <a:lnTo>
                      <a:pt x="500" y="419"/>
                    </a:lnTo>
                    <a:lnTo>
                      <a:pt x="511" y="435"/>
                    </a:lnTo>
                    <a:lnTo>
                      <a:pt x="602" y="612"/>
                    </a:lnTo>
                    <a:lnTo>
                      <a:pt x="389" y="612"/>
                    </a:lnTo>
                    <a:lnTo>
                      <a:pt x="287" y="425"/>
                    </a:lnTo>
                    <a:lnTo>
                      <a:pt x="277" y="409"/>
                    </a:lnTo>
                    <a:lnTo>
                      <a:pt x="269" y="395"/>
                    </a:lnTo>
                    <a:lnTo>
                      <a:pt x="260" y="386"/>
                    </a:lnTo>
                    <a:lnTo>
                      <a:pt x="252" y="378"/>
                    </a:lnTo>
                    <a:lnTo>
                      <a:pt x="241" y="372"/>
                    </a:lnTo>
                    <a:lnTo>
                      <a:pt x="231" y="367"/>
                    </a:lnTo>
                    <a:lnTo>
                      <a:pt x="219" y="364"/>
                    </a:lnTo>
                    <a:lnTo>
                      <a:pt x="206" y="364"/>
                    </a:lnTo>
                    <a:lnTo>
                      <a:pt x="190" y="364"/>
                    </a:lnTo>
                    <a:lnTo>
                      <a:pt x="190" y="612"/>
                    </a:lnTo>
                    <a:lnTo>
                      <a:pt x="0" y="612"/>
                    </a:lnTo>
                    <a:close/>
                    <a:moveTo>
                      <a:pt x="190" y="248"/>
                    </a:moveTo>
                    <a:lnTo>
                      <a:pt x="269" y="248"/>
                    </a:lnTo>
                    <a:lnTo>
                      <a:pt x="277" y="248"/>
                    </a:lnTo>
                    <a:lnTo>
                      <a:pt x="288" y="246"/>
                    </a:lnTo>
                    <a:lnTo>
                      <a:pt x="302" y="244"/>
                    </a:lnTo>
                    <a:lnTo>
                      <a:pt x="320" y="240"/>
                    </a:lnTo>
                    <a:lnTo>
                      <a:pt x="329" y="237"/>
                    </a:lnTo>
                    <a:lnTo>
                      <a:pt x="337" y="233"/>
                    </a:lnTo>
                    <a:lnTo>
                      <a:pt x="344" y="228"/>
                    </a:lnTo>
                    <a:lnTo>
                      <a:pt x="350" y="221"/>
                    </a:lnTo>
                    <a:lnTo>
                      <a:pt x="356" y="213"/>
                    </a:lnTo>
                    <a:lnTo>
                      <a:pt x="360" y="204"/>
                    </a:lnTo>
                    <a:lnTo>
                      <a:pt x="361" y="195"/>
                    </a:lnTo>
                    <a:lnTo>
                      <a:pt x="362" y="185"/>
                    </a:lnTo>
                    <a:lnTo>
                      <a:pt x="361" y="171"/>
                    </a:lnTo>
                    <a:lnTo>
                      <a:pt x="357" y="159"/>
                    </a:lnTo>
                    <a:lnTo>
                      <a:pt x="354" y="153"/>
                    </a:lnTo>
                    <a:lnTo>
                      <a:pt x="352" y="148"/>
                    </a:lnTo>
                    <a:lnTo>
                      <a:pt x="348" y="144"/>
                    </a:lnTo>
                    <a:lnTo>
                      <a:pt x="344" y="140"/>
                    </a:lnTo>
                    <a:lnTo>
                      <a:pt x="338" y="136"/>
                    </a:lnTo>
                    <a:lnTo>
                      <a:pt x="332" y="132"/>
                    </a:lnTo>
                    <a:lnTo>
                      <a:pt x="325" y="130"/>
                    </a:lnTo>
                    <a:lnTo>
                      <a:pt x="316" y="128"/>
                    </a:lnTo>
                    <a:lnTo>
                      <a:pt x="297" y="124"/>
                    </a:lnTo>
                    <a:lnTo>
                      <a:pt x="273" y="124"/>
                    </a:lnTo>
                    <a:lnTo>
                      <a:pt x="190" y="124"/>
                    </a:lnTo>
                    <a:lnTo>
                      <a:pt x="190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5" name="Freeform 267">
                <a:extLst>
                  <a:ext uri="{FF2B5EF4-FFF2-40B4-BE49-F238E27FC236}">
                    <a16:creationId xmlns:a16="http://schemas.microsoft.com/office/drawing/2014/main" id="{64C987C1-1160-43CB-A4E7-6A6D6DB26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791"/>
                <a:ext cx="129" cy="153"/>
              </a:xfrm>
              <a:custGeom>
                <a:avLst/>
                <a:gdLst>
                  <a:gd name="T0" fmla="*/ 0 w 517"/>
                  <a:gd name="T1" fmla="*/ 0 h 612"/>
                  <a:gd name="T2" fmla="*/ 508 w 517"/>
                  <a:gd name="T3" fmla="*/ 0 h 612"/>
                  <a:gd name="T4" fmla="*/ 508 w 517"/>
                  <a:gd name="T5" fmla="*/ 131 h 612"/>
                  <a:gd name="T6" fmla="*/ 190 w 517"/>
                  <a:gd name="T7" fmla="*/ 131 h 612"/>
                  <a:gd name="T8" fmla="*/ 190 w 517"/>
                  <a:gd name="T9" fmla="*/ 228 h 612"/>
                  <a:gd name="T10" fmla="*/ 486 w 517"/>
                  <a:gd name="T11" fmla="*/ 228 h 612"/>
                  <a:gd name="T12" fmla="*/ 486 w 517"/>
                  <a:gd name="T13" fmla="*/ 354 h 612"/>
                  <a:gd name="T14" fmla="*/ 190 w 517"/>
                  <a:gd name="T15" fmla="*/ 354 h 612"/>
                  <a:gd name="T16" fmla="*/ 190 w 517"/>
                  <a:gd name="T17" fmla="*/ 474 h 612"/>
                  <a:gd name="T18" fmla="*/ 517 w 517"/>
                  <a:gd name="T19" fmla="*/ 474 h 612"/>
                  <a:gd name="T20" fmla="*/ 517 w 517"/>
                  <a:gd name="T21" fmla="*/ 612 h 612"/>
                  <a:gd name="T22" fmla="*/ 0 w 517"/>
                  <a:gd name="T23" fmla="*/ 612 h 612"/>
                  <a:gd name="T24" fmla="*/ 0 w 517"/>
                  <a:gd name="T25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612">
                    <a:moveTo>
                      <a:pt x="0" y="0"/>
                    </a:moveTo>
                    <a:lnTo>
                      <a:pt x="508" y="0"/>
                    </a:lnTo>
                    <a:lnTo>
                      <a:pt x="508" y="131"/>
                    </a:lnTo>
                    <a:lnTo>
                      <a:pt x="190" y="131"/>
                    </a:lnTo>
                    <a:lnTo>
                      <a:pt x="190" y="228"/>
                    </a:lnTo>
                    <a:lnTo>
                      <a:pt x="486" y="228"/>
                    </a:lnTo>
                    <a:lnTo>
                      <a:pt x="486" y="354"/>
                    </a:lnTo>
                    <a:lnTo>
                      <a:pt x="190" y="354"/>
                    </a:lnTo>
                    <a:lnTo>
                      <a:pt x="190" y="474"/>
                    </a:lnTo>
                    <a:lnTo>
                      <a:pt x="517" y="474"/>
                    </a:lnTo>
                    <a:lnTo>
                      <a:pt x="517" y="612"/>
                    </a:lnTo>
                    <a:lnTo>
                      <a:pt x="0" y="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6" name="Freeform 268">
                <a:extLst>
                  <a:ext uri="{FF2B5EF4-FFF2-40B4-BE49-F238E27FC236}">
                    <a16:creationId xmlns:a16="http://schemas.microsoft.com/office/drawing/2014/main" id="{7E430694-7DE4-477E-A5BE-FB0E6C3F3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3788"/>
                <a:ext cx="149" cy="159"/>
              </a:xfrm>
              <a:custGeom>
                <a:avLst/>
                <a:gdLst>
                  <a:gd name="T0" fmla="*/ 592 w 596"/>
                  <a:gd name="T1" fmla="*/ 440 h 634"/>
                  <a:gd name="T2" fmla="*/ 575 w 596"/>
                  <a:gd name="T3" fmla="*/ 488 h 634"/>
                  <a:gd name="T4" fmla="*/ 552 w 596"/>
                  <a:gd name="T5" fmla="*/ 528 h 634"/>
                  <a:gd name="T6" fmla="*/ 524 w 596"/>
                  <a:gd name="T7" fmla="*/ 562 h 634"/>
                  <a:gd name="T8" fmla="*/ 492 w 596"/>
                  <a:gd name="T9" fmla="*/ 590 h 634"/>
                  <a:gd name="T10" fmla="*/ 454 w 596"/>
                  <a:gd name="T11" fmla="*/ 611 h 634"/>
                  <a:gd name="T12" fmla="*/ 410 w 596"/>
                  <a:gd name="T13" fmla="*/ 625 h 634"/>
                  <a:gd name="T14" fmla="*/ 358 w 596"/>
                  <a:gd name="T15" fmla="*/ 633 h 634"/>
                  <a:gd name="T16" fmla="*/ 295 w 596"/>
                  <a:gd name="T17" fmla="*/ 634 h 634"/>
                  <a:gd name="T18" fmla="*/ 228 w 596"/>
                  <a:gd name="T19" fmla="*/ 627 h 634"/>
                  <a:gd name="T20" fmla="*/ 171 w 596"/>
                  <a:gd name="T21" fmla="*/ 613 h 634"/>
                  <a:gd name="T22" fmla="*/ 125 w 596"/>
                  <a:gd name="T23" fmla="*/ 589 h 634"/>
                  <a:gd name="T24" fmla="*/ 82 w 596"/>
                  <a:gd name="T25" fmla="*/ 552 h 634"/>
                  <a:gd name="T26" fmla="*/ 46 w 596"/>
                  <a:gd name="T27" fmla="*/ 504 h 634"/>
                  <a:gd name="T28" fmla="*/ 19 w 596"/>
                  <a:gd name="T29" fmla="*/ 443 h 634"/>
                  <a:gd name="T30" fmla="*/ 3 w 596"/>
                  <a:gd name="T31" fmla="*/ 370 h 634"/>
                  <a:gd name="T32" fmla="*/ 0 w 596"/>
                  <a:gd name="T33" fmla="*/ 297 h 634"/>
                  <a:gd name="T34" fmla="*/ 5 w 596"/>
                  <a:gd name="T35" fmla="*/ 244 h 634"/>
                  <a:gd name="T36" fmla="*/ 16 w 596"/>
                  <a:gd name="T37" fmla="*/ 196 h 634"/>
                  <a:gd name="T38" fmla="*/ 32 w 596"/>
                  <a:gd name="T39" fmla="*/ 154 h 634"/>
                  <a:gd name="T40" fmla="*/ 53 w 596"/>
                  <a:gd name="T41" fmla="*/ 115 h 634"/>
                  <a:gd name="T42" fmla="*/ 81 w 596"/>
                  <a:gd name="T43" fmla="*/ 82 h 634"/>
                  <a:gd name="T44" fmla="*/ 114 w 596"/>
                  <a:gd name="T45" fmla="*/ 54 h 634"/>
                  <a:gd name="T46" fmla="*/ 151 w 596"/>
                  <a:gd name="T47" fmla="*/ 33 h 634"/>
                  <a:gd name="T48" fmla="*/ 194 w 596"/>
                  <a:gd name="T49" fmla="*/ 16 h 634"/>
                  <a:gd name="T50" fmla="*/ 240 w 596"/>
                  <a:gd name="T51" fmla="*/ 5 h 634"/>
                  <a:gd name="T52" fmla="*/ 292 w 596"/>
                  <a:gd name="T53" fmla="*/ 1 h 634"/>
                  <a:gd name="T54" fmla="*/ 365 w 596"/>
                  <a:gd name="T55" fmla="*/ 4 h 634"/>
                  <a:gd name="T56" fmla="*/ 435 w 596"/>
                  <a:gd name="T57" fmla="*/ 19 h 634"/>
                  <a:gd name="T58" fmla="*/ 492 w 596"/>
                  <a:gd name="T59" fmla="*/ 48 h 634"/>
                  <a:gd name="T60" fmla="*/ 537 w 596"/>
                  <a:gd name="T61" fmla="*/ 90 h 634"/>
                  <a:gd name="T62" fmla="*/ 572 w 596"/>
                  <a:gd name="T63" fmla="*/ 146 h 634"/>
                  <a:gd name="T64" fmla="*/ 423 w 596"/>
                  <a:gd name="T65" fmla="*/ 228 h 634"/>
                  <a:gd name="T66" fmla="*/ 410 w 596"/>
                  <a:gd name="T67" fmla="*/ 195 h 634"/>
                  <a:gd name="T68" fmla="*/ 387 w 596"/>
                  <a:gd name="T69" fmla="*/ 168 h 634"/>
                  <a:gd name="T70" fmla="*/ 354 w 596"/>
                  <a:gd name="T71" fmla="*/ 149 h 634"/>
                  <a:gd name="T72" fmla="*/ 314 w 596"/>
                  <a:gd name="T73" fmla="*/ 142 h 634"/>
                  <a:gd name="T74" fmla="*/ 271 w 596"/>
                  <a:gd name="T75" fmla="*/ 150 h 634"/>
                  <a:gd name="T76" fmla="*/ 235 w 596"/>
                  <a:gd name="T77" fmla="*/ 171 h 634"/>
                  <a:gd name="T78" fmla="*/ 210 w 596"/>
                  <a:gd name="T79" fmla="*/ 204 h 634"/>
                  <a:gd name="T80" fmla="*/ 196 w 596"/>
                  <a:gd name="T81" fmla="*/ 244 h 634"/>
                  <a:gd name="T82" fmla="*/ 190 w 596"/>
                  <a:gd name="T83" fmla="*/ 294 h 634"/>
                  <a:gd name="T84" fmla="*/ 192 w 596"/>
                  <a:gd name="T85" fmla="*/ 362 h 634"/>
                  <a:gd name="T86" fmla="*/ 202 w 596"/>
                  <a:gd name="T87" fmla="*/ 418 h 634"/>
                  <a:gd name="T88" fmla="*/ 220 w 596"/>
                  <a:gd name="T89" fmla="*/ 455 h 634"/>
                  <a:gd name="T90" fmla="*/ 248 w 596"/>
                  <a:gd name="T91" fmla="*/ 477 h 634"/>
                  <a:gd name="T92" fmla="*/ 281 w 596"/>
                  <a:gd name="T93" fmla="*/ 491 h 634"/>
                  <a:gd name="T94" fmla="*/ 321 w 596"/>
                  <a:gd name="T95" fmla="*/ 492 h 634"/>
                  <a:gd name="T96" fmla="*/ 356 w 596"/>
                  <a:gd name="T97" fmla="*/ 485 h 634"/>
                  <a:gd name="T98" fmla="*/ 382 w 596"/>
                  <a:gd name="T99" fmla="*/ 470 h 634"/>
                  <a:gd name="T100" fmla="*/ 403 w 596"/>
                  <a:gd name="T101" fmla="*/ 446 h 634"/>
                  <a:gd name="T102" fmla="*/ 419 w 596"/>
                  <a:gd name="T103" fmla="*/ 412 h 634"/>
                  <a:gd name="T104" fmla="*/ 430 w 596"/>
                  <a:gd name="T105" fmla="*/ 37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6" h="634">
                    <a:moveTo>
                      <a:pt x="430" y="374"/>
                    </a:moveTo>
                    <a:lnTo>
                      <a:pt x="596" y="423"/>
                    </a:lnTo>
                    <a:lnTo>
                      <a:pt x="592" y="440"/>
                    </a:lnTo>
                    <a:lnTo>
                      <a:pt x="586" y="458"/>
                    </a:lnTo>
                    <a:lnTo>
                      <a:pt x="581" y="472"/>
                    </a:lnTo>
                    <a:lnTo>
                      <a:pt x="575" y="488"/>
                    </a:lnTo>
                    <a:lnTo>
                      <a:pt x="568" y="501"/>
                    </a:lnTo>
                    <a:lnTo>
                      <a:pt x="560" y="516"/>
                    </a:lnTo>
                    <a:lnTo>
                      <a:pt x="552" y="528"/>
                    </a:lnTo>
                    <a:lnTo>
                      <a:pt x="544" y="540"/>
                    </a:lnTo>
                    <a:lnTo>
                      <a:pt x="535" y="552"/>
                    </a:lnTo>
                    <a:lnTo>
                      <a:pt x="524" y="562"/>
                    </a:lnTo>
                    <a:lnTo>
                      <a:pt x="514" y="572"/>
                    </a:lnTo>
                    <a:lnTo>
                      <a:pt x="503" y="581"/>
                    </a:lnTo>
                    <a:lnTo>
                      <a:pt x="492" y="590"/>
                    </a:lnTo>
                    <a:lnTo>
                      <a:pt x="480" y="597"/>
                    </a:lnTo>
                    <a:lnTo>
                      <a:pt x="467" y="605"/>
                    </a:lnTo>
                    <a:lnTo>
                      <a:pt x="454" y="611"/>
                    </a:lnTo>
                    <a:lnTo>
                      <a:pt x="441" y="617"/>
                    </a:lnTo>
                    <a:lnTo>
                      <a:pt x="426" y="621"/>
                    </a:lnTo>
                    <a:lnTo>
                      <a:pt x="410" y="625"/>
                    </a:lnTo>
                    <a:lnTo>
                      <a:pt x="394" y="629"/>
                    </a:lnTo>
                    <a:lnTo>
                      <a:pt x="377" y="631"/>
                    </a:lnTo>
                    <a:lnTo>
                      <a:pt x="358" y="633"/>
                    </a:lnTo>
                    <a:lnTo>
                      <a:pt x="338" y="634"/>
                    </a:lnTo>
                    <a:lnTo>
                      <a:pt x="318" y="634"/>
                    </a:lnTo>
                    <a:lnTo>
                      <a:pt x="295" y="634"/>
                    </a:lnTo>
                    <a:lnTo>
                      <a:pt x="271" y="633"/>
                    </a:lnTo>
                    <a:lnTo>
                      <a:pt x="249" y="630"/>
                    </a:lnTo>
                    <a:lnTo>
                      <a:pt x="228" y="627"/>
                    </a:lnTo>
                    <a:lnTo>
                      <a:pt x="208" y="623"/>
                    </a:lnTo>
                    <a:lnTo>
                      <a:pt x="190" y="618"/>
                    </a:lnTo>
                    <a:lnTo>
                      <a:pt x="171" y="613"/>
                    </a:lnTo>
                    <a:lnTo>
                      <a:pt x="155" y="606"/>
                    </a:lnTo>
                    <a:lnTo>
                      <a:pt x="139" y="598"/>
                    </a:lnTo>
                    <a:lnTo>
                      <a:pt x="125" y="589"/>
                    </a:lnTo>
                    <a:lnTo>
                      <a:pt x="110" y="578"/>
                    </a:lnTo>
                    <a:lnTo>
                      <a:pt x="97" y="565"/>
                    </a:lnTo>
                    <a:lnTo>
                      <a:pt x="82" y="552"/>
                    </a:lnTo>
                    <a:lnTo>
                      <a:pt x="70" y="537"/>
                    </a:lnTo>
                    <a:lnTo>
                      <a:pt x="57" y="521"/>
                    </a:lnTo>
                    <a:lnTo>
                      <a:pt x="46" y="504"/>
                    </a:lnTo>
                    <a:lnTo>
                      <a:pt x="36" y="484"/>
                    </a:lnTo>
                    <a:lnTo>
                      <a:pt x="25" y="464"/>
                    </a:lnTo>
                    <a:lnTo>
                      <a:pt x="19" y="443"/>
                    </a:lnTo>
                    <a:lnTo>
                      <a:pt x="12" y="420"/>
                    </a:lnTo>
                    <a:lnTo>
                      <a:pt x="7" y="397"/>
                    </a:lnTo>
                    <a:lnTo>
                      <a:pt x="3" y="370"/>
                    </a:lnTo>
                    <a:lnTo>
                      <a:pt x="1" y="344"/>
                    </a:lnTo>
                    <a:lnTo>
                      <a:pt x="0" y="316"/>
                    </a:lnTo>
                    <a:lnTo>
                      <a:pt x="0" y="297"/>
                    </a:lnTo>
                    <a:lnTo>
                      <a:pt x="1" y="280"/>
                    </a:lnTo>
                    <a:lnTo>
                      <a:pt x="3" y="261"/>
                    </a:lnTo>
                    <a:lnTo>
                      <a:pt x="5" y="244"/>
                    </a:lnTo>
                    <a:lnTo>
                      <a:pt x="8" y="228"/>
                    </a:lnTo>
                    <a:lnTo>
                      <a:pt x="12" y="212"/>
                    </a:lnTo>
                    <a:lnTo>
                      <a:pt x="16" y="196"/>
                    </a:lnTo>
                    <a:lnTo>
                      <a:pt x="20" y="182"/>
                    </a:lnTo>
                    <a:lnTo>
                      <a:pt x="25" y="167"/>
                    </a:lnTo>
                    <a:lnTo>
                      <a:pt x="32" y="154"/>
                    </a:lnTo>
                    <a:lnTo>
                      <a:pt x="39" y="141"/>
                    </a:lnTo>
                    <a:lnTo>
                      <a:pt x="45" y="127"/>
                    </a:lnTo>
                    <a:lnTo>
                      <a:pt x="53" y="115"/>
                    </a:lnTo>
                    <a:lnTo>
                      <a:pt x="62" y="103"/>
                    </a:lnTo>
                    <a:lnTo>
                      <a:pt x="72" y="93"/>
                    </a:lnTo>
                    <a:lnTo>
                      <a:pt x="81" y="82"/>
                    </a:lnTo>
                    <a:lnTo>
                      <a:pt x="92" y="73"/>
                    </a:lnTo>
                    <a:lnTo>
                      <a:pt x="102" y="64"/>
                    </a:lnTo>
                    <a:lnTo>
                      <a:pt x="114" y="54"/>
                    </a:lnTo>
                    <a:lnTo>
                      <a:pt x="126" y="46"/>
                    </a:lnTo>
                    <a:lnTo>
                      <a:pt x="138" y="40"/>
                    </a:lnTo>
                    <a:lnTo>
                      <a:pt x="151" y="33"/>
                    </a:lnTo>
                    <a:lnTo>
                      <a:pt x="165" y="26"/>
                    </a:lnTo>
                    <a:lnTo>
                      <a:pt x="179" y="21"/>
                    </a:lnTo>
                    <a:lnTo>
                      <a:pt x="194" y="16"/>
                    </a:lnTo>
                    <a:lnTo>
                      <a:pt x="208" y="12"/>
                    </a:lnTo>
                    <a:lnTo>
                      <a:pt x="224" y="8"/>
                    </a:lnTo>
                    <a:lnTo>
                      <a:pt x="240" y="5"/>
                    </a:lnTo>
                    <a:lnTo>
                      <a:pt x="256" y="4"/>
                    </a:lnTo>
                    <a:lnTo>
                      <a:pt x="273" y="1"/>
                    </a:lnTo>
                    <a:lnTo>
                      <a:pt x="292" y="1"/>
                    </a:lnTo>
                    <a:lnTo>
                      <a:pt x="309" y="0"/>
                    </a:lnTo>
                    <a:lnTo>
                      <a:pt x="338" y="1"/>
                    </a:lnTo>
                    <a:lnTo>
                      <a:pt x="365" y="4"/>
                    </a:lnTo>
                    <a:lnTo>
                      <a:pt x="390" y="7"/>
                    </a:lnTo>
                    <a:lnTo>
                      <a:pt x="413" y="12"/>
                    </a:lnTo>
                    <a:lnTo>
                      <a:pt x="435" y="19"/>
                    </a:lnTo>
                    <a:lnTo>
                      <a:pt x="455" y="26"/>
                    </a:lnTo>
                    <a:lnTo>
                      <a:pt x="475" y="36"/>
                    </a:lnTo>
                    <a:lnTo>
                      <a:pt x="492" y="48"/>
                    </a:lnTo>
                    <a:lnTo>
                      <a:pt x="508" y="60"/>
                    </a:lnTo>
                    <a:lnTo>
                      <a:pt x="523" y="74"/>
                    </a:lnTo>
                    <a:lnTo>
                      <a:pt x="537" y="90"/>
                    </a:lnTo>
                    <a:lnTo>
                      <a:pt x="549" y="106"/>
                    </a:lnTo>
                    <a:lnTo>
                      <a:pt x="561" y="126"/>
                    </a:lnTo>
                    <a:lnTo>
                      <a:pt x="572" y="146"/>
                    </a:lnTo>
                    <a:lnTo>
                      <a:pt x="582" y="167"/>
                    </a:lnTo>
                    <a:lnTo>
                      <a:pt x="590" y="191"/>
                    </a:lnTo>
                    <a:lnTo>
                      <a:pt x="423" y="228"/>
                    </a:lnTo>
                    <a:lnTo>
                      <a:pt x="419" y="215"/>
                    </a:lnTo>
                    <a:lnTo>
                      <a:pt x="414" y="204"/>
                    </a:lnTo>
                    <a:lnTo>
                      <a:pt x="410" y="195"/>
                    </a:lnTo>
                    <a:lnTo>
                      <a:pt x="405" y="187"/>
                    </a:lnTo>
                    <a:lnTo>
                      <a:pt x="397" y="178"/>
                    </a:lnTo>
                    <a:lnTo>
                      <a:pt x="387" y="168"/>
                    </a:lnTo>
                    <a:lnTo>
                      <a:pt x="377" y="160"/>
                    </a:lnTo>
                    <a:lnTo>
                      <a:pt x="366" y="154"/>
                    </a:lnTo>
                    <a:lnTo>
                      <a:pt x="354" y="149"/>
                    </a:lnTo>
                    <a:lnTo>
                      <a:pt x="341" y="145"/>
                    </a:lnTo>
                    <a:lnTo>
                      <a:pt x="328" y="143"/>
                    </a:lnTo>
                    <a:lnTo>
                      <a:pt x="314" y="142"/>
                    </a:lnTo>
                    <a:lnTo>
                      <a:pt x="299" y="143"/>
                    </a:lnTo>
                    <a:lnTo>
                      <a:pt x="284" y="146"/>
                    </a:lnTo>
                    <a:lnTo>
                      <a:pt x="271" y="150"/>
                    </a:lnTo>
                    <a:lnTo>
                      <a:pt x="257" y="155"/>
                    </a:lnTo>
                    <a:lnTo>
                      <a:pt x="246" y="163"/>
                    </a:lnTo>
                    <a:lnTo>
                      <a:pt x="235" y="171"/>
                    </a:lnTo>
                    <a:lnTo>
                      <a:pt x="224" y="182"/>
                    </a:lnTo>
                    <a:lnTo>
                      <a:pt x="216" y="194"/>
                    </a:lnTo>
                    <a:lnTo>
                      <a:pt x="210" y="204"/>
                    </a:lnTo>
                    <a:lnTo>
                      <a:pt x="204" y="216"/>
                    </a:lnTo>
                    <a:lnTo>
                      <a:pt x="200" y="229"/>
                    </a:lnTo>
                    <a:lnTo>
                      <a:pt x="196" y="244"/>
                    </a:lnTo>
                    <a:lnTo>
                      <a:pt x="194" y="259"/>
                    </a:lnTo>
                    <a:lnTo>
                      <a:pt x="191" y="276"/>
                    </a:lnTo>
                    <a:lnTo>
                      <a:pt x="190" y="294"/>
                    </a:lnTo>
                    <a:lnTo>
                      <a:pt x="190" y="314"/>
                    </a:lnTo>
                    <a:lnTo>
                      <a:pt x="190" y="340"/>
                    </a:lnTo>
                    <a:lnTo>
                      <a:pt x="192" y="362"/>
                    </a:lnTo>
                    <a:lnTo>
                      <a:pt x="194" y="382"/>
                    </a:lnTo>
                    <a:lnTo>
                      <a:pt x="198" y="401"/>
                    </a:lnTo>
                    <a:lnTo>
                      <a:pt x="202" y="418"/>
                    </a:lnTo>
                    <a:lnTo>
                      <a:pt x="207" y="432"/>
                    </a:lnTo>
                    <a:lnTo>
                      <a:pt x="214" y="444"/>
                    </a:lnTo>
                    <a:lnTo>
                      <a:pt x="220" y="455"/>
                    </a:lnTo>
                    <a:lnTo>
                      <a:pt x="230" y="464"/>
                    </a:lnTo>
                    <a:lnTo>
                      <a:pt x="238" y="471"/>
                    </a:lnTo>
                    <a:lnTo>
                      <a:pt x="248" y="477"/>
                    </a:lnTo>
                    <a:lnTo>
                      <a:pt x="257" y="483"/>
                    </a:lnTo>
                    <a:lnTo>
                      <a:pt x="269" y="487"/>
                    </a:lnTo>
                    <a:lnTo>
                      <a:pt x="281" y="491"/>
                    </a:lnTo>
                    <a:lnTo>
                      <a:pt x="295" y="492"/>
                    </a:lnTo>
                    <a:lnTo>
                      <a:pt x="308" y="492"/>
                    </a:lnTo>
                    <a:lnTo>
                      <a:pt x="321" y="492"/>
                    </a:lnTo>
                    <a:lnTo>
                      <a:pt x="333" y="491"/>
                    </a:lnTo>
                    <a:lnTo>
                      <a:pt x="345" y="488"/>
                    </a:lnTo>
                    <a:lnTo>
                      <a:pt x="356" y="485"/>
                    </a:lnTo>
                    <a:lnTo>
                      <a:pt x="365" y="480"/>
                    </a:lnTo>
                    <a:lnTo>
                      <a:pt x="374" y="475"/>
                    </a:lnTo>
                    <a:lnTo>
                      <a:pt x="382" y="470"/>
                    </a:lnTo>
                    <a:lnTo>
                      <a:pt x="390" y="462"/>
                    </a:lnTo>
                    <a:lnTo>
                      <a:pt x="397" y="454"/>
                    </a:lnTo>
                    <a:lnTo>
                      <a:pt x="403" y="446"/>
                    </a:lnTo>
                    <a:lnTo>
                      <a:pt x="409" y="435"/>
                    </a:lnTo>
                    <a:lnTo>
                      <a:pt x="414" y="424"/>
                    </a:lnTo>
                    <a:lnTo>
                      <a:pt x="419" y="412"/>
                    </a:lnTo>
                    <a:lnTo>
                      <a:pt x="423" y="401"/>
                    </a:lnTo>
                    <a:lnTo>
                      <a:pt x="427" y="387"/>
                    </a:lnTo>
                    <a:lnTo>
                      <a:pt x="430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7" name="Freeform 269">
                <a:extLst>
                  <a:ext uri="{FF2B5EF4-FFF2-40B4-BE49-F238E27FC236}">
                    <a16:creationId xmlns:a16="http://schemas.microsoft.com/office/drawing/2014/main" id="{C881737A-0980-4C73-AB2F-D7A3092CE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791"/>
                <a:ext cx="144" cy="153"/>
              </a:xfrm>
              <a:custGeom>
                <a:avLst/>
                <a:gdLst>
                  <a:gd name="T0" fmla="*/ 0 w 576"/>
                  <a:gd name="T1" fmla="*/ 0 h 612"/>
                  <a:gd name="T2" fmla="*/ 576 w 576"/>
                  <a:gd name="T3" fmla="*/ 0 h 612"/>
                  <a:gd name="T4" fmla="*/ 576 w 576"/>
                  <a:gd name="T5" fmla="*/ 151 h 612"/>
                  <a:gd name="T6" fmla="*/ 383 w 576"/>
                  <a:gd name="T7" fmla="*/ 151 h 612"/>
                  <a:gd name="T8" fmla="*/ 383 w 576"/>
                  <a:gd name="T9" fmla="*/ 612 h 612"/>
                  <a:gd name="T10" fmla="*/ 194 w 576"/>
                  <a:gd name="T11" fmla="*/ 612 h 612"/>
                  <a:gd name="T12" fmla="*/ 194 w 576"/>
                  <a:gd name="T13" fmla="*/ 151 h 612"/>
                  <a:gd name="T14" fmla="*/ 0 w 576"/>
                  <a:gd name="T15" fmla="*/ 151 h 612"/>
                  <a:gd name="T16" fmla="*/ 0 w 576"/>
                  <a:gd name="T1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" h="612">
                    <a:moveTo>
                      <a:pt x="0" y="0"/>
                    </a:moveTo>
                    <a:lnTo>
                      <a:pt x="576" y="0"/>
                    </a:lnTo>
                    <a:lnTo>
                      <a:pt x="576" y="151"/>
                    </a:lnTo>
                    <a:lnTo>
                      <a:pt x="383" y="151"/>
                    </a:lnTo>
                    <a:lnTo>
                      <a:pt x="383" y="612"/>
                    </a:lnTo>
                    <a:lnTo>
                      <a:pt x="194" y="612"/>
                    </a:lnTo>
                    <a:lnTo>
                      <a:pt x="194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8" name="Freeform 270">
                <a:extLst>
                  <a:ext uri="{FF2B5EF4-FFF2-40B4-BE49-F238E27FC236}">
                    <a16:creationId xmlns:a16="http://schemas.microsoft.com/office/drawing/2014/main" id="{4EDABCDF-B7FA-49A3-8713-D421B561B0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" y="3791"/>
                <a:ext cx="166" cy="153"/>
              </a:xfrm>
              <a:custGeom>
                <a:avLst/>
                <a:gdLst>
                  <a:gd name="T0" fmla="*/ 439 w 668"/>
                  <a:gd name="T1" fmla="*/ 512 h 612"/>
                  <a:gd name="T2" fmla="*/ 224 w 668"/>
                  <a:gd name="T3" fmla="*/ 512 h 612"/>
                  <a:gd name="T4" fmla="*/ 194 w 668"/>
                  <a:gd name="T5" fmla="*/ 612 h 612"/>
                  <a:gd name="T6" fmla="*/ 0 w 668"/>
                  <a:gd name="T7" fmla="*/ 612 h 612"/>
                  <a:gd name="T8" fmla="*/ 231 w 668"/>
                  <a:gd name="T9" fmla="*/ 0 h 612"/>
                  <a:gd name="T10" fmla="*/ 438 w 668"/>
                  <a:gd name="T11" fmla="*/ 0 h 612"/>
                  <a:gd name="T12" fmla="*/ 668 w 668"/>
                  <a:gd name="T13" fmla="*/ 612 h 612"/>
                  <a:gd name="T14" fmla="*/ 470 w 668"/>
                  <a:gd name="T15" fmla="*/ 612 h 612"/>
                  <a:gd name="T16" fmla="*/ 439 w 668"/>
                  <a:gd name="T17" fmla="*/ 512 h 612"/>
                  <a:gd name="T18" fmla="*/ 400 w 668"/>
                  <a:gd name="T19" fmla="*/ 379 h 612"/>
                  <a:gd name="T20" fmla="*/ 332 w 668"/>
                  <a:gd name="T21" fmla="*/ 159 h 612"/>
                  <a:gd name="T22" fmla="*/ 264 w 668"/>
                  <a:gd name="T23" fmla="*/ 379 h 612"/>
                  <a:gd name="T24" fmla="*/ 400 w 668"/>
                  <a:gd name="T25" fmla="*/ 37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8" h="612">
                    <a:moveTo>
                      <a:pt x="439" y="512"/>
                    </a:moveTo>
                    <a:lnTo>
                      <a:pt x="224" y="512"/>
                    </a:lnTo>
                    <a:lnTo>
                      <a:pt x="194" y="612"/>
                    </a:lnTo>
                    <a:lnTo>
                      <a:pt x="0" y="612"/>
                    </a:lnTo>
                    <a:lnTo>
                      <a:pt x="231" y="0"/>
                    </a:lnTo>
                    <a:lnTo>
                      <a:pt x="438" y="0"/>
                    </a:lnTo>
                    <a:lnTo>
                      <a:pt x="668" y="612"/>
                    </a:lnTo>
                    <a:lnTo>
                      <a:pt x="470" y="612"/>
                    </a:lnTo>
                    <a:lnTo>
                      <a:pt x="439" y="512"/>
                    </a:lnTo>
                    <a:close/>
                    <a:moveTo>
                      <a:pt x="400" y="379"/>
                    </a:moveTo>
                    <a:lnTo>
                      <a:pt x="332" y="159"/>
                    </a:lnTo>
                    <a:lnTo>
                      <a:pt x="264" y="379"/>
                    </a:lnTo>
                    <a:lnTo>
                      <a:pt x="400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39" name="Freeform 271">
                <a:extLst>
                  <a:ext uri="{FF2B5EF4-FFF2-40B4-BE49-F238E27FC236}">
                    <a16:creationId xmlns:a16="http://schemas.microsoft.com/office/drawing/2014/main" id="{8E33936F-4A11-4991-A3FA-FD87D7676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788"/>
                <a:ext cx="139" cy="159"/>
              </a:xfrm>
              <a:custGeom>
                <a:avLst/>
                <a:gdLst>
                  <a:gd name="T0" fmla="*/ 190 w 556"/>
                  <a:gd name="T1" fmla="*/ 448 h 634"/>
                  <a:gd name="T2" fmla="*/ 221 w 556"/>
                  <a:gd name="T3" fmla="*/ 493 h 634"/>
                  <a:gd name="T4" fmla="*/ 263 w 556"/>
                  <a:gd name="T5" fmla="*/ 512 h 634"/>
                  <a:gd name="T6" fmla="*/ 307 w 556"/>
                  <a:gd name="T7" fmla="*/ 512 h 634"/>
                  <a:gd name="T8" fmla="*/ 339 w 556"/>
                  <a:gd name="T9" fmla="*/ 503 h 634"/>
                  <a:gd name="T10" fmla="*/ 367 w 556"/>
                  <a:gd name="T11" fmla="*/ 475 h 634"/>
                  <a:gd name="T12" fmla="*/ 373 w 556"/>
                  <a:gd name="T13" fmla="*/ 451 h 634"/>
                  <a:gd name="T14" fmla="*/ 368 w 556"/>
                  <a:gd name="T15" fmla="*/ 428 h 634"/>
                  <a:gd name="T16" fmla="*/ 337 w 556"/>
                  <a:gd name="T17" fmla="*/ 399 h 634"/>
                  <a:gd name="T18" fmla="*/ 255 w 556"/>
                  <a:gd name="T19" fmla="*/ 373 h 634"/>
                  <a:gd name="T20" fmla="*/ 148 w 556"/>
                  <a:gd name="T21" fmla="*/ 340 h 634"/>
                  <a:gd name="T22" fmla="*/ 77 w 556"/>
                  <a:gd name="T23" fmla="*/ 298 h 634"/>
                  <a:gd name="T24" fmla="*/ 38 w 556"/>
                  <a:gd name="T25" fmla="*/ 245 h 634"/>
                  <a:gd name="T26" fmla="*/ 23 w 556"/>
                  <a:gd name="T27" fmla="*/ 180 h 634"/>
                  <a:gd name="T28" fmla="*/ 31 w 556"/>
                  <a:gd name="T29" fmla="*/ 134 h 634"/>
                  <a:gd name="T30" fmla="*/ 51 w 556"/>
                  <a:gd name="T31" fmla="*/ 90 h 634"/>
                  <a:gd name="T32" fmla="*/ 85 w 556"/>
                  <a:gd name="T33" fmla="*/ 53 h 634"/>
                  <a:gd name="T34" fmla="*/ 133 w 556"/>
                  <a:gd name="T35" fmla="*/ 25 h 634"/>
                  <a:gd name="T36" fmla="*/ 198 w 556"/>
                  <a:gd name="T37" fmla="*/ 7 h 634"/>
                  <a:gd name="T38" fmla="*/ 284 w 556"/>
                  <a:gd name="T39" fmla="*/ 0 h 634"/>
                  <a:gd name="T40" fmla="*/ 388 w 556"/>
                  <a:gd name="T41" fmla="*/ 12 h 634"/>
                  <a:gd name="T42" fmla="*/ 463 w 556"/>
                  <a:gd name="T43" fmla="*/ 44 h 634"/>
                  <a:gd name="T44" fmla="*/ 513 w 556"/>
                  <a:gd name="T45" fmla="*/ 101 h 634"/>
                  <a:gd name="T46" fmla="*/ 536 w 556"/>
                  <a:gd name="T47" fmla="*/ 183 h 634"/>
                  <a:gd name="T48" fmla="*/ 351 w 556"/>
                  <a:gd name="T49" fmla="*/ 166 h 634"/>
                  <a:gd name="T50" fmla="*/ 333 w 556"/>
                  <a:gd name="T51" fmla="*/ 138 h 634"/>
                  <a:gd name="T52" fmla="*/ 308 w 556"/>
                  <a:gd name="T53" fmla="*/ 122 h 634"/>
                  <a:gd name="T54" fmla="*/ 250 w 556"/>
                  <a:gd name="T55" fmla="*/ 115 h 634"/>
                  <a:gd name="T56" fmla="*/ 209 w 556"/>
                  <a:gd name="T57" fmla="*/ 137 h 634"/>
                  <a:gd name="T58" fmla="*/ 199 w 556"/>
                  <a:gd name="T59" fmla="*/ 170 h 634"/>
                  <a:gd name="T60" fmla="*/ 222 w 556"/>
                  <a:gd name="T61" fmla="*/ 195 h 634"/>
                  <a:gd name="T62" fmla="*/ 333 w 556"/>
                  <a:gd name="T63" fmla="*/ 225 h 634"/>
                  <a:gd name="T64" fmla="*/ 440 w 556"/>
                  <a:gd name="T65" fmla="*/ 259 h 634"/>
                  <a:gd name="T66" fmla="*/ 490 w 556"/>
                  <a:gd name="T67" fmla="*/ 288 h 634"/>
                  <a:gd name="T68" fmla="*/ 526 w 556"/>
                  <a:gd name="T69" fmla="*/ 324 h 634"/>
                  <a:gd name="T70" fmla="*/ 547 w 556"/>
                  <a:gd name="T71" fmla="*/ 366 h 634"/>
                  <a:gd name="T72" fmla="*/ 556 w 556"/>
                  <a:gd name="T73" fmla="*/ 412 h 634"/>
                  <a:gd name="T74" fmla="*/ 552 w 556"/>
                  <a:gd name="T75" fmla="*/ 467 h 634"/>
                  <a:gd name="T76" fmla="*/ 531 w 556"/>
                  <a:gd name="T77" fmla="*/ 520 h 634"/>
                  <a:gd name="T78" fmla="*/ 495 w 556"/>
                  <a:gd name="T79" fmla="*/ 568 h 634"/>
                  <a:gd name="T80" fmla="*/ 448 w 556"/>
                  <a:gd name="T81" fmla="*/ 602 h 634"/>
                  <a:gd name="T82" fmla="*/ 385 w 556"/>
                  <a:gd name="T83" fmla="*/ 625 h 634"/>
                  <a:gd name="T84" fmla="*/ 307 w 556"/>
                  <a:gd name="T85" fmla="*/ 634 h 634"/>
                  <a:gd name="T86" fmla="*/ 182 w 556"/>
                  <a:gd name="T87" fmla="*/ 626 h 634"/>
                  <a:gd name="T88" fmla="*/ 116 w 556"/>
                  <a:gd name="T89" fmla="*/ 606 h 634"/>
                  <a:gd name="T90" fmla="*/ 76 w 556"/>
                  <a:gd name="T91" fmla="*/ 581 h 634"/>
                  <a:gd name="T92" fmla="*/ 31 w 556"/>
                  <a:gd name="T93" fmla="*/ 524 h 634"/>
                  <a:gd name="T94" fmla="*/ 3 w 556"/>
                  <a:gd name="T95" fmla="*/ 44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6" h="634">
                    <a:moveTo>
                      <a:pt x="0" y="420"/>
                    </a:moveTo>
                    <a:lnTo>
                      <a:pt x="181" y="410"/>
                    </a:lnTo>
                    <a:lnTo>
                      <a:pt x="185" y="430"/>
                    </a:lnTo>
                    <a:lnTo>
                      <a:pt x="190" y="448"/>
                    </a:lnTo>
                    <a:lnTo>
                      <a:pt x="197" y="464"/>
                    </a:lnTo>
                    <a:lnTo>
                      <a:pt x="205" y="476"/>
                    </a:lnTo>
                    <a:lnTo>
                      <a:pt x="213" y="485"/>
                    </a:lnTo>
                    <a:lnTo>
                      <a:pt x="221" y="493"/>
                    </a:lnTo>
                    <a:lnTo>
                      <a:pt x="230" y="499"/>
                    </a:lnTo>
                    <a:lnTo>
                      <a:pt x="241" y="504"/>
                    </a:lnTo>
                    <a:lnTo>
                      <a:pt x="251" y="508"/>
                    </a:lnTo>
                    <a:lnTo>
                      <a:pt x="263" y="512"/>
                    </a:lnTo>
                    <a:lnTo>
                      <a:pt x="275" y="513"/>
                    </a:lnTo>
                    <a:lnTo>
                      <a:pt x="288" y="513"/>
                    </a:lnTo>
                    <a:lnTo>
                      <a:pt x="298" y="513"/>
                    </a:lnTo>
                    <a:lnTo>
                      <a:pt x="307" y="512"/>
                    </a:lnTo>
                    <a:lnTo>
                      <a:pt x="316" y="511"/>
                    </a:lnTo>
                    <a:lnTo>
                      <a:pt x="324" y="509"/>
                    </a:lnTo>
                    <a:lnTo>
                      <a:pt x="332" y="507"/>
                    </a:lnTo>
                    <a:lnTo>
                      <a:pt x="339" y="503"/>
                    </a:lnTo>
                    <a:lnTo>
                      <a:pt x="345" y="499"/>
                    </a:lnTo>
                    <a:lnTo>
                      <a:pt x="351" y="495"/>
                    </a:lnTo>
                    <a:lnTo>
                      <a:pt x="360" y="485"/>
                    </a:lnTo>
                    <a:lnTo>
                      <a:pt x="367" y="475"/>
                    </a:lnTo>
                    <a:lnTo>
                      <a:pt x="369" y="468"/>
                    </a:lnTo>
                    <a:lnTo>
                      <a:pt x="371" y="463"/>
                    </a:lnTo>
                    <a:lnTo>
                      <a:pt x="372" y="456"/>
                    </a:lnTo>
                    <a:lnTo>
                      <a:pt x="373" y="451"/>
                    </a:lnTo>
                    <a:lnTo>
                      <a:pt x="372" y="444"/>
                    </a:lnTo>
                    <a:lnTo>
                      <a:pt x="372" y="439"/>
                    </a:lnTo>
                    <a:lnTo>
                      <a:pt x="369" y="434"/>
                    </a:lnTo>
                    <a:lnTo>
                      <a:pt x="368" y="428"/>
                    </a:lnTo>
                    <a:lnTo>
                      <a:pt x="361" y="418"/>
                    </a:lnTo>
                    <a:lnTo>
                      <a:pt x="352" y="409"/>
                    </a:lnTo>
                    <a:lnTo>
                      <a:pt x="345" y="403"/>
                    </a:lnTo>
                    <a:lnTo>
                      <a:pt x="337" y="399"/>
                    </a:lnTo>
                    <a:lnTo>
                      <a:pt x="328" y="394"/>
                    </a:lnTo>
                    <a:lnTo>
                      <a:pt x="317" y="390"/>
                    </a:lnTo>
                    <a:lnTo>
                      <a:pt x="290" y="381"/>
                    </a:lnTo>
                    <a:lnTo>
                      <a:pt x="255" y="373"/>
                    </a:lnTo>
                    <a:lnTo>
                      <a:pt x="225" y="365"/>
                    </a:lnTo>
                    <a:lnTo>
                      <a:pt x="197" y="357"/>
                    </a:lnTo>
                    <a:lnTo>
                      <a:pt x="172" y="349"/>
                    </a:lnTo>
                    <a:lnTo>
                      <a:pt x="148" y="340"/>
                    </a:lnTo>
                    <a:lnTo>
                      <a:pt x="126" y="330"/>
                    </a:lnTo>
                    <a:lnTo>
                      <a:pt x="108" y="320"/>
                    </a:lnTo>
                    <a:lnTo>
                      <a:pt x="92" y="309"/>
                    </a:lnTo>
                    <a:lnTo>
                      <a:pt x="77" y="298"/>
                    </a:lnTo>
                    <a:lnTo>
                      <a:pt x="64" y="286"/>
                    </a:lnTo>
                    <a:lnTo>
                      <a:pt x="53" y="273"/>
                    </a:lnTo>
                    <a:lnTo>
                      <a:pt x="44" y="260"/>
                    </a:lnTo>
                    <a:lnTo>
                      <a:pt x="38" y="245"/>
                    </a:lnTo>
                    <a:lnTo>
                      <a:pt x="31" y="231"/>
                    </a:lnTo>
                    <a:lnTo>
                      <a:pt x="27" y="215"/>
                    </a:lnTo>
                    <a:lnTo>
                      <a:pt x="24" y="198"/>
                    </a:lnTo>
                    <a:lnTo>
                      <a:pt x="23" y="180"/>
                    </a:lnTo>
                    <a:lnTo>
                      <a:pt x="24" y="168"/>
                    </a:lnTo>
                    <a:lnTo>
                      <a:pt x="26" y="156"/>
                    </a:lnTo>
                    <a:lnTo>
                      <a:pt x="27" y="145"/>
                    </a:lnTo>
                    <a:lnTo>
                      <a:pt x="31" y="134"/>
                    </a:lnTo>
                    <a:lnTo>
                      <a:pt x="34" y="123"/>
                    </a:lnTo>
                    <a:lnTo>
                      <a:pt x="39" y="111"/>
                    </a:lnTo>
                    <a:lnTo>
                      <a:pt x="44" y="101"/>
                    </a:lnTo>
                    <a:lnTo>
                      <a:pt x="51" y="90"/>
                    </a:lnTo>
                    <a:lnTo>
                      <a:pt x="59" y="81"/>
                    </a:lnTo>
                    <a:lnTo>
                      <a:pt x="67" y="70"/>
                    </a:lnTo>
                    <a:lnTo>
                      <a:pt x="75" y="61"/>
                    </a:lnTo>
                    <a:lnTo>
                      <a:pt x="85" y="53"/>
                    </a:lnTo>
                    <a:lnTo>
                      <a:pt x="96" y="45"/>
                    </a:lnTo>
                    <a:lnTo>
                      <a:pt x="108" y="37"/>
                    </a:lnTo>
                    <a:lnTo>
                      <a:pt x="120" y="30"/>
                    </a:lnTo>
                    <a:lnTo>
                      <a:pt x="133" y="25"/>
                    </a:lnTo>
                    <a:lnTo>
                      <a:pt x="148" y="19"/>
                    </a:lnTo>
                    <a:lnTo>
                      <a:pt x="164" y="15"/>
                    </a:lnTo>
                    <a:lnTo>
                      <a:pt x="181" y="9"/>
                    </a:lnTo>
                    <a:lnTo>
                      <a:pt x="198" y="7"/>
                    </a:lnTo>
                    <a:lnTo>
                      <a:pt x="218" y="4"/>
                    </a:lnTo>
                    <a:lnTo>
                      <a:pt x="239" y="3"/>
                    </a:lnTo>
                    <a:lnTo>
                      <a:pt x="260" y="1"/>
                    </a:lnTo>
                    <a:lnTo>
                      <a:pt x="284" y="0"/>
                    </a:lnTo>
                    <a:lnTo>
                      <a:pt x="312" y="1"/>
                    </a:lnTo>
                    <a:lnTo>
                      <a:pt x="339" y="3"/>
                    </a:lnTo>
                    <a:lnTo>
                      <a:pt x="364" y="7"/>
                    </a:lnTo>
                    <a:lnTo>
                      <a:pt x="388" y="12"/>
                    </a:lnTo>
                    <a:lnTo>
                      <a:pt x="409" y="17"/>
                    </a:lnTo>
                    <a:lnTo>
                      <a:pt x="429" y="25"/>
                    </a:lnTo>
                    <a:lnTo>
                      <a:pt x="448" y="34"/>
                    </a:lnTo>
                    <a:lnTo>
                      <a:pt x="463" y="44"/>
                    </a:lnTo>
                    <a:lnTo>
                      <a:pt x="478" y="56"/>
                    </a:lnTo>
                    <a:lnTo>
                      <a:pt x="491" y="69"/>
                    </a:lnTo>
                    <a:lnTo>
                      <a:pt x="502" y="85"/>
                    </a:lnTo>
                    <a:lnTo>
                      <a:pt x="513" y="101"/>
                    </a:lnTo>
                    <a:lnTo>
                      <a:pt x="520" y="119"/>
                    </a:lnTo>
                    <a:lnTo>
                      <a:pt x="527" y="139"/>
                    </a:lnTo>
                    <a:lnTo>
                      <a:pt x="532" y="160"/>
                    </a:lnTo>
                    <a:lnTo>
                      <a:pt x="536" y="183"/>
                    </a:lnTo>
                    <a:lnTo>
                      <a:pt x="359" y="194"/>
                    </a:lnTo>
                    <a:lnTo>
                      <a:pt x="356" y="183"/>
                    </a:lnTo>
                    <a:lnTo>
                      <a:pt x="353" y="174"/>
                    </a:lnTo>
                    <a:lnTo>
                      <a:pt x="351" y="166"/>
                    </a:lnTo>
                    <a:lnTo>
                      <a:pt x="347" y="158"/>
                    </a:lnTo>
                    <a:lnTo>
                      <a:pt x="343" y="151"/>
                    </a:lnTo>
                    <a:lnTo>
                      <a:pt x="339" y="145"/>
                    </a:lnTo>
                    <a:lnTo>
                      <a:pt x="333" y="138"/>
                    </a:lnTo>
                    <a:lnTo>
                      <a:pt x="328" y="134"/>
                    </a:lnTo>
                    <a:lnTo>
                      <a:pt x="321" y="129"/>
                    </a:lnTo>
                    <a:lnTo>
                      <a:pt x="316" y="125"/>
                    </a:lnTo>
                    <a:lnTo>
                      <a:pt x="308" y="122"/>
                    </a:lnTo>
                    <a:lnTo>
                      <a:pt x="302" y="119"/>
                    </a:lnTo>
                    <a:lnTo>
                      <a:pt x="284" y="115"/>
                    </a:lnTo>
                    <a:lnTo>
                      <a:pt x="266" y="114"/>
                    </a:lnTo>
                    <a:lnTo>
                      <a:pt x="250" y="115"/>
                    </a:lnTo>
                    <a:lnTo>
                      <a:pt x="237" y="118"/>
                    </a:lnTo>
                    <a:lnTo>
                      <a:pt x="225" y="122"/>
                    </a:lnTo>
                    <a:lnTo>
                      <a:pt x="215" y="129"/>
                    </a:lnTo>
                    <a:lnTo>
                      <a:pt x="209" y="137"/>
                    </a:lnTo>
                    <a:lnTo>
                      <a:pt x="203" y="145"/>
                    </a:lnTo>
                    <a:lnTo>
                      <a:pt x="199" y="152"/>
                    </a:lnTo>
                    <a:lnTo>
                      <a:pt x="199" y="163"/>
                    </a:lnTo>
                    <a:lnTo>
                      <a:pt x="199" y="170"/>
                    </a:lnTo>
                    <a:lnTo>
                      <a:pt x="202" y="176"/>
                    </a:lnTo>
                    <a:lnTo>
                      <a:pt x="206" y="183"/>
                    </a:lnTo>
                    <a:lnTo>
                      <a:pt x="213" y="190"/>
                    </a:lnTo>
                    <a:lnTo>
                      <a:pt x="222" y="195"/>
                    </a:lnTo>
                    <a:lnTo>
                      <a:pt x="235" y="200"/>
                    </a:lnTo>
                    <a:lnTo>
                      <a:pt x="254" y="207"/>
                    </a:lnTo>
                    <a:lnTo>
                      <a:pt x="276" y="212"/>
                    </a:lnTo>
                    <a:lnTo>
                      <a:pt x="333" y="225"/>
                    </a:lnTo>
                    <a:lnTo>
                      <a:pt x="382" y="239"/>
                    </a:lnTo>
                    <a:lnTo>
                      <a:pt x="404" y="245"/>
                    </a:lnTo>
                    <a:lnTo>
                      <a:pt x="422" y="252"/>
                    </a:lnTo>
                    <a:lnTo>
                      <a:pt x="440" y="259"/>
                    </a:lnTo>
                    <a:lnTo>
                      <a:pt x="454" y="265"/>
                    </a:lnTo>
                    <a:lnTo>
                      <a:pt x="467" y="273"/>
                    </a:lnTo>
                    <a:lnTo>
                      <a:pt x="479" y="280"/>
                    </a:lnTo>
                    <a:lnTo>
                      <a:pt x="490" y="288"/>
                    </a:lnTo>
                    <a:lnTo>
                      <a:pt x="501" y="297"/>
                    </a:lnTo>
                    <a:lnTo>
                      <a:pt x="510" y="305"/>
                    </a:lnTo>
                    <a:lnTo>
                      <a:pt x="518" y="314"/>
                    </a:lnTo>
                    <a:lnTo>
                      <a:pt x="526" y="324"/>
                    </a:lnTo>
                    <a:lnTo>
                      <a:pt x="532" y="334"/>
                    </a:lnTo>
                    <a:lnTo>
                      <a:pt x="538" y="344"/>
                    </a:lnTo>
                    <a:lnTo>
                      <a:pt x="543" y="354"/>
                    </a:lnTo>
                    <a:lnTo>
                      <a:pt x="547" y="366"/>
                    </a:lnTo>
                    <a:lnTo>
                      <a:pt x="551" y="377"/>
                    </a:lnTo>
                    <a:lnTo>
                      <a:pt x="554" y="389"/>
                    </a:lnTo>
                    <a:lnTo>
                      <a:pt x="555" y="401"/>
                    </a:lnTo>
                    <a:lnTo>
                      <a:pt x="556" y="412"/>
                    </a:lnTo>
                    <a:lnTo>
                      <a:pt x="556" y="424"/>
                    </a:lnTo>
                    <a:lnTo>
                      <a:pt x="556" y="439"/>
                    </a:lnTo>
                    <a:lnTo>
                      <a:pt x="555" y="454"/>
                    </a:lnTo>
                    <a:lnTo>
                      <a:pt x="552" y="467"/>
                    </a:lnTo>
                    <a:lnTo>
                      <a:pt x="548" y="481"/>
                    </a:lnTo>
                    <a:lnTo>
                      <a:pt x="544" y="495"/>
                    </a:lnTo>
                    <a:lnTo>
                      <a:pt x="538" y="508"/>
                    </a:lnTo>
                    <a:lnTo>
                      <a:pt x="531" y="520"/>
                    </a:lnTo>
                    <a:lnTo>
                      <a:pt x="524" y="533"/>
                    </a:lnTo>
                    <a:lnTo>
                      <a:pt x="515" y="545"/>
                    </a:lnTo>
                    <a:lnTo>
                      <a:pt x="506" y="557"/>
                    </a:lnTo>
                    <a:lnTo>
                      <a:pt x="495" y="568"/>
                    </a:lnTo>
                    <a:lnTo>
                      <a:pt x="485" y="577"/>
                    </a:lnTo>
                    <a:lnTo>
                      <a:pt x="473" y="586"/>
                    </a:lnTo>
                    <a:lnTo>
                      <a:pt x="461" y="594"/>
                    </a:lnTo>
                    <a:lnTo>
                      <a:pt x="448" y="602"/>
                    </a:lnTo>
                    <a:lnTo>
                      <a:pt x="433" y="609"/>
                    </a:lnTo>
                    <a:lnTo>
                      <a:pt x="418" y="614"/>
                    </a:lnTo>
                    <a:lnTo>
                      <a:pt x="401" y="619"/>
                    </a:lnTo>
                    <a:lnTo>
                      <a:pt x="385" y="625"/>
                    </a:lnTo>
                    <a:lnTo>
                      <a:pt x="367" y="627"/>
                    </a:lnTo>
                    <a:lnTo>
                      <a:pt x="348" y="630"/>
                    </a:lnTo>
                    <a:lnTo>
                      <a:pt x="328" y="633"/>
                    </a:lnTo>
                    <a:lnTo>
                      <a:pt x="307" y="634"/>
                    </a:lnTo>
                    <a:lnTo>
                      <a:pt x="286" y="634"/>
                    </a:lnTo>
                    <a:lnTo>
                      <a:pt x="247" y="633"/>
                    </a:lnTo>
                    <a:lnTo>
                      <a:pt x="213" y="630"/>
                    </a:lnTo>
                    <a:lnTo>
                      <a:pt x="182" y="626"/>
                    </a:lnTo>
                    <a:lnTo>
                      <a:pt x="153" y="619"/>
                    </a:lnTo>
                    <a:lnTo>
                      <a:pt x="140" y="615"/>
                    </a:lnTo>
                    <a:lnTo>
                      <a:pt x="128" y="610"/>
                    </a:lnTo>
                    <a:lnTo>
                      <a:pt x="116" y="606"/>
                    </a:lnTo>
                    <a:lnTo>
                      <a:pt x="105" y="601"/>
                    </a:lnTo>
                    <a:lnTo>
                      <a:pt x="95" y="594"/>
                    </a:lnTo>
                    <a:lnTo>
                      <a:pt x="85" y="588"/>
                    </a:lnTo>
                    <a:lnTo>
                      <a:pt x="76" y="581"/>
                    </a:lnTo>
                    <a:lnTo>
                      <a:pt x="69" y="574"/>
                    </a:lnTo>
                    <a:lnTo>
                      <a:pt x="55" y="558"/>
                    </a:lnTo>
                    <a:lnTo>
                      <a:pt x="42" y="542"/>
                    </a:lnTo>
                    <a:lnTo>
                      <a:pt x="31" y="524"/>
                    </a:lnTo>
                    <a:lnTo>
                      <a:pt x="22" y="505"/>
                    </a:lnTo>
                    <a:lnTo>
                      <a:pt x="14" y="485"/>
                    </a:lnTo>
                    <a:lnTo>
                      <a:pt x="8" y="466"/>
                    </a:lnTo>
                    <a:lnTo>
                      <a:pt x="3" y="444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0" name="Freeform 272">
                <a:extLst>
                  <a:ext uri="{FF2B5EF4-FFF2-40B4-BE49-F238E27FC236}">
                    <a16:creationId xmlns:a16="http://schemas.microsoft.com/office/drawing/2014/main" id="{2EABFC77-D260-409D-904D-954AAC751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105"/>
                <a:ext cx="1011" cy="850"/>
              </a:xfrm>
              <a:custGeom>
                <a:avLst/>
                <a:gdLst>
                  <a:gd name="T0" fmla="*/ 3721 w 4041"/>
                  <a:gd name="T1" fmla="*/ 0 h 3401"/>
                  <a:gd name="T2" fmla="*/ 3772 w 4041"/>
                  <a:gd name="T3" fmla="*/ 5 h 3401"/>
                  <a:gd name="T4" fmla="*/ 3821 w 4041"/>
                  <a:gd name="T5" fmla="*/ 18 h 3401"/>
                  <a:gd name="T6" fmla="*/ 3865 w 4041"/>
                  <a:gd name="T7" fmla="*/ 37 h 3401"/>
                  <a:gd name="T8" fmla="*/ 3906 w 4041"/>
                  <a:gd name="T9" fmla="*/ 59 h 3401"/>
                  <a:gd name="T10" fmla="*/ 3943 w 4041"/>
                  <a:gd name="T11" fmla="*/ 88 h 3401"/>
                  <a:gd name="T12" fmla="*/ 3975 w 4041"/>
                  <a:gd name="T13" fmla="*/ 122 h 3401"/>
                  <a:gd name="T14" fmla="*/ 4001 w 4041"/>
                  <a:gd name="T15" fmla="*/ 159 h 3401"/>
                  <a:gd name="T16" fmla="*/ 4021 w 4041"/>
                  <a:gd name="T17" fmla="*/ 198 h 3401"/>
                  <a:gd name="T18" fmla="*/ 4034 w 4041"/>
                  <a:gd name="T19" fmla="*/ 242 h 3401"/>
                  <a:gd name="T20" fmla="*/ 4041 w 4041"/>
                  <a:gd name="T21" fmla="*/ 287 h 3401"/>
                  <a:gd name="T22" fmla="*/ 4041 w 4041"/>
                  <a:gd name="T23" fmla="*/ 3112 h 3401"/>
                  <a:gd name="T24" fmla="*/ 4034 w 4041"/>
                  <a:gd name="T25" fmla="*/ 3158 h 3401"/>
                  <a:gd name="T26" fmla="*/ 4021 w 4041"/>
                  <a:gd name="T27" fmla="*/ 3200 h 3401"/>
                  <a:gd name="T28" fmla="*/ 4001 w 4041"/>
                  <a:gd name="T29" fmla="*/ 3240 h 3401"/>
                  <a:gd name="T30" fmla="*/ 3975 w 4041"/>
                  <a:gd name="T31" fmla="*/ 3277 h 3401"/>
                  <a:gd name="T32" fmla="*/ 3943 w 4041"/>
                  <a:gd name="T33" fmla="*/ 3311 h 3401"/>
                  <a:gd name="T34" fmla="*/ 3906 w 4041"/>
                  <a:gd name="T35" fmla="*/ 3340 h 3401"/>
                  <a:gd name="T36" fmla="*/ 3865 w 4041"/>
                  <a:gd name="T37" fmla="*/ 3364 h 3401"/>
                  <a:gd name="T38" fmla="*/ 3821 w 4041"/>
                  <a:gd name="T39" fmla="*/ 3382 h 3401"/>
                  <a:gd name="T40" fmla="*/ 3772 w 4041"/>
                  <a:gd name="T41" fmla="*/ 3394 h 3401"/>
                  <a:gd name="T42" fmla="*/ 3721 w 4041"/>
                  <a:gd name="T43" fmla="*/ 3399 h 3401"/>
                  <a:gd name="T44" fmla="*/ 319 w 4041"/>
                  <a:gd name="T45" fmla="*/ 3399 h 3401"/>
                  <a:gd name="T46" fmla="*/ 269 w 4041"/>
                  <a:gd name="T47" fmla="*/ 3394 h 3401"/>
                  <a:gd name="T48" fmla="*/ 221 w 4041"/>
                  <a:gd name="T49" fmla="*/ 3382 h 3401"/>
                  <a:gd name="T50" fmla="*/ 176 w 4041"/>
                  <a:gd name="T51" fmla="*/ 3364 h 3401"/>
                  <a:gd name="T52" fmla="*/ 136 w 4041"/>
                  <a:gd name="T53" fmla="*/ 3340 h 3401"/>
                  <a:gd name="T54" fmla="*/ 99 w 4041"/>
                  <a:gd name="T55" fmla="*/ 3311 h 3401"/>
                  <a:gd name="T56" fmla="*/ 67 w 4041"/>
                  <a:gd name="T57" fmla="*/ 3277 h 3401"/>
                  <a:gd name="T58" fmla="*/ 41 w 4041"/>
                  <a:gd name="T59" fmla="*/ 3240 h 3401"/>
                  <a:gd name="T60" fmla="*/ 21 w 4041"/>
                  <a:gd name="T61" fmla="*/ 3200 h 3401"/>
                  <a:gd name="T62" fmla="*/ 8 w 4041"/>
                  <a:gd name="T63" fmla="*/ 3158 h 3401"/>
                  <a:gd name="T64" fmla="*/ 1 w 4041"/>
                  <a:gd name="T65" fmla="*/ 3112 h 3401"/>
                  <a:gd name="T66" fmla="*/ 1 w 4041"/>
                  <a:gd name="T67" fmla="*/ 287 h 3401"/>
                  <a:gd name="T68" fmla="*/ 8 w 4041"/>
                  <a:gd name="T69" fmla="*/ 242 h 3401"/>
                  <a:gd name="T70" fmla="*/ 21 w 4041"/>
                  <a:gd name="T71" fmla="*/ 198 h 3401"/>
                  <a:gd name="T72" fmla="*/ 41 w 4041"/>
                  <a:gd name="T73" fmla="*/ 159 h 3401"/>
                  <a:gd name="T74" fmla="*/ 67 w 4041"/>
                  <a:gd name="T75" fmla="*/ 122 h 3401"/>
                  <a:gd name="T76" fmla="*/ 99 w 4041"/>
                  <a:gd name="T77" fmla="*/ 88 h 3401"/>
                  <a:gd name="T78" fmla="*/ 136 w 4041"/>
                  <a:gd name="T79" fmla="*/ 59 h 3401"/>
                  <a:gd name="T80" fmla="*/ 176 w 4041"/>
                  <a:gd name="T81" fmla="*/ 37 h 3401"/>
                  <a:gd name="T82" fmla="*/ 221 w 4041"/>
                  <a:gd name="T83" fmla="*/ 18 h 3401"/>
                  <a:gd name="T84" fmla="*/ 269 w 4041"/>
                  <a:gd name="T85" fmla="*/ 5 h 3401"/>
                  <a:gd name="T86" fmla="*/ 319 w 4041"/>
                  <a:gd name="T87" fmla="*/ 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1" h="3401">
                    <a:moveTo>
                      <a:pt x="337" y="0"/>
                    </a:moveTo>
                    <a:lnTo>
                      <a:pt x="3704" y="0"/>
                    </a:lnTo>
                    <a:lnTo>
                      <a:pt x="3721" y="0"/>
                    </a:lnTo>
                    <a:lnTo>
                      <a:pt x="3739" y="1"/>
                    </a:lnTo>
                    <a:lnTo>
                      <a:pt x="3756" y="2"/>
                    </a:lnTo>
                    <a:lnTo>
                      <a:pt x="3772" y="5"/>
                    </a:lnTo>
                    <a:lnTo>
                      <a:pt x="3789" y="9"/>
                    </a:lnTo>
                    <a:lnTo>
                      <a:pt x="3805" y="13"/>
                    </a:lnTo>
                    <a:lnTo>
                      <a:pt x="3821" y="18"/>
                    </a:lnTo>
                    <a:lnTo>
                      <a:pt x="3835" y="23"/>
                    </a:lnTo>
                    <a:lnTo>
                      <a:pt x="3850" y="29"/>
                    </a:lnTo>
                    <a:lnTo>
                      <a:pt x="3865" y="37"/>
                    </a:lnTo>
                    <a:lnTo>
                      <a:pt x="3879" y="43"/>
                    </a:lnTo>
                    <a:lnTo>
                      <a:pt x="3892" y="51"/>
                    </a:lnTo>
                    <a:lnTo>
                      <a:pt x="3906" y="59"/>
                    </a:lnTo>
                    <a:lnTo>
                      <a:pt x="3919" y="68"/>
                    </a:lnTo>
                    <a:lnTo>
                      <a:pt x="3931" y="78"/>
                    </a:lnTo>
                    <a:lnTo>
                      <a:pt x="3943" y="88"/>
                    </a:lnTo>
                    <a:lnTo>
                      <a:pt x="3953" y="99"/>
                    </a:lnTo>
                    <a:lnTo>
                      <a:pt x="3964" y="110"/>
                    </a:lnTo>
                    <a:lnTo>
                      <a:pt x="3975" y="122"/>
                    </a:lnTo>
                    <a:lnTo>
                      <a:pt x="3984" y="133"/>
                    </a:lnTo>
                    <a:lnTo>
                      <a:pt x="3992" y="145"/>
                    </a:lnTo>
                    <a:lnTo>
                      <a:pt x="4001" y="159"/>
                    </a:lnTo>
                    <a:lnTo>
                      <a:pt x="4008" y="172"/>
                    </a:lnTo>
                    <a:lnTo>
                      <a:pt x="4014" y="185"/>
                    </a:lnTo>
                    <a:lnTo>
                      <a:pt x="4021" y="198"/>
                    </a:lnTo>
                    <a:lnTo>
                      <a:pt x="4026" y="213"/>
                    </a:lnTo>
                    <a:lnTo>
                      <a:pt x="4030" y="228"/>
                    </a:lnTo>
                    <a:lnTo>
                      <a:pt x="4034" y="242"/>
                    </a:lnTo>
                    <a:lnTo>
                      <a:pt x="4037" y="257"/>
                    </a:lnTo>
                    <a:lnTo>
                      <a:pt x="4040" y="271"/>
                    </a:lnTo>
                    <a:lnTo>
                      <a:pt x="4041" y="287"/>
                    </a:lnTo>
                    <a:lnTo>
                      <a:pt x="4041" y="303"/>
                    </a:lnTo>
                    <a:lnTo>
                      <a:pt x="4041" y="3097"/>
                    </a:lnTo>
                    <a:lnTo>
                      <a:pt x="4041" y="3112"/>
                    </a:lnTo>
                    <a:lnTo>
                      <a:pt x="4040" y="3127"/>
                    </a:lnTo>
                    <a:lnTo>
                      <a:pt x="4037" y="3142"/>
                    </a:lnTo>
                    <a:lnTo>
                      <a:pt x="4034" y="3158"/>
                    </a:lnTo>
                    <a:lnTo>
                      <a:pt x="4030" y="3173"/>
                    </a:lnTo>
                    <a:lnTo>
                      <a:pt x="4026" y="3186"/>
                    </a:lnTo>
                    <a:lnTo>
                      <a:pt x="4021" y="3200"/>
                    </a:lnTo>
                    <a:lnTo>
                      <a:pt x="4014" y="3214"/>
                    </a:lnTo>
                    <a:lnTo>
                      <a:pt x="4008" y="3228"/>
                    </a:lnTo>
                    <a:lnTo>
                      <a:pt x="4001" y="3240"/>
                    </a:lnTo>
                    <a:lnTo>
                      <a:pt x="3992" y="3253"/>
                    </a:lnTo>
                    <a:lnTo>
                      <a:pt x="3984" y="3265"/>
                    </a:lnTo>
                    <a:lnTo>
                      <a:pt x="3975" y="3277"/>
                    </a:lnTo>
                    <a:lnTo>
                      <a:pt x="3964" y="3289"/>
                    </a:lnTo>
                    <a:lnTo>
                      <a:pt x="3953" y="3300"/>
                    </a:lnTo>
                    <a:lnTo>
                      <a:pt x="3943" y="3311"/>
                    </a:lnTo>
                    <a:lnTo>
                      <a:pt x="3931" y="3321"/>
                    </a:lnTo>
                    <a:lnTo>
                      <a:pt x="3919" y="3330"/>
                    </a:lnTo>
                    <a:lnTo>
                      <a:pt x="3906" y="3340"/>
                    </a:lnTo>
                    <a:lnTo>
                      <a:pt x="3892" y="3348"/>
                    </a:lnTo>
                    <a:lnTo>
                      <a:pt x="3879" y="3356"/>
                    </a:lnTo>
                    <a:lnTo>
                      <a:pt x="3865" y="3364"/>
                    </a:lnTo>
                    <a:lnTo>
                      <a:pt x="3850" y="3370"/>
                    </a:lnTo>
                    <a:lnTo>
                      <a:pt x="3835" y="3376"/>
                    </a:lnTo>
                    <a:lnTo>
                      <a:pt x="3821" y="3382"/>
                    </a:lnTo>
                    <a:lnTo>
                      <a:pt x="3805" y="3386"/>
                    </a:lnTo>
                    <a:lnTo>
                      <a:pt x="3789" y="3390"/>
                    </a:lnTo>
                    <a:lnTo>
                      <a:pt x="3772" y="3394"/>
                    </a:lnTo>
                    <a:lnTo>
                      <a:pt x="3756" y="3397"/>
                    </a:lnTo>
                    <a:lnTo>
                      <a:pt x="3739" y="3398"/>
                    </a:lnTo>
                    <a:lnTo>
                      <a:pt x="3721" y="3399"/>
                    </a:lnTo>
                    <a:lnTo>
                      <a:pt x="3704" y="3401"/>
                    </a:lnTo>
                    <a:lnTo>
                      <a:pt x="337" y="3401"/>
                    </a:lnTo>
                    <a:lnTo>
                      <a:pt x="319" y="3399"/>
                    </a:lnTo>
                    <a:lnTo>
                      <a:pt x="302" y="3398"/>
                    </a:lnTo>
                    <a:lnTo>
                      <a:pt x="286" y="3397"/>
                    </a:lnTo>
                    <a:lnTo>
                      <a:pt x="269" y="3394"/>
                    </a:lnTo>
                    <a:lnTo>
                      <a:pt x="253" y="3390"/>
                    </a:lnTo>
                    <a:lnTo>
                      <a:pt x="237" y="3386"/>
                    </a:lnTo>
                    <a:lnTo>
                      <a:pt x="221" y="3382"/>
                    </a:lnTo>
                    <a:lnTo>
                      <a:pt x="207" y="3376"/>
                    </a:lnTo>
                    <a:lnTo>
                      <a:pt x="191" y="3370"/>
                    </a:lnTo>
                    <a:lnTo>
                      <a:pt x="176" y="3364"/>
                    </a:lnTo>
                    <a:lnTo>
                      <a:pt x="163" y="3356"/>
                    </a:lnTo>
                    <a:lnTo>
                      <a:pt x="150" y="3348"/>
                    </a:lnTo>
                    <a:lnTo>
                      <a:pt x="136" y="3340"/>
                    </a:lnTo>
                    <a:lnTo>
                      <a:pt x="123" y="3330"/>
                    </a:lnTo>
                    <a:lnTo>
                      <a:pt x="111" y="3321"/>
                    </a:lnTo>
                    <a:lnTo>
                      <a:pt x="99" y="3311"/>
                    </a:lnTo>
                    <a:lnTo>
                      <a:pt x="89" y="3300"/>
                    </a:lnTo>
                    <a:lnTo>
                      <a:pt x="78" y="3289"/>
                    </a:lnTo>
                    <a:lnTo>
                      <a:pt x="67" y="3277"/>
                    </a:lnTo>
                    <a:lnTo>
                      <a:pt x="58" y="3265"/>
                    </a:lnTo>
                    <a:lnTo>
                      <a:pt x="49" y="3253"/>
                    </a:lnTo>
                    <a:lnTo>
                      <a:pt x="41" y="3240"/>
                    </a:lnTo>
                    <a:lnTo>
                      <a:pt x="34" y="3228"/>
                    </a:lnTo>
                    <a:lnTo>
                      <a:pt x="26" y="3214"/>
                    </a:lnTo>
                    <a:lnTo>
                      <a:pt x="21" y="3200"/>
                    </a:lnTo>
                    <a:lnTo>
                      <a:pt x="16" y="3186"/>
                    </a:lnTo>
                    <a:lnTo>
                      <a:pt x="10" y="3173"/>
                    </a:lnTo>
                    <a:lnTo>
                      <a:pt x="8" y="3158"/>
                    </a:lnTo>
                    <a:lnTo>
                      <a:pt x="4" y="3142"/>
                    </a:lnTo>
                    <a:lnTo>
                      <a:pt x="2" y="3127"/>
                    </a:lnTo>
                    <a:lnTo>
                      <a:pt x="1" y="3112"/>
                    </a:lnTo>
                    <a:lnTo>
                      <a:pt x="0" y="3097"/>
                    </a:lnTo>
                    <a:lnTo>
                      <a:pt x="0" y="303"/>
                    </a:lnTo>
                    <a:lnTo>
                      <a:pt x="1" y="287"/>
                    </a:lnTo>
                    <a:lnTo>
                      <a:pt x="2" y="271"/>
                    </a:lnTo>
                    <a:lnTo>
                      <a:pt x="4" y="257"/>
                    </a:lnTo>
                    <a:lnTo>
                      <a:pt x="8" y="242"/>
                    </a:lnTo>
                    <a:lnTo>
                      <a:pt x="10" y="228"/>
                    </a:lnTo>
                    <a:lnTo>
                      <a:pt x="16" y="213"/>
                    </a:lnTo>
                    <a:lnTo>
                      <a:pt x="21" y="198"/>
                    </a:lnTo>
                    <a:lnTo>
                      <a:pt x="26" y="185"/>
                    </a:lnTo>
                    <a:lnTo>
                      <a:pt x="34" y="172"/>
                    </a:lnTo>
                    <a:lnTo>
                      <a:pt x="41" y="159"/>
                    </a:lnTo>
                    <a:lnTo>
                      <a:pt x="49" y="145"/>
                    </a:lnTo>
                    <a:lnTo>
                      <a:pt x="58" y="133"/>
                    </a:lnTo>
                    <a:lnTo>
                      <a:pt x="67" y="122"/>
                    </a:lnTo>
                    <a:lnTo>
                      <a:pt x="78" y="110"/>
                    </a:lnTo>
                    <a:lnTo>
                      <a:pt x="89" y="99"/>
                    </a:lnTo>
                    <a:lnTo>
                      <a:pt x="99" y="88"/>
                    </a:lnTo>
                    <a:lnTo>
                      <a:pt x="111" y="78"/>
                    </a:lnTo>
                    <a:lnTo>
                      <a:pt x="123" y="68"/>
                    </a:lnTo>
                    <a:lnTo>
                      <a:pt x="136" y="59"/>
                    </a:lnTo>
                    <a:lnTo>
                      <a:pt x="150" y="51"/>
                    </a:lnTo>
                    <a:lnTo>
                      <a:pt x="163" y="43"/>
                    </a:lnTo>
                    <a:lnTo>
                      <a:pt x="176" y="37"/>
                    </a:lnTo>
                    <a:lnTo>
                      <a:pt x="191" y="29"/>
                    </a:lnTo>
                    <a:lnTo>
                      <a:pt x="207" y="23"/>
                    </a:lnTo>
                    <a:lnTo>
                      <a:pt x="221" y="18"/>
                    </a:lnTo>
                    <a:lnTo>
                      <a:pt x="237" y="13"/>
                    </a:lnTo>
                    <a:lnTo>
                      <a:pt x="253" y="9"/>
                    </a:lnTo>
                    <a:lnTo>
                      <a:pt x="269" y="5"/>
                    </a:lnTo>
                    <a:lnTo>
                      <a:pt x="286" y="2"/>
                    </a:lnTo>
                    <a:lnTo>
                      <a:pt x="302" y="1"/>
                    </a:lnTo>
                    <a:lnTo>
                      <a:pt x="319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1" name="Freeform 273">
                <a:extLst>
                  <a:ext uri="{FF2B5EF4-FFF2-40B4-BE49-F238E27FC236}">
                    <a16:creationId xmlns:a16="http://schemas.microsoft.com/office/drawing/2014/main" id="{52EC23C7-0A13-4453-A9E6-98E3D92EF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7" y="2087"/>
                <a:ext cx="1045" cy="886"/>
              </a:xfrm>
              <a:custGeom>
                <a:avLst/>
                <a:gdLst>
                  <a:gd name="T0" fmla="*/ 408 w 4184"/>
                  <a:gd name="T1" fmla="*/ 143 h 3543"/>
                  <a:gd name="T2" fmla="*/ 3816 w 4184"/>
                  <a:gd name="T3" fmla="*/ 1 h 3543"/>
                  <a:gd name="T4" fmla="*/ 3896 w 4184"/>
                  <a:gd name="T5" fmla="*/ 16 h 3543"/>
                  <a:gd name="T6" fmla="*/ 3967 w 4184"/>
                  <a:gd name="T7" fmla="*/ 44 h 3543"/>
                  <a:gd name="T8" fmla="*/ 4032 w 4184"/>
                  <a:gd name="T9" fmla="*/ 83 h 3543"/>
                  <a:gd name="T10" fmla="*/ 3946 w 4184"/>
                  <a:gd name="T11" fmla="*/ 198 h 3543"/>
                  <a:gd name="T12" fmla="*/ 3856 w 4184"/>
                  <a:gd name="T13" fmla="*/ 154 h 3543"/>
                  <a:gd name="T14" fmla="*/ 3775 w 4184"/>
                  <a:gd name="T15" fmla="*/ 0 h 3543"/>
                  <a:gd name="T16" fmla="*/ 4100 w 4184"/>
                  <a:gd name="T17" fmla="*/ 148 h 3543"/>
                  <a:gd name="T18" fmla="*/ 4143 w 4184"/>
                  <a:gd name="T19" fmla="*/ 211 h 3543"/>
                  <a:gd name="T20" fmla="*/ 4170 w 4184"/>
                  <a:gd name="T21" fmla="*/ 280 h 3543"/>
                  <a:gd name="T22" fmla="*/ 4184 w 4184"/>
                  <a:gd name="T23" fmla="*/ 355 h 3543"/>
                  <a:gd name="T24" fmla="*/ 4036 w 4184"/>
                  <a:gd name="T25" fmla="*/ 329 h 3543"/>
                  <a:gd name="T26" fmla="*/ 3997 w 4184"/>
                  <a:gd name="T27" fmla="*/ 248 h 3543"/>
                  <a:gd name="T28" fmla="*/ 4184 w 4184"/>
                  <a:gd name="T29" fmla="*/ 375 h 3543"/>
                  <a:gd name="T30" fmla="*/ 4184 w 4184"/>
                  <a:gd name="T31" fmla="*/ 375 h 3543"/>
                  <a:gd name="T32" fmla="*/ 4178 w 4184"/>
                  <a:gd name="T33" fmla="*/ 3226 h 3543"/>
                  <a:gd name="T34" fmla="*/ 4158 w 4184"/>
                  <a:gd name="T35" fmla="*/ 3299 h 3543"/>
                  <a:gd name="T36" fmla="*/ 4123 w 4184"/>
                  <a:gd name="T37" fmla="*/ 3365 h 3543"/>
                  <a:gd name="T38" fmla="*/ 4075 w 4184"/>
                  <a:gd name="T39" fmla="*/ 3422 h 3543"/>
                  <a:gd name="T40" fmla="*/ 3997 w 4184"/>
                  <a:gd name="T41" fmla="*/ 3296 h 3543"/>
                  <a:gd name="T42" fmla="*/ 4036 w 4184"/>
                  <a:gd name="T43" fmla="*/ 3214 h 3543"/>
                  <a:gd name="T44" fmla="*/ 4062 w 4184"/>
                  <a:gd name="T45" fmla="*/ 3436 h 3543"/>
                  <a:gd name="T46" fmla="*/ 4001 w 4184"/>
                  <a:gd name="T47" fmla="*/ 3481 h 3543"/>
                  <a:gd name="T48" fmla="*/ 3933 w 4184"/>
                  <a:gd name="T49" fmla="*/ 3515 h 3543"/>
                  <a:gd name="T50" fmla="*/ 3857 w 4184"/>
                  <a:gd name="T51" fmla="*/ 3536 h 3543"/>
                  <a:gd name="T52" fmla="*/ 3775 w 4184"/>
                  <a:gd name="T53" fmla="*/ 3543 h 3543"/>
                  <a:gd name="T54" fmla="*/ 3856 w 4184"/>
                  <a:gd name="T55" fmla="*/ 3390 h 3543"/>
                  <a:gd name="T56" fmla="*/ 3946 w 4184"/>
                  <a:gd name="T57" fmla="*/ 3345 h 3543"/>
                  <a:gd name="T58" fmla="*/ 408 w 4184"/>
                  <a:gd name="T59" fmla="*/ 3543 h 3543"/>
                  <a:gd name="T60" fmla="*/ 408 w 4184"/>
                  <a:gd name="T61" fmla="*/ 3543 h 3543"/>
                  <a:gd name="T62" fmla="*/ 327 w 4184"/>
                  <a:gd name="T63" fmla="*/ 3536 h 3543"/>
                  <a:gd name="T64" fmla="*/ 251 w 4184"/>
                  <a:gd name="T65" fmla="*/ 3515 h 3543"/>
                  <a:gd name="T66" fmla="*/ 182 w 4184"/>
                  <a:gd name="T67" fmla="*/ 3481 h 3543"/>
                  <a:gd name="T68" fmla="*/ 122 w 4184"/>
                  <a:gd name="T69" fmla="*/ 3436 h 3543"/>
                  <a:gd name="T70" fmla="*/ 279 w 4184"/>
                  <a:gd name="T71" fmla="*/ 3372 h 3543"/>
                  <a:gd name="T72" fmla="*/ 380 w 4184"/>
                  <a:gd name="T73" fmla="*/ 3400 h 3543"/>
                  <a:gd name="T74" fmla="*/ 109 w 4184"/>
                  <a:gd name="T75" fmla="*/ 3422 h 3543"/>
                  <a:gd name="T76" fmla="*/ 60 w 4184"/>
                  <a:gd name="T77" fmla="*/ 3365 h 3543"/>
                  <a:gd name="T78" fmla="*/ 26 w 4184"/>
                  <a:gd name="T79" fmla="*/ 3299 h 3543"/>
                  <a:gd name="T80" fmla="*/ 4 w 4184"/>
                  <a:gd name="T81" fmla="*/ 3226 h 3543"/>
                  <a:gd name="T82" fmla="*/ 142 w 4184"/>
                  <a:gd name="T83" fmla="*/ 3169 h 3543"/>
                  <a:gd name="T84" fmla="*/ 162 w 4184"/>
                  <a:gd name="T85" fmla="*/ 3256 h 3543"/>
                  <a:gd name="T86" fmla="*/ 218 w 4184"/>
                  <a:gd name="T87" fmla="*/ 3329 h 3543"/>
                  <a:gd name="T88" fmla="*/ 142 w 4184"/>
                  <a:gd name="T89" fmla="*/ 375 h 3543"/>
                  <a:gd name="T90" fmla="*/ 0 w 4184"/>
                  <a:gd name="T91" fmla="*/ 355 h 3543"/>
                  <a:gd name="T92" fmla="*/ 14 w 4184"/>
                  <a:gd name="T93" fmla="*/ 280 h 3543"/>
                  <a:gd name="T94" fmla="*/ 42 w 4184"/>
                  <a:gd name="T95" fmla="*/ 211 h 3543"/>
                  <a:gd name="T96" fmla="*/ 83 w 4184"/>
                  <a:gd name="T97" fmla="*/ 148 h 3543"/>
                  <a:gd name="T98" fmla="*/ 218 w 4184"/>
                  <a:gd name="T99" fmla="*/ 213 h 3543"/>
                  <a:gd name="T100" fmla="*/ 162 w 4184"/>
                  <a:gd name="T101" fmla="*/ 286 h 3543"/>
                  <a:gd name="T102" fmla="*/ 142 w 4184"/>
                  <a:gd name="T103" fmla="*/ 375 h 3543"/>
                  <a:gd name="T104" fmla="*/ 152 w 4184"/>
                  <a:gd name="T105" fmla="*/ 83 h 3543"/>
                  <a:gd name="T106" fmla="*/ 215 w 4184"/>
                  <a:gd name="T107" fmla="*/ 44 h 3543"/>
                  <a:gd name="T108" fmla="*/ 288 w 4184"/>
                  <a:gd name="T109" fmla="*/ 16 h 3543"/>
                  <a:gd name="T110" fmla="*/ 367 w 4184"/>
                  <a:gd name="T111" fmla="*/ 1 h 3543"/>
                  <a:gd name="T112" fmla="*/ 380 w 4184"/>
                  <a:gd name="T113" fmla="*/ 143 h 3543"/>
                  <a:gd name="T114" fmla="*/ 279 w 4184"/>
                  <a:gd name="T115" fmla="*/ 172 h 3543"/>
                  <a:gd name="T116" fmla="*/ 122 w 4184"/>
                  <a:gd name="T117" fmla="*/ 107 h 3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4" h="3543">
                    <a:moveTo>
                      <a:pt x="408" y="0"/>
                    </a:moveTo>
                    <a:lnTo>
                      <a:pt x="3775" y="0"/>
                    </a:lnTo>
                    <a:lnTo>
                      <a:pt x="3775" y="143"/>
                    </a:lnTo>
                    <a:lnTo>
                      <a:pt x="408" y="143"/>
                    </a:lnTo>
                    <a:lnTo>
                      <a:pt x="408" y="0"/>
                    </a:lnTo>
                    <a:close/>
                    <a:moveTo>
                      <a:pt x="3775" y="0"/>
                    </a:moveTo>
                    <a:lnTo>
                      <a:pt x="3796" y="0"/>
                    </a:lnTo>
                    <a:lnTo>
                      <a:pt x="3816" y="1"/>
                    </a:lnTo>
                    <a:lnTo>
                      <a:pt x="3837" y="4"/>
                    </a:lnTo>
                    <a:lnTo>
                      <a:pt x="3857" y="8"/>
                    </a:lnTo>
                    <a:lnTo>
                      <a:pt x="3876" y="12"/>
                    </a:lnTo>
                    <a:lnTo>
                      <a:pt x="3896" y="16"/>
                    </a:lnTo>
                    <a:lnTo>
                      <a:pt x="3914" y="22"/>
                    </a:lnTo>
                    <a:lnTo>
                      <a:pt x="3933" y="29"/>
                    </a:lnTo>
                    <a:lnTo>
                      <a:pt x="3950" y="36"/>
                    </a:lnTo>
                    <a:lnTo>
                      <a:pt x="3967" y="44"/>
                    </a:lnTo>
                    <a:lnTo>
                      <a:pt x="3985" y="53"/>
                    </a:lnTo>
                    <a:lnTo>
                      <a:pt x="4001" y="62"/>
                    </a:lnTo>
                    <a:lnTo>
                      <a:pt x="4016" y="73"/>
                    </a:lnTo>
                    <a:lnTo>
                      <a:pt x="4032" y="83"/>
                    </a:lnTo>
                    <a:lnTo>
                      <a:pt x="4047" y="95"/>
                    </a:lnTo>
                    <a:lnTo>
                      <a:pt x="4062" y="107"/>
                    </a:lnTo>
                    <a:lnTo>
                      <a:pt x="3966" y="213"/>
                    </a:lnTo>
                    <a:lnTo>
                      <a:pt x="3946" y="198"/>
                    </a:lnTo>
                    <a:lnTo>
                      <a:pt x="3926" y="184"/>
                    </a:lnTo>
                    <a:lnTo>
                      <a:pt x="3904" y="172"/>
                    </a:lnTo>
                    <a:lnTo>
                      <a:pt x="3881" y="162"/>
                    </a:lnTo>
                    <a:lnTo>
                      <a:pt x="3856" y="154"/>
                    </a:lnTo>
                    <a:lnTo>
                      <a:pt x="3829" y="147"/>
                    </a:lnTo>
                    <a:lnTo>
                      <a:pt x="3803" y="143"/>
                    </a:lnTo>
                    <a:lnTo>
                      <a:pt x="3775" y="143"/>
                    </a:lnTo>
                    <a:lnTo>
                      <a:pt x="3775" y="0"/>
                    </a:lnTo>
                    <a:close/>
                    <a:moveTo>
                      <a:pt x="4062" y="107"/>
                    </a:moveTo>
                    <a:lnTo>
                      <a:pt x="4075" y="121"/>
                    </a:lnTo>
                    <a:lnTo>
                      <a:pt x="4088" y="134"/>
                    </a:lnTo>
                    <a:lnTo>
                      <a:pt x="4100" y="148"/>
                    </a:lnTo>
                    <a:lnTo>
                      <a:pt x="4112" y="163"/>
                    </a:lnTo>
                    <a:lnTo>
                      <a:pt x="4123" y="179"/>
                    </a:lnTo>
                    <a:lnTo>
                      <a:pt x="4133" y="195"/>
                    </a:lnTo>
                    <a:lnTo>
                      <a:pt x="4143" y="211"/>
                    </a:lnTo>
                    <a:lnTo>
                      <a:pt x="4150" y="228"/>
                    </a:lnTo>
                    <a:lnTo>
                      <a:pt x="4158" y="245"/>
                    </a:lnTo>
                    <a:lnTo>
                      <a:pt x="4165" y="263"/>
                    </a:lnTo>
                    <a:lnTo>
                      <a:pt x="4170" y="280"/>
                    </a:lnTo>
                    <a:lnTo>
                      <a:pt x="4176" y="298"/>
                    </a:lnTo>
                    <a:lnTo>
                      <a:pt x="4178" y="317"/>
                    </a:lnTo>
                    <a:lnTo>
                      <a:pt x="4181" y="335"/>
                    </a:lnTo>
                    <a:lnTo>
                      <a:pt x="4184" y="355"/>
                    </a:lnTo>
                    <a:lnTo>
                      <a:pt x="4184" y="375"/>
                    </a:lnTo>
                    <a:lnTo>
                      <a:pt x="4042" y="375"/>
                    </a:lnTo>
                    <a:lnTo>
                      <a:pt x="4040" y="351"/>
                    </a:lnTo>
                    <a:lnTo>
                      <a:pt x="4036" y="329"/>
                    </a:lnTo>
                    <a:lnTo>
                      <a:pt x="4030" y="308"/>
                    </a:lnTo>
                    <a:lnTo>
                      <a:pt x="4020" y="286"/>
                    </a:lnTo>
                    <a:lnTo>
                      <a:pt x="4010" y="267"/>
                    </a:lnTo>
                    <a:lnTo>
                      <a:pt x="3997" y="248"/>
                    </a:lnTo>
                    <a:lnTo>
                      <a:pt x="3982" y="229"/>
                    </a:lnTo>
                    <a:lnTo>
                      <a:pt x="3966" y="213"/>
                    </a:lnTo>
                    <a:lnTo>
                      <a:pt x="4062" y="107"/>
                    </a:lnTo>
                    <a:close/>
                    <a:moveTo>
                      <a:pt x="4184" y="375"/>
                    </a:moveTo>
                    <a:lnTo>
                      <a:pt x="4184" y="3169"/>
                    </a:lnTo>
                    <a:lnTo>
                      <a:pt x="4042" y="3169"/>
                    </a:lnTo>
                    <a:lnTo>
                      <a:pt x="4042" y="375"/>
                    </a:lnTo>
                    <a:lnTo>
                      <a:pt x="4184" y="375"/>
                    </a:lnTo>
                    <a:close/>
                    <a:moveTo>
                      <a:pt x="4184" y="3169"/>
                    </a:moveTo>
                    <a:lnTo>
                      <a:pt x="4184" y="3188"/>
                    </a:lnTo>
                    <a:lnTo>
                      <a:pt x="4181" y="3207"/>
                    </a:lnTo>
                    <a:lnTo>
                      <a:pt x="4178" y="3226"/>
                    </a:lnTo>
                    <a:lnTo>
                      <a:pt x="4176" y="3245"/>
                    </a:lnTo>
                    <a:lnTo>
                      <a:pt x="4170" y="3263"/>
                    </a:lnTo>
                    <a:lnTo>
                      <a:pt x="4165" y="3280"/>
                    </a:lnTo>
                    <a:lnTo>
                      <a:pt x="4158" y="3299"/>
                    </a:lnTo>
                    <a:lnTo>
                      <a:pt x="4150" y="3316"/>
                    </a:lnTo>
                    <a:lnTo>
                      <a:pt x="4143" y="3332"/>
                    </a:lnTo>
                    <a:lnTo>
                      <a:pt x="4133" y="3349"/>
                    </a:lnTo>
                    <a:lnTo>
                      <a:pt x="4123" y="3365"/>
                    </a:lnTo>
                    <a:lnTo>
                      <a:pt x="4112" y="3380"/>
                    </a:lnTo>
                    <a:lnTo>
                      <a:pt x="4100" y="3394"/>
                    </a:lnTo>
                    <a:lnTo>
                      <a:pt x="4088" y="3409"/>
                    </a:lnTo>
                    <a:lnTo>
                      <a:pt x="4075" y="3422"/>
                    </a:lnTo>
                    <a:lnTo>
                      <a:pt x="4062" y="3436"/>
                    </a:lnTo>
                    <a:lnTo>
                      <a:pt x="3966" y="3329"/>
                    </a:lnTo>
                    <a:lnTo>
                      <a:pt x="3982" y="3314"/>
                    </a:lnTo>
                    <a:lnTo>
                      <a:pt x="3997" y="3296"/>
                    </a:lnTo>
                    <a:lnTo>
                      <a:pt x="4010" y="3276"/>
                    </a:lnTo>
                    <a:lnTo>
                      <a:pt x="4020" y="3256"/>
                    </a:lnTo>
                    <a:lnTo>
                      <a:pt x="4030" y="3237"/>
                    </a:lnTo>
                    <a:lnTo>
                      <a:pt x="4036" y="3214"/>
                    </a:lnTo>
                    <a:lnTo>
                      <a:pt x="4040" y="3191"/>
                    </a:lnTo>
                    <a:lnTo>
                      <a:pt x="4042" y="3169"/>
                    </a:lnTo>
                    <a:lnTo>
                      <a:pt x="4184" y="3169"/>
                    </a:lnTo>
                    <a:close/>
                    <a:moveTo>
                      <a:pt x="4062" y="3436"/>
                    </a:moveTo>
                    <a:lnTo>
                      <a:pt x="4047" y="3448"/>
                    </a:lnTo>
                    <a:lnTo>
                      <a:pt x="4032" y="3459"/>
                    </a:lnTo>
                    <a:lnTo>
                      <a:pt x="4016" y="3470"/>
                    </a:lnTo>
                    <a:lnTo>
                      <a:pt x="4001" y="3481"/>
                    </a:lnTo>
                    <a:lnTo>
                      <a:pt x="3985" y="3490"/>
                    </a:lnTo>
                    <a:lnTo>
                      <a:pt x="3967" y="3499"/>
                    </a:lnTo>
                    <a:lnTo>
                      <a:pt x="3950" y="3507"/>
                    </a:lnTo>
                    <a:lnTo>
                      <a:pt x="3933" y="3515"/>
                    </a:lnTo>
                    <a:lnTo>
                      <a:pt x="3914" y="3520"/>
                    </a:lnTo>
                    <a:lnTo>
                      <a:pt x="3896" y="3527"/>
                    </a:lnTo>
                    <a:lnTo>
                      <a:pt x="3876" y="3532"/>
                    </a:lnTo>
                    <a:lnTo>
                      <a:pt x="3857" y="3536"/>
                    </a:lnTo>
                    <a:lnTo>
                      <a:pt x="3837" y="3539"/>
                    </a:lnTo>
                    <a:lnTo>
                      <a:pt x="3816" y="3542"/>
                    </a:lnTo>
                    <a:lnTo>
                      <a:pt x="3796" y="3543"/>
                    </a:lnTo>
                    <a:lnTo>
                      <a:pt x="3775" y="3543"/>
                    </a:lnTo>
                    <a:lnTo>
                      <a:pt x="3775" y="3401"/>
                    </a:lnTo>
                    <a:lnTo>
                      <a:pt x="3803" y="3400"/>
                    </a:lnTo>
                    <a:lnTo>
                      <a:pt x="3829" y="3396"/>
                    </a:lnTo>
                    <a:lnTo>
                      <a:pt x="3856" y="3390"/>
                    </a:lnTo>
                    <a:lnTo>
                      <a:pt x="3880" y="3381"/>
                    </a:lnTo>
                    <a:lnTo>
                      <a:pt x="3904" y="3372"/>
                    </a:lnTo>
                    <a:lnTo>
                      <a:pt x="3926" y="3360"/>
                    </a:lnTo>
                    <a:lnTo>
                      <a:pt x="3946" y="3345"/>
                    </a:lnTo>
                    <a:lnTo>
                      <a:pt x="3966" y="3329"/>
                    </a:lnTo>
                    <a:lnTo>
                      <a:pt x="4062" y="3436"/>
                    </a:lnTo>
                    <a:close/>
                    <a:moveTo>
                      <a:pt x="3775" y="3543"/>
                    </a:moveTo>
                    <a:lnTo>
                      <a:pt x="408" y="3543"/>
                    </a:lnTo>
                    <a:lnTo>
                      <a:pt x="408" y="3401"/>
                    </a:lnTo>
                    <a:lnTo>
                      <a:pt x="3775" y="3401"/>
                    </a:lnTo>
                    <a:lnTo>
                      <a:pt x="3775" y="3543"/>
                    </a:lnTo>
                    <a:close/>
                    <a:moveTo>
                      <a:pt x="408" y="3543"/>
                    </a:moveTo>
                    <a:lnTo>
                      <a:pt x="388" y="3543"/>
                    </a:lnTo>
                    <a:lnTo>
                      <a:pt x="367" y="3542"/>
                    </a:lnTo>
                    <a:lnTo>
                      <a:pt x="347" y="3539"/>
                    </a:lnTo>
                    <a:lnTo>
                      <a:pt x="327" y="3536"/>
                    </a:lnTo>
                    <a:lnTo>
                      <a:pt x="307" y="3532"/>
                    </a:lnTo>
                    <a:lnTo>
                      <a:pt x="288" y="3527"/>
                    </a:lnTo>
                    <a:lnTo>
                      <a:pt x="270" y="3520"/>
                    </a:lnTo>
                    <a:lnTo>
                      <a:pt x="251" y="3515"/>
                    </a:lnTo>
                    <a:lnTo>
                      <a:pt x="234" y="3507"/>
                    </a:lnTo>
                    <a:lnTo>
                      <a:pt x="215" y="3499"/>
                    </a:lnTo>
                    <a:lnTo>
                      <a:pt x="199" y="3490"/>
                    </a:lnTo>
                    <a:lnTo>
                      <a:pt x="182" y="3481"/>
                    </a:lnTo>
                    <a:lnTo>
                      <a:pt x="166" y="3470"/>
                    </a:lnTo>
                    <a:lnTo>
                      <a:pt x="152" y="3459"/>
                    </a:lnTo>
                    <a:lnTo>
                      <a:pt x="137" y="3448"/>
                    </a:lnTo>
                    <a:lnTo>
                      <a:pt x="122" y="3436"/>
                    </a:lnTo>
                    <a:lnTo>
                      <a:pt x="218" y="3329"/>
                    </a:lnTo>
                    <a:lnTo>
                      <a:pt x="237" y="3345"/>
                    </a:lnTo>
                    <a:lnTo>
                      <a:pt x="258" y="3360"/>
                    </a:lnTo>
                    <a:lnTo>
                      <a:pt x="279" y="3372"/>
                    </a:lnTo>
                    <a:lnTo>
                      <a:pt x="303" y="3381"/>
                    </a:lnTo>
                    <a:lnTo>
                      <a:pt x="328" y="3390"/>
                    </a:lnTo>
                    <a:lnTo>
                      <a:pt x="353" y="3396"/>
                    </a:lnTo>
                    <a:lnTo>
                      <a:pt x="380" y="3400"/>
                    </a:lnTo>
                    <a:lnTo>
                      <a:pt x="408" y="3401"/>
                    </a:lnTo>
                    <a:lnTo>
                      <a:pt x="408" y="3543"/>
                    </a:lnTo>
                    <a:close/>
                    <a:moveTo>
                      <a:pt x="122" y="3436"/>
                    </a:moveTo>
                    <a:lnTo>
                      <a:pt x="109" y="3422"/>
                    </a:lnTo>
                    <a:lnTo>
                      <a:pt x="96" y="3409"/>
                    </a:lnTo>
                    <a:lnTo>
                      <a:pt x="83" y="3394"/>
                    </a:lnTo>
                    <a:lnTo>
                      <a:pt x="72" y="3380"/>
                    </a:lnTo>
                    <a:lnTo>
                      <a:pt x="60" y="3365"/>
                    </a:lnTo>
                    <a:lnTo>
                      <a:pt x="51" y="3349"/>
                    </a:lnTo>
                    <a:lnTo>
                      <a:pt x="42" y="3332"/>
                    </a:lnTo>
                    <a:lnTo>
                      <a:pt x="32" y="3316"/>
                    </a:lnTo>
                    <a:lnTo>
                      <a:pt x="26" y="3299"/>
                    </a:lnTo>
                    <a:lnTo>
                      <a:pt x="19" y="3280"/>
                    </a:lnTo>
                    <a:lnTo>
                      <a:pt x="14" y="3263"/>
                    </a:lnTo>
                    <a:lnTo>
                      <a:pt x="8" y="3245"/>
                    </a:lnTo>
                    <a:lnTo>
                      <a:pt x="4" y="3226"/>
                    </a:lnTo>
                    <a:lnTo>
                      <a:pt x="2" y="3207"/>
                    </a:lnTo>
                    <a:lnTo>
                      <a:pt x="0" y="3188"/>
                    </a:lnTo>
                    <a:lnTo>
                      <a:pt x="0" y="3169"/>
                    </a:lnTo>
                    <a:lnTo>
                      <a:pt x="142" y="3169"/>
                    </a:lnTo>
                    <a:lnTo>
                      <a:pt x="144" y="3191"/>
                    </a:lnTo>
                    <a:lnTo>
                      <a:pt x="148" y="3214"/>
                    </a:lnTo>
                    <a:lnTo>
                      <a:pt x="154" y="3237"/>
                    </a:lnTo>
                    <a:lnTo>
                      <a:pt x="162" y="3256"/>
                    </a:lnTo>
                    <a:lnTo>
                      <a:pt x="174" y="3276"/>
                    </a:lnTo>
                    <a:lnTo>
                      <a:pt x="186" y="3296"/>
                    </a:lnTo>
                    <a:lnTo>
                      <a:pt x="201" y="3314"/>
                    </a:lnTo>
                    <a:lnTo>
                      <a:pt x="218" y="3329"/>
                    </a:lnTo>
                    <a:lnTo>
                      <a:pt x="122" y="3436"/>
                    </a:lnTo>
                    <a:close/>
                    <a:moveTo>
                      <a:pt x="0" y="3169"/>
                    </a:moveTo>
                    <a:lnTo>
                      <a:pt x="0" y="375"/>
                    </a:lnTo>
                    <a:lnTo>
                      <a:pt x="142" y="375"/>
                    </a:lnTo>
                    <a:lnTo>
                      <a:pt x="142" y="3169"/>
                    </a:lnTo>
                    <a:lnTo>
                      <a:pt x="0" y="3169"/>
                    </a:lnTo>
                    <a:close/>
                    <a:moveTo>
                      <a:pt x="0" y="375"/>
                    </a:moveTo>
                    <a:lnTo>
                      <a:pt x="0" y="355"/>
                    </a:lnTo>
                    <a:lnTo>
                      <a:pt x="2" y="335"/>
                    </a:lnTo>
                    <a:lnTo>
                      <a:pt x="4" y="317"/>
                    </a:lnTo>
                    <a:lnTo>
                      <a:pt x="8" y="298"/>
                    </a:lnTo>
                    <a:lnTo>
                      <a:pt x="14" y="280"/>
                    </a:lnTo>
                    <a:lnTo>
                      <a:pt x="19" y="263"/>
                    </a:lnTo>
                    <a:lnTo>
                      <a:pt x="26" y="245"/>
                    </a:lnTo>
                    <a:lnTo>
                      <a:pt x="32" y="228"/>
                    </a:lnTo>
                    <a:lnTo>
                      <a:pt x="42" y="211"/>
                    </a:lnTo>
                    <a:lnTo>
                      <a:pt x="51" y="195"/>
                    </a:lnTo>
                    <a:lnTo>
                      <a:pt x="60" y="179"/>
                    </a:lnTo>
                    <a:lnTo>
                      <a:pt x="72" y="163"/>
                    </a:lnTo>
                    <a:lnTo>
                      <a:pt x="83" y="148"/>
                    </a:lnTo>
                    <a:lnTo>
                      <a:pt x="96" y="134"/>
                    </a:lnTo>
                    <a:lnTo>
                      <a:pt x="109" y="121"/>
                    </a:lnTo>
                    <a:lnTo>
                      <a:pt x="122" y="107"/>
                    </a:lnTo>
                    <a:lnTo>
                      <a:pt x="218" y="213"/>
                    </a:lnTo>
                    <a:lnTo>
                      <a:pt x="201" y="229"/>
                    </a:lnTo>
                    <a:lnTo>
                      <a:pt x="186" y="248"/>
                    </a:lnTo>
                    <a:lnTo>
                      <a:pt x="174" y="267"/>
                    </a:lnTo>
                    <a:lnTo>
                      <a:pt x="162" y="286"/>
                    </a:lnTo>
                    <a:lnTo>
                      <a:pt x="154" y="308"/>
                    </a:lnTo>
                    <a:lnTo>
                      <a:pt x="148" y="329"/>
                    </a:lnTo>
                    <a:lnTo>
                      <a:pt x="144" y="351"/>
                    </a:lnTo>
                    <a:lnTo>
                      <a:pt x="142" y="375"/>
                    </a:lnTo>
                    <a:lnTo>
                      <a:pt x="0" y="375"/>
                    </a:lnTo>
                    <a:close/>
                    <a:moveTo>
                      <a:pt x="122" y="107"/>
                    </a:moveTo>
                    <a:lnTo>
                      <a:pt x="137" y="95"/>
                    </a:lnTo>
                    <a:lnTo>
                      <a:pt x="152" y="83"/>
                    </a:lnTo>
                    <a:lnTo>
                      <a:pt x="166" y="73"/>
                    </a:lnTo>
                    <a:lnTo>
                      <a:pt x="182" y="62"/>
                    </a:lnTo>
                    <a:lnTo>
                      <a:pt x="199" y="53"/>
                    </a:lnTo>
                    <a:lnTo>
                      <a:pt x="215" y="44"/>
                    </a:lnTo>
                    <a:lnTo>
                      <a:pt x="234" y="36"/>
                    </a:lnTo>
                    <a:lnTo>
                      <a:pt x="251" y="29"/>
                    </a:lnTo>
                    <a:lnTo>
                      <a:pt x="270" y="22"/>
                    </a:lnTo>
                    <a:lnTo>
                      <a:pt x="288" y="16"/>
                    </a:lnTo>
                    <a:lnTo>
                      <a:pt x="307" y="12"/>
                    </a:lnTo>
                    <a:lnTo>
                      <a:pt x="327" y="8"/>
                    </a:lnTo>
                    <a:lnTo>
                      <a:pt x="347" y="4"/>
                    </a:lnTo>
                    <a:lnTo>
                      <a:pt x="367" y="1"/>
                    </a:lnTo>
                    <a:lnTo>
                      <a:pt x="388" y="0"/>
                    </a:lnTo>
                    <a:lnTo>
                      <a:pt x="408" y="0"/>
                    </a:lnTo>
                    <a:lnTo>
                      <a:pt x="408" y="143"/>
                    </a:lnTo>
                    <a:lnTo>
                      <a:pt x="380" y="143"/>
                    </a:lnTo>
                    <a:lnTo>
                      <a:pt x="353" y="147"/>
                    </a:lnTo>
                    <a:lnTo>
                      <a:pt x="328" y="154"/>
                    </a:lnTo>
                    <a:lnTo>
                      <a:pt x="303" y="162"/>
                    </a:lnTo>
                    <a:lnTo>
                      <a:pt x="279" y="172"/>
                    </a:lnTo>
                    <a:lnTo>
                      <a:pt x="258" y="184"/>
                    </a:lnTo>
                    <a:lnTo>
                      <a:pt x="237" y="198"/>
                    </a:lnTo>
                    <a:lnTo>
                      <a:pt x="218" y="213"/>
                    </a:lnTo>
                    <a:lnTo>
                      <a:pt x="122" y="10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2" name="Freeform 274">
                <a:extLst>
                  <a:ext uri="{FF2B5EF4-FFF2-40B4-BE49-F238E27FC236}">
                    <a16:creationId xmlns:a16="http://schemas.microsoft.com/office/drawing/2014/main" id="{35A3E28A-5931-4D23-B84B-2651478D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194"/>
                <a:ext cx="99" cy="103"/>
              </a:xfrm>
              <a:custGeom>
                <a:avLst/>
                <a:gdLst>
                  <a:gd name="T0" fmla="*/ 0 w 395"/>
                  <a:gd name="T1" fmla="*/ 410 h 410"/>
                  <a:gd name="T2" fmla="*/ 0 w 395"/>
                  <a:gd name="T3" fmla="*/ 0 h 410"/>
                  <a:gd name="T4" fmla="*/ 125 w 395"/>
                  <a:gd name="T5" fmla="*/ 0 h 410"/>
                  <a:gd name="T6" fmla="*/ 199 w 395"/>
                  <a:gd name="T7" fmla="*/ 280 h 410"/>
                  <a:gd name="T8" fmla="*/ 272 w 395"/>
                  <a:gd name="T9" fmla="*/ 0 h 410"/>
                  <a:gd name="T10" fmla="*/ 395 w 395"/>
                  <a:gd name="T11" fmla="*/ 0 h 410"/>
                  <a:gd name="T12" fmla="*/ 395 w 395"/>
                  <a:gd name="T13" fmla="*/ 410 h 410"/>
                  <a:gd name="T14" fmla="*/ 320 w 395"/>
                  <a:gd name="T15" fmla="*/ 410 h 410"/>
                  <a:gd name="T16" fmla="*/ 320 w 395"/>
                  <a:gd name="T17" fmla="*/ 87 h 410"/>
                  <a:gd name="T18" fmla="*/ 238 w 395"/>
                  <a:gd name="T19" fmla="*/ 410 h 410"/>
                  <a:gd name="T20" fmla="*/ 158 w 395"/>
                  <a:gd name="T21" fmla="*/ 410 h 410"/>
                  <a:gd name="T22" fmla="*/ 77 w 395"/>
                  <a:gd name="T23" fmla="*/ 87 h 410"/>
                  <a:gd name="T24" fmla="*/ 77 w 395"/>
                  <a:gd name="T25" fmla="*/ 410 h 410"/>
                  <a:gd name="T26" fmla="*/ 0 w 395"/>
                  <a:gd name="T27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410">
                    <a:moveTo>
                      <a:pt x="0" y="410"/>
                    </a:moveTo>
                    <a:lnTo>
                      <a:pt x="0" y="0"/>
                    </a:lnTo>
                    <a:lnTo>
                      <a:pt x="125" y="0"/>
                    </a:lnTo>
                    <a:lnTo>
                      <a:pt x="199" y="280"/>
                    </a:lnTo>
                    <a:lnTo>
                      <a:pt x="272" y="0"/>
                    </a:lnTo>
                    <a:lnTo>
                      <a:pt x="395" y="0"/>
                    </a:lnTo>
                    <a:lnTo>
                      <a:pt x="395" y="410"/>
                    </a:lnTo>
                    <a:lnTo>
                      <a:pt x="320" y="410"/>
                    </a:lnTo>
                    <a:lnTo>
                      <a:pt x="320" y="87"/>
                    </a:lnTo>
                    <a:lnTo>
                      <a:pt x="238" y="410"/>
                    </a:lnTo>
                    <a:lnTo>
                      <a:pt x="158" y="410"/>
                    </a:lnTo>
                    <a:lnTo>
                      <a:pt x="77" y="87"/>
                    </a:lnTo>
                    <a:lnTo>
                      <a:pt x="77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3" name="Freeform 275">
                <a:extLst>
                  <a:ext uri="{FF2B5EF4-FFF2-40B4-BE49-F238E27FC236}">
                    <a16:creationId xmlns:a16="http://schemas.microsoft.com/office/drawing/2014/main" id="{950510A4-C88E-4335-8303-1F692C45F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3" y="2221"/>
                <a:ext cx="69" cy="77"/>
              </a:xfrm>
              <a:custGeom>
                <a:avLst/>
                <a:gdLst>
                  <a:gd name="T0" fmla="*/ 272 w 276"/>
                  <a:gd name="T1" fmla="*/ 223 h 310"/>
                  <a:gd name="T2" fmla="*/ 264 w 276"/>
                  <a:gd name="T3" fmla="*/ 243 h 310"/>
                  <a:gd name="T4" fmla="*/ 254 w 276"/>
                  <a:gd name="T5" fmla="*/ 260 h 310"/>
                  <a:gd name="T6" fmla="*/ 240 w 276"/>
                  <a:gd name="T7" fmla="*/ 274 h 310"/>
                  <a:gd name="T8" fmla="*/ 224 w 276"/>
                  <a:gd name="T9" fmla="*/ 288 h 310"/>
                  <a:gd name="T10" fmla="*/ 207 w 276"/>
                  <a:gd name="T11" fmla="*/ 297 h 310"/>
                  <a:gd name="T12" fmla="*/ 189 w 276"/>
                  <a:gd name="T13" fmla="*/ 305 h 310"/>
                  <a:gd name="T14" fmla="*/ 167 w 276"/>
                  <a:gd name="T15" fmla="*/ 309 h 310"/>
                  <a:gd name="T16" fmla="*/ 143 w 276"/>
                  <a:gd name="T17" fmla="*/ 310 h 310"/>
                  <a:gd name="T18" fmla="*/ 108 w 276"/>
                  <a:gd name="T19" fmla="*/ 306 h 310"/>
                  <a:gd name="T20" fmla="*/ 76 w 276"/>
                  <a:gd name="T21" fmla="*/ 297 h 310"/>
                  <a:gd name="T22" fmla="*/ 51 w 276"/>
                  <a:gd name="T23" fmla="*/ 281 h 310"/>
                  <a:gd name="T24" fmla="*/ 29 w 276"/>
                  <a:gd name="T25" fmla="*/ 260 h 310"/>
                  <a:gd name="T26" fmla="*/ 16 w 276"/>
                  <a:gd name="T27" fmla="*/ 239 h 310"/>
                  <a:gd name="T28" fmla="*/ 7 w 276"/>
                  <a:gd name="T29" fmla="*/ 213 h 310"/>
                  <a:gd name="T30" fmla="*/ 1 w 276"/>
                  <a:gd name="T31" fmla="*/ 187 h 310"/>
                  <a:gd name="T32" fmla="*/ 0 w 276"/>
                  <a:gd name="T33" fmla="*/ 158 h 310"/>
                  <a:gd name="T34" fmla="*/ 1 w 276"/>
                  <a:gd name="T35" fmla="*/ 122 h 310"/>
                  <a:gd name="T36" fmla="*/ 9 w 276"/>
                  <a:gd name="T37" fmla="*/ 91 h 310"/>
                  <a:gd name="T38" fmla="*/ 21 w 276"/>
                  <a:gd name="T39" fmla="*/ 65 h 310"/>
                  <a:gd name="T40" fmla="*/ 39 w 276"/>
                  <a:gd name="T41" fmla="*/ 42 h 310"/>
                  <a:gd name="T42" fmla="*/ 59 w 276"/>
                  <a:gd name="T43" fmla="*/ 24 h 310"/>
                  <a:gd name="T44" fmla="*/ 82 w 276"/>
                  <a:gd name="T45" fmla="*/ 10 h 310"/>
                  <a:gd name="T46" fmla="*/ 108 w 276"/>
                  <a:gd name="T47" fmla="*/ 2 h 310"/>
                  <a:gd name="T48" fmla="*/ 135 w 276"/>
                  <a:gd name="T49" fmla="*/ 0 h 310"/>
                  <a:gd name="T50" fmla="*/ 167 w 276"/>
                  <a:gd name="T51" fmla="*/ 2 h 310"/>
                  <a:gd name="T52" fmla="*/ 195 w 276"/>
                  <a:gd name="T53" fmla="*/ 10 h 310"/>
                  <a:gd name="T54" fmla="*/ 219 w 276"/>
                  <a:gd name="T55" fmla="*/ 25 h 310"/>
                  <a:gd name="T56" fmla="*/ 240 w 276"/>
                  <a:gd name="T57" fmla="*/ 44 h 310"/>
                  <a:gd name="T58" fmla="*/ 256 w 276"/>
                  <a:gd name="T59" fmla="*/ 69 h 310"/>
                  <a:gd name="T60" fmla="*/ 268 w 276"/>
                  <a:gd name="T61" fmla="*/ 99 h 310"/>
                  <a:gd name="T62" fmla="*/ 275 w 276"/>
                  <a:gd name="T63" fmla="*/ 135 h 310"/>
                  <a:gd name="T64" fmla="*/ 276 w 276"/>
                  <a:gd name="T65" fmla="*/ 178 h 310"/>
                  <a:gd name="T66" fmla="*/ 81 w 276"/>
                  <a:gd name="T67" fmla="*/ 195 h 310"/>
                  <a:gd name="T68" fmla="*/ 88 w 276"/>
                  <a:gd name="T69" fmla="*/ 215 h 310"/>
                  <a:gd name="T70" fmla="*/ 94 w 276"/>
                  <a:gd name="T71" fmla="*/ 227 h 310"/>
                  <a:gd name="T72" fmla="*/ 104 w 276"/>
                  <a:gd name="T73" fmla="*/ 236 h 310"/>
                  <a:gd name="T74" fmla="*/ 114 w 276"/>
                  <a:gd name="T75" fmla="*/ 244 h 310"/>
                  <a:gd name="T76" fmla="*/ 131 w 276"/>
                  <a:gd name="T77" fmla="*/ 251 h 310"/>
                  <a:gd name="T78" fmla="*/ 153 w 276"/>
                  <a:gd name="T79" fmla="*/ 251 h 310"/>
                  <a:gd name="T80" fmla="*/ 169 w 276"/>
                  <a:gd name="T81" fmla="*/ 245 h 310"/>
                  <a:gd name="T82" fmla="*/ 181 w 276"/>
                  <a:gd name="T83" fmla="*/ 236 h 310"/>
                  <a:gd name="T84" fmla="*/ 191 w 276"/>
                  <a:gd name="T85" fmla="*/ 220 h 310"/>
                  <a:gd name="T86" fmla="*/ 199 w 276"/>
                  <a:gd name="T87" fmla="*/ 130 h 310"/>
                  <a:gd name="T88" fmla="*/ 194 w 276"/>
                  <a:gd name="T89" fmla="*/ 99 h 310"/>
                  <a:gd name="T90" fmla="*/ 189 w 276"/>
                  <a:gd name="T91" fmla="*/ 87 h 310"/>
                  <a:gd name="T92" fmla="*/ 181 w 276"/>
                  <a:gd name="T93" fmla="*/ 78 h 310"/>
                  <a:gd name="T94" fmla="*/ 162 w 276"/>
                  <a:gd name="T95" fmla="*/ 65 h 310"/>
                  <a:gd name="T96" fmla="*/ 141 w 276"/>
                  <a:gd name="T97" fmla="*/ 59 h 310"/>
                  <a:gd name="T98" fmla="*/ 117 w 276"/>
                  <a:gd name="T99" fmla="*/ 65 h 310"/>
                  <a:gd name="T100" fmla="*/ 98 w 276"/>
                  <a:gd name="T101" fmla="*/ 79 h 310"/>
                  <a:gd name="T102" fmla="*/ 90 w 276"/>
                  <a:gd name="T103" fmla="*/ 89 h 310"/>
                  <a:gd name="T104" fmla="*/ 85 w 276"/>
                  <a:gd name="T105" fmla="*/ 101 h 310"/>
                  <a:gd name="T106" fmla="*/ 81 w 276"/>
                  <a:gd name="T107" fmla="*/ 13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6" h="310">
                    <a:moveTo>
                      <a:pt x="194" y="209"/>
                    </a:moveTo>
                    <a:lnTo>
                      <a:pt x="272" y="223"/>
                    </a:lnTo>
                    <a:lnTo>
                      <a:pt x="268" y="232"/>
                    </a:lnTo>
                    <a:lnTo>
                      <a:pt x="264" y="243"/>
                    </a:lnTo>
                    <a:lnTo>
                      <a:pt x="259" y="252"/>
                    </a:lnTo>
                    <a:lnTo>
                      <a:pt x="254" y="260"/>
                    </a:lnTo>
                    <a:lnTo>
                      <a:pt x="247" y="268"/>
                    </a:lnTo>
                    <a:lnTo>
                      <a:pt x="240" y="274"/>
                    </a:lnTo>
                    <a:lnTo>
                      <a:pt x="232" y="281"/>
                    </a:lnTo>
                    <a:lnTo>
                      <a:pt x="224" y="288"/>
                    </a:lnTo>
                    <a:lnTo>
                      <a:pt x="216" y="293"/>
                    </a:lnTo>
                    <a:lnTo>
                      <a:pt x="207" y="297"/>
                    </a:lnTo>
                    <a:lnTo>
                      <a:pt x="198" y="301"/>
                    </a:lnTo>
                    <a:lnTo>
                      <a:pt x="189" y="305"/>
                    </a:lnTo>
                    <a:lnTo>
                      <a:pt x="178" y="306"/>
                    </a:lnTo>
                    <a:lnTo>
                      <a:pt x="167" y="309"/>
                    </a:lnTo>
                    <a:lnTo>
                      <a:pt x="155" y="310"/>
                    </a:lnTo>
                    <a:lnTo>
                      <a:pt x="143" y="310"/>
                    </a:lnTo>
                    <a:lnTo>
                      <a:pt x="125" y="309"/>
                    </a:lnTo>
                    <a:lnTo>
                      <a:pt x="108" y="306"/>
                    </a:lnTo>
                    <a:lnTo>
                      <a:pt x="92" y="302"/>
                    </a:lnTo>
                    <a:lnTo>
                      <a:pt x="76" y="297"/>
                    </a:lnTo>
                    <a:lnTo>
                      <a:pt x="62" y="290"/>
                    </a:lnTo>
                    <a:lnTo>
                      <a:pt x="51" y="281"/>
                    </a:lnTo>
                    <a:lnTo>
                      <a:pt x="39" y="272"/>
                    </a:lnTo>
                    <a:lnTo>
                      <a:pt x="29" y="260"/>
                    </a:lnTo>
                    <a:lnTo>
                      <a:pt x="23" y="249"/>
                    </a:lnTo>
                    <a:lnTo>
                      <a:pt x="16" y="239"/>
                    </a:lnTo>
                    <a:lnTo>
                      <a:pt x="11" y="227"/>
                    </a:lnTo>
                    <a:lnTo>
                      <a:pt x="7" y="213"/>
                    </a:lnTo>
                    <a:lnTo>
                      <a:pt x="4" y="200"/>
                    </a:lnTo>
                    <a:lnTo>
                      <a:pt x="1" y="187"/>
                    </a:lnTo>
                    <a:lnTo>
                      <a:pt x="0" y="172"/>
                    </a:lnTo>
                    <a:lnTo>
                      <a:pt x="0" y="158"/>
                    </a:lnTo>
                    <a:lnTo>
                      <a:pt x="0" y="139"/>
                    </a:lnTo>
                    <a:lnTo>
                      <a:pt x="1" y="122"/>
                    </a:lnTo>
                    <a:lnTo>
                      <a:pt x="5" y="106"/>
                    </a:lnTo>
                    <a:lnTo>
                      <a:pt x="9" y="91"/>
                    </a:lnTo>
                    <a:lnTo>
                      <a:pt x="15" y="78"/>
                    </a:lnTo>
                    <a:lnTo>
                      <a:pt x="21" y="65"/>
                    </a:lnTo>
                    <a:lnTo>
                      <a:pt x="29" y="53"/>
                    </a:lnTo>
                    <a:lnTo>
                      <a:pt x="39" y="42"/>
                    </a:lnTo>
                    <a:lnTo>
                      <a:pt x="48" y="32"/>
                    </a:lnTo>
                    <a:lnTo>
                      <a:pt x="59" y="24"/>
                    </a:lnTo>
                    <a:lnTo>
                      <a:pt x="70" y="16"/>
                    </a:lnTo>
                    <a:lnTo>
                      <a:pt x="82" y="10"/>
                    </a:lnTo>
                    <a:lnTo>
                      <a:pt x="94" y="6"/>
                    </a:lnTo>
                    <a:lnTo>
                      <a:pt x="108" y="2"/>
                    </a:lnTo>
                    <a:lnTo>
                      <a:pt x="121" y="1"/>
                    </a:lnTo>
                    <a:lnTo>
                      <a:pt x="135" y="0"/>
                    </a:lnTo>
                    <a:lnTo>
                      <a:pt x="151" y="1"/>
                    </a:lnTo>
                    <a:lnTo>
                      <a:pt x="167" y="2"/>
                    </a:lnTo>
                    <a:lnTo>
                      <a:pt x="182" y="6"/>
                    </a:lnTo>
                    <a:lnTo>
                      <a:pt x="195" y="10"/>
                    </a:lnTo>
                    <a:lnTo>
                      <a:pt x="207" y="17"/>
                    </a:lnTo>
                    <a:lnTo>
                      <a:pt x="219" y="25"/>
                    </a:lnTo>
                    <a:lnTo>
                      <a:pt x="230" y="33"/>
                    </a:lnTo>
                    <a:lnTo>
                      <a:pt x="240" y="44"/>
                    </a:lnTo>
                    <a:lnTo>
                      <a:pt x="250" y="56"/>
                    </a:lnTo>
                    <a:lnTo>
                      <a:pt x="256" y="69"/>
                    </a:lnTo>
                    <a:lnTo>
                      <a:pt x="263" y="83"/>
                    </a:lnTo>
                    <a:lnTo>
                      <a:pt x="268" y="99"/>
                    </a:lnTo>
                    <a:lnTo>
                      <a:pt x="272" y="117"/>
                    </a:lnTo>
                    <a:lnTo>
                      <a:pt x="275" y="135"/>
                    </a:lnTo>
                    <a:lnTo>
                      <a:pt x="276" y="156"/>
                    </a:lnTo>
                    <a:lnTo>
                      <a:pt x="276" y="178"/>
                    </a:lnTo>
                    <a:lnTo>
                      <a:pt x="80" y="178"/>
                    </a:lnTo>
                    <a:lnTo>
                      <a:pt x="81" y="195"/>
                    </a:lnTo>
                    <a:lnTo>
                      <a:pt x="85" y="208"/>
                    </a:lnTo>
                    <a:lnTo>
                      <a:pt x="88" y="215"/>
                    </a:lnTo>
                    <a:lnTo>
                      <a:pt x="90" y="221"/>
                    </a:lnTo>
                    <a:lnTo>
                      <a:pt x="94" y="227"/>
                    </a:lnTo>
                    <a:lnTo>
                      <a:pt x="100" y="232"/>
                    </a:lnTo>
                    <a:lnTo>
                      <a:pt x="104" y="236"/>
                    </a:lnTo>
                    <a:lnTo>
                      <a:pt x="109" y="240"/>
                    </a:lnTo>
                    <a:lnTo>
                      <a:pt x="114" y="244"/>
                    </a:lnTo>
                    <a:lnTo>
                      <a:pt x="120" y="247"/>
                    </a:lnTo>
                    <a:lnTo>
                      <a:pt x="131" y="251"/>
                    </a:lnTo>
                    <a:lnTo>
                      <a:pt x="145" y="252"/>
                    </a:lnTo>
                    <a:lnTo>
                      <a:pt x="153" y="251"/>
                    </a:lnTo>
                    <a:lnTo>
                      <a:pt x="161" y="249"/>
                    </a:lnTo>
                    <a:lnTo>
                      <a:pt x="169" y="245"/>
                    </a:lnTo>
                    <a:lnTo>
                      <a:pt x="175" y="241"/>
                    </a:lnTo>
                    <a:lnTo>
                      <a:pt x="181" y="236"/>
                    </a:lnTo>
                    <a:lnTo>
                      <a:pt x="186" y="228"/>
                    </a:lnTo>
                    <a:lnTo>
                      <a:pt x="191" y="220"/>
                    </a:lnTo>
                    <a:lnTo>
                      <a:pt x="194" y="209"/>
                    </a:lnTo>
                    <a:close/>
                    <a:moveTo>
                      <a:pt x="199" y="130"/>
                    </a:moveTo>
                    <a:lnTo>
                      <a:pt x="198" y="114"/>
                    </a:lnTo>
                    <a:lnTo>
                      <a:pt x="194" y="99"/>
                    </a:lnTo>
                    <a:lnTo>
                      <a:pt x="191" y="94"/>
                    </a:lnTo>
                    <a:lnTo>
                      <a:pt x="189" y="87"/>
                    </a:lnTo>
                    <a:lnTo>
                      <a:pt x="185" y="82"/>
                    </a:lnTo>
                    <a:lnTo>
                      <a:pt x="181" y="78"/>
                    </a:lnTo>
                    <a:lnTo>
                      <a:pt x="173" y="70"/>
                    </a:lnTo>
                    <a:lnTo>
                      <a:pt x="162" y="65"/>
                    </a:lnTo>
                    <a:lnTo>
                      <a:pt x="151" y="61"/>
                    </a:lnTo>
                    <a:lnTo>
                      <a:pt x="141" y="59"/>
                    </a:lnTo>
                    <a:lnTo>
                      <a:pt x="128" y="61"/>
                    </a:lnTo>
                    <a:lnTo>
                      <a:pt x="117" y="65"/>
                    </a:lnTo>
                    <a:lnTo>
                      <a:pt x="106" y="70"/>
                    </a:lnTo>
                    <a:lnTo>
                      <a:pt x="98" y="79"/>
                    </a:lnTo>
                    <a:lnTo>
                      <a:pt x="94" y="83"/>
                    </a:lnTo>
                    <a:lnTo>
                      <a:pt x="90" y="89"/>
                    </a:lnTo>
                    <a:lnTo>
                      <a:pt x="88" y="95"/>
                    </a:lnTo>
                    <a:lnTo>
                      <a:pt x="85" y="101"/>
                    </a:lnTo>
                    <a:lnTo>
                      <a:pt x="82" y="114"/>
                    </a:lnTo>
                    <a:lnTo>
                      <a:pt x="81" y="130"/>
                    </a:lnTo>
                    <a:lnTo>
                      <a:pt x="199" y="13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4" name="Freeform 276">
                <a:extLst>
                  <a:ext uri="{FF2B5EF4-FFF2-40B4-BE49-F238E27FC236}">
                    <a16:creationId xmlns:a16="http://schemas.microsoft.com/office/drawing/2014/main" id="{51EC8E2C-91E1-4D18-BF0C-496CE1475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196"/>
                <a:ext cx="44" cy="102"/>
              </a:xfrm>
              <a:custGeom>
                <a:avLst/>
                <a:gdLst>
                  <a:gd name="T0" fmla="*/ 168 w 175"/>
                  <a:gd name="T1" fmla="*/ 104 h 408"/>
                  <a:gd name="T2" fmla="*/ 168 w 175"/>
                  <a:gd name="T3" fmla="*/ 167 h 408"/>
                  <a:gd name="T4" fmla="*/ 115 w 175"/>
                  <a:gd name="T5" fmla="*/ 167 h 408"/>
                  <a:gd name="T6" fmla="*/ 115 w 175"/>
                  <a:gd name="T7" fmla="*/ 287 h 408"/>
                  <a:gd name="T8" fmla="*/ 115 w 175"/>
                  <a:gd name="T9" fmla="*/ 303 h 408"/>
                  <a:gd name="T10" fmla="*/ 115 w 175"/>
                  <a:gd name="T11" fmla="*/ 315 h 408"/>
                  <a:gd name="T12" fmla="*/ 115 w 175"/>
                  <a:gd name="T13" fmla="*/ 325 h 408"/>
                  <a:gd name="T14" fmla="*/ 117 w 175"/>
                  <a:gd name="T15" fmla="*/ 329 h 408"/>
                  <a:gd name="T16" fmla="*/ 119 w 175"/>
                  <a:gd name="T17" fmla="*/ 335 h 408"/>
                  <a:gd name="T18" fmla="*/ 123 w 175"/>
                  <a:gd name="T19" fmla="*/ 339 h 408"/>
                  <a:gd name="T20" fmla="*/ 130 w 175"/>
                  <a:gd name="T21" fmla="*/ 342 h 408"/>
                  <a:gd name="T22" fmla="*/ 137 w 175"/>
                  <a:gd name="T23" fmla="*/ 343 h 408"/>
                  <a:gd name="T24" fmla="*/ 150 w 175"/>
                  <a:gd name="T25" fmla="*/ 341 h 408"/>
                  <a:gd name="T26" fmla="*/ 168 w 175"/>
                  <a:gd name="T27" fmla="*/ 335 h 408"/>
                  <a:gd name="T28" fmla="*/ 175 w 175"/>
                  <a:gd name="T29" fmla="*/ 396 h 408"/>
                  <a:gd name="T30" fmla="*/ 160 w 175"/>
                  <a:gd name="T31" fmla="*/ 402 h 408"/>
                  <a:gd name="T32" fmla="*/ 146 w 175"/>
                  <a:gd name="T33" fmla="*/ 406 h 408"/>
                  <a:gd name="T34" fmla="*/ 130 w 175"/>
                  <a:gd name="T35" fmla="*/ 407 h 408"/>
                  <a:gd name="T36" fmla="*/ 113 w 175"/>
                  <a:gd name="T37" fmla="*/ 408 h 408"/>
                  <a:gd name="T38" fmla="*/ 102 w 175"/>
                  <a:gd name="T39" fmla="*/ 407 h 408"/>
                  <a:gd name="T40" fmla="*/ 93 w 175"/>
                  <a:gd name="T41" fmla="*/ 406 h 408"/>
                  <a:gd name="T42" fmla="*/ 84 w 175"/>
                  <a:gd name="T43" fmla="*/ 404 h 408"/>
                  <a:gd name="T44" fmla="*/ 74 w 175"/>
                  <a:gd name="T45" fmla="*/ 402 h 408"/>
                  <a:gd name="T46" fmla="*/ 66 w 175"/>
                  <a:gd name="T47" fmla="*/ 398 h 408"/>
                  <a:gd name="T48" fmla="*/ 60 w 175"/>
                  <a:gd name="T49" fmla="*/ 392 h 408"/>
                  <a:gd name="T50" fmla="*/ 54 w 175"/>
                  <a:gd name="T51" fmla="*/ 388 h 408"/>
                  <a:gd name="T52" fmla="*/ 50 w 175"/>
                  <a:gd name="T53" fmla="*/ 383 h 408"/>
                  <a:gd name="T54" fmla="*/ 46 w 175"/>
                  <a:gd name="T55" fmla="*/ 376 h 408"/>
                  <a:gd name="T56" fmla="*/ 42 w 175"/>
                  <a:gd name="T57" fmla="*/ 370 h 408"/>
                  <a:gd name="T58" fmla="*/ 41 w 175"/>
                  <a:gd name="T59" fmla="*/ 360 h 408"/>
                  <a:gd name="T60" fmla="*/ 38 w 175"/>
                  <a:gd name="T61" fmla="*/ 352 h 408"/>
                  <a:gd name="T62" fmla="*/ 37 w 175"/>
                  <a:gd name="T63" fmla="*/ 343 h 408"/>
                  <a:gd name="T64" fmla="*/ 37 w 175"/>
                  <a:gd name="T65" fmla="*/ 331 h 408"/>
                  <a:gd name="T66" fmla="*/ 36 w 175"/>
                  <a:gd name="T67" fmla="*/ 315 h 408"/>
                  <a:gd name="T68" fmla="*/ 36 w 175"/>
                  <a:gd name="T69" fmla="*/ 297 h 408"/>
                  <a:gd name="T70" fmla="*/ 36 w 175"/>
                  <a:gd name="T71" fmla="*/ 167 h 408"/>
                  <a:gd name="T72" fmla="*/ 0 w 175"/>
                  <a:gd name="T73" fmla="*/ 167 h 408"/>
                  <a:gd name="T74" fmla="*/ 0 w 175"/>
                  <a:gd name="T75" fmla="*/ 104 h 408"/>
                  <a:gd name="T76" fmla="*/ 36 w 175"/>
                  <a:gd name="T77" fmla="*/ 104 h 408"/>
                  <a:gd name="T78" fmla="*/ 36 w 175"/>
                  <a:gd name="T79" fmla="*/ 46 h 408"/>
                  <a:gd name="T80" fmla="*/ 115 w 175"/>
                  <a:gd name="T81" fmla="*/ 0 h 408"/>
                  <a:gd name="T82" fmla="*/ 115 w 175"/>
                  <a:gd name="T83" fmla="*/ 104 h 408"/>
                  <a:gd name="T84" fmla="*/ 168 w 175"/>
                  <a:gd name="T85" fmla="*/ 1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408">
                    <a:moveTo>
                      <a:pt x="168" y="104"/>
                    </a:moveTo>
                    <a:lnTo>
                      <a:pt x="168" y="167"/>
                    </a:lnTo>
                    <a:lnTo>
                      <a:pt x="115" y="167"/>
                    </a:lnTo>
                    <a:lnTo>
                      <a:pt x="115" y="287"/>
                    </a:lnTo>
                    <a:lnTo>
                      <a:pt x="115" y="303"/>
                    </a:lnTo>
                    <a:lnTo>
                      <a:pt x="115" y="315"/>
                    </a:lnTo>
                    <a:lnTo>
                      <a:pt x="115" y="325"/>
                    </a:lnTo>
                    <a:lnTo>
                      <a:pt x="117" y="329"/>
                    </a:lnTo>
                    <a:lnTo>
                      <a:pt x="119" y="335"/>
                    </a:lnTo>
                    <a:lnTo>
                      <a:pt x="123" y="339"/>
                    </a:lnTo>
                    <a:lnTo>
                      <a:pt x="130" y="342"/>
                    </a:lnTo>
                    <a:lnTo>
                      <a:pt x="137" y="343"/>
                    </a:lnTo>
                    <a:lnTo>
                      <a:pt x="150" y="341"/>
                    </a:lnTo>
                    <a:lnTo>
                      <a:pt x="168" y="335"/>
                    </a:lnTo>
                    <a:lnTo>
                      <a:pt x="175" y="396"/>
                    </a:lnTo>
                    <a:lnTo>
                      <a:pt x="160" y="402"/>
                    </a:lnTo>
                    <a:lnTo>
                      <a:pt x="146" y="406"/>
                    </a:lnTo>
                    <a:lnTo>
                      <a:pt x="130" y="407"/>
                    </a:lnTo>
                    <a:lnTo>
                      <a:pt x="113" y="408"/>
                    </a:lnTo>
                    <a:lnTo>
                      <a:pt x="102" y="407"/>
                    </a:lnTo>
                    <a:lnTo>
                      <a:pt x="93" y="406"/>
                    </a:lnTo>
                    <a:lnTo>
                      <a:pt x="84" y="404"/>
                    </a:lnTo>
                    <a:lnTo>
                      <a:pt x="74" y="402"/>
                    </a:lnTo>
                    <a:lnTo>
                      <a:pt x="66" y="398"/>
                    </a:lnTo>
                    <a:lnTo>
                      <a:pt x="60" y="392"/>
                    </a:lnTo>
                    <a:lnTo>
                      <a:pt x="54" y="388"/>
                    </a:lnTo>
                    <a:lnTo>
                      <a:pt x="50" y="383"/>
                    </a:lnTo>
                    <a:lnTo>
                      <a:pt x="46" y="376"/>
                    </a:lnTo>
                    <a:lnTo>
                      <a:pt x="42" y="370"/>
                    </a:lnTo>
                    <a:lnTo>
                      <a:pt x="41" y="360"/>
                    </a:lnTo>
                    <a:lnTo>
                      <a:pt x="38" y="352"/>
                    </a:lnTo>
                    <a:lnTo>
                      <a:pt x="37" y="343"/>
                    </a:lnTo>
                    <a:lnTo>
                      <a:pt x="37" y="331"/>
                    </a:lnTo>
                    <a:lnTo>
                      <a:pt x="36" y="315"/>
                    </a:lnTo>
                    <a:lnTo>
                      <a:pt x="36" y="297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4"/>
                    </a:lnTo>
                    <a:lnTo>
                      <a:pt x="36" y="104"/>
                    </a:lnTo>
                    <a:lnTo>
                      <a:pt x="36" y="46"/>
                    </a:lnTo>
                    <a:lnTo>
                      <a:pt x="115" y="0"/>
                    </a:lnTo>
                    <a:lnTo>
                      <a:pt x="115" y="104"/>
                    </a:lnTo>
                    <a:lnTo>
                      <a:pt x="168" y="10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5" name="Freeform 277">
                <a:extLst>
                  <a:ext uri="{FF2B5EF4-FFF2-40B4-BE49-F238E27FC236}">
                    <a16:creationId xmlns:a16="http://schemas.microsoft.com/office/drawing/2014/main" id="{7486E62F-C052-47A8-9AFB-6FD58EBAA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221"/>
                <a:ext cx="70" cy="77"/>
              </a:xfrm>
              <a:custGeom>
                <a:avLst/>
                <a:gdLst>
                  <a:gd name="T0" fmla="*/ 11 w 277"/>
                  <a:gd name="T1" fmla="*/ 74 h 310"/>
                  <a:gd name="T2" fmla="*/ 24 w 277"/>
                  <a:gd name="T3" fmla="*/ 48 h 310"/>
                  <a:gd name="T4" fmla="*/ 41 w 277"/>
                  <a:gd name="T5" fmla="*/ 26 h 310"/>
                  <a:gd name="T6" fmla="*/ 65 w 277"/>
                  <a:gd name="T7" fmla="*/ 12 h 310"/>
                  <a:gd name="T8" fmla="*/ 97 w 277"/>
                  <a:gd name="T9" fmla="*/ 2 h 310"/>
                  <a:gd name="T10" fmla="*/ 135 w 277"/>
                  <a:gd name="T11" fmla="*/ 0 h 310"/>
                  <a:gd name="T12" fmla="*/ 199 w 277"/>
                  <a:gd name="T13" fmla="*/ 8 h 310"/>
                  <a:gd name="T14" fmla="*/ 236 w 277"/>
                  <a:gd name="T15" fmla="*/ 26 h 310"/>
                  <a:gd name="T16" fmla="*/ 255 w 277"/>
                  <a:gd name="T17" fmla="*/ 56 h 310"/>
                  <a:gd name="T18" fmla="*/ 261 w 277"/>
                  <a:gd name="T19" fmla="*/ 114 h 310"/>
                  <a:gd name="T20" fmla="*/ 261 w 277"/>
                  <a:gd name="T21" fmla="*/ 240 h 310"/>
                  <a:gd name="T22" fmla="*/ 265 w 277"/>
                  <a:gd name="T23" fmla="*/ 273 h 310"/>
                  <a:gd name="T24" fmla="*/ 277 w 277"/>
                  <a:gd name="T25" fmla="*/ 304 h 310"/>
                  <a:gd name="T26" fmla="*/ 192 w 277"/>
                  <a:gd name="T27" fmla="*/ 280 h 310"/>
                  <a:gd name="T28" fmla="*/ 179 w 277"/>
                  <a:gd name="T29" fmla="*/ 280 h 310"/>
                  <a:gd name="T30" fmla="*/ 147 w 277"/>
                  <a:gd name="T31" fmla="*/ 300 h 310"/>
                  <a:gd name="T32" fmla="*/ 110 w 277"/>
                  <a:gd name="T33" fmla="*/ 309 h 310"/>
                  <a:gd name="T34" fmla="*/ 76 w 277"/>
                  <a:gd name="T35" fmla="*/ 309 h 310"/>
                  <a:gd name="T36" fmla="*/ 48 w 277"/>
                  <a:gd name="T37" fmla="*/ 301 h 310"/>
                  <a:gd name="T38" fmla="*/ 25 w 277"/>
                  <a:gd name="T39" fmla="*/ 285 h 310"/>
                  <a:gd name="T40" fmla="*/ 9 w 277"/>
                  <a:gd name="T41" fmla="*/ 265 h 310"/>
                  <a:gd name="T42" fmla="*/ 1 w 277"/>
                  <a:gd name="T43" fmla="*/ 240 h 310"/>
                  <a:gd name="T44" fmla="*/ 0 w 277"/>
                  <a:gd name="T45" fmla="*/ 211 h 310"/>
                  <a:gd name="T46" fmla="*/ 12 w 277"/>
                  <a:gd name="T47" fmla="*/ 178 h 310"/>
                  <a:gd name="T48" fmla="*/ 35 w 277"/>
                  <a:gd name="T49" fmla="*/ 154 h 310"/>
                  <a:gd name="T50" fmla="*/ 72 w 277"/>
                  <a:gd name="T51" fmla="*/ 138 h 310"/>
                  <a:gd name="T52" fmla="*/ 133 w 277"/>
                  <a:gd name="T53" fmla="*/ 124 h 310"/>
                  <a:gd name="T54" fmla="*/ 183 w 277"/>
                  <a:gd name="T55" fmla="*/ 110 h 310"/>
                  <a:gd name="T56" fmla="*/ 180 w 277"/>
                  <a:gd name="T57" fmla="*/ 82 h 310"/>
                  <a:gd name="T58" fmla="*/ 166 w 277"/>
                  <a:gd name="T59" fmla="*/ 66 h 310"/>
                  <a:gd name="T60" fmla="*/ 130 w 277"/>
                  <a:gd name="T61" fmla="*/ 59 h 310"/>
                  <a:gd name="T62" fmla="*/ 103 w 277"/>
                  <a:gd name="T63" fmla="*/ 65 h 310"/>
                  <a:gd name="T64" fmla="*/ 88 w 277"/>
                  <a:gd name="T65" fmla="*/ 79 h 310"/>
                  <a:gd name="T66" fmla="*/ 183 w 277"/>
                  <a:gd name="T67" fmla="*/ 160 h 310"/>
                  <a:gd name="T68" fmla="*/ 151 w 277"/>
                  <a:gd name="T69" fmla="*/ 170 h 310"/>
                  <a:gd name="T70" fmla="*/ 109 w 277"/>
                  <a:gd name="T71" fmla="*/ 180 h 310"/>
                  <a:gd name="T72" fmla="*/ 86 w 277"/>
                  <a:gd name="T73" fmla="*/ 192 h 310"/>
                  <a:gd name="T74" fmla="*/ 78 w 277"/>
                  <a:gd name="T75" fmla="*/ 215 h 310"/>
                  <a:gd name="T76" fmla="*/ 85 w 277"/>
                  <a:gd name="T77" fmla="*/ 236 h 310"/>
                  <a:gd name="T78" fmla="*/ 103 w 277"/>
                  <a:gd name="T79" fmla="*/ 252 h 310"/>
                  <a:gd name="T80" fmla="*/ 131 w 277"/>
                  <a:gd name="T81" fmla="*/ 254 h 310"/>
                  <a:gd name="T82" fmla="*/ 162 w 277"/>
                  <a:gd name="T83" fmla="*/ 241 h 310"/>
                  <a:gd name="T84" fmla="*/ 178 w 277"/>
                  <a:gd name="T85" fmla="*/ 223 h 310"/>
                  <a:gd name="T86" fmla="*/ 183 w 277"/>
                  <a:gd name="T87" fmla="*/ 17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7" h="310">
                    <a:moveTo>
                      <a:pt x="78" y="97"/>
                    </a:moveTo>
                    <a:lnTo>
                      <a:pt x="8" y="85"/>
                    </a:lnTo>
                    <a:lnTo>
                      <a:pt x="11" y="74"/>
                    </a:lnTo>
                    <a:lnTo>
                      <a:pt x="15" y="65"/>
                    </a:lnTo>
                    <a:lnTo>
                      <a:pt x="19" y="56"/>
                    </a:lnTo>
                    <a:lnTo>
                      <a:pt x="24" y="48"/>
                    </a:lnTo>
                    <a:lnTo>
                      <a:pt x="29" y="40"/>
                    </a:lnTo>
                    <a:lnTo>
                      <a:pt x="36" y="33"/>
                    </a:lnTo>
                    <a:lnTo>
                      <a:pt x="41" y="26"/>
                    </a:lnTo>
                    <a:lnTo>
                      <a:pt x="49" y="21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4" y="8"/>
                    </a:lnTo>
                    <a:lnTo>
                      <a:pt x="85" y="5"/>
                    </a:lnTo>
                    <a:lnTo>
                      <a:pt x="97" y="2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61" y="1"/>
                    </a:lnTo>
                    <a:lnTo>
                      <a:pt x="182" y="4"/>
                    </a:lnTo>
                    <a:lnTo>
                      <a:pt x="199" y="8"/>
                    </a:lnTo>
                    <a:lnTo>
                      <a:pt x="214" y="13"/>
                    </a:lnTo>
                    <a:lnTo>
                      <a:pt x="226" y="20"/>
                    </a:lnTo>
                    <a:lnTo>
                      <a:pt x="236" y="26"/>
                    </a:lnTo>
                    <a:lnTo>
                      <a:pt x="244" y="34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1"/>
                    </a:lnTo>
                    <a:lnTo>
                      <a:pt x="260" y="91"/>
                    </a:lnTo>
                    <a:lnTo>
                      <a:pt x="261" y="114"/>
                    </a:lnTo>
                    <a:lnTo>
                      <a:pt x="260" y="205"/>
                    </a:lnTo>
                    <a:lnTo>
                      <a:pt x="260" y="224"/>
                    </a:lnTo>
                    <a:lnTo>
                      <a:pt x="261" y="240"/>
                    </a:lnTo>
                    <a:lnTo>
                      <a:pt x="261" y="253"/>
                    </a:lnTo>
                    <a:lnTo>
                      <a:pt x="264" y="264"/>
                    </a:lnTo>
                    <a:lnTo>
                      <a:pt x="265" y="273"/>
                    </a:lnTo>
                    <a:lnTo>
                      <a:pt x="269" y="282"/>
                    </a:lnTo>
                    <a:lnTo>
                      <a:pt x="273" y="293"/>
                    </a:lnTo>
                    <a:lnTo>
                      <a:pt x="277" y="304"/>
                    </a:lnTo>
                    <a:lnTo>
                      <a:pt x="200" y="304"/>
                    </a:lnTo>
                    <a:lnTo>
                      <a:pt x="196" y="293"/>
                    </a:lnTo>
                    <a:lnTo>
                      <a:pt x="192" y="280"/>
                    </a:lnTo>
                    <a:lnTo>
                      <a:pt x="191" y="274"/>
                    </a:lnTo>
                    <a:lnTo>
                      <a:pt x="190" y="270"/>
                    </a:lnTo>
                    <a:lnTo>
                      <a:pt x="179" y="280"/>
                    </a:lnTo>
                    <a:lnTo>
                      <a:pt x="169" y="288"/>
                    </a:lnTo>
                    <a:lnTo>
                      <a:pt x="158" y="294"/>
                    </a:lnTo>
                    <a:lnTo>
                      <a:pt x="147" y="300"/>
                    </a:lnTo>
                    <a:lnTo>
                      <a:pt x="135" y="305"/>
                    </a:lnTo>
                    <a:lnTo>
                      <a:pt x="123" y="308"/>
                    </a:lnTo>
                    <a:lnTo>
                      <a:pt x="110" y="309"/>
                    </a:lnTo>
                    <a:lnTo>
                      <a:pt x="98" y="310"/>
                    </a:lnTo>
                    <a:lnTo>
                      <a:pt x="86" y="310"/>
                    </a:lnTo>
                    <a:lnTo>
                      <a:pt x="76" y="309"/>
                    </a:lnTo>
                    <a:lnTo>
                      <a:pt x="66" y="306"/>
                    </a:lnTo>
                    <a:lnTo>
                      <a:pt x="57" y="304"/>
                    </a:lnTo>
                    <a:lnTo>
                      <a:pt x="48" y="301"/>
                    </a:lnTo>
                    <a:lnTo>
                      <a:pt x="40" y="296"/>
                    </a:lnTo>
                    <a:lnTo>
                      <a:pt x="33" y="292"/>
                    </a:lnTo>
                    <a:lnTo>
                      <a:pt x="25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9" y="265"/>
                    </a:lnTo>
                    <a:lnTo>
                      <a:pt x="7" y="257"/>
                    </a:lnTo>
                    <a:lnTo>
                      <a:pt x="3" y="249"/>
                    </a:lnTo>
                    <a:lnTo>
                      <a:pt x="1" y="240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3" y="199"/>
                    </a:lnTo>
                    <a:lnTo>
                      <a:pt x="7" y="188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5" y="160"/>
                    </a:lnTo>
                    <a:lnTo>
                      <a:pt x="35" y="154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8"/>
                    </a:lnTo>
                    <a:lnTo>
                      <a:pt x="89" y="134"/>
                    </a:lnTo>
                    <a:lnTo>
                      <a:pt x="107" y="128"/>
                    </a:lnTo>
                    <a:lnTo>
                      <a:pt x="133" y="124"/>
                    </a:lnTo>
                    <a:lnTo>
                      <a:pt x="154" y="119"/>
                    </a:lnTo>
                    <a:lnTo>
                      <a:pt x="171" y="114"/>
                    </a:lnTo>
                    <a:lnTo>
                      <a:pt x="183" y="110"/>
                    </a:lnTo>
                    <a:lnTo>
                      <a:pt x="183" y="102"/>
                    </a:lnTo>
                    <a:lnTo>
                      <a:pt x="183" y="91"/>
                    </a:lnTo>
                    <a:lnTo>
                      <a:pt x="180" y="82"/>
                    </a:lnTo>
                    <a:lnTo>
                      <a:pt x="178" y="75"/>
                    </a:lnTo>
                    <a:lnTo>
                      <a:pt x="172" y="70"/>
                    </a:lnTo>
                    <a:lnTo>
                      <a:pt x="166" y="66"/>
                    </a:lnTo>
                    <a:lnTo>
                      <a:pt x="157" y="62"/>
                    </a:lnTo>
                    <a:lnTo>
                      <a:pt x="145" y="61"/>
                    </a:lnTo>
                    <a:lnTo>
                      <a:pt x="130" y="59"/>
                    </a:lnTo>
                    <a:lnTo>
                      <a:pt x="121" y="61"/>
                    </a:lnTo>
                    <a:lnTo>
                      <a:pt x="111" y="62"/>
                    </a:lnTo>
                    <a:lnTo>
                      <a:pt x="103" y="65"/>
                    </a:lnTo>
                    <a:lnTo>
                      <a:pt x="98" y="69"/>
                    </a:lnTo>
                    <a:lnTo>
                      <a:pt x="92" y="73"/>
                    </a:lnTo>
                    <a:lnTo>
                      <a:pt x="88" y="79"/>
                    </a:lnTo>
                    <a:lnTo>
                      <a:pt x="82" y="87"/>
                    </a:lnTo>
                    <a:lnTo>
                      <a:pt x="78" y="97"/>
                    </a:lnTo>
                    <a:close/>
                    <a:moveTo>
                      <a:pt x="183" y="160"/>
                    </a:moveTo>
                    <a:lnTo>
                      <a:pt x="175" y="163"/>
                    </a:lnTo>
                    <a:lnTo>
                      <a:pt x="165" y="167"/>
                    </a:lnTo>
                    <a:lnTo>
                      <a:pt x="151" y="170"/>
                    </a:lnTo>
                    <a:lnTo>
                      <a:pt x="135" y="174"/>
                    </a:lnTo>
                    <a:lnTo>
                      <a:pt x="121" y="176"/>
                    </a:lnTo>
                    <a:lnTo>
                      <a:pt x="109" y="180"/>
                    </a:lnTo>
                    <a:lnTo>
                      <a:pt x="100" y="183"/>
                    </a:lnTo>
                    <a:lnTo>
                      <a:pt x="93" y="187"/>
                    </a:lnTo>
                    <a:lnTo>
                      <a:pt x="86" y="192"/>
                    </a:lnTo>
                    <a:lnTo>
                      <a:pt x="82" y="199"/>
                    </a:lnTo>
                    <a:lnTo>
                      <a:pt x="78" y="207"/>
                    </a:lnTo>
                    <a:lnTo>
                      <a:pt x="78" y="215"/>
                    </a:lnTo>
                    <a:lnTo>
                      <a:pt x="78" y="223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3" y="252"/>
                    </a:lnTo>
                    <a:lnTo>
                      <a:pt x="113" y="254"/>
                    </a:lnTo>
                    <a:lnTo>
                      <a:pt x="121" y="254"/>
                    </a:lnTo>
                    <a:lnTo>
                      <a:pt x="131" y="254"/>
                    </a:lnTo>
                    <a:lnTo>
                      <a:pt x="142" y="252"/>
                    </a:lnTo>
                    <a:lnTo>
                      <a:pt x="153" y="247"/>
                    </a:lnTo>
                    <a:lnTo>
                      <a:pt x="162" y="241"/>
                    </a:lnTo>
                    <a:lnTo>
                      <a:pt x="169" y="235"/>
                    </a:lnTo>
                    <a:lnTo>
                      <a:pt x="174" y="229"/>
                    </a:lnTo>
                    <a:lnTo>
                      <a:pt x="178" y="223"/>
                    </a:lnTo>
                    <a:lnTo>
                      <a:pt x="180" y="215"/>
                    </a:lnTo>
                    <a:lnTo>
                      <a:pt x="183" y="200"/>
                    </a:lnTo>
                    <a:lnTo>
                      <a:pt x="183" y="176"/>
                    </a:lnTo>
                    <a:lnTo>
                      <a:pt x="183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6" name="Freeform 278">
                <a:extLst>
                  <a:ext uri="{FF2B5EF4-FFF2-40B4-BE49-F238E27FC236}">
                    <a16:creationId xmlns:a16="http://schemas.microsoft.com/office/drawing/2014/main" id="{7B40A45B-39CF-4BEB-B987-6F8AA4BB7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0" y="2194"/>
                <a:ext cx="72" cy="104"/>
              </a:xfrm>
              <a:custGeom>
                <a:avLst/>
                <a:gdLst>
                  <a:gd name="T0" fmla="*/ 0 w 291"/>
                  <a:gd name="T1" fmla="*/ 0 h 416"/>
                  <a:gd name="T2" fmla="*/ 79 w 291"/>
                  <a:gd name="T3" fmla="*/ 147 h 416"/>
                  <a:gd name="T4" fmla="*/ 99 w 291"/>
                  <a:gd name="T5" fmla="*/ 130 h 416"/>
                  <a:gd name="T6" fmla="*/ 118 w 291"/>
                  <a:gd name="T7" fmla="*/ 116 h 416"/>
                  <a:gd name="T8" fmla="*/ 141 w 291"/>
                  <a:gd name="T9" fmla="*/ 108 h 416"/>
                  <a:gd name="T10" fmla="*/ 165 w 291"/>
                  <a:gd name="T11" fmla="*/ 106 h 416"/>
                  <a:gd name="T12" fmla="*/ 191 w 291"/>
                  <a:gd name="T13" fmla="*/ 108 h 416"/>
                  <a:gd name="T14" fmla="*/ 215 w 291"/>
                  <a:gd name="T15" fmla="*/ 116 h 416"/>
                  <a:gd name="T16" fmla="*/ 237 w 291"/>
                  <a:gd name="T17" fmla="*/ 128 h 416"/>
                  <a:gd name="T18" fmla="*/ 255 w 291"/>
                  <a:gd name="T19" fmla="*/ 146 h 416"/>
                  <a:gd name="T20" fmla="*/ 271 w 291"/>
                  <a:gd name="T21" fmla="*/ 167 h 416"/>
                  <a:gd name="T22" fmla="*/ 282 w 291"/>
                  <a:gd name="T23" fmla="*/ 193 h 416"/>
                  <a:gd name="T24" fmla="*/ 288 w 291"/>
                  <a:gd name="T25" fmla="*/ 224 h 416"/>
                  <a:gd name="T26" fmla="*/ 291 w 291"/>
                  <a:gd name="T27" fmla="*/ 258 h 416"/>
                  <a:gd name="T28" fmla="*/ 288 w 291"/>
                  <a:gd name="T29" fmla="*/ 294 h 416"/>
                  <a:gd name="T30" fmla="*/ 282 w 291"/>
                  <a:gd name="T31" fmla="*/ 325 h 416"/>
                  <a:gd name="T32" fmla="*/ 270 w 291"/>
                  <a:gd name="T33" fmla="*/ 353 h 416"/>
                  <a:gd name="T34" fmla="*/ 254 w 291"/>
                  <a:gd name="T35" fmla="*/ 375 h 416"/>
                  <a:gd name="T36" fmla="*/ 235 w 291"/>
                  <a:gd name="T37" fmla="*/ 392 h 416"/>
                  <a:gd name="T38" fmla="*/ 214 w 291"/>
                  <a:gd name="T39" fmla="*/ 406 h 416"/>
                  <a:gd name="T40" fmla="*/ 191 w 291"/>
                  <a:gd name="T41" fmla="*/ 414 h 416"/>
                  <a:gd name="T42" fmla="*/ 166 w 291"/>
                  <a:gd name="T43" fmla="*/ 416 h 416"/>
                  <a:gd name="T44" fmla="*/ 141 w 291"/>
                  <a:gd name="T45" fmla="*/ 412 h 416"/>
                  <a:gd name="T46" fmla="*/ 116 w 291"/>
                  <a:gd name="T47" fmla="*/ 403 h 416"/>
                  <a:gd name="T48" fmla="*/ 93 w 291"/>
                  <a:gd name="T49" fmla="*/ 387 h 416"/>
                  <a:gd name="T50" fmla="*/ 73 w 291"/>
                  <a:gd name="T51" fmla="*/ 366 h 416"/>
                  <a:gd name="T52" fmla="*/ 0 w 291"/>
                  <a:gd name="T53" fmla="*/ 410 h 416"/>
                  <a:gd name="T54" fmla="*/ 80 w 291"/>
                  <a:gd name="T55" fmla="*/ 276 h 416"/>
                  <a:gd name="T56" fmla="*/ 84 w 291"/>
                  <a:gd name="T57" fmla="*/ 303 h 416"/>
                  <a:gd name="T58" fmla="*/ 89 w 291"/>
                  <a:gd name="T59" fmla="*/ 317 h 416"/>
                  <a:gd name="T60" fmla="*/ 99 w 291"/>
                  <a:gd name="T61" fmla="*/ 330 h 416"/>
                  <a:gd name="T62" fmla="*/ 110 w 291"/>
                  <a:gd name="T63" fmla="*/ 342 h 416"/>
                  <a:gd name="T64" fmla="*/ 124 w 291"/>
                  <a:gd name="T65" fmla="*/ 350 h 416"/>
                  <a:gd name="T66" fmla="*/ 140 w 291"/>
                  <a:gd name="T67" fmla="*/ 354 h 416"/>
                  <a:gd name="T68" fmla="*/ 154 w 291"/>
                  <a:gd name="T69" fmla="*/ 354 h 416"/>
                  <a:gd name="T70" fmla="*/ 166 w 291"/>
                  <a:gd name="T71" fmla="*/ 351 h 416"/>
                  <a:gd name="T72" fmla="*/ 177 w 291"/>
                  <a:gd name="T73" fmla="*/ 346 h 416"/>
                  <a:gd name="T74" fmla="*/ 187 w 291"/>
                  <a:gd name="T75" fmla="*/ 337 h 416"/>
                  <a:gd name="T76" fmla="*/ 195 w 291"/>
                  <a:gd name="T77" fmla="*/ 326 h 416"/>
                  <a:gd name="T78" fmla="*/ 203 w 291"/>
                  <a:gd name="T79" fmla="*/ 311 h 416"/>
                  <a:gd name="T80" fmla="*/ 209 w 291"/>
                  <a:gd name="T81" fmla="*/ 284 h 416"/>
                  <a:gd name="T82" fmla="*/ 210 w 291"/>
                  <a:gd name="T83" fmla="*/ 249 h 416"/>
                  <a:gd name="T84" fmla="*/ 207 w 291"/>
                  <a:gd name="T85" fmla="*/ 228 h 416"/>
                  <a:gd name="T86" fmla="*/ 202 w 291"/>
                  <a:gd name="T87" fmla="*/ 209 h 416"/>
                  <a:gd name="T88" fmla="*/ 195 w 291"/>
                  <a:gd name="T89" fmla="*/ 195 h 416"/>
                  <a:gd name="T90" fmla="*/ 186 w 291"/>
                  <a:gd name="T91" fmla="*/ 183 h 416"/>
                  <a:gd name="T92" fmla="*/ 177 w 291"/>
                  <a:gd name="T93" fmla="*/ 175 h 416"/>
                  <a:gd name="T94" fmla="*/ 165 w 291"/>
                  <a:gd name="T95" fmla="*/ 169 h 416"/>
                  <a:gd name="T96" fmla="*/ 152 w 291"/>
                  <a:gd name="T97" fmla="*/ 167 h 416"/>
                  <a:gd name="T98" fmla="*/ 137 w 291"/>
                  <a:gd name="T99" fmla="*/ 167 h 416"/>
                  <a:gd name="T100" fmla="*/ 125 w 291"/>
                  <a:gd name="T101" fmla="*/ 169 h 416"/>
                  <a:gd name="T102" fmla="*/ 113 w 291"/>
                  <a:gd name="T103" fmla="*/ 175 h 416"/>
                  <a:gd name="T104" fmla="*/ 103 w 291"/>
                  <a:gd name="T105" fmla="*/ 183 h 416"/>
                  <a:gd name="T106" fmla="*/ 93 w 291"/>
                  <a:gd name="T107" fmla="*/ 193 h 416"/>
                  <a:gd name="T108" fmla="*/ 87 w 291"/>
                  <a:gd name="T109" fmla="*/ 208 h 416"/>
                  <a:gd name="T110" fmla="*/ 81 w 291"/>
                  <a:gd name="T111" fmla="*/ 224 h 416"/>
                  <a:gd name="T112" fmla="*/ 79 w 291"/>
                  <a:gd name="T113" fmla="*/ 24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1" h="416">
                    <a:moveTo>
                      <a:pt x="0" y="410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147"/>
                    </a:lnTo>
                    <a:lnTo>
                      <a:pt x="88" y="138"/>
                    </a:lnTo>
                    <a:lnTo>
                      <a:pt x="99" y="130"/>
                    </a:lnTo>
                    <a:lnTo>
                      <a:pt x="108" y="122"/>
                    </a:lnTo>
                    <a:lnTo>
                      <a:pt x="118" y="116"/>
                    </a:lnTo>
                    <a:lnTo>
                      <a:pt x="130" y="112"/>
                    </a:lnTo>
                    <a:lnTo>
                      <a:pt x="141" y="108"/>
                    </a:lnTo>
                    <a:lnTo>
                      <a:pt x="153" y="107"/>
                    </a:lnTo>
                    <a:lnTo>
                      <a:pt x="165" y="106"/>
                    </a:lnTo>
                    <a:lnTo>
                      <a:pt x="178" y="107"/>
                    </a:lnTo>
                    <a:lnTo>
                      <a:pt x="191" y="108"/>
                    </a:lnTo>
                    <a:lnTo>
                      <a:pt x="203" y="111"/>
                    </a:lnTo>
                    <a:lnTo>
                      <a:pt x="215" y="116"/>
                    </a:lnTo>
                    <a:lnTo>
                      <a:pt x="226" y="122"/>
                    </a:lnTo>
                    <a:lnTo>
                      <a:pt x="237" y="128"/>
                    </a:lnTo>
                    <a:lnTo>
                      <a:pt x="246" y="136"/>
                    </a:lnTo>
                    <a:lnTo>
                      <a:pt x="255" y="146"/>
                    </a:lnTo>
                    <a:lnTo>
                      <a:pt x="263" y="156"/>
                    </a:lnTo>
                    <a:lnTo>
                      <a:pt x="271" y="167"/>
                    </a:lnTo>
                    <a:lnTo>
                      <a:pt x="276" y="180"/>
                    </a:lnTo>
                    <a:lnTo>
                      <a:pt x="282" y="193"/>
                    </a:lnTo>
                    <a:lnTo>
                      <a:pt x="286" y="208"/>
                    </a:lnTo>
                    <a:lnTo>
                      <a:pt x="288" y="224"/>
                    </a:lnTo>
                    <a:lnTo>
                      <a:pt x="290" y="240"/>
                    </a:lnTo>
                    <a:lnTo>
                      <a:pt x="291" y="258"/>
                    </a:lnTo>
                    <a:lnTo>
                      <a:pt x="290" y="277"/>
                    </a:lnTo>
                    <a:lnTo>
                      <a:pt x="288" y="294"/>
                    </a:lnTo>
                    <a:lnTo>
                      <a:pt x="286" y="310"/>
                    </a:lnTo>
                    <a:lnTo>
                      <a:pt x="282" y="325"/>
                    </a:lnTo>
                    <a:lnTo>
                      <a:pt x="276" y="339"/>
                    </a:lnTo>
                    <a:lnTo>
                      <a:pt x="270" y="353"/>
                    </a:lnTo>
                    <a:lnTo>
                      <a:pt x="263" y="364"/>
                    </a:lnTo>
                    <a:lnTo>
                      <a:pt x="254" y="375"/>
                    </a:lnTo>
                    <a:lnTo>
                      <a:pt x="244" y="384"/>
                    </a:lnTo>
                    <a:lnTo>
                      <a:pt x="235" y="392"/>
                    </a:lnTo>
                    <a:lnTo>
                      <a:pt x="225" y="400"/>
                    </a:lnTo>
                    <a:lnTo>
                      <a:pt x="214" y="406"/>
                    </a:lnTo>
                    <a:lnTo>
                      <a:pt x="203" y="410"/>
                    </a:lnTo>
                    <a:lnTo>
                      <a:pt x="191" y="414"/>
                    </a:lnTo>
                    <a:lnTo>
                      <a:pt x="179" y="415"/>
                    </a:lnTo>
                    <a:lnTo>
                      <a:pt x="166" y="416"/>
                    </a:lnTo>
                    <a:lnTo>
                      <a:pt x="154" y="415"/>
                    </a:lnTo>
                    <a:lnTo>
                      <a:pt x="141" y="412"/>
                    </a:lnTo>
                    <a:lnTo>
                      <a:pt x="129" y="408"/>
                    </a:lnTo>
                    <a:lnTo>
                      <a:pt x="116" y="403"/>
                    </a:lnTo>
                    <a:lnTo>
                      <a:pt x="104" y="396"/>
                    </a:lnTo>
                    <a:lnTo>
                      <a:pt x="93" y="387"/>
                    </a:lnTo>
                    <a:lnTo>
                      <a:pt x="83" y="378"/>
                    </a:lnTo>
                    <a:lnTo>
                      <a:pt x="73" y="366"/>
                    </a:lnTo>
                    <a:lnTo>
                      <a:pt x="73" y="410"/>
                    </a:lnTo>
                    <a:lnTo>
                      <a:pt x="0" y="410"/>
                    </a:lnTo>
                    <a:close/>
                    <a:moveTo>
                      <a:pt x="79" y="254"/>
                    </a:moveTo>
                    <a:lnTo>
                      <a:pt x="80" y="276"/>
                    </a:lnTo>
                    <a:lnTo>
                      <a:pt x="83" y="294"/>
                    </a:lnTo>
                    <a:lnTo>
                      <a:pt x="84" y="303"/>
                    </a:lnTo>
                    <a:lnTo>
                      <a:pt x="87" y="310"/>
                    </a:lnTo>
                    <a:lnTo>
                      <a:pt x="89" y="317"/>
                    </a:lnTo>
                    <a:lnTo>
                      <a:pt x="93" y="323"/>
                    </a:lnTo>
                    <a:lnTo>
                      <a:pt x="99" y="330"/>
                    </a:lnTo>
                    <a:lnTo>
                      <a:pt x="104" y="337"/>
                    </a:lnTo>
                    <a:lnTo>
                      <a:pt x="110" y="342"/>
                    </a:lnTo>
                    <a:lnTo>
                      <a:pt x="117" y="346"/>
                    </a:lnTo>
                    <a:lnTo>
                      <a:pt x="124" y="350"/>
                    </a:lnTo>
                    <a:lnTo>
                      <a:pt x="132" y="353"/>
                    </a:lnTo>
                    <a:lnTo>
                      <a:pt x="140" y="354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60" y="353"/>
                    </a:lnTo>
                    <a:lnTo>
                      <a:pt x="166" y="351"/>
                    </a:lnTo>
                    <a:lnTo>
                      <a:pt x="172" y="349"/>
                    </a:lnTo>
                    <a:lnTo>
                      <a:pt x="177" y="346"/>
                    </a:lnTo>
                    <a:lnTo>
                      <a:pt x="182" y="342"/>
                    </a:lnTo>
                    <a:lnTo>
                      <a:pt x="187" y="337"/>
                    </a:lnTo>
                    <a:lnTo>
                      <a:pt x="191" y="331"/>
                    </a:lnTo>
                    <a:lnTo>
                      <a:pt x="195" y="326"/>
                    </a:lnTo>
                    <a:lnTo>
                      <a:pt x="199" y="319"/>
                    </a:lnTo>
                    <a:lnTo>
                      <a:pt x="203" y="311"/>
                    </a:lnTo>
                    <a:lnTo>
                      <a:pt x="206" y="303"/>
                    </a:lnTo>
                    <a:lnTo>
                      <a:pt x="209" y="284"/>
                    </a:lnTo>
                    <a:lnTo>
                      <a:pt x="210" y="262"/>
                    </a:lnTo>
                    <a:lnTo>
                      <a:pt x="210" y="249"/>
                    </a:lnTo>
                    <a:lnTo>
                      <a:pt x="209" y="238"/>
                    </a:lnTo>
                    <a:lnTo>
                      <a:pt x="207" y="228"/>
                    </a:lnTo>
                    <a:lnTo>
                      <a:pt x="205" y="219"/>
                    </a:lnTo>
                    <a:lnTo>
                      <a:pt x="202" y="209"/>
                    </a:lnTo>
                    <a:lnTo>
                      <a:pt x="199" y="201"/>
                    </a:lnTo>
                    <a:lnTo>
                      <a:pt x="195" y="195"/>
                    </a:lnTo>
                    <a:lnTo>
                      <a:pt x="191" y="188"/>
                    </a:lnTo>
                    <a:lnTo>
                      <a:pt x="186" y="183"/>
                    </a:lnTo>
                    <a:lnTo>
                      <a:pt x="182" y="179"/>
                    </a:lnTo>
                    <a:lnTo>
                      <a:pt x="177" y="175"/>
                    </a:lnTo>
                    <a:lnTo>
                      <a:pt x="170" y="172"/>
                    </a:lnTo>
                    <a:lnTo>
                      <a:pt x="165" y="169"/>
                    </a:lnTo>
                    <a:lnTo>
                      <a:pt x="158" y="168"/>
                    </a:lnTo>
                    <a:lnTo>
                      <a:pt x="152" y="167"/>
                    </a:lnTo>
                    <a:lnTo>
                      <a:pt x="144" y="165"/>
                    </a:lnTo>
                    <a:lnTo>
                      <a:pt x="137" y="167"/>
                    </a:lnTo>
                    <a:lnTo>
                      <a:pt x="130" y="168"/>
                    </a:lnTo>
                    <a:lnTo>
                      <a:pt x="125" y="169"/>
                    </a:lnTo>
                    <a:lnTo>
                      <a:pt x="118" y="172"/>
                    </a:lnTo>
                    <a:lnTo>
                      <a:pt x="113" y="175"/>
                    </a:lnTo>
                    <a:lnTo>
                      <a:pt x="108" y="179"/>
                    </a:lnTo>
                    <a:lnTo>
                      <a:pt x="103" y="183"/>
                    </a:lnTo>
                    <a:lnTo>
                      <a:pt x="97" y="188"/>
                    </a:lnTo>
                    <a:lnTo>
                      <a:pt x="93" y="193"/>
                    </a:lnTo>
                    <a:lnTo>
                      <a:pt x="89" y="200"/>
                    </a:lnTo>
                    <a:lnTo>
                      <a:pt x="87" y="208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3"/>
                    </a:lnTo>
                    <a:lnTo>
                      <a:pt x="79" y="244"/>
                    </a:lnTo>
                    <a:lnTo>
                      <a:pt x="79" y="25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7" name="Freeform 279">
                <a:extLst>
                  <a:ext uri="{FF2B5EF4-FFF2-40B4-BE49-F238E27FC236}">
                    <a16:creationId xmlns:a16="http://schemas.microsoft.com/office/drawing/2014/main" id="{35506284-4D0C-43B5-805A-0816D8B321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3" y="2221"/>
                <a:ext cx="77" cy="77"/>
              </a:xfrm>
              <a:custGeom>
                <a:avLst/>
                <a:gdLst>
                  <a:gd name="T0" fmla="*/ 5 w 306"/>
                  <a:gd name="T1" fmla="*/ 113 h 310"/>
                  <a:gd name="T2" fmla="*/ 25 w 306"/>
                  <a:gd name="T3" fmla="*/ 66 h 310"/>
                  <a:gd name="T4" fmla="*/ 42 w 306"/>
                  <a:gd name="T5" fmla="*/ 44 h 310"/>
                  <a:gd name="T6" fmla="*/ 66 w 306"/>
                  <a:gd name="T7" fmla="*/ 25 h 310"/>
                  <a:gd name="T8" fmla="*/ 111 w 306"/>
                  <a:gd name="T9" fmla="*/ 5 h 310"/>
                  <a:gd name="T10" fmla="*/ 170 w 306"/>
                  <a:gd name="T11" fmla="*/ 1 h 310"/>
                  <a:gd name="T12" fmla="*/ 215 w 306"/>
                  <a:gd name="T13" fmla="*/ 10 h 310"/>
                  <a:gd name="T14" fmla="*/ 252 w 306"/>
                  <a:gd name="T15" fmla="*/ 33 h 310"/>
                  <a:gd name="T16" fmla="*/ 282 w 306"/>
                  <a:gd name="T17" fmla="*/ 67 h 310"/>
                  <a:gd name="T18" fmla="*/ 301 w 306"/>
                  <a:gd name="T19" fmla="*/ 107 h 310"/>
                  <a:gd name="T20" fmla="*/ 306 w 306"/>
                  <a:gd name="T21" fmla="*/ 154 h 310"/>
                  <a:gd name="T22" fmla="*/ 300 w 306"/>
                  <a:gd name="T23" fmla="*/ 201 h 310"/>
                  <a:gd name="T24" fmla="*/ 282 w 306"/>
                  <a:gd name="T25" fmla="*/ 243 h 310"/>
                  <a:gd name="T26" fmla="*/ 252 w 306"/>
                  <a:gd name="T27" fmla="*/ 276 h 310"/>
                  <a:gd name="T28" fmla="*/ 213 w 306"/>
                  <a:gd name="T29" fmla="*/ 300 h 310"/>
                  <a:gd name="T30" fmla="*/ 170 w 306"/>
                  <a:gd name="T31" fmla="*/ 309 h 310"/>
                  <a:gd name="T32" fmla="*/ 114 w 306"/>
                  <a:gd name="T33" fmla="*/ 305 h 310"/>
                  <a:gd name="T34" fmla="*/ 67 w 306"/>
                  <a:gd name="T35" fmla="*/ 286 h 310"/>
                  <a:gd name="T36" fmla="*/ 43 w 306"/>
                  <a:gd name="T37" fmla="*/ 269 h 310"/>
                  <a:gd name="T38" fmla="*/ 25 w 306"/>
                  <a:gd name="T39" fmla="*/ 247 h 310"/>
                  <a:gd name="T40" fmla="*/ 12 w 306"/>
                  <a:gd name="T41" fmla="*/ 219 h 310"/>
                  <a:gd name="T42" fmla="*/ 1 w 306"/>
                  <a:gd name="T43" fmla="*/ 175 h 310"/>
                  <a:gd name="T44" fmla="*/ 81 w 306"/>
                  <a:gd name="T45" fmla="*/ 166 h 310"/>
                  <a:gd name="T46" fmla="*/ 86 w 306"/>
                  <a:gd name="T47" fmla="*/ 193 h 310"/>
                  <a:gd name="T48" fmla="*/ 97 w 306"/>
                  <a:gd name="T49" fmla="*/ 216 h 310"/>
                  <a:gd name="T50" fmla="*/ 112 w 306"/>
                  <a:gd name="T51" fmla="*/ 233 h 310"/>
                  <a:gd name="T52" fmla="*/ 131 w 306"/>
                  <a:gd name="T53" fmla="*/ 243 h 310"/>
                  <a:gd name="T54" fmla="*/ 154 w 306"/>
                  <a:gd name="T55" fmla="*/ 247 h 310"/>
                  <a:gd name="T56" fmla="*/ 175 w 306"/>
                  <a:gd name="T57" fmla="*/ 243 h 310"/>
                  <a:gd name="T58" fmla="*/ 193 w 306"/>
                  <a:gd name="T59" fmla="*/ 233 h 310"/>
                  <a:gd name="T60" fmla="*/ 209 w 306"/>
                  <a:gd name="T61" fmla="*/ 216 h 310"/>
                  <a:gd name="T62" fmla="*/ 220 w 306"/>
                  <a:gd name="T63" fmla="*/ 193 h 310"/>
                  <a:gd name="T64" fmla="*/ 225 w 306"/>
                  <a:gd name="T65" fmla="*/ 166 h 310"/>
                  <a:gd name="T66" fmla="*/ 224 w 306"/>
                  <a:gd name="T67" fmla="*/ 134 h 310"/>
                  <a:gd name="T68" fmla="*/ 217 w 306"/>
                  <a:gd name="T69" fmla="*/ 107 h 310"/>
                  <a:gd name="T70" fmla="*/ 205 w 306"/>
                  <a:gd name="T71" fmla="*/ 87 h 310"/>
                  <a:gd name="T72" fmla="*/ 188 w 306"/>
                  <a:gd name="T73" fmla="*/ 73 h 310"/>
                  <a:gd name="T74" fmla="*/ 168 w 306"/>
                  <a:gd name="T75" fmla="*/ 66 h 310"/>
                  <a:gd name="T76" fmla="*/ 146 w 306"/>
                  <a:gd name="T77" fmla="*/ 65 h 310"/>
                  <a:gd name="T78" fmla="*/ 124 w 306"/>
                  <a:gd name="T79" fmla="*/ 70 h 310"/>
                  <a:gd name="T80" fmla="*/ 107 w 306"/>
                  <a:gd name="T81" fmla="*/ 82 h 310"/>
                  <a:gd name="T82" fmla="*/ 93 w 306"/>
                  <a:gd name="T83" fmla="*/ 101 h 310"/>
                  <a:gd name="T84" fmla="*/ 83 w 306"/>
                  <a:gd name="T85" fmla="*/ 124 h 310"/>
                  <a:gd name="T86" fmla="*/ 81 w 306"/>
                  <a:gd name="T8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10">
                    <a:moveTo>
                      <a:pt x="0" y="151"/>
                    </a:moveTo>
                    <a:lnTo>
                      <a:pt x="1" y="131"/>
                    </a:lnTo>
                    <a:lnTo>
                      <a:pt x="5" y="113"/>
                    </a:lnTo>
                    <a:lnTo>
                      <a:pt x="12" y="94"/>
                    </a:lnTo>
                    <a:lnTo>
                      <a:pt x="20" y="75"/>
                    </a:lnTo>
                    <a:lnTo>
                      <a:pt x="25" y="66"/>
                    </a:lnTo>
                    <a:lnTo>
                      <a:pt x="30" y="58"/>
                    </a:lnTo>
                    <a:lnTo>
                      <a:pt x="37" y="50"/>
                    </a:lnTo>
                    <a:lnTo>
                      <a:pt x="42" y="44"/>
                    </a:lnTo>
                    <a:lnTo>
                      <a:pt x="50" y="36"/>
                    </a:lnTo>
                    <a:lnTo>
                      <a:pt x="58" y="30"/>
                    </a:lnTo>
                    <a:lnTo>
                      <a:pt x="66" y="25"/>
                    </a:lnTo>
                    <a:lnTo>
                      <a:pt x="74" y="20"/>
                    </a:lnTo>
                    <a:lnTo>
                      <a:pt x="93" y="10"/>
                    </a:lnTo>
                    <a:lnTo>
                      <a:pt x="111" y="5"/>
                    </a:lnTo>
                    <a:lnTo>
                      <a:pt x="132" y="1"/>
                    </a:lnTo>
                    <a:lnTo>
                      <a:pt x="154" y="0"/>
                    </a:lnTo>
                    <a:lnTo>
                      <a:pt x="170" y="1"/>
                    </a:lnTo>
                    <a:lnTo>
                      <a:pt x="185" y="2"/>
                    </a:lnTo>
                    <a:lnTo>
                      <a:pt x="200" y="6"/>
                    </a:lnTo>
                    <a:lnTo>
                      <a:pt x="215" y="10"/>
                    </a:lnTo>
                    <a:lnTo>
                      <a:pt x="228" y="17"/>
                    </a:lnTo>
                    <a:lnTo>
                      <a:pt x="240" y="25"/>
                    </a:lnTo>
                    <a:lnTo>
                      <a:pt x="252" y="33"/>
                    </a:lnTo>
                    <a:lnTo>
                      <a:pt x="264" y="44"/>
                    </a:lnTo>
                    <a:lnTo>
                      <a:pt x="273" y="56"/>
                    </a:lnTo>
                    <a:lnTo>
                      <a:pt x="282" y="67"/>
                    </a:lnTo>
                    <a:lnTo>
                      <a:pt x="289" y="79"/>
                    </a:lnTo>
                    <a:lnTo>
                      <a:pt x="296" y="93"/>
                    </a:lnTo>
                    <a:lnTo>
                      <a:pt x="301" y="107"/>
                    </a:lnTo>
                    <a:lnTo>
                      <a:pt x="304" y="122"/>
                    </a:lnTo>
                    <a:lnTo>
                      <a:pt x="306" y="138"/>
                    </a:lnTo>
                    <a:lnTo>
                      <a:pt x="306" y="154"/>
                    </a:lnTo>
                    <a:lnTo>
                      <a:pt x="306" y="171"/>
                    </a:lnTo>
                    <a:lnTo>
                      <a:pt x="304" y="187"/>
                    </a:lnTo>
                    <a:lnTo>
                      <a:pt x="300" y="201"/>
                    </a:lnTo>
                    <a:lnTo>
                      <a:pt x="296" y="216"/>
                    </a:lnTo>
                    <a:lnTo>
                      <a:pt x="289" y="229"/>
                    </a:lnTo>
                    <a:lnTo>
                      <a:pt x="282" y="243"/>
                    </a:lnTo>
                    <a:lnTo>
                      <a:pt x="273" y="254"/>
                    </a:lnTo>
                    <a:lnTo>
                      <a:pt x="262" y="265"/>
                    </a:lnTo>
                    <a:lnTo>
                      <a:pt x="252" y="276"/>
                    </a:lnTo>
                    <a:lnTo>
                      <a:pt x="240" y="285"/>
                    </a:lnTo>
                    <a:lnTo>
                      <a:pt x="227" y="293"/>
                    </a:lnTo>
                    <a:lnTo>
                      <a:pt x="213" y="300"/>
                    </a:lnTo>
                    <a:lnTo>
                      <a:pt x="200" y="304"/>
                    </a:lnTo>
                    <a:lnTo>
                      <a:pt x="185" y="308"/>
                    </a:lnTo>
                    <a:lnTo>
                      <a:pt x="170" y="309"/>
                    </a:lnTo>
                    <a:lnTo>
                      <a:pt x="154" y="310"/>
                    </a:lnTo>
                    <a:lnTo>
                      <a:pt x="134" y="309"/>
                    </a:lnTo>
                    <a:lnTo>
                      <a:pt x="114" y="305"/>
                    </a:lnTo>
                    <a:lnTo>
                      <a:pt x="94" y="300"/>
                    </a:lnTo>
                    <a:lnTo>
                      <a:pt x="75" y="292"/>
                    </a:lnTo>
                    <a:lnTo>
                      <a:pt x="67" y="286"/>
                    </a:lnTo>
                    <a:lnTo>
                      <a:pt x="58" y="281"/>
                    </a:lnTo>
                    <a:lnTo>
                      <a:pt x="50" y="276"/>
                    </a:lnTo>
                    <a:lnTo>
                      <a:pt x="43" y="269"/>
                    </a:lnTo>
                    <a:lnTo>
                      <a:pt x="37" y="262"/>
                    </a:lnTo>
                    <a:lnTo>
                      <a:pt x="30" y="254"/>
                    </a:lnTo>
                    <a:lnTo>
                      <a:pt x="25" y="247"/>
                    </a:lnTo>
                    <a:lnTo>
                      <a:pt x="20" y="237"/>
                    </a:lnTo>
                    <a:lnTo>
                      <a:pt x="16" y="228"/>
                    </a:lnTo>
                    <a:lnTo>
                      <a:pt x="12" y="219"/>
                    </a:lnTo>
                    <a:lnTo>
                      <a:pt x="8" y="208"/>
                    </a:lnTo>
                    <a:lnTo>
                      <a:pt x="5" y="197"/>
                    </a:lnTo>
                    <a:lnTo>
                      <a:pt x="1" y="175"/>
                    </a:lnTo>
                    <a:lnTo>
                      <a:pt x="0" y="151"/>
                    </a:lnTo>
                    <a:close/>
                    <a:moveTo>
                      <a:pt x="81" y="155"/>
                    </a:moveTo>
                    <a:lnTo>
                      <a:pt x="81" y="166"/>
                    </a:lnTo>
                    <a:lnTo>
                      <a:pt x="82" y="176"/>
                    </a:lnTo>
                    <a:lnTo>
                      <a:pt x="83" y="186"/>
                    </a:lnTo>
                    <a:lnTo>
                      <a:pt x="86" y="193"/>
                    </a:lnTo>
                    <a:lnTo>
                      <a:pt x="89" y="203"/>
                    </a:lnTo>
                    <a:lnTo>
                      <a:pt x="93" y="209"/>
                    </a:lnTo>
                    <a:lnTo>
                      <a:pt x="97" y="216"/>
                    </a:lnTo>
                    <a:lnTo>
                      <a:pt x="102" y="223"/>
                    </a:lnTo>
                    <a:lnTo>
                      <a:pt x="107" y="228"/>
                    </a:lnTo>
                    <a:lnTo>
                      <a:pt x="112" y="233"/>
                    </a:lnTo>
                    <a:lnTo>
                      <a:pt x="119" y="237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9" y="245"/>
                    </a:lnTo>
                    <a:lnTo>
                      <a:pt x="146" y="245"/>
                    </a:lnTo>
                    <a:lnTo>
                      <a:pt x="154" y="247"/>
                    </a:lnTo>
                    <a:lnTo>
                      <a:pt x="160" y="245"/>
                    </a:lnTo>
                    <a:lnTo>
                      <a:pt x="168" y="245"/>
                    </a:lnTo>
                    <a:lnTo>
                      <a:pt x="175" y="243"/>
                    </a:lnTo>
                    <a:lnTo>
                      <a:pt x="181" y="240"/>
                    </a:lnTo>
                    <a:lnTo>
                      <a:pt x="188" y="237"/>
                    </a:lnTo>
                    <a:lnTo>
                      <a:pt x="193" y="233"/>
                    </a:lnTo>
                    <a:lnTo>
                      <a:pt x="200" y="228"/>
                    </a:lnTo>
                    <a:lnTo>
                      <a:pt x="205" y="223"/>
                    </a:lnTo>
                    <a:lnTo>
                      <a:pt x="209" y="216"/>
                    </a:lnTo>
                    <a:lnTo>
                      <a:pt x="213" y="209"/>
                    </a:lnTo>
                    <a:lnTo>
                      <a:pt x="217" y="201"/>
                    </a:lnTo>
                    <a:lnTo>
                      <a:pt x="220" y="193"/>
                    </a:lnTo>
                    <a:lnTo>
                      <a:pt x="223" y="186"/>
                    </a:lnTo>
                    <a:lnTo>
                      <a:pt x="224" y="175"/>
                    </a:lnTo>
                    <a:lnTo>
                      <a:pt x="225" y="166"/>
                    </a:lnTo>
                    <a:lnTo>
                      <a:pt x="225" y="155"/>
                    </a:lnTo>
                    <a:lnTo>
                      <a:pt x="225" y="144"/>
                    </a:lnTo>
                    <a:lnTo>
                      <a:pt x="224" y="134"/>
                    </a:lnTo>
                    <a:lnTo>
                      <a:pt x="223" y="124"/>
                    </a:lnTo>
                    <a:lnTo>
                      <a:pt x="220" y="117"/>
                    </a:lnTo>
                    <a:lnTo>
                      <a:pt x="217" y="107"/>
                    </a:lnTo>
                    <a:lnTo>
                      <a:pt x="213" y="101"/>
                    </a:lnTo>
                    <a:lnTo>
                      <a:pt x="209" y="94"/>
                    </a:lnTo>
                    <a:lnTo>
                      <a:pt x="205" y="87"/>
                    </a:lnTo>
                    <a:lnTo>
                      <a:pt x="200" y="82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1" y="70"/>
                    </a:lnTo>
                    <a:lnTo>
                      <a:pt x="175" y="67"/>
                    </a:lnTo>
                    <a:lnTo>
                      <a:pt x="168" y="66"/>
                    </a:lnTo>
                    <a:lnTo>
                      <a:pt x="160" y="65"/>
                    </a:lnTo>
                    <a:lnTo>
                      <a:pt x="154" y="63"/>
                    </a:lnTo>
                    <a:lnTo>
                      <a:pt x="146" y="65"/>
                    </a:lnTo>
                    <a:lnTo>
                      <a:pt x="139" y="66"/>
                    </a:lnTo>
                    <a:lnTo>
                      <a:pt x="131" y="67"/>
                    </a:lnTo>
                    <a:lnTo>
                      <a:pt x="124" y="70"/>
                    </a:lnTo>
                    <a:lnTo>
                      <a:pt x="119" y="73"/>
                    </a:lnTo>
                    <a:lnTo>
                      <a:pt x="112" y="77"/>
                    </a:lnTo>
                    <a:lnTo>
                      <a:pt x="107" y="82"/>
                    </a:lnTo>
                    <a:lnTo>
                      <a:pt x="102" y="87"/>
                    </a:lnTo>
                    <a:lnTo>
                      <a:pt x="97" y="94"/>
                    </a:lnTo>
                    <a:lnTo>
                      <a:pt x="93" y="101"/>
                    </a:lnTo>
                    <a:lnTo>
                      <a:pt x="89" y="109"/>
                    </a:lnTo>
                    <a:lnTo>
                      <a:pt x="86" y="117"/>
                    </a:lnTo>
                    <a:lnTo>
                      <a:pt x="83" y="124"/>
                    </a:lnTo>
                    <a:lnTo>
                      <a:pt x="82" y="134"/>
                    </a:lnTo>
                    <a:lnTo>
                      <a:pt x="81" y="144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8" name="Rectangle 280">
                <a:extLst>
                  <a:ext uri="{FF2B5EF4-FFF2-40B4-BE49-F238E27FC236}">
                    <a16:creationId xmlns:a16="http://schemas.microsoft.com/office/drawing/2014/main" id="{A0600D10-8F3B-4546-B261-9A015907F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2194"/>
                <a:ext cx="20" cy="103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49" name="Freeform 281">
                <a:extLst>
                  <a:ext uri="{FF2B5EF4-FFF2-40B4-BE49-F238E27FC236}">
                    <a16:creationId xmlns:a16="http://schemas.microsoft.com/office/drawing/2014/main" id="{1DBF40B2-D8D2-49F9-B3DE-CE9617703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5" y="2194"/>
                <a:ext cx="20" cy="103"/>
              </a:xfrm>
              <a:custGeom>
                <a:avLst/>
                <a:gdLst>
                  <a:gd name="T0" fmla="*/ 0 w 79"/>
                  <a:gd name="T1" fmla="*/ 73 h 410"/>
                  <a:gd name="T2" fmla="*/ 0 w 79"/>
                  <a:gd name="T3" fmla="*/ 0 h 410"/>
                  <a:gd name="T4" fmla="*/ 79 w 79"/>
                  <a:gd name="T5" fmla="*/ 0 h 410"/>
                  <a:gd name="T6" fmla="*/ 79 w 79"/>
                  <a:gd name="T7" fmla="*/ 73 h 410"/>
                  <a:gd name="T8" fmla="*/ 0 w 79"/>
                  <a:gd name="T9" fmla="*/ 73 h 410"/>
                  <a:gd name="T10" fmla="*/ 0 w 79"/>
                  <a:gd name="T11" fmla="*/ 410 h 410"/>
                  <a:gd name="T12" fmla="*/ 0 w 79"/>
                  <a:gd name="T13" fmla="*/ 112 h 410"/>
                  <a:gd name="T14" fmla="*/ 79 w 79"/>
                  <a:gd name="T15" fmla="*/ 112 h 410"/>
                  <a:gd name="T16" fmla="*/ 79 w 79"/>
                  <a:gd name="T17" fmla="*/ 410 h 410"/>
                  <a:gd name="T18" fmla="*/ 0 w 79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410">
                    <a:moveTo>
                      <a:pt x="0" y="73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2"/>
                    </a:lnTo>
                    <a:lnTo>
                      <a:pt x="79" y="112"/>
                    </a:lnTo>
                    <a:lnTo>
                      <a:pt x="79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0" name="Freeform 282">
                <a:extLst>
                  <a:ext uri="{FF2B5EF4-FFF2-40B4-BE49-F238E27FC236}">
                    <a16:creationId xmlns:a16="http://schemas.microsoft.com/office/drawing/2014/main" id="{71A60369-EF7A-4A02-ABE4-F1D52829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221"/>
                <a:ext cx="69" cy="77"/>
              </a:xfrm>
              <a:custGeom>
                <a:avLst/>
                <a:gdLst>
                  <a:gd name="T0" fmla="*/ 82 w 277"/>
                  <a:gd name="T1" fmla="*/ 217 h 310"/>
                  <a:gd name="T2" fmla="*/ 99 w 277"/>
                  <a:gd name="T3" fmla="*/ 241 h 310"/>
                  <a:gd name="T4" fmla="*/ 128 w 277"/>
                  <a:gd name="T5" fmla="*/ 253 h 310"/>
                  <a:gd name="T6" fmla="*/ 168 w 277"/>
                  <a:gd name="T7" fmla="*/ 251 h 310"/>
                  <a:gd name="T8" fmla="*/ 192 w 277"/>
                  <a:gd name="T9" fmla="*/ 239 h 310"/>
                  <a:gd name="T10" fmla="*/ 199 w 277"/>
                  <a:gd name="T11" fmla="*/ 221 h 310"/>
                  <a:gd name="T12" fmla="*/ 195 w 277"/>
                  <a:gd name="T13" fmla="*/ 209 h 310"/>
                  <a:gd name="T14" fmla="*/ 183 w 277"/>
                  <a:gd name="T15" fmla="*/ 201 h 310"/>
                  <a:gd name="T16" fmla="*/ 123 w 277"/>
                  <a:gd name="T17" fmla="*/ 186 h 310"/>
                  <a:gd name="T18" fmla="*/ 63 w 277"/>
                  <a:gd name="T19" fmla="*/ 167 h 310"/>
                  <a:gd name="T20" fmla="*/ 38 w 277"/>
                  <a:gd name="T21" fmla="*/ 151 h 310"/>
                  <a:gd name="T22" fmla="*/ 20 w 277"/>
                  <a:gd name="T23" fmla="*/ 130 h 310"/>
                  <a:gd name="T24" fmla="*/ 12 w 277"/>
                  <a:gd name="T25" fmla="*/ 102 h 310"/>
                  <a:gd name="T26" fmla="*/ 13 w 277"/>
                  <a:gd name="T27" fmla="*/ 73 h 310"/>
                  <a:gd name="T28" fmla="*/ 22 w 277"/>
                  <a:gd name="T29" fmla="*/ 48 h 310"/>
                  <a:gd name="T30" fmla="*/ 41 w 277"/>
                  <a:gd name="T31" fmla="*/ 26 h 310"/>
                  <a:gd name="T32" fmla="*/ 69 w 277"/>
                  <a:gd name="T33" fmla="*/ 10 h 310"/>
                  <a:gd name="T34" fmla="*/ 106 w 277"/>
                  <a:gd name="T35" fmla="*/ 1 h 310"/>
                  <a:gd name="T36" fmla="*/ 150 w 277"/>
                  <a:gd name="T37" fmla="*/ 0 h 310"/>
                  <a:gd name="T38" fmla="*/ 188 w 277"/>
                  <a:gd name="T39" fmla="*/ 5 h 310"/>
                  <a:gd name="T40" fmla="*/ 219 w 277"/>
                  <a:gd name="T41" fmla="*/ 16 h 310"/>
                  <a:gd name="T42" fmla="*/ 240 w 277"/>
                  <a:gd name="T43" fmla="*/ 32 h 310"/>
                  <a:gd name="T44" fmla="*/ 256 w 277"/>
                  <a:gd name="T45" fmla="*/ 52 h 310"/>
                  <a:gd name="T46" fmla="*/ 266 w 277"/>
                  <a:gd name="T47" fmla="*/ 78 h 310"/>
                  <a:gd name="T48" fmla="*/ 186 w 277"/>
                  <a:gd name="T49" fmla="*/ 77 h 310"/>
                  <a:gd name="T50" fmla="*/ 167 w 277"/>
                  <a:gd name="T51" fmla="*/ 62 h 310"/>
                  <a:gd name="T52" fmla="*/ 136 w 277"/>
                  <a:gd name="T53" fmla="*/ 57 h 310"/>
                  <a:gd name="T54" fmla="*/ 101 w 277"/>
                  <a:gd name="T55" fmla="*/ 61 h 310"/>
                  <a:gd name="T56" fmla="*/ 86 w 277"/>
                  <a:gd name="T57" fmla="*/ 73 h 310"/>
                  <a:gd name="T58" fmla="*/ 85 w 277"/>
                  <a:gd name="T59" fmla="*/ 85 h 310"/>
                  <a:gd name="T60" fmla="*/ 91 w 277"/>
                  <a:gd name="T61" fmla="*/ 95 h 310"/>
                  <a:gd name="T62" fmla="*/ 136 w 277"/>
                  <a:gd name="T63" fmla="*/ 111 h 310"/>
                  <a:gd name="T64" fmla="*/ 217 w 277"/>
                  <a:gd name="T65" fmla="*/ 134 h 310"/>
                  <a:gd name="T66" fmla="*/ 245 w 277"/>
                  <a:gd name="T67" fmla="*/ 147 h 310"/>
                  <a:gd name="T68" fmla="*/ 262 w 277"/>
                  <a:gd name="T69" fmla="*/ 164 h 310"/>
                  <a:gd name="T70" fmla="*/ 273 w 277"/>
                  <a:gd name="T71" fmla="*/ 186 h 310"/>
                  <a:gd name="T72" fmla="*/ 277 w 277"/>
                  <a:gd name="T73" fmla="*/ 211 h 310"/>
                  <a:gd name="T74" fmla="*/ 272 w 277"/>
                  <a:gd name="T75" fmla="*/ 240 h 310"/>
                  <a:gd name="T76" fmla="*/ 257 w 277"/>
                  <a:gd name="T77" fmla="*/ 265 h 310"/>
                  <a:gd name="T78" fmla="*/ 233 w 277"/>
                  <a:gd name="T79" fmla="*/ 288 h 310"/>
                  <a:gd name="T80" fmla="*/ 200 w 277"/>
                  <a:gd name="T81" fmla="*/ 302 h 310"/>
                  <a:gd name="T82" fmla="*/ 158 w 277"/>
                  <a:gd name="T83" fmla="*/ 309 h 310"/>
                  <a:gd name="T84" fmla="*/ 114 w 277"/>
                  <a:gd name="T85" fmla="*/ 309 h 310"/>
                  <a:gd name="T86" fmla="*/ 77 w 277"/>
                  <a:gd name="T87" fmla="*/ 301 h 310"/>
                  <a:gd name="T88" fmla="*/ 46 w 277"/>
                  <a:gd name="T89" fmla="*/ 285 h 310"/>
                  <a:gd name="T90" fmla="*/ 22 w 277"/>
                  <a:gd name="T91" fmla="*/ 265 h 310"/>
                  <a:gd name="T92" fmla="*/ 6 w 277"/>
                  <a:gd name="T93" fmla="*/ 23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10">
                    <a:moveTo>
                      <a:pt x="0" y="219"/>
                    </a:moveTo>
                    <a:lnTo>
                      <a:pt x="78" y="207"/>
                    </a:lnTo>
                    <a:lnTo>
                      <a:pt x="82" y="217"/>
                    </a:lnTo>
                    <a:lnTo>
                      <a:pt x="86" y="227"/>
                    </a:lnTo>
                    <a:lnTo>
                      <a:pt x="91" y="235"/>
                    </a:lnTo>
                    <a:lnTo>
                      <a:pt x="99" y="241"/>
                    </a:lnTo>
                    <a:lnTo>
                      <a:pt x="107" y="247"/>
                    </a:lnTo>
                    <a:lnTo>
                      <a:pt x="118" y="251"/>
                    </a:lnTo>
                    <a:lnTo>
                      <a:pt x="128" y="253"/>
                    </a:lnTo>
                    <a:lnTo>
                      <a:pt x="142" y="253"/>
                    </a:lnTo>
                    <a:lnTo>
                      <a:pt x="156" y="253"/>
                    </a:lnTo>
                    <a:lnTo>
                      <a:pt x="168" y="251"/>
                    </a:lnTo>
                    <a:lnTo>
                      <a:pt x="179" y="247"/>
                    </a:lnTo>
                    <a:lnTo>
                      <a:pt x="188" y="243"/>
                    </a:lnTo>
                    <a:lnTo>
                      <a:pt x="192" y="239"/>
                    </a:lnTo>
                    <a:lnTo>
                      <a:pt x="196" y="233"/>
                    </a:lnTo>
                    <a:lnTo>
                      <a:pt x="197" y="228"/>
                    </a:lnTo>
                    <a:lnTo>
                      <a:pt x="199" y="221"/>
                    </a:lnTo>
                    <a:lnTo>
                      <a:pt x="197" y="217"/>
                    </a:lnTo>
                    <a:lnTo>
                      <a:pt x="196" y="213"/>
                    </a:lnTo>
                    <a:lnTo>
                      <a:pt x="195" y="209"/>
                    </a:lnTo>
                    <a:lnTo>
                      <a:pt x="192" y="207"/>
                    </a:lnTo>
                    <a:lnTo>
                      <a:pt x="188" y="204"/>
                    </a:lnTo>
                    <a:lnTo>
                      <a:pt x="183" y="201"/>
                    </a:lnTo>
                    <a:lnTo>
                      <a:pt x="175" y="199"/>
                    </a:lnTo>
                    <a:lnTo>
                      <a:pt x="167" y="196"/>
                    </a:lnTo>
                    <a:lnTo>
                      <a:pt x="123" y="186"/>
                    </a:lnTo>
                    <a:lnTo>
                      <a:pt x="89" y="176"/>
                    </a:lnTo>
                    <a:lnTo>
                      <a:pt x="75" y="171"/>
                    </a:lnTo>
                    <a:lnTo>
                      <a:pt x="63" y="167"/>
                    </a:lnTo>
                    <a:lnTo>
                      <a:pt x="53" y="162"/>
                    </a:lnTo>
                    <a:lnTo>
                      <a:pt x="46" y="158"/>
                    </a:lnTo>
                    <a:lnTo>
                      <a:pt x="38" y="151"/>
                    </a:lnTo>
                    <a:lnTo>
                      <a:pt x="30" y="144"/>
                    </a:lnTo>
                    <a:lnTo>
                      <a:pt x="25" y="138"/>
                    </a:lnTo>
                    <a:lnTo>
                      <a:pt x="20" y="130"/>
                    </a:lnTo>
                    <a:lnTo>
                      <a:pt x="16" y="121"/>
                    </a:lnTo>
                    <a:lnTo>
                      <a:pt x="13" y="111"/>
                    </a:lnTo>
                    <a:lnTo>
                      <a:pt x="12" y="102"/>
                    </a:lnTo>
                    <a:lnTo>
                      <a:pt x="10" y="91"/>
                    </a:lnTo>
                    <a:lnTo>
                      <a:pt x="12" y="82"/>
                    </a:lnTo>
                    <a:lnTo>
                      <a:pt x="13" y="73"/>
                    </a:lnTo>
                    <a:lnTo>
                      <a:pt x="14" y="63"/>
                    </a:lnTo>
                    <a:lnTo>
                      <a:pt x="18" y="56"/>
                    </a:lnTo>
                    <a:lnTo>
                      <a:pt x="22" y="48"/>
                    </a:lnTo>
                    <a:lnTo>
                      <a:pt x="28" y="40"/>
                    </a:lnTo>
                    <a:lnTo>
                      <a:pt x="34" y="33"/>
                    </a:lnTo>
                    <a:lnTo>
                      <a:pt x="41" y="26"/>
                    </a:lnTo>
                    <a:lnTo>
                      <a:pt x="49" y="20"/>
                    </a:lnTo>
                    <a:lnTo>
                      <a:pt x="58" y="14"/>
                    </a:lnTo>
                    <a:lnTo>
                      <a:pt x="69" y="10"/>
                    </a:lnTo>
                    <a:lnTo>
                      <a:pt x="79" y="6"/>
                    </a:lnTo>
                    <a:lnTo>
                      <a:pt x="93" y="4"/>
                    </a:lnTo>
                    <a:lnTo>
                      <a:pt x="106" y="1"/>
                    </a:lnTo>
                    <a:lnTo>
                      <a:pt x="120" y="1"/>
                    </a:lnTo>
                    <a:lnTo>
                      <a:pt x="135" y="0"/>
                    </a:lnTo>
                    <a:lnTo>
                      <a:pt x="150" y="0"/>
                    </a:lnTo>
                    <a:lnTo>
                      <a:pt x="164" y="1"/>
                    </a:lnTo>
                    <a:lnTo>
                      <a:pt x="176" y="2"/>
                    </a:lnTo>
                    <a:lnTo>
                      <a:pt x="188" y="5"/>
                    </a:lnTo>
                    <a:lnTo>
                      <a:pt x="199" y="8"/>
                    </a:lnTo>
                    <a:lnTo>
                      <a:pt x="209" y="12"/>
                    </a:lnTo>
                    <a:lnTo>
                      <a:pt x="219" y="16"/>
                    </a:lnTo>
                    <a:lnTo>
                      <a:pt x="227" y="20"/>
                    </a:lnTo>
                    <a:lnTo>
                      <a:pt x="233" y="25"/>
                    </a:lnTo>
                    <a:lnTo>
                      <a:pt x="240" y="32"/>
                    </a:lnTo>
                    <a:lnTo>
                      <a:pt x="245" y="37"/>
                    </a:lnTo>
                    <a:lnTo>
                      <a:pt x="251" y="45"/>
                    </a:lnTo>
                    <a:lnTo>
                      <a:pt x="256" y="52"/>
                    </a:lnTo>
                    <a:lnTo>
                      <a:pt x="260" y="61"/>
                    </a:lnTo>
                    <a:lnTo>
                      <a:pt x="264" y="69"/>
                    </a:lnTo>
                    <a:lnTo>
                      <a:pt x="266" y="78"/>
                    </a:lnTo>
                    <a:lnTo>
                      <a:pt x="192" y="93"/>
                    </a:lnTo>
                    <a:lnTo>
                      <a:pt x="189" y="85"/>
                    </a:lnTo>
                    <a:lnTo>
                      <a:pt x="186" y="77"/>
                    </a:lnTo>
                    <a:lnTo>
                      <a:pt x="182" y="71"/>
                    </a:lnTo>
                    <a:lnTo>
                      <a:pt x="175" y="66"/>
                    </a:lnTo>
                    <a:lnTo>
                      <a:pt x="167" y="62"/>
                    </a:lnTo>
                    <a:lnTo>
                      <a:pt x="159" y="58"/>
                    </a:lnTo>
                    <a:lnTo>
                      <a:pt x="148" y="57"/>
                    </a:lnTo>
                    <a:lnTo>
                      <a:pt x="136" y="57"/>
                    </a:lnTo>
                    <a:lnTo>
                      <a:pt x="123" y="57"/>
                    </a:lnTo>
                    <a:lnTo>
                      <a:pt x="110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9"/>
                    </a:lnTo>
                    <a:lnTo>
                      <a:pt x="86" y="73"/>
                    </a:lnTo>
                    <a:lnTo>
                      <a:pt x="85" y="77"/>
                    </a:lnTo>
                    <a:lnTo>
                      <a:pt x="83" y="81"/>
                    </a:lnTo>
                    <a:lnTo>
                      <a:pt x="85" y="85"/>
                    </a:lnTo>
                    <a:lnTo>
                      <a:pt x="86" y="89"/>
                    </a:lnTo>
                    <a:lnTo>
                      <a:pt x="89" y="93"/>
                    </a:lnTo>
                    <a:lnTo>
                      <a:pt x="91" y="95"/>
                    </a:lnTo>
                    <a:lnTo>
                      <a:pt x="101" y="99"/>
                    </a:lnTo>
                    <a:lnTo>
                      <a:pt x="115" y="105"/>
                    </a:lnTo>
                    <a:lnTo>
                      <a:pt x="136" y="111"/>
                    </a:lnTo>
                    <a:lnTo>
                      <a:pt x="164" y="118"/>
                    </a:lnTo>
                    <a:lnTo>
                      <a:pt x="193" y="124"/>
                    </a:lnTo>
                    <a:lnTo>
                      <a:pt x="217" y="134"/>
                    </a:lnTo>
                    <a:lnTo>
                      <a:pt x="228" y="138"/>
                    </a:lnTo>
                    <a:lnTo>
                      <a:pt x="237" y="142"/>
                    </a:lnTo>
                    <a:lnTo>
                      <a:pt x="245" y="147"/>
                    </a:lnTo>
                    <a:lnTo>
                      <a:pt x="252" y="152"/>
                    </a:lnTo>
                    <a:lnTo>
                      <a:pt x="258" y="158"/>
                    </a:lnTo>
                    <a:lnTo>
                      <a:pt x="262" y="164"/>
                    </a:lnTo>
                    <a:lnTo>
                      <a:pt x="268" y="171"/>
                    </a:lnTo>
                    <a:lnTo>
                      <a:pt x="270" y="178"/>
                    </a:lnTo>
                    <a:lnTo>
                      <a:pt x="273" y="186"/>
                    </a:lnTo>
                    <a:lnTo>
                      <a:pt x="276" y="193"/>
                    </a:lnTo>
                    <a:lnTo>
                      <a:pt x="277" y="201"/>
                    </a:lnTo>
                    <a:lnTo>
                      <a:pt x="277" y="211"/>
                    </a:lnTo>
                    <a:lnTo>
                      <a:pt x="276" y="220"/>
                    </a:lnTo>
                    <a:lnTo>
                      <a:pt x="274" y="231"/>
                    </a:lnTo>
                    <a:lnTo>
                      <a:pt x="272" y="240"/>
                    </a:lnTo>
                    <a:lnTo>
                      <a:pt x="268" y="248"/>
                    </a:lnTo>
                    <a:lnTo>
                      <a:pt x="264" y="257"/>
                    </a:lnTo>
                    <a:lnTo>
                      <a:pt x="257" y="265"/>
                    </a:lnTo>
                    <a:lnTo>
                      <a:pt x="251" y="273"/>
                    </a:lnTo>
                    <a:lnTo>
                      <a:pt x="243" y="281"/>
                    </a:lnTo>
                    <a:lnTo>
                      <a:pt x="233" y="288"/>
                    </a:lnTo>
                    <a:lnTo>
                      <a:pt x="224" y="293"/>
                    </a:lnTo>
                    <a:lnTo>
                      <a:pt x="212" y="298"/>
                    </a:lnTo>
                    <a:lnTo>
                      <a:pt x="200" y="302"/>
                    </a:lnTo>
                    <a:lnTo>
                      <a:pt x="187" y="306"/>
                    </a:lnTo>
                    <a:lnTo>
                      <a:pt x="174" y="308"/>
                    </a:lnTo>
                    <a:lnTo>
                      <a:pt x="158" y="309"/>
                    </a:lnTo>
                    <a:lnTo>
                      <a:pt x="142" y="310"/>
                    </a:lnTo>
                    <a:lnTo>
                      <a:pt x="127" y="310"/>
                    </a:lnTo>
                    <a:lnTo>
                      <a:pt x="114" y="309"/>
                    </a:lnTo>
                    <a:lnTo>
                      <a:pt x="101" y="306"/>
                    </a:lnTo>
                    <a:lnTo>
                      <a:pt x="87" y="304"/>
                    </a:lnTo>
                    <a:lnTo>
                      <a:pt x="77" y="301"/>
                    </a:lnTo>
                    <a:lnTo>
                      <a:pt x="65" y="296"/>
                    </a:lnTo>
                    <a:lnTo>
                      <a:pt x="55" y="292"/>
                    </a:lnTo>
                    <a:lnTo>
                      <a:pt x="46" y="285"/>
                    </a:lnTo>
                    <a:lnTo>
                      <a:pt x="37" y="278"/>
                    </a:lnTo>
                    <a:lnTo>
                      <a:pt x="30" y="272"/>
                    </a:lnTo>
                    <a:lnTo>
                      <a:pt x="22" y="265"/>
                    </a:lnTo>
                    <a:lnTo>
                      <a:pt x="17" y="256"/>
                    </a:lnTo>
                    <a:lnTo>
                      <a:pt x="12" y="248"/>
                    </a:lnTo>
                    <a:lnTo>
                      <a:pt x="6" y="239"/>
                    </a:lnTo>
                    <a:lnTo>
                      <a:pt x="2" y="22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1" name="Freeform 283">
                <a:extLst>
                  <a:ext uri="{FF2B5EF4-FFF2-40B4-BE49-F238E27FC236}">
                    <a16:creationId xmlns:a16="http://schemas.microsoft.com/office/drawing/2014/main" id="{72791D39-A99A-46FE-91BF-215B033F5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2221"/>
                <a:ext cx="109" cy="76"/>
              </a:xfrm>
              <a:custGeom>
                <a:avLst/>
                <a:gdLst>
                  <a:gd name="T0" fmla="*/ 73 w 437"/>
                  <a:gd name="T1" fmla="*/ 6 h 304"/>
                  <a:gd name="T2" fmla="*/ 83 w 437"/>
                  <a:gd name="T3" fmla="*/ 36 h 304"/>
                  <a:gd name="T4" fmla="*/ 104 w 437"/>
                  <a:gd name="T5" fmla="*/ 18 h 304"/>
                  <a:gd name="T6" fmla="*/ 128 w 437"/>
                  <a:gd name="T7" fmla="*/ 6 h 304"/>
                  <a:gd name="T8" fmla="*/ 152 w 437"/>
                  <a:gd name="T9" fmla="*/ 1 h 304"/>
                  <a:gd name="T10" fmla="*/ 180 w 437"/>
                  <a:gd name="T11" fmla="*/ 1 h 304"/>
                  <a:gd name="T12" fmla="*/ 203 w 437"/>
                  <a:gd name="T13" fmla="*/ 6 h 304"/>
                  <a:gd name="T14" fmla="*/ 225 w 437"/>
                  <a:gd name="T15" fmla="*/ 18 h 304"/>
                  <a:gd name="T16" fmla="*/ 242 w 437"/>
                  <a:gd name="T17" fmla="*/ 36 h 304"/>
                  <a:gd name="T18" fmla="*/ 259 w 437"/>
                  <a:gd name="T19" fmla="*/ 36 h 304"/>
                  <a:gd name="T20" fmla="*/ 280 w 437"/>
                  <a:gd name="T21" fmla="*/ 18 h 304"/>
                  <a:gd name="T22" fmla="*/ 303 w 437"/>
                  <a:gd name="T23" fmla="*/ 6 h 304"/>
                  <a:gd name="T24" fmla="*/ 327 w 437"/>
                  <a:gd name="T25" fmla="*/ 1 h 304"/>
                  <a:gd name="T26" fmla="*/ 356 w 437"/>
                  <a:gd name="T27" fmla="*/ 1 h 304"/>
                  <a:gd name="T28" fmla="*/ 383 w 437"/>
                  <a:gd name="T29" fmla="*/ 8 h 304"/>
                  <a:gd name="T30" fmla="*/ 405 w 437"/>
                  <a:gd name="T31" fmla="*/ 21 h 304"/>
                  <a:gd name="T32" fmla="*/ 422 w 437"/>
                  <a:gd name="T33" fmla="*/ 41 h 304"/>
                  <a:gd name="T34" fmla="*/ 432 w 437"/>
                  <a:gd name="T35" fmla="*/ 63 h 304"/>
                  <a:gd name="T36" fmla="*/ 437 w 437"/>
                  <a:gd name="T37" fmla="*/ 94 h 304"/>
                  <a:gd name="T38" fmla="*/ 437 w 437"/>
                  <a:gd name="T39" fmla="*/ 304 h 304"/>
                  <a:gd name="T40" fmla="*/ 359 w 437"/>
                  <a:gd name="T41" fmla="*/ 134 h 304"/>
                  <a:gd name="T42" fmla="*/ 356 w 437"/>
                  <a:gd name="T43" fmla="*/ 98 h 304"/>
                  <a:gd name="T44" fmla="*/ 351 w 437"/>
                  <a:gd name="T45" fmla="*/ 77 h 304"/>
                  <a:gd name="T46" fmla="*/ 336 w 437"/>
                  <a:gd name="T47" fmla="*/ 65 h 304"/>
                  <a:gd name="T48" fmla="*/ 316 w 437"/>
                  <a:gd name="T49" fmla="*/ 59 h 304"/>
                  <a:gd name="T50" fmla="*/ 300 w 437"/>
                  <a:gd name="T51" fmla="*/ 62 h 304"/>
                  <a:gd name="T52" fmla="*/ 286 w 437"/>
                  <a:gd name="T53" fmla="*/ 70 h 304"/>
                  <a:gd name="T54" fmla="*/ 274 w 437"/>
                  <a:gd name="T55" fmla="*/ 82 h 304"/>
                  <a:gd name="T56" fmla="*/ 264 w 437"/>
                  <a:gd name="T57" fmla="*/ 99 h 304"/>
                  <a:gd name="T58" fmla="*/ 260 w 437"/>
                  <a:gd name="T59" fmla="*/ 124 h 304"/>
                  <a:gd name="T60" fmla="*/ 258 w 437"/>
                  <a:gd name="T61" fmla="*/ 160 h 304"/>
                  <a:gd name="T62" fmla="*/ 180 w 437"/>
                  <a:gd name="T63" fmla="*/ 304 h 304"/>
                  <a:gd name="T64" fmla="*/ 180 w 437"/>
                  <a:gd name="T65" fmla="*/ 121 h 304"/>
                  <a:gd name="T66" fmla="*/ 178 w 437"/>
                  <a:gd name="T67" fmla="*/ 93 h 304"/>
                  <a:gd name="T68" fmla="*/ 173 w 437"/>
                  <a:gd name="T69" fmla="*/ 79 h 304"/>
                  <a:gd name="T70" fmla="*/ 166 w 437"/>
                  <a:gd name="T71" fmla="*/ 70 h 304"/>
                  <a:gd name="T72" fmla="*/ 158 w 437"/>
                  <a:gd name="T73" fmla="*/ 63 h 304"/>
                  <a:gd name="T74" fmla="*/ 146 w 437"/>
                  <a:gd name="T75" fmla="*/ 61 h 304"/>
                  <a:gd name="T76" fmla="*/ 130 w 437"/>
                  <a:gd name="T77" fmla="*/ 61 h 304"/>
                  <a:gd name="T78" fmla="*/ 113 w 437"/>
                  <a:gd name="T79" fmla="*/ 66 h 304"/>
                  <a:gd name="T80" fmla="*/ 100 w 437"/>
                  <a:gd name="T81" fmla="*/ 75 h 304"/>
                  <a:gd name="T82" fmla="*/ 89 w 437"/>
                  <a:gd name="T83" fmla="*/ 90 h 304"/>
                  <a:gd name="T84" fmla="*/ 83 w 437"/>
                  <a:gd name="T85" fmla="*/ 109 h 304"/>
                  <a:gd name="T86" fmla="*/ 80 w 437"/>
                  <a:gd name="T87" fmla="*/ 139 h 304"/>
                  <a:gd name="T88" fmla="*/ 79 w 437"/>
                  <a:gd name="T89" fmla="*/ 304 h 304"/>
                  <a:gd name="T90" fmla="*/ 0 w 437"/>
                  <a:gd name="T91" fmla="*/ 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7" h="304">
                    <a:moveTo>
                      <a:pt x="0" y="6"/>
                    </a:moveTo>
                    <a:lnTo>
                      <a:pt x="73" y="6"/>
                    </a:lnTo>
                    <a:lnTo>
                      <a:pt x="73" y="48"/>
                    </a:lnTo>
                    <a:lnTo>
                      <a:pt x="83" y="36"/>
                    </a:lnTo>
                    <a:lnTo>
                      <a:pt x="93" y="26"/>
                    </a:lnTo>
                    <a:lnTo>
                      <a:pt x="104" y="18"/>
                    </a:lnTo>
                    <a:lnTo>
                      <a:pt x="116" y="12"/>
                    </a:lnTo>
                    <a:lnTo>
                      <a:pt x="128" y="6"/>
                    </a:lnTo>
                    <a:lnTo>
                      <a:pt x="140" y="2"/>
                    </a:lnTo>
                    <a:lnTo>
                      <a:pt x="152" y="1"/>
                    </a:lnTo>
                    <a:lnTo>
                      <a:pt x="165" y="0"/>
                    </a:lnTo>
                    <a:lnTo>
                      <a:pt x="180" y="1"/>
                    </a:lnTo>
                    <a:lnTo>
                      <a:pt x="191" y="2"/>
                    </a:lnTo>
                    <a:lnTo>
                      <a:pt x="203" y="6"/>
                    </a:lnTo>
                    <a:lnTo>
                      <a:pt x="215" y="12"/>
                    </a:lnTo>
                    <a:lnTo>
                      <a:pt x="225" y="18"/>
                    </a:lnTo>
                    <a:lnTo>
                      <a:pt x="234" y="26"/>
                    </a:lnTo>
                    <a:lnTo>
                      <a:pt x="242" y="36"/>
                    </a:lnTo>
                    <a:lnTo>
                      <a:pt x="250" y="48"/>
                    </a:lnTo>
                    <a:lnTo>
                      <a:pt x="259" y="36"/>
                    </a:lnTo>
                    <a:lnTo>
                      <a:pt x="270" y="26"/>
                    </a:lnTo>
                    <a:lnTo>
                      <a:pt x="280" y="18"/>
                    </a:lnTo>
                    <a:lnTo>
                      <a:pt x="291" y="12"/>
                    </a:lnTo>
                    <a:lnTo>
                      <a:pt x="303" y="6"/>
                    </a:lnTo>
                    <a:lnTo>
                      <a:pt x="315" y="2"/>
                    </a:lnTo>
                    <a:lnTo>
                      <a:pt x="327" y="1"/>
                    </a:lnTo>
                    <a:lnTo>
                      <a:pt x="340" y="0"/>
                    </a:lnTo>
                    <a:lnTo>
                      <a:pt x="356" y="1"/>
                    </a:lnTo>
                    <a:lnTo>
                      <a:pt x="369" y="4"/>
                    </a:lnTo>
                    <a:lnTo>
                      <a:pt x="383" y="8"/>
                    </a:lnTo>
                    <a:lnTo>
                      <a:pt x="394" y="13"/>
                    </a:lnTo>
                    <a:lnTo>
                      <a:pt x="405" y="21"/>
                    </a:lnTo>
                    <a:lnTo>
                      <a:pt x="414" y="30"/>
                    </a:lnTo>
                    <a:lnTo>
                      <a:pt x="422" y="41"/>
                    </a:lnTo>
                    <a:lnTo>
                      <a:pt x="429" y="53"/>
                    </a:lnTo>
                    <a:lnTo>
                      <a:pt x="432" y="63"/>
                    </a:lnTo>
                    <a:lnTo>
                      <a:pt x="434" y="77"/>
                    </a:lnTo>
                    <a:lnTo>
                      <a:pt x="437" y="94"/>
                    </a:lnTo>
                    <a:lnTo>
                      <a:pt x="437" y="114"/>
                    </a:lnTo>
                    <a:lnTo>
                      <a:pt x="437" y="304"/>
                    </a:lnTo>
                    <a:lnTo>
                      <a:pt x="359" y="304"/>
                    </a:lnTo>
                    <a:lnTo>
                      <a:pt x="359" y="134"/>
                    </a:lnTo>
                    <a:lnTo>
                      <a:pt x="357" y="114"/>
                    </a:lnTo>
                    <a:lnTo>
                      <a:pt x="356" y="98"/>
                    </a:lnTo>
                    <a:lnTo>
                      <a:pt x="353" y="85"/>
                    </a:lnTo>
                    <a:lnTo>
                      <a:pt x="351" y="77"/>
                    </a:lnTo>
                    <a:lnTo>
                      <a:pt x="344" y="70"/>
                    </a:lnTo>
                    <a:lnTo>
                      <a:pt x="336" y="65"/>
                    </a:lnTo>
                    <a:lnTo>
                      <a:pt x="327" y="61"/>
                    </a:lnTo>
                    <a:lnTo>
                      <a:pt x="316" y="59"/>
                    </a:lnTo>
                    <a:lnTo>
                      <a:pt x="308" y="61"/>
                    </a:lnTo>
                    <a:lnTo>
                      <a:pt x="300" y="62"/>
                    </a:lnTo>
                    <a:lnTo>
                      <a:pt x="294" y="66"/>
                    </a:lnTo>
                    <a:lnTo>
                      <a:pt x="286" y="70"/>
                    </a:lnTo>
                    <a:lnTo>
                      <a:pt x="279" y="75"/>
                    </a:lnTo>
                    <a:lnTo>
                      <a:pt x="274" y="82"/>
                    </a:lnTo>
                    <a:lnTo>
                      <a:pt x="268" y="90"/>
                    </a:lnTo>
                    <a:lnTo>
                      <a:pt x="264" y="99"/>
                    </a:lnTo>
                    <a:lnTo>
                      <a:pt x="262" y="111"/>
                    </a:lnTo>
                    <a:lnTo>
                      <a:pt x="260" y="124"/>
                    </a:lnTo>
                    <a:lnTo>
                      <a:pt x="259" y="142"/>
                    </a:lnTo>
                    <a:lnTo>
                      <a:pt x="258" y="160"/>
                    </a:lnTo>
                    <a:lnTo>
                      <a:pt x="258" y="304"/>
                    </a:lnTo>
                    <a:lnTo>
                      <a:pt x="180" y="304"/>
                    </a:lnTo>
                    <a:lnTo>
                      <a:pt x="180" y="140"/>
                    </a:lnTo>
                    <a:lnTo>
                      <a:pt x="180" y="121"/>
                    </a:lnTo>
                    <a:lnTo>
                      <a:pt x="180" y="105"/>
                    </a:lnTo>
                    <a:lnTo>
                      <a:pt x="178" y="93"/>
                    </a:lnTo>
                    <a:lnTo>
                      <a:pt x="176" y="85"/>
                    </a:lnTo>
                    <a:lnTo>
                      <a:pt x="173" y="79"/>
                    </a:lnTo>
                    <a:lnTo>
                      <a:pt x="170" y="74"/>
                    </a:lnTo>
                    <a:lnTo>
                      <a:pt x="166" y="70"/>
                    </a:lnTo>
                    <a:lnTo>
                      <a:pt x="162" y="66"/>
                    </a:lnTo>
                    <a:lnTo>
                      <a:pt x="158" y="63"/>
                    </a:lnTo>
                    <a:lnTo>
                      <a:pt x="153" y="62"/>
                    </a:lnTo>
                    <a:lnTo>
                      <a:pt x="146" y="61"/>
                    </a:lnTo>
                    <a:lnTo>
                      <a:pt x="138" y="59"/>
                    </a:lnTo>
                    <a:lnTo>
                      <a:pt x="130" y="61"/>
                    </a:lnTo>
                    <a:lnTo>
                      <a:pt x="121" y="62"/>
                    </a:lnTo>
                    <a:lnTo>
                      <a:pt x="113" y="66"/>
                    </a:lnTo>
                    <a:lnTo>
                      <a:pt x="107" y="70"/>
                    </a:lnTo>
                    <a:lnTo>
                      <a:pt x="100" y="75"/>
                    </a:lnTo>
                    <a:lnTo>
                      <a:pt x="93" y="82"/>
                    </a:lnTo>
                    <a:lnTo>
                      <a:pt x="89" y="90"/>
                    </a:lnTo>
                    <a:lnTo>
                      <a:pt x="85" y="98"/>
                    </a:lnTo>
                    <a:lnTo>
                      <a:pt x="83" y="109"/>
                    </a:lnTo>
                    <a:lnTo>
                      <a:pt x="80" y="123"/>
                    </a:lnTo>
                    <a:lnTo>
                      <a:pt x="80" y="139"/>
                    </a:lnTo>
                    <a:lnTo>
                      <a:pt x="79" y="159"/>
                    </a:lnTo>
                    <a:lnTo>
                      <a:pt x="79" y="304"/>
                    </a:lnTo>
                    <a:lnTo>
                      <a:pt x="0" y="30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2" name="Freeform 284">
                <a:extLst>
                  <a:ext uri="{FF2B5EF4-FFF2-40B4-BE49-F238E27FC236}">
                    <a16:creationId xmlns:a16="http://schemas.microsoft.com/office/drawing/2014/main" id="{E91E5D31-0C87-470E-999D-27857FC39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7" y="2221"/>
                <a:ext cx="77" cy="77"/>
              </a:xfrm>
              <a:custGeom>
                <a:avLst/>
                <a:gdLst>
                  <a:gd name="T0" fmla="*/ 5 w 306"/>
                  <a:gd name="T1" fmla="*/ 113 h 310"/>
                  <a:gd name="T2" fmla="*/ 23 w 306"/>
                  <a:gd name="T3" fmla="*/ 66 h 310"/>
                  <a:gd name="T4" fmla="*/ 42 w 306"/>
                  <a:gd name="T5" fmla="*/ 44 h 310"/>
                  <a:gd name="T6" fmla="*/ 65 w 306"/>
                  <a:gd name="T7" fmla="*/ 25 h 310"/>
                  <a:gd name="T8" fmla="*/ 111 w 306"/>
                  <a:gd name="T9" fmla="*/ 5 h 310"/>
                  <a:gd name="T10" fmla="*/ 169 w 306"/>
                  <a:gd name="T11" fmla="*/ 1 h 310"/>
                  <a:gd name="T12" fmla="*/ 213 w 306"/>
                  <a:gd name="T13" fmla="*/ 10 h 310"/>
                  <a:gd name="T14" fmla="*/ 252 w 306"/>
                  <a:gd name="T15" fmla="*/ 33 h 310"/>
                  <a:gd name="T16" fmla="*/ 282 w 306"/>
                  <a:gd name="T17" fmla="*/ 67 h 310"/>
                  <a:gd name="T18" fmla="*/ 299 w 306"/>
                  <a:gd name="T19" fmla="*/ 107 h 310"/>
                  <a:gd name="T20" fmla="*/ 306 w 306"/>
                  <a:gd name="T21" fmla="*/ 154 h 310"/>
                  <a:gd name="T22" fmla="*/ 299 w 306"/>
                  <a:gd name="T23" fmla="*/ 201 h 310"/>
                  <a:gd name="T24" fmla="*/ 281 w 306"/>
                  <a:gd name="T25" fmla="*/ 243 h 310"/>
                  <a:gd name="T26" fmla="*/ 252 w 306"/>
                  <a:gd name="T27" fmla="*/ 276 h 310"/>
                  <a:gd name="T28" fmla="*/ 213 w 306"/>
                  <a:gd name="T29" fmla="*/ 300 h 310"/>
                  <a:gd name="T30" fmla="*/ 169 w 306"/>
                  <a:gd name="T31" fmla="*/ 309 h 310"/>
                  <a:gd name="T32" fmla="*/ 114 w 306"/>
                  <a:gd name="T33" fmla="*/ 305 h 310"/>
                  <a:gd name="T34" fmla="*/ 66 w 306"/>
                  <a:gd name="T35" fmla="*/ 286 h 310"/>
                  <a:gd name="T36" fmla="*/ 43 w 306"/>
                  <a:gd name="T37" fmla="*/ 269 h 310"/>
                  <a:gd name="T38" fmla="*/ 25 w 306"/>
                  <a:gd name="T39" fmla="*/ 247 h 310"/>
                  <a:gd name="T40" fmla="*/ 10 w 306"/>
                  <a:gd name="T41" fmla="*/ 219 h 310"/>
                  <a:gd name="T42" fmla="*/ 1 w 306"/>
                  <a:gd name="T43" fmla="*/ 175 h 310"/>
                  <a:gd name="T44" fmla="*/ 81 w 306"/>
                  <a:gd name="T45" fmla="*/ 166 h 310"/>
                  <a:gd name="T46" fmla="*/ 86 w 306"/>
                  <a:gd name="T47" fmla="*/ 193 h 310"/>
                  <a:gd name="T48" fmla="*/ 96 w 306"/>
                  <a:gd name="T49" fmla="*/ 216 h 310"/>
                  <a:gd name="T50" fmla="*/ 112 w 306"/>
                  <a:gd name="T51" fmla="*/ 233 h 310"/>
                  <a:gd name="T52" fmla="*/ 131 w 306"/>
                  <a:gd name="T53" fmla="*/ 243 h 310"/>
                  <a:gd name="T54" fmla="*/ 154 w 306"/>
                  <a:gd name="T55" fmla="*/ 247 h 310"/>
                  <a:gd name="T56" fmla="*/ 175 w 306"/>
                  <a:gd name="T57" fmla="*/ 243 h 310"/>
                  <a:gd name="T58" fmla="*/ 193 w 306"/>
                  <a:gd name="T59" fmla="*/ 233 h 310"/>
                  <a:gd name="T60" fmla="*/ 209 w 306"/>
                  <a:gd name="T61" fmla="*/ 216 h 310"/>
                  <a:gd name="T62" fmla="*/ 220 w 306"/>
                  <a:gd name="T63" fmla="*/ 193 h 310"/>
                  <a:gd name="T64" fmla="*/ 225 w 306"/>
                  <a:gd name="T65" fmla="*/ 166 h 310"/>
                  <a:gd name="T66" fmla="*/ 224 w 306"/>
                  <a:gd name="T67" fmla="*/ 134 h 310"/>
                  <a:gd name="T68" fmla="*/ 217 w 306"/>
                  <a:gd name="T69" fmla="*/ 107 h 310"/>
                  <a:gd name="T70" fmla="*/ 204 w 306"/>
                  <a:gd name="T71" fmla="*/ 87 h 310"/>
                  <a:gd name="T72" fmla="*/ 188 w 306"/>
                  <a:gd name="T73" fmla="*/ 73 h 310"/>
                  <a:gd name="T74" fmla="*/ 168 w 306"/>
                  <a:gd name="T75" fmla="*/ 66 h 310"/>
                  <a:gd name="T76" fmla="*/ 146 w 306"/>
                  <a:gd name="T77" fmla="*/ 65 h 310"/>
                  <a:gd name="T78" fmla="*/ 124 w 306"/>
                  <a:gd name="T79" fmla="*/ 70 h 310"/>
                  <a:gd name="T80" fmla="*/ 107 w 306"/>
                  <a:gd name="T81" fmla="*/ 82 h 310"/>
                  <a:gd name="T82" fmla="*/ 92 w 306"/>
                  <a:gd name="T83" fmla="*/ 101 h 310"/>
                  <a:gd name="T84" fmla="*/ 83 w 306"/>
                  <a:gd name="T85" fmla="*/ 124 h 310"/>
                  <a:gd name="T86" fmla="*/ 81 w 306"/>
                  <a:gd name="T8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10">
                    <a:moveTo>
                      <a:pt x="0" y="151"/>
                    </a:moveTo>
                    <a:lnTo>
                      <a:pt x="1" y="131"/>
                    </a:lnTo>
                    <a:lnTo>
                      <a:pt x="5" y="113"/>
                    </a:lnTo>
                    <a:lnTo>
                      <a:pt x="10" y="94"/>
                    </a:lnTo>
                    <a:lnTo>
                      <a:pt x="20" y="75"/>
                    </a:lnTo>
                    <a:lnTo>
                      <a:pt x="23" y="66"/>
                    </a:lnTo>
                    <a:lnTo>
                      <a:pt x="30" y="58"/>
                    </a:lnTo>
                    <a:lnTo>
                      <a:pt x="35" y="50"/>
                    </a:lnTo>
                    <a:lnTo>
                      <a:pt x="42" y="44"/>
                    </a:lnTo>
                    <a:lnTo>
                      <a:pt x="50" y="36"/>
                    </a:lnTo>
                    <a:lnTo>
                      <a:pt x="57" y="30"/>
                    </a:lnTo>
                    <a:lnTo>
                      <a:pt x="65" y="25"/>
                    </a:lnTo>
                    <a:lnTo>
                      <a:pt x="74" y="20"/>
                    </a:lnTo>
                    <a:lnTo>
                      <a:pt x="92" y="10"/>
                    </a:lnTo>
                    <a:lnTo>
                      <a:pt x="111" y="5"/>
                    </a:lnTo>
                    <a:lnTo>
                      <a:pt x="131" y="1"/>
                    </a:lnTo>
                    <a:lnTo>
                      <a:pt x="152" y="0"/>
                    </a:lnTo>
                    <a:lnTo>
                      <a:pt x="169" y="1"/>
                    </a:lnTo>
                    <a:lnTo>
                      <a:pt x="185" y="2"/>
                    </a:lnTo>
                    <a:lnTo>
                      <a:pt x="200" y="6"/>
                    </a:lnTo>
                    <a:lnTo>
                      <a:pt x="213" y="10"/>
                    </a:lnTo>
                    <a:lnTo>
                      <a:pt x="228" y="17"/>
                    </a:lnTo>
                    <a:lnTo>
                      <a:pt x="240" y="25"/>
                    </a:lnTo>
                    <a:lnTo>
                      <a:pt x="252" y="33"/>
                    </a:lnTo>
                    <a:lnTo>
                      <a:pt x="262" y="44"/>
                    </a:lnTo>
                    <a:lnTo>
                      <a:pt x="273" y="56"/>
                    </a:lnTo>
                    <a:lnTo>
                      <a:pt x="282" y="67"/>
                    </a:lnTo>
                    <a:lnTo>
                      <a:pt x="289" y="79"/>
                    </a:lnTo>
                    <a:lnTo>
                      <a:pt x="295" y="93"/>
                    </a:lnTo>
                    <a:lnTo>
                      <a:pt x="299" y="107"/>
                    </a:lnTo>
                    <a:lnTo>
                      <a:pt x="303" y="122"/>
                    </a:lnTo>
                    <a:lnTo>
                      <a:pt x="305" y="138"/>
                    </a:lnTo>
                    <a:lnTo>
                      <a:pt x="306" y="154"/>
                    </a:lnTo>
                    <a:lnTo>
                      <a:pt x="305" y="171"/>
                    </a:lnTo>
                    <a:lnTo>
                      <a:pt x="303" y="187"/>
                    </a:lnTo>
                    <a:lnTo>
                      <a:pt x="299" y="201"/>
                    </a:lnTo>
                    <a:lnTo>
                      <a:pt x="295" y="216"/>
                    </a:lnTo>
                    <a:lnTo>
                      <a:pt x="289" y="229"/>
                    </a:lnTo>
                    <a:lnTo>
                      <a:pt x="281" y="243"/>
                    </a:lnTo>
                    <a:lnTo>
                      <a:pt x="273" y="254"/>
                    </a:lnTo>
                    <a:lnTo>
                      <a:pt x="262" y="265"/>
                    </a:lnTo>
                    <a:lnTo>
                      <a:pt x="252" y="276"/>
                    </a:lnTo>
                    <a:lnTo>
                      <a:pt x="240" y="285"/>
                    </a:lnTo>
                    <a:lnTo>
                      <a:pt x="226" y="293"/>
                    </a:lnTo>
                    <a:lnTo>
                      <a:pt x="213" y="300"/>
                    </a:lnTo>
                    <a:lnTo>
                      <a:pt x="200" y="304"/>
                    </a:lnTo>
                    <a:lnTo>
                      <a:pt x="185" y="308"/>
                    </a:lnTo>
                    <a:lnTo>
                      <a:pt x="169" y="309"/>
                    </a:lnTo>
                    <a:lnTo>
                      <a:pt x="154" y="310"/>
                    </a:lnTo>
                    <a:lnTo>
                      <a:pt x="134" y="309"/>
                    </a:lnTo>
                    <a:lnTo>
                      <a:pt x="114" y="305"/>
                    </a:lnTo>
                    <a:lnTo>
                      <a:pt x="94" y="300"/>
                    </a:lnTo>
                    <a:lnTo>
                      <a:pt x="75" y="292"/>
                    </a:lnTo>
                    <a:lnTo>
                      <a:pt x="66" y="286"/>
                    </a:lnTo>
                    <a:lnTo>
                      <a:pt x="58" y="281"/>
                    </a:lnTo>
                    <a:lnTo>
                      <a:pt x="50" y="276"/>
                    </a:lnTo>
                    <a:lnTo>
                      <a:pt x="43" y="269"/>
                    </a:lnTo>
                    <a:lnTo>
                      <a:pt x="35" y="262"/>
                    </a:lnTo>
                    <a:lnTo>
                      <a:pt x="30" y="254"/>
                    </a:lnTo>
                    <a:lnTo>
                      <a:pt x="25" y="247"/>
                    </a:lnTo>
                    <a:lnTo>
                      <a:pt x="20" y="237"/>
                    </a:lnTo>
                    <a:lnTo>
                      <a:pt x="14" y="228"/>
                    </a:lnTo>
                    <a:lnTo>
                      <a:pt x="10" y="219"/>
                    </a:lnTo>
                    <a:lnTo>
                      <a:pt x="8" y="208"/>
                    </a:lnTo>
                    <a:lnTo>
                      <a:pt x="5" y="197"/>
                    </a:lnTo>
                    <a:lnTo>
                      <a:pt x="1" y="175"/>
                    </a:lnTo>
                    <a:lnTo>
                      <a:pt x="0" y="151"/>
                    </a:lnTo>
                    <a:close/>
                    <a:moveTo>
                      <a:pt x="81" y="155"/>
                    </a:moveTo>
                    <a:lnTo>
                      <a:pt x="81" y="166"/>
                    </a:lnTo>
                    <a:lnTo>
                      <a:pt x="82" y="176"/>
                    </a:lnTo>
                    <a:lnTo>
                      <a:pt x="83" y="186"/>
                    </a:lnTo>
                    <a:lnTo>
                      <a:pt x="86" y="193"/>
                    </a:lnTo>
                    <a:lnTo>
                      <a:pt x="89" y="203"/>
                    </a:lnTo>
                    <a:lnTo>
                      <a:pt x="92" y="209"/>
                    </a:lnTo>
                    <a:lnTo>
                      <a:pt x="96" y="216"/>
                    </a:lnTo>
                    <a:lnTo>
                      <a:pt x="102" y="223"/>
                    </a:lnTo>
                    <a:lnTo>
                      <a:pt x="107" y="228"/>
                    </a:lnTo>
                    <a:lnTo>
                      <a:pt x="112" y="233"/>
                    </a:lnTo>
                    <a:lnTo>
                      <a:pt x="118" y="237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8" y="245"/>
                    </a:lnTo>
                    <a:lnTo>
                      <a:pt x="146" y="245"/>
                    </a:lnTo>
                    <a:lnTo>
                      <a:pt x="154" y="247"/>
                    </a:lnTo>
                    <a:lnTo>
                      <a:pt x="160" y="245"/>
                    </a:lnTo>
                    <a:lnTo>
                      <a:pt x="168" y="245"/>
                    </a:lnTo>
                    <a:lnTo>
                      <a:pt x="175" y="243"/>
                    </a:lnTo>
                    <a:lnTo>
                      <a:pt x="181" y="240"/>
                    </a:lnTo>
                    <a:lnTo>
                      <a:pt x="188" y="237"/>
                    </a:lnTo>
                    <a:lnTo>
                      <a:pt x="193" y="233"/>
                    </a:lnTo>
                    <a:lnTo>
                      <a:pt x="199" y="228"/>
                    </a:lnTo>
                    <a:lnTo>
                      <a:pt x="204" y="223"/>
                    </a:lnTo>
                    <a:lnTo>
                      <a:pt x="209" y="216"/>
                    </a:lnTo>
                    <a:lnTo>
                      <a:pt x="213" y="209"/>
                    </a:lnTo>
                    <a:lnTo>
                      <a:pt x="217" y="201"/>
                    </a:lnTo>
                    <a:lnTo>
                      <a:pt x="220" y="193"/>
                    </a:lnTo>
                    <a:lnTo>
                      <a:pt x="223" y="186"/>
                    </a:lnTo>
                    <a:lnTo>
                      <a:pt x="224" y="175"/>
                    </a:lnTo>
                    <a:lnTo>
                      <a:pt x="225" y="166"/>
                    </a:lnTo>
                    <a:lnTo>
                      <a:pt x="225" y="155"/>
                    </a:lnTo>
                    <a:lnTo>
                      <a:pt x="225" y="144"/>
                    </a:lnTo>
                    <a:lnTo>
                      <a:pt x="224" y="134"/>
                    </a:lnTo>
                    <a:lnTo>
                      <a:pt x="223" y="124"/>
                    </a:lnTo>
                    <a:lnTo>
                      <a:pt x="220" y="117"/>
                    </a:lnTo>
                    <a:lnTo>
                      <a:pt x="217" y="107"/>
                    </a:lnTo>
                    <a:lnTo>
                      <a:pt x="213" y="101"/>
                    </a:lnTo>
                    <a:lnTo>
                      <a:pt x="209" y="94"/>
                    </a:lnTo>
                    <a:lnTo>
                      <a:pt x="204" y="87"/>
                    </a:lnTo>
                    <a:lnTo>
                      <a:pt x="199" y="82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1" y="70"/>
                    </a:lnTo>
                    <a:lnTo>
                      <a:pt x="175" y="67"/>
                    </a:lnTo>
                    <a:lnTo>
                      <a:pt x="168" y="66"/>
                    </a:lnTo>
                    <a:lnTo>
                      <a:pt x="160" y="65"/>
                    </a:lnTo>
                    <a:lnTo>
                      <a:pt x="154" y="63"/>
                    </a:lnTo>
                    <a:lnTo>
                      <a:pt x="146" y="65"/>
                    </a:lnTo>
                    <a:lnTo>
                      <a:pt x="138" y="66"/>
                    </a:lnTo>
                    <a:lnTo>
                      <a:pt x="131" y="67"/>
                    </a:lnTo>
                    <a:lnTo>
                      <a:pt x="124" y="70"/>
                    </a:lnTo>
                    <a:lnTo>
                      <a:pt x="118" y="73"/>
                    </a:lnTo>
                    <a:lnTo>
                      <a:pt x="112" y="77"/>
                    </a:lnTo>
                    <a:lnTo>
                      <a:pt x="107" y="82"/>
                    </a:lnTo>
                    <a:lnTo>
                      <a:pt x="102" y="87"/>
                    </a:lnTo>
                    <a:lnTo>
                      <a:pt x="96" y="94"/>
                    </a:lnTo>
                    <a:lnTo>
                      <a:pt x="92" y="101"/>
                    </a:lnTo>
                    <a:lnTo>
                      <a:pt x="89" y="109"/>
                    </a:lnTo>
                    <a:lnTo>
                      <a:pt x="86" y="117"/>
                    </a:lnTo>
                    <a:lnTo>
                      <a:pt x="83" y="124"/>
                    </a:lnTo>
                    <a:lnTo>
                      <a:pt x="82" y="134"/>
                    </a:lnTo>
                    <a:lnTo>
                      <a:pt x="81" y="144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3" name="Freeform 285">
                <a:extLst>
                  <a:ext uri="{FF2B5EF4-FFF2-40B4-BE49-F238E27FC236}">
                    <a16:creationId xmlns:a16="http://schemas.microsoft.com/office/drawing/2014/main" id="{A6B5EE05-6072-496D-B9BB-C8629C6327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3" y="2386"/>
                <a:ext cx="72" cy="104"/>
              </a:xfrm>
              <a:custGeom>
                <a:avLst/>
                <a:gdLst>
                  <a:gd name="T0" fmla="*/ 216 w 289"/>
                  <a:gd name="T1" fmla="*/ 410 h 417"/>
                  <a:gd name="T2" fmla="*/ 207 w 289"/>
                  <a:gd name="T3" fmla="*/ 378 h 417"/>
                  <a:gd name="T4" fmla="*/ 186 w 289"/>
                  <a:gd name="T5" fmla="*/ 397 h 417"/>
                  <a:gd name="T6" fmla="*/ 162 w 289"/>
                  <a:gd name="T7" fmla="*/ 409 h 417"/>
                  <a:gd name="T8" fmla="*/ 137 w 289"/>
                  <a:gd name="T9" fmla="*/ 416 h 417"/>
                  <a:gd name="T10" fmla="*/ 111 w 289"/>
                  <a:gd name="T11" fmla="*/ 416 h 417"/>
                  <a:gd name="T12" fmla="*/ 88 w 289"/>
                  <a:gd name="T13" fmla="*/ 410 h 417"/>
                  <a:gd name="T14" fmla="*/ 66 w 289"/>
                  <a:gd name="T15" fmla="*/ 401 h 417"/>
                  <a:gd name="T16" fmla="*/ 45 w 289"/>
                  <a:gd name="T17" fmla="*/ 385 h 417"/>
                  <a:gd name="T18" fmla="*/ 28 w 289"/>
                  <a:gd name="T19" fmla="*/ 365 h 417"/>
                  <a:gd name="T20" fmla="*/ 15 w 289"/>
                  <a:gd name="T21" fmla="*/ 340 h 417"/>
                  <a:gd name="T22" fmla="*/ 5 w 289"/>
                  <a:gd name="T23" fmla="*/ 311 h 417"/>
                  <a:gd name="T24" fmla="*/ 0 w 289"/>
                  <a:gd name="T25" fmla="*/ 279 h 417"/>
                  <a:gd name="T26" fmla="*/ 0 w 289"/>
                  <a:gd name="T27" fmla="*/ 242 h 417"/>
                  <a:gd name="T28" fmla="*/ 5 w 289"/>
                  <a:gd name="T29" fmla="*/ 209 h 417"/>
                  <a:gd name="T30" fmla="*/ 13 w 289"/>
                  <a:gd name="T31" fmla="*/ 181 h 417"/>
                  <a:gd name="T32" fmla="*/ 26 w 289"/>
                  <a:gd name="T33" fmla="*/ 156 h 417"/>
                  <a:gd name="T34" fmla="*/ 45 w 289"/>
                  <a:gd name="T35" fmla="*/ 137 h 417"/>
                  <a:gd name="T36" fmla="*/ 65 w 289"/>
                  <a:gd name="T37" fmla="*/ 122 h 417"/>
                  <a:gd name="T38" fmla="*/ 88 w 289"/>
                  <a:gd name="T39" fmla="*/ 112 h 417"/>
                  <a:gd name="T40" fmla="*/ 111 w 289"/>
                  <a:gd name="T41" fmla="*/ 108 h 417"/>
                  <a:gd name="T42" fmla="*/ 137 w 289"/>
                  <a:gd name="T43" fmla="*/ 108 h 417"/>
                  <a:gd name="T44" fmla="*/ 160 w 289"/>
                  <a:gd name="T45" fmla="*/ 112 h 417"/>
                  <a:gd name="T46" fmla="*/ 182 w 289"/>
                  <a:gd name="T47" fmla="*/ 122 h 417"/>
                  <a:gd name="T48" fmla="*/ 202 w 289"/>
                  <a:gd name="T49" fmla="*/ 138 h 417"/>
                  <a:gd name="T50" fmla="*/ 211 w 289"/>
                  <a:gd name="T51" fmla="*/ 0 h 417"/>
                  <a:gd name="T52" fmla="*/ 289 w 289"/>
                  <a:gd name="T53" fmla="*/ 410 h 417"/>
                  <a:gd name="T54" fmla="*/ 81 w 289"/>
                  <a:gd name="T55" fmla="*/ 278 h 417"/>
                  <a:gd name="T56" fmla="*/ 85 w 289"/>
                  <a:gd name="T57" fmla="*/ 304 h 417"/>
                  <a:gd name="T58" fmla="*/ 90 w 289"/>
                  <a:gd name="T59" fmla="*/ 319 h 417"/>
                  <a:gd name="T60" fmla="*/ 98 w 289"/>
                  <a:gd name="T61" fmla="*/ 331 h 417"/>
                  <a:gd name="T62" fmla="*/ 110 w 289"/>
                  <a:gd name="T63" fmla="*/ 343 h 417"/>
                  <a:gd name="T64" fmla="*/ 123 w 289"/>
                  <a:gd name="T65" fmla="*/ 351 h 417"/>
                  <a:gd name="T66" fmla="*/ 138 w 289"/>
                  <a:gd name="T67" fmla="*/ 355 h 417"/>
                  <a:gd name="T68" fmla="*/ 153 w 289"/>
                  <a:gd name="T69" fmla="*/ 355 h 417"/>
                  <a:gd name="T70" fmla="*/ 166 w 289"/>
                  <a:gd name="T71" fmla="*/ 352 h 417"/>
                  <a:gd name="T72" fmla="*/ 176 w 289"/>
                  <a:gd name="T73" fmla="*/ 345 h 417"/>
                  <a:gd name="T74" fmla="*/ 187 w 289"/>
                  <a:gd name="T75" fmla="*/ 337 h 417"/>
                  <a:gd name="T76" fmla="*/ 196 w 289"/>
                  <a:gd name="T77" fmla="*/ 325 h 417"/>
                  <a:gd name="T78" fmla="*/ 204 w 289"/>
                  <a:gd name="T79" fmla="*/ 311 h 417"/>
                  <a:gd name="T80" fmla="*/ 208 w 289"/>
                  <a:gd name="T81" fmla="*/ 294 h 417"/>
                  <a:gd name="T82" fmla="*/ 211 w 289"/>
                  <a:gd name="T83" fmla="*/ 274 h 417"/>
                  <a:gd name="T84" fmla="*/ 211 w 289"/>
                  <a:gd name="T85" fmla="*/ 250 h 417"/>
                  <a:gd name="T86" fmla="*/ 208 w 289"/>
                  <a:gd name="T87" fmla="*/ 229 h 417"/>
                  <a:gd name="T88" fmla="*/ 204 w 289"/>
                  <a:gd name="T89" fmla="*/ 210 h 417"/>
                  <a:gd name="T90" fmla="*/ 198 w 289"/>
                  <a:gd name="T91" fmla="*/ 195 h 417"/>
                  <a:gd name="T92" fmla="*/ 188 w 289"/>
                  <a:gd name="T93" fmla="*/ 183 h 417"/>
                  <a:gd name="T94" fmla="*/ 178 w 289"/>
                  <a:gd name="T95" fmla="*/ 176 h 417"/>
                  <a:gd name="T96" fmla="*/ 166 w 289"/>
                  <a:gd name="T97" fmla="*/ 170 h 417"/>
                  <a:gd name="T98" fmla="*/ 153 w 289"/>
                  <a:gd name="T99" fmla="*/ 168 h 417"/>
                  <a:gd name="T100" fmla="*/ 139 w 289"/>
                  <a:gd name="T101" fmla="*/ 168 h 417"/>
                  <a:gd name="T102" fmla="*/ 126 w 289"/>
                  <a:gd name="T103" fmla="*/ 170 h 417"/>
                  <a:gd name="T104" fmla="*/ 114 w 289"/>
                  <a:gd name="T105" fmla="*/ 176 h 417"/>
                  <a:gd name="T106" fmla="*/ 103 w 289"/>
                  <a:gd name="T107" fmla="*/ 183 h 417"/>
                  <a:gd name="T108" fmla="*/ 94 w 289"/>
                  <a:gd name="T109" fmla="*/ 194 h 417"/>
                  <a:gd name="T110" fmla="*/ 88 w 289"/>
                  <a:gd name="T111" fmla="*/ 209 h 417"/>
                  <a:gd name="T112" fmla="*/ 82 w 289"/>
                  <a:gd name="T113" fmla="*/ 225 h 417"/>
                  <a:gd name="T114" fmla="*/ 81 w 289"/>
                  <a:gd name="T115" fmla="*/ 24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9" h="417">
                    <a:moveTo>
                      <a:pt x="289" y="410"/>
                    </a:moveTo>
                    <a:lnTo>
                      <a:pt x="216" y="410"/>
                    </a:lnTo>
                    <a:lnTo>
                      <a:pt x="216" y="367"/>
                    </a:lnTo>
                    <a:lnTo>
                      <a:pt x="207" y="378"/>
                    </a:lnTo>
                    <a:lnTo>
                      <a:pt x="196" y="389"/>
                    </a:lnTo>
                    <a:lnTo>
                      <a:pt x="186" y="397"/>
                    </a:lnTo>
                    <a:lnTo>
                      <a:pt x="174" y="404"/>
                    </a:lnTo>
                    <a:lnTo>
                      <a:pt x="162" y="409"/>
                    </a:lnTo>
                    <a:lnTo>
                      <a:pt x="149" y="413"/>
                    </a:lnTo>
                    <a:lnTo>
                      <a:pt x="137" y="416"/>
                    </a:lnTo>
                    <a:lnTo>
                      <a:pt x="123" y="417"/>
                    </a:lnTo>
                    <a:lnTo>
                      <a:pt x="111" y="416"/>
                    </a:lnTo>
                    <a:lnTo>
                      <a:pt x="99" y="414"/>
                    </a:lnTo>
                    <a:lnTo>
                      <a:pt x="88" y="410"/>
                    </a:lnTo>
                    <a:lnTo>
                      <a:pt x="77" y="406"/>
                    </a:lnTo>
                    <a:lnTo>
                      <a:pt x="66" y="401"/>
                    </a:lnTo>
                    <a:lnTo>
                      <a:pt x="56" y="393"/>
                    </a:lnTo>
                    <a:lnTo>
                      <a:pt x="45" y="385"/>
                    </a:lnTo>
                    <a:lnTo>
                      <a:pt x="36" y="376"/>
                    </a:lnTo>
                    <a:lnTo>
                      <a:pt x="28" y="365"/>
                    </a:lnTo>
                    <a:lnTo>
                      <a:pt x="20" y="353"/>
                    </a:lnTo>
                    <a:lnTo>
                      <a:pt x="15" y="340"/>
                    </a:lnTo>
                    <a:lnTo>
                      <a:pt x="9" y="325"/>
                    </a:lnTo>
                    <a:lnTo>
                      <a:pt x="5" y="311"/>
                    </a:lnTo>
                    <a:lnTo>
                      <a:pt x="3" y="295"/>
                    </a:lnTo>
                    <a:lnTo>
                      <a:pt x="0" y="279"/>
                    </a:lnTo>
                    <a:lnTo>
                      <a:pt x="0" y="260"/>
                    </a:lnTo>
                    <a:lnTo>
                      <a:pt x="0" y="242"/>
                    </a:lnTo>
                    <a:lnTo>
                      <a:pt x="3" y="225"/>
                    </a:lnTo>
                    <a:lnTo>
                      <a:pt x="5" y="209"/>
                    </a:lnTo>
                    <a:lnTo>
                      <a:pt x="9" y="194"/>
                    </a:lnTo>
                    <a:lnTo>
                      <a:pt x="13" y="181"/>
                    </a:lnTo>
                    <a:lnTo>
                      <a:pt x="20" y="168"/>
                    </a:lnTo>
                    <a:lnTo>
                      <a:pt x="26" y="156"/>
                    </a:lnTo>
                    <a:lnTo>
                      <a:pt x="36" y="146"/>
                    </a:lnTo>
                    <a:lnTo>
                      <a:pt x="45" y="137"/>
                    </a:lnTo>
                    <a:lnTo>
                      <a:pt x="54" y="129"/>
                    </a:lnTo>
                    <a:lnTo>
                      <a:pt x="65" y="122"/>
                    </a:lnTo>
                    <a:lnTo>
                      <a:pt x="76" y="116"/>
                    </a:lnTo>
                    <a:lnTo>
                      <a:pt x="88" y="112"/>
                    </a:lnTo>
                    <a:lnTo>
                      <a:pt x="99" y="109"/>
                    </a:lnTo>
                    <a:lnTo>
                      <a:pt x="111" y="108"/>
                    </a:lnTo>
                    <a:lnTo>
                      <a:pt x="125" y="107"/>
                    </a:lnTo>
                    <a:lnTo>
                      <a:pt x="137" y="108"/>
                    </a:lnTo>
                    <a:lnTo>
                      <a:pt x="149" y="109"/>
                    </a:lnTo>
                    <a:lnTo>
                      <a:pt x="160" y="112"/>
                    </a:lnTo>
                    <a:lnTo>
                      <a:pt x="171" y="117"/>
                    </a:lnTo>
                    <a:lnTo>
                      <a:pt x="182" y="122"/>
                    </a:lnTo>
                    <a:lnTo>
                      <a:pt x="192" y="130"/>
                    </a:lnTo>
                    <a:lnTo>
                      <a:pt x="202" y="138"/>
                    </a:lnTo>
                    <a:lnTo>
                      <a:pt x="211" y="148"/>
                    </a:lnTo>
                    <a:lnTo>
                      <a:pt x="211" y="0"/>
                    </a:lnTo>
                    <a:lnTo>
                      <a:pt x="289" y="0"/>
                    </a:lnTo>
                    <a:lnTo>
                      <a:pt x="289" y="410"/>
                    </a:lnTo>
                    <a:close/>
                    <a:moveTo>
                      <a:pt x="80" y="255"/>
                    </a:moveTo>
                    <a:lnTo>
                      <a:pt x="81" y="278"/>
                    </a:lnTo>
                    <a:lnTo>
                      <a:pt x="84" y="296"/>
                    </a:lnTo>
                    <a:lnTo>
                      <a:pt x="85" y="304"/>
                    </a:lnTo>
                    <a:lnTo>
                      <a:pt x="88" y="312"/>
                    </a:lnTo>
                    <a:lnTo>
                      <a:pt x="90" y="319"/>
                    </a:lnTo>
                    <a:lnTo>
                      <a:pt x="93" y="324"/>
                    </a:lnTo>
                    <a:lnTo>
                      <a:pt x="98" y="331"/>
                    </a:lnTo>
                    <a:lnTo>
                      <a:pt x="103" y="337"/>
                    </a:lnTo>
                    <a:lnTo>
                      <a:pt x="110" y="343"/>
                    </a:lnTo>
                    <a:lnTo>
                      <a:pt x="115" y="347"/>
                    </a:lnTo>
                    <a:lnTo>
                      <a:pt x="123" y="351"/>
                    </a:lnTo>
                    <a:lnTo>
                      <a:pt x="130" y="353"/>
                    </a:lnTo>
                    <a:lnTo>
                      <a:pt x="138" y="355"/>
                    </a:lnTo>
                    <a:lnTo>
                      <a:pt x="146" y="355"/>
                    </a:lnTo>
                    <a:lnTo>
                      <a:pt x="153" y="355"/>
                    </a:lnTo>
                    <a:lnTo>
                      <a:pt x="159" y="353"/>
                    </a:lnTo>
                    <a:lnTo>
                      <a:pt x="166" y="352"/>
                    </a:lnTo>
                    <a:lnTo>
                      <a:pt x="171" y="349"/>
                    </a:lnTo>
                    <a:lnTo>
                      <a:pt x="176" y="345"/>
                    </a:lnTo>
                    <a:lnTo>
                      <a:pt x="182" y="341"/>
                    </a:lnTo>
                    <a:lnTo>
                      <a:pt x="187" y="337"/>
                    </a:lnTo>
                    <a:lnTo>
                      <a:pt x="192" y="332"/>
                    </a:lnTo>
                    <a:lnTo>
                      <a:pt x="196" y="325"/>
                    </a:lnTo>
                    <a:lnTo>
                      <a:pt x="200" y="319"/>
                    </a:lnTo>
                    <a:lnTo>
                      <a:pt x="204" y="311"/>
                    </a:lnTo>
                    <a:lnTo>
                      <a:pt x="207" y="303"/>
                    </a:lnTo>
                    <a:lnTo>
                      <a:pt x="208" y="294"/>
                    </a:lnTo>
                    <a:lnTo>
                      <a:pt x="210" y="284"/>
                    </a:lnTo>
                    <a:lnTo>
                      <a:pt x="211" y="274"/>
                    </a:lnTo>
                    <a:lnTo>
                      <a:pt x="211" y="263"/>
                    </a:lnTo>
                    <a:lnTo>
                      <a:pt x="211" y="250"/>
                    </a:lnTo>
                    <a:lnTo>
                      <a:pt x="210" y="239"/>
                    </a:lnTo>
                    <a:lnTo>
                      <a:pt x="208" y="229"/>
                    </a:lnTo>
                    <a:lnTo>
                      <a:pt x="207" y="219"/>
                    </a:lnTo>
                    <a:lnTo>
                      <a:pt x="204" y="210"/>
                    </a:lnTo>
                    <a:lnTo>
                      <a:pt x="200" y="202"/>
                    </a:lnTo>
                    <a:lnTo>
                      <a:pt x="198" y="195"/>
                    </a:lnTo>
                    <a:lnTo>
                      <a:pt x="192" y="189"/>
                    </a:lnTo>
                    <a:lnTo>
                      <a:pt x="188" y="183"/>
                    </a:lnTo>
                    <a:lnTo>
                      <a:pt x="183" y="179"/>
                    </a:lnTo>
                    <a:lnTo>
                      <a:pt x="178" y="176"/>
                    </a:lnTo>
                    <a:lnTo>
                      <a:pt x="172" y="173"/>
                    </a:lnTo>
                    <a:lnTo>
                      <a:pt x="166" y="170"/>
                    </a:lnTo>
                    <a:lnTo>
                      <a:pt x="159" y="168"/>
                    </a:lnTo>
                    <a:lnTo>
                      <a:pt x="153" y="168"/>
                    </a:lnTo>
                    <a:lnTo>
                      <a:pt x="146" y="166"/>
                    </a:lnTo>
                    <a:lnTo>
                      <a:pt x="139" y="168"/>
                    </a:lnTo>
                    <a:lnTo>
                      <a:pt x="133" y="168"/>
                    </a:lnTo>
                    <a:lnTo>
                      <a:pt x="126" y="170"/>
                    </a:lnTo>
                    <a:lnTo>
                      <a:pt x="121" y="172"/>
                    </a:lnTo>
                    <a:lnTo>
                      <a:pt x="114" y="176"/>
                    </a:lnTo>
                    <a:lnTo>
                      <a:pt x="109" y="179"/>
                    </a:lnTo>
                    <a:lnTo>
                      <a:pt x="103" y="183"/>
                    </a:lnTo>
                    <a:lnTo>
                      <a:pt x="99" y="189"/>
                    </a:lnTo>
                    <a:lnTo>
                      <a:pt x="94" y="194"/>
                    </a:lnTo>
                    <a:lnTo>
                      <a:pt x="90" y="201"/>
                    </a:lnTo>
                    <a:lnTo>
                      <a:pt x="88" y="209"/>
                    </a:lnTo>
                    <a:lnTo>
                      <a:pt x="85" y="217"/>
                    </a:lnTo>
                    <a:lnTo>
                      <a:pt x="82" y="225"/>
                    </a:lnTo>
                    <a:lnTo>
                      <a:pt x="81" y="234"/>
                    </a:lnTo>
                    <a:lnTo>
                      <a:pt x="81" y="244"/>
                    </a:lnTo>
                    <a:lnTo>
                      <a:pt x="80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4" name="Freeform 286">
                <a:extLst>
                  <a:ext uri="{FF2B5EF4-FFF2-40B4-BE49-F238E27FC236}">
                    <a16:creationId xmlns:a16="http://schemas.microsoft.com/office/drawing/2014/main" id="{42E0F632-7A5A-4E30-99AD-DDEEC9EC1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9" y="2412"/>
                <a:ext cx="69" cy="78"/>
              </a:xfrm>
              <a:custGeom>
                <a:avLst/>
                <a:gdLst>
                  <a:gd name="T0" fmla="*/ 273 w 277"/>
                  <a:gd name="T1" fmla="*/ 221 h 310"/>
                  <a:gd name="T2" fmla="*/ 264 w 277"/>
                  <a:gd name="T3" fmla="*/ 242 h 310"/>
                  <a:gd name="T4" fmla="*/ 253 w 277"/>
                  <a:gd name="T5" fmla="*/ 260 h 310"/>
                  <a:gd name="T6" fmla="*/ 240 w 277"/>
                  <a:gd name="T7" fmla="*/ 274 h 310"/>
                  <a:gd name="T8" fmla="*/ 225 w 277"/>
                  <a:gd name="T9" fmla="*/ 287 h 310"/>
                  <a:gd name="T10" fmla="*/ 208 w 277"/>
                  <a:gd name="T11" fmla="*/ 297 h 310"/>
                  <a:gd name="T12" fmla="*/ 188 w 277"/>
                  <a:gd name="T13" fmla="*/ 303 h 310"/>
                  <a:gd name="T14" fmla="*/ 167 w 277"/>
                  <a:gd name="T15" fmla="*/ 309 h 310"/>
                  <a:gd name="T16" fmla="*/ 144 w 277"/>
                  <a:gd name="T17" fmla="*/ 310 h 310"/>
                  <a:gd name="T18" fmla="*/ 107 w 277"/>
                  <a:gd name="T19" fmla="*/ 306 h 310"/>
                  <a:gd name="T20" fmla="*/ 77 w 277"/>
                  <a:gd name="T21" fmla="*/ 297 h 310"/>
                  <a:gd name="T22" fmla="*/ 50 w 277"/>
                  <a:gd name="T23" fmla="*/ 281 h 310"/>
                  <a:gd name="T24" fmla="*/ 29 w 277"/>
                  <a:gd name="T25" fmla="*/ 260 h 310"/>
                  <a:gd name="T26" fmla="*/ 17 w 277"/>
                  <a:gd name="T27" fmla="*/ 237 h 310"/>
                  <a:gd name="T28" fmla="*/ 8 w 277"/>
                  <a:gd name="T29" fmla="*/ 213 h 310"/>
                  <a:gd name="T30" fmla="*/ 2 w 277"/>
                  <a:gd name="T31" fmla="*/ 187 h 310"/>
                  <a:gd name="T32" fmla="*/ 0 w 277"/>
                  <a:gd name="T33" fmla="*/ 157 h 310"/>
                  <a:gd name="T34" fmla="*/ 2 w 277"/>
                  <a:gd name="T35" fmla="*/ 122 h 310"/>
                  <a:gd name="T36" fmla="*/ 10 w 277"/>
                  <a:gd name="T37" fmla="*/ 91 h 310"/>
                  <a:gd name="T38" fmla="*/ 22 w 277"/>
                  <a:gd name="T39" fmla="*/ 65 h 310"/>
                  <a:gd name="T40" fmla="*/ 38 w 277"/>
                  <a:gd name="T41" fmla="*/ 42 h 310"/>
                  <a:gd name="T42" fmla="*/ 59 w 277"/>
                  <a:gd name="T43" fmla="*/ 23 h 310"/>
                  <a:gd name="T44" fmla="*/ 82 w 277"/>
                  <a:gd name="T45" fmla="*/ 10 h 310"/>
                  <a:gd name="T46" fmla="*/ 107 w 277"/>
                  <a:gd name="T47" fmla="*/ 2 h 310"/>
                  <a:gd name="T48" fmla="*/ 136 w 277"/>
                  <a:gd name="T49" fmla="*/ 0 h 310"/>
                  <a:gd name="T50" fmla="*/ 167 w 277"/>
                  <a:gd name="T51" fmla="*/ 2 h 310"/>
                  <a:gd name="T52" fmla="*/ 195 w 277"/>
                  <a:gd name="T53" fmla="*/ 10 h 310"/>
                  <a:gd name="T54" fmla="*/ 220 w 277"/>
                  <a:gd name="T55" fmla="*/ 25 h 310"/>
                  <a:gd name="T56" fmla="*/ 240 w 277"/>
                  <a:gd name="T57" fmla="*/ 43 h 310"/>
                  <a:gd name="T58" fmla="*/ 257 w 277"/>
                  <a:gd name="T59" fmla="*/ 69 h 310"/>
                  <a:gd name="T60" fmla="*/ 269 w 277"/>
                  <a:gd name="T61" fmla="*/ 99 h 310"/>
                  <a:gd name="T62" fmla="*/ 276 w 277"/>
                  <a:gd name="T63" fmla="*/ 135 h 310"/>
                  <a:gd name="T64" fmla="*/ 277 w 277"/>
                  <a:gd name="T65" fmla="*/ 177 h 310"/>
                  <a:gd name="T66" fmla="*/ 82 w 277"/>
                  <a:gd name="T67" fmla="*/ 193 h 310"/>
                  <a:gd name="T68" fmla="*/ 88 w 277"/>
                  <a:gd name="T69" fmla="*/ 214 h 310"/>
                  <a:gd name="T70" fmla="*/ 95 w 277"/>
                  <a:gd name="T71" fmla="*/ 226 h 310"/>
                  <a:gd name="T72" fmla="*/ 104 w 277"/>
                  <a:gd name="T73" fmla="*/ 236 h 310"/>
                  <a:gd name="T74" fmla="*/ 114 w 277"/>
                  <a:gd name="T75" fmla="*/ 244 h 310"/>
                  <a:gd name="T76" fmla="*/ 131 w 277"/>
                  <a:gd name="T77" fmla="*/ 250 h 310"/>
                  <a:gd name="T78" fmla="*/ 153 w 277"/>
                  <a:gd name="T79" fmla="*/ 250 h 310"/>
                  <a:gd name="T80" fmla="*/ 169 w 277"/>
                  <a:gd name="T81" fmla="*/ 245 h 310"/>
                  <a:gd name="T82" fmla="*/ 181 w 277"/>
                  <a:gd name="T83" fmla="*/ 236 h 310"/>
                  <a:gd name="T84" fmla="*/ 191 w 277"/>
                  <a:gd name="T85" fmla="*/ 218 h 310"/>
                  <a:gd name="T86" fmla="*/ 199 w 277"/>
                  <a:gd name="T87" fmla="*/ 130 h 310"/>
                  <a:gd name="T88" fmla="*/ 195 w 277"/>
                  <a:gd name="T89" fmla="*/ 99 h 310"/>
                  <a:gd name="T90" fmla="*/ 189 w 277"/>
                  <a:gd name="T91" fmla="*/ 87 h 310"/>
                  <a:gd name="T92" fmla="*/ 181 w 277"/>
                  <a:gd name="T93" fmla="*/ 78 h 310"/>
                  <a:gd name="T94" fmla="*/ 163 w 277"/>
                  <a:gd name="T95" fmla="*/ 65 h 310"/>
                  <a:gd name="T96" fmla="*/ 140 w 277"/>
                  <a:gd name="T97" fmla="*/ 59 h 310"/>
                  <a:gd name="T98" fmla="*/ 118 w 277"/>
                  <a:gd name="T99" fmla="*/ 65 h 310"/>
                  <a:gd name="T100" fmla="*/ 98 w 277"/>
                  <a:gd name="T101" fmla="*/ 78 h 310"/>
                  <a:gd name="T102" fmla="*/ 91 w 277"/>
                  <a:gd name="T103" fmla="*/ 88 h 310"/>
                  <a:gd name="T104" fmla="*/ 86 w 277"/>
                  <a:gd name="T105" fmla="*/ 100 h 310"/>
                  <a:gd name="T106" fmla="*/ 82 w 277"/>
                  <a:gd name="T107" fmla="*/ 13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10">
                    <a:moveTo>
                      <a:pt x="195" y="209"/>
                    </a:moveTo>
                    <a:lnTo>
                      <a:pt x="273" y="221"/>
                    </a:lnTo>
                    <a:lnTo>
                      <a:pt x="269" y="232"/>
                    </a:lnTo>
                    <a:lnTo>
                      <a:pt x="264" y="242"/>
                    </a:lnTo>
                    <a:lnTo>
                      <a:pt x="258" y="252"/>
                    </a:lnTo>
                    <a:lnTo>
                      <a:pt x="253" y="260"/>
                    </a:lnTo>
                    <a:lnTo>
                      <a:pt x="248" y="267"/>
                    </a:lnTo>
                    <a:lnTo>
                      <a:pt x="240" y="274"/>
                    </a:lnTo>
                    <a:lnTo>
                      <a:pt x="233" y="281"/>
                    </a:lnTo>
                    <a:lnTo>
                      <a:pt x="225" y="287"/>
                    </a:lnTo>
                    <a:lnTo>
                      <a:pt x="217" y="293"/>
                    </a:lnTo>
                    <a:lnTo>
                      <a:pt x="208" y="297"/>
                    </a:lnTo>
                    <a:lnTo>
                      <a:pt x="199" y="301"/>
                    </a:lnTo>
                    <a:lnTo>
                      <a:pt x="188" y="303"/>
                    </a:lnTo>
                    <a:lnTo>
                      <a:pt x="179" y="306"/>
                    </a:lnTo>
                    <a:lnTo>
                      <a:pt x="167" y="309"/>
                    </a:lnTo>
                    <a:lnTo>
                      <a:pt x="156" y="309"/>
                    </a:lnTo>
                    <a:lnTo>
                      <a:pt x="144" y="310"/>
                    </a:lnTo>
                    <a:lnTo>
                      <a:pt x="126" y="309"/>
                    </a:lnTo>
                    <a:lnTo>
                      <a:pt x="107" y="306"/>
                    </a:lnTo>
                    <a:lnTo>
                      <a:pt x="91" y="302"/>
                    </a:lnTo>
                    <a:lnTo>
                      <a:pt x="77" y="297"/>
                    </a:lnTo>
                    <a:lnTo>
                      <a:pt x="63" y="290"/>
                    </a:lnTo>
                    <a:lnTo>
                      <a:pt x="50" y="281"/>
                    </a:lnTo>
                    <a:lnTo>
                      <a:pt x="39" y="271"/>
                    </a:lnTo>
                    <a:lnTo>
                      <a:pt x="29" y="260"/>
                    </a:lnTo>
                    <a:lnTo>
                      <a:pt x="22" y="249"/>
                    </a:lnTo>
                    <a:lnTo>
                      <a:pt x="17" y="237"/>
                    </a:lnTo>
                    <a:lnTo>
                      <a:pt x="12" y="225"/>
                    </a:lnTo>
                    <a:lnTo>
                      <a:pt x="8" y="213"/>
                    </a:lnTo>
                    <a:lnTo>
                      <a:pt x="4" y="200"/>
                    </a:lnTo>
                    <a:lnTo>
                      <a:pt x="2" y="187"/>
                    </a:lnTo>
                    <a:lnTo>
                      <a:pt x="1" y="172"/>
                    </a:lnTo>
                    <a:lnTo>
                      <a:pt x="0" y="157"/>
                    </a:lnTo>
                    <a:lnTo>
                      <a:pt x="1" y="139"/>
                    </a:lnTo>
                    <a:lnTo>
                      <a:pt x="2" y="122"/>
                    </a:lnTo>
                    <a:lnTo>
                      <a:pt x="5" y="106"/>
                    </a:lnTo>
                    <a:lnTo>
                      <a:pt x="10" y="91"/>
                    </a:lnTo>
                    <a:lnTo>
                      <a:pt x="15" y="78"/>
                    </a:lnTo>
                    <a:lnTo>
                      <a:pt x="22" y="65"/>
                    </a:lnTo>
                    <a:lnTo>
                      <a:pt x="30" y="53"/>
                    </a:lnTo>
                    <a:lnTo>
                      <a:pt x="38" y="42"/>
                    </a:lnTo>
                    <a:lnTo>
                      <a:pt x="49" y="31"/>
                    </a:lnTo>
                    <a:lnTo>
                      <a:pt x="59" y="23"/>
                    </a:lnTo>
                    <a:lnTo>
                      <a:pt x="70" y="15"/>
                    </a:lnTo>
                    <a:lnTo>
                      <a:pt x="82" y="10"/>
                    </a:lnTo>
                    <a:lnTo>
                      <a:pt x="95" y="5"/>
                    </a:lnTo>
                    <a:lnTo>
                      <a:pt x="107" y="2"/>
                    </a:lnTo>
                    <a:lnTo>
                      <a:pt x="122" y="1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7" y="2"/>
                    </a:lnTo>
                    <a:lnTo>
                      <a:pt x="181" y="6"/>
                    </a:lnTo>
                    <a:lnTo>
                      <a:pt x="195" y="10"/>
                    </a:lnTo>
                    <a:lnTo>
                      <a:pt x="208" y="17"/>
                    </a:lnTo>
                    <a:lnTo>
                      <a:pt x="220" y="25"/>
                    </a:lnTo>
                    <a:lnTo>
                      <a:pt x="230" y="33"/>
                    </a:lnTo>
                    <a:lnTo>
                      <a:pt x="240" y="43"/>
                    </a:lnTo>
                    <a:lnTo>
                      <a:pt x="249" y="55"/>
                    </a:lnTo>
                    <a:lnTo>
                      <a:pt x="257" y="69"/>
                    </a:lnTo>
                    <a:lnTo>
                      <a:pt x="264" y="83"/>
                    </a:lnTo>
                    <a:lnTo>
                      <a:pt x="269" y="99"/>
                    </a:lnTo>
                    <a:lnTo>
                      <a:pt x="273" y="116"/>
                    </a:lnTo>
                    <a:lnTo>
                      <a:pt x="276" y="135"/>
                    </a:lnTo>
                    <a:lnTo>
                      <a:pt x="277" y="156"/>
                    </a:lnTo>
                    <a:lnTo>
                      <a:pt x="277" y="177"/>
                    </a:lnTo>
                    <a:lnTo>
                      <a:pt x="81" y="177"/>
                    </a:lnTo>
                    <a:lnTo>
                      <a:pt x="82" y="193"/>
                    </a:lnTo>
                    <a:lnTo>
                      <a:pt x="86" y="208"/>
                    </a:lnTo>
                    <a:lnTo>
                      <a:pt x="88" y="214"/>
                    </a:lnTo>
                    <a:lnTo>
                      <a:pt x="91" y="221"/>
                    </a:lnTo>
                    <a:lnTo>
                      <a:pt x="95" y="226"/>
                    </a:lnTo>
                    <a:lnTo>
                      <a:pt x="99" y="232"/>
                    </a:lnTo>
                    <a:lnTo>
                      <a:pt x="104" y="236"/>
                    </a:lnTo>
                    <a:lnTo>
                      <a:pt x="108" y="240"/>
                    </a:lnTo>
                    <a:lnTo>
                      <a:pt x="114" y="244"/>
                    </a:lnTo>
                    <a:lnTo>
                      <a:pt x="120" y="246"/>
                    </a:lnTo>
                    <a:lnTo>
                      <a:pt x="131" y="250"/>
                    </a:lnTo>
                    <a:lnTo>
                      <a:pt x="144" y="250"/>
                    </a:lnTo>
                    <a:lnTo>
                      <a:pt x="153" y="250"/>
                    </a:lnTo>
                    <a:lnTo>
                      <a:pt x="161" y="249"/>
                    </a:lnTo>
                    <a:lnTo>
                      <a:pt x="169" y="245"/>
                    </a:lnTo>
                    <a:lnTo>
                      <a:pt x="176" y="241"/>
                    </a:lnTo>
                    <a:lnTo>
                      <a:pt x="181" y="236"/>
                    </a:lnTo>
                    <a:lnTo>
                      <a:pt x="187" y="228"/>
                    </a:lnTo>
                    <a:lnTo>
                      <a:pt x="191" y="218"/>
                    </a:lnTo>
                    <a:lnTo>
                      <a:pt x="195" y="209"/>
                    </a:lnTo>
                    <a:close/>
                    <a:moveTo>
                      <a:pt x="199" y="130"/>
                    </a:moveTo>
                    <a:lnTo>
                      <a:pt x="197" y="114"/>
                    </a:lnTo>
                    <a:lnTo>
                      <a:pt x="195" y="99"/>
                    </a:lnTo>
                    <a:lnTo>
                      <a:pt x="192" y="92"/>
                    </a:lnTo>
                    <a:lnTo>
                      <a:pt x="189" y="87"/>
                    </a:lnTo>
                    <a:lnTo>
                      <a:pt x="185" y="82"/>
                    </a:lnTo>
                    <a:lnTo>
                      <a:pt x="181" y="78"/>
                    </a:lnTo>
                    <a:lnTo>
                      <a:pt x="172" y="70"/>
                    </a:lnTo>
                    <a:lnTo>
                      <a:pt x="163" y="65"/>
                    </a:lnTo>
                    <a:lnTo>
                      <a:pt x="152" y="61"/>
                    </a:lnTo>
                    <a:lnTo>
                      <a:pt x="140" y="59"/>
                    </a:lnTo>
                    <a:lnTo>
                      <a:pt x="128" y="61"/>
                    </a:lnTo>
                    <a:lnTo>
                      <a:pt x="118" y="65"/>
                    </a:lnTo>
                    <a:lnTo>
                      <a:pt x="107" y="70"/>
                    </a:lnTo>
                    <a:lnTo>
                      <a:pt x="98" y="78"/>
                    </a:lnTo>
                    <a:lnTo>
                      <a:pt x="94" y="83"/>
                    </a:lnTo>
                    <a:lnTo>
                      <a:pt x="91" y="88"/>
                    </a:lnTo>
                    <a:lnTo>
                      <a:pt x="88" y="94"/>
                    </a:lnTo>
                    <a:lnTo>
                      <a:pt x="86" y="100"/>
                    </a:lnTo>
                    <a:lnTo>
                      <a:pt x="83" y="114"/>
                    </a:lnTo>
                    <a:lnTo>
                      <a:pt x="82" y="130"/>
                    </a:lnTo>
                    <a:lnTo>
                      <a:pt x="199" y="13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5" name="Rectangle 287">
                <a:extLst>
                  <a:ext uri="{FF2B5EF4-FFF2-40B4-BE49-F238E27FC236}">
                    <a16:creationId xmlns:a16="http://schemas.microsoft.com/office/drawing/2014/main" id="{C197C07B-BA8C-439C-A3CE-023EE4745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" y="2386"/>
                <a:ext cx="20" cy="102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6" name="Freeform 288">
                <a:extLst>
                  <a:ext uri="{FF2B5EF4-FFF2-40B4-BE49-F238E27FC236}">
                    <a16:creationId xmlns:a16="http://schemas.microsoft.com/office/drawing/2014/main" id="{3D2ACB7F-3822-4A72-9C60-45C84857E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9" y="2412"/>
                <a:ext cx="77" cy="78"/>
              </a:xfrm>
              <a:custGeom>
                <a:avLst/>
                <a:gdLst>
                  <a:gd name="T0" fmla="*/ 6 w 307"/>
                  <a:gd name="T1" fmla="*/ 112 h 310"/>
                  <a:gd name="T2" fmla="*/ 24 w 307"/>
                  <a:gd name="T3" fmla="*/ 66 h 310"/>
                  <a:gd name="T4" fmla="*/ 43 w 307"/>
                  <a:gd name="T5" fmla="*/ 42 h 310"/>
                  <a:gd name="T6" fmla="*/ 65 w 307"/>
                  <a:gd name="T7" fmla="*/ 23 h 310"/>
                  <a:gd name="T8" fmla="*/ 112 w 307"/>
                  <a:gd name="T9" fmla="*/ 5 h 310"/>
                  <a:gd name="T10" fmla="*/ 170 w 307"/>
                  <a:gd name="T11" fmla="*/ 1 h 310"/>
                  <a:gd name="T12" fmla="*/ 214 w 307"/>
                  <a:gd name="T13" fmla="*/ 10 h 310"/>
                  <a:gd name="T14" fmla="*/ 252 w 307"/>
                  <a:gd name="T15" fmla="*/ 33 h 310"/>
                  <a:gd name="T16" fmla="*/ 282 w 307"/>
                  <a:gd name="T17" fmla="*/ 67 h 310"/>
                  <a:gd name="T18" fmla="*/ 300 w 307"/>
                  <a:gd name="T19" fmla="*/ 107 h 310"/>
                  <a:gd name="T20" fmla="*/ 307 w 307"/>
                  <a:gd name="T21" fmla="*/ 153 h 310"/>
                  <a:gd name="T22" fmla="*/ 300 w 307"/>
                  <a:gd name="T23" fmla="*/ 201 h 310"/>
                  <a:gd name="T24" fmla="*/ 282 w 307"/>
                  <a:gd name="T25" fmla="*/ 242 h 310"/>
                  <a:gd name="T26" fmla="*/ 252 w 307"/>
                  <a:gd name="T27" fmla="*/ 275 h 310"/>
                  <a:gd name="T28" fmla="*/ 214 w 307"/>
                  <a:gd name="T29" fmla="*/ 298 h 310"/>
                  <a:gd name="T30" fmla="*/ 170 w 307"/>
                  <a:gd name="T31" fmla="*/ 309 h 310"/>
                  <a:gd name="T32" fmla="*/ 114 w 307"/>
                  <a:gd name="T33" fmla="*/ 305 h 310"/>
                  <a:gd name="T34" fmla="*/ 67 w 307"/>
                  <a:gd name="T35" fmla="*/ 286 h 310"/>
                  <a:gd name="T36" fmla="*/ 43 w 307"/>
                  <a:gd name="T37" fmla="*/ 269 h 310"/>
                  <a:gd name="T38" fmla="*/ 24 w 307"/>
                  <a:gd name="T39" fmla="*/ 246 h 310"/>
                  <a:gd name="T40" fmla="*/ 11 w 307"/>
                  <a:gd name="T41" fmla="*/ 218 h 310"/>
                  <a:gd name="T42" fmla="*/ 2 w 307"/>
                  <a:gd name="T43" fmla="*/ 175 h 310"/>
                  <a:gd name="T44" fmla="*/ 81 w 307"/>
                  <a:gd name="T45" fmla="*/ 165 h 310"/>
                  <a:gd name="T46" fmla="*/ 87 w 307"/>
                  <a:gd name="T47" fmla="*/ 193 h 310"/>
                  <a:gd name="T48" fmla="*/ 97 w 307"/>
                  <a:gd name="T49" fmla="*/ 216 h 310"/>
                  <a:gd name="T50" fmla="*/ 113 w 307"/>
                  <a:gd name="T51" fmla="*/ 233 h 310"/>
                  <a:gd name="T52" fmla="*/ 132 w 307"/>
                  <a:gd name="T53" fmla="*/ 242 h 310"/>
                  <a:gd name="T54" fmla="*/ 153 w 307"/>
                  <a:gd name="T55" fmla="*/ 245 h 310"/>
                  <a:gd name="T56" fmla="*/ 176 w 307"/>
                  <a:gd name="T57" fmla="*/ 242 h 310"/>
                  <a:gd name="T58" fmla="*/ 194 w 307"/>
                  <a:gd name="T59" fmla="*/ 233 h 310"/>
                  <a:gd name="T60" fmla="*/ 210 w 307"/>
                  <a:gd name="T61" fmla="*/ 216 h 310"/>
                  <a:gd name="T62" fmla="*/ 221 w 307"/>
                  <a:gd name="T63" fmla="*/ 193 h 310"/>
                  <a:gd name="T64" fmla="*/ 226 w 307"/>
                  <a:gd name="T65" fmla="*/ 165 h 310"/>
                  <a:gd name="T66" fmla="*/ 225 w 307"/>
                  <a:gd name="T67" fmla="*/ 134 h 310"/>
                  <a:gd name="T68" fmla="*/ 218 w 307"/>
                  <a:gd name="T69" fmla="*/ 107 h 310"/>
                  <a:gd name="T70" fmla="*/ 205 w 307"/>
                  <a:gd name="T71" fmla="*/ 87 h 310"/>
                  <a:gd name="T72" fmla="*/ 187 w 307"/>
                  <a:gd name="T73" fmla="*/ 72 h 310"/>
                  <a:gd name="T74" fmla="*/ 169 w 307"/>
                  <a:gd name="T75" fmla="*/ 65 h 310"/>
                  <a:gd name="T76" fmla="*/ 146 w 307"/>
                  <a:gd name="T77" fmla="*/ 65 h 310"/>
                  <a:gd name="T78" fmla="*/ 125 w 307"/>
                  <a:gd name="T79" fmla="*/ 70 h 310"/>
                  <a:gd name="T80" fmla="*/ 108 w 307"/>
                  <a:gd name="T81" fmla="*/ 82 h 310"/>
                  <a:gd name="T82" fmla="*/ 93 w 307"/>
                  <a:gd name="T83" fmla="*/ 100 h 310"/>
                  <a:gd name="T84" fmla="*/ 84 w 307"/>
                  <a:gd name="T85" fmla="*/ 124 h 310"/>
                  <a:gd name="T86" fmla="*/ 81 w 307"/>
                  <a:gd name="T8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7" h="310">
                    <a:moveTo>
                      <a:pt x="0" y="151"/>
                    </a:moveTo>
                    <a:lnTo>
                      <a:pt x="2" y="131"/>
                    </a:lnTo>
                    <a:lnTo>
                      <a:pt x="6" y="112"/>
                    </a:lnTo>
                    <a:lnTo>
                      <a:pt x="11" y="94"/>
                    </a:lnTo>
                    <a:lnTo>
                      <a:pt x="20" y="75"/>
                    </a:lnTo>
                    <a:lnTo>
                      <a:pt x="24" y="66"/>
                    </a:lnTo>
                    <a:lnTo>
                      <a:pt x="31" y="58"/>
                    </a:lnTo>
                    <a:lnTo>
                      <a:pt x="36" y="50"/>
                    </a:lnTo>
                    <a:lnTo>
                      <a:pt x="43" y="42"/>
                    </a:lnTo>
                    <a:lnTo>
                      <a:pt x="49" y="35"/>
                    </a:lnTo>
                    <a:lnTo>
                      <a:pt x="57" y="30"/>
                    </a:lnTo>
                    <a:lnTo>
                      <a:pt x="65" y="23"/>
                    </a:lnTo>
                    <a:lnTo>
                      <a:pt x="75" y="19"/>
                    </a:lnTo>
                    <a:lnTo>
                      <a:pt x="92" y="10"/>
                    </a:lnTo>
                    <a:lnTo>
                      <a:pt x="112" y="5"/>
                    </a:lnTo>
                    <a:lnTo>
                      <a:pt x="132" y="1"/>
                    </a:lnTo>
                    <a:lnTo>
                      <a:pt x="153" y="0"/>
                    </a:lnTo>
                    <a:lnTo>
                      <a:pt x="170" y="1"/>
                    </a:lnTo>
                    <a:lnTo>
                      <a:pt x="185" y="2"/>
                    </a:lnTo>
                    <a:lnTo>
                      <a:pt x="201" y="6"/>
                    </a:lnTo>
                    <a:lnTo>
                      <a:pt x="214" y="10"/>
                    </a:lnTo>
                    <a:lnTo>
                      <a:pt x="227" y="17"/>
                    </a:lnTo>
                    <a:lnTo>
                      <a:pt x="241" y="25"/>
                    </a:lnTo>
                    <a:lnTo>
                      <a:pt x="252" y="33"/>
                    </a:lnTo>
                    <a:lnTo>
                      <a:pt x="263" y="43"/>
                    </a:lnTo>
                    <a:lnTo>
                      <a:pt x="274" y="55"/>
                    </a:lnTo>
                    <a:lnTo>
                      <a:pt x="282" y="67"/>
                    </a:lnTo>
                    <a:lnTo>
                      <a:pt x="290" y="79"/>
                    </a:lnTo>
                    <a:lnTo>
                      <a:pt x="296" y="92"/>
                    </a:lnTo>
                    <a:lnTo>
                      <a:pt x="300" y="107"/>
                    </a:lnTo>
                    <a:lnTo>
                      <a:pt x="304" y="122"/>
                    </a:lnTo>
                    <a:lnTo>
                      <a:pt x="306" y="137"/>
                    </a:lnTo>
                    <a:lnTo>
                      <a:pt x="307" y="153"/>
                    </a:lnTo>
                    <a:lnTo>
                      <a:pt x="306" y="171"/>
                    </a:lnTo>
                    <a:lnTo>
                      <a:pt x="304" y="187"/>
                    </a:lnTo>
                    <a:lnTo>
                      <a:pt x="300" y="201"/>
                    </a:lnTo>
                    <a:lnTo>
                      <a:pt x="296" y="216"/>
                    </a:lnTo>
                    <a:lnTo>
                      <a:pt x="290" y="229"/>
                    </a:lnTo>
                    <a:lnTo>
                      <a:pt x="282" y="242"/>
                    </a:lnTo>
                    <a:lnTo>
                      <a:pt x="274" y="254"/>
                    </a:lnTo>
                    <a:lnTo>
                      <a:pt x="263" y="265"/>
                    </a:lnTo>
                    <a:lnTo>
                      <a:pt x="252" y="275"/>
                    </a:lnTo>
                    <a:lnTo>
                      <a:pt x="241" y="285"/>
                    </a:lnTo>
                    <a:lnTo>
                      <a:pt x="227" y="293"/>
                    </a:lnTo>
                    <a:lnTo>
                      <a:pt x="214" y="298"/>
                    </a:lnTo>
                    <a:lnTo>
                      <a:pt x="199" y="303"/>
                    </a:lnTo>
                    <a:lnTo>
                      <a:pt x="185" y="307"/>
                    </a:lnTo>
                    <a:lnTo>
                      <a:pt x="170" y="309"/>
                    </a:lnTo>
                    <a:lnTo>
                      <a:pt x="154" y="310"/>
                    </a:lnTo>
                    <a:lnTo>
                      <a:pt x="133" y="309"/>
                    </a:lnTo>
                    <a:lnTo>
                      <a:pt x="114" y="305"/>
                    </a:lnTo>
                    <a:lnTo>
                      <a:pt x="95" y="299"/>
                    </a:lnTo>
                    <a:lnTo>
                      <a:pt x="76" y="291"/>
                    </a:lnTo>
                    <a:lnTo>
                      <a:pt x="67" y="286"/>
                    </a:lnTo>
                    <a:lnTo>
                      <a:pt x="59" y="281"/>
                    </a:lnTo>
                    <a:lnTo>
                      <a:pt x="51" y="275"/>
                    </a:lnTo>
                    <a:lnTo>
                      <a:pt x="43" y="269"/>
                    </a:lnTo>
                    <a:lnTo>
                      <a:pt x="36" y="261"/>
                    </a:lnTo>
                    <a:lnTo>
                      <a:pt x="31" y="254"/>
                    </a:lnTo>
                    <a:lnTo>
                      <a:pt x="24" y="246"/>
                    </a:lnTo>
                    <a:lnTo>
                      <a:pt x="20" y="237"/>
                    </a:lnTo>
                    <a:lnTo>
                      <a:pt x="15" y="228"/>
                    </a:lnTo>
                    <a:lnTo>
                      <a:pt x="11" y="218"/>
                    </a:lnTo>
                    <a:lnTo>
                      <a:pt x="8" y="208"/>
                    </a:lnTo>
                    <a:lnTo>
                      <a:pt x="6" y="197"/>
                    </a:lnTo>
                    <a:lnTo>
                      <a:pt x="2" y="175"/>
                    </a:lnTo>
                    <a:lnTo>
                      <a:pt x="0" y="151"/>
                    </a:lnTo>
                    <a:close/>
                    <a:moveTo>
                      <a:pt x="81" y="155"/>
                    </a:moveTo>
                    <a:lnTo>
                      <a:pt x="81" y="165"/>
                    </a:lnTo>
                    <a:lnTo>
                      <a:pt x="83" y="176"/>
                    </a:lnTo>
                    <a:lnTo>
                      <a:pt x="84" y="185"/>
                    </a:lnTo>
                    <a:lnTo>
                      <a:pt x="87" y="193"/>
                    </a:lnTo>
                    <a:lnTo>
                      <a:pt x="89" y="201"/>
                    </a:lnTo>
                    <a:lnTo>
                      <a:pt x="93" y="209"/>
                    </a:lnTo>
                    <a:lnTo>
                      <a:pt x="97" y="216"/>
                    </a:lnTo>
                    <a:lnTo>
                      <a:pt x="101" y="222"/>
                    </a:lnTo>
                    <a:lnTo>
                      <a:pt x="108" y="228"/>
                    </a:lnTo>
                    <a:lnTo>
                      <a:pt x="113" y="233"/>
                    </a:lnTo>
                    <a:lnTo>
                      <a:pt x="118" y="237"/>
                    </a:lnTo>
                    <a:lnTo>
                      <a:pt x="125" y="240"/>
                    </a:lnTo>
                    <a:lnTo>
                      <a:pt x="132" y="242"/>
                    </a:lnTo>
                    <a:lnTo>
                      <a:pt x="138" y="244"/>
                    </a:lnTo>
                    <a:lnTo>
                      <a:pt x="146" y="245"/>
                    </a:lnTo>
                    <a:lnTo>
                      <a:pt x="153" y="245"/>
                    </a:lnTo>
                    <a:lnTo>
                      <a:pt x="161" y="245"/>
                    </a:lnTo>
                    <a:lnTo>
                      <a:pt x="169" y="244"/>
                    </a:lnTo>
                    <a:lnTo>
                      <a:pt x="176" y="242"/>
                    </a:lnTo>
                    <a:lnTo>
                      <a:pt x="182" y="240"/>
                    </a:lnTo>
                    <a:lnTo>
                      <a:pt x="187" y="237"/>
                    </a:lnTo>
                    <a:lnTo>
                      <a:pt x="194" y="233"/>
                    </a:lnTo>
                    <a:lnTo>
                      <a:pt x="199" y="228"/>
                    </a:lnTo>
                    <a:lnTo>
                      <a:pt x="205" y="222"/>
                    </a:lnTo>
                    <a:lnTo>
                      <a:pt x="210" y="216"/>
                    </a:lnTo>
                    <a:lnTo>
                      <a:pt x="214" y="209"/>
                    </a:lnTo>
                    <a:lnTo>
                      <a:pt x="218" y="201"/>
                    </a:lnTo>
                    <a:lnTo>
                      <a:pt x="221" y="193"/>
                    </a:lnTo>
                    <a:lnTo>
                      <a:pt x="223" y="184"/>
                    </a:lnTo>
                    <a:lnTo>
                      <a:pt x="225" y="175"/>
                    </a:lnTo>
                    <a:lnTo>
                      <a:pt x="226" y="165"/>
                    </a:lnTo>
                    <a:lnTo>
                      <a:pt x="226" y="153"/>
                    </a:lnTo>
                    <a:lnTo>
                      <a:pt x="226" y="143"/>
                    </a:lnTo>
                    <a:lnTo>
                      <a:pt x="225" y="134"/>
                    </a:lnTo>
                    <a:lnTo>
                      <a:pt x="223" y="124"/>
                    </a:lnTo>
                    <a:lnTo>
                      <a:pt x="221" y="115"/>
                    </a:lnTo>
                    <a:lnTo>
                      <a:pt x="218" y="107"/>
                    </a:lnTo>
                    <a:lnTo>
                      <a:pt x="214" y="100"/>
                    </a:lnTo>
                    <a:lnTo>
                      <a:pt x="210" y="94"/>
                    </a:lnTo>
                    <a:lnTo>
                      <a:pt x="205" y="87"/>
                    </a:lnTo>
                    <a:lnTo>
                      <a:pt x="199" y="82"/>
                    </a:lnTo>
                    <a:lnTo>
                      <a:pt x="194" y="76"/>
                    </a:lnTo>
                    <a:lnTo>
                      <a:pt x="187" y="72"/>
                    </a:lnTo>
                    <a:lnTo>
                      <a:pt x="182" y="70"/>
                    </a:lnTo>
                    <a:lnTo>
                      <a:pt x="176" y="67"/>
                    </a:lnTo>
                    <a:lnTo>
                      <a:pt x="169" y="65"/>
                    </a:lnTo>
                    <a:lnTo>
                      <a:pt x="161" y="65"/>
                    </a:lnTo>
                    <a:lnTo>
                      <a:pt x="153" y="63"/>
                    </a:lnTo>
                    <a:lnTo>
                      <a:pt x="146" y="65"/>
                    </a:lnTo>
                    <a:lnTo>
                      <a:pt x="138" y="65"/>
                    </a:lnTo>
                    <a:lnTo>
                      <a:pt x="132" y="67"/>
                    </a:lnTo>
                    <a:lnTo>
                      <a:pt x="125" y="70"/>
                    </a:lnTo>
                    <a:lnTo>
                      <a:pt x="118" y="72"/>
                    </a:lnTo>
                    <a:lnTo>
                      <a:pt x="113" y="76"/>
                    </a:lnTo>
                    <a:lnTo>
                      <a:pt x="108" y="82"/>
                    </a:lnTo>
                    <a:lnTo>
                      <a:pt x="101" y="87"/>
                    </a:lnTo>
                    <a:lnTo>
                      <a:pt x="97" y="94"/>
                    </a:lnTo>
                    <a:lnTo>
                      <a:pt x="93" y="100"/>
                    </a:lnTo>
                    <a:lnTo>
                      <a:pt x="89" y="107"/>
                    </a:lnTo>
                    <a:lnTo>
                      <a:pt x="87" y="116"/>
                    </a:lnTo>
                    <a:lnTo>
                      <a:pt x="84" y="124"/>
                    </a:lnTo>
                    <a:lnTo>
                      <a:pt x="83" y="134"/>
                    </a:lnTo>
                    <a:lnTo>
                      <a:pt x="81" y="144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7" name="Freeform 289">
                <a:extLst>
                  <a:ext uri="{FF2B5EF4-FFF2-40B4-BE49-F238E27FC236}">
                    <a16:creationId xmlns:a16="http://schemas.microsoft.com/office/drawing/2014/main" id="{CA95A48B-630A-4DCB-A344-A425A61F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2412"/>
                <a:ext cx="69" cy="78"/>
              </a:xfrm>
              <a:custGeom>
                <a:avLst/>
                <a:gdLst>
                  <a:gd name="T0" fmla="*/ 82 w 277"/>
                  <a:gd name="T1" fmla="*/ 217 h 310"/>
                  <a:gd name="T2" fmla="*/ 100 w 277"/>
                  <a:gd name="T3" fmla="*/ 241 h 310"/>
                  <a:gd name="T4" fmla="*/ 129 w 277"/>
                  <a:gd name="T5" fmla="*/ 252 h 310"/>
                  <a:gd name="T6" fmla="*/ 169 w 277"/>
                  <a:gd name="T7" fmla="*/ 250 h 310"/>
                  <a:gd name="T8" fmla="*/ 192 w 277"/>
                  <a:gd name="T9" fmla="*/ 237 h 310"/>
                  <a:gd name="T10" fmla="*/ 199 w 277"/>
                  <a:gd name="T11" fmla="*/ 221 h 310"/>
                  <a:gd name="T12" fmla="*/ 195 w 277"/>
                  <a:gd name="T13" fmla="*/ 209 h 310"/>
                  <a:gd name="T14" fmla="*/ 183 w 277"/>
                  <a:gd name="T15" fmla="*/ 201 h 310"/>
                  <a:gd name="T16" fmla="*/ 123 w 277"/>
                  <a:gd name="T17" fmla="*/ 185 h 310"/>
                  <a:gd name="T18" fmla="*/ 64 w 277"/>
                  <a:gd name="T19" fmla="*/ 167 h 310"/>
                  <a:gd name="T20" fmla="*/ 39 w 277"/>
                  <a:gd name="T21" fmla="*/ 151 h 310"/>
                  <a:gd name="T22" fmla="*/ 20 w 277"/>
                  <a:gd name="T23" fmla="*/ 128 h 310"/>
                  <a:gd name="T24" fmla="*/ 12 w 277"/>
                  <a:gd name="T25" fmla="*/ 102 h 310"/>
                  <a:gd name="T26" fmla="*/ 13 w 277"/>
                  <a:gd name="T27" fmla="*/ 72 h 310"/>
                  <a:gd name="T28" fmla="*/ 23 w 277"/>
                  <a:gd name="T29" fmla="*/ 47 h 310"/>
                  <a:gd name="T30" fmla="*/ 41 w 277"/>
                  <a:gd name="T31" fmla="*/ 26 h 310"/>
                  <a:gd name="T32" fmla="*/ 69 w 277"/>
                  <a:gd name="T33" fmla="*/ 10 h 310"/>
                  <a:gd name="T34" fmla="*/ 106 w 277"/>
                  <a:gd name="T35" fmla="*/ 1 h 310"/>
                  <a:gd name="T36" fmla="*/ 151 w 277"/>
                  <a:gd name="T37" fmla="*/ 0 h 310"/>
                  <a:gd name="T38" fmla="*/ 188 w 277"/>
                  <a:gd name="T39" fmla="*/ 5 h 310"/>
                  <a:gd name="T40" fmla="*/ 219 w 277"/>
                  <a:gd name="T41" fmla="*/ 15 h 310"/>
                  <a:gd name="T42" fmla="*/ 240 w 277"/>
                  <a:gd name="T43" fmla="*/ 30 h 310"/>
                  <a:gd name="T44" fmla="*/ 256 w 277"/>
                  <a:gd name="T45" fmla="*/ 51 h 310"/>
                  <a:gd name="T46" fmla="*/ 267 w 277"/>
                  <a:gd name="T47" fmla="*/ 78 h 310"/>
                  <a:gd name="T48" fmla="*/ 186 w 277"/>
                  <a:gd name="T49" fmla="*/ 76 h 310"/>
                  <a:gd name="T50" fmla="*/ 167 w 277"/>
                  <a:gd name="T51" fmla="*/ 61 h 310"/>
                  <a:gd name="T52" fmla="*/ 138 w 277"/>
                  <a:gd name="T53" fmla="*/ 57 h 310"/>
                  <a:gd name="T54" fmla="*/ 101 w 277"/>
                  <a:gd name="T55" fmla="*/ 61 h 310"/>
                  <a:gd name="T56" fmla="*/ 86 w 277"/>
                  <a:gd name="T57" fmla="*/ 71 h 310"/>
                  <a:gd name="T58" fmla="*/ 85 w 277"/>
                  <a:gd name="T59" fmla="*/ 84 h 310"/>
                  <a:gd name="T60" fmla="*/ 92 w 277"/>
                  <a:gd name="T61" fmla="*/ 95 h 310"/>
                  <a:gd name="T62" fmla="*/ 137 w 277"/>
                  <a:gd name="T63" fmla="*/ 110 h 310"/>
                  <a:gd name="T64" fmla="*/ 219 w 277"/>
                  <a:gd name="T65" fmla="*/ 132 h 310"/>
                  <a:gd name="T66" fmla="*/ 245 w 277"/>
                  <a:gd name="T67" fmla="*/ 147 h 310"/>
                  <a:gd name="T68" fmla="*/ 264 w 277"/>
                  <a:gd name="T69" fmla="*/ 163 h 310"/>
                  <a:gd name="T70" fmla="*/ 273 w 277"/>
                  <a:gd name="T71" fmla="*/ 184 h 310"/>
                  <a:gd name="T72" fmla="*/ 277 w 277"/>
                  <a:gd name="T73" fmla="*/ 210 h 310"/>
                  <a:gd name="T74" fmla="*/ 272 w 277"/>
                  <a:gd name="T75" fmla="*/ 240 h 310"/>
                  <a:gd name="T76" fmla="*/ 259 w 277"/>
                  <a:gd name="T77" fmla="*/ 265 h 310"/>
                  <a:gd name="T78" fmla="*/ 234 w 277"/>
                  <a:gd name="T79" fmla="*/ 287 h 310"/>
                  <a:gd name="T80" fmla="*/ 200 w 277"/>
                  <a:gd name="T81" fmla="*/ 302 h 310"/>
                  <a:gd name="T82" fmla="*/ 159 w 277"/>
                  <a:gd name="T83" fmla="*/ 309 h 310"/>
                  <a:gd name="T84" fmla="*/ 114 w 277"/>
                  <a:gd name="T85" fmla="*/ 309 h 310"/>
                  <a:gd name="T86" fmla="*/ 77 w 277"/>
                  <a:gd name="T87" fmla="*/ 299 h 310"/>
                  <a:gd name="T88" fmla="*/ 46 w 277"/>
                  <a:gd name="T89" fmla="*/ 285 h 310"/>
                  <a:gd name="T90" fmla="*/ 24 w 277"/>
                  <a:gd name="T91" fmla="*/ 264 h 310"/>
                  <a:gd name="T92" fmla="*/ 7 w 277"/>
                  <a:gd name="T93" fmla="*/ 23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10">
                    <a:moveTo>
                      <a:pt x="0" y="218"/>
                    </a:moveTo>
                    <a:lnTo>
                      <a:pt x="80" y="206"/>
                    </a:lnTo>
                    <a:lnTo>
                      <a:pt x="82" y="217"/>
                    </a:lnTo>
                    <a:lnTo>
                      <a:pt x="86" y="226"/>
                    </a:lnTo>
                    <a:lnTo>
                      <a:pt x="93" y="234"/>
                    </a:lnTo>
                    <a:lnTo>
                      <a:pt x="100" y="241"/>
                    </a:lnTo>
                    <a:lnTo>
                      <a:pt x="108" y="246"/>
                    </a:lnTo>
                    <a:lnTo>
                      <a:pt x="118" y="250"/>
                    </a:lnTo>
                    <a:lnTo>
                      <a:pt x="129" y="252"/>
                    </a:lnTo>
                    <a:lnTo>
                      <a:pt x="142" y="253"/>
                    </a:lnTo>
                    <a:lnTo>
                      <a:pt x="157" y="252"/>
                    </a:lnTo>
                    <a:lnTo>
                      <a:pt x="169" y="250"/>
                    </a:lnTo>
                    <a:lnTo>
                      <a:pt x="179" y="246"/>
                    </a:lnTo>
                    <a:lnTo>
                      <a:pt x="188" y="242"/>
                    </a:lnTo>
                    <a:lnTo>
                      <a:pt x="192" y="237"/>
                    </a:lnTo>
                    <a:lnTo>
                      <a:pt x="196" y="233"/>
                    </a:lnTo>
                    <a:lnTo>
                      <a:pt x="198" y="226"/>
                    </a:lnTo>
                    <a:lnTo>
                      <a:pt x="199" y="221"/>
                    </a:lnTo>
                    <a:lnTo>
                      <a:pt x="198" y="217"/>
                    </a:lnTo>
                    <a:lnTo>
                      <a:pt x="198" y="213"/>
                    </a:lnTo>
                    <a:lnTo>
                      <a:pt x="195" y="209"/>
                    </a:lnTo>
                    <a:lnTo>
                      <a:pt x="192" y="206"/>
                    </a:lnTo>
                    <a:lnTo>
                      <a:pt x="188" y="204"/>
                    </a:lnTo>
                    <a:lnTo>
                      <a:pt x="183" y="201"/>
                    </a:lnTo>
                    <a:lnTo>
                      <a:pt x="176" y="199"/>
                    </a:lnTo>
                    <a:lnTo>
                      <a:pt x="167" y="196"/>
                    </a:lnTo>
                    <a:lnTo>
                      <a:pt x="123" y="185"/>
                    </a:lnTo>
                    <a:lnTo>
                      <a:pt x="89" y="176"/>
                    </a:lnTo>
                    <a:lnTo>
                      <a:pt x="76" y="171"/>
                    </a:lnTo>
                    <a:lnTo>
                      <a:pt x="64" y="167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9" y="151"/>
                    </a:lnTo>
                    <a:lnTo>
                      <a:pt x="31" y="144"/>
                    </a:lnTo>
                    <a:lnTo>
                      <a:pt x="25" y="136"/>
                    </a:lnTo>
                    <a:lnTo>
                      <a:pt x="20" y="128"/>
                    </a:lnTo>
                    <a:lnTo>
                      <a:pt x="16" y="120"/>
                    </a:lnTo>
                    <a:lnTo>
                      <a:pt x="13" y="111"/>
                    </a:lnTo>
                    <a:lnTo>
                      <a:pt x="12" y="102"/>
                    </a:lnTo>
                    <a:lnTo>
                      <a:pt x="11" y="91"/>
                    </a:lnTo>
                    <a:lnTo>
                      <a:pt x="12" y="82"/>
                    </a:lnTo>
                    <a:lnTo>
                      <a:pt x="13" y="72"/>
                    </a:lnTo>
                    <a:lnTo>
                      <a:pt x="16" y="63"/>
                    </a:lnTo>
                    <a:lnTo>
                      <a:pt x="19" y="55"/>
                    </a:lnTo>
                    <a:lnTo>
                      <a:pt x="23" y="47"/>
                    </a:lnTo>
                    <a:lnTo>
                      <a:pt x="28" y="39"/>
                    </a:lnTo>
                    <a:lnTo>
                      <a:pt x="35" y="33"/>
                    </a:lnTo>
                    <a:lnTo>
                      <a:pt x="41" y="26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9" y="10"/>
                    </a:lnTo>
                    <a:lnTo>
                      <a:pt x="81" y="6"/>
                    </a:lnTo>
                    <a:lnTo>
                      <a:pt x="93" y="4"/>
                    </a:lnTo>
                    <a:lnTo>
                      <a:pt x="106" y="1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65" y="1"/>
                    </a:lnTo>
                    <a:lnTo>
                      <a:pt x="178" y="2"/>
                    </a:lnTo>
                    <a:lnTo>
                      <a:pt x="188" y="5"/>
                    </a:lnTo>
                    <a:lnTo>
                      <a:pt x="200" y="7"/>
                    </a:lnTo>
                    <a:lnTo>
                      <a:pt x="210" y="10"/>
                    </a:lnTo>
                    <a:lnTo>
                      <a:pt x="219" y="15"/>
                    </a:lnTo>
                    <a:lnTo>
                      <a:pt x="227" y="19"/>
                    </a:lnTo>
                    <a:lnTo>
                      <a:pt x="234" y="25"/>
                    </a:lnTo>
                    <a:lnTo>
                      <a:pt x="240" y="30"/>
                    </a:lnTo>
                    <a:lnTo>
                      <a:pt x="245" y="37"/>
                    </a:lnTo>
                    <a:lnTo>
                      <a:pt x="251" y="45"/>
                    </a:lnTo>
                    <a:lnTo>
                      <a:pt x="256" y="51"/>
                    </a:lnTo>
                    <a:lnTo>
                      <a:pt x="260" y="59"/>
                    </a:lnTo>
                    <a:lnTo>
                      <a:pt x="264" y="69"/>
                    </a:lnTo>
                    <a:lnTo>
                      <a:pt x="267" y="78"/>
                    </a:lnTo>
                    <a:lnTo>
                      <a:pt x="194" y="92"/>
                    </a:lnTo>
                    <a:lnTo>
                      <a:pt x="190" y="83"/>
                    </a:lnTo>
                    <a:lnTo>
                      <a:pt x="186" y="76"/>
                    </a:lnTo>
                    <a:lnTo>
                      <a:pt x="182" y="70"/>
                    </a:lnTo>
                    <a:lnTo>
                      <a:pt x="175" y="66"/>
                    </a:lnTo>
                    <a:lnTo>
                      <a:pt x="167" y="61"/>
                    </a:lnTo>
                    <a:lnTo>
                      <a:pt x="159" y="58"/>
                    </a:lnTo>
                    <a:lnTo>
                      <a:pt x="149" y="57"/>
                    </a:lnTo>
                    <a:lnTo>
                      <a:pt x="138" y="57"/>
                    </a:lnTo>
                    <a:lnTo>
                      <a:pt x="123" y="57"/>
                    </a:lnTo>
                    <a:lnTo>
                      <a:pt x="110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9"/>
                    </a:lnTo>
                    <a:lnTo>
                      <a:pt x="86" y="71"/>
                    </a:lnTo>
                    <a:lnTo>
                      <a:pt x="85" y="76"/>
                    </a:lnTo>
                    <a:lnTo>
                      <a:pt x="84" y="80"/>
                    </a:lnTo>
                    <a:lnTo>
                      <a:pt x="85" y="84"/>
                    </a:lnTo>
                    <a:lnTo>
                      <a:pt x="86" y="88"/>
                    </a:lnTo>
                    <a:lnTo>
                      <a:pt x="89" y="92"/>
                    </a:lnTo>
                    <a:lnTo>
                      <a:pt x="92" y="95"/>
                    </a:lnTo>
                    <a:lnTo>
                      <a:pt x="101" y="99"/>
                    </a:lnTo>
                    <a:lnTo>
                      <a:pt x="115" y="104"/>
                    </a:lnTo>
                    <a:lnTo>
                      <a:pt x="137" y="110"/>
                    </a:lnTo>
                    <a:lnTo>
                      <a:pt x="165" y="116"/>
                    </a:lnTo>
                    <a:lnTo>
                      <a:pt x="194" y="124"/>
                    </a:lnTo>
                    <a:lnTo>
                      <a:pt x="219" y="132"/>
                    </a:lnTo>
                    <a:lnTo>
                      <a:pt x="228" y="137"/>
                    </a:lnTo>
                    <a:lnTo>
                      <a:pt x="238" y="141"/>
                    </a:lnTo>
                    <a:lnTo>
                      <a:pt x="245" y="147"/>
                    </a:lnTo>
                    <a:lnTo>
                      <a:pt x="252" y="152"/>
                    </a:lnTo>
                    <a:lnTo>
                      <a:pt x="259" y="157"/>
                    </a:lnTo>
                    <a:lnTo>
                      <a:pt x="264" y="163"/>
                    </a:lnTo>
                    <a:lnTo>
                      <a:pt x="268" y="169"/>
                    </a:lnTo>
                    <a:lnTo>
                      <a:pt x="271" y="177"/>
                    </a:lnTo>
                    <a:lnTo>
                      <a:pt x="273" y="184"/>
                    </a:lnTo>
                    <a:lnTo>
                      <a:pt x="276" y="192"/>
                    </a:lnTo>
                    <a:lnTo>
                      <a:pt x="277" y="201"/>
                    </a:lnTo>
                    <a:lnTo>
                      <a:pt x="277" y="210"/>
                    </a:lnTo>
                    <a:lnTo>
                      <a:pt x="277" y="220"/>
                    </a:lnTo>
                    <a:lnTo>
                      <a:pt x="275" y="230"/>
                    </a:lnTo>
                    <a:lnTo>
                      <a:pt x="272" y="240"/>
                    </a:lnTo>
                    <a:lnTo>
                      <a:pt x="269" y="248"/>
                    </a:lnTo>
                    <a:lnTo>
                      <a:pt x="264" y="257"/>
                    </a:lnTo>
                    <a:lnTo>
                      <a:pt x="259" y="265"/>
                    </a:lnTo>
                    <a:lnTo>
                      <a:pt x="251" y="273"/>
                    </a:lnTo>
                    <a:lnTo>
                      <a:pt x="243" y="281"/>
                    </a:lnTo>
                    <a:lnTo>
                      <a:pt x="234" y="287"/>
                    </a:lnTo>
                    <a:lnTo>
                      <a:pt x="224" y="293"/>
                    </a:lnTo>
                    <a:lnTo>
                      <a:pt x="214" y="298"/>
                    </a:lnTo>
                    <a:lnTo>
                      <a:pt x="200" y="302"/>
                    </a:lnTo>
                    <a:lnTo>
                      <a:pt x="188" y="306"/>
                    </a:lnTo>
                    <a:lnTo>
                      <a:pt x="174" y="307"/>
                    </a:lnTo>
                    <a:lnTo>
                      <a:pt x="159" y="309"/>
                    </a:lnTo>
                    <a:lnTo>
                      <a:pt x="142" y="310"/>
                    </a:lnTo>
                    <a:lnTo>
                      <a:pt x="127" y="309"/>
                    </a:lnTo>
                    <a:lnTo>
                      <a:pt x="114" y="309"/>
                    </a:lnTo>
                    <a:lnTo>
                      <a:pt x="101" y="306"/>
                    </a:lnTo>
                    <a:lnTo>
                      <a:pt x="88" y="303"/>
                    </a:lnTo>
                    <a:lnTo>
                      <a:pt x="77" y="299"/>
                    </a:lnTo>
                    <a:lnTo>
                      <a:pt x="66" y="295"/>
                    </a:lnTo>
                    <a:lnTo>
                      <a:pt x="56" y="290"/>
                    </a:lnTo>
                    <a:lnTo>
                      <a:pt x="46" y="285"/>
                    </a:lnTo>
                    <a:lnTo>
                      <a:pt x="39" y="278"/>
                    </a:lnTo>
                    <a:lnTo>
                      <a:pt x="31" y="271"/>
                    </a:lnTo>
                    <a:lnTo>
                      <a:pt x="24" y="264"/>
                    </a:lnTo>
                    <a:lnTo>
                      <a:pt x="17" y="256"/>
                    </a:lnTo>
                    <a:lnTo>
                      <a:pt x="12" y="248"/>
                    </a:lnTo>
                    <a:lnTo>
                      <a:pt x="7" y="238"/>
                    </a:lnTo>
                    <a:lnTo>
                      <a:pt x="4" y="229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8" name="Freeform 290">
                <a:extLst>
                  <a:ext uri="{FF2B5EF4-FFF2-40B4-BE49-F238E27FC236}">
                    <a16:creationId xmlns:a16="http://schemas.microsoft.com/office/drawing/2014/main" id="{4C9D989F-45BE-4B83-92E4-97178E11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78"/>
                <a:ext cx="82" cy="102"/>
              </a:xfrm>
              <a:custGeom>
                <a:avLst/>
                <a:gdLst>
                  <a:gd name="T0" fmla="*/ 0 w 327"/>
                  <a:gd name="T1" fmla="*/ 409 h 409"/>
                  <a:gd name="T2" fmla="*/ 0 w 327"/>
                  <a:gd name="T3" fmla="*/ 0 h 409"/>
                  <a:gd name="T4" fmla="*/ 82 w 327"/>
                  <a:gd name="T5" fmla="*/ 0 h 409"/>
                  <a:gd name="T6" fmla="*/ 82 w 327"/>
                  <a:gd name="T7" fmla="*/ 161 h 409"/>
                  <a:gd name="T8" fmla="*/ 244 w 327"/>
                  <a:gd name="T9" fmla="*/ 161 h 409"/>
                  <a:gd name="T10" fmla="*/ 244 w 327"/>
                  <a:gd name="T11" fmla="*/ 0 h 409"/>
                  <a:gd name="T12" fmla="*/ 327 w 327"/>
                  <a:gd name="T13" fmla="*/ 0 h 409"/>
                  <a:gd name="T14" fmla="*/ 327 w 327"/>
                  <a:gd name="T15" fmla="*/ 409 h 409"/>
                  <a:gd name="T16" fmla="*/ 244 w 327"/>
                  <a:gd name="T17" fmla="*/ 409 h 409"/>
                  <a:gd name="T18" fmla="*/ 244 w 327"/>
                  <a:gd name="T19" fmla="*/ 231 h 409"/>
                  <a:gd name="T20" fmla="*/ 82 w 327"/>
                  <a:gd name="T21" fmla="*/ 231 h 409"/>
                  <a:gd name="T22" fmla="*/ 82 w 327"/>
                  <a:gd name="T23" fmla="*/ 409 h 409"/>
                  <a:gd name="T24" fmla="*/ 0 w 327"/>
                  <a:gd name="T25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7" h="409">
                    <a:moveTo>
                      <a:pt x="0" y="409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161"/>
                    </a:lnTo>
                    <a:lnTo>
                      <a:pt x="244" y="161"/>
                    </a:lnTo>
                    <a:lnTo>
                      <a:pt x="244" y="0"/>
                    </a:lnTo>
                    <a:lnTo>
                      <a:pt x="327" y="0"/>
                    </a:lnTo>
                    <a:lnTo>
                      <a:pt x="327" y="409"/>
                    </a:lnTo>
                    <a:lnTo>
                      <a:pt x="244" y="409"/>
                    </a:lnTo>
                    <a:lnTo>
                      <a:pt x="244" y="231"/>
                    </a:lnTo>
                    <a:lnTo>
                      <a:pt x="82" y="231"/>
                    </a:lnTo>
                    <a:lnTo>
                      <a:pt x="82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59" name="Freeform 291">
                <a:extLst>
                  <a:ext uri="{FF2B5EF4-FFF2-40B4-BE49-F238E27FC236}">
                    <a16:creationId xmlns:a16="http://schemas.microsoft.com/office/drawing/2014/main" id="{720D4223-493C-4CE6-97D4-E7DFF8A4B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4" y="2578"/>
                <a:ext cx="20" cy="102"/>
              </a:xfrm>
              <a:custGeom>
                <a:avLst/>
                <a:gdLst>
                  <a:gd name="T0" fmla="*/ 0 w 78"/>
                  <a:gd name="T1" fmla="*/ 73 h 409"/>
                  <a:gd name="T2" fmla="*/ 0 w 78"/>
                  <a:gd name="T3" fmla="*/ 0 h 409"/>
                  <a:gd name="T4" fmla="*/ 78 w 78"/>
                  <a:gd name="T5" fmla="*/ 0 h 409"/>
                  <a:gd name="T6" fmla="*/ 78 w 78"/>
                  <a:gd name="T7" fmla="*/ 73 h 409"/>
                  <a:gd name="T8" fmla="*/ 0 w 78"/>
                  <a:gd name="T9" fmla="*/ 73 h 409"/>
                  <a:gd name="T10" fmla="*/ 0 w 78"/>
                  <a:gd name="T11" fmla="*/ 409 h 409"/>
                  <a:gd name="T12" fmla="*/ 0 w 78"/>
                  <a:gd name="T13" fmla="*/ 113 h 409"/>
                  <a:gd name="T14" fmla="*/ 78 w 78"/>
                  <a:gd name="T15" fmla="*/ 113 h 409"/>
                  <a:gd name="T16" fmla="*/ 78 w 78"/>
                  <a:gd name="T17" fmla="*/ 409 h 409"/>
                  <a:gd name="T18" fmla="*/ 0 w 78"/>
                  <a:gd name="T1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09">
                    <a:moveTo>
                      <a:pt x="0" y="73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73"/>
                    </a:lnTo>
                    <a:lnTo>
                      <a:pt x="0" y="73"/>
                    </a:lnTo>
                    <a:close/>
                    <a:moveTo>
                      <a:pt x="0" y="409"/>
                    </a:moveTo>
                    <a:lnTo>
                      <a:pt x="0" y="113"/>
                    </a:lnTo>
                    <a:lnTo>
                      <a:pt x="78" y="113"/>
                    </a:lnTo>
                    <a:lnTo>
                      <a:pt x="78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0" name="Freeform 292">
                <a:extLst>
                  <a:ext uri="{FF2B5EF4-FFF2-40B4-BE49-F238E27FC236}">
                    <a16:creationId xmlns:a16="http://schemas.microsoft.com/office/drawing/2014/main" id="{041B1DE8-E207-4F19-9D64-F6ED5B096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9" y="2578"/>
                <a:ext cx="73" cy="104"/>
              </a:xfrm>
              <a:custGeom>
                <a:avLst/>
                <a:gdLst>
                  <a:gd name="T0" fmla="*/ 217 w 289"/>
                  <a:gd name="T1" fmla="*/ 409 h 417"/>
                  <a:gd name="T2" fmla="*/ 207 w 289"/>
                  <a:gd name="T3" fmla="*/ 378 h 417"/>
                  <a:gd name="T4" fmla="*/ 186 w 289"/>
                  <a:gd name="T5" fmla="*/ 397 h 417"/>
                  <a:gd name="T6" fmla="*/ 162 w 289"/>
                  <a:gd name="T7" fmla="*/ 409 h 417"/>
                  <a:gd name="T8" fmla="*/ 136 w 289"/>
                  <a:gd name="T9" fmla="*/ 415 h 417"/>
                  <a:gd name="T10" fmla="*/ 111 w 289"/>
                  <a:gd name="T11" fmla="*/ 415 h 417"/>
                  <a:gd name="T12" fmla="*/ 87 w 289"/>
                  <a:gd name="T13" fmla="*/ 410 h 417"/>
                  <a:gd name="T14" fmla="*/ 66 w 289"/>
                  <a:gd name="T15" fmla="*/ 399 h 417"/>
                  <a:gd name="T16" fmla="*/ 46 w 289"/>
                  <a:gd name="T17" fmla="*/ 385 h 417"/>
                  <a:gd name="T18" fmla="*/ 28 w 289"/>
                  <a:gd name="T19" fmla="*/ 364 h 417"/>
                  <a:gd name="T20" fmla="*/ 14 w 289"/>
                  <a:gd name="T21" fmla="*/ 340 h 417"/>
                  <a:gd name="T22" fmla="*/ 5 w 289"/>
                  <a:gd name="T23" fmla="*/ 311 h 417"/>
                  <a:gd name="T24" fmla="*/ 1 w 289"/>
                  <a:gd name="T25" fmla="*/ 277 h 417"/>
                  <a:gd name="T26" fmla="*/ 1 w 289"/>
                  <a:gd name="T27" fmla="*/ 242 h 417"/>
                  <a:gd name="T28" fmla="*/ 5 w 289"/>
                  <a:gd name="T29" fmla="*/ 208 h 417"/>
                  <a:gd name="T30" fmla="*/ 14 w 289"/>
                  <a:gd name="T31" fmla="*/ 179 h 417"/>
                  <a:gd name="T32" fmla="*/ 28 w 289"/>
                  <a:gd name="T33" fmla="*/ 155 h 417"/>
                  <a:gd name="T34" fmla="*/ 45 w 289"/>
                  <a:gd name="T35" fmla="*/ 137 h 417"/>
                  <a:gd name="T36" fmla="*/ 65 w 289"/>
                  <a:gd name="T37" fmla="*/ 121 h 417"/>
                  <a:gd name="T38" fmla="*/ 87 w 289"/>
                  <a:gd name="T39" fmla="*/ 112 h 417"/>
                  <a:gd name="T40" fmla="*/ 113 w 289"/>
                  <a:gd name="T41" fmla="*/ 106 h 417"/>
                  <a:gd name="T42" fmla="*/ 138 w 289"/>
                  <a:gd name="T43" fmla="*/ 106 h 417"/>
                  <a:gd name="T44" fmla="*/ 160 w 289"/>
                  <a:gd name="T45" fmla="*/ 112 h 417"/>
                  <a:gd name="T46" fmla="*/ 182 w 289"/>
                  <a:gd name="T47" fmla="*/ 122 h 417"/>
                  <a:gd name="T48" fmla="*/ 201 w 289"/>
                  <a:gd name="T49" fmla="*/ 138 h 417"/>
                  <a:gd name="T50" fmla="*/ 211 w 289"/>
                  <a:gd name="T51" fmla="*/ 0 h 417"/>
                  <a:gd name="T52" fmla="*/ 289 w 289"/>
                  <a:gd name="T53" fmla="*/ 409 h 417"/>
                  <a:gd name="T54" fmla="*/ 81 w 289"/>
                  <a:gd name="T55" fmla="*/ 277 h 417"/>
                  <a:gd name="T56" fmla="*/ 85 w 289"/>
                  <a:gd name="T57" fmla="*/ 304 h 417"/>
                  <a:gd name="T58" fmla="*/ 90 w 289"/>
                  <a:gd name="T59" fmla="*/ 317 h 417"/>
                  <a:gd name="T60" fmla="*/ 98 w 289"/>
                  <a:gd name="T61" fmla="*/ 330 h 417"/>
                  <a:gd name="T62" fmla="*/ 110 w 289"/>
                  <a:gd name="T63" fmla="*/ 342 h 417"/>
                  <a:gd name="T64" fmla="*/ 123 w 289"/>
                  <a:gd name="T65" fmla="*/ 350 h 417"/>
                  <a:gd name="T66" fmla="*/ 138 w 289"/>
                  <a:gd name="T67" fmla="*/ 353 h 417"/>
                  <a:gd name="T68" fmla="*/ 154 w 289"/>
                  <a:gd name="T69" fmla="*/ 354 h 417"/>
                  <a:gd name="T70" fmla="*/ 166 w 289"/>
                  <a:gd name="T71" fmla="*/ 350 h 417"/>
                  <a:gd name="T72" fmla="*/ 178 w 289"/>
                  <a:gd name="T73" fmla="*/ 345 h 417"/>
                  <a:gd name="T74" fmla="*/ 188 w 289"/>
                  <a:gd name="T75" fmla="*/ 337 h 417"/>
                  <a:gd name="T76" fmla="*/ 197 w 289"/>
                  <a:gd name="T77" fmla="*/ 325 h 417"/>
                  <a:gd name="T78" fmla="*/ 204 w 289"/>
                  <a:gd name="T79" fmla="*/ 311 h 417"/>
                  <a:gd name="T80" fmla="*/ 209 w 289"/>
                  <a:gd name="T81" fmla="*/ 293 h 417"/>
                  <a:gd name="T82" fmla="*/ 211 w 289"/>
                  <a:gd name="T83" fmla="*/ 273 h 417"/>
                  <a:gd name="T84" fmla="*/ 211 w 289"/>
                  <a:gd name="T85" fmla="*/ 250 h 417"/>
                  <a:gd name="T86" fmla="*/ 209 w 289"/>
                  <a:gd name="T87" fmla="*/ 228 h 417"/>
                  <a:gd name="T88" fmla="*/ 204 w 289"/>
                  <a:gd name="T89" fmla="*/ 210 h 417"/>
                  <a:gd name="T90" fmla="*/ 197 w 289"/>
                  <a:gd name="T91" fmla="*/ 195 h 417"/>
                  <a:gd name="T92" fmla="*/ 188 w 289"/>
                  <a:gd name="T93" fmla="*/ 183 h 417"/>
                  <a:gd name="T94" fmla="*/ 178 w 289"/>
                  <a:gd name="T95" fmla="*/ 175 h 417"/>
                  <a:gd name="T96" fmla="*/ 166 w 289"/>
                  <a:gd name="T97" fmla="*/ 170 h 417"/>
                  <a:gd name="T98" fmla="*/ 152 w 289"/>
                  <a:gd name="T99" fmla="*/ 166 h 417"/>
                  <a:gd name="T100" fmla="*/ 139 w 289"/>
                  <a:gd name="T101" fmla="*/ 166 h 417"/>
                  <a:gd name="T102" fmla="*/ 126 w 289"/>
                  <a:gd name="T103" fmla="*/ 170 h 417"/>
                  <a:gd name="T104" fmla="*/ 114 w 289"/>
                  <a:gd name="T105" fmla="*/ 175 h 417"/>
                  <a:gd name="T106" fmla="*/ 105 w 289"/>
                  <a:gd name="T107" fmla="*/ 183 h 417"/>
                  <a:gd name="T108" fmla="*/ 95 w 289"/>
                  <a:gd name="T109" fmla="*/ 194 h 417"/>
                  <a:gd name="T110" fmla="*/ 87 w 289"/>
                  <a:gd name="T111" fmla="*/ 208 h 417"/>
                  <a:gd name="T112" fmla="*/ 83 w 289"/>
                  <a:gd name="T113" fmla="*/ 224 h 417"/>
                  <a:gd name="T114" fmla="*/ 81 w 289"/>
                  <a:gd name="T115" fmla="*/ 24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9" h="417">
                    <a:moveTo>
                      <a:pt x="289" y="409"/>
                    </a:moveTo>
                    <a:lnTo>
                      <a:pt x="217" y="409"/>
                    </a:lnTo>
                    <a:lnTo>
                      <a:pt x="217" y="366"/>
                    </a:lnTo>
                    <a:lnTo>
                      <a:pt x="207" y="378"/>
                    </a:lnTo>
                    <a:lnTo>
                      <a:pt x="197" y="387"/>
                    </a:lnTo>
                    <a:lnTo>
                      <a:pt x="186" y="397"/>
                    </a:lnTo>
                    <a:lnTo>
                      <a:pt x="174" y="403"/>
                    </a:lnTo>
                    <a:lnTo>
                      <a:pt x="162" y="409"/>
                    </a:lnTo>
                    <a:lnTo>
                      <a:pt x="150" y="413"/>
                    </a:lnTo>
                    <a:lnTo>
                      <a:pt x="136" y="415"/>
                    </a:lnTo>
                    <a:lnTo>
                      <a:pt x="125" y="417"/>
                    </a:lnTo>
                    <a:lnTo>
                      <a:pt x="111" y="415"/>
                    </a:lnTo>
                    <a:lnTo>
                      <a:pt x="99" y="414"/>
                    </a:lnTo>
                    <a:lnTo>
                      <a:pt x="87" y="410"/>
                    </a:lnTo>
                    <a:lnTo>
                      <a:pt x="77" y="406"/>
                    </a:lnTo>
                    <a:lnTo>
                      <a:pt x="66" y="399"/>
                    </a:lnTo>
                    <a:lnTo>
                      <a:pt x="56" y="393"/>
                    </a:lnTo>
                    <a:lnTo>
                      <a:pt x="46" y="385"/>
                    </a:lnTo>
                    <a:lnTo>
                      <a:pt x="37" y="374"/>
                    </a:lnTo>
                    <a:lnTo>
                      <a:pt x="28" y="364"/>
                    </a:lnTo>
                    <a:lnTo>
                      <a:pt x="21" y="352"/>
                    </a:lnTo>
                    <a:lnTo>
                      <a:pt x="14" y="340"/>
                    </a:lnTo>
                    <a:lnTo>
                      <a:pt x="9" y="325"/>
                    </a:lnTo>
                    <a:lnTo>
                      <a:pt x="5" y="311"/>
                    </a:lnTo>
                    <a:lnTo>
                      <a:pt x="2" y="295"/>
                    </a:lnTo>
                    <a:lnTo>
                      <a:pt x="1" y="277"/>
                    </a:lnTo>
                    <a:lnTo>
                      <a:pt x="0" y="260"/>
                    </a:lnTo>
                    <a:lnTo>
                      <a:pt x="1" y="242"/>
                    </a:lnTo>
                    <a:lnTo>
                      <a:pt x="2" y="224"/>
                    </a:lnTo>
                    <a:lnTo>
                      <a:pt x="5" y="208"/>
                    </a:lnTo>
                    <a:lnTo>
                      <a:pt x="9" y="194"/>
                    </a:lnTo>
                    <a:lnTo>
                      <a:pt x="14" y="179"/>
                    </a:lnTo>
                    <a:lnTo>
                      <a:pt x="20" y="167"/>
                    </a:lnTo>
                    <a:lnTo>
                      <a:pt x="28" y="155"/>
                    </a:lnTo>
                    <a:lnTo>
                      <a:pt x="36" y="145"/>
                    </a:lnTo>
                    <a:lnTo>
                      <a:pt x="45" y="137"/>
                    </a:lnTo>
                    <a:lnTo>
                      <a:pt x="54" y="129"/>
                    </a:lnTo>
                    <a:lnTo>
                      <a:pt x="65" y="121"/>
                    </a:lnTo>
                    <a:lnTo>
                      <a:pt x="75" y="116"/>
                    </a:lnTo>
                    <a:lnTo>
                      <a:pt x="87" y="112"/>
                    </a:lnTo>
                    <a:lnTo>
                      <a:pt x="99" y="109"/>
                    </a:lnTo>
                    <a:lnTo>
                      <a:pt x="113" y="106"/>
                    </a:lnTo>
                    <a:lnTo>
                      <a:pt x="126" y="106"/>
                    </a:lnTo>
                    <a:lnTo>
                      <a:pt x="138" y="106"/>
                    </a:lnTo>
                    <a:lnTo>
                      <a:pt x="150" y="109"/>
                    </a:lnTo>
                    <a:lnTo>
                      <a:pt x="160" y="112"/>
                    </a:lnTo>
                    <a:lnTo>
                      <a:pt x="171" y="117"/>
                    </a:lnTo>
                    <a:lnTo>
                      <a:pt x="182" y="122"/>
                    </a:lnTo>
                    <a:lnTo>
                      <a:pt x="192" y="129"/>
                    </a:lnTo>
                    <a:lnTo>
                      <a:pt x="201" y="138"/>
                    </a:lnTo>
                    <a:lnTo>
                      <a:pt x="211" y="147"/>
                    </a:lnTo>
                    <a:lnTo>
                      <a:pt x="211" y="0"/>
                    </a:lnTo>
                    <a:lnTo>
                      <a:pt x="289" y="0"/>
                    </a:lnTo>
                    <a:lnTo>
                      <a:pt x="289" y="409"/>
                    </a:lnTo>
                    <a:close/>
                    <a:moveTo>
                      <a:pt x="81" y="255"/>
                    </a:moveTo>
                    <a:lnTo>
                      <a:pt x="81" y="277"/>
                    </a:lnTo>
                    <a:lnTo>
                      <a:pt x="83" y="296"/>
                    </a:lnTo>
                    <a:lnTo>
                      <a:pt x="85" y="304"/>
                    </a:lnTo>
                    <a:lnTo>
                      <a:pt x="87" y="311"/>
                    </a:lnTo>
                    <a:lnTo>
                      <a:pt x="90" y="317"/>
                    </a:lnTo>
                    <a:lnTo>
                      <a:pt x="94" y="324"/>
                    </a:lnTo>
                    <a:lnTo>
                      <a:pt x="98" y="330"/>
                    </a:lnTo>
                    <a:lnTo>
                      <a:pt x="103" y="337"/>
                    </a:lnTo>
                    <a:lnTo>
                      <a:pt x="110" y="342"/>
                    </a:lnTo>
                    <a:lnTo>
                      <a:pt x="117" y="346"/>
                    </a:lnTo>
                    <a:lnTo>
                      <a:pt x="123" y="350"/>
                    </a:lnTo>
                    <a:lnTo>
                      <a:pt x="130" y="352"/>
                    </a:lnTo>
                    <a:lnTo>
                      <a:pt x="138" y="353"/>
                    </a:lnTo>
                    <a:lnTo>
                      <a:pt x="146" y="354"/>
                    </a:lnTo>
                    <a:lnTo>
                      <a:pt x="154" y="354"/>
                    </a:lnTo>
                    <a:lnTo>
                      <a:pt x="159" y="353"/>
                    </a:lnTo>
                    <a:lnTo>
                      <a:pt x="166" y="350"/>
                    </a:lnTo>
                    <a:lnTo>
                      <a:pt x="171" y="348"/>
                    </a:lnTo>
                    <a:lnTo>
                      <a:pt x="178" y="345"/>
                    </a:lnTo>
                    <a:lnTo>
                      <a:pt x="183" y="341"/>
                    </a:lnTo>
                    <a:lnTo>
                      <a:pt x="188" y="337"/>
                    </a:lnTo>
                    <a:lnTo>
                      <a:pt x="192" y="330"/>
                    </a:lnTo>
                    <a:lnTo>
                      <a:pt x="197" y="325"/>
                    </a:lnTo>
                    <a:lnTo>
                      <a:pt x="200" y="318"/>
                    </a:lnTo>
                    <a:lnTo>
                      <a:pt x="204" y="311"/>
                    </a:lnTo>
                    <a:lnTo>
                      <a:pt x="207" y="303"/>
                    </a:lnTo>
                    <a:lnTo>
                      <a:pt x="209" y="293"/>
                    </a:lnTo>
                    <a:lnTo>
                      <a:pt x="211" y="284"/>
                    </a:lnTo>
                    <a:lnTo>
                      <a:pt x="211" y="273"/>
                    </a:lnTo>
                    <a:lnTo>
                      <a:pt x="212" y="263"/>
                    </a:lnTo>
                    <a:lnTo>
                      <a:pt x="211" y="250"/>
                    </a:lnTo>
                    <a:lnTo>
                      <a:pt x="211" y="239"/>
                    </a:lnTo>
                    <a:lnTo>
                      <a:pt x="209" y="228"/>
                    </a:lnTo>
                    <a:lnTo>
                      <a:pt x="207" y="218"/>
                    </a:lnTo>
                    <a:lnTo>
                      <a:pt x="204" y="210"/>
                    </a:lnTo>
                    <a:lnTo>
                      <a:pt x="201" y="202"/>
                    </a:lnTo>
                    <a:lnTo>
                      <a:pt x="197" y="195"/>
                    </a:lnTo>
                    <a:lnTo>
                      <a:pt x="194" y="188"/>
                    </a:lnTo>
                    <a:lnTo>
                      <a:pt x="188" y="183"/>
                    </a:lnTo>
                    <a:lnTo>
                      <a:pt x="183" y="179"/>
                    </a:lnTo>
                    <a:lnTo>
                      <a:pt x="178" y="175"/>
                    </a:lnTo>
                    <a:lnTo>
                      <a:pt x="172" y="171"/>
                    </a:lnTo>
                    <a:lnTo>
                      <a:pt x="166" y="170"/>
                    </a:lnTo>
                    <a:lnTo>
                      <a:pt x="159" y="167"/>
                    </a:lnTo>
                    <a:lnTo>
                      <a:pt x="152" y="166"/>
                    </a:lnTo>
                    <a:lnTo>
                      <a:pt x="146" y="166"/>
                    </a:lnTo>
                    <a:lnTo>
                      <a:pt x="139" y="166"/>
                    </a:lnTo>
                    <a:lnTo>
                      <a:pt x="132" y="167"/>
                    </a:lnTo>
                    <a:lnTo>
                      <a:pt x="126" y="170"/>
                    </a:lnTo>
                    <a:lnTo>
                      <a:pt x="121" y="171"/>
                    </a:lnTo>
                    <a:lnTo>
                      <a:pt x="114" y="175"/>
                    </a:lnTo>
                    <a:lnTo>
                      <a:pt x="109" y="179"/>
                    </a:lnTo>
                    <a:lnTo>
                      <a:pt x="105" y="183"/>
                    </a:lnTo>
                    <a:lnTo>
                      <a:pt x="99" y="188"/>
                    </a:lnTo>
                    <a:lnTo>
                      <a:pt x="95" y="194"/>
                    </a:lnTo>
                    <a:lnTo>
                      <a:pt x="91" y="200"/>
                    </a:lnTo>
                    <a:lnTo>
                      <a:pt x="87" y="208"/>
                    </a:lnTo>
                    <a:lnTo>
                      <a:pt x="85" y="216"/>
                    </a:lnTo>
                    <a:lnTo>
                      <a:pt x="83" y="224"/>
                    </a:lnTo>
                    <a:lnTo>
                      <a:pt x="82" y="234"/>
                    </a:lnTo>
                    <a:lnTo>
                      <a:pt x="81" y="244"/>
                    </a:lnTo>
                    <a:lnTo>
                      <a:pt x="81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1" name="Freeform 293">
                <a:extLst>
                  <a:ext uri="{FF2B5EF4-FFF2-40B4-BE49-F238E27FC236}">
                    <a16:creationId xmlns:a16="http://schemas.microsoft.com/office/drawing/2014/main" id="{4167241C-5DCC-4C92-8EA8-0C95390EF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604"/>
                <a:ext cx="48" cy="76"/>
              </a:xfrm>
              <a:custGeom>
                <a:avLst/>
                <a:gdLst>
                  <a:gd name="T0" fmla="*/ 79 w 193"/>
                  <a:gd name="T1" fmla="*/ 303 h 303"/>
                  <a:gd name="T2" fmla="*/ 0 w 193"/>
                  <a:gd name="T3" fmla="*/ 303 h 303"/>
                  <a:gd name="T4" fmla="*/ 0 w 193"/>
                  <a:gd name="T5" fmla="*/ 7 h 303"/>
                  <a:gd name="T6" fmla="*/ 73 w 193"/>
                  <a:gd name="T7" fmla="*/ 7 h 303"/>
                  <a:gd name="T8" fmla="*/ 73 w 193"/>
                  <a:gd name="T9" fmla="*/ 49 h 303"/>
                  <a:gd name="T10" fmla="*/ 83 w 193"/>
                  <a:gd name="T11" fmla="*/ 35 h 303"/>
                  <a:gd name="T12" fmla="*/ 92 w 193"/>
                  <a:gd name="T13" fmla="*/ 24 h 303"/>
                  <a:gd name="T14" fmla="*/ 100 w 193"/>
                  <a:gd name="T15" fmla="*/ 16 h 303"/>
                  <a:gd name="T16" fmla="*/ 108 w 193"/>
                  <a:gd name="T17" fmla="*/ 10 h 303"/>
                  <a:gd name="T18" fmla="*/ 114 w 193"/>
                  <a:gd name="T19" fmla="*/ 6 h 303"/>
                  <a:gd name="T20" fmla="*/ 124 w 193"/>
                  <a:gd name="T21" fmla="*/ 3 h 303"/>
                  <a:gd name="T22" fmla="*/ 132 w 193"/>
                  <a:gd name="T23" fmla="*/ 0 h 303"/>
                  <a:gd name="T24" fmla="*/ 141 w 193"/>
                  <a:gd name="T25" fmla="*/ 0 h 303"/>
                  <a:gd name="T26" fmla="*/ 154 w 193"/>
                  <a:gd name="T27" fmla="*/ 2 h 303"/>
                  <a:gd name="T28" fmla="*/ 168 w 193"/>
                  <a:gd name="T29" fmla="*/ 4 h 303"/>
                  <a:gd name="T30" fmla="*/ 181 w 193"/>
                  <a:gd name="T31" fmla="*/ 8 h 303"/>
                  <a:gd name="T32" fmla="*/ 193 w 193"/>
                  <a:gd name="T33" fmla="*/ 15 h 303"/>
                  <a:gd name="T34" fmla="*/ 169 w 193"/>
                  <a:gd name="T35" fmla="*/ 84 h 303"/>
                  <a:gd name="T36" fmla="*/ 158 w 193"/>
                  <a:gd name="T37" fmla="*/ 77 h 303"/>
                  <a:gd name="T38" fmla="*/ 149 w 193"/>
                  <a:gd name="T39" fmla="*/ 73 h 303"/>
                  <a:gd name="T40" fmla="*/ 141 w 193"/>
                  <a:gd name="T41" fmla="*/ 72 h 303"/>
                  <a:gd name="T42" fmla="*/ 132 w 193"/>
                  <a:gd name="T43" fmla="*/ 71 h 303"/>
                  <a:gd name="T44" fmla="*/ 124 w 193"/>
                  <a:gd name="T45" fmla="*/ 71 h 303"/>
                  <a:gd name="T46" fmla="*/ 116 w 193"/>
                  <a:gd name="T47" fmla="*/ 73 h 303"/>
                  <a:gd name="T48" fmla="*/ 109 w 193"/>
                  <a:gd name="T49" fmla="*/ 76 h 303"/>
                  <a:gd name="T50" fmla="*/ 104 w 193"/>
                  <a:gd name="T51" fmla="*/ 80 h 303"/>
                  <a:gd name="T52" fmla="*/ 99 w 193"/>
                  <a:gd name="T53" fmla="*/ 85 h 303"/>
                  <a:gd name="T54" fmla="*/ 93 w 193"/>
                  <a:gd name="T55" fmla="*/ 92 h 303"/>
                  <a:gd name="T56" fmla="*/ 89 w 193"/>
                  <a:gd name="T57" fmla="*/ 101 h 303"/>
                  <a:gd name="T58" fmla="*/ 85 w 193"/>
                  <a:gd name="T59" fmla="*/ 113 h 303"/>
                  <a:gd name="T60" fmla="*/ 83 w 193"/>
                  <a:gd name="T61" fmla="*/ 128 h 303"/>
                  <a:gd name="T62" fmla="*/ 81 w 193"/>
                  <a:gd name="T63" fmla="*/ 149 h 303"/>
                  <a:gd name="T64" fmla="*/ 80 w 193"/>
                  <a:gd name="T65" fmla="*/ 177 h 303"/>
                  <a:gd name="T66" fmla="*/ 79 w 193"/>
                  <a:gd name="T67" fmla="*/ 211 h 303"/>
                  <a:gd name="T68" fmla="*/ 79 w 193"/>
                  <a:gd name="T6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3" h="303">
                    <a:moveTo>
                      <a:pt x="79" y="303"/>
                    </a:moveTo>
                    <a:lnTo>
                      <a:pt x="0" y="303"/>
                    </a:lnTo>
                    <a:lnTo>
                      <a:pt x="0" y="7"/>
                    </a:lnTo>
                    <a:lnTo>
                      <a:pt x="73" y="7"/>
                    </a:lnTo>
                    <a:lnTo>
                      <a:pt x="73" y="49"/>
                    </a:lnTo>
                    <a:lnTo>
                      <a:pt x="83" y="35"/>
                    </a:lnTo>
                    <a:lnTo>
                      <a:pt x="92" y="24"/>
                    </a:lnTo>
                    <a:lnTo>
                      <a:pt x="100" y="16"/>
                    </a:lnTo>
                    <a:lnTo>
                      <a:pt x="108" y="10"/>
                    </a:lnTo>
                    <a:lnTo>
                      <a:pt x="114" y="6"/>
                    </a:lnTo>
                    <a:lnTo>
                      <a:pt x="124" y="3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54" y="2"/>
                    </a:lnTo>
                    <a:lnTo>
                      <a:pt x="168" y="4"/>
                    </a:lnTo>
                    <a:lnTo>
                      <a:pt x="181" y="8"/>
                    </a:lnTo>
                    <a:lnTo>
                      <a:pt x="193" y="15"/>
                    </a:lnTo>
                    <a:lnTo>
                      <a:pt x="169" y="84"/>
                    </a:lnTo>
                    <a:lnTo>
                      <a:pt x="158" y="77"/>
                    </a:lnTo>
                    <a:lnTo>
                      <a:pt x="149" y="73"/>
                    </a:lnTo>
                    <a:lnTo>
                      <a:pt x="141" y="72"/>
                    </a:lnTo>
                    <a:lnTo>
                      <a:pt x="132" y="71"/>
                    </a:lnTo>
                    <a:lnTo>
                      <a:pt x="124" y="71"/>
                    </a:lnTo>
                    <a:lnTo>
                      <a:pt x="116" y="73"/>
                    </a:lnTo>
                    <a:lnTo>
                      <a:pt x="109" y="76"/>
                    </a:lnTo>
                    <a:lnTo>
                      <a:pt x="104" y="80"/>
                    </a:lnTo>
                    <a:lnTo>
                      <a:pt x="99" y="85"/>
                    </a:lnTo>
                    <a:lnTo>
                      <a:pt x="93" y="92"/>
                    </a:lnTo>
                    <a:lnTo>
                      <a:pt x="89" y="101"/>
                    </a:lnTo>
                    <a:lnTo>
                      <a:pt x="85" y="113"/>
                    </a:lnTo>
                    <a:lnTo>
                      <a:pt x="83" y="128"/>
                    </a:lnTo>
                    <a:lnTo>
                      <a:pt x="81" y="149"/>
                    </a:lnTo>
                    <a:lnTo>
                      <a:pt x="80" y="177"/>
                    </a:lnTo>
                    <a:lnTo>
                      <a:pt x="79" y="211"/>
                    </a:lnTo>
                    <a:lnTo>
                      <a:pt x="79" y="303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2" name="Freeform 294">
                <a:extLst>
                  <a:ext uri="{FF2B5EF4-FFF2-40B4-BE49-F238E27FC236}">
                    <a16:creationId xmlns:a16="http://schemas.microsoft.com/office/drawing/2014/main" id="{77ADFCEC-41DB-4BD5-82F7-0D6045DEF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1" y="2604"/>
                <a:ext cx="70" cy="78"/>
              </a:xfrm>
              <a:custGeom>
                <a:avLst/>
                <a:gdLst>
                  <a:gd name="T0" fmla="*/ 12 w 279"/>
                  <a:gd name="T1" fmla="*/ 75 h 311"/>
                  <a:gd name="T2" fmla="*/ 24 w 279"/>
                  <a:gd name="T3" fmla="*/ 47 h 311"/>
                  <a:gd name="T4" fmla="*/ 42 w 279"/>
                  <a:gd name="T5" fmla="*/ 27 h 311"/>
                  <a:gd name="T6" fmla="*/ 66 w 279"/>
                  <a:gd name="T7" fmla="*/ 12 h 311"/>
                  <a:gd name="T8" fmla="*/ 97 w 279"/>
                  <a:gd name="T9" fmla="*/ 3 h 311"/>
                  <a:gd name="T10" fmla="*/ 137 w 279"/>
                  <a:gd name="T11" fmla="*/ 0 h 311"/>
                  <a:gd name="T12" fmla="*/ 200 w 279"/>
                  <a:gd name="T13" fmla="*/ 7 h 311"/>
                  <a:gd name="T14" fmla="*/ 236 w 279"/>
                  <a:gd name="T15" fmla="*/ 27 h 311"/>
                  <a:gd name="T16" fmla="*/ 255 w 279"/>
                  <a:gd name="T17" fmla="*/ 56 h 311"/>
                  <a:gd name="T18" fmla="*/ 261 w 279"/>
                  <a:gd name="T19" fmla="*/ 114 h 311"/>
                  <a:gd name="T20" fmla="*/ 261 w 279"/>
                  <a:gd name="T21" fmla="*/ 240 h 311"/>
                  <a:gd name="T22" fmla="*/ 267 w 279"/>
                  <a:gd name="T23" fmla="*/ 274 h 311"/>
                  <a:gd name="T24" fmla="*/ 279 w 279"/>
                  <a:gd name="T25" fmla="*/ 303 h 311"/>
                  <a:gd name="T26" fmla="*/ 194 w 279"/>
                  <a:gd name="T27" fmla="*/ 280 h 311"/>
                  <a:gd name="T28" fmla="*/ 180 w 279"/>
                  <a:gd name="T29" fmla="*/ 280 h 311"/>
                  <a:gd name="T30" fmla="*/ 147 w 279"/>
                  <a:gd name="T31" fmla="*/ 300 h 311"/>
                  <a:gd name="T32" fmla="*/ 111 w 279"/>
                  <a:gd name="T33" fmla="*/ 309 h 311"/>
                  <a:gd name="T34" fmla="*/ 77 w 279"/>
                  <a:gd name="T35" fmla="*/ 308 h 311"/>
                  <a:gd name="T36" fmla="*/ 49 w 279"/>
                  <a:gd name="T37" fmla="*/ 300 h 311"/>
                  <a:gd name="T38" fmla="*/ 27 w 279"/>
                  <a:gd name="T39" fmla="*/ 285 h 311"/>
                  <a:gd name="T40" fmla="*/ 11 w 279"/>
                  <a:gd name="T41" fmla="*/ 264 h 311"/>
                  <a:gd name="T42" fmla="*/ 1 w 279"/>
                  <a:gd name="T43" fmla="*/ 240 h 311"/>
                  <a:gd name="T44" fmla="*/ 0 w 279"/>
                  <a:gd name="T45" fmla="*/ 210 h 311"/>
                  <a:gd name="T46" fmla="*/ 12 w 279"/>
                  <a:gd name="T47" fmla="*/ 178 h 311"/>
                  <a:gd name="T48" fmla="*/ 36 w 279"/>
                  <a:gd name="T49" fmla="*/ 153 h 311"/>
                  <a:gd name="T50" fmla="*/ 72 w 279"/>
                  <a:gd name="T51" fmla="*/ 138 h 311"/>
                  <a:gd name="T52" fmla="*/ 134 w 279"/>
                  <a:gd name="T53" fmla="*/ 124 h 311"/>
                  <a:gd name="T54" fmla="*/ 184 w 279"/>
                  <a:gd name="T55" fmla="*/ 110 h 311"/>
                  <a:gd name="T56" fmla="*/ 182 w 279"/>
                  <a:gd name="T57" fmla="*/ 82 h 311"/>
                  <a:gd name="T58" fmla="*/ 166 w 279"/>
                  <a:gd name="T59" fmla="*/ 65 h 311"/>
                  <a:gd name="T60" fmla="*/ 131 w 279"/>
                  <a:gd name="T61" fmla="*/ 60 h 311"/>
                  <a:gd name="T62" fmla="*/ 105 w 279"/>
                  <a:gd name="T63" fmla="*/ 65 h 311"/>
                  <a:gd name="T64" fmla="*/ 88 w 279"/>
                  <a:gd name="T65" fmla="*/ 80 h 311"/>
                  <a:gd name="T66" fmla="*/ 184 w 279"/>
                  <a:gd name="T67" fmla="*/ 161 h 311"/>
                  <a:gd name="T68" fmla="*/ 151 w 279"/>
                  <a:gd name="T69" fmla="*/ 170 h 311"/>
                  <a:gd name="T70" fmla="*/ 109 w 279"/>
                  <a:gd name="T71" fmla="*/ 179 h 311"/>
                  <a:gd name="T72" fmla="*/ 88 w 279"/>
                  <a:gd name="T73" fmla="*/ 193 h 311"/>
                  <a:gd name="T74" fmla="*/ 78 w 279"/>
                  <a:gd name="T75" fmla="*/ 214 h 311"/>
                  <a:gd name="T76" fmla="*/ 85 w 279"/>
                  <a:gd name="T77" fmla="*/ 236 h 311"/>
                  <a:gd name="T78" fmla="*/ 105 w 279"/>
                  <a:gd name="T79" fmla="*/ 252 h 311"/>
                  <a:gd name="T80" fmla="*/ 133 w 279"/>
                  <a:gd name="T81" fmla="*/ 254 h 311"/>
                  <a:gd name="T82" fmla="*/ 162 w 279"/>
                  <a:gd name="T83" fmla="*/ 240 h 311"/>
                  <a:gd name="T84" fmla="*/ 178 w 279"/>
                  <a:gd name="T85" fmla="*/ 222 h 311"/>
                  <a:gd name="T86" fmla="*/ 184 w 279"/>
                  <a:gd name="T87" fmla="*/ 1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11">
                    <a:moveTo>
                      <a:pt x="80" y="97"/>
                    </a:moveTo>
                    <a:lnTo>
                      <a:pt x="8" y="84"/>
                    </a:lnTo>
                    <a:lnTo>
                      <a:pt x="12" y="75"/>
                    </a:lnTo>
                    <a:lnTo>
                      <a:pt x="15" y="64"/>
                    </a:lnTo>
                    <a:lnTo>
                      <a:pt x="20" y="56"/>
                    </a:lnTo>
                    <a:lnTo>
                      <a:pt x="24" y="47"/>
                    </a:lnTo>
                    <a:lnTo>
                      <a:pt x="29" y="40"/>
                    </a:lnTo>
                    <a:lnTo>
                      <a:pt x="36" y="32"/>
                    </a:lnTo>
                    <a:lnTo>
                      <a:pt x="42" y="27"/>
                    </a:lnTo>
                    <a:lnTo>
                      <a:pt x="49" y="20"/>
                    </a:lnTo>
                    <a:lnTo>
                      <a:pt x="57" y="16"/>
                    </a:lnTo>
                    <a:lnTo>
                      <a:pt x="66" y="12"/>
                    </a:lnTo>
                    <a:lnTo>
                      <a:pt x="76" y="8"/>
                    </a:lnTo>
                    <a:lnTo>
                      <a:pt x="86" y="6"/>
                    </a:lnTo>
                    <a:lnTo>
                      <a:pt x="97" y="3"/>
                    </a:lnTo>
                    <a:lnTo>
                      <a:pt x="109" y="2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61" y="0"/>
                    </a:lnTo>
                    <a:lnTo>
                      <a:pt x="182" y="3"/>
                    </a:lnTo>
                    <a:lnTo>
                      <a:pt x="200" y="7"/>
                    </a:lnTo>
                    <a:lnTo>
                      <a:pt x="215" y="12"/>
                    </a:lnTo>
                    <a:lnTo>
                      <a:pt x="227" y="19"/>
                    </a:lnTo>
                    <a:lnTo>
                      <a:pt x="236" y="27"/>
                    </a:lnTo>
                    <a:lnTo>
                      <a:pt x="244" y="35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2"/>
                    </a:lnTo>
                    <a:lnTo>
                      <a:pt x="260" y="90"/>
                    </a:lnTo>
                    <a:lnTo>
                      <a:pt x="261" y="114"/>
                    </a:lnTo>
                    <a:lnTo>
                      <a:pt x="260" y="206"/>
                    </a:lnTo>
                    <a:lnTo>
                      <a:pt x="260" y="224"/>
                    </a:lnTo>
                    <a:lnTo>
                      <a:pt x="261" y="240"/>
                    </a:lnTo>
                    <a:lnTo>
                      <a:pt x="263" y="254"/>
                    </a:lnTo>
                    <a:lnTo>
                      <a:pt x="264" y="264"/>
                    </a:lnTo>
                    <a:lnTo>
                      <a:pt x="267" y="274"/>
                    </a:lnTo>
                    <a:lnTo>
                      <a:pt x="269" y="283"/>
                    </a:lnTo>
                    <a:lnTo>
                      <a:pt x="273" y="293"/>
                    </a:lnTo>
                    <a:lnTo>
                      <a:pt x="279" y="303"/>
                    </a:lnTo>
                    <a:lnTo>
                      <a:pt x="200" y="303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1" y="275"/>
                    </a:lnTo>
                    <a:lnTo>
                      <a:pt x="190" y="271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9" y="295"/>
                    </a:lnTo>
                    <a:lnTo>
                      <a:pt x="147" y="300"/>
                    </a:lnTo>
                    <a:lnTo>
                      <a:pt x="135" y="304"/>
                    </a:lnTo>
                    <a:lnTo>
                      <a:pt x="123" y="308"/>
                    </a:lnTo>
                    <a:lnTo>
                      <a:pt x="111" y="309"/>
                    </a:lnTo>
                    <a:lnTo>
                      <a:pt x="98" y="311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6" y="307"/>
                    </a:lnTo>
                    <a:lnTo>
                      <a:pt x="57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1"/>
                    </a:lnTo>
                    <a:lnTo>
                      <a:pt x="27" y="285"/>
                    </a:lnTo>
                    <a:lnTo>
                      <a:pt x="20" y="279"/>
                    </a:lnTo>
                    <a:lnTo>
                      <a:pt x="15" y="272"/>
                    </a:lnTo>
                    <a:lnTo>
                      <a:pt x="11" y="264"/>
                    </a:lnTo>
                    <a:lnTo>
                      <a:pt x="7" y="258"/>
                    </a:lnTo>
                    <a:lnTo>
                      <a:pt x="4" y="250"/>
                    </a:lnTo>
                    <a:lnTo>
                      <a:pt x="1" y="240"/>
                    </a:lnTo>
                    <a:lnTo>
                      <a:pt x="0" y="231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3" y="199"/>
                    </a:lnTo>
                    <a:lnTo>
                      <a:pt x="7" y="187"/>
                    </a:lnTo>
                    <a:lnTo>
                      <a:pt x="12" y="178"/>
                    </a:lnTo>
                    <a:lnTo>
                      <a:pt x="19" y="169"/>
                    </a:lnTo>
                    <a:lnTo>
                      <a:pt x="27" y="161"/>
                    </a:lnTo>
                    <a:lnTo>
                      <a:pt x="36" y="153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8"/>
                    </a:lnTo>
                    <a:lnTo>
                      <a:pt x="89" y="133"/>
                    </a:lnTo>
                    <a:lnTo>
                      <a:pt x="107" y="129"/>
                    </a:lnTo>
                    <a:lnTo>
                      <a:pt x="134" y="124"/>
                    </a:lnTo>
                    <a:lnTo>
                      <a:pt x="154" y="120"/>
                    </a:lnTo>
                    <a:lnTo>
                      <a:pt x="171" y="114"/>
                    </a:lnTo>
                    <a:lnTo>
                      <a:pt x="184" y="110"/>
                    </a:lnTo>
                    <a:lnTo>
                      <a:pt x="184" y="102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78" y="76"/>
                    </a:lnTo>
                    <a:lnTo>
                      <a:pt x="172" y="69"/>
                    </a:lnTo>
                    <a:lnTo>
                      <a:pt x="166" y="65"/>
                    </a:lnTo>
                    <a:lnTo>
                      <a:pt x="157" y="63"/>
                    </a:lnTo>
                    <a:lnTo>
                      <a:pt x="145" y="61"/>
                    </a:lnTo>
                    <a:lnTo>
                      <a:pt x="131" y="60"/>
                    </a:lnTo>
                    <a:lnTo>
                      <a:pt x="121" y="61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8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4" y="88"/>
                    </a:lnTo>
                    <a:lnTo>
                      <a:pt x="80" y="97"/>
                    </a:lnTo>
                    <a:close/>
                    <a:moveTo>
                      <a:pt x="184" y="161"/>
                    </a:moveTo>
                    <a:lnTo>
                      <a:pt x="175" y="163"/>
                    </a:lnTo>
                    <a:lnTo>
                      <a:pt x="165" y="166"/>
                    </a:lnTo>
                    <a:lnTo>
                      <a:pt x="151" y="170"/>
                    </a:lnTo>
                    <a:lnTo>
                      <a:pt x="137" y="173"/>
                    </a:lnTo>
                    <a:lnTo>
                      <a:pt x="122" y="177"/>
                    </a:lnTo>
                    <a:lnTo>
                      <a:pt x="109" y="179"/>
                    </a:lnTo>
                    <a:lnTo>
                      <a:pt x="99" y="183"/>
                    </a:lnTo>
                    <a:lnTo>
                      <a:pt x="94" y="186"/>
                    </a:lnTo>
                    <a:lnTo>
                      <a:pt x="88" y="193"/>
                    </a:lnTo>
                    <a:lnTo>
                      <a:pt x="82" y="199"/>
                    </a:lnTo>
                    <a:lnTo>
                      <a:pt x="80" y="206"/>
                    </a:lnTo>
                    <a:lnTo>
                      <a:pt x="78" y="214"/>
                    </a:lnTo>
                    <a:lnTo>
                      <a:pt x="80" y="222"/>
                    </a:lnTo>
                    <a:lnTo>
                      <a:pt x="81" y="230"/>
                    </a:lnTo>
                    <a:lnTo>
                      <a:pt x="85" y="236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5" y="252"/>
                    </a:lnTo>
                    <a:lnTo>
                      <a:pt x="113" y="254"/>
                    </a:lnTo>
                    <a:lnTo>
                      <a:pt x="122" y="255"/>
                    </a:lnTo>
                    <a:lnTo>
                      <a:pt x="133" y="254"/>
                    </a:lnTo>
                    <a:lnTo>
                      <a:pt x="143" y="251"/>
                    </a:lnTo>
                    <a:lnTo>
                      <a:pt x="153" y="247"/>
                    </a:lnTo>
                    <a:lnTo>
                      <a:pt x="162" y="240"/>
                    </a:lnTo>
                    <a:lnTo>
                      <a:pt x="168" y="235"/>
                    </a:lnTo>
                    <a:lnTo>
                      <a:pt x="174" y="228"/>
                    </a:lnTo>
                    <a:lnTo>
                      <a:pt x="178" y="222"/>
                    </a:lnTo>
                    <a:lnTo>
                      <a:pt x="182" y="215"/>
                    </a:lnTo>
                    <a:lnTo>
                      <a:pt x="183" y="201"/>
                    </a:lnTo>
                    <a:lnTo>
                      <a:pt x="184" y="177"/>
                    </a:lnTo>
                    <a:lnTo>
                      <a:pt x="184" y="16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3" name="Freeform 295">
                <a:extLst>
                  <a:ext uri="{FF2B5EF4-FFF2-40B4-BE49-F238E27FC236}">
                    <a16:creationId xmlns:a16="http://schemas.microsoft.com/office/drawing/2014/main" id="{9702BF85-5524-478F-AB0F-EC45C99F5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580"/>
                <a:ext cx="44" cy="102"/>
              </a:xfrm>
              <a:custGeom>
                <a:avLst/>
                <a:gdLst>
                  <a:gd name="T0" fmla="*/ 169 w 176"/>
                  <a:gd name="T1" fmla="*/ 105 h 409"/>
                  <a:gd name="T2" fmla="*/ 169 w 176"/>
                  <a:gd name="T3" fmla="*/ 167 h 409"/>
                  <a:gd name="T4" fmla="*/ 115 w 176"/>
                  <a:gd name="T5" fmla="*/ 167 h 409"/>
                  <a:gd name="T6" fmla="*/ 115 w 176"/>
                  <a:gd name="T7" fmla="*/ 287 h 409"/>
                  <a:gd name="T8" fmla="*/ 115 w 176"/>
                  <a:gd name="T9" fmla="*/ 303 h 409"/>
                  <a:gd name="T10" fmla="*/ 116 w 176"/>
                  <a:gd name="T11" fmla="*/ 316 h 409"/>
                  <a:gd name="T12" fmla="*/ 116 w 176"/>
                  <a:gd name="T13" fmla="*/ 324 h 409"/>
                  <a:gd name="T14" fmla="*/ 116 w 176"/>
                  <a:gd name="T15" fmla="*/ 329 h 409"/>
                  <a:gd name="T16" fmla="*/ 119 w 176"/>
                  <a:gd name="T17" fmla="*/ 334 h 409"/>
                  <a:gd name="T18" fmla="*/ 124 w 176"/>
                  <a:gd name="T19" fmla="*/ 340 h 409"/>
                  <a:gd name="T20" fmla="*/ 129 w 176"/>
                  <a:gd name="T21" fmla="*/ 342 h 409"/>
                  <a:gd name="T22" fmla="*/ 137 w 176"/>
                  <a:gd name="T23" fmla="*/ 344 h 409"/>
                  <a:gd name="T24" fmla="*/ 150 w 176"/>
                  <a:gd name="T25" fmla="*/ 341 h 409"/>
                  <a:gd name="T26" fmla="*/ 169 w 176"/>
                  <a:gd name="T27" fmla="*/ 336 h 409"/>
                  <a:gd name="T28" fmla="*/ 176 w 176"/>
                  <a:gd name="T29" fmla="*/ 397 h 409"/>
                  <a:gd name="T30" fmla="*/ 161 w 176"/>
                  <a:gd name="T31" fmla="*/ 402 h 409"/>
                  <a:gd name="T32" fmla="*/ 146 w 176"/>
                  <a:gd name="T33" fmla="*/ 405 h 409"/>
                  <a:gd name="T34" fmla="*/ 130 w 176"/>
                  <a:gd name="T35" fmla="*/ 407 h 409"/>
                  <a:gd name="T36" fmla="*/ 113 w 176"/>
                  <a:gd name="T37" fmla="*/ 409 h 409"/>
                  <a:gd name="T38" fmla="*/ 103 w 176"/>
                  <a:gd name="T39" fmla="*/ 407 h 409"/>
                  <a:gd name="T40" fmla="*/ 93 w 176"/>
                  <a:gd name="T41" fmla="*/ 406 h 409"/>
                  <a:gd name="T42" fmla="*/ 84 w 176"/>
                  <a:gd name="T43" fmla="*/ 405 h 409"/>
                  <a:gd name="T44" fmla="*/ 75 w 176"/>
                  <a:gd name="T45" fmla="*/ 401 h 409"/>
                  <a:gd name="T46" fmla="*/ 67 w 176"/>
                  <a:gd name="T47" fmla="*/ 397 h 409"/>
                  <a:gd name="T48" fmla="*/ 60 w 176"/>
                  <a:gd name="T49" fmla="*/ 393 h 409"/>
                  <a:gd name="T50" fmla="*/ 55 w 176"/>
                  <a:gd name="T51" fmla="*/ 387 h 409"/>
                  <a:gd name="T52" fmla="*/ 50 w 176"/>
                  <a:gd name="T53" fmla="*/ 382 h 409"/>
                  <a:gd name="T54" fmla="*/ 46 w 176"/>
                  <a:gd name="T55" fmla="*/ 377 h 409"/>
                  <a:gd name="T56" fmla="*/ 43 w 176"/>
                  <a:gd name="T57" fmla="*/ 369 h 409"/>
                  <a:gd name="T58" fmla="*/ 40 w 176"/>
                  <a:gd name="T59" fmla="*/ 361 h 409"/>
                  <a:gd name="T60" fmla="*/ 39 w 176"/>
                  <a:gd name="T61" fmla="*/ 352 h 409"/>
                  <a:gd name="T62" fmla="*/ 38 w 176"/>
                  <a:gd name="T63" fmla="*/ 344 h 409"/>
                  <a:gd name="T64" fmla="*/ 36 w 176"/>
                  <a:gd name="T65" fmla="*/ 332 h 409"/>
                  <a:gd name="T66" fmla="*/ 36 w 176"/>
                  <a:gd name="T67" fmla="*/ 316 h 409"/>
                  <a:gd name="T68" fmla="*/ 36 w 176"/>
                  <a:gd name="T69" fmla="*/ 297 h 409"/>
                  <a:gd name="T70" fmla="*/ 36 w 176"/>
                  <a:gd name="T71" fmla="*/ 167 h 409"/>
                  <a:gd name="T72" fmla="*/ 0 w 176"/>
                  <a:gd name="T73" fmla="*/ 167 h 409"/>
                  <a:gd name="T74" fmla="*/ 0 w 176"/>
                  <a:gd name="T75" fmla="*/ 105 h 409"/>
                  <a:gd name="T76" fmla="*/ 36 w 176"/>
                  <a:gd name="T77" fmla="*/ 105 h 409"/>
                  <a:gd name="T78" fmla="*/ 36 w 176"/>
                  <a:gd name="T79" fmla="*/ 47 h 409"/>
                  <a:gd name="T80" fmla="*/ 115 w 176"/>
                  <a:gd name="T81" fmla="*/ 0 h 409"/>
                  <a:gd name="T82" fmla="*/ 115 w 176"/>
                  <a:gd name="T83" fmla="*/ 105 h 409"/>
                  <a:gd name="T84" fmla="*/ 169 w 176"/>
                  <a:gd name="T85" fmla="*/ 10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409">
                    <a:moveTo>
                      <a:pt x="169" y="105"/>
                    </a:moveTo>
                    <a:lnTo>
                      <a:pt x="169" y="167"/>
                    </a:lnTo>
                    <a:lnTo>
                      <a:pt x="115" y="167"/>
                    </a:lnTo>
                    <a:lnTo>
                      <a:pt x="115" y="287"/>
                    </a:lnTo>
                    <a:lnTo>
                      <a:pt x="115" y="303"/>
                    </a:lnTo>
                    <a:lnTo>
                      <a:pt x="116" y="316"/>
                    </a:lnTo>
                    <a:lnTo>
                      <a:pt x="116" y="324"/>
                    </a:lnTo>
                    <a:lnTo>
                      <a:pt x="116" y="329"/>
                    </a:lnTo>
                    <a:lnTo>
                      <a:pt x="119" y="334"/>
                    </a:lnTo>
                    <a:lnTo>
                      <a:pt x="124" y="340"/>
                    </a:lnTo>
                    <a:lnTo>
                      <a:pt x="129" y="342"/>
                    </a:lnTo>
                    <a:lnTo>
                      <a:pt x="137" y="344"/>
                    </a:lnTo>
                    <a:lnTo>
                      <a:pt x="150" y="341"/>
                    </a:lnTo>
                    <a:lnTo>
                      <a:pt x="169" y="336"/>
                    </a:lnTo>
                    <a:lnTo>
                      <a:pt x="176" y="397"/>
                    </a:lnTo>
                    <a:lnTo>
                      <a:pt x="161" y="402"/>
                    </a:lnTo>
                    <a:lnTo>
                      <a:pt x="146" y="405"/>
                    </a:lnTo>
                    <a:lnTo>
                      <a:pt x="130" y="407"/>
                    </a:lnTo>
                    <a:lnTo>
                      <a:pt x="113" y="409"/>
                    </a:lnTo>
                    <a:lnTo>
                      <a:pt x="103" y="407"/>
                    </a:lnTo>
                    <a:lnTo>
                      <a:pt x="93" y="406"/>
                    </a:lnTo>
                    <a:lnTo>
                      <a:pt x="84" y="405"/>
                    </a:lnTo>
                    <a:lnTo>
                      <a:pt x="75" y="401"/>
                    </a:lnTo>
                    <a:lnTo>
                      <a:pt x="67" y="397"/>
                    </a:lnTo>
                    <a:lnTo>
                      <a:pt x="60" y="393"/>
                    </a:lnTo>
                    <a:lnTo>
                      <a:pt x="55" y="387"/>
                    </a:lnTo>
                    <a:lnTo>
                      <a:pt x="50" y="382"/>
                    </a:lnTo>
                    <a:lnTo>
                      <a:pt x="46" y="377"/>
                    </a:lnTo>
                    <a:lnTo>
                      <a:pt x="43" y="369"/>
                    </a:lnTo>
                    <a:lnTo>
                      <a:pt x="40" y="361"/>
                    </a:lnTo>
                    <a:lnTo>
                      <a:pt x="39" y="352"/>
                    </a:lnTo>
                    <a:lnTo>
                      <a:pt x="38" y="344"/>
                    </a:lnTo>
                    <a:lnTo>
                      <a:pt x="36" y="332"/>
                    </a:lnTo>
                    <a:lnTo>
                      <a:pt x="36" y="316"/>
                    </a:lnTo>
                    <a:lnTo>
                      <a:pt x="36" y="297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6" y="105"/>
                    </a:lnTo>
                    <a:lnTo>
                      <a:pt x="36" y="47"/>
                    </a:lnTo>
                    <a:lnTo>
                      <a:pt x="115" y="0"/>
                    </a:lnTo>
                    <a:lnTo>
                      <a:pt x="115" y="105"/>
                    </a:lnTo>
                    <a:lnTo>
                      <a:pt x="169" y="10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4" name="Freeform 296">
                <a:extLst>
                  <a:ext uri="{FF2B5EF4-FFF2-40B4-BE49-F238E27FC236}">
                    <a16:creationId xmlns:a16="http://schemas.microsoft.com/office/drawing/2014/main" id="{9B87487D-8B06-4935-AFFC-404FEEFFDD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9" y="2604"/>
                <a:ext cx="77" cy="78"/>
              </a:xfrm>
              <a:custGeom>
                <a:avLst/>
                <a:gdLst>
                  <a:gd name="T0" fmla="*/ 5 w 306"/>
                  <a:gd name="T1" fmla="*/ 113 h 311"/>
                  <a:gd name="T2" fmla="*/ 24 w 306"/>
                  <a:gd name="T3" fmla="*/ 67 h 311"/>
                  <a:gd name="T4" fmla="*/ 42 w 306"/>
                  <a:gd name="T5" fmla="*/ 43 h 311"/>
                  <a:gd name="T6" fmla="*/ 65 w 306"/>
                  <a:gd name="T7" fmla="*/ 24 h 311"/>
                  <a:gd name="T8" fmla="*/ 111 w 306"/>
                  <a:gd name="T9" fmla="*/ 6 h 311"/>
                  <a:gd name="T10" fmla="*/ 170 w 306"/>
                  <a:gd name="T11" fmla="*/ 0 h 311"/>
                  <a:gd name="T12" fmla="*/ 213 w 306"/>
                  <a:gd name="T13" fmla="*/ 11 h 311"/>
                  <a:gd name="T14" fmla="*/ 252 w 306"/>
                  <a:gd name="T15" fmla="*/ 33 h 311"/>
                  <a:gd name="T16" fmla="*/ 282 w 306"/>
                  <a:gd name="T17" fmla="*/ 67 h 311"/>
                  <a:gd name="T18" fmla="*/ 300 w 306"/>
                  <a:gd name="T19" fmla="*/ 108 h 311"/>
                  <a:gd name="T20" fmla="*/ 306 w 306"/>
                  <a:gd name="T21" fmla="*/ 154 h 311"/>
                  <a:gd name="T22" fmla="*/ 300 w 306"/>
                  <a:gd name="T23" fmla="*/ 202 h 311"/>
                  <a:gd name="T24" fmla="*/ 281 w 306"/>
                  <a:gd name="T25" fmla="*/ 242 h 311"/>
                  <a:gd name="T26" fmla="*/ 252 w 306"/>
                  <a:gd name="T27" fmla="*/ 276 h 311"/>
                  <a:gd name="T28" fmla="*/ 213 w 306"/>
                  <a:gd name="T29" fmla="*/ 299 h 311"/>
                  <a:gd name="T30" fmla="*/ 170 w 306"/>
                  <a:gd name="T31" fmla="*/ 309 h 311"/>
                  <a:gd name="T32" fmla="*/ 114 w 306"/>
                  <a:gd name="T33" fmla="*/ 305 h 311"/>
                  <a:gd name="T34" fmla="*/ 66 w 306"/>
                  <a:gd name="T35" fmla="*/ 287 h 311"/>
                  <a:gd name="T36" fmla="*/ 42 w 306"/>
                  <a:gd name="T37" fmla="*/ 270 h 311"/>
                  <a:gd name="T38" fmla="*/ 24 w 306"/>
                  <a:gd name="T39" fmla="*/ 246 h 311"/>
                  <a:gd name="T40" fmla="*/ 10 w 306"/>
                  <a:gd name="T41" fmla="*/ 219 h 311"/>
                  <a:gd name="T42" fmla="*/ 1 w 306"/>
                  <a:gd name="T43" fmla="*/ 175 h 311"/>
                  <a:gd name="T44" fmla="*/ 81 w 306"/>
                  <a:gd name="T45" fmla="*/ 166 h 311"/>
                  <a:gd name="T46" fmla="*/ 86 w 306"/>
                  <a:gd name="T47" fmla="*/ 194 h 311"/>
                  <a:gd name="T48" fmla="*/ 97 w 306"/>
                  <a:gd name="T49" fmla="*/ 216 h 311"/>
                  <a:gd name="T50" fmla="*/ 113 w 306"/>
                  <a:gd name="T51" fmla="*/ 232 h 311"/>
                  <a:gd name="T52" fmla="*/ 131 w 306"/>
                  <a:gd name="T53" fmla="*/ 243 h 311"/>
                  <a:gd name="T54" fmla="*/ 152 w 306"/>
                  <a:gd name="T55" fmla="*/ 246 h 311"/>
                  <a:gd name="T56" fmla="*/ 175 w 306"/>
                  <a:gd name="T57" fmla="*/ 243 h 311"/>
                  <a:gd name="T58" fmla="*/ 193 w 306"/>
                  <a:gd name="T59" fmla="*/ 232 h 311"/>
                  <a:gd name="T60" fmla="*/ 209 w 306"/>
                  <a:gd name="T61" fmla="*/ 216 h 311"/>
                  <a:gd name="T62" fmla="*/ 220 w 306"/>
                  <a:gd name="T63" fmla="*/ 194 h 311"/>
                  <a:gd name="T64" fmla="*/ 225 w 306"/>
                  <a:gd name="T65" fmla="*/ 165 h 311"/>
                  <a:gd name="T66" fmla="*/ 224 w 306"/>
                  <a:gd name="T67" fmla="*/ 134 h 311"/>
                  <a:gd name="T68" fmla="*/ 217 w 306"/>
                  <a:gd name="T69" fmla="*/ 108 h 311"/>
                  <a:gd name="T70" fmla="*/ 204 w 306"/>
                  <a:gd name="T71" fmla="*/ 88 h 311"/>
                  <a:gd name="T72" fmla="*/ 187 w 306"/>
                  <a:gd name="T73" fmla="*/ 73 h 311"/>
                  <a:gd name="T74" fmla="*/ 168 w 306"/>
                  <a:gd name="T75" fmla="*/ 65 h 311"/>
                  <a:gd name="T76" fmla="*/ 146 w 306"/>
                  <a:gd name="T77" fmla="*/ 64 h 311"/>
                  <a:gd name="T78" fmla="*/ 124 w 306"/>
                  <a:gd name="T79" fmla="*/ 71 h 311"/>
                  <a:gd name="T80" fmla="*/ 107 w 306"/>
                  <a:gd name="T81" fmla="*/ 82 h 311"/>
                  <a:gd name="T82" fmla="*/ 93 w 306"/>
                  <a:gd name="T83" fmla="*/ 101 h 311"/>
                  <a:gd name="T84" fmla="*/ 83 w 306"/>
                  <a:gd name="T85" fmla="*/ 125 h 311"/>
                  <a:gd name="T86" fmla="*/ 81 w 306"/>
                  <a:gd name="T87" fmla="*/ 1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11">
                    <a:moveTo>
                      <a:pt x="0" y="151"/>
                    </a:moveTo>
                    <a:lnTo>
                      <a:pt x="1" y="132"/>
                    </a:lnTo>
                    <a:lnTo>
                      <a:pt x="5" y="113"/>
                    </a:lnTo>
                    <a:lnTo>
                      <a:pt x="10" y="93"/>
                    </a:lnTo>
                    <a:lnTo>
                      <a:pt x="20" y="76"/>
                    </a:lnTo>
                    <a:lnTo>
                      <a:pt x="24" y="67"/>
                    </a:lnTo>
                    <a:lnTo>
                      <a:pt x="30" y="59"/>
                    </a:lnTo>
                    <a:lnTo>
                      <a:pt x="36" y="51"/>
                    </a:lnTo>
                    <a:lnTo>
                      <a:pt x="42" y="43"/>
                    </a:lnTo>
                    <a:lnTo>
                      <a:pt x="49" y="36"/>
                    </a:lnTo>
                    <a:lnTo>
                      <a:pt x="57" y="31"/>
                    </a:lnTo>
                    <a:lnTo>
                      <a:pt x="65" y="24"/>
                    </a:lnTo>
                    <a:lnTo>
                      <a:pt x="74" y="19"/>
                    </a:lnTo>
                    <a:lnTo>
                      <a:pt x="91" y="11"/>
                    </a:lnTo>
                    <a:lnTo>
                      <a:pt x="111" y="6"/>
                    </a:lnTo>
                    <a:lnTo>
                      <a:pt x="131" y="2"/>
                    </a:lnTo>
                    <a:lnTo>
                      <a:pt x="152" y="0"/>
                    </a:lnTo>
                    <a:lnTo>
                      <a:pt x="170" y="0"/>
                    </a:lnTo>
                    <a:lnTo>
                      <a:pt x="184" y="3"/>
                    </a:lnTo>
                    <a:lnTo>
                      <a:pt x="200" y="7"/>
                    </a:lnTo>
                    <a:lnTo>
                      <a:pt x="213" y="11"/>
                    </a:lnTo>
                    <a:lnTo>
                      <a:pt x="227" y="17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2" y="44"/>
                    </a:lnTo>
                    <a:lnTo>
                      <a:pt x="273" y="55"/>
                    </a:lnTo>
                    <a:lnTo>
                      <a:pt x="282" y="67"/>
                    </a:lnTo>
                    <a:lnTo>
                      <a:pt x="289" y="80"/>
                    </a:lnTo>
                    <a:lnTo>
                      <a:pt x="296" y="93"/>
                    </a:lnTo>
                    <a:lnTo>
                      <a:pt x="300" y="108"/>
                    </a:lnTo>
                    <a:lnTo>
                      <a:pt x="304" y="122"/>
                    </a:lnTo>
                    <a:lnTo>
                      <a:pt x="305" y="138"/>
                    </a:lnTo>
                    <a:lnTo>
                      <a:pt x="306" y="154"/>
                    </a:lnTo>
                    <a:lnTo>
                      <a:pt x="305" y="171"/>
                    </a:lnTo>
                    <a:lnTo>
                      <a:pt x="304" y="186"/>
                    </a:lnTo>
                    <a:lnTo>
                      <a:pt x="300" y="202"/>
                    </a:lnTo>
                    <a:lnTo>
                      <a:pt x="296" y="215"/>
                    </a:lnTo>
                    <a:lnTo>
                      <a:pt x="289" y="230"/>
                    </a:lnTo>
                    <a:lnTo>
                      <a:pt x="281" y="242"/>
                    </a:lnTo>
                    <a:lnTo>
                      <a:pt x="273" y="255"/>
                    </a:lnTo>
                    <a:lnTo>
                      <a:pt x="262" y="266"/>
                    </a:lnTo>
                    <a:lnTo>
                      <a:pt x="252" y="276"/>
                    </a:lnTo>
                    <a:lnTo>
                      <a:pt x="240" y="285"/>
                    </a:lnTo>
                    <a:lnTo>
                      <a:pt x="227" y="293"/>
                    </a:lnTo>
                    <a:lnTo>
                      <a:pt x="213" y="299"/>
                    </a:lnTo>
                    <a:lnTo>
                      <a:pt x="199" y="304"/>
                    </a:lnTo>
                    <a:lnTo>
                      <a:pt x="184" y="307"/>
                    </a:lnTo>
                    <a:lnTo>
                      <a:pt x="170" y="309"/>
                    </a:lnTo>
                    <a:lnTo>
                      <a:pt x="154" y="311"/>
                    </a:lnTo>
                    <a:lnTo>
                      <a:pt x="132" y="309"/>
                    </a:lnTo>
                    <a:lnTo>
                      <a:pt x="114" y="305"/>
                    </a:lnTo>
                    <a:lnTo>
                      <a:pt x="94" y="300"/>
                    </a:lnTo>
                    <a:lnTo>
                      <a:pt x="75" y="292"/>
                    </a:lnTo>
                    <a:lnTo>
                      <a:pt x="66" y="287"/>
                    </a:lnTo>
                    <a:lnTo>
                      <a:pt x="58" y="281"/>
                    </a:lnTo>
                    <a:lnTo>
                      <a:pt x="50" y="275"/>
                    </a:lnTo>
                    <a:lnTo>
                      <a:pt x="42" y="270"/>
                    </a:lnTo>
                    <a:lnTo>
                      <a:pt x="36" y="262"/>
                    </a:lnTo>
                    <a:lnTo>
                      <a:pt x="30" y="255"/>
                    </a:lnTo>
                    <a:lnTo>
                      <a:pt x="24" y="246"/>
                    </a:lnTo>
                    <a:lnTo>
                      <a:pt x="20" y="238"/>
                    </a:lnTo>
                    <a:lnTo>
                      <a:pt x="14" y="228"/>
                    </a:lnTo>
                    <a:lnTo>
                      <a:pt x="10" y="219"/>
                    </a:lnTo>
                    <a:lnTo>
                      <a:pt x="8" y="209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1"/>
                    </a:lnTo>
                    <a:close/>
                    <a:moveTo>
                      <a:pt x="81" y="155"/>
                    </a:moveTo>
                    <a:lnTo>
                      <a:pt x="81" y="166"/>
                    </a:lnTo>
                    <a:lnTo>
                      <a:pt x="82" y="175"/>
                    </a:lnTo>
                    <a:lnTo>
                      <a:pt x="83" y="185"/>
                    </a:lnTo>
                    <a:lnTo>
                      <a:pt x="86" y="194"/>
                    </a:lnTo>
                    <a:lnTo>
                      <a:pt x="89" y="202"/>
                    </a:lnTo>
                    <a:lnTo>
                      <a:pt x="93" y="210"/>
                    </a:lnTo>
                    <a:lnTo>
                      <a:pt x="97" y="216"/>
                    </a:lnTo>
                    <a:lnTo>
                      <a:pt x="101" y="223"/>
                    </a:lnTo>
                    <a:lnTo>
                      <a:pt x="107" y="228"/>
                    </a:lnTo>
                    <a:lnTo>
                      <a:pt x="113" y="232"/>
                    </a:lnTo>
                    <a:lnTo>
                      <a:pt x="118" y="236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8" y="244"/>
                    </a:lnTo>
                    <a:lnTo>
                      <a:pt x="146" y="246"/>
                    </a:lnTo>
                    <a:lnTo>
                      <a:pt x="152" y="246"/>
                    </a:lnTo>
                    <a:lnTo>
                      <a:pt x="160" y="246"/>
                    </a:lnTo>
                    <a:lnTo>
                      <a:pt x="168" y="244"/>
                    </a:lnTo>
                    <a:lnTo>
                      <a:pt x="175" y="243"/>
                    </a:lnTo>
                    <a:lnTo>
                      <a:pt x="182" y="240"/>
                    </a:lnTo>
                    <a:lnTo>
                      <a:pt x="187" y="236"/>
                    </a:lnTo>
                    <a:lnTo>
                      <a:pt x="193" y="232"/>
                    </a:lnTo>
                    <a:lnTo>
                      <a:pt x="199" y="228"/>
                    </a:lnTo>
                    <a:lnTo>
                      <a:pt x="204" y="223"/>
                    </a:lnTo>
                    <a:lnTo>
                      <a:pt x="209" y="216"/>
                    </a:lnTo>
                    <a:lnTo>
                      <a:pt x="213" y="210"/>
                    </a:lnTo>
                    <a:lnTo>
                      <a:pt x="217" y="202"/>
                    </a:lnTo>
                    <a:lnTo>
                      <a:pt x="220" y="194"/>
                    </a:lnTo>
                    <a:lnTo>
                      <a:pt x="223" y="185"/>
                    </a:lnTo>
                    <a:lnTo>
                      <a:pt x="224" y="175"/>
                    </a:lnTo>
                    <a:lnTo>
                      <a:pt x="225" y="165"/>
                    </a:lnTo>
                    <a:lnTo>
                      <a:pt x="225" y="154"/>
                    </a:lnTo>
                    <a:lnTo>
                      <a:pt x="225" y="144"/>
                    </a:lnTo>
                    <a:lnTo>
                      <a:pt x="224" y="134"/>
                    </a:lnTo>
                    <a:lnTo>
                      <a:pt x="223" y="125"/>
                    </a:lnTo>
                    <a:lnTo>
                      <a:pt x="220" y="116"/>
                    </a:lnTo>
                    <a:lnTo>
                      <a:pt x="217" y="108"/>
                    </a:lnTo>
                    <a:lnTo>
                      <a:pt x="213" y="101"/>
                    </a:lnTo>
                    <a:lnTo>
                      <a:pt x="209" y="93"/>
                    </a:lnTo>
                    <a:lnTo>
                      <a:pt x="204" y="88"/>
                    </a:lnTo>
                    <a:lnTo>
                      <a:pt x="199" y="82"/>
                    </a:lnTo>
                    <a:lnTo>
                      <a:pt x="193" y="77"/>
                    </a:lnTo>
                    <a:lnTo>
                      <a:pt x="187" y="73"/>
                    </a:lnTo>
                    <a:lnTo>
                      <a:pt x="182" y="71"/>
                    </a:lnTo>
                    <a:lnTo>
                      <a:pt x="175" y="68"/>
                    </a:lnTo>
                    <a:lnTo>
                      <a:pt x="168" y="65"/>
                    </a:lnTo>
                    <a:lnTo>
                      <a:pt x="160" y="64"/>
                    </a:lnTo>
                    <a:lnTo>
                      <a:pt x="152" y="64"/>
                    </a:lnTo>
                    <a:lnTo>
                      <a:pt x="146" y="64"/>
                    </a:lnTo>
                    <a:lnTo>
                      <a:pt x="138" y="65"/>
                    </a:lnTo>
                    <a:lnTo>
                      <a:pt x="131" y="68"/>
                    </a:lnTo>
                    <a:lnTo>
                      <a:pt x="124" y="71"/>
                    </a:lnTo>
                    <a:lnTo>
                      <a:pt x="118" y="73"/>
                    </a:lnTo>
                    <a:lnTo>
                      <a:pt x="113" y="77"/>
                    </a:lnTo>
                    <a:lnTo>
                      <a:pt x="107" y="82"/>
                    </a:lnTo>
                    <a:lnTo>
                      <a:pt x="101" y="88"/>
                    </a:lnTo>
                    <a:lnTo>
                      <a:pt x="97" y="93"/>
                    </a:lnTo>
                    <a:lnTo>
                      <a:pt x="93" y="101"/>
                    </a:lnTo>
                    <a:lnTo>
                      <a:pt x="89" y="108"/>
                    </a:lnTo>
                    <a:lnTo>
                      <a:pt x="86" y="116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1" y="145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5" name="Freeform 297">
                <a:extLst>
                  <a:ext uri="{FF2B5EF4-FFF2-40B4-BE49-F238E27FC236}">
                    <a16:creationId xmlns:a16="http://schemas.microsoft.com/office/drawing/2014/main" id="{4EAB75BF-0FCE-4834-9575-1876B875E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604"/>
                <a:ext cx="69" cy="78"/>
              </a:xfrm>
              <a:custGeom>
                <a:avLst/>
                <a:gdLst>
                  <a:gd name="T0" fmla="*/ 83 w 278"/>
                  <a:gd name="T1" fmla="*/ 218 h 311"/>
                  <a:gd name="T2" fmla="*/ 100 w 278"/>
                  <a:gd name="T3" fmla="*/ 242 h 311"/>
                  <a:gd name="T4" fmla="*/ 129 w 278"/>
                  <a:gd name="T5" fmla="*/ 252 h 311"/>
                  <a:gd name="T6" fmla="*/ 169 w 278"/>
                  <a:gd name="T7" fmla="*/ 251 h 311"/>
                  <a:gd name="T8" fmla="*/ 193 w 278"/>
                  <a:gd name="T9" fmla="*/ 238 h 311"/>
                  <a:gd name="T10" fmla="*/ 199 w 278"/>
                  <a:gd name="T11" fmla="*/ 222 h 311"/>
                  <a:gd name="T12" fmla="*/ 195 w 278"/>
                  <a:gd name="T13" fmla="*/ 210 h 311"/>
                  <a:gd name="T14" fmla="*/ 184 w 278"/>
                  <a:gd name="T15" fmla="*/ 201 h 311"/>
                  <a:gd name="T16" fmla="*/ 124 w 278"/>
                  <a:gd name="T17" fmla="*/ 186 h 311"/>
                  <a:gd name="T18" fmla="*/ 64 w 278"/>
                  <a:gd name="T19" fmla="*/ 167 h 311"/>
                  <a:gd name="T20" fmla="*/ 39 w 278"/>
                  <a:gd name="T21" fmla="*/ 151 h 311"/>
                  <a:gd name="T22" fmla="*/ 20 w 278"/>
                  <a:gd name="T23" fmla="*/ 129 h 311"/>
                  <a:gd name="T24" fmla="*/ 12 w 278"/>
                  <a:gd name="T25" fmla="*/ 101 h 311"/>
                  <a:gd name="T26" fmla="*/ 14 w 278"/>
                  <a:gd name="T27" fmla="*/ 73 h 311"/>
                  <a:gd name="T28" fmla="*/ 23 w 278"/>
                  <a:gd name="T29" fmla="*/ 48 h 311"/>
                  <a:gd name="T30" fmla="*/ 42 w 278"/>
                  <a:gd name="T31" fmla="*/ 27 h 311"/>
                  <a:gd name="T32" fmla="*/ 69 w 278"/>
                  <a:gd name="T33" fmla="*/ 11 h 311"/>
                  <a:gd name="T34" fmla="*/ 107 w 278"/>
                  <a:gd name="T35" fmla="*/ 2 h 311"/>
                  <a:gd name="T36" fmla="*/ 152 w 278"/>
                  <a:gd name="T37" fmla="*/ 0 h 311"/>
                  <a:gd name="T38" fmla="*/ 189 w 278"/>
                  <a:gd name="T39" fmla="*/ 6 h 311"/>
                  <a:gd name="T40" fmla="*/ 219 w 278"/>
                  <a:gd name="T41" fmla="*/ 15 h 311"/>
                  <a:gd name="T42" fmla="*/ 241 w 278"/>
                  <a:gd name="T43" fmla="*/ 31 h 311"/>
                  <a:gd name="T44" fmla="*/ 256 w 278"/>
                  <a:gd name="T45" fmla="*/ 52 h 311"/>
                  <a:gd name="T46" fmla="*/ 267 w 278"/>
                  <a:gd name="T47" fmla="*/ 79 h 311"/>
                  <a:gd name="T48" fmla="*/ 186 w 278"/>
                  <a:gd name="T49" fmla="*/ 77 h 311"/>
                  <a:gd name="T50" fmla="*/ 168 w 278"/>
                  <a:gd name="T51" fmla="*/ 61 h 311"/>
                  <a:gd name="T52" fmla="*/ 138 w 278"/>
                  <a:gd name="T53" fmla="*/ 56 h 311"/>
                  <a:gd name="T54" fmla="*/ 101 w 278"/>
                  <a:gd name="T55" fmla="*/ 61 h 311"/>
                  <a:gd name="T56" fmla="*/ 87 w 278"/>
                  <a:gd name="T57" fmla="*/ 72 h 311"/>
                  <a:gd name="T58" fmla="*/ 85 w 278"/>
                  <a:gd name="T59" fmla="*/ 85 h 311"/>
                  <a:gd name="T60" fmla="*/ 92 w 278"/>
                  <a:gd name="T61" fmla="*/ 96 h 311"/>
                  <a:gd name="T62" fmla="*/ 137 w 278"/>
                  <a:gd name="T63" fmla="*/ 110 h 311"/>
                  <a:gd name="T64" fmla="*/ 219 w 278"/>
                  <a:gd name="T65" fmla="*/ 133 h 311"/>
                  <a:gd name="T66" fmla="*/ 246 w 278"/>
                  <a:gd name="T67" fmla="*/ 147 h 311"/>
                  <a:gd name="T68" fmla="*/ 264 w 278"/>
                  <a:gd name="T69" fmla="*/ 163 h 311"/>
                  <a:gd name="T70" fmla="*/ 274 w 278"/>
                  <a:gd name="T71" fmla="*/ 185 h 311"/>
                  <a:gd name="T72" fmla="*/ 278 w 278"/>
                  <a:gd name="T73" fmla="*/ 211 h 311"/>
                  <a:gd name="T74" fmla="*/ 272 w 278"/>
                  <a:gd name="T75" fmla="*/ 239 h 311"/>
                  <a:gd name="T76" fmla="*/ 259 w 278"/>
                  <a:gd name="T77" fmla="*/ 266 h 311"/>
                  <a:gd name="T78" fmla="*/ 234 w 278"/>
                  <a:gd name="T79" fmla="*/ 288 h 311"/>
                  <a:gd name="T80" fmla="*/ 201 w 278"/>
                  <a:gd name="T81" fmla="*/ 303 h 311"/>
                  <a:gd name="T82" fmla="*/ 160 w 278"/>
                  <a:gd name="T83" fmla="*/ 309 h 311"/>
                  <a:gd name="T84" fmla="*/ 115 w 278"/>
                  <a:gd name="T85" fmla="*/ 308 h 311"/>
                  <a:gd name="T86" fmla="*/ 77 w 278"/>
                  <a:gd name="T87" fmla="*/ 300 h 311"/>
                  <a:gd name="T88" fmla="*/ 47 w 278"/>
                  <a:gd name="T89" fmla="*/ 285 h 311"/>
                  <a:gd name="T90" fmla="*/ 24 w 278"/>
                  <a:gd name="T91" fmla="*/ 264 h 311"/>
                  <a:gd name="T92" fmla="*/ 7 w 278"/>
                  <a:gd name="T93" fmla="*/ 23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311">
                    <a:moveTo>
                      <a:pt x="0" y="219"/>
                    </a:moveTo>
                    <a:lnTo>
                      <a:pt x="80" y="207"/>
                    </a:lnTo>
                    <a:lnTo>
                      <a:pt x="83" y="218"/>
                    </a:lnTo>
                    <a:lnTo>
                      <a:pt x="87" y="227"/>
                    </a:lnTo>
                    <a:lnTo>
                      <a:pt x="93" y="235"/>
                    </a:lnTo>
                    <a:lnTo>
                      <a:pt x="100" y="242"/>
                    </a:lnTo>
                    <a:lnTo>
                      <a:pt x="108" y="247"/>
                    </a:lnTo>
                    <a:lnTo>
                      <a:pt x="119" y="251"/>
                    </a:lnTo>
                    <a:lnTo>
                      <a:pt x="129" y="252"/>
                    </a:lnTo>
                    <a:lnTo>
                      <a:pt x="142" y="254"/>
                    </a:lnTo>
                    <a:lnTo>
                      <a:pt x="157" y="252"/>
                    </a:lnTo>
                    <a:lnTo>
                      <a:pt x="169" y="251"/>
                    </a:lnTo>
                    <a:lnTo>
                      <a:pt x="180" y="247"/>
                    </a:lnTo>
                    <a:lnTo>
                      <a:pt x="189" y="242"/>
                    </a:lnTo>
                    <a:lnTo>
                      <a:pt x="193" y="238"/>
                    </a:lnTo>
                    <a:lnTo>
                      <a:pt x="197" y="232"/>
                    </a:lnTo>
                    <a:lnTo>
                      <a:pt x="198" y="227"/>
                    </a:lnTo>
                    <a:lnTo>
                      <a:pt x="199" y="222"/>
                    </a:lnTo>
                    <a:lnTo>
                      <a:pt x="198" y="216"/>
                    </a:lnTo>
                    <a:lnTo>
                      <a:pt x="198" y="212"/>
                    </a:lnTo>
                    <a:lnTo>
                      <a:pt x="195" y="210"/>
                    </a:lnTo>
                    <a:lnTo>
                      <a:pt x="193" y="206"/>
                    </a:lnTo>
                    <a:lnTo>
                      <a:pt x="190" y="203"/>
                    </a:lnTo>
                    <a:lnTo>
                      <a:pt x="184" y="201"/>
                    </a:lnTo>
                    <a:lnTo>
                      <a:pt x="177" y="198"/>
                    </a:lnTo>
                    <a:lnTo>
                      <a:pt x="168" y="197"/>
                    </a:lnTo>
                    <a:lnTo>
                      <a:pt x="124" y="186"/>
                    </a:lnTo>
                    <a:lnTo>
                      <a:pt x="89" y="177"/>
                    </a:lnTo>
                    <a:lnTo>
                      <a:pt x="76" y="171"/>
                    </a:lnTo>
                    <a:lnTo>
                      <a:pt x="64" y="167"/>
                    </a:lnTo>
                    <a:lnTo>
                      <a:pt x="55" y="162"/>
                    </a:lnTo>
                    <a:lnTo>
                      <a:pt x="47" y="158"/>
                    </a:lnTo>
                    <a:lnTo>
                      <a:pt x="39" y="151"/>
                    </a:lnTo>
                    <a:lnTo>
                      <a:pt x="31" y="145"/>
                    </a:lnTo>
                    <a:lnTo>
                      <a:pt x="26" y="137"/>
                    </a:lnTo>
                    <a:lnTo>
                      <a:pt x="20" y="129"/>
                    </a:lnTo>
                    <a:lnTo>
                      <a:pt x="16" y="121"/>
                    </a:lnTo>
                    <a:lnTo>
                      <a:pt x="14" y="112"/>
                    </a:lnTo>
                    <a:lnTo>
                      <a:pt x="12" y="101"/>
                    </a:lnTo>
                    <a:lnTo>
                      <a:pt x="11" y="90"/>
                    </a:lnTo>
                    <a:lnTo>
                      <a:pt x="12" y="81"/>
                    </a:lnTo>
                    <a:lnTo>
                      <a:pt x="14" y="73"/>
                    </a:lnTo>
                    <a:lnTo>
                      <a:pt x="16" y="64"/>
                    </a:lnTo>
                    <a:lnTo>
                      <a:pt x="19" y="56"/>
                    </a:lnTo>
                    <a:lnTo>
                      <a:pt x="23" y="48"/>
                    </a:lnTo>
                    <a:lnTo>
                      <a:pt x="28" y="40"/>
                    </a:lnTo>
                    <a:lnTo>
                      <a:pt x="35" y="33"/>
                    </a:lnTo>
                    <a:lnTo>
                      <a:pt x="42" y="27"/>
                    </a:lnTo>
                    <a:lnTo>
                      <a:pt x="50" y="20"/>
                    </a:lnTo>
                    <a:lnTo>
                      <a:pt x="59" y="15"/>
                    </a:lnTo>
                    <a:lnTo>
                      <a:pt x="69" y="11"/>
                    </a:lnTo>
                    <a:lnTo>
                      <a:pt x="81" y="7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21" y="0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65" y="2"/>
                    </a:lnTo>
                    <a:lnTo>
                      <a:pt x="178" y="3"/>
                    </a:lnTo>
                    <a:lnTo>
                      <a:pt x="189" y="6"/>
                    </a:lnTo>
                    <a:lnTo>
                      <a:pt x="201" y="8"/>
                    </a:lnTo>
                    <a:lnTo>
                      <a:pt x="210" y="11"/>
                    </a:lnTo>
                    <a:lnTo>
                      <a:pt x="219" y="15"/>
                    </a:lnTo>
                    <a:lnTo>
                      <a:pt x="227" y="20"/>
                    </a:lnTo>
                    <a:lnTo>
                      <a:pt x="234" y="25"/>
                    </a:lnTo>
                    <a:lnTo>
                      <a:pt x="241" y="31"/>
                    </a:lnTo>
                    <a:lnTo>
                      <a:pt x="246" y="37"/>
                    </a:lnTo>
                    <a:lnTo>
                      <a:pt x="251" y="44"/>
                    </a:lnTo>
                    <a:lnTo>
                      <a:pt x="256" y="52"/>
                    </a:lnTo>
                    <a:lnTo>
                      <a:pt x="260" y="60"/>
                    </a:lnTo>
                    <a:lnTo>
                      <a:pt x="264" y="69"/>
                    </a:lnTo>
                    <a:lnTo>
                      <a:pt x="267" y="79"/>
                    </a:lnTo>
                    <a:lnTo>
                      <a:pt x="194" y="92"/>
                    </a:lnTo>
                    <a:lnTo>
                      <a:pt x="190" y="84"/>
                    </a:lnTo>
                    <a:lnTo>
                      <a:pt x="186" y="77"/>
                    </a:lnTo>
                    <a:lnTo>
                      <a:pt x="182" y="71"/>
                    </a:lnTo>
                    <a:lnTo>
                      <a:pt x="176" y="65"/>
                    </a:lnTo>
                    <a:lnTo>
                      <a:pt x="168" y="61"/>
                    </a:lnTo>
                    <a:lnTo>
                      <a:pt x="160" y="59"/>
                    </a:lnTo>
                    <a:lnTo>
                      <a:pt x="149" y="57"/>
                    </a:lnTo>
                    <a:lnTo>
                      <a:pt x="138" y="56"/>
                    </a:lnTo>
                    <a:lnTo>
                      <a:pt x="124" y="57"/>
                    </a:lnTo>
                    <a:lnTo>
                      <a:pt x="111" y="59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8"/>
                    </a:lnTo>
                    <a:lnTo>
                      <a:pt x="87" y="72"/>
                    </a:lnTo>
                    <a:lnTo>
                      <a:pt x="85" y="76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7" y="89"/>
                    </a:lnTo>
                    <a:lnTo>
                      <a:pt x="89" y="92"/>
                    </a:lnTo>
                    <a:lnTo>
                      <a:pt x="92" y="96"/>
                    </a:lnTo>
                    <a:lnTo>
                      <a:pt x="101" y="100"/>
                    </a:lnTo>
                    <a:lnTo>
                      <a:pt x="116" y="105"/>
                    </a:lnTo>
                    <a:lnTo>
                      <a:pt x="137" y="110"/>
                    </a:lnTo>
                    <a:lnTo>
                      <a:pt x="165" y="117"/>
                    </a:lnTo>
                    <a:lnTo>
                      <a:pt x="194" y="125"/>
                    </a:lnTo>
                    <a:lnTo>
                      <a:pt x="219" y="133"/>
                    </a:lnTo>
                    <a:lnTo>
                      <a:pt x="229" y="138"/>
                    </a:lnTo>
                    <a:lnTo>
                      <a:pt x="238" y="142"/>
                    </a:lnTo>
                    <a:lnTo>
                      <a:pt x="246" y="147"/>
                    </a:lnTo>
                    <a:lnTo>
                      <a:pt x="253" y="153"/>
                    </a:lnTo>
                    <a:lnTo>
                      <a:pt x="259" y="158"/>
                    </a:lnTo>
                    <a:lnTo>
                      <a:pt x="264" y="163"/>
                    </a:lnTo>
                    <a:lnTo>
                      <a:pt x="268" y="170"/>
                    </a:lnTo>
                    <a:lnTo>
                      <a:pt x="271" y="178"/>
                    </a:lnTo>
                    <a:lnTo>
                      <a:pt x="274" y="185"/>
                    </a:lnTo>
                    <a:lnTo>
                      <a:pt x="276" y="193"/>
                    </a:lnTo>
                    <a:lnTo>
                      <a:pt x="278" y="202"/>
                    </a:lnTo>
                    <a:lnTo>
                      <a:pt x="278" y="211"/>
                    </a:lnTo>
                    <a:lnTo>
                      <a:pt x="278" y="220"/>
                    </a:lnTo>
                    <a:lnTo>
                      <a:pt x="275" y="230"/>
                    </a:lnTo>
                    <a:lnTo>
                      <a:pt x="272" y="239"/>
                    </a:lnTo>
                    <a:lnTo>
                      <a:pt x="270" y="248"/>
                    </a:lnTo>
                    <a:lnTo>
                      <a:pt x="264" y="258"/>
                    </a:lnTo>
                    <a:lnTo>
                      <a:pt x="259" y="266"/>
                    </a:lnTo>
                    <a:lnTo>
                      <a:pt x="251" y="274"/>
                    </a:lnTo>
                    <a:lnTo>
                      <a:pt x="243" y="280"/>
                    </a:lnTo>
                    <a:lnTo>
                      <a:pt x="234" y="288"/>
                    </a:lnTo>
                    <a:lnTo>
                      <a:pt x="225" y="293"/>
                    </a:lnTo>
                    <a:lnTo>
                      <a:pt x="214" y="299"/>
                    </a:lnTo>
                    <a:lnTo>
                      <a:pt x="201" y="303"/>
                    </a:lnTo>
                    <a:lnTo>
                      <a:pt x="189" y="305"/>
                    </a:lnTo>
                    <a:lnTo>
                      <a:pt x="174" y="308"/>
                    </a:lnTo>
                    <a:lnTo>
                      <a:pt x="160" y="309"/>
                    </a:lnTo>
                    <a:lnTo>
                      <a:pt x="142" y="311"/>
                    </a:lnTo>
                    <a:lnTo>
                      <a:pt x="128" y="309"/>
                    </a:lnTo>
                    <a:lnTo>
                      <a:pt x="115" y="308"/>
                    </a:lnTo>
                    <a:lnTo>
                      <a:pt x="101" y="307"/>
                    </a:lnTo>
                    <a:lnTo>
                      <a:pt x="88" y="304"/>
                    </a:lnTo>
                    <a:lnTo>
                      <a:pt x="77" y="300"/>
                    </a:lnTo>
                    <a:lnTo>
                      <a:pt x="67" y="296"/>
                    </a:lnTo>
                    <a:lnTo>
                      <a:pt x="56" y="291"/>
                    </a:lnTo>
                    <a:lnTo>
                      <a:pt x="47" y="285"/>
                    </a:lnTo>
                    <a:lnTo>
                      <a:pt x="39" y="279"/>
                    </a:lnTo>
                    <a:lnTo>
                      <a:pt x="31" y="272"/>
                    </a:lnTo>
                    <a:lnTo>
                      <a:pt x="24" y="264"/>
                    </a:lnTo>
                    <a:lnTo>
                      <a:pt x="18" y="256"/>
                    </a:lnTo>
                    <a:lnTo>
                      <a:pt x="12" y="248"/>
                    </a:lnTo>
                    <a:lnTo>
                      <a:pt x="7" y="239"/>
                    </a:lnTo>
                    <a:lnTo>
                      <a:pt x="4" y="228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6" name="Freeform 298">
                <a:extLst>
                  <a:ext uri="{FF2B5EF4-FFF2-40B4-BE49-F238E27FC236}">
                    <a16:creationId xmlns:a16="http://schemas.microsoft.com/office/drawing/2014/main" id="{A3195B9E-3802-4AFC-9B0A-44E41173E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6" y="2578"/>
                <a:ext cx="72" cy="104"/>
              </a:xfrm>
              <a:custGeom>
                <a:avLst/>
                <a:gdLst>
                  <a:gd name="T0" fmla="*/ 218 w 290"/>
                  <a:gd name="T1" fmla="*/ 409 h 417"/>
                  <a:gd name="T2" fmla="*/ 207 w 290"/>
                  <a:gd name="T3" fmla="*/ 378 h 417"/>
                  <a:gd name="T4" fmla="*/ 186 w 290"/>
                  <a:gd name="T5" fmla="*/ 397 h 417"/>
                  <a:gd name="T6" fmla="*/ 162 w 290"/>
                  <a:gd name="T7" fmla="*/ 409 h 417"/>
                  <a:gd name="T8" fmla="*/ 137 w 290"/>
                  <a:gd name="T9" fmla="*/ 415 h 417"/>
                  <a:gd name="T10" fmla="*/ 112 w 290"/>
                  <a:gd name="T11" fmla="*/ 415 h 417"/>
                  <a:gd name="T12" fmla="*/ 88 w 290"/>
                  <a:gd name="T13" fmla="*/ 410 h 417"/>
                  <a:gd name="T14" fmla="*/ 67 w 290"/>
                  <a:gd name="T15" fmla="*/ 399 h 417"/>
                  <a:gd name="T16" fmla="*/ 47 w 290"/>
                  <a:gd name="T17" fmla="*/ 385 h 417"/>
                  <a:gd name="T18" fmla="*/ 28 w 290"/>
                  <a:gd name="T19" fmla="*/ 364 h 417"/>
                  <a:gd name="T20" fmla="*/ 15 w 290"/>
                  <a:gd name="T21" fmla="*/ 340 h 417"/>
                  <a:gd name="T22" fmla="*/ 6 w 290"/>
                  <a:gd name="T23" fmla="*/ 311 h 417"/>
                  <a:gd name="T24" fmla="*/ 2 w 290"/>
                  <a:gd name="T25" fmla="*/ 277 h 417"/>
                  <a:gd name="T26" fmla="*/ 2 w 290"/>
                  <a:gd name="T27" fmla="*/ 242 h 417"/>
                  <a:gd name="T28" fmla="*/ 6 w 290"/>
                  <a:gd name="T29" fmla="*/ 208 h 417"/>
                  <a:gd name="T30" fmla="*/ 15 w 290"/>
                  <a:gd name="T31" fmla="*/ 179 h 417"/>
                  <a:gd name="T32" fmla="*/ 28 w 290"/>
                  <a:gd name="T33" fmla="*/ 155 h 417"/>
                  <a:gd name="T34" fmla="*/ 45 w 290"/>
                  <a:gd name="T35" fmla="*/ 137 h 417"/>
                  <a:gd name="T36" fmla="*/ 65 w 290"/>
                  <a:gd name="T37" fmla="*/ 121 h 417"/>
                  <a:gd name="T38" fmla="*/ 88 w 290"/>
                  <a:gd name="T39" fmla="*/ 112 h 417"/>
                  <a:gd name="T40" fmla="*/ 113 w 290"/>
                  <a:gd name="T41" fmla="*/ 106 h 417"/>
                  <a:gd name="T42" fmla="*/ 138 w 290"/>
                  <a:gd name="T43" fmla="*/ 106 h 417"/>
                  <a:gd name="T44" fmla="*/ 161 w 290"/>
                  <a:gd name="T45" fmla="*/ 112 h 417"/>
                  <a:gd name="T46" fmla="*/ 182 w 290"/>
                  <a:gd name="T47" fmla="*/ 122 h 417"/>
                  <a:gd name="T48" fmla="*/ 202 w 290"/>
                  <a:gd name="T49" fmla="*/ 138 h 417"/>
                  <a:gd name="T50" fmla="*/ 211 w 290"/>
                  <a:gd name="T51" fmla="*/ 0 h 417"/>
                  <a:gd name="T52" fmla="*/ 290 w 290"/>
                  <a:gd name="T53" fmla="*/ 409 h 417"/>
                  <a:gd name="T54" fmla="*/ 81 w 290"/>
                  <a:gd name="T55" fmla="*/ 277 h 417"/>
                  <a:gd name="T56" fmla="*/ 87 w 290"/>
                  <a:gd name="T57" fmla="*/ 304 h 417"/>
                  <a:gd name="T58" fmla="*/ 91 w 290"/>
                  <a:gd name="T59" fmla="*/ 317 h 417"/>
                  <a:gd name="T60" fmla="*/ 99 w 290"/>
                  <a:gd name="T61" fmla="*/ 330 h 417"/>
                  <a:gd name="T62" fmla="*/ 110 w 290"/>
                  <a:gd name="T63" fmla="*/ 342 h 417"/>
                  <a:gd name="T64" fmla="*/ 124 w 290"/>
                  <a:gd name="T65" fmla="*/ 350 h 417"/>
                  <a:gd name="T66" fmla="*/ 138 w 290"/>
                  <a:gd name="T67" fmla="*/ 353 h 417"/>
                  <a:gd name="T68" fmla="*/ 154 w 290"/>
                  <a:gd name="T69" fmla="*/ 354 h 417"/>
                  <a:gd name="T70" fmla="*/ 166 w 290"/>
                  <a:gd name="T71" fmla="*/ 350 h 417"/>
                  <a:gd name="T72" fmla="*/ 178 w 290"/>
                  <a:gd name="T73" fmla="*/ 345 h 417"/>
                  <a:gd name="T74" fmla="*/ 189 w 290"/>
                  <a:gd name="T75" fmla="*/ 337 h 417"/>
                  <a:gd name="T76" fmla="*/ 198 w 290"/>
                  <a:gd name="T77" fmla="*/ 325 h 417"/>
                  <a:gd name="T78" fmla="*/ 205 w 290"/>
                  <a:gd name="T79" fmla="*/ 311 h 417"/>
                  <a:gd name="T80" fmla="*/ 210 w 290"/>
                  <a:gd name="T81" fmla="*/ 293 h 417"/>
                  <a:gd name="T82" fmla="*/ 211 w 290"/>
                  <a:gd name="T83" fmla="*/ 273 h 417"/>
                  <a:gd name="T84" fmla="*/ 211 w 290"/>
                  <a:gd name="T85" fmla="*/ 250 h 417"/>
                  <a:gd name="T86" fmla="*/ 210 w 290"/>
                  <a:gd name="T87" fmla="*/ 228 h 417"/>
                  <a:gd name="T88" fmla="*/ 205 w 290"/>
                  <a:gd name="T89" fmla="*/ 210 h 417"/>
                  <a:gd name="T90" fmla="*/ 198 w 290"/>
                  <a:gd name="T91" fmla="*/ 195 h 417"/>
                  <a:gd name="T92" fmla="*/ 189 w 290"/>
                  <a:gd name="T93" fmla="*/ 183 h 417"/>
                  <a:gd name="T94" fmla="*/ 178 w 290"/>
                  <a:gd name="T95" fmla="*/ 175 h 417"/>
                  <a:gd name="T96" fmla="*/ 166 w 290"/>
                  <a:gd name="T97" fmla="*/ 170 h 417"/>
                  <a:gd name="T98" fmla="*/ 153 w 290"/>
                  <a:gd name="T99" fmla="*/ 166 h 417"/>
                  <a:gd name="T100" fmla="*/ 140 w 290"/>
                  <a:gd name="T101" fmla="*/ 166 h 417"/>
                  <a:gd name="T102" fmla="*/ 126 w 290"/>
                  <a:gd name="T103" fmla="*/ 170 h 417"/>
                  <a:gd name="T104" fmla="*/ 114 w 290"/>
                  <a:gd name="T105" fmla="*/ 175 h 417"/>
                  <a:gd name="T106" fmla="*/ 105 w 290"/>
                  <a:gd name="T107" fmla="*/ 183 h 417"/>
                  <a:gd name="T108" fmla="*/ 96 w 290"/>
                  <a:gd name="T109" fmla="*/ 194 h 417"/>
                  <a:gd name="T110" fmla="*/ 88 w 290"/>
                  <a:gd name="T111" fmla="*/ 208 h 417"/>
                  <a:gd name="T112" fmla="*/ 84 w 290"/>
                  <a:gd name="T113" fmla="*/ 224 h 417"/>
                  <a:gd name="T114" fmla="*/ 81 w 290"/>
                  <a:gd name="T115" fmla="*/ 24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0" h="417">
                    <a:moveTo>
                      <a:pt x="290" y="409"/>
                    </a:moveTo>
                    <a:lnTo>
                      <a:pt x="218" y="409"/>
                    </a:lnTo>
                    <a:lnTo>
                      <a:pt x="218" y="366"/>
                    </a:lnTo>
                    <a:lnTo>
                      <a:pt x="207" y="378"/>
                    </a:lnTo>
                    <a:lnTo>
                      <a:pt x="198" y="387"/>
                    </a:lnTo>
                    <a:lnTo>
                      <a:pt x="186" y="397"/>
                    </a:lnTo>
                    <a:lnTo>
                      <a:pt x="174" y="403"/>
                    </a:lnTo>
                    <a:lnTo>
                      <a:pt x="162" y="409"/>
                    </a:lnTo>
                    <a:lnTo>
                      <a:pt x="150" y="413"/>
                    </a:lnTo>
                    <a:lnTo>
                      <a:pt x="137" y="415"/>
                    </a:lnTo>
                    <a:lnTo>
                      <a:pt x="125" y="417"/>
                    </a:lnTo>
                    <a:lnTo>
                      <a:pt x="112" y="415"/>
                    </a:lnTo>
                    <a:lnTo>
                      <a:pt x="100" y="414"/>
                    </a:lnTo>
                    <a:lnTo>
                      <a:pt x="88" y="410"/>
                    </a:lnTo>
                    <a:lnTo>
                      <a:pt x="77" y="406"/>
                    </a:lnTo>
                    <a:lnTo>
                      <a:pt x="67" y="399"/>
                    </a:lnTo>
                    <a:lnTo>
                      <a:pt x="56" y="393"/>
                    </a:lnTo>
                    <a:lnTo>
                      <a:pt x="47" y="385"/>
                    </a:lnTo>
                    <a:lnTo>
                      <a:pt x="37" y="374"/>
                    </a:lnTo>
                    <a:lnTo>
                      <a:pt x="28" y="364"/>
                    </a:lnTo>
                    <a:lnTo>
                      <a:pt x="22" y="352"/>
                    </a:lnTo>
                    <a:lnTo>
                      <a:pt x="15" y="340"/>
                    </a:lnTo>
                    <a:lnTo>
                      <a:pt x="10" y="325"/>
                    </a:lnTo>
                    <a:lnTo>
                      <a:pt x="6" y="311"/>
                    </a:lnTo>
                    <a:lnTo>
                      <a:pt x="3" y="295"/>
                    </a:lnTo>
                    <a:lnTo>
                      <a:pt x="2" y="277"/>
                    </a:lnTo>
                    <a:lnTo>
                      <a:pt x="0" y="260"/>
                    </a:lnTo>
                    <a:lnTo>
                      <a:pt x="2" y="242"/>
                    </a:lnTo>
                    <a:lnTo>
                      <a:pt x="3" y="224"/>
                    </a:lnTo>
                    <a:lnTo>
                      <a:pt x="6" y="208"/>
                    </a:lnTo>
                    <a:lnTo>
                      <a:pt x="10" y="194"/>
                    </a:lnTo>
                    <a:lnTo>
                      <a:pt x="15" y="179"/>
                    </a:lnTo>
                    <a:lnTo>
                      <a:pt x="20" y="167"/>
                    </a:lnTo>
                    <a:lnTo>
                      <a:pt x="28" y="155"/>
                    </a:lnTo>
                    <a:lnTo>
                      <a:pt x="36" y="145"/>
                    </a:lnTo>
                    <a:lnTo>
                      <a:pt x="45" y="137"/>
                    </a:lnTo>
                    <a:lnTo>
                      <a:pt x="55" y="129"/>
                    </a:lnTo>
                    <a:lnTo>
                      <a:pt x="65" y="121"/>
                    </a:lnTo>
                    <a:lnTo>
                      <a:pt x="76" y="116"/>
                    </a:lnTo>
                    <a:lnTo>
                      <a:pt x="88" y="112"/>
                    </a:lnTo>
                    <a:lnTo>
                      <a:pt x="100" y="109"/>
                    </a:lnTo>
                    <a:lnTo>
                      <a:pt x="113" y="106"/>
                    </a:lnTo>
                    <a:lnTo>
                      <a:pt x="126" y="106"/>
                    </a:lnTo>
                    <a:lnTo>
                      <a:pt x="138" y="106"/>
                    </a:lnTo>
                    <a:lnTo>
                      <a:pt x="150" y="109"/>
                    </a:lnTo>
                    <a:lnTo>
                      <a:pt x="161" y="112"/>
                    </a:lnTo>
                    <a:lnTo>
                      <a:pt x="171" y="117"/>
                    </a:lnTo>
                    <a:lnTo>
                      <a:pt x="182" y="122"/>
                    </a:lnTo>
                    <a:lnTo>
                      <a:pt x="193" y="129"/>
                    </a:lnTo>
                    <a:lnTo>
                      <a:pt x="202" y="138"/>
                    </a:lnTo>
                    <a:lnTo>
                      <a:pt x="211" y="147"/>
                    </a:lnTo>
                    <a:lnTo>
                      <a:pt x="211" y="0"/>
                    </a:lnTo>
                    <a:lnTo>
                      <a:pt x="290" y="0"/>
                    </a:lnTo>
                    <a:lnTo>
                      <a:pt x="290" y="409"/>
                    </a:lnTo>
                    <a:close/>
                    <a:moveTo>
                      <a:pt x="81" y="255"/>
                    </a:moveTo>
                    <a:lnTo>
                      <a:pt x="81" y="277"/>
                    </a:lnTo>
                    <a:lnTo>
                      <a:pt x="84" y="296"/>
                    </a:lnTo>
                    <a:lnTo>
                      <a:pt x="87" y="304"/>
                    </a:lnTo>
                    <a:lnTo>
                      <a:pt x="88" y="311"/>
                    </a:lnTo>
                    <a:lnTo>
                      <a:pt x="91" y="317"/>
                    </a:lnTo>
                    <a:lnTo>
                      <a:pt x="95" y="324"/>
                    </a:lnTo>
                    <a:lnTo>
                      <a:pt x="99" y="330"/>
                    </a:lnTo>
                    <a:lnTo>
                      <a:pt x="104" y="337"/>
                    </a:lnTo>
                    <a:lnTo>
                      <a:pt x="110" y="342"/>
                    </a:lnTo>
                    <a:lnTo>
                      <a:pt x="117" y="346"/>
                    </a:lnTo>
                    <a:lnTo>
                      <a:pt x="124" y="350"/>
                    </a:lnTo>
                    <a:lnTo>
                      <a:pt x="130" y="352"/>
                    </a:lnTo>
                    <a:lnTo>
                      <a:pt x="138" y="353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60" y="353"/>
                    </a:lnTo>
                    <a:lnTo>
                      <a:pt x="166" y="350"/>
                    </a:lnTo>
                    <a:lnTo>
                      <a:pt x="171" y="348"/>
                    </a:lnTo>
                    <a:lnTo>
                      <a:pt x="178" y="345"/>
                    </a:lnTo>
                    <a:lnTo>
                      <a:pt x="183" y="341"/>
                    </a:lnTo>
                    <a:lnTo>
                      <a:pt x="189" y="337"/>
                    </a:lnTo>
                    <a:lnTo>
                      <a:pt x="193" y="330"/>
                    </a:lnTo>
                    <a:lnTo>
                      <a:pt x="198" y="325"/>
                    </a:lnTo>
                    <a:lnTo>
                      <a:pt x="202" y="318"/>
                    </a:lnTo>
                    <a:lnTo>
                      <a:pt x="205" y="311"/>
                    </a:lnTo>
                    <a:lnTo>
                      <a:pt x="207" y="303"/>
                    </a:lnTo>
                    <a:lnTo>
                      <a:pt x="210" y="293"/>
                    </a:lnTo>
                    <a:lnTo>
                      <a:pt x="211" y="284"/>
                    </a:lnTo>
                    <a:lnTo>
                      <a:pt x="211" y="273"/>
                    </a:lnTo>
                    <a:lnTo>
                      <a:pt x="213" y="263"/>
                    </a:lnTo>
                    <a:lnTo>
                      <a:pt x="211" y="250"/>
                    </a:lnTo>
                    <a:lnTo>
                      <a:pt x="211" y="239"/>
                    </a:lnTo>
                    <a:lnTo>
                      <a:pt x="210" y="228"/>
                    </a:lnTo>
                    <a:lnTo>
                      <a:pt x="207" y="218"/>
                    </a:lnTo>
                    <a:lnTo>
                      <a:pt x="205" y="210"/>
                    </a:lnTo>
                    <a:lnTo>
                      <a:pt x="202" y="202"/>
                    </a:lnTo>
                    <a:lnTo>
                      <a:pt x="198" y="195"/>
                    </a:lnTo>
                    <a:lnTo>
                      <a:pt x="194" y="188"/>
                    </a:lnTo>
                    <a:lnTo>
                      <a:pt x="189" y="183"/>
                    </a:lnTo>
                    <a:lnTo>
                      <a:pt x="183" y="179"/>
                    </a:lnTo>
                    <a:lnTo>
                      <a:pt x="178" y="175"/>
                    </a:lnTo>
                    <a:lnTo>
                      <a:pt x="173" y="171"/>
                    </a:lnTo>
                    <a:lnTo>
                      <a:pt x="166" y="170"/>
                    </a:lnTo>
                    <a:lnTo>
                      <a:pt x="160" y="16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40" y="166"/>
                    </a:lnTo>
                    <a:lnTo>
                      <a:pt x="133" y="167"/>
                    </a:lnTo>
                    <a:lnTo>
                      <a:pt x="126" y="170"/>
                    </a:lnTo>
                    <a:lnTo>
                      <a:pt x="121" y="171"/>
                    </a:lnTo>
                    <a:lnTo>
                      <a:pt x="114" y="175"/>
                    </a:lnTo>
                    <a:lnTo>
                      <a:pt x="109" y="179"/>
                    </a:lnTo>
                    <a:lnTo>
                      <a:pt x="105" y="183"/>
                    </a:lnTo>
                    <a:lnTo>
                      <a:pt x="100" y="188"/>
                    </a:lnTo>
                    <a:lnTo>
                      <a:pt x="96" y="194"/>
                    </a:lnTo>
                    <a:lnTo>
                      <a:pt x="92" y="200"/>
                    </a:lnTo>
                    <a:lnTo>
                      <a:pt x="88" y="208"/>
                    </a:lnTo>
                    <a:lnTo>
                      <a:pt x="85" y="216"/>
                    </a:lnTo>
                    <a:lnTo>
                      <a:pt x="84" y="224"/>
                    </a:lnTo>
                    <a:lnTo>
                      <a:pt x="83" y="234"/>
                    </a:lnTo>
                    <a:lnTo>
                      <a:pt x="81" y="244"/>
                    </a:lnTo>
                    <a:lnTo>
                      <a:pt x="81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7" name="Freeform 299">
                <a:extLst>
                  <a:ext uri="{FF2B5EF4-FFF2-40B4-BE49-F238E27FC236}">
                    <a16:creationId xmlns:a16="http://schemas.microsoft.com/office/drawing/2014/main" id="{EC8360AE-8FB2-49D8-9A01-5F443BB72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2" y="2604"/>
                <a:ext cx="69" cy="78"/>
              </a:xfrm>
              <a:custGeom>
                <a:avLst/>
                <a:gdLst>
                  <a:gd name="T0" fmla="*/ 273 w 277"/>
                  <a:gd name="T1" fmla="*/ 222 h 311"/>
                  <a:gd name="T2" fmla="*/ 265 w 277"/>
                  <a:gd name="T3" fmla="*/ 242 h 311"/>
                  <a:gd name="T4" fmla="*/ 253 w 277"/>
                  <a:gd name="T5" fmla="*/ 260 h 311"/>
                  <a:gd name="T6" fmla="*/ 241 w 277"/>
                  <a:gd name="T7" fmla="*/ 275 h 311"/>
                  <a:gd name="T8" fmla="*/ 226 w 277"/>
                  <a:gd name="T9" fmla="*/ 288 h 311"/>
                  <a:gd name="T10" fmla="*/ 208 w 277"/>
                  <a:gd name="T11" fmla="*/ 297 h 311"/>
                  <a:gd name="T12" fmla="*/ 190 w 277"/>
                  <a:gd name="T13" fmla="*/ 304 h 311"/>
                  <a:gd name="T14" fmla="*/ 168 w 277"/>
                  <a:gd name="T15" fmla="*/ 308 h 311"/>
                  <a:gd name="T16" fmla="*/ 145 w 277"/>
                  <a:gd name="T17" fmla="*/ 311 h 311"/>
                  <a:gd name="T18" fmla="*/ 109 w 277"/>
                  <a:gd name="T19" fmla="*/ 307 h 311"/>
                  <a:gd name="T20" fmla="*/ 77 w 277"/>
                  <a:gd name="T21" fmla="*/ 297 h 311"/>
                  <a:gd name="T22" fmla="*/ 52 w 277"/>
                  <a:gd name="T23" fmla="*/ 281 h 311"/>
                  <a:gd name="T24" fmla="*/ 30 w 277"/>
                  <a:gd name="T25" fmla="*/ 259 h 311"/>
                  <a:gd name="T26" fmla="*/ 17 w 277"/>
                  <a:gd name="T27" fmla="*/ 238 h 311"/>
                  <a:gd name="T28" fmla="*/ 8 w 277"/>
                  <a:gd name="T29" fmla="*/ 214 h 311"/>
                  <a:gd name="T30" fmla="*/ 3 w 277"/>
                  <a:gd name="T31" fmla="*/ 187 h 311"/>
                  <a:gd name="T32" fmla="*/ 0 w 277"/>
                  <a:gd name="T33" fmla="*/ 157 h 311"/>
                  <a:gd name="T34" fmla="*/ 3 w 277"/>
                  <a:gd name="T35" fmla="*/ 122 h 311"/>
                  <a:gd name="T36" fmla="*/ 11 w 277"/>
                  <a:gd name="T37" fmla="*/ 92 h 311"/>
                  <a:gd name="T38" fmla="*/ 23 w 277"/>
                  <a:gd name="T39" fmla="*/ 65 h 311"/>
                  <a:gd name="T40" fmla="*/ 40 w 277"/>
                  <a:gd name="T41" fmla="*/ 41 h 311"/>
                  <a:gd name="T42" fmla="*/ 60 w 277"/>
                  <a:gd name="T43" fmla="*/ 24 h 311"/>
                  <a:gd name="T44" fmla="*/ 82 w 277"/>
                  <a:gd name="T45" fmla="*/ 11 h 311"/>
                  <a:gd name="T46" fmla="*/ 109 w 277"/>
                  <a:gd name="T47" fmla="*/ 3 h 311"/>
                  <a:gd name="T48" fmla="*/ 137 w 277"/>
                  <a:gd name="T49" fmla="*/ 0 h 311"/>
                  <a:gd name="T50" fmla="*/ 168 w 277"/>
                  <a:gd name="T51" fmla="*/ 3 h 311"/>
                  <a:gd name="T52" fmla="*/ 196 w 277"/>
                  <a:gd name="T53" fmla="*/ 11 h 311"/>
                  <a:gd name="T54" fmla="*/ 220 w 277"/>
                  <a:gd name="T55" fmla="*/ 24 h 311"/>
                  <a:gd name="T56" fmla="*/ 241 w 277"/>
                  <a:gd name="T57" fmla="*/ 44 h 311"/>
                  <a:gd name="T58" fmla="*/ 257 w 277"/>
                  <a:gd name="T59" fmla="*/ 69 h 311"/>
                  <a:gd name="T60" fmla="*/ 269 w 277"/>
                  <a:gd name="T61" fmla="*/ 100 h 311"/>
                  <a:gd name="T62" fmla="*/ 276 w 277"/>
                  <a:gd name="T63" fmla="*/ 136 h 311"/>
                  <a:gd name="T64" fmla="*/ 277 w 277"/>
                  <a:gd name="T65" fmla="*/ 178 h 311"/>
                  <a:gd name="T66" fmla="*/ 82 w 277"/>
                  <a:gd name="T67" fmla="*/ 194 h 311"/>
                  <a:gd name="T68" fmla="*/ 89 w 277"/>
                  <a:gd name="T69" fmla="*/ 215 h 311"/>
                  <a:gd name="T70" fmla="*/ 96 w 277"/>
                  <a:gd name="T71" fmla="*/ 227 h 311"/>
                  <a:gd name="T72" fmla="*/ 105 w 277"/>
                  <a:gd name="T73" fmla="*/ 236 h 311"/>
                  <a:gd name="T74" fmla="*/ 115 w 277"/>
                  <a:gd name="T75" fmla="*/ 244 h 311"/>
                  <a:gd name="T76" fmla="*/ 133 w 277"/>
                  <a:gd name="T77" fmla="*/ 250 h 311"/>
                  <a:gd name="T78" fmla="*/ 154 w 277"/>
                  <a:gd name="T79" fmla="*/ 251 h 311"/>
                  <a:gd name="T80" fmla="*/ 170 w 277"/>
                  <a:gd name="T81" fmla="*/ 246 h 311"/>
                  <a:gd name="T82" fmla="*/ 182 w 277"/>
                  <a:gd name="T83" fmla="*/ 235 h 311"/>
                  <a:gd name="T84" fmla="*/ 192 w 277"/>
                  <a:gd name="T85" fmla="*/ 219 h 311"/>
                  <a:gd name="T86" fmla="*/ 200 w 277"/>
                  <a:gd name="T87" fmla="*/ 130 h 311"/>
                  <a:gd name="T88" fmla="*/ 195 w 277"/>
                  <a:gd name="T89" fmla="*/ 100 h 311"/>
                  <a:gd name="T90" fmla="*/ 190 w 277"/>
                  <a:gd name="T91" fmla="*/ 88 h 311"/>
                  <a:gd name="T92" fmla="*/ 182 w 277"/>
                  <a:gd name="T93" fmla="*/ 79 h 311"/>
                  <a:gd name="T94" fmla="*/ 163 w 277"/>
                  <a:gd name="T95" fmla="*/ 64 h 311"/>
                  <a:gd name="T96" fmla="*/ 142 w 277"/>
                  <a:gd name="T97" fmla="*/ 60 h 311"/>
                  <a:gd name="T98" fmla="*/ 118 w 277"/>
                  <a:gd name="T99" fmla="*/ 65 h 311"/>
                  <a:gd name="T100" fmla="*/ 99 w 277"/>
                  <a:gd name="T101" fmla="*/ 79 h 311"/>
                  <a:gd name="T102" fmla="*/ 92 w 277"/>
                  <a:gd name="T103" fmla="*/ 89 h 311"/>
                  <a:gd name="T104" fmla="*/ 86 w 277"/>
                  <a:gd name="T105" fmla="*/ 101 h 311"/>
                  <a:gd name="T106" fmla="*/ 82 w 277"/>
                  <a:gd name="T107" fmla="*/ 13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11">
                    <a:moveTo>
                      <a:pt x="195" y="209"/>
                    </a:moveTo>
                    <a:lnTo>
                      <a:pt x="273" y="222"/>
                    </a:lnTo>
                    <a:lnTo>
                      <a:pt x="269" y="232"/>
                    </a:lnTo>
                    <a:lnTo>
                      <a:pt x="265" y="242"/>
                    </a:lnTo>
                    <a:lnTo>
                      <a:pt x="260" y="251"/>
                    </a:lnTo>
                    <a:lnTo>
                      <a:pt x="253" y="260"/>
                    </a:lnTo>
                    <a:lnTo>
                      <a:pt x="248" y="268"/>
                    </a:lnTo>
                    <a:lnTo>
                      <a:pt x="241" y="275"/>
                    </a:lnTo>
                    <a:lnTo>
                      <a:pt x="233" y="281"/>
                    </a:lnTo>
                    <a:lnTo>
                      <a:pt x="226" y="288"/>
                    </a:lnTo>
                    <a:lnTo>
                      <a:pt x="218" y="293"/>
                    </a:lnTo>
                    <a:lnTo>
                      <a:pt x="208" y="297"/>
                    </a:lnTo>
                    <a:lnTo>
                      <a:pt x="199" y="301"/>
                    </a:lnTo>
                    <a:lnTo>
                      <a:pt x="190" y="304"/>
                    </a:lnTo>
                    <a:lnTo>
                      <a:pt x="179" y="307"/>
                    </a:lnTo>
                    <a:lnTo>
                      <a:pt x="168" y="308"/>
                    </a:lnTo>
                    <a:lnTo>
                      <a:pt x="157" y="309"/>
                    </a:lnTo>
                    <a:lnTo>
                      <a:pt x="145" y="311"/>
                    </a:lnTo>
                    <a:lnTo>
                      <a:pt x="126" y="309"/>
                    </a:lnTo>
                    <a:lnTo>
                      <a:pt x="109" y="307"/>
                    </a:lnTo>
                    <a:lnTo>
                      <a:pt x="92" y="303"/>
                    </a:lnTo>
                    <a:lnTo>
                      <a:pt x="77" y="297"/>
                    </a:lnTo>
                    <a:lnTo>
                      <a:pt x="64" y="291"/>
                    </a:lnTo>
                    <a:lnTo>
                      <a:pt x="52" y="281"/>
                    </a:lnTo>
                    <a:lnTo>
                      <a:pt x="40" y="271"/>
                    </a:lnTo>
                    <a:lnTo>
                      <a:pt x="30" y="259"/>
                    </a:lnTo>
                    <a:lnTo>
                      <a:pt x="23" y="250"/>
                    </a:lnTo>
                    <a:lnTo>
                      <a:pt x="17" y="238"/>
                    </a:lnTo>
                    <a:lnTo>
                      <a:pt x="12" y="226"/>
                    </a:lnTo>
                    <a:lnTo>
                      <a:pt x="8" y="214"/>
                    </a:lnTo>
                    <a:lnTo>
                      <a:pt x="5" y="201"/>
                    </a:lnTo>
                    <a:lnTo>
                      <a:pt x="3" y="187"/>
                    </a:lnTo>
                    <a:lnTo>
                      <a:pt x="1" y="173"/>
                    </a:lnTo>
                    <a:lnTo>
                      <a:pt x="0" y="157"/>
                    </a:lnTo>
                    <a:lnTo>
                      <a:pt x="1" y="140"/>
                    </a:lnTo>
                    <a:lnTo>
                      <a:pt x="3" y="122"/>
                    </a:lnTo>
                    <a:lnTo>
                      <a:pt x="7" y="106"/>
                    </a:lnTo>
                    <a:lnTo>
                      <a:pt x="11" y="92"/>
                    </a:lnTo>
                    <a:lnTo>
                      <a:pt x="16" y="77"/>
                    </a:lnTo>
                    <a:lnTo>
                      <a:pt x="23" y="65"/>
                    </a:lnTo>
                    <a:lnTo>
                      <a:pt x="30" y="53"/>
                    </a:lnTo>
                    <a:lnTo>
                      <a:pt x="40" y="41"/>
                    </a:lnTo>
                    <a:lnTo>
                      <a:pt x="49" y="32"/>
                    </a:lnTo>
                    <a:lnTo>
                      <a:pt x="60" y="24"/>
                    </a:lnTo>
                    <a:lnTo>
                      <a:pt x="70" y="16"/>
                    </a:lnTo>
                    <a:lnTo>
                      <a:pt x="82" y="11"/>
                    </a:lnTo>
                    <a:lnTo>
                      <a:pt x="96" y="6"/>
                    </a:lnTo>
                    <a:lnTo>
                      <a:pt x="109" y="3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53" y="0"/>
                    </a:lnTo>
                    <a:lnTo>
                      <a:pt x="168" y="3"/>
                    </a:lnTo>
                    <a:lnTo>
                      <a:pt x="182" y="7"/>
                    </a:lnTo>
                    <a:lnTo>
                      <a:pt x="196" y="11"/>
                    </a:lnTo>
                    <a:lnTo>
                      <a:pt x="208" y="17"/>
                    </a:lnTo>
                    <a:lnTo>
                      <a:pt x="220" y="24"/>
                    </a:lnTo>
                    <a:lnTo>
                      <a:pt x="231" y="33"/>
                    </a:lnTo>
                    <a:lnTo>
                      <a:pt x="241" y="44"/>
                    </a:lnTo>
                    <a:lnTo>
                      <a:pt x="249" y="56"/>
                    </a:lnTo>
                    <a:lnTo>
                      <a:pt x="257" y="69"/>
                    </a:lnTo>
                    <a:lnTo>
                      <a:pt x="264" y="84"/>
                    </a:lnTo>
                    <a:lnTo>
                      <a:pt x="269" y="100"/>
                    </a:lnTo>
                    <a:lnTo>
                      <a:pt x="273" y="117"/>
                    </a:lnTo>
                    <a:lnTo>
                      <a:pt x="276" y="136"/>
                    </a:lnTo>
                    <a:lnTo>
                      <a:pt x="277" y="155"/>
                    </a:lnTo>
                    <a:lnTo>
                      <a:pt x="277" y="178"/>
                    </a:lnTo>
                    <a:lnTo>
                      <a:pt x="81" y="178"/>
                    </a:lnTo>
                    <a:lnTo>
                      <a:pt x="82" y="194"/>
                    </a:lnTo>
                    <a:lnTo>
                      <a:pt x="86" y="209"/>
                    </a:lnTo>
                    <a:lnTo>
                      <a:pt x="89" y="215"/>
                    </a:lnTo>
                    <a:lnTo>
                      <a:pt x="92" y="222"/>
                    </a:lnTo>
                    <a:lnTo>
                      <a:pt x="96" y="227"/>
                    </a:lnTo>
                    <a:lnTo>
                      <a:pt x="99" y="232"/>
                    </a:lnTo>
                    <a:lnTo>
                      <a:pt x="105" y="236"/>
                    </a:lnTo>
                    <a:lnTo>
                      <a:pt x="110" y="240"/>
                    </a:lnTo>
                    <a:lnTo>
                      <a:pt x="115" y="244"/>
                    </a:lnTo>
                    <a:lnTo>
                      <a:pt x="121" y="247"/>
                    </a:lnTo>
                    <a:lnTo>
                      <a:pt x="133" y="250"/>
                    </a:lnTo>
                    <a:lnTo>
                      <a:pt x="146" y="251"/>
                    </a:lnTo>
                    <a:lnTo>
                      <a:pt x="154" y="251"/>
                    </a:lnTo>
                    <a:lnTo>
                      <a:pt x="162" y="248"/>
                    </a:lnTo>
                    <a:lnTo>
                      <a:pt x="170" y="246"/>
                    </a:lnTo>
                    <a:lnTo>
                      <a:pt x="176" y="242"/>
                    </a:lnTo>
                    <a:lnTo>
                      <a:pt x="182" y="235"/>
                    </a:lnTo>
                    <a:lnTo>
                      <a:pt x="187" y="228"/>
                    </a:lnTo>
                    <a:lnTo>
                      <a:pt x="192" y="219"/>
                    </a:lnTo>
                    <a:lnTo>
                      <a:pt x="195" y="209"/>
                    </a:lnTo>
                    <a:close/>
                    <a:moveTo>
                      <a:pt x="200" y="130"/>
                    </a:moveTo>
                    <a:lnTo>
                      <a:pt x="198" y="113"/>
                    </a:lnTo>
                    <a:lnTo>
                      <a:pt x="195" y="100"/>
                    </a:lnTo>
                    <a:lnTo>
                      <a:pt x="192" y="93"/>
                    </a:lnTo>
                    <a:lnTo>
                      <a:pt x="190" y="88"/>
                    </a:lnTo>
                    <a:lnTo>
                      <a:pt x="186" y="82"/>
                    </a:lnTo>
                    <a:lnTo>
                      <a:pt x="182" y="79"/>
                    </a:lnTo>
                    <a:lnTo>
                      <a:pt x="174" y="71"/>
                    </a:lnTo>
                    <a:lnTo>
                      <a:pt x="163" y="64"/>
                    </a:lnTo>
                    <a:lnTo>
                      <a:pt x="153" y="61"/>
                    </a:lnTo>
                    <a:lnTo>
                      <a:pt x="142" y="60"/>
                    </a:lnTo>
                    <a:lnTo>
                      <a:pt x="129" y="61"/>
                    </a:lnTo>
                    <a:lnTo>
                      <a:pt x="118" y="65"/>
                    </a:lnTo>
                    <a:lnTo>
                      <a:pt x="107" y="71"/>
                    </a:lnTo>
                    <a:lnTo>
                      <a:pt x="99" y="79"/>
                    </a:lnTo>
                    <a:lnTo>
                      <a:pt x="96" y="84"/>
                    </a:lnTo>
                    <a:lnTo>
                      <a:pt x="92" y="89"/>
                    </a:lnTo>
                    <a:lnTo>
                      <a:pt x="89" y="94"/>
                    </a:lnTo>
                    <a:lnTo>
                      <a:pt x="86" y="101"/>
                    </a:lnTo>
                    <a:lnTo>
                      <a:pt x="84" y="114"/>
                    </a:lnTo>
                    <a:lnTo>
                      <a:pt x="82" y="130"/>
                    </a:lnTo>
                    <a:lnTo>
                      <a:pt x="200" y="13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8" name="Freeform 300">
                <a:extLst>
                  <a:ext uri="{FF2B5EF4-FFF2-40B4-BE49-F238E27FC236}">
                    <a16:creationId xmlns:a16="http://schemas.microsoft.com/office/drawing/2014/main" id="{6985E463-B99C-41E3-9207-5E43E0642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768"/>
                <a:ext cx="89" cy="105"/>
              </a:xfrm>
              <a:custGeom>
                <a:avLst/>
                <a:gdLst>
                  <a:gd name="T0" fmla="*/ 356 w 356"/>
                  <a:gd name="T1" fmla="*/ 291 h 423"/>
                  <a:gd name="T2" fmla="*/ 345 w 356"/>
                  <a:gd name="T3" fmla="*/ 323 h 423"/>
                  <a:gd name="T4" fmla="*/ 332 w 356"/>
                  <a:gd name="T5" fmla="*/ 349 h 423"/>
                  <a:gd name="T6" fmla="*/ 314 w 356"/>
                  <a:gd name="T7" fmla="*/ 372 h 423"/>
                  <a:gd name="T8" fmla="*/ 295 w 356"/>
                  <a:gd name="T9" fmla="*/ 390 h 423"/>
                  <a:gd name="T10" fmla="*/ 272 w 356"/>
                  <a:gd name="T11" fmla="*/ 405 h 423"/>
                  <a:gd name="T12" fmla="*/ 245 w 356"/>
                  <a:gd name="T13" fmla="*/ 414 h 423"/>
                  <a:gd name="T14" fmla="*/ 218 w 356"/>
                  <a:gd name="T15" fmla="*/ 421 h 423"/>
                  <a:gd name="T16" fmla="*/ 186 w 356"/>
                  <a:gd name="T17" fmla="*/ 423 h 423"/>
                  <a:gd name="T18" fmla="*/ 147 w 356"/>
                  <a:gd name="T19" fmla="*/ 419 h 423"/>
                  <a:gd name="T20" fmla="*/ 111 w 356"/>
                  <a:gd name="T21" fmla="*/ 409 h 423"/>
                  <a:gd name="T22" fmla="*/ 80 w 356"/>
                  <a:gd name="T23" fmla="*/ 392 h 423"/>
                  <a:gd name="T24" fmla="*/ 52 w 356"/>
                  <a:gd name="T25" fmla="*/ 368 h 423"/>
                  <a:gd name="T26" fmla="*/ 29 w 356"/>
                  <a:gd name="T27" fmla="*/ 337 h 423"/>
                  <a:gd name="T28" fmla="*/ 12 w 356"/>
                  <a:gd name="T29" fmla="*/ 301 h 423"/>
                  <a:gd name="T30" fmla="*/ 3 w 356"/>
                  <a:gd name="T31" fmla="*/ 260 h 423"/>
                  <a:gd name="T32" fmla="*/ 0 w 356"/>
                  <a:gd name="T33" fmla="*/ 215 h 423"/>
                  <a:gd name="T34" fmla="*/ 3 w 356"/>
                  <a:gd name="T35" fmla="*/ 166 h 423"/>
                  <a:gd name="T36" fmla="*/ 12 w 356"/>
                  <a:gd name="T37" fmla="*/ 124 h 423"/>
                  <a:gd name="T38" fmla="*/ 29 w 356"/>
                  <a:gd name="T39" fmla="*/ 88 h 423"/>
                  <a:gd name="T40" fmla="*/ 52 w 356"/>
                  <a:gd name="T41" fmla="*/ 56 h 423"/>
                  <a:gd name="T42" fmla="*/ 81 w 356"/>
                  <a:gd name="T43" fmla="*/ 32 h 423"/>
                  <a:gd name="T44" fmla="*/ 113 w 356"/>
                  <a:gd name="T45" fmla="*/ 13 h 423"/>
                  <a:gd name="T46" fmla="*/ 150 w 356"/>
                  <a:gd name="T47" fmla="*/ 3 h 423"/>
                  <a:gd name="T48" fmla="*/ 191 w 356"/>
                  <a:gd name="T49" fmla="*/ 0 h 423"/>
                  <a:gd name="T50" fmla="*/ 227 w 356"/>
                  <a:gd name="T51" fmla="*/ 3 h 423"/>
                  <a:gd name="T52" fmla="*/ 259 w 356"/>
                  <a:gd name="T53" fmla="*/ 11 h 423"/>
                  <a:gd name="T54" fmla="*/ 288 w 356"/>
                  <a:gd name="T55" fmla="*/ 24 h 423"/>
                  <a:gd name="T56" fmla="*/ 313 w 356"/>
                  <a:gd name="T57" fmla="*/ 44 h 423"/>
                  <a:gd name="T58" fmla="*/ 326 w 356"/>
                  <a:gd name="T59" fmla="*/ 59 h 423"/>
                  <a:gd name="T60" fmla="*/ 337 w 356"/>
                  <a:gd name="T61" fmla="*/ 76 h 423"/>
                  <a:gd name="T62" fmla="*/ 348 w 356"/>
                  <a:gd name="T63" fmla="*/ 96 h 423"/>
                  <a:gd name="T64" fmla="*/ 354 w 356"/>
                  <a:gd name="T65" fmla="*/ 120 h 423"/>
                  <a:gd name="T66" fmla="*/ 268 w 356"/>
                  <a:gd name="T67" fmla="*/ 124 h 423"/>
                  <a:gd name="T68" fmla="*/ 253 w 356"/>
                  <a:gd name="T69" fmla="*/ 98 h 423"/>
                  <a:gd name="T70" fmla="*/ 231 w 356"/>
                  <a:gd name="T71" fmla="*/ 81 h 423"/>
                  <a:gd name="T72" fmla="*/ 203 w 356"/>
                  <a:gd name="T73" fmla="*/ 72 h 423"/>
                  <a:gd name="T74" fmla="*/ 175 w 356"/>
                  <a:gd name="T75" fmla="*/ 71 h 423"/>
                  <a:gd name="T76" fmla="*/ 155 w 356"/>
                  <a:gd name="T77" fmla="*/ 75 h 423"/>
                  <a:gd name="T78" fmla="*/ 137 w 356"/>
                  <a:gd name="T79" fmla="*/ 82 h 423"/>
                  <a:gd name="T80" fmla="*/ 121 w 356"/>
                  <a:gd name="T81" fmla="*/ 96 h 423"/>
                  <a:gd name="T82" fmla="*/ 106 w 356"/>
                  <a:gd name="T83" fmla="*/ 112 h 423"/>
                  <a:gd name="T84" fmla="*/ 96 w 356"/>
                  <a:gd name="T85" fmla="*/ 133 h 423"/>
                  <a:gd name="T86" fmla="*/ 89 w 356"/>
                  <a:gd name="T87" fmla="*/ 159 h 423"/>
                  <a:gd name="T88" fmla="*/ 85 w 356"/>
                  <a:gd name="T89" fmla="*/ 191 h 423"/>
                  <a:gd name="T90" fmla="*/ 85 w 356"/>
                  <a:gd name="T91" fmla="*/ 227 h 423"/>
                  <a:gd name="T92" fmla="*/ 89 w 356"/>
                  <a:gd name="T93" fmla="*/ 260 h 423"/>
                  <a:gd name="T94" fmla="*/ 96 w 356"/>
                  <a:gd name="T95" fmla="*/ 288 h 423"/>
                  <a:gd name="T96" fmla="*/ 106 w 356"/>
                  <a:gd name="T97" fmla="*/ 311 h 423"/>
                  <a:gd name="T98" fmla="*/ 119 w 356"/>
                  <a:gd name="T99" fmla="*/ 327 h 423"/>
                  <a:gd name="T100" fmla="*/ 135 w 356"/>
                  <a:gd name="T101" fmla="*/ 340 h 423"/>
                  <a:gd name="T102" fmla="*/ 154 w 356"/>
                  <a:gd name="T103" fmla="*/ 348 h 423"/>
                  <a:gd name="T104" fmla="*/ 174 w 356"/>
                  <a:gd name="T105" fmla="*/ 352 h 423"/>
                  <a:gd name="T106" fmla="*/ 194 w 356"/>
                  <a:gd name="T107" fmla="*/ 352 h 423"/>
                  <a:gd name="T108" fmla="*/ 208 w 356"/>
                  <a:gd name="T109" fmla="*/ 349 h 423"/>
                  <a:gd name="T110" fmla="*/ 223 w 356"/>
                  <a:gd name="T111" fmla="*/ 344 h 423"/>
                  <a:gd name="T112" fmla="*/ 236 w 356"/>
                  <a:gd name="T113" fmla="*/ 336 h 423"/>
                  <a:gd name="T114" fmla="*/ 248 w 356"/>
                  <a:gd name="T115" fmla="*/ 325 h 423"/>
                  <a:gd name="T116" fmla="*/ 257 w 356"/>
                  <a:gd name="T117" fmla="*/ 312 h 423"/>
                  <a:gd name="T118" fmla="*/ 269 w 356"/>
                  <a:gd name="T119" fmla="*/ 2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6" h="423">
                    <a:moveTo>
                      <a:pt x="276" y="266"/>
                    </a:moveTo>
                    <a:lnTo>
                      <a:pt x="356" y="291"/>
                    </a:lnTo>
                    <a:lnTo>
                      <a:pt x="350" y="307"/>
                    </a:lnTo>
                    <a:lnTo>
                      <a:pt x="345" y="323"/>
                    </a:lnTo>
                    <a:lnTo>
                      <a:pt x="338" y="336"/>
                    </a:lnTo>
                    <a:lnTo>
                      <a:pt x="332" y="349"/>
                    </a:lnTo>
                    <a:lnTo>
                      <a:pt x="324" y="361"/>
                    </a:lnTo>
                    <a:lnTo>
                      <a:pt x="314" y="372"/>
                    </a:lnTo>
                    <a:lnTo>
                      <a:pt x="305" y="382"/>
                    </a:lnTo>
                    <a:lnTo>
                      <a:pt x="295" y="390"/>
                    </a:lnTo>
                    <a:lnTo>
                      <a:pt x="284" y="398"/>
                    </a:lnTo>
                    <a:lnTo>
                      <a:pt x="272" y="405"/>
                    </a:lnTo>
                    <a:lnTo>
                      <a:pt x="259" y="410"/>
                    </a:lnTo>
                    <a:lnTo>
                      <a:pt x="245" y="414"/>
                    </a:lnTo>
                    <a:lnTo>
                      <a:pt x="232" y="418"/>
                    </a:lnTo>
                    <a:lnTo>
                      <a:pt x="218" y="421"/>
                    </a:lnTo>
                    <a:lnTo>
                      <a:pt x="202" y="422"/>
                    </a:lnTo>
                    <a:lnTo>
                      <a:pt x="186" y="423"/>
                    </a:lnTo>
                    <a:lnTo>
                      <a:pt x="166" y="422"/>
                    </a:lnTo>
                    <a:lnTo>
                      <a:pt x="147" y="419"/>
                    </a:lnTo>
                    <a:lnTo>
                      <a:pt x="129" y="415"/>
                    </a:lnTo>
                    <a:lnTo>
                      <a:pt x="111" y="409"/>
                    </a:lnTo>
                    <a:lnTo>
                      <a:pt x="96" y="401"/>
                    </a:lnTo>
                    <a:lnTo>
                      <a:pt x="80" y="392"/>
                    </a:lnTo>
                    <a:lnTo>
                      <a:pt x="65" y="380"/>
                    </a:lnTo>
                    <a:lnTo>
                      <a:pt x="52" y="368"/>
                    </a:lnTo>
                    <a:lnTo>
                      <a:pt x="40" y="353"/>
                    </a:lnTo>
                    <a:lnTo>
                      <a:pt x="29" y="337"/>
                    </a:lnTo>
                    <a:lnTo>
                      <a:pt x="20" y="320"/>
                    </a:lnTo>
                    <a:lnTo>
                      <a:pt x="12" y="301"/>
                    </a:lnTo>
                    <a:lnTo>
                      <a:pt x="7" y="281"/>
                    </a:lnTo>
                    <a:lnTo>
                      <a:pt x="3" y="260"/>
                    </a:lnTo>
                    <a:lnTo>
                      <a:pt x="0" y="239"/>
                    </a:lnTo>
                    <a:lnTo>
                      <a:pt x="0" y="215"/>
                    </a:lnTo>
                    <a:lnTo>
                      <a:pt x="0" y="190"/>
                    </a:lnTo>
                    <a:lnTo>
                      <a:pt x="3" y="166"/>
                    </a:lnTo>
                    <a:lnTo>
                      <a:pt x="7" y="145"/>
                    </a:lnTo>
                    <a:lnTo>
                      <a:pt x="12" y="124"/>
                    </a:lnTo>
                    <a:lnTo>
                      <a:pt x="20" y="105"/>
                    </a:lnTo>
                    <a:lnTo>
                      <a:pt x="29" y="88"/>
                    </a:lnTo>
                    <a:lnTo>
                      <a:pt x="40" y="71"/>
                    </a:lnTo>
                    <a:lnTo>
                      <a:pt x="52" y="56"/>
                    </a:lnTo>
                    <a:lnTo>
                      <a:pt x="66" y="43"/>
                    </a:lnTo>
                    <a:lnTo>
                      <a:pt x="81" y="32"/>
                    </a:lnTo>
                    <a:lnTo>
                      <a:pt x="97" y="21"/>
                    </a:lnTo>
                    <a:lnTo>
                      <a:pt x="113" y="13"/>
                    </a:lnTo>
                    <a:lnTo>
                      <a:pt x="131" y="8"/>
                    </a:lnTo>
                    <a:lnTo>
                      <a:pt x="150" y="3"/>
                    </a:lnTo>
                    <a:lnTo>
                      <a:pt x="170" y="0"/>
                    </a:lnTo>
                    <a:lnTo>
                      <a:pt x="191" y="0"/>
                    </a:lnTo>
                    <a:lnTo>
                      <a:pt x="210" y="0"/>
                    </a:lnTo>
                    <a:lnTo>
                      <a:pt x="227" y="3"/>
                    </a:lnTo>
                    <a:lnTo>
                      <a:pt x="243" y="6"/>
                    </a:lnTo>
                    <a:lnTo>
                      <a:pt x="259" y="11"/>
                    </a:lnTo>
                    <a:lnTo>
                      <a:pt x="273" y="17"/>
                    </a:lnTo>
                    <a:lnTo>
                      <a:pt x="288" y="24"/>
                    </a:lnTo>
                    <a:lnTo>
                      <a:pt x="301" y="33"/>
                    </a:lnTo>
                    <a:lnTo>
                      <a:pt x="313" y="44"/>
                    </a:lnTo>
                    <a:lnTo>
                      <a:pt x="320" y="51"/>
                    </a:lnTo>
                    <a:lnTo>
                      <a:pt x="326" y="59"/>
                    </a:lnTo>
                    <a:lnTo>
                      <a:pt x="332" y="67"/>
                    </a:lnTo>
                    <a:lnTo>
                      <a:pt x="337" y="76"/>
                    </a:lnTo>
                    <a:lnTo>
                      <a:pt x="342" y="85"/>
                    </a:lnTo>
                    <a:lnTo>
                      <a:pt x="348" y="96"/>
                    </a:lnTo>
                    <a:lnTo>
                      <a:pt x="352" y="108"/>
                    </a:lnTo>
                    <a:lnTo>
                      <a:pt x="354" y="120"/>
                    </a:lnTo>
                    <a:lnTo>
                      <a:pt x="273" y="140"/>
                    </a:lnTo>
                    <a:lnTo>
                      <a:pt x="268" y="124"/>
                    </a:lnTo>
                    <a:lnTo>
                      <a:pt x="261" y="110"/>
                    </a:lnTo>
                    <a:lnTo>
                      <a:pt x="253" y="98"/>
                    </a:lnTo>
                    <a:lnTo>
                      <a:pt x="243" y="89"/>
                    </a:lnTo>
                    <a:lnTo>
                      <a:pt x="231" y="81"/>
                    </a:lnTo>
                    <a:lnTo>
                      <a:pt x="218" y="75"/>
                    </a:lnTo>
                    <a:lnTo>
                      <a:pt x="203" y="72"/>
                    </a:lnTo>
                    <a:lnTo>
                      <a:pt x="187" y="71"/>
                    </a:lnTo>
                    <a:lnTo>
                      <a:pt x="175" y="71"/>
                    </a:lnTo>
                    <a:lnTo>
                      <a:pt x="165" y="72"/>
                    </a:lnTo>
                    <a:lnTo>
                      <a:pt x="155" y="75"/>
                    </a:lnTo>
                    <a:lnTo>
                      <a:pt x="146" y="78"/>
                    </a:lnTo>
                    <a:lnTo>
                      <a:pt x="137" y="82"/>
                    </a:lnTo>
                    <a:lnTo>
                      <a:pt x="129" y="89"/>
                    </a:lnTo>
                    <a:lnTo>
                      <a:pt x="121" y="96"/>
                    </a:lnTo>
                    <a:lnTo>
                      <a:pt x="113" y="102"/>
                    </a:lnTo>
                    <a:lnTo>
                      <a:pt x="106" y="112"/>
                    </a:lnTo>
                    <a:lnTo>
                      <a:pt x="101" y="122"/>
                    </a:lnTo>
                    <a:lnTo>
                      <a:pt x="96" y="133"/>
                    </a:lnTo>
                    <a:lnTo>
                      <a:pt x="92" y="146"/>
                    </a:lnTo>
                    <a:lnTo>
                      <a:pt x="89" y="159"/>
                    </a:lnTo>
                    <a:lnTo>
                      <a:pt x="86" y="174"/>
                    </a:lnTo>
                    <a:lnTo>
                      <a:pt x="85" y="191"/>
                    </a:lnTo>
                    <a:lnTo>
                      <a:pt x="85" y="208"/>
                    </a:lnTo>
                    <a:lnTo>
                      <a:pt x="85" y="227"/>
                    </a:lnTo>
                    <a:lnTo>
                      <a:pt x="86" y="244"/>
                    </a:lnTo>
                    <a:lnTo>
                      <a:pt x="89" y="260"/>
                    </a:lnTo>
                    <a:lnTo>
                      <a:pt x="92" y="275"/>
                    </a:lnTo>
                    <a:lnTo>
                      <a:pt x="96" y="288"/>
                    </a:lnTo>
                    <a:lnTo>
                      <a:pt x="101" y="300"/>
                    </a:lnTo>
                    <a:lnTo>
                      <a:pt x="106" y="311"/>
                    </a:lnTo>
                    <a:lnTo>
                      <a:pt x="113" y="319"/>
                    </a:lnTo>
                    <a:lnTo>
                      <a:pt x="119" y="327"/>
                    </a:lnTo>
                    <a:lnTo>
                      <a:pt x="127" y="333"/>
                    </a:lnTo>
                    <a:lnTo>
                      <a:pt x="135" y="340"/>
                    </a:lnTo>
                    <a:lnTo>
                      <a:pt x="145" y="344"/>
                    </a:lnTo>
                    <a:lnTo>
                      <a:pt x="154" y="348"/>
                    </a:lnTo>
                    <a:lnTo>
                      <a:pt x="163" y="350"/>
                    </a:lnTo>
                    <a:lnTo>
                      <a:pt x="174" y="352"/>
                    </a:lnTo>
                    <a:lnTo>
                      <a:pt x="184" y="352"/>
                    </a:lnTo>
                    <a:lnTo>
                      <a:pt x="194" y="352"/>
                    </a:lnTo>
                    <a:lnTo>
                      <a:pt x="200" y="350"/>
                    </a:lnTo>
                    <a:lnTo>
                      <a:pt x="208" y="349"/>
                    </a:lnTo>
                    <a:lnTo>
                      <a:pt x="216" y="346"/>
                    </a:lnTo>
                    <a:lnTo>
                      <a:pt x="223" y="344"/>
                    </a:lnTo>
                    <a:lnTo>
                      <a:pt x="230" y="340"/>
                    </a:lnTo>
                    <a:lnTo>
                      <a:pt x="236" y="336"/>
                    </a:lnTo>
                    <a:lnTo>
                      <a:pt x="241" y="332"/>
                    </a:lnTo>
                    <a:lnTo>
                      <a:pt x="248" y="325"/>
                    </a:lnTo>
                    <a:lnTo>
                      <a:pt x="253" y="320"/>
                    </a:lnTo>
                    <a:lnTo>
                      <a:pt x="257" y="312"/>
                    </a:lnTo>
                    <a:lnTo>
                      <a:pt x="263" y="304"/>
                    </a:lnTo>
                    <a:lnTo>
                      <a:pt x="269" y="287"/>
                    </a:lnTo>
                    <a:lnTo>
                      <a:pt x="276" y="266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69" name="Freeform 301">
                <a:extLst>
                  <a:ext uri="{FF2B5EF4-FFF2-40B4-BE49-F238E27FC236}">
                    <a16:creationId xmlns:a16="http://schemas.microsoft.com/office/drawing/2014/main" id="{1C973B8B-8F55-4DB5-B7E0-F972AEC73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8" y="2796"/>
                <a:ext cx="70" cy="77"/>
              </a:xfrm>
              <a:custGeom>
                <a:avLst/>
                <a:gdLst>
                  <a:gd name="T0" fmla="*/ 11 w 279"/>
                  <a:gd name="T1" fmla="*/ 73 h 309"/>
                  <a:gd name="T2" fmla="*/ 24 w 279"/>
                  <a:gd name="T3" fmla="*/ 46 h 309"/>
                  <a:gd name="T4" fmla="*/ 42 w 279"/>
                  <a:gd name="T5" fmla="*/ 25 h 309"/>
                  <a:gd name="T6" fmla="*/ 65 w 279"/>
                  <a:gd name="T7" fmla="*/ 12 h 309"/>
                  <a:gd name="T8" fmla="*/ 97 w 279"/>
                  <a:gd name="T9" fmla="*/ 3 h 309"/>
                  <a:gd name="T10" fmla="*/ 137 w 279"/>
                  <a:gd name="T11" fmla="*/ 0 h 309"/>
                  <a:gd name="T12" fmla="*/ 200 w 279"/>
                  <a:gd name="T13" fmla="*/ 7 h 309"/>
                  <a:gd name="T14" fmla="*/ 236 w 279"/>
                  <a:gd name="T15" fmla="*/ 27 h 309"/>
                  <a:gd name="T16" fmla="*/ 255 w 279"/>
                  <a:gd name="T17" fmla="*/ 56 h 309"/>
                  <a:gd name="T18" fmla="*/ 261 w 279"/>
                  <a:gd name="T19" fmla="*/ 114 h 309"/>
                  <a:gd name="T20" fmla="*/ 261 w 279"/>
                  <a:gd name="T21" fmla="*/ 239 h 309"/>
                  <a:gd name="T22" fmla="*/ 267 w 279"/>
                  <a:gd name="T23" fmla="*/ 272 h 309"/>
                  <a:gd name="T24" fmla="*/ 279 w 279"/>
                  <a:gd name="T25" fmla="*/ 302 h 309"/>
                  <a:gd name="T26" fmla="*/ 192 w 279"/>
                  <a:gd name="T27" fmla="*/ 280 h 309"/>
                  <a:gd name="T28" fmla="*/ 180 w 279"/>
                  <a:gd name="T29" fmla="*/ 280 h 309"/>
                  <a:gd name="T30" fmla="*/ 147 w 279"/>
                  <a:gd name="T31" fmla="*/ 300 h 309"/>
                  <a:gd name="T32" fmla="*/ 111 w 279"/>
                  <a:gd name="T33" fmla="*/ 309 h 309"/>
                  <a:gd name="T34" fmla="*/ 77 w 279"/>
                  <a:gd name="T35" fmla="*/ 308 h 309"/>
                  <a:gd name="T36" fmla="*/ 49 w 279"/>
                  <a:gd name="T37" fmla="*/ 300 h 309"/>
                  <a:gd name="T38" fmla="*/ 27 w 279"/>
                  <a:gd name="T39" fmla="*/ 285 h 309"/>
                  <a:gd name="T40" fmla="*/ 11 w 279"/>
                  <a:gd name="T41" fmla="*/ 264 h 309"/>
                  <a:gd name="T42" fmla="*/ 1 w 279"/>
                  <a:gd name="T43" fmla="*/ 240 h 309"/>
                  <a:gd name="T44" fmla="*/ 0 w 279"/>
                  <a:gd name="T45" fmla="*/ 210 h 309"/>
                  <a:gd name="T46" fmla="*/ 12 w 279"/>
                  <a:gd name="T47" fmla="*/ 176 h 309"/>
                  <a:gd name="T48" fmla="*/ 34 w 279"/>
                  <a:gd name="T49" fmla="*/ 153 h 309"/>
                  <a:gd name="T50" fmla="*/ 72 w 279"/>
                  <a:gd name="T51" fmla="*/ 137 h 309"/>
                  <a:gd name="T52" fmla="*/ 133 w 279"/>
                  <a:gd name="T53" fmla="*/ 123 h 309"/>
                  <a:gd name="T54" fmla="*/ 184 w 279"/>
                  <a:gd name="T55" fmla="*/ 109 h 309"/>
                  <a:gd name="T56" fmla="*/ 182 w 279"/>
                  <a:gd name="T57" fmla="*/ 82 h 309"/>
                  <a:gd name="T58" fmla="*/ 166 w 279"/>
                  <a:gd name="T59" fmla="*/ 65 h 309"/>
                  <a:gd name="T60" fmla="*/ 130 w 279"/>
                  <a:gd name="T61" fmla="*/ 60 h 309"/>
                  <a:gd name="T62" fmla="*/ 105 w 279"/>
                  <a:gd name="T63" fmla="*/ 65 h 309"/>
                  <a:gd name="T64" fmla="*/ 88 w 279"/>
                  <a:gd name="T65" fmla="*/ 80 h 309"/>
                  <a:gd name="T66" fmla="*/ 184 w 279"/>
                  <a:gd name="T67" fmla="*/ 160 h 309"/>
                  <a:gd name="T68" fmla="*/ 151 w 279"/>
                  <a:gd name="T69" fmla="*/ 170 h 309"/>
                  <a:gd name="T70" fmla="*/ 109 w 279"/>
                  <a:gd name="T71" fmla="*/ 179 h 309"/>
                  <a:gd name="T72" fmla="*/ 86 w 279"/>
                  <a:gd name="T73" fmla="*/ 192 h 309"/>
                  <a:gd name="T74" fmla="*/ 78 w 279"/>
                  <a:gd name="T75" fmla="*/ 214 h 309"/>
                  <a:gd name="T76" fmla="*/ 85 w 279"/>
                  <a:gd name="T77" fmla="*/ 236 h 309"/>
                  <a:gd name="T78" fmla="*/ 105 w 279"/>
                  <a:gd name="T79" fmla="*/ 251 h 309"/>
                  <a:gd name="T80" fmla="*/ 133 w 279"/>
                  <a:gd name="T81" fmla="*/ 253 h 309"/>
                  <a:gd name="T82" fmla="*/ 162 w 279"/>
                  <a:gd name="T83" fmla="*/ 240 h 309"/>
                  <a:gd name="T84" fmla="*/ 178 w 279"/>
                  <a:gd name="T85" fmla="*/ 222 h 309"/>
                  <a:gd name="T86" fmla="*/ 184 w 279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80" y="97"/>
                    </a:moveTo>
                    <a:lnTo>
                      <a:pt x="8" y="84"/>
                    </a:lnTo>
                    <a:lnTo>
                      <a:pt x="11" y="73"/>
                    </a:lnTo>
                    <a:lnTo>
                      <a:pt x="15" y="64"/>
                    </a:lnTo>
                    <a:lnTo>
                      <a:pt x="19" y="54"/>
                    </a:lnTo>
                    <a:lnTo>
                      <a:pt x="24" y="46"/>
                    </a:lnTo>
                    <a:lnTo>
                      <a:pt x="29" y="38"/>
                    </a:lnTo>
                    <a:lnTo>
                      <a:pt x="36" y="32"/>
                    </a:lnTo>
                    <a:lnTo>
                      <a:pt x="42" y="25"/>
                    </a:lnTo>
                    <a:lnTo>
                      <a:pt x="49" y="20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6" y="8"/>
                    </a:lnTo>
                    <a:lnTo>
                      <a:pt x="85" y="5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61" y="0"/>
                    </a:lnTo>
                    <a:lnTo>
                      <a:pt x="182" y="3"/>
                    </a:lnTo>
                    <a:lnTo>
                      <a:pt x="200" y="7"/>
                    </a:lnTo>
                    <a:lnTo>
                      <a:pt x="215" y="12"/>
                    </a:lnTo>
                    <a:lnTo>
                      <a:pt x="227" y="19"/>
                    </a:lnTo>
                    <a:lnTo>
                      <a:pt x="236" y="27"/>
                    </a:lnTo>
                    <a:lnTo>
                      <a:pt x="244" y="34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0"/>
                    </a:lnTo>
                    <a:lnTo>
                      <a:pt x="260" y="90"/>
                    </a:lnTo>
                    <a:lnTo>
                      <a:pt x="261" y="114"/>
                    </a:lnTo>
                    <a:lnTo>
                      <a:pt x="260" y="206"/>
                    </a:lnTo>
                    <a:lnTo>
                      <a:pt x="260" y="224"/>
                    </a:lnTo>
                    <a:lnTo>
                      <a:pt x="261" y="239"/>
                    </a:lnTo>
                    <a:lnTo>
                      <a:pt x="263" y="252"/>
                    </a:lnTo>
                    <a:lnTo>
                      <a:pt x="264" y="263"/>
                    </a:lnTo>
                    <a:lnTo>
                      <a:pt x="267" y="272"/>
                    </a:lnTo>
                    <a:lnTo>
                      <a:pt x="269" y="283"/>
                    </a:lnTo>
                    <a:lnTo>
                      <a:pt x="273" y="292"/>
                    </a:lnTo>
                    <a:lnTo>
                      <a:pt x="279" y="302"/>
                    </a:lnTo>
                    <a:lnTo>
                      <a:pt x="200" y="302"/>
                    </a:lnTo>
                    <a:lnTo>
                      <a:pt x="196" y="293"/>
                    </a:lnTo>
                    <a:lnTo>
                      <a:pt x="192" y="280"/>
                    </a:lnTo>
                    <a:lnTo>
                      <a:pt x="191" y="273"/>
                    </a:lnTo>
                    <a:lnTo>
                      <a:pt x="190" y="271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8" y="294"/>
                    </a:lnTo>
                    <a:lnTo>
                      <a:pt x="147" y="300"/>
                    </a:lnTo>
                    <a:lnTo>
                      <a:pt x="135" y="304"/>
                    </a:lnTo>
                    <a:lnTo>
                      <a:pt x="123" y="308"/>
                    </a:lnTo>
                    <a:lnTo>
                      <a:pt x="111" y="309"/>
                    </a:lnTo>
                    <a:lnTo>
                      <a:pt x="98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6" y="306"/>
                    </a:lnTo>
                    <a:lnTo>
                      <a:pt x="57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0"/>
                    </a:lnTo>
                    <a:lnTo>
                      <a:pt x="27" y="285"/>
                    </a:lnTo>
                    <a:lnTo>
                      <a:pt x="20" y="279"/>
                    </a:lnTo>
                    <a:lnTo>
                      <a:pt x="15" y="272"/>
                    </a:lnTo>
                    <a:lnTo>
                      <a:pt x="11" y="264"/>
                    </a:lnTo>
                    <a:lnTo>
                      <a:pt x="7" y="256"/>
                    </a:lnTo>
                    <a:lnTo>
                      <a:pt x="4" y="248"/>
                    </a:lnTo>
                    <a:lnTo>
                      <a:pt x="1" y="240"/>
                    </a:lnTo>
                    <a:lnTo>
                      <a:pt x="0" y="231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6"/>
                    </a:lnTo>
                    <a:lnTo>
                      <a:pt x="19" y="168"/>
                    </a:lnTo>
                    <a:lnTo>
                      <a:pt x="27" y="159"/>
                    </a:lnTo>
                    <a:lnTo>
                      <a:pt x="34" y="153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7"/>
                    </a:lnTo>
                    <a:lnTo>
                      <a:pt x="89" y="133"/>
                    </a:lnTo>
                    <a:lnTo>
                      <a:pt x="107" y="129"/>
                    </a:lnTo>
                    <a:lnTo>
                      <a:pt x="133" y="123"/>
                    </a:lnTo>
                    <a:lnTo>
                      <a:pt x="154" y="118"/>
                    </a:lnTo>
                    <a:lnTo>
                      <a:pt x="171" y="114"/>
                    </a:lnTo>
                    <a:lnTo>
                      <a:pt x="184" y="109"/>
                    </a:lnTo>
                    <a:lnTo>
                      <a:pt x="184" y="102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78" y="76"/>
                    </a:lnTo>
                    <a:lnTo>
                      <a:pt x="172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5" y="60"/>
                    </a:lnTo>
                    <a:lnTo>
                      <a:pt x="130" y="60"/>
                    </a:lnTo>
                    <a:lnTo>
                      <a:pt x="121" y="60"/>
                    </a:lnTo>
                    <a:lnTo>
                      <a:pt x="111" y="62"/>
                    </a:lnTo>
                    <a:lnTo>
                      <a:pt x="105" y="65"/>
                    </a:lnTo>
                    <a:lnTo>
                      <a:pt x="98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2" y="88"/>
                    </a:lnTo>
                    <a:lnTo>
                      <a:pt x="80" y="97"/>
                    </a:lnTo>
                    <a:close/>
                    <a:moveTo>
                      <a:pt x="184" y="160"/>
                    </a:moveTo>
                    <a:lnTo>
                      <a:pt x="175" y="163"/>
                    </a:lnTo>
                    <a:lnTo>
                      <a:pt x="164" y="166"/>
                    </a:lnTo>
                    <a:lnTo>
                      <a:pt x="151" y="170"/>
                    </a:lnTo>
                    <a:lnTo>
                      <a:pt x="137" y="172"/>
                    </a:lnTo>
                    <a:lnTo>
                      <a:pt x="121" y="176"/>
                    </a:lnTo>
                    <a:lnTo>
                      <a:pt x="109" y="179"/>
                    </a:lnTo>
                    <a:lnTo>
                      <a:pt x="99" y="183"/>
                    </a:lnTo>
                    <a:lnTo>
                      <a:pt x="93" y="186"/>
                    </a:lnTo>
                    <a:lnTo>
                      <a:pt x="86" y="192"/>
                    </a:lnTo>
                    <a:lnTo>
                      <a:pt x="82" y="199"/>
                    </a:lnTo>
                    <a:lnTo>
                      <a:pt x="80" y="206"/>
                    </a:lnTo>
                    <a:lnTo>
                      <a:pt x="78" y="214"/>
                    </a:lnTo>
                    <a:lnTo>
                      <a:pt x="78" y="222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5" y="251"/>
                    </a:lnTo>
                    <a:lnTo>
                      <a:pt x="113" y="253"/>
                    </a:lnTo>
                    <a:lnTo>
                      <a:pt x="122" y="255"/>
                    </a:lnTo>
                    <a:lnTo>
                      <a:pt x="133" y="253"/>
                    </a:lnTo>
                    <a:lnTo>
                      <a:pt x="142" y="251"/>
                    </a:lnTo>
                    <a:lnTo>
                      <a:pt x="153" y="247"/>
                    </a:lnTo>
                    <a:lnTo>
                      <a:pt x="162" y="240"/>
                    </a:lnTo>
                    <a:lnTo>
                      <a:pt x="168" y="235"/>
                    </a:lnTo>
                    <a:lnTo>
                      <a:pt x="174" y="228"/>
                    </a:lnTo>
                    <a:lnTo>
                      <a:pt x="178" y="222"/>
                    </a:lnTo>
                    <a:lnTo>
                      <a:pt x="180" y="215"/>
                    </a:lnTo>
                    <a:lnTo>
                      <a:pt x="183" y="200"/>
                    </a:lnTo>
                    <a:lnTo>
                      <a:pt x="184" y="176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0" name="Freeform 302">
                <a:extLst>
                  <a:ext uri="{FF2B5EF4-FFF2-40B4-BE49-F238E27FC236}">
                    <a16:creationId xmlns:a16="http://schemas.microsoft.com/office/drawing/2014/main" id="{E786632A-2298-4016-BDB2-41950768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796"/>
                <a:ext cx="48" cy="75"/>
              </a:xfrm>
              <a:custGeom>
                <a:avLst/>
                <a:gdLst>
                  <a:gd name="T0" fmla="*/ 78 w 191"/>
                  <a:gd name="T1" fmla="*/ 302 h 302"/>
                  <a:gd name="T2" fmla="*/ 0 w 191"/>
                  <a:gd name="T3" fmla="*/ 302 h 302"/>
                  <a:gd name="T4" fmla="*/ 0 w 191"/>
                  <a:gd name="T5" fmla="*/ 7 h 302"/>
                  <a:gd name="T6" fmla="*/ 71 w 191"/>
                  <a:gd name="T7" fmla="*/ 7 h 302"/>
                  <a:gd name="T8" fmla="*/ 71 w 191"/>
                  <a:gd name="T9" fmla="*/ 49 h 302"/>
                  <a:gd name="T10" fmla="*/ 81 w 191"/>
                  <a:gd name="T11" fmla="*/ 34 h 302"/>
                  <a:gd name="T12" fmla="*/ 90 w 191"/>
                  <a:gd name="T13" fmla="*/ 24 h 302"/>
                  <a:gd name="T14" fmla="*/ 98 w 191"/>
                  <a:gd name="T15" fmla="*/ 15 h 302"/>
                  <a:gd name="T16" fmla="*/ 106 w 191"/>
                  <a:gd name="T17" fmla="*/ 9 h 302"/>
                  <a:gd name="T18" fmla="*/ 114 w 191"/>
                  <a:gd name="T19" fmla="*/ 5 h 302"/>
                  <a:gd name="T20" fmla="*/ 122 w 191"/>
                  <a:gd name="T21" fmla="*/ 3 h 302"/>
                  <a:gd name="T22" fmla="*/ 130 w 191"/>
                  <a:gd name="T23" fmla="*/ 0 h 302"/>
                  <a:gd name="T24" fmla="*/ 139 w 191"/>
                  <a:gd name="T25" fmla="*/ 0 h 302"/>
                  <a:gd name="T26" fmla="*/ 152 w 191"/>
                  <a:gd name="T27" fmla="*/ 0 h 302"/>
                  <a:gd name="T28" fmla="*/ 165 w 191"/>
                  <a:gd name="T29" fmla="*/ 4 h 302"/>
                  <a:gd name="T30" fmla="*/ 179 w 191"/>
                  <a:gd name="T31" fmla="*/ 8 h 302"/>
                  <a:gd name="T32" fmla="*/ 191 w 191"/>
                  <a:gd name="T33" fmla="*/ 15 h 302"/>
                  <a:gd name="T34" fmla="*/ 167 w 191"/>
                  <a:gd name="T35" fmla="*/ 82 h 302"/>
                  <a:gd name="T36" fmla="*/ 158 w 191"/>
                  <a:gd name="T37" fmla="*/ 77 h 302"/>
                  <a:gd name="T38" fmla="*/ 148 w 191"/>
                  <a:gd name="T39" fmla="*/ 73 h 302"/>
                  <a:gd name="T40" fmla="*/ 139 w 191"/>
                  <a:gd name="T41" fmla="*/ 70 h 302"/>
                  <a:gd name="T42" fmla="*/ 130 w 191"/>
                  <a:gd name="T43" fmla="*/ 70 h 302"/>
                  <a:gd name="T44" fmla="*/ 122 w 191"/>
                  <a:gd name="T45" fmla="*/ 70 h 302"/>
                  <a:gd name="T46" fmla="*/ 115 w 191"/>
                  <a:gd name="T47" fmla="*/ 73 h 302"/>
                  <a:gd name="T48" fmla="*/ 108 w 191"/>
                  <a:gd name="T49" fmla="*/ 76 h 302"/>
                  <a:gd name="T50" fmla="*/ 102 w 191"/>
                  <a:gd name="T51" fmla="*/ 80 h 302"/>
                  <a:gd name="T52" fmla="*/ 96 w 191"/>
                  <a:gd name="T53" fmla="*/ 85 h 302"/>
                  <a:gd name="T54" fmla="*/ 91 w 191"/>
                  <a:gd name="T55" fmla="*/ 92 h 302"/>
                  <a:gd name="T56" fmla="*/ 87 w 191"/>
                  <a:gd name="T57" fmla="*/ 101 h 302"/>
                  <a:gd name="T58" fmla="*/ 85 w 191"/>
                  <a:gd name="T59" fmla="*/ 111 h 302"/>
                  <a:gd name="T60" fmla="*/ 81 w 191"/>
                  <a:gd name="T61" fmla="*/ 127 h 302"/>
                  <a:gd name="T62" fmla="*/ 79 w 191"/>
                  <a:gd name="T63" fmla="*/ 149 h 302"/>
                  <a:gd name="T64" fmla="*/ 78 w 191"/>
                  <a:gd name="T65" fmla="*/ 176 h 302"/>
                  <a:gd name="T66" fmla="*/ 78 w 191"/>
                  <a:gd name="T67" fmla="*/ 211 h 302"/>
                  <a:gd name="T68" fmla="*/ 78 w 191"/>
                  <a:gd name="T6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1" h="302">
                    <a:moveTo>
                      <a:pt x="78" y="302"/>
                    </a:moveTo>
                    <a:lnTo>
                      <a:pt x="0" y="302"/>
                    </a:lnTo>
                    <a:lnTo>
                      <a:pt x="0" y="7"/>
                    </a:lnTo>
                    <a:lnTo>
                      <a:pt x="71" y="7"/>
                    </a:lnTo>
                    <a:lnTo>
                      <a:pt x="71" y="49"/>
                    </a:lnTo>
                    <a:lnTo>
                      <a:pt x="81" y="34"/>
                    </a:lnTo>
                    <a:lnTo>
                      <a:pt x="90" y="24"/>
                    </a:lnTo>
                    <a:lnTo>
                      <a:pt x="98" y="15"/>
                    </a:lnTo>
                    <a:lnTo>
                      <a:pt x="106" y="9"/>
                    </a:lnTo>
                    <a:lnTo>
                      <a:pt x="114" y="5"/>
                    </a:lnTo>
                    <a:lnTo>
                      <a:pt x="122" y="3"/>
                    </a:lnTo>
                    <a:lnTo>
                      <a:pt x="130" y="0"/>
                    </a:lnTo>
                    <a:lnTo>
                      <a:pt x="139" y="0"/>
                    </a:lnTo>
                    <a:lnTo>
                      <a:pt x="152" y="0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1" y="15"/>
                    </a:lnTo>
                    <a:lnTo>
                      <a:pt x="167" y="82"/>
                    </a:lnTo>
                    <a:lnTo>
                      <a:pt x="158" y="77"/>
                    </a:lnTo>
                    <a:lnTo>
                      <a:pt x="148" y="73"/>
                    </a:lnTo>
                    <a:lnTo>
                      <a:pt x="139" y="70"/>
                    </a:lnTo>
                    <a:lnTo>
                      <a:pt x="130" y="70"/>
                    </a:lnTo>
                    <a:lnTo>
                      <a:pt x="122" y="70"/>
                    </a:lnTo>
                    <a:lnTo>
                      <a:pt x="115" y="73"/>
                    </a:lnTo>
                    <a:lnTo>
                      <a:pt x="108" y="76"/>
                    </a:lnTo>
                    <a:lnTo>
                      <a:pt x="102" y="80"/>
                    </a:lnTo>
                    <a:lnTo>
                      <a:pt x="96" y="85"/>
                    </a:lnTo>
                    <a:lnTo>
                      <a:pt x="91" y="92"/>
                    </a:lnTo>
                    <a:lnTo>
                      <a:pt x="87" y="101"/>
                    </a:lnTo>
                    <a:lnTo>
                      <a:pt x="85" y="111"/>
                    </a:lnTo>
                    <a:lnTo>
                      <a:pt x="81" y="127"/>
                    </a:lnTo>
                    <a:lnTo>
                      <a:pt x="79" y="149"/>
                    </a:lnTo>
                    <a:lnTo>
                      <a:pt x="78" y="176"/>
                    </a:lnTo>
                    <a:lnTo>
                      <a:pt x="78" y="211"/>
                    </a:lnTo>
                    <a:lnTo>
                      <a:pt x="78" y="30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1" name="Freeform 303">
                <a:extLst>
                  <a:ext uri="{FF2B5EF4-FFF2-40B4-BE49-F238E27FC236}">
                    <a16:creationId xmlns:a16="http://schemas.microsoft.com/office/drawing/2014/main" id="{6510B194-5127-485A-A207-AA4AE69BC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8" y="2769"/>
                <a:ext cx="72" cy="104"/>
              </a:xfrm>
              <a:custGeom>
                <a:avLst/>
                <a:gdLst>
                  <a:gd name="T0" fmla="*/ 0 w 291"/>
                  <a:gd name="T1" fmla="*/ 0 h 415"/>
                  <a:gd name="T2" fmla="*/ 78 w 291"/>
                  <a:gd name="T3" fmla="*/ 147 h 415"/>
                  <a:gd name="T4" fmla="*/ 98 w 291"/>
                  <a:gd name="T5" fmla="*/ 129 h 415"/>
                  <a:gd name="T6" fmla="*/ 118 w 291"/>
                  <a:gd name="T7" fmla="*/ 117 h 415"/>
                  <a:gd name="T8" fmla="*/ 141 w 291"/>
                  <a:gd name="T9" fmla="*/ 109 h 415"/>
                  <a:gd name="T10" fmla="*/ 165 w 291"/>
                  <a:gd name="T11" fmla="*/ 106 h 415"/>
                  <a:gd name="T12" fmla="*/ 191 w 291"/>
                  <a:gd name="T13" fmla="*/ 109 h 415"/>
                  <a:gd name="T14" fmla="*/ 215 w 291"/>
                  <a:gd name="T15" fmla="*/ 115 h 415"/>
                  <a:gd name="T16" fmla="*/ 236 w 291"/>
                  <a:gd name="T17" fmla="*/ 127 h 415"/>
                  <a:gd name="T18" fmla="*/ 255 w 291"/>
                  <a:gd name="T19" fmla="*/ 144 h 415"/>
                  <a:gd name="T20" fmla="*/ 270 w 291"/>
                  <a:gd name="T21" fmla="*/ 167 h 415"/>
                  <a:gd name="T22" fmla="*/ 281 w 291"/>
                  <a:gd name="T23" fmla="*/ 192 h 415"/>
                  <a:gd name="T24" fmla="*/ 288 w 291"/>
                  <a:gd name="T25" fmla="*/ 223 h 415"/>
                  <a:gd name="T26" fmla="*/ 291 w 291"/>
                  <a:gd name="T27" fmla="*/ 257 h 415"/>
                  <a:gd name="T28" fmla="*/ 288 w 291"/>
                  <a:gd name="T29" fmla="*/ 293 h 415"/>
                  <a:gd name="T30" fmla="*/ 281 w 291"/>
                  <a:gd name="T31" fmla="*/ 325 h 415"/>
                  <a:gd name="T32" fmla="*/ 270 w 291"/>
                  <a:gd name="T33" fmla="*/ 351 h 415"/>
                  <a:gd name="T34" fmla="*/ 254 w 291"/>
                  <a:gd name="T35" fmla="*/ 374 h 415"/>
                  <a:gd name="T36" fmla="*/ 235 w 291"/>
                  <a:gd name="T37" fmla="*/ 393 h 415"/>
                  <a:gd name="T38" fmla="*/ 214 w 291"/>
                  <a:gd name="T39" fmla="*/ 406 h 415"/>
                  <a:gd name="T40" fmla="*/ 191 w 291"/>
                  <a:gd name="T41" fmla="*/ 412 h 415"/>
                  <a:gd name="T42" fmla="*/ 166 w 291"/>
                  <a:gd name="T43" fmla="*/ 415 h 415"/>
                  <a:gd name="T44" fmla="*/ 141 w 291"/>
                  <a:gd name="T45" fmla="*/ 412 h 415"/>
                  <a:gd name="T46" fmla="*/ 116 w 291"/>
                  <a:gd name="T47" fmla="*/ 403 h 415"/>
                  <a:gd name="T48" fmla="*/ 93 w 291"/>
                  <a:gd name="T49" fmla="*/ 387 h 415"/>
                  <a:gd name="T50" fmla="*/ 73 w 291"/>
                  <a:gd name="T51" fmla="*/ 365 h 415"/>
                  <a:gd name="T52" fmla="*/ 0 w 291"/>
                  <a:gd name="T53" fmla="*/ 408 h 415"/>
                  <a:gd name="T54" fmla="*/ 80 w 291"/>
                  <a:gd name="T55" fmla="*/ 276 h 415"/>
                  <a:gd name="T56" fmla="*/ 84 w 291"/>
                  <a:gd name="T57" fmla="*/ 302 h 415"/>
                  <a:gd name="T58" fmla="*/ 89 w 291"/>
                  <a:gd name="T59" fmla="*/ 317 h 415"/>
                  <a:gd name="T60" fmla="*/ 98 w 291"/>
                  <a:gd name="T61" fmla="*/ 330 h 415"/>
                  <a:gd name="T62" fmla="*/ 110 w 291"/>
                  <a:gd name="T63" fmla="*/ 341 h 415"/>
                  <a:gd name="T64" fmla="*/ 124 w 291"/>
                  <a:gd name="T65" fmla="*/ 349 h 415"/>
                  <a:gd name="T66" fmla="*/ 140 w 291"/>
                  <a:gd name="T67" fmla="*/ 353 h 415"/>
                  <a:gd name="T68" fmla="*/ 154 w 291"/>
                  <a:gd name="T69" fmla="*/ 353 h 415"/>
                  <a:gd name="T70" fmla="*/ 166 w 291"/>
                  <a:gd name="T71" fmla="*/ 350 h 415"/>
                  <a:gd name="T72" fmla="*/ 177 w 291"/>
                  <a:gd name="T73" fmla="*/ 345 h 415"/>
                  <a:gd name="T74" fmla="*/ 187 w 291"/>
                  <a:gd name="T75" fmla="*/ 337 h 415"/>
                  <a:gd name="T76" fmla="*/ 195 w 291"/>
                  <a:gd name="T77" fmla="*/ 325 h 415"/>
                  <a:gd name="T78" fmla="*/ 203 w 291"/>
                  <a:gd name="T79" fmla="*/ 312 h 415"/>
                  <a:gd name="T80" fmla="*/ 209 w 291"/>
                  <a:gd name="T81" fmla="*/ 284 h 415"/>
                  <a:gd name="T82" fmla="*/ 210 w 291"/>
                  <a:gd name="T83" fmla="*/ 249 h 415"/>
                  <a:gd name="T84" fmla="*/ 207 w 291"/>
                  <a:gd name="T85" fmla="*/ 227 h 415"/>
                  <a:gd name="T86" fmla="*/ 202 w 291"/>
                  <a:gd name="T87" fmla="*/ 209 h 415"/>
                  <a:gd name="T88" fmla="*/ 195 w 291"/>
                  <a:gd name="T89" fmla="*/ 195 h 415"/>
                  <a:gd name="T90" fmla="*/ 186 w 291"/>
                  <a:gd name="T91" fmla="*/ 183 h 415"/>
                  <a:gd name="T92" fmla="*/ 175 w 291"/>
                  <a:gd name="T93" fmla="*/ 175 h 415"/>
                  <a:gd name="T94" fmla="*/ 165 w 291"/>
                  <a:gd name="T95" fmla="*/ 168 h 415"/>
                  <a:gd name="T96" fmla="*/ 151 w 291"/>
                  <a:gd name="T97" fmla="*/ 166 h 415"/>
                  <a:gd name="T98" fmla="*/ 137 w 291"/>
                  <a:gd name="T99" fmla="*/ 166 h 415"/>
                  <a:gd name="T100" fmla="*/ 124 w 291"/>
                  <a:gd name="T101" fmla="*/ 168 h 415"/>
                  <a:gd name="T102" fmla="*/ 113 w 291"/>
                  <a:gd name="T103" fmla="*/ 174 h 415"/>
                  <a:gd name="T104" fmla="*/ 102 w 291"/>
                  <a:gd name="T105" fmla="*/ 183 h 415"/>
                  <a:gd name="T106" fmla="*/ 93 w 291"/>
                  <a:gd name="T107" fmla="*/ 194 h 415"/>
                  <a:gd name="T108" fmla="*/ 85 w 291"/>
                  <a:gd name="T109" fmla="*/ 207 h 415"/>
                  <a:gd name="T110" fmla="*/ 81 w 291"/>
                  <a:gd name="T111" fmla="*/ 224 h 415"/>
                  <a:gd name="T112" fmla="*/ 78 w 291"/>
                  <a:gd name="T113" fmla="*/ 24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1" h="415">
                    <a:moveTo>
                      <a:pt x="0" y="408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147"/>
                    </a:lnTo>
                    <a:lnTo>
                      <a:pt x="88" y="138"/>
                    </a:lnTo>
                    <a:lnTo>
                      <a:pt x="98" y="129"/>
                    </a:lnTo>
                    <a:lnTo>
                      <a:pt x="108" y="122"/>
                    </a:lnTo>
                    <a:lnTo>
                      <a:pt x="118" y="117"/>
                    </a:lnTo>
                    <a:lnTo>
                      <a:pt x="130" y="111"/>
                    </a:lnTo>
                    <a:lnTo>
                      <a:pt x="141" y="109"/>
                    </a:lnTo>
                    <a:lnTo>
                      <a:pt x="153" y="106"/>
                    </a:lnTo>
                    <a:lnTo>
                      <a:pt x="165" y="106"/>
                    </a:lnTo>
                    <a:lnTo>
                      <a:pt x="178" y="106"/>
                    </a:lnTo>
                    <a:lnTo>
                      <a:pt x="191" y="109"/>
                    </a:lnTo>
                    <a:lnTo>
                      <a:pt x="203" y="111"/>
                    </a:lnTo>
                    <a:lnTo>
                      <a:pt x="215" y="115"/>
                    </a:lnTo>
                    <a:lnTo>
                      <a:pt x="226" y="121"/>
                    </a:lnTo>
                    <a:lnTo>
                      <a:pt x="236" y="127"/>
                    </a:lnTo>
                    <a:lnTo>
                      <a:pt x="246" y="135"/>
                    </a:lnTo>
                    <a:lnTo>
                      <a:pt x="255" y="144"/>
                    </a:lnTo>
                    <a:lnTo>
                      <a:pt x="263" y="155"/>
                    </a:lnTo>
                    <a:lnTo>
                      <a:pt x="270" y="167"/>
                    </a:lnTo>
                    <a:lnTo>
                      <a:pt x="276" y="179"/>
                    </a:lnTo>
                    <a:lnTo>
                      <a:pt x="281" y="192"/>
                    </a:lnTo>
                    <a:lnTo>
                      <a:pt x="285" y="207"/>
                    </a:lnTo>
                    <a:lnTo>
                      <a:pt x="288" y="223"/>
                    </a:lnTo>
                    <a:lnTo>
                      <a:pt x="289" y="240"/>
                    </a:lnTo>
                    <a:lnTo>
                      <a:pt x="291" y="257"/>
                    </a:lnTo>
                    <a:lnTo>
                      <a:pt x="289" y="276"/>
                    </a:lnTo>
                    <a:lnTo>
                      <a:pt x="288" y="293"/>
                    </a:lnTo>
                    <a:lnTo>
                      <a:pt x="285" y="309"/>
                    </a:lnTo>
                    <a:lnTo>
                      <a:pt x="281" y="325"/>
                    </a:lnTo>
                    <a:lnTo>
                      <a:pt x="276" y="339"/>
                    </a:lnTo>
                    <a:lnTo>
                      <a:pt x="270" y="351"/>
                    </a:lnTo>
                    <a:lnTo>
                      <a:pt x="263" y="363"/>
                    </a:lnTo>
                    <a:lnTo>
                      <a:pt x="254" y="374"/>
                    </a:lnTo>
                    <a:lnTo>
                      <a:pt x="244" y="385"/>
                    </a:lnTo>
                    <a:lnTo>
                      <a:pt x="235" y="393"/>
                    </a:lnTo>
                    <a:lnTo>
                      <a:pt x="224" y="399"/>
                    </a:lnTo>
                    <a:lnTo>
                      <a:pt x="214" y="406"/>
                    </a:lnTo>
                    <a:lnTo>
                      <a:pt x="203" y="410"/>
                    </a:lnTo>
                    <a:lnTo>
                      <a:pt x="191" y="412"/>
                    </a:lnTo>
                    <a:lnTo>
                      <a:pt x="179" y="415"/>
                    </a:lnTo>
                    <a:lnTo>
                      <a:pt x="166" y="415"/>
                    </a:lnTo>
                    <a:lnTo>
                      <a:pt x="154" y="415"/>
                    </a:lnTo>
                    <a:lnTo>
                      <a:pt x="141" y="412"/>
                    </a:lnTo>
                    <a:lnTo>
                      <a:pt x="129" y="408"/>
                    </a:lnTo>
                    <a:lnTo>
                      <a:pt x="116" y="403"/>
                    </a:lnTo>
                    <a:lnTo>
                      <a:pt x="104" y="395"/>
                    </a:lnTo>
                    <a:lnTo>
                      <a:pt x="93" y="387"/>
                    </a:lnTo>
                    <a:lnTo>
                      <a:pt x="82" y="377"/>
                    </a:lnTo>
                    <a:lnTo>
                      <a:pt x="73" y="365"/>
                    </a:lnTo>
                    <a:lnTo>
                      <a:pt x="73" y="408"/>
                    </a:lnTo>
                    <a:lnTo>
                      <a:pt x="0" y="408"/>
                    </a:lnTo>
                    <a:close/>
                    <a:moveTo>
                      <a:pt x="78" y="255"/>
                    </a:moveTo>
                    <a:lnTo>
                      <a:pt x="80" y="276"/>
                    </a:lnTo>
                    <a:lnTo>
                      <a:pt x="82" y="294"/>
                    </a:lnTo>
                    <a:lnTo>
                      <a:pt x="84" y="302"/>
                    </a:lnTo>
                    <a:lnTo>
                      <a:pt x="86" y="310"/>
                    </a:lnTo>
                    <a:lnTo>
                      <a:pt x="89" y="317"/>
                    </a:lnTo>
                    <a:lnTo>
                      <a:pt x="93" y="322"/>
                    </a:lnTo>
                    <a:lnTo>
                      <a:pt x="98" y="330"/>
                    </a:lnTo>
                    <a:lnTo>
                      <a:pt x="104" y="335"/>
                    </a:lnTo>
                    <a:lnTo>
                      <a:pt x="110" y="341"/>
                    </a:lnTo>
                    <a:lnTo>
                      <a:pt x="117" y="346"/>
                    </a:lnTo>
                    <a:lnTo>
                      <a:pt x="124" y="349"/>
                    </a:lnTo>
                    <a:lnTo>
                      <a:pt x="132" y="351"/>
                    </a:lnTo>
                    <a:lnTo>
                      <a:pt x="140" y="353"/>
                    </a:lnTo>
                    <a:lnTo>
                      <a:pt x="147" y="354"/>
                    </a:lnTo>
                    <a:lnTo>
                      <a:pt x="154" y="353"/>
                    </a:lnTo>
                    <a:lnTo>
                      <a:pt x="159" y="353"/>
                    </a:lnTo>
                    <a:lnTo>
                      <a:pt x="166" y="350"/>
                    </a:lnTo>
                    <a:lnTo>
                      <a:pt x="171" y="347"/>
                    </a:lnTo>
                    <a:lnTo>
                      <a:pt x="177" y="345"/>
                    </a:lnTo>
                    <a:lnTo>
                      <a:pt x="182" y="341"/>
                    </a:lnTo>
                    <a:lnTo>
                      <a:pt x="187" y="337"/>
                    </a:lnTo>
                    <a:lnTo>
                      <a:pt x="191" y="331"/>
                    </a:lnTo>
                    <a:lnTo>
                      <a:pt x="195" y="325"/>
                    </a:lnTo>
                    <a:lnTo>
                      <a:pt x="199" y="318"/>
                    </a:lnTo>
                    <a:lnTo>
                      <a:pt x="203" y="312"/>
                    </a:lnTo>
                    <a:lnTo>
                      <a:pt x="205" y="302"/>
                    </a:lnTo>
                    <a:lnTo>
                      <a:pt x="209" y="284"/>
                    </a:lnTo>
                    <a:lnTo>
                      <a:pt x="210" y="261"/>
                    </a:lnTo>
                    <a:lnTo>
                      <a:pt x="210" y="249"/>
                    </a:lnTo>
                    <a:lnTo>
                      <a:pt x="209" y="237"/>
                    </a:lnTo>
                    <a:lnTo>
                      <a:pt x="207" y="227"/>
                    </a:lnTo>
                    <a:lnTo>
                      <a:pt x="205" y="217"/>
                    </a:lnTo>
                    <a:lnTo>
                      <a:pt x="202" y="209"/>
                    </a:lnTo>
                    <a:lnTo>
                      <a:pt x="199" y="201"/>
                    </a:lnTo>
                    <a:lnTo>
                      <a:pt x="195" y="195"/>
                    </a:lnTo>
                    <a:lnTo>
                      <a:pt x="191" y="188"/>
                    </a:lnTo>
                    <a:lnTo>
                      <a:pt x="186" y="183"/>
                    </a:lnTo>
                    <a:lnTo>
                      <a:pt x="182" y="179"/>
                    </a:lnTo>
                    <a:lnTo>
                      <a:pt x="175" y="175"/>
                    </a:lnTo>
                    <a:lnTo>
                      <a:pt x="170" y="171"/>
                    </a:lnTo>
                    <a:lnTo>
                      <a:pt x="165" y="168"/>
                    </a:lnTo>
                    <a:lnTo>
                      <a:pt x="158" y="167"/>
                    </a:lnTo>
                    <a:lnTo>
                      <a:pt x="151" y="166"/>
                    </a:lnTo>
                    <a:lnTo>
                      <a:pt x="143" y="166"/>
                    </a:lnTo>
                    <a:lnTo>
                      <a:pt x="137" y="166"/>
                    </a:lnTo>
                    <a:lnTo>
                      <a:pt x="130" y="167"/>
                    </a:lnTo>
                    <a:lnTo>
                      <a:pt x="124" y="168"/>
                    </a:lnTo>
                    <a:lnTo>
                      <a:pt x="118" y="171"/>
                    </a:lnTo>
                    <a:lnTo>
                      <a:pt x="113" y="174"/>
                    </a:lnTo>
                    <a:lnTo>
                      <a:pt x="108" y="178"/>
                    </a:lnTo>
                    <a:lnTo>
                      <a:pt x="102" y="183"/>
                    </a:lnTo>
                    <a:lnTo>
                      <a:pt x="97" y="188"/>
                    </a:lnTo>
                    <a:lnTo>
                      <a:pt x="93" y="194"/>
                    </a:lnTo>
                    <a:lnTo>
                      <a:pt x="89" y="200"/>
                    </a:lnTo>
                    <a:lnTo>
                      <a:pt x="85" y="207"/>
                    </a:lnTo>
                    <a:lnTo>
                      <a:pt x="82" y="215"/>
                    </a:lnTo>
                    <a:lnTo>
                      <a:pt x="81" y="224"/>
                    </a:lnTo>
                    <a:lnTo>
                      <a:pt x="80" y="233"/>
                    </a:lnTo>
                    <a:lnTo>
                      <a:pt x="78" y="244"/>
                    </a:lnTo>
                    <a:lnTo>
                      <a:pt x="78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2" name="Freeform 304">
                <a:extLst>
                  <a:ext uri="{FF2B5EF4-FFF2-40B4-BE49-F238E27FC236}">
                    <a16:creationId xmlns:a16="http://schemas.microsoft.com/office/drawing/2014/main" id="{AF639AA9-93ED-425E-BCC6-7F784E3B7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" y="2796"/>
                <a:ext cx="77" cy="77"/>
              </a:xfrm>
              <a:custGeom>
                <a:avLst/>
                <a:gdLst>
                  <a:gd name="T0" fmla="*/ 5 w 306"/>
                  <a:gd name="T1" fmla="*/ 111 h 309"/>
                  <a:gd name="T2" fmla="*/ 25 w 306"/>
                  <a:gd name="T3" fmla="*/ 66 h 309"/>
                  <a:gd name="T4" fmla="*/ 42 w 306"/>
                  <a:gd name="T5" fmla="*/ 42 h 309"/>
                  <a:gd name="T6" fmla="*/ 66 w 306"/>
                  <a:gd name="T7" fmla="*/ 24 h 309"/>
                  <a:gd name="T8" fmla="*/ 111 w 306"/>
                  <a:gd name="T9" fmla="*/ 4 h 309"/>
                  <a:gd name="T10" fmla="*/ 169 w 306"/>
                  <a:gd name="T11" fmla="*/ 0 h 309"/>
                  <a:gd name="T12" fmla="*/ 214 w 306"/>
                  <a:gd name="T13" fmla="*/ 11 h 309"/>
                  <a:gd name="T14" fmla="*/ 252 w 306"/>
                  <a:gd name="T15" fmla="*/ 33 h 309"/>
                  <a:gd name="T16" fmla="*/ 282 w 306"/>
                  <a:gd name="T17" fmla="*/ 66 h 309"/>
                  <a:gd name="T18" fmla="*/ 299 w 306"/>
                  <a:gd name="T19" fmla="*/ 107 h 309"/>
                  <a:gd name="T20" fmla="*/ 306 w 306"/>
                  <a:gd name="T21" fmla="*/ 154 h 309"/>
                  <a:gd name="T22" fmla="*/ 299 w 306"/>
                  <a:gd name="T23" fmla="*/ 202 h 309"/>
                  <a:gd name="T24" fmla="*/ 282 w 306"/>
                  <a:gd name="T25" fmla="*/ 241 h 309"/>
                  <a:gd name="T26" fmla="*/ 252 w 306"/>
                  <a:gd name="T27" fmla="*/ 276 h 309"/>
                  <a:gd name="T28" fmla="*/ 213 w 306"/>
                  <a:gd name="T29" fmla="*/ 298 h 309"/>
                  <a:gd name="T30" fmla="*/ 169 w 306"/>
                  <a:gd name="T31" fmla="*/ 309 h 309"/>
                  <a:gd name="T32" fmla="*/ 114 w 306"/>
                  <a:gd name="T33" fmla="*/ 305 h 309"/>
                  <a:gd name="T34" fmla="*/ 67 w 306"/>
                  <a:gd name="T35" fmla="*/ 287 h 309"/>
                  <a:gd name="T36" fmla="*/ 43 w 306"/>
                  <a:gd name="T37" fmla="*/ 268 h 309"/>
                  <a:gd name="T38" fmla="*/ 25 w 306"/>
                  <a:gd name="T39" fmla="*/ 245 h 309"/>
                  <a:gd name="T40" fmla="*/ 11 w 306"/>
                  <a:gd name="T41" fmla="*/ 219 h 309"/>
                  <a:gd name="T42" fmla="*/ 1 w 306"/>
                  <a:gd name="T43" fmla="*/ 175 h 309"/>
                  <a:gd name="T44" fmla="*/ 80 w 306"/>
                  <a:gd name="T45" fmla="*/ 166 h 309"/>
                  <a:gd name="T46" fmla="*/ 86 w 306"/>
                  <a:gd name="T47" fmla="*/ 194 h 309"/>
                  <a:gd name="T48" fmla="*/ 96 w 306"/>
                  <a:gd name="T49" fmla="*/ 216 h 309"/>
                  <a:gd name="T50" fmla="*/ 112 w 306"/>
                  <a:gd name="T51" fmla="*/ 232 h 309"/>
                  <a:gd name="T52" fmla="*/ 131 w 306"/>
                  <a:gd name="T53" fmla="*/ 243 h 309"/>
                  <a:gd name="T54" fmla="*/ 153 w 306"/>
                  <a:gd name="T55" fmla="*/ 245 h 309"/>
                  <a:gd name="T56" fmla="*/ 175 w 306"/>
                  <a:gd name="T57" fmla="*/ 243 h 309"/>
                  <a:gd name="T58" fmla="*/ 193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4 h 309"/>
                  <a:gd name="T64" fmla="*/ 225 w 306"/>
                  <a:gd name="T65" fmla="*/ 164 h 309"/>
                  <a:gd name="T66" fmla="*/ 224 w 306"/>
                  <a:gd name="T67" fmla="*/ 134 h 309"/>
                  <a:gd name="T68" fmla="*/ 217 w 306"/>
                  <a:gd name="T69" fmla="*/ 107 h 309"/>
                  <a:gd name="T70" fmla="*/ 205 w 306"/>
                  <a:gd name="T71" fmla="*/ 88 h 309"/>
                  <a:gd name="T72" fmla="*/ 188 w 306"/>
                  <a:gd name="T73" fmla="*/ 73 h 309"/>
                  <a:gd name="T74" fmla="*/ 168 w 306"/>
                  <a:gd name="T75" fmla="*/ 65 h 309"/>
                  <a:gd name="T76" fmla="*/ 145 w 306"/>
                  <a:gd name="T77" fmla="*/ 64 h 309"/>
                  <a:gd name="T78" fmla="*/ 124 w 306"/>
                  <a:gd name="T79" fmla="*/ 69 h 309"/>
                  <a:gd name="T80" fmla="*/ 107 w 306"/>
                  <a:gd name="T81" fmla="*/ 81 h 309"/>
                  <a:gd name="T82" fmla="*/ 92 w 306"/>
                  <a:gd name="T83" fmla="*/ 99 h 309"/>
                  <a:gd name="T84" fmla="*/ 83 w 306"/>
                  <a:gd name="T85" fmla="*/ 125 h 309"/>
                  <a:gd name="T86" fmla="*/ 80 w 306"/>
                  <a:gd name="T87" fmla="*/ 15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1" y="93"/>
                    </a:lnTo>
                    <a:lnTo>
                      <a:pt x="19" y="74"/>
                    </a:lnTo>
                    <a:lnTo>
                      <a:pt x="25" y="66"/>
                    </a:lnTo>
                    <a:lnTo>
                      <a:pt x="30" y="57"/>
                    </a:lnTo>
                    <a:lnTo>
                      <a:pt x="35" y="50"/>
                    </a:lnTo>
                    <a:lnTo>
                      <a:pt x="42" y="42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6" y="24"/>
                    </a:lnTo>
                    <a:lnTo>
                      <a:pt x="74" y="19"/>
                    </a:lnTo>
                    <a:lnTo>
                      <a:pt x="92" y="11"/>
                    </a:lnTo>
                    <a:lnTo>
                      <a:pt x="111" y="4"/>
                    </a:lnTo>
                    <a:lnTo>
                      <a:pt x="131" y="1"/>
                    </a:lnTo>
                    <a:lnTo>
                      <a:pt x="153" y="0"/>
                    </a:lnTo>
                    <a:lnTo>
                      <a:pt x="169" y="0"/>
                    </a:lnTo>
                    <a:lnTo>
                      <a:pt x="185" y="3"/>
                    </a:lnTo>
                    <a:lnTo>
                      <a:pt x="200" y="5"/>
                    </a:lnTo>
                    <a:lnTo>
                      <a:pt x="214" y="11"/>
                    </a:lnTo>
                    <a:lnTo>
                      <a:pt x="228" y="17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4" y="44"/>
                    </a:lnTo>
                    <a:lnTo>
                      <a:pt x="273" y="54"/>
                    </a:lnTo>
                    <a:lnTo>
                      <a:pt x="282" y="66"/>
                    </a:lnTo>
                    <a:lnTo>
                      <a:pt x="289" y="80"/>
                    </a:lnTo>
                    <a:lnTo>
                      <a:pt x="295" y="93"/>
                    </a:lnTo>
                    <a:lnTo>
                      <a:pt x="299" y="107"/>
                    </a:lnTo>
                    <a:lnTo>
                      <a:pt x="303" y="122"/>
                    </a:lnTo>
                    <a:lnTo>
                      <a:pt x="306" y="138"/>
                    </a:lnTo>
                    <a:lnTo>
                      <a:pt x="306" y="154"/>
                    </a:lnTo>
                    <a:lnTo>
                      <a:pt x="306" y="170"/>
                    </a:lnTo>
                    <a:lnTo>
                      <a:pt x="303" y="186"/>
                    </a:lnTo>
                    <a:lnTo>
                      <a:pt x="299" y="202"/>
                    </a:lnTo>
                    <a:lnTo>
                      <a:pt x="295" y="215"/>
                    </a:lnTo>
                    <a:lnTo>
                      <a:pt x="289" y="229"/>
                    </a:lnTo>
                    <a:lnTo>
                      <a:pt x="282" y="241"/>
                    </a:lnTo>
                    <a:lnTo>
                      <a:pt x="273" y="253"/>
                    </a:lnTo>
                    <a:lnTo>
                      <a:pt x="262" y="265"/>
                    </a:lnTo>
                    <a:lnTo>
                      <a:pt x="252" y="276"/>
                    </a:lnTo>
                    <a:lnTo>
                      <a:pt x="240" y="285"/>
                    </a:lnTo>
                    <a:lnTo>
                      <a:pt x="226" y="292"/>
                    </a:lnTo>
                    <a:lnTo>
                      <a:pt x="213" y="298"/>
                    </a:lnTo>
                    <a:lnTo>
                      <a:pt x="200" y="304"/>
                    </a:lnTo>
                    <a:lnTo>
                      <a:pt x="185" y="306"/>
                    </a:lnTo>
                    <a:lnTo>
                      <a:pt x="169" y="309"/>
                    </a:lnTo>
                    <a:lnTo>
                      <a:pt x="153" y="309"/>
                    </a:lnTo>
                    <a:lnTo>
                      <a:pt x="134" y="308"/>
                    </a:lnTo>
                    <a:lnTo>
                      <a:pt x="114" y="305"/>
                    </a:lnTo>
                    <a:lnTo>
                      <a:pt x="94" y="300"/>
                    </a:lnTo>
                    <a:lnTo>
                      <a:pt x="75" y="290"/>
                    </a:lnTo>
                    <a:lnTo>
                      <a:pt x="67" y="287"/>
                    </a:lnTo>
                    <a:lnTo>
                      <a:pt x="58" y="281"/>
                    </a:lnTo>
                    <a:lnTo>
                      <a:pt x="50" y="275"/>
                    </a:lnTo>
                    <a:lnTo>
                      <a:pt x="43" y="268"/>
                    </a:lnTo>
                    <a:lnTo>
                      <a:pt x="37" y="261"/>
                    </a:lnTo>
                    <a:lnTo>
                      <a:pt x="30" y="253"/>
                    </a:lnTo>
                    <a:lnTo>
                      <a:pt x="25" y="245"/>
                    </a:lnTo>
                    <a:lnTo>
                      <a:pt x="19" y="237"/>
                    </a:lnTo>
                    <a:lnTo>
                      <a:pt x="14" y="228"/>
                    </a:lnTo>
                    <a:lnTo>
                      <a:pt x="11" y="219"/>
                    </a:lnTo>
                    <a:lnTo>
                      <a:pt x="8" y="208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0" y="155"/>
                    </a:moveTo>
                    <a:lnTo>
                      <a:pt x="80" y="166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6" y="194"/>
                    </a:lnTo>
                    <a:lnTo>
                      <a:pt x="88" y="202"/>
                    </a:lnTo>
                    <a:lnTo>
                      <a:pt x="92" y="210"/>
                    </a:lnTo>
                    <a:lnTo>
                      <a:pt x="96" y="216"/>
                    </a:lnTo>
                    <a:lnTo>
                      <a:pt x="102" y="222"/>
                    </a:lnTo>
                    <a:lnTo>
                      <a:pt x="107" y="228"/>
                    </a:lnTo>
                    <a:lnTo>
                      <a:pt x="112" y="232"/>
                    </a:lnTo>
                    <a:lnTo>
                      <a:pt x="119" y="236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9" y="244"/>
                    </a:lnTo>
                    <a:lnTo>
                      <a:pt x="145" y="245"/>
                    </a:lnTo>
                    <a:lnTo>
                      <a:pt x="153" y="245"/>
                    </a:lnTo>
                    <a:lnTo>
                      <a:pt x="160" y="245"/>
                    </a:lnTo>
                    <a:lnTo>
                      <a:pt x="168" y="244"/>
                    </a:lnTo>
                    <a:lnTo>
                      <a:pt x="175" y="243"/>
                    </a:lnTo>
                    <a:lnTo>
                      <a:pt x="181" y="240"/>
                    </a:lnTo>
                    <a:lnTo>
                      <a:pt x="188" y="236"/>
                    </a:lnTo>
                    <a:lnTo>
                      <a:pt x="193" y="232"/>
                    </a:lnTo>
                    <a:lnTo>
                      <a:pt x="199" y="228"/>
                    </a:lnTo>
                    <a:lnTo>
                      <a:pt x="205" y="222"/>
                    </a:lnTo>
                    <a:lnTo>
                      <a:pt x="209" y="216"/>
                    </a:lnTo>
                    <a:lnTo>
                      <a:pt x="213" y="210"/>
                    </a:lnTo>
                    <a:lnTo>
                      <a:pt x="217" y="202"/>
                    </a:lnTo>
                    <a:lnTo>
                      <a:pt x="220" y="194"/>
                    </a:lnTo>
                    <a:lnTo>
                      <a:pt x="222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4"/>
                    </a:lnTo>
                    <a:lnTo>
                      <a:pt x="222" y="125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5" y="88"/>
                    </a:lnTo>
                    <a:lnTo>
                      <a:pt x="199" y="81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1" y="69"/>
                    </a:lnTo>
                    <a:lnTo>
                      <a:pt x="175" y="66"/>
                    </a:lnTo>
                    <a:lnTo>
                      <a:pt x="168" y="65"/>
                    </a:lnTo>
                    <a:lnTo>
                      <a:pt x="160" y="64"/>
                    </a:lnTo>
                    <a:lnTo>
                      <a:pt x="153" y="64"/>
                    </a:lnTo>
                    <a:lnTo>
                      <a:pt x="145" y="64"/>
                    </a:lnTo>
                    <a:lnTo>
                      <a:pt x="139" y="65"/>
                    </a:lnTo>
                    <a:lnTo>
                      <a:pt x="131" y="66"/>
                    </a:lnTo>
                    <a:lnTo>
                      <a:pt x="124" y="69"/>
                    </a:lnTo>
                    <a:lnTo>
                      <a:pt x="119" y="73"/>
                    </a:lnTo>
                    <a:lnTo>
                      <a:pt x="112" y="77"/>
                    </a:lnTo>
                    <a:lnTo>
                      <a:pt x="107" y="81"/>
                    </a:lnTo>
                    <a:lnTo>
                      <a:pt x="102" y="88"/>
                    </a:lnTo>
                    <a:lnTo>
                      <a:pt x="96" y="93"/>
                    </a:lnTo>
                    <a:lnTo>
                      <a:pt x="92" y="99"/>
                    </a:lnTo>
                    <a:lnTo>
                      <a:pt x="88" y="107"/>
                    </a:lnTo>
                    <a:lnTo>
                      <a:pt x="86" y="115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0" y="143"/>
                    </a:lnTo>
                    <a:lnTo>
                      <a:pt x="80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3" name="Freeform 305">
                <a:extLst>
                  <a:ext uri="{FF2B5EF4-FFF2-40B4-BE49-F238E27FC236}">
                    <a16:creationId xmlns:a16="http://schemas.microsoft.com/office/drawing/2014/main" id="{FE88428F-26BC-467F-85CC-85A0F874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796"/>
                <a:ext cx="68" cy="75"/>
              </a:xfrm>
              <a:custGeom>
                <a:avLst/>
                <a:gdLst>
                  <a:gd name="T0" fmla="*/ 271 w 271"/>
                  <a:gd name="T1" fmla="*/ 302 h 302"/>
                  <a:gd name="T2" fmla="*/ 192 w 271"/>
                  <a:gd name="T3" fmla="*/ 302 h 302"/>
                  <a:gd name="T4" fmla="*/ 192 w 271"/>
                  <a:gd name="T5" fmla="*/ 151 h 302"/>
                  <a:gd name="T6" fmla="*/ 191 w 271"/>
                  <a:gd name="T7" fmla="*/ 130 h 302"/>
                  <a:gd name="T8" fmla="*/ 191 w 271"/>
                  <a:gd name="T9" fmla="*/ 111 h 302"/>
                  <a:gd name="T10" fmla="*/ 188 w 271"/>
                  <a:gd name="T11" fmla="*/ 98 h 302"/>
                  <a:gd name="T12" fmla="*/ 187 w 271"/>
                  <a:gd name="T13" fmla="*/ 89 h 302"/>
                  <a:gd name="T14" fmla="*/ 184 w 271"/>
                  <a:gd name="T15" fmla="*/ 82 h 302"/>
                  <a:gd name="T16" fmla="*/ 180 w 271"/>
                  <a:gd name="T17" fmla="*/ 77 h 302"/>
                  <a:gd name="T18" fmla="*/ 175 w 271"/>
                  <a:gd name="T19" fmla="*/ 72 h 302"/>
                  <a:gd name="T20" fmla="*/ 170 w 271"/>
                  <a:gd name="T21" fmla="*/ 68 h 302"/>
                  <a:gd name="T22" fmla="*/ 165 w 271"/>
                  <a:gd name="T23" fmla="*/ 64 h 302"/>
                  <a:gd name="T24" fmla="*/ 158 w 271"/>
                  <a:gd name="T25" fmla="*/ 61 h 302"/>
                  <a:gd name="T26" fmla="*/ 151 w 271"/>
                  <a:gd name="T27" fmla="*/ 60 h 302"/>
                  <a:gd name="T28" fmla="*/ 143 w 271"/>
                  <a:gd name="T29" fmla="*/ 60 h 302"/>
                  <a:gd name="T30" fmla="*/ 133 w 271"/>
                  <a:gd name="T31" fmla="*/ 61 h 302"/>
                  <a:gd name="T32" fmla="*/ 123 w 271"/>
                  <a:gd name="T33" fmla="*/ 62 h 302"/>
                  <a:gd name="T34" fmla="*/ 115 w 271"/>
                  <a:gd name="T35" fmla="*/ 66 h 302"/>
                  <a:gd name="T36" fmla="*/ 106 w 271"/>
                  <a:gd name="T37" fmla="*/ 70 h 302"/>
                  <a:gd name="T38" fmla="*/ 100 w 271"/>
                  <a:gd name="T39" fmla="*/ 77 h 302"/>
                  <a:gd name="T40" fmla="*/ 93 w 271"/>
                  <a:gd name="T41" fmla="*/ 84 h 302"/>
                  <a:gd name="T42" fmla="*/ 88 w 271"/>
                  <a:gd name="T43" fmla="*/ 92 h 302"/>
                  <a:gd name="T44" fmla="*/ 85 w 271"/>
                  <a:gd name="T45" fmla="*/ 101 h 302"/>
                  <a:gd name="T46" fmla="*/ 82 w 271"/>
                  <a:gd name="T47" fmla="*/ 111 h 302"/>
                  <a:gd name="T48" fmla="*/ 80 w 271"/>
                  <a:gd name="T49" fmla="*/ 127 h 302"/>
                  <a:gd name="T50" fmla="*/ 78 w 271"/>
                  <a:gd name="T51" fmla="*/ 146 h 302"/>
                  <a:gd name="T52" fmla="*/ 78 w 271"/>
                  <a:gd name="T53" fmla="*/ 168 h 302"/>
                  <a:gd name="T54" fmla="*/ 78 w 271"/>
                  <a:gd name="T55" fmla="*/ 302 h 302"/>
                  <a:gd name="T56" fmla="*/ 0 w 271"/>
                  <a:gd name="T57" fmla="*/ 302 h 302"/>
                  <a:gd name="T58" fmla="*/ 0 w 271"/>
                  <a:gd name="T59" fmla="*/ 7 h 302"/>
                  <a:gd name="T60" fmla="*/ 73 w 271"/>
                  <a:gd name="T61" fmla="*/ 7 h 302"/>
                  <a:gd name="T62" fmla="*/ 73 w 271"/>
                  <a:gd name="T63" fmla="*/ 50 h 302"/>
                  <a:gd name="T64" fmla="*/ 82 w 271"/>
                  <a:gd name="T65" fmla="*/ 38 h 302"/>
                  <a:gd name="T66" fmla="*/ 93 w 271"/>
                  <a:gd name="T67" fmla="*/ 28 h 302"/>
                  <a:gd name="T68" fmla="*/ 105 w 271"/>
                  <a:gd name="T69" fmla="*/ 20 h 302"/>
                  <a:gd name="T70" fmla="*/ 117 w 271"/>
                  <a:gd name="T71" fmla="*/ 12 h 302"/>
                  <a:gd name="T72" fmla="*/ 129 w 271"/>
                  <a:gd name="T73" fmla="*/ 7 h 302"/>
                  <a:gd name="T74" fmla="*/ 142 w 271"/>
                  <a:gd name="T75" fmla="*/ 3 h 302"/>
                  <a:gd name="T76" fmla="*/ 157 w 271"/>
                  <a:gd name="T77" fmla="*/ 0 h 302"/>
                  <a:gd name="T78" fmla="*/ 171 w 271"/>
                  <a:gd name="T79" fmla="*/ 0 h 302"/>
                  <a:gd name="T80" fmla="*/ 183 w 271"/>
                  <a:gd name="T81" fmla="*/ 0 h 302"/>
                  <a:gd name="T82" fmla="*/ 195 w 271"/>
                  <a:gd name="T83" fmla="*/ 3 h 302"/>
                  <a:gd name="T84" fmla="*/ 207 w 271"/>
                  <a:gd name="T85" fmla="*/ 5 h 302"/>
                  <a:gd name="T86" fmla="*/ 218 w 271"/>
                  <a:gd name="T87" fmla="*/ 9 h 302"/>
                  <a:gd name="T88" fmla="*/ 228 w 271"/>
                  <a:gd name="T89" fmla="*/ 15 h 302"/>
                  <a:gd name="T90" fmla="*/ 238 w 271"/>
                  <a:gd name="T91" fmla="*/ 20 h 302"/>
                  <a:gd name="T92" fmla="*/ 244 w 271"/>
                  <a:gd name="T93" fmla="*/ 27 h 302"/>
                  <a:gd name="T94" fmla="*/ 251 w 271"/>
                  <a:gd name="T95" fmla="*/ 33 h 302"/>
                  <a:gd name="T96" fmla="*/ 256 w 271"/>
                  <a:gd name="T97" fmla="*/ 40 h 302"/>
                  <a:gd name="T98" fmla="*/ 260 w 271"/>
                  <a:gd name="T99" fmla="*/ 49 h 302"/>
                  <a:gd name="T100" fmla="*/ 263 w 271"/>
                  <a:gd name="T101" fmla="*/ 57 h 302"/>
                  <a:gd name="T102" fmla="*/ 265 w 271"/>
                  <a:gd name="T103" fmla="*/ 66 h 302"/>
                  <a:gd name="T104" fmla="*/ 268 w 271"/>
                  <a:gd name="T105" fmla="*/ 76 h 302"/>
                  <a:gd name="T106" fmla="*/ 269 w 271"/>
                  <a:gd name="T107" fmla="*/ 89 h 302"/>
                  <a:gd name="T108" fmla="*/ 269 w 271"/>
                  <a:gd name="T109" fmla="*/ 102 h 302"/>
                  <a:gd name="T110" fmla="*/ 271 w 271"/>
                  <a:gd name="T111" fmla="*/ 118 h 302"/>
                  <a:gd name="T112" fmla="*/ 271 w 271"/>
                  <a:gd name="T11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302">
                    <a:moveTo>
                      <a:pt x="271" y="302"/>
                    </a:moveTo>
                    <a:lnTo>
                      <a:pt x="192" y="302"/>
                    </a:lnTo>
                    <a:lnTo>
                      <a:pt x="192" y="151"/>
                    </a:lnTo>
                    <a:lnTo>
                      <a:pt x="191" y="130"/>
                    </a:lnTo>
                    <a:lnTo>
                      <a:pt x="191" y="111"/>
                    </a:lnTo>
                    <a:lnTo>
                      <a:pt x="188" y="98"/>
                    </a:lnTo>
                    <a:lnTo>
                      <a:pt x="187" y="89"/>
                    </a:lnTo>
                    <a:lnTo>
                      <a:pt x="184" y="82"/>
                    </a:lnTo>
                    <a:lnTo>
                      <a:pt x="180" y="77"/>
                    </a:lnTo>
                    <a:lnTo>
                      <a:pt x="175" y="72"/>
                    </a:lnTo>
                    <a:lnTo>
                      <a:pt x="170" y="68"/>
                    </a:lnTo>
                    <a:lnTo>
                      <a:pt x="165" y="64"/>
                    </a:lnTo>
                    <a:lnTo>
                      <a:pt x="158" y="61"/>
                    </a:lnTo>
                    <a:lnTo>
                      <a:pt x="151" y="60"/>
                    </a:lnTo>
                    <a:lnTo>
                      <a:pt x="143" y="60"/>
                    </a:lnTo>
                    <a:lnTo>
                      <a:pt x="133" y="61"/>
                    </a:lnTo>
                    <a:lnTo>
                      <a:pt x="123" y="62"/>
                    </a:lnTo>
                    <a:lnTo>
                      <a:pt x="115" y="66"/>
                    </a:lnTo>
                    <a:lnTo>
                      <a:pt x="106" y="70"/>
                    </a:lnTo>
                    <a:lnTo>
                      <a:pt x="100" y="77"/>
                    </a:lnTo>
                    <a:lnTo>
                      <a:pt x="93" y="84"/>
                    </a:lnTo>
                    <a:lnTo>
                      <a:pt x="88" y="92"/>
                    </a:lnTo>
                    <a:lnTo>
                      <a:pt x="85" y="101"/>
                    </a:lnTo>
                    <a:lnTo>
                      <a:pt x="82" y="111"/>
                    </a:lnTo>
                    <a:lnTo>
                      <a:pt x="80" y="127"/>
                    </a:lnTo>
                    <a:lnTo>
                      <a:pt x="78" y="146"/>
                    </a:lnTo>
                    <a:lnTo>
                      <a:pt x="78" y="168"/>
                    </a:lnTo>
                    <a:lnTo>
                      <a:pt x="78" y="302"/>
                    </a:lnTo>
                    <a:lnTo>
                      <a:pt x="0" y="302"/>
                    </a:lnTo>
                    <a:lnTo>
                      <a:pt x="0" y="7"/>
                    </a:lnTo>
                    <a:lnTo>
                      <a:pt x="73" y="7"/>
                    </a:lnTo>
                    <a:lnTo>
                      <a:pt x="73" y="50"/>
                    </a:lnTo>
                    <a:lnTo>
                      <a:pt x="82" y="38"/>
                    </a:lnTo>
                    <a:lnTo>
                      <a:pt x="93" y="28"/>
                    </a:lnTo>
                    <a:lnTo>
                      <a:pt x="105" y="20"/>
                    </a:lnTo>
                    <a:lnTo>
                      <a:pt x="117" y="12"/>
                    </a:lnTo>
                    <a:lnTo>
                      <a:pt x="129" y="7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71" y="0"/>
                    </a:lnTo>
                    <a:lnTo>
                      <a:pt x="183" y="0"/>
                    </a:lnTo>
                    <a:lnTo>
                      <a:pt x="195" y="3"/>
                    </a:lnTo>
                    <a:lnTo>
                      <a:pt x="207" y="5"/>
                    </a:lnTo>
                    <a:lnTo>
                      <a:pt x="218" y="9"/>
                    </a:lnTo>
                    <a:lnTo>
                      <a:pt x="228" y="15"/>
                    </a:lnTo>
                    <a:lnTo>
                      <a:pt x="238" y="20"/>
                    </a:lnTo>
                    <a:lnTo>
                      <a:pt x="244" y="27"/>
                    </a:lnTo>
                    <a:lnTo>
                      <a:pt x="251" y="33"/>
                    </a:lnTo>
                    <a:lnTo>
                      <a:pt x="256" y="40"/>
                    </a:lnTo>
                    <a:lnTo>
                      <a:pt x="260" y="49"/>
                    </a:lnTo>
                    <a:lnTo>
                      <a:pt x="263" y="57"/>
                    </a:lnTo>
                    <a:lnTo>
                      <a:pt x="265" y="66"/>
                    </a:lnTo>
                    <a:lnTo>
                      <a:pt x="268" y="76"/>
                    </a:lnTo>
                    <a:lnTo>
                      <a:pt x="269" y="89"/>
                    </a:lnTo>
                    <a:lnTo>
                      <a:pt x="269" y="102"/>
                    </a:lnTo>
                    <a:lnTo>
                      <a:pt x="271" y="118"/>
                    </a:lnTo>
                    <a:lnTo>
                      <a:pt x="271" y="30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4" name="Freeform 306">
                <a:extLst>
                  <a:ext uri="{FF2B5EF4-FFF2-40B4-BE49-F238E27FC236}">
                    <a16:creationId xmlns:a16="http://schemas.microsoft.com/office/drawing/2014/main" id="{1DE66AE1-C4AE-4C99-BBCB-3DE1B838E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6" y="2796"/>
                <a:ext cx="77" cy="77"/>
              </a:xfrm>
              <a:custGeom>
                <a:avLst/>
                <a:gdLst>
                  <a:gd name="T0" fmla="*/ 5 w 306"/>
                  <a:gd name="T1" fmla="*/ 111 h 309"/>
                  <a:gd name="T2" fmla="*/ 24 w 306"/>
                  <a:gd name="T3" fmla="*/ 66 h 309"/>
                  <a:gd name="T4" fmla="*/ 42 w 306"/>
                  <a:gd name="T5" fmla="*/ 42 h 309"/>
                  <a:gd name="T6" fmla="*/ 65 w 306"/>
                  <a:gd name="T7" fmla="*/ 24 h 309"/>
                  <a:gd name="T8" fmla="*/ 111 w 306"/>
                  <a:gd name="T9" fmla="*/ 4 h 309"/>
                  <a:gd name="T10" fmla="*/ 168 w 306"/>
                  <a:gd name="T11" fmla="*/ 0 h 309"/>
                  <a:gd name="T12" fmla="*/ 213 w 306"/>
                  <a:gd name="T13" fmla="*/ 11 h 309"/>
                  <a:gd name="T14" fmla="*/ 252 w 306"/>
                  <a:gd name="T15" fmla="*/ 33 h 309"/>
                  <a:gd name="T16" fmla="*/ 281 w 306"/>
                  <a:gd name="T17" fmla="*/ 66 h 309"/>
                  <a:gd name="T18" fmla="*/ 300 w 306"/>
                  <a:gd name="T19" fmla="*/ 107 h 309"/>
                  <a:gd name="T20" fmla="*/ 306 w 306"/>
                  <a:gd name="T21" fmla="*/ 154 h 309"/>
                  <a:gd name="T22" fmla="*/ 300 w 306"/>
                  <a:gd name="T23" fmla="*/ 202 h 309"/>
                  <a:gd name="T24" fmla="*/ 281 w 306"/>
                  <a:gd name="T25" fmla="*/ 241 h 309"/>
                  <a:gd name="T26" fmla="*/ 250 w 306"/>
                  <a:gd name="T27" fmla="*/ 276 h 309"/>
                  <a:gd name="T28" fmla="*/ 213 w 306"/>
                  <a:gd name="T29" fmla="*/ 298 h 309"/>
                  <a:gd name="T30" fmla="*/ 170 w 306"/>
                  <a:gd name="T31" fmla="*/ 309 h 309"/>
                  <a:gd name="T32" fmla="*/ 113 w 306"/>
                  <a:gd name="T33" fmla="*/ 305 h 309"/>
                  <a:gd name="T34" fmla="*/ 66 w 306"/>
                  <a:gd name="T35" fmla="*/ 287 h 309"/>
                  <a:gd name="T36" fmla="*/ 42 w 306"/>
                  <a:gd name="T37" fmla="*/ 268 h 309"/>
                  <a:gd name="T38" fmla="*/ 24 w 306"/>
                  <a:gd name="T39" fmla="*/ 245 h 309"/>
                  <a:gd name="T40" fmla="*/ 10 w 306"/>
                  <a:gd name="T41" fmla="*/ 219 h 309"/>
                  <a:gd name="T42" fmla="*/ 1 w 306"/>
                  <a:gd name="T43" fmla="*/ 175 h 309"/>
                  <a:gd name="T44" fmla="*/ 81 w 306"/>
                  <a:gd name="T45" fmla="*/ 166 h 309"/>
                  <a:gd name="T46" fmla="*/ 85 w 306"/>
                  <a:gd name="T47" fmla="*/ 194 h 309"/>
                  <a:gd name="T48" fmla="*/ 97 w 306"/>
                  <a:gd name="T49" fmla="*/ 216 h 309"/>
                  <a:gd name="T50" fmla="*/ 113 w 306"/>
                  <a:gd name="T51" fmla="*/ 232 h 309"/>
                  <a:gd name="T52" fmla="*/ 131 w 306"/>
                  <a:gd name="T53" fmla="*/ 243 h 309"/>
                  <a:gd name="T54" fmla="*/ 152 w 306"/>
                  <a:gd name="T55" fmla="*/ 245 h 309"/>
                  <a:gd name="T56" fmla="*/ 175 w 306"/>
                  <a:gd name="T57" fmla="*/ 243 h 309"/>
                  <a:gd name="T58" fmla="*/ 193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4 h 309"/>
                  <a:gd name="T64" fmla="*/ 225 w 306"/>
                  <a:gd name="T65" fmla="*/ 164 h 309"/>
                  <a:gd name="T66" fmla="*/ 224 w 306"/>
                  <a:gd name="T67" fmla="*/ 134 h 309"/>
                  <a:gd name="T68" fmla="*/ 217 w 306"/>
                  <a:gd name="T69" fmla="*/ 107 h 309"/>
                  <a:gd name="T70" fmla="*/ 204 w 306"/>
                  <a:gd name="T71" fmla="*/ 88 h 309"/>
                  <a:gd name="T72" fmla="*/ 187 w 306"/>
                  <a:gd name="T73" fmla="*/ 73 h 309"/>
                  <a:gd name="T74" fmla="*/ 167 w 306"/>
                  <a:gd name="T75" fmla="*/ 65 h 309"/>
                  <a:gd name="T76" fmla="*/ 146 w 306"/>
                  <a:gd name="T77" fmla="*/ 64 h 309"/>
                  <a:gd name="T78" fmla="*/ 124 w 306"/>
                  <a:gd name="T79" fmla="*/ 69 h 309"/>
                  <a:gd name="T80" fmla="*/ 106 w 306"/>
                  <a:gd name="T81" fmla="*/ 81 h 309"/>
                  <a:gd name="T82" fmla="*/ 91 w 306"/>
                  <a:gd name="T83" fmla="*/ 99 h 309"/>
                  <a:gd name="T84" fmla="*/ 83 w 306"/>
                  <a:gd name="T85" fmla="*/ 125 h 309"/>
                  <a:gd name="T86" fmla="*/ 81 w 306"/>
                  <a:gd name="T87" fmla="*/ 15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0" y="93"/>
                    </a:lnTo>
                    <a:lnTo>
                      <a:pt x="18" y="74"/>
                    </a:lnTo>
                    <a:lnTo>
                      <a:pt x="24" y="66"/>
                    </a:lnTo>
                    <a:lnTo>
                      <a:pt x="29" y="57"/>
                    </a:lnTo>
                    <a:lnTo>
                      <a:pt x="36" y="50"/>
                    </a:lnTo>
                    <a:lnTo>
                      <a:pt x="42" y="42"/>
                    </a:lnTo>
                    <a:lnTo>
                      <a:pt x="49" y="36"/>
                    </a:lnTo>
                    <a:lnTo>
                      <a:pt x="57" y="29"/>
                    </a:lnTo>
                    <a:lnTo>
                      <a:pt x="65" y="24"/>
                    </a:lnTo>
                    <a:lnTo>
                      <a:pt x="74" y="19"/>
                    </a:lnTo>
                    <a:lnTo>
                      <a:pt x="91" y="11"/>
                    </a:lnTo>
                    <a:lnTo>
                      <a:pt x="111" y="4"/>
                    </a:lnTo>
                    <a:lnTo>
                      <a:pt x="131" y="1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4" y="3"/>
                    </a:lnTo>
                    <a:lnTo>
                      <a:pt x="200" y="5"/>
                    </a:lnTo>
                    <a:lnTo>
                      <a:pt x="213" y="11"/>
                    </a:lnTo>
                    <a:lnTo>
                      <a:pt x="227" y="17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2" y="44"/>
                    </a:lnTo>
                    <a:lnTo>
                      <a:pt x="273" y="54"/>
                    </a:lnTo>
                    <a:lnTo>
                      <a:pt x="281" y="66"/>
                    </a:lnTo>
                    <a:lnTo>
                      <a:pt x="289" y="80"/>
                    </a:lnTo>
                    <a:lnTo>
                      <a:pt x="296" y="93"/>
                    </a:lnTo>
                    <a:lnTo>
                      <a:pt x="300" y="107"/>
                    </a:lnTo>
                    <a:lnTo>
                      <a:pt x="304" y="122"/>
                    </a:lnTo>
                    <a:lnTo>
                      <a:pt x="305" y="138"/>
                    </a:lnTo>
                    <a:lnTo>
                      <a:pt x="306" y="154"/>
                    </a:lnTo>
                    <a:lnTo>
                      <a:pt x="305" y="170"/>
                    </a:lnTo>
                    <a:lnTo>
                      <a:pt x="304" y="186"/>
                    </a:lnTo>
                    <a:lnTo>
                      <a:pt x="300" y="202"/>
                    </a:lnTo>
                    <a:lnTo>
                      <a:pt x="294" y="215"/>
                    </a:lnTo>
                    <a:lnTo>
                      <a:pt x="289" y="229"/>
                    </a:lnTo>
                    <a:lnTo>
                      <a:pt x="281" y="241"/>
                    </a:lnTo>
                    <a:lnTo>
                      <a:pt x="273" y="253"/>
                    </a:lnTo>
                    <a:lnTo>
                      <a:pt x="262" y="265"/>
                    </a:lnTo>
                    <a:lnTo>
                      <a:pt x="250" y="276"/>
                    </a:lnTo>
                    <a:lnTo>
                      <a:pt x="239" y="285"/>
                    </a:lnTo>
                    <a:lnTo>
                      <a:pt x="227" y="292"/>
                    </a:lnTo>
                    <a:lnTo>
                      <a:pt x="213" y="298"/>
                    </a:lnTo>
                    <a:lnTo>
                      <a:pt x="199" y="304"/>
                    </a:lnTo>
                    <a:lnTo>
                      <a:pt x="184" y="306"/>
                    </a:lnTo>
                    <a:lnTo>
                      <a:pt x="170" y="309"/>
                    </a:lnTo>
                    <a:lnTo>
                      <a:pt x="154" y="309"/>
                    </a:lnTo>
                    <a:lnTo>
                      <a:pt x="132" y="308"/>
                    </a:lnTo>
                    <a:lnTo>
                      <a:pt x="113" y="305"/>
                    </a:lnTo>
                    <a:lnTo>
                      <a:pt x="94" y="300"/>
                    </a:lnTo>
                    <a:lnTo>
                      <a:pt x="75" y="290"/>
                    </a:lnTo>
                    <a:lnTo>
                      <a:pt x="66" y="287"/>
                    </a:lnTo>
                    <a:lnTo>
                      <a:pt x="58" y="281"/>
                    </a:lnTo>
                    <a:lnTo>
                      <a:pt x="50" y="275"/>
                    </a:lnTo>
                    <a:lnTo>
                      <a:pt x="42" y="268"/>
                    </a:lnTo>
                    <a:lnTo>
                      <a:pt x="36" y="261"/>
                    </a:lnTo>
                    <a:lnTo>
                      <a:pt x="30" y="253"/>
                    </a:lnTo>
                    <a:lnTo>
                      <a:pt x="24" y="245"/>
                    </a:lnTo>
                    <a:lnTo>
                      <a:pt x="18" y="237"/>
                    </a:lnTo>
                    <a:lnTo>
                      <a:pt x="14" y="228"/>
                    </a:lnTo>
                    <a:lnTo>
                      <a:pt x="10" y="219"/>
                    </a:lnTo>
                    <a:lnTo>
                      <a:pt x="8" y="208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1" y="155"/>
                    </a:moveTo>
                    <a:lnTo>
                      <a:pt x="81" y="166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5" y="194"/>
                    </a:lnTo>
                    <a:lnTo>
                      <a:pt x="89" y="202"/>
                    </a:lnTo>
                    <a:lnTo>
                      <a:pt x="91" y="210"/>
                    </a:lnTo>
                    <a:lnTo>
                      <a:pt x="97" y="216"/>
                    </a:lnTo>
                    <a:lnTo>
                      <a:pt x="101" y="222"/>
                    </a:lnTo>
                    <a:lnTo>
                      <a:pt x="106" y="228"/>
                    </a:lnTo>
                    <a:lnTo>
                      <a:pt x="113" y="232"/>
                    </a:lnTo>
                    <a:lnTo>
                      <a:pt x="118" y="236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8" y="244"/>
                    </a:lnTo>
                    <a:lnTo>
                      <a:pt x="146" y="245"/>
                    </a:lnTo>
                    <a:lnTo>
                      <a:pt x="152" y="245"/>
                    </a:lnTo>
                    <a:lnTo>
                      <a:pt x="160" y="245"/>
                    </a:lnTo>
                    <a:lnTo>
                      <a:pt x="167" y="244"/>
                    </a:lnTo>
                    <a:lnTo>
                      <a:pt x="175" y="243"/>
                    </a:lnTo>
                    <a:lnTo>
                      <a:pt x="182" y="240"/>
                    </a:lnTo>
                    <a:lnTo>
                      <a:pt x="187" y="236"/>
                    </a:lnTo>
                    <a:lnTo>
                      <a:pt x="193" y="232"/>
                    </a:lnTo>
                    <a:lnTo>
                      <a:pt x="199" y="228"/>
                    </a:lnTo>
                    <a:lnTo>
                      <a:pt x="204" y="222"/>
                    </a:lnTo>
                    <a:lnTo>
                      <a:pt x="209" y="216"/>
                    </a:lnTo>
                    <a:lnTo>
                      <a:pt x="213" y="210"/>
                    </a:lnTo>
                    <a:lnTo>
                      <a:pt x="217" y="202"/>
                    </a:lnTo>
                    <a:lnTo>
                      <a:pt x="220" y="194"/>
                    </a:lnTo>
                    <a:lnTo>
                      <a:pt x="223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4"/>
                    </a:lnTo>
                    <a:lnTo>
                      <a:pt x="223" y="125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4" y="88"/>
                    </a:lnTo>
                    <a:lnTo>
                      <a:pt x="199" y="81"/>
                    </a:lnTo>
                    <a:lnTo>
                      <a:pt x="193" y="77"/>
                    </a:lnTo>
                    <a:lnTo>
                      <a:pt x="187" y="73"/>
                    </a:lnTo>
                    <a:lnTo>
                      <a:pt x="182" y="69"/>
                    </a:lnTo>
                    <a:lnTo>
                      <a:pt x="175" y="66"/>
                    </a:lnTo>
                    <a:lnTo>
                      <a:pt x="167" y="65"/>
                    </a:lnTo>
                    <a:lnTo>
                      <a:pt x="160" y="64"/>
                    </a:lnTo>
                    <a:lnTo>
                      <a:pt x="152" y="64"/>
                    </a:lnTo>
                    <a:lnTo>
                      <a:pt x="146" y="64"/>
                    </a:lnTo>
                    <a:lnTo>
                      <a:pt x="138" y="65"/>
                    </a:lnTo>
                    <a:lnTo>
                      <a:pt x="131" y="66"/>
                    </a:lnTo>
                    <a:lnTo>
                      <a:pt x="124" y="69"/>
                    </a:lnTo>
                    <a:lnTo>
                      <a:pt x="118" y="73"/>
                    </a:lnTo>
                    <a:lnTo>
                      <a:pt x="113" y="77"/>
                    </a:lnTo>
                    <a:lnTo>
                      <a:pt x="106" y="81"/>
                    </a:lnTo>
                    <a:lnTo>
                      <a:pt x="101" y="88"/>
                    </a:lnTo>
                    <a:lnTo>
                      <a:pt x="97" y="93"/>
                    </a:lnTo>
                    <a:lnTo>
                      <a:pt x="91" y="99"/>
                    </a:lnTo>
                    <a:lnTo>
                      <a:pt x="89" y="107"/>
                    </a:lnTo>
                    <a:lnTo>
                      <a:pt x="85" y="115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1" y="143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5" name="Freeform 307">
                <a:extLst>
                  <a:ext uri="{FF2B5EF4-FFF2-40B4-BE49-F238E27FC236}">
                    <a16:creationId xmlns:a16="http://schemas.microsoft.com/office/drawing/2014/main" id="{FBA4A806-D8F8-49C0-803B-458043394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1473"/>
                <a:ext cx="111" cy="102"/>
              </a:xfrm>
              <a:custGeom>
                <a:avLst/>
                <a:gdLst>
                  <a:gd name="T0" fmla="*/ 0 w 443"/>
                  <a:gd name="T1" fmla="*/ 0 h 410"/>
                  <a:gd name="T2" fmla="*/ 131 w 443"/>
                  <a:gd name="T3" fmla="*/ 0 h 410"/>
                  <a:gd name="T4" fmla="*/ 224 w 443"/>
                  <a:gd name="T5" fmla="*/ 295 h 410"/>
                  <a:gd name="T6" fmla="*/ 314 w 443"/>
                  <a:gd name="T7" fmla="*/ 0 h 410"/>
                  <a:gd name="T8" fmla="*/ 443 w 443"/>
                  <a:gd name="T9" fmla="*/ 0 h 410"/>
                  <a:gd name="T10" fmla="*/ 292 w 443"/>
                  <a:gd name="T11" fmla="*/ 410 h 410"/>
                  <a:gd name="T12" fmla="*/ 154 w 443"/>
                  <a:gd name="T13" fmla="*/ 410 h 410"/>
                  <a:gd name="T14" fmla="*/ 0 w 443"/>
                  <a:gd name="T1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3" h="410">
                    <a:moveTo>
                      <a:pt x="0" y="0"/>
                    </a:moveTo>
                    <a:lnTo>
                      <a:pt x="131" y="0"/>
                    </a:lnTo>
                    <a:lnTo>
                      <a:pt x="224" y="295"/>
                    </a:lnTo>
                    <a:lnTo>
                      <a:pt x="314" y="0"/>
                    </a:lnTo>
                    <a:lnTo>
                      <a:pt x="443" y="0"/>
                    </a:lnTo>
                    <a:lnTo>
                      <a:pt x="292" y="410"/>
                    </a:lnTo>
                    <a:lnTo>
                      <a:pt x="154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6" name="Freeform 308">
                <a:extLst>
                  <a:ext uri="{FF2B5EF4-FFF2-40B4-BE49-F238E27FC236}">
                    <a16:creationId xmlns:a16="http://schemas.microsoft.com/office/drawing/2014/main" id="{240AEE11-2C41-4933-B02D-E94D8F81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4" y="1473"/>
                <a:ext cx="29" cy="102"/>
              </a:xfrm>
              <a:custGeom>
                <a:avLst/>
                <a:gdLst>
                  <a:gd name="T0" fmla="*/ 0 w 114"/>
                  <a:gd name="T1" fmla="*/ 0 h 410"/>
                  <a:gd name="T2" fmla="*/ 114 w 114"/>
                  <a:gd name="T3" fmla="*/ 0 h 410"/>
                  <a:gd name="T4" fmla="*/ 114 w 114"/>
                  <a:gd name="T5" fmla="*/ 78 h 410"/>
                  <a:gd name="T6" fmla="*/ 0 w 114"/>
                  <a:gd name="T7" fmla="*/ 78 h 410"/>
                  <a:gd name="T8" fmla="*/ 0 w 114"/>
                  <a:gd name="T9" fmla="*/ 0 h 410"/>
                  <a:gd name="T10" fmla="*/ 0 w 114"/>
                  <a:gd name="T11" fmla="*/ 113 h 410"/>
                  <a:gd name="T12" fmla="*/ 114 w 114"/>
                  <a:gd name="T13" fmla="*/ 113 h 410"/>
                  <a:gd name="T14" fmla="*/ 114 w 114"/>
                  <a:gd name="T15" fmla="*/ 410 h 410"/>
                  <a:gd name="T16" fmla="*/ 0 w 114"/>
                  <a:gd name="T17" fmla="*/ 410 h 410"/>
                  <a:gd name="T18" fmla="*/ 0 w 114"/>
                  <a:gd name="T19" fmla="*/ 11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10">
                    <a:moveTo>
                      <a:pt x="0" y="0"/>
                    </a:moveTo>
                    <a:lnTo>
                      <a:pt x="114" y="0"/>
                    </a:lnTo>
                    <a:lnTo>
                      <a:pt x="114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113"/>
                    </a:moveTo>
                    <a:lnTo>
                      <a:pt x="114" y="113"/>
                    </a:lnTo>
                    <a:lnTo>
                      <a:pt x="114" y="410"/>
                    </a:lnTo>
                    <a:lnTo>
                      <a:pt x="0" y="41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7" name="Freeform 309">
                <a:extLst>
                  <a:ext uri="{FF2B5EF4-FFF2-40B4-BE49-F238E27FC236}">
                    <a16:creationId xmlns:a16="http://schemas.microsoft.com/office/drawing/2014/main" id="{7108A1EA-C0A8-4BFC-BDCD-25F563EBB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473"/>
                <a:ext cx="56" cy="104"/>
              </a:xfrm>
              <a:custGeom>
                <a:avLst/>
                <a:gdLst>
                  <a:gd name="T0" fmla="*/ 157 w 223"/>
                  <a:gd name="T1" fmla="*/ 0 h 417"/>
                  <a:gd name="T2" fmla="*/ 157 w 223"/>
                  <a:gd name="T3" fmla="*/ 113 h 417"/>
                  <a:gd name="T4" fmla="*/ 219 w 223"/>
                  <a:gd name="T5" fmla="*/ 113 h 417"/>
                  <a:gd name="T6" fmla="*/ 219 w 223"/>
                  <a:gd name="T7" fmla="*/ 196 h 417"/>
                  <a:gd name="T8" fmla="*/ 157 w 223"/>
                  <a:gd name="T9" fmla="*/ 196 h 417"/>
                  <a:gd name="T10" fmla="*/ 157 w 223"/>
                  <a:gd name="T11" fmla="*/ 301 h 417"/>
                  <a:gd name="T12" fmla="*/ 157 w 223"/>
                  <a:gd name="T13" fmla="*/ 311 h 417"/>
                  <a:gd name="T14" fmla="*/ 157 w 223"/>
                  <a:gd name="T15" fmla="*/ 317 h 417"/>
                  <a:gd name="T16" fmla="*/ 158 w 223"/>
                  <a:gd name="T17" fmla="*/ 322 h 417"/>
                  <a:gd name="T18" fmla="*/ 159 w 223"/>
                  <a:gd name="T19" fmla="*/ 326 h 417"/>
                  <a:gd name="T20" fmla="*/ 163 w 223"/>
                  <a:gd name="T21" fmla="*/ 330 h 417"/>
                  <a:gd name="T22" fmla="*/ 167 w 223"/>
                  <a:gd name="T23" fmla="*/ 334 h 417"/>
                  <a:gd name="T24" fmla="*/ 172 w 223"/>
                  <a:gd name="T25" fmla="*/ 336 h 417"/>
                  <a:gd name="T26" fmla="*/ 179 w 223"/>
                  <a:gd name="T27" fmla="*/ 336 h 417"/>
                  <a:gd name="T28" fmla="*/ 194 w 223"/>
                  <a:gd name="T29" fmla="*/ 334 h 417"/>
                  <a:gd name="T30" fmla="*/ 215 w 223"/>
                  <a:gd name="T31" fmla="*/ 329 h 417"/>
                  <a:gd name="T32" fmla="*/ 223 w 223"/>
                  <a:gd name="T33" fmla="*/ 407 h 417"/>
                  <a:gd name="T34" fmla="*/ 202 w 223"/>
                  <a:gd name="T35" fmla="*/ 411 h 417"/>
                  <a:gd name="T36" fmla="*/ 182 w 223"/>
                  <a:gd name="T37" fmla="*/ 414 h 417"/>
                  <a:gd name="T38" fmla="*/ 163 w 223"/>
                  <a:gd name="T39" fmla="*/ 417 h 417"/>
                  <a:gd name="T40" fmla="*/ 145 w 223"/>
                  <a:gd name="T41" fmla="*/ 417 h 417"/>
                  <a:gd name="T42" fmla="*/ 125 w 223"/>
                  <a:gd name="T43" fmla="*/ 417 h 417"/>
                  <a:gd name="T44" fmla="*/ 107 w 223"/>
                  <a:gd name="T45" fmla="*/ 414 h 417"/>
                  <a:gd name="T46" fmla="*/ 93 w 223"/>
                  <a:gd name="T47" fmla="*/ 410 h 417"/>
                  <a:gd name="T48" fmla="*/ 81 w 223"/>
                  <a:gd name="T49" fmla="*/ 406 h 417"/>
                  <a:gd name="T50" fmla="*/ 72 w 223"/>
                  <a:gd name="T51" fmla="*/ 399 h 417"/>
                  <a:gd name="T52" fmla="*/ 64 w 223"/>
                  <a:gd name="T53" fmla="*/ 391 h 417"/>
                  <a:gd name="T54" fmla="*/ 57 w 223"/>
                  <a:gd name="T55" fmla="*/ 384 h 417"/>
                  <a:gd name="T56" fmla="*/ 52 w 223"/>
                  <a:gd name="T57" fmla="*/ 373 h 417"/>
                  <a:gd name="T58" fmla="*/ 48 w 223"/>
                  <a:gd name="T59" fmla="*/ 360 h 417"/>
                  <a:gd name="T60" fmla="*/ 45 w 223"/>
                  <a:gd name="T61" fmla="*/ 344 h 417"/>
                  <a:gd name="T62" fmla="*/ 42 w 223"/>
                  <a:gd name="T63" fmla="*/ 324 h 417"/>
                  <a:gd name="T64" fmla="*/ 42 w 223"/>
                  <a:gd name="T65" fmla="*/ 301 h 417"/>
                  <a:gd name="T66" fmla="*/ 42 w 223"/>
                  <a:gd name="T67" fmla="*/ 196 h 417"/>
                  <a:gd name="T68" fmla="*/ 0 w 223"/>
                  <a:gd name="T69" fmla="*/ 196 h 417"/>
                  <a:gd name="T70" fmla="*/ 0 w 223"/>
                  <a:gd name="T71" fmla="*/ 113 h 417"/>
                  <a:gd name="T72" fmla="*/ 42 w 223"/>
                  <a:gd name="T73" fmla="*/ 113 h 417"/>
                  <a:gd name="T74" fmla="*/ 42 w 223"/>
                  <a:gd name="T75" fmla="*/ 59 h 417"/>
                  <a:gd name="T76" fmla="*/ 157 w 223"/>
                  <a:gd name="T7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3" h="417">
                    <a:moveTo>
                      <a:pt x="157" y="0"/>
                    </a:moveTo>
                    <a:lnTo>
                      <a:pt x="157" y="113"/>
                    </a:lnTo>
                    <a:lnTo>
                      <a:pt x="219" y="113"/>
                    </a:lnTo>
                    <a:lnTo>
                      <a:pt x="219" y="196"/>
                    </a:lnTo>
                    <a:lnTo>
                      <a:pt x="157" y="196"/>
                    </a:lnTo>
                    <a:lnTo>
                      <a:pt x="157" y="301"/>
                    </a:lnTo>
                    <a:lnTo>
                      <a:pt x="157" y="311"/>
                    </a:lnTo>
                    <a:lnTo>
                      <a:pt x="157" y="317"/>
                    </a:lnTo>
                    <a:lnTo>
                      <a:pt x="158" y="322"/>
                    </a:lnTo>
                    <a:lnTo>
                      <a:pt x="159" y="326"/>
                    </a:lnTo>
                    <a:lnTo>
                      <a:pt x="163" y="330"/>
                    </a:lnTo>
                    <a:lnTo>
                      <a:pt x="167" y="334"/>
                    </a:lnTo>
                    <a:lnTo>
                      <a:pt x="172" y="336"/>
                    </a:lnTo>
                    <a:lnTo>
                      <a:pt x="179" y="336"/>
                    </a:lnTo>
                    <a:lnTo>
                      <a:pt x="194" y="334"/>
                    </a:lnTo>
                    <a:lnTo>
                      <a:pt x="215" y="329"/>
                    </a:lnTo>
                    <a:lnTo>
                      <a:pt x="223" y="407"/>
                    </a:lnTo>
                    <a:lnTo>
                      <a:pt x="202" y="411"/>
                    </a:lnTo>
                    <a:lnTo>
                      <a:pt x="182" y="414"/>
                    </a:lnTo>
                    <a:lnTo>
                      <a:pt x="163" y="417"/>
                    </a:lnTo>
                    <a:lnTo>
                      <a:pt x="145" y="417"/>
                    </a:lnTo>
                    <a:lnTo>
                      <a:pt x="125" y="417"/>
                    </a:lnTo>
                    <a:lnTo>
                      <a:pt x="107" y="414"/>
                    </a:lnTo>
                    <a:lnTo>
                      <a:pt x="93" y="410"/>
                    </a:lnTo>
                    <a:lnTo>
                      <a:pt x="81" y="406"/>
                    </a:lnTo>
                    <a:lnTo>
                      <a:pt x="72" y="399"/>
                    </a:lnTo>
                    <a:lnTo>
                      <a:pt x="64" y="391"/>
                    </a:lnTo>
                    <a:lnTo>
                      <a:pt x="57" y="384"/>
                    </a:lnTo>
                    <a:lnTo>
                      <a:pt x="52" y="373"/>
                    </a:lnTo>
                    <a:lnTo>
                      <a:pt x="48" y="360"/>
                    </a:lnTo>
                    <a:lnTo>
                      <a:pt x="45" y="344"/>
                    </a:lnTo>
                    <a:lnTo>
                      <a:pt x="42" y="324"/>
                    </a:lnTo>
                    <a:lnTo>
                      <a:pt x="42" y="301"/>
                    </a:lnTo>
                    <a:lnTo>
                      <a:pt x="42" y="196"/>
                    </a:lnTo>
                    <a:lnTo>
                      <a:pt x="0" y="196"/>
                    </a:lnTo>
                    <a:lnTo>
                      <a:pt x="0" y="113"/>
                    </a:lnTo>
                    <a:lnTo>
                      <a:pt x="42" y="113"/>
                    </a:lnTo>
                    <a:lnTo>
                      <a:pt x="42" y="59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8" name="Freeform 310">
                <a:extLst>
                  <a:ext uri="{FF2B5EF4-FFF2-40B4-BE49-F238E27FC236}">
                    <a16:creationId xmlns:a16="http://schemas.microsoft.com/office/drawing/2014/main" id="{2A7D34CE-F4BB-49B3-9E89-FD0DF7EC6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1" y="1499"/>
                <a:ext cx="85" cy="78"/>
              </a:xfrm>
              <a:custGeom>
                <a:avLst/>
                <a:gdLst>
                  <a:gd name="T0" fmla="*/ 12 w 341"/>
                  <a:gd name="T1" fmla="*/ 79 h 311"/>
                  <a:gd name="T2" fmla="*/ 26 w 341"/>
                  <a:gd name="T3" fmla="*/ 47 h 311"/>
                  <a:gd name="T4" fmla="*/ 50 w 341"/>
                  <a:gd name="T5" fmla="*/ 25 h 311"/>
                  <a:gd name="T6" fmla="*/ 78 w 341"/>
                  <a:gd name="T7" fmla="*/ 11 h 311"/>
                  <a:gd name="T8" fmla="*/ 116 w 341"/>
                  <a:gd name="T9" fmla="*/ 3 h 311"/>
                  <a:gd name="T10" fmla="*/ 162 w 341"/>
                  <a:gd name="T11" fmla="*/ 0 h 311"/>
                  <a:gd name="T12" fmla="*/ 228 w 341"/>
                  <a:gd name="T13" fmla="*/ 4 h 311"/>
                  <a:gd name="T14" fmla="*/ 273 w 341"/>
                  <a:gd name="T15" fmla="*/ 15 h 311"/>
                  <a:gd name="T16" fmla="*/ 302 w 341"/>
                  <a:gd name="T17" fmla="*/ 37 h 311"/>
                  <a:gd name="T18" fmla="*/ 318 w 341"/>
                  <a:gd name="T19" fmla="*/ 67 h 311"/>
                  <a:gd name="T20" fmla="*/ 326 w 341"/>
                  <a:gd name="T21" fmla="*/ 100 h 311"/>
                  <a:gd name="T22" fmla="*/ 327 w 341"/>
                  <a:gd name="T23" fmla="*/ 259 h 311"/>
                  <a:gd name="T24" fmla="*/ 341 w 341"/>
                  <a:gd name="T25" fmla="*/ 304 h 311"/>
                  <a:gd name="T26" fmla="*/ 227 w 341"/>
                  <a:gd name="T27" fmla="*/ 287 h 311"/>
                  <a:gd name="T28" fmla="*/ 211 w 341"/>
                  <a:gd name="T29" fmla="*/ 278 h 311"/>
                  <a:gd name="T30" fmla="*/ 178 w 341"/>
                  <a:gd name="T31" fmla="*/ 299 h 311"/>
                  <a:gd name="T32" fmla="*/ 127 w 341"/>
                  <a:gd name="T33" fmla="*/ 309 h 311"/>
                  <a:gd name="T34" fmla="*/ 83 w 341"/>
                  <a:gd name="T35" fmla="*/ 309 h 311"/>
                  <a:gd name="T36" fmla="*/ 51 w 341"/>
                  <a:gd name="T37" fmla="*/ 301 h 311"/>
                  <a:gd name="T38" fmla="*/ 28 w 341"/>
                  <a:gd name="T39" fmla="*/ 285 h 311"/>
                  <a:gd name="T40" fmla="*/ 10 w 341"/>
                  <a:gd name="T41" fmla="*/ 266 h 311"/>
                  <a:gd name="T42" fmla="*/ 1 w 341"/>
                  <a:gd name="T43" fmla="*/ 243 h 311"/>
                  <a:gd name="T44" fmla="*/ 0 w 341"/>
                  <a:gd name="T45" fmla="*/ 218 h 311"/>
                  <a:gd name="T46" fmla="*/ 5 w 341"/>
                  <a:gd name="T47" fmla="*/ 195 h 311"/>
                  <a:gd name="T48" fmla="*/ 14 w 341"/>
                  <a:gd name="T49" fmla="*/ 175 h 311"/>
                  <a:gd name="T50" fmla="*/ 32 w 341"/>
                  <a:gd name="T51" fmla="*/ 159 h 311"/>
                  <a:gd name="T52" fmla="*/ 69 w 341"/>
                  <a:gd name="T53" fmla="*/ 144 h 311"/>
                  <a:gd name="T54" fmla="*/ 146 w 341"/>
                  <a:gd name="T55" fmla="*/ 126 h 311"/>
                  <a:gd name="T56" fmla="*/ 185 w 341"/>
                  <a:gd name="T57" fmla="*/ 117 h 311"/>
                  <a:gd name="T58" fmla="*/ 216 w 341"/>
                  <a:gd name="T59" fmla="*/ 106 h 311"/>
                  <a:gd name="T60" fmla="*/ 211 w 341"/>
                  <a:gd name="T61" fmla="*/ 81 h 311"/>
                  <a:gd name="T62" fmla="*/ 195 w 341"/>
                  <a:gd name="T63" fmla="*/ 71 h 311"/>
                  <a:gd name="T64" fmla="*/ 164 w 341"/>
                  <a:gd name="T65" fmla="*/ 69 h 311"/>
                  <a:gd name="T66" fmla="*/ 135 w 341"/>
                  <a:gd name="T67" fmla="*/ 77 h 311"/>
                  <a:gd name="T68" fmla="*/ 120 w 341"/>
                  <a:gd name="T69" fmla="*/ 94 h 311"/>
                  <a:gd name="T70" fmla="*/ 204 w 341"/>
                  <a:gd name="T71" fmla="*/ 167 h 311"/>
                  <a:gd name="T72" fmla="*/ 167 w 341"/>
                  <a:gd name="T73" fmla="*/ 178 h 311"/>
                  <a:gd name="T74" fmla="*/ 130 w 341"/>
                  <a:gd name="T75" fmla="*/ 191 h 311"/>
                  <a:gd name="T76" fmla="*/ 116 w 341"/>
                  <a:gd name="T77" fmla="*/ 206 h 311"/>
                  <a:gd name="T78" fmla="*/ 114 w 341"/>
                  <a:gd name="T79" fmla="*/ 223 h 311"/>
                  <a:gd name="T80" fmla="*/ 123 w 341"/>
                  <a:gd name="T81" fmla="*/ 239 h 311"/>
                  <a:gd name="T82" fmla="*/ 142 w 341"/>
                  <a:gd name="T83" fmla="*/ 247 h 311"/>
                  <a:gd name="T84" fmla="*/ 168 w 341"/>
                  <a:gd name="T85" fmla="*/ 246 h 311"/>
                  <a:gd name="T86" fmla="*/ 193 w 341"/>
                  <a:gd name="T87" fmla="*/ 234 h 311"/>
                  <a:gd name="T88" fmla="*/ 209 w 341"/>
                  <a:gd name="T89" fmla="*/ 216 h 311"/>
                  <a:gd name="T90" fmla="*/ 216 w 341"/>
                  <a:gd name="T91" fmla="*/ 19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11">
                    <a:moveTo>
                      <a:pt x="118" y="104"/>
                    </a:moveTo>
                    <a:lnTo>
                      <a:pt x="9" y="92"/>
                    </a:lnTo>
                    <a:lnTo>
                      <a:pt x="12" y="79"/>
                    </a:lnTo>
                    <a:lnTo>
                      <a:pt x="16" y="67"/>
                    </a:lnTo>
                    <a:lnTo>
                      <a:pt x="21" y="56"/>
                    </a:lnTo>
                    <a:lnTo>
                      <a:pt x="26" y="47"/>
                    </a:lnTo>
                    <a:lnTo>
                      <a:pt x="33" y="40"/>
                    </a:lnTo>
                    <a:lnTo>
                      <a:pt x="41" y="32"/>
                    </a:lnTo>
                    <a:lnTo>
                      <a:pt x="50" y="25"/>
                    </a:lnTo>
                    <a:lnTo>
                      <a:pt x="59" y="19"/>
                    </a:lnTo>
                    <a:lnTo>
                      <a:pt x="69" y="15"/>
                    </a:lnTo>
                    <a:lnTo>
                      <a:pt x="78" y="11"/>
                    </a:lnTo>
                    <a:lnTo>
                      <a:pt x="90" y="8"/>
                    </a:lnTo>
                    <a:lnTo>
                      <a:pt x="103" y="6"/>
                    </a:lnTo>
                    <a:lnTo>
                      <a:pt x="116" y="3"/>
                    </a:lnTo>
                    <a:lnTo>
                      <a:pt x="131" y="2"/>
                    </a:lnTo>
                    <a:lnTo>
                      <a:pt x="146" y="2"/>
                    </a:lnTo>
                    <a:lnTo>
                      <a:pt x="162" y="0"/>
                    </a:lnTo>
                    <a:lnTo>
                      <a:pt x="187" y="2"/>
                    </a:lnTo>
                    <a:lnTo>
                      <a:pt x="208" y="2"/>
                    </a:lnTo>
                    <a:lnTo>
                      <a:pt x="228" y="4"/>
                    </a:lnTo>
                    <a:lnTo>
                      <a:pt x="244" y="7"/>
                    </a:lnTo>
                    <a:lnTo>
                      <a:pt x="258" y="10"/>
                    </a:lnTo>
                    <a:lnTo>
                      <a:pt x="273" y="15"/>
                    </a:lnTo>
                    <a:lnTo>
                      <a:pt x="285" y="21"/>
                    </a:lnTo>
                    <a:lnTo>
                      <a:pt x="296" y="31"/>
                    </a:lnTo>
                    <a:lnTo>
                      <a:pt x="302" y="37"/>
                    </a:lnTo>
                    <a:lnTo>
                      <a:pt x="309" y="45"/>
                    </a:lnTo>
                    <a:lnTo>
                      <a:pt x="314" y="55"/>
                    </a:lnTo>
                    <a:lnTo>
                      <a:pt x="318" y="67"/>
                    </a:lnTo>
                    <a:lnTo>
                      <a:pt x="322" y="77"/>
                    </a:lnTo>
                    <a:lnTo>
                      <a:pt x="325" y="89"/>
                    </a:lnTo>
                    <a:lnTo>
                      <a:pt x="326" y="100"/>
                    </a:lnTo>
                    <a:lnTo>
                      <a:pt x="327" y="110"/>
                    </a:lnTo>
                    <a:lnTo>
                      <a:pt x="327" y="240"/>
                    </a:lnTo>
                    <a:lnTo>
                      <a:pt x="327" y="259"/>
                    </a:lnTo>
                    <a:lnTo>
                      <a:pt x="330" y="274"/>
                    </a:lnTo>
                    <a:lnTo>
                      <a:pt x="334" y="287"/>
                    </a:lnTo>
                    <a:lnTo>
                      <a:pt x="341" y="304"/>
                    </a:lnTo>
                    <a:lnTo>
                      <a:pt x="235" y="304"/>
                    </a:lnTo>
                    <a:lnTo>
                      <a:pt x="229" y="293"/>
                    </a:lnTo>
                    <a:lnTo>
                      <a:pt x="227" y="287"/>
                    </a:lnTo>
                    <a:lnTo>
                      <a:pt x="224" y="279"/>
                    </a:lnTo>
                    <a:lnTo>
                      <a:pt x="223" y="268"/>
                    </a:lnTo>
                    <a:lnTo>
                      <a:pt x="211" y="278"/>
                    </a:lnTo>
                    <a:lnTo>
                      <a:pt x="200" y="287"/>
                    </a:lnTo>
                    <a:lnTo>
                      <a:pt x="189" y="293"/>
                    </a:lnTo>
                    <a:lnTo>
                      <a:pt x="178" y="299"/>
                    </a:lnTo>
                    <a:lnTo>
                      <a:pt x="162" y="304"/>
                    </a:lnTo>
                    <a:lnTo>
                      <a:pt x="146" y="308"/>
                    </a:lnTo>
                    <a:lnTo>
                      <a:pt x="127" y="309"/>
                    </a:lnTo>
                    <a:lnTo>
                      <a:pt x="107" y="311"/>
                    </a:lnTo>
                    <a:lnTo>
                      <a:pt x="95" y="311"/>
                    </a:lnTo>
                    <a:lnTo>
                      <a:pt x="83" y="309"/>
                    </a:lnTo>
                    <a:lnTo>
                      <a:pt x="71" y="307"/>
                    </a:lnTo>
                    <a:lnTo>
                      <a:pt x="61" y="304"/>
                    </a:lnTo>
                    <a:lnTo>
                      <a:pt x="51" y="301"/>
                    </a:lnTo>
                    <a:lnTo>
                      <a:pt x="42" y="297"/>
                    </a:lnTo>
                    <a:lnTo>
                      <a:pt x="34" y="292"/>
                    </a:lnTo>
                    <a:lnTo>
                      <a:pt x="28" y="285"/>
                    </a:lnTo>
                    <a:lnTo>
                      <a:pt x="21" y="280"/>
                    </a:lnTo>
                    <a:lnTo>
                      <a:pt x="16" y="274"/>
                    </a:lnTo>
                    <a:lnTo>
                      <a:pt x="10" y="266"/>
                    </a:lnTo>
                    <a:lnTo>
                      <a:pt x="6" y="259"/>
                    </a:lnTo>
                    <a:lnTo>
                      <a:pt x="4" y="251"/>
                    </a:lnTo>
                    <a:lnTo>
                      <a:pt x="1" y="243"/>
                    </a:lnTo>
                    <a:lnTo>
                      <a:pt x="0" y="235"/>
                    </a:lnTo>
                    <a:lnTo>
                      <a:pt x="0" y="226"/>
                    </a:lnTo>
                    <a:lnTo>
                      <a:pt x="0" y="218"/>
                    </a:lnTo>
                    <a:lnTo>
                      <a:pt x="1" y="210"/>
                    </a:lnTo>
                    <a:lnTo>
                      <a:pt x="2" y="202"/>
                    </a:lnTo>
                    <a:lnTo>
                      <a:pt x="5" y="195"/>
                    </a:lnTo>
                    <a:lnTo>
                      <a:pt x="8" y="189"/>
                    </a:lnTo>
                    <a:lnTo>
                      <a:pt x="10" y="182"/>
                    </a:lnTo>
                    <a:lnTo>
                      <a:pt x="14" y="175"/>
                    </a:lnTo>
                    <a:lnTo>
                      <a:pt x="20" y="170"/>
                    </a:lnTo>
                    <a:lnTo>
                      <a:pt x="25" y="165"/>
                    </a:lnTo>
                    <a:lnTo>
                      <a:pt x="32" y="159"/>
                    </a:lnTo>
                    <a:lnTo>
                      <a:pt x="40" y="155"/>
                    </a:lnTo>
                    <a:lnTo>
                      <a:pt x="47" y="151"/>
                    </a:lnTo>
                    <a:lnTo>
                      <a:pt x="69" y="144"/>
                    </a:lnTo>
                    <a:lnTo>
                      <a:pt x="93" y="138"/>
                    </a:lnTo>
                    <a:lnTo>
                      <a:pt x="122" y="132"/>
                    </a:lnTo>
                    <a:lnTo>
                      <a:pt x="146" y="126"/>
                    </a:lnTo>
                    <a:lnTo>
                      <a:pt x="163" y="122"/>
                    </a:lnTo>
                    <a:lnTo>
                      <a:pt x="176" y="120"/>
                    </a:lnTo>
                    <a:lnTo>
                      <a:pt x="185" y="117"/>
                    </a:lnTo>
                    <a:lnTo>
                      <a:pt x="195" y="113"/>
                    </a:lnTo>
                    <a:lnTo>
                      <a:pt x="205" y="110"/>
                    </a:lnTo>
                    <a:lnTo>
                      <a:pt x="216" y="106"/>
                    </a:lnTo>
                    <a:lnTo>
                      <a:pt x="215" y="96"/>
                    </a:lnTo>
                    <a:lnTo>
                      <a:pt x="213" y="88"/>
                    </a:lnTo>
                    <a:lnTo>
                      <a:pt x="211" y="81"/>
                    </a:lnTo>
                    <a:lnTo>
                      <a:pt x="207" y="77"/>
                    </a:lnTo>
                    <a:lnTo>
                      <a:pt x="201" y="73"/>
                    </a:lnTo>
                    <a:lnTo>
                      <a:pt x="195" y="71"/>
                    </a:lnTo>
                    <a:lnTo>
                      <a:pt x="187" y="69"/>
                    </a:lnTo>
                    <a:lnTo>
                      <a:pt x="176" y="68"/>
                    </a:lnTo>
                    <a:lnTo>
                      <a:pt x="164" y="69"/>
                    </a:lnTo>
                    <a:lnTo>
                      <a:pt x="152" y="71"/>
                    </a:lnTo>
                    <a:lnTo>
                      <a:pt x="143" y="73"/>
                    </a:lnTo>
                    <a:lnTo>
                      <a:pt x="135" y="77"/>
                    </a:lnTo>
                    <a:lnTo>
                      <a:pt x="130" y="81"/>
                    </a:lnTo>
                    <a:lnTo>
                      <a:pt x="124" y="88"/>
                    </a:lnTo>
                    <a:lnTo>
                      <a:pt x="120" y="94"/>
                    </a:lnTo>
                    <a:lnTo>
                      <a:pt x="118" y="104"/>
                    </a:lnTo>
                    <a:close/>
                    <a:moveTo>
                      <a:pt x="216" y="163"/>
                    </a:moveTo>
                    <a:lnTo>
                      <a:pt x="204" y="167"/>
                    </a:lnTo>
                    <a:lnTo>
                      <a:pt x="192" y="171"/>
                    </a:lnTo>
                    <a:lnTo>
                      <a:pt x="180" y="175"/>
                    </a:lnTo>
                    <a:lnTo>
                      <a:pt x="167" y="178"/>
                    </a:lnTo>
                    <a:lnTo>
                      <a:pt x="151" y="183"/>
                    </a:lnTo>
                    <a:lnTo>
                      <a:pt x="139" y="187"/>
                    </a:lnTo>
                    <a:lnTo>
                      <a:pt x="130" y="191"/>
                    </a:lnTo>
                    <a:lnTo>
                      <a:pt x="123" y="197"/>
                    </a:lnTo>
                    <a:lnTo>
                      <a:pt x="119" y="201"/>
                    </a:lnTo>
                    <a:lnTo>
                      <a:pt x="116" y="206"/>
                    </a:lnTo>
                    <a:lnTo>
                      <a:pt x="114" y="211"/>
                    </a:lnTo>
                    <a:lnTo>
                      <a:pt x="114" y="218"/>
                    </a:lnTo>
                    <a:lnTo>
                      <a:pt x="114" y="223"/>
                    </a:lnTo>
                    <a:lnTo>
                      <a:pt x="116" y="230"/>
                    </a:lnTo>
                    <a:lnTo>
                      <a:pt x="119" y="235"/>
                    </a:lnTo>
                    <a:lnTo>
                      <a:pt x="123" y="239"/>
                    </a:lnTo>
                    <a:lnTo>
                      <a:pt x="128" y="243"/>
                    </a:lnTo>
                    <a:lnTo>
                      <a:pt x="135" y="246"/>
                    </a:lnTo>
                    <a:lnTo>
                      <a:pt x="142" y="247"/>
                    </a:lnTo>
                    <a:lnTo>
                      <a:pt x="151" y="247"/>
                    </a:lnTo>
                    <a:lnTo>
                      <a:pt x="160" y="247"/>
                    </a:lnTo>
                    <a:lnTo>
                      <a:pt x="168" y="246"/>
                    </a:lnTo>
                    <a:lnTo>
                      <a:pt x="178" y="243"/>
                    </a:lnTo>
                    <a:lnTo>
                      <a:pt x="185" y="239"/>
                    </a:lnTo>
                    <a:lnTo>
                      <a:pt x="193" y="234"/>
                    </a:lnTo>
                    <a:lnTo>
                      <a:pt x="200" y="228"/>
                    </a:lnTo>
                    <a:lnTo>
                      <a:pt x="205" y="222"/>
                    </a:lnTo>
                    <a:lnTo>
                      <a:pt x="209" y="216"/>
                    </a:lnTo>
                    <a:lnTo>
                      <a:pt x="212" y="209"/>
                    </a:lnTo>
                    <a:lnTo>
                      <a:pt x="215" y="201"/>
                    </a:lnTo>
                    <a:lnTo>
                      <a:pt x="216" y="191"/>
                    </a:lnTo>
                    <a:lnTo>
                      <a:pt x="216" y="182"/>
                    </a:lnTo>
                    <a:lnTo>
                      <a:pt x="216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79" name="Freeform 311">
                <a:extLst>
                  <a:ext uri="{FF2B5EF4-FFF2-40B4-BE49-F238E27FC236}">
                    <a16:creationId xmlns:a16="http://schemas.microsoft.com/office/drawing/2014/main" id="{8C1F9AB8-4CCB-4033-9BBF-85A7ECB39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499"/>
                <a:ext cx="126" cy="76"/>
              </a:xfrm>
              <a:custGeom>
                <a:avLst/>
                <a:gdLst>
                  <a:gd name="T0" fmla="*/ 107 w 503"/>
                  <a:gd name="T1" fmla="*/ 7 h 304"/>
                  <a:gd name="T2" fmla="*/ 117 w 503"/>
                  <a:gd name="T3" fmla="*/ 39 h 304"/>
                  <a:gd name="T4" fmla="*/ 141 w 503"/>
                  <a:gd name="T5" fmla="*/ 19 h 304"/>
                  <a:gd name="T6" fmla="*/ 165 w 503"/>
                  <a:gd name="T7" fmla="*/ 7 h 304"/>
                  <a:gd name="T8" fmla="*/ 193 w 503"/>
                  <a:gd name="T9" fmla="*/ 2 h 304"/>
                  <a:gd name="T10" fmla="*/ 226 w 503"/>
                  <a:gd name="T11" fmla="*/ 2 h 304"/>
                  <a:gd name="T12" fmla="*/ 254 w 503"/>
                  <a:gd name="T13" fmla="*/ 8 h 304"/>
                  <a:gd name="T14" fmla="*/ 275 w 503"/>
                  <a:gd name="T15" fmla="*/ 20 h 304"/>
                  <a:gd name="T16" fmla="*/ 291 w 503"/>
                  <a:gd name="T17" fmla="*/ 39 h 304"/>
                  <a:gd name="T18" fmla="*/ 311 w 503"/>
                  <a:gd name="T19" fmla="*/ 37 h 304"/>
                  <a:gd name="T20" fmla="*/ 336 w 503"/>
                  <a:gd name="T21" fmla="*/ 18 h 304"/>
                  <a:gd name="T22" fmla="*/ 359 w 503"/>
                  <a:gd name="T23" fmla="*/ 7 h 304"/>
                  <a:gd name="T24" fmla="*/ 387 w 503"/>
                  <a:gd name="T25" fmla="*/ 2 h 304"/>
                  <a:gd name="T26" fmla="*/ 413 w 503"/>
                  <a:gd name="T27" fmla="*/ 2 h 304"/>
                  <a:gd name="T28" fmla="*/ 434 w 503"/>
                  <a:gd name="T29" fmla="*/ 4 h 304"/>
                  <a:gd name="T30" fmla="*/ 453 w 503"/>
                  <a:gd name="T31" fmla="*/ 12 h 304"/>
                  <a:gd name="T32" fmla="*/ 469 w 503"/>
                  <a:gd name="T33" fmla="*/ 23 h 304"/>
                  <a:gd name="T34" fmla="*/ 482 w 503"/>
                  <a:gd name="T35" fmla="*/ 37 h 304"/>
                  <a:gd name="T36" fmla="*/ 493 w 503"/>
                  <a:gd name="T37" fmla="*/ 55 h 304"/>
                  <a:gd name="T38" fmla="*/ 499 w 503"/>
                  <a:gd name="T39" fmla="*/ 77 h 304"/>
                  <a:gd name="T40" fmla="*/ 503 w 503"/>
                  <a:gd name="T41" fmla="*/ 104 h 304"/>
                  <a:gd name="T42" fmla="*/ 503 w 503"/>
                  <a:gd name="T43" fmla="*/ 304 h 304"/>
                  <a:gd name="T44" fmla="*/ 389 w 503"/>
                  <a:gd name="T45" fmla="*/ 136 h 304"/>
                  <a:gd name="T46" fmla="*/ 388 w 503"/>
                  <a:gd name="T47" fmla="*/ 117 h 304"/>
                  <a:gd name="T48" fmla="*/ 381 w 503"/>
                  <a:gd name="T49" fmla="*/ 105 h 304"/>
                  <a:gd name="T50" fmla="*/ 368 w 503"/>
                  <a:gd name="T51" fmla="*/ 93 h 304"/>
                  <a:gd name="T52" fmla="*/ 353 w 503"/>
                  <a:gd name="T53" fmla="*/ 90 h 304"/>
                  <a:gd name="T54" fmla="*/ 335 w 503"/>
                  <a:gd name="T55" fmla="*/ 93 h 304"/>
                  <a:gd name="T56" fmla="*/ 320 w 503"/>
                  <a:gd name="T57" fmla="*/ 104 h 304"/>
                  <a:gd name="T58" fmla="*/ 311 w 503"/>
                  <a:gd name="T59" fmla="*/ 124 h 304"/>
                  <a:gd name="T60" fmla="*/ 308 w 503"/>
                  <a:gd name="T61" fmla="*/ 151 h 304"/>
                  <a:gd name="T62" fmla="*/ 194 w 503"/>
                  <a:gd name="T63" fmla="*/ 304 h 304"/>
                  <a:gd name="T64" fmla="*/ 194 w 503"/>
                  <a:gd name="T65" fmla="*/ 124 h 304"/>
                  <a:gd name="T66" fmla="*/ 190 w 503"/>
                  <a:gd name="T67" fmla="*/ 109 h 304"/>
                  <a:gd name="T68" fmla="*/ 184 w 503"/>
                  <a:gd name="T69" fmla="*/ 100 h 304"/>
                  <a:gd name="T70" fmla="*/ 174 w 503"/>
                  <a:gd name="T71" fmla="*/ 93 h 304"/>
                  <a:gd name="T72" fmla="*/ 165 w 503"/>
                  <a:gd name="T73" fmla="*/ 89 h 304"/>
                  <a:gd name="T74" fmla="*/ 149 w 503"/>
                  <a:gd name="T75" fmla="*/ 90 h 304"/>
                  <a:gd name="T76" fmla="*/ 133 w 503"/>
                  <a:gd name="T77" fmla="*/ 97 h 304"/>
                  <a:gd name="T78" fmla="*/ 121 w 503"/>
                  <a:gd name="T79" fmla="*/ 113 h 304"/>
                  <a:gd name="T80" fmla="*/ 115 w 503"/>
                  <a:gd name="T81" fmla="*/ 137 h 304"/>
                  <a:gd name="T82" fmla="*/ 113 w 503"/>
                  <a:gd name="T83" fmla="*/ 304 h 304"/>
                  <a:gd name="T84" fmla="*/ 0 w 503"/>
                  <a:gd name="T85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3" h="304">
                    <a:moveTo>
                      <a:pt x="0" y="7"/>
                    </a:moveTo>
                    <a:lnTo>
                      <a:pt x="107" y="7"/>
                    </a:lnTo>
                    <a:lnTo>
                      <a:pt x="107" y="51"/>
                    </a:lnTo>
                    <a:lnTo>
                      <a:pt x="117" y="39"/>
                    </a:lnTo>
                    <a:lnTo>
                      <a:pt x="129" y="28"/>
                    </a:lnTo>
                    <a:lnTo>
                      <a:pt x="141" y="19"/>
                    </a:lnTo>
                    <a:lnTo>
                      <a:pt x="152" y="12"/>
                    </a:lnTo>
                    <a:lnTo>
                      <a:pt x="165" y="7"/>
                    </a:lnTo>
                    <a:lnTo>
                      <a:pt x="178" y="4"/>
                    </a:lnTo>
                    <a:lnTo>
                      <a:pt x="193" y="2"/>
                    </a:lnTo>
                    <a:lnTo>
                      <a:pt x="209" y="0"/>
                    </a:lnTo>
                    <a:lnTo>
                      <a:pt x="226" y="2"/>
                    </a:lnTo>
                    <a:lnTo>
                      <a:pt x="241" y="4"/>
                    </a:lnTo>
                    <a:lnTo>
                      <a:pt x="254" y="8"/>
                    </a:lnTo>
                    <a:lnTo>
                      <a:pt x="264" y="14"/>
                    </a:lnTo>
                    <a:lnTo>
                      <a:pt x="275" y="20"/>
                    </a:lnTo>
                    <a:lnTo>
                      <a:pt x="283" y="29"/>
                    </a:lnTo>
                    <a:lnTo>
                      <a:pt x="291" y="39"/>
                    </a:lnTo>
                    <a:lnTo>
                      <a:pt x="299" y="51"/>
                    </a:lnTo>
                    <a:lnTo>
                      <a:pt x="311" y="37"/>
                    </a:lnTo>
                    <a:lnTo>
                      <a:pt x="324" y="27"/>
                    </a:lnTo>
                    <a:lnTo>
                      <a:pt x="336" y="18"/>
                    </a:lnTo>
                    <a:lnTo>
                      <a:pt x="347" y="11"/>
                    </a:lnTo>
                    <a:lnTo>
                      <a:pt x="359" y="7"/>
                    </a:lnTo>
                    <a:lnTo>
                      <a:pt x="372" y="3"/>
                    </a:lnTo>
                    <a:lnTo>
                      <a:pt x="387" y="2"/>
                    </a:lnTo>
                    <a:lnTo>
                      <a:pt x="401" y="0"/>
                    </a:lnTo>
                    <a:lnTo>
                      <a:pt x="413" y="2"/>
                    </a:lnTo>
                    <a:lnTo>
                      <a:pt x="424" y="3"/>
                    </a:lnTo>
                    <a:lnTo>
                      <a:pt x="434" y="4"/>
                    </a:lnTo>
                    <a:lnTo>
                      <a:pt x="445" y="8"/>
                    </a:lnTo>
                    <a:lnTo>
                      <a:pt x="453" y="12"/>
                    </a:lnTo>
                    <a:lnTo>
                      <a:pt x="462" y="16"/>
                    </a:lnTo>
                    <a:lnTo>
                      <a:pt x="469" y="23"/>
                    </a:lnTo>
                    <a:lnTo>
                      <a:pt x="477" y="29"/>
                    </a:lnTo>
                    <a:lnTo>
                      <a:pt x="482" y="37"/>
                    </a:lnTo>
                    <a:lnTo>
                      <a:pt x="489" y="45"/>
                    </a:lnTo>
                    <a:lnTo>
                      <a:pt x="493" y="55"/>
                    </a:lnTo>
                    <a:lnTo>
                      <a:pt x="497" y="65"/>
                    </a:lnTo>
                    <a:lnTo>
                      <a:pt x="499" y="77"/>
                    </a:lnTo>
                    <a:lnTo>
                      <a:pt x="502" y="89"/>
                    </a:lnTo>
                    <a:lnTo>
                      <a:pt x="503" y="104"/>
                    </a:lnTo>
                    <a:lnTo>
                      <a:pt x="503" y="118"/>
                    </a:lnTo>
                    <a:lnTo>
                      <a:pt x="503" y="304"/>
                    </a:lnTo>
                    <a:lnTo>
                      <a:pt x="389" y="304"/>
                    </a:lnTo>
                    <a:lnTo>
                      <a:pt x="389" y="136"/>
                    </a:lnTo>
                    <a:lnTo>
                      <a:pt x="389" y="126"/>
                    </a:lnTo>
                    <a:lnTo>
                      <a:pt x="388" y="117"/>
                    </a:lnTo>
                    <a:lnTo>
                      <a:pt x="385" y="110"/>
                    </a:lnTo>
                    <a:lnTo>
                      <a:pt x="381" y="105"/>
                    </a:lnTo>
                    <a:lnTo>
                      <a:pt x="376" y="98"/>
                    </a:lnTo>
                    <a:lnTo>
                      <a:pt x="368" y="93"/>
                    </a:lnTo>
                    <a:lnTo>
                      <a:pt x="361" y="90"/>
                    </a:lnTo>
                    <a:lnTo>
                      <a:pt x="353" y="90"/>
                    </a:lnTo>
                    <a:lnTo>
                      <a:pt x="343" y="90"/>
                    </a:lnTo>
                    <a:lnTo>
                      <a:pt x="335" y="93"/>
                    </a:lnTo>
                    <a:lnTo>
                      <a:pt x="327" y="98"/>
                    </a:lnTo>
                    <a:lnTo>
                      <a:pt x="320" y="104"/>
                    </a:lnTo>
                    <a:lnTo>
                      <a:pt x="315" y="113"/>
                    </a:lnTo>
                    <a:lnTo>
                      <a:pt x="311" y="124"/>
                    </a:lnTo>
                    <a:lnTo>
                      <a:pt x="310" y="136"/>
                    </a:lnTo>
                    <a:lnTo>
                      <a:pt x="308" y="151"/>
                    </a:lnTo>
                    <a:lnTo>
                      <a:pt x="308" y="304"/>
                    </a:lnTo>
                    <a:lnTo>
                      <a:pt x="194" y="304"/>
                    </a:lnTo>
                    <a:lnTo>
                      <a:pt x="194" y="141"/>
                    </a:lnTo>
                    <a:lnTo>
                      <a:pt x="194" y="124"/>
                    </a:lnTo>
                    <a:lnTo>
                      <a:pt x="191" y="114"/>
                    </a:lnTo>
                    <a:lnTo>
                      <a:pt x="190" y="109"/>
                    </a:lnTo>
                    <a:lnTo>
                      <a:pt x="187" y="104"/>
                    </a:lnTo>
                    <a:lnTo>
                      <a:pt x="184" y="100"/>
                    </a:lnTo>
                    <a:lnTo>
                      <a:pt x="180" y="96"/>
                    </a:lnTo>
                    <a:lnTo>
                      <a:pt x="174" y="93"/>
                    </a:lnTo>
                    <a:lnTo>
                      <a:pt x="170" y="90"/>
                    </a:lnTo>
                    <a:lnTo>
                      <a:pt x="165" y="89"/>
                    </a:lnTo>
                    <a:lnTo>
                      <a:pt x="158" y="89"/>
                    </a:lnTo>
                    <a:lnTo>
                      <a:pt x="149" y="90"/>
                    </a:lnTo>
                    <a:lnTo>
                      <a:pt x="141" y="93"/>
                    </a:lnTo>
                    <a:lnTo>
                      <a:pt x="133" y="97"/>
                    </a:lnTo>
                    <a:lnTo>
                      <a:pt x="126" y="104"/>
                    </a:lnTo>
                    <a:lnTo>
                      <a:pt x="121" y="113"/>
                    </a:lnTo>
                    <a:lnTo>
                      <a:pt x="117" y="124"/>
                    </a:lnTo>
                    <a:lnTo>
                      <a:pt x="115" y="137"/>
                    </a:lnTo>
                    <a:lnTo>
                      <a:pt x="113" y="153"/>
                    </a:lnTo>
                    <a:lnTo>
                      <a:pt x="113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0" name="Freeform 312">
                <a:extLst>
                  <a:ext uri="{FF2B5EF4-FFF2-40B4-BE49-F238E27FC236}">
                    <a16:creationId xmlns:a16="http://schemas.microsoft.com/office/drawing/2014/main" id="{0B44F68C-4ACE-4899-BDBA-D0D7C8F88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4" y="1473"/>
                <a:ext cx="28" cy="102"/>
              </a:xfrm>
              <a:custGeom>
                <a:avLst/>
                <a:gdLst>
                  <a:gd name="T0" fmla="*/ 0 w 114"/>
                  <a:gd name="T1" fmla="*/ 0 h 410"/>
                  <a:gd name="T2" fmla="*/ 114 w 114"/>
                  <a:gd name="T3" fmla="*/ 0 h 410"/>
                  <a:gd name="T4" fmla="*/ 114 w 114"/>
                  <a:gd name="T5" fmla="*/ 78 h 410"/>
                  <a:gd name="T6" fmla="*/ 0 w 114"/>
                  <a:gd name="T7" fmla="*/ 78 h 410"/>
                  <a:gd name="T8" fmla="*/ 0 w 114"/>
                  <a:gd name="T9" fmla="*/ 0 h 410"/>
                  <a:gd name="T10" fmla="*/ 0 w 114"/>
                  <a:gd name="T11" fmla="*/ 113 h 410"/>
                  <a:gd name="T12" fmla="*/ 114 w 114"/>
                  <a:gd name="T13" fmla="*/ 113 h 410"/>
                  <a:gd name="T14" fmla="*/ 114 w 114"/>
                  <a:gd name="T15" fmla="*/ 410 h 410"/>
                  <a:gd name="T16" fmla="*/ 0 w 114"/>
                  <a:gd name="T17" fmla="*/ 410 h 410"/>
                  <a:gd name="T18" fmla="*/ 0 w 114"/>
                  <a:gd name="T19" fmla="*/ 11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10">
                    <a:moveTo>
                      <a:pt x="0" y="0"/>
                    </a:moveTo>
                    <a:lnTo>
                      <a:pt x="114" y="0"/>
                    </a:lnTo>
                    <a:lnTo>
                      <a:pt x="114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113"/>
                    </a:moveTo>
                    <a:lnTo>
                      <a:pt x="114" y="113"/>
                    </a:lnTo>
                    <a:lnTo>
                      <a:pt x="114" y="410"/>
                    </a:lnTo>
                    <a:lnTo>
                      <a:pt x="0" y="41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1" name="Freeform 313">
                <a:extLst>
                  <a:ext uri="{FF2B5EF4-FFF2-40B4-BE49-F238E27FC236}">
                    <a16:creationId xmlns:a16="http://schemas.microsoft.com/office/drawing/2014/main" id="{A7D861D4-8A5A-4B47-B1E4-BEFDBD8B8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499"/>
                <a:ext cx="79" cy="76"/>
              </a:xfrm>
              <a:custGeom>
                <a:avLst/>
                <a:gdLst>
                  <a:gd name="T0" fmla="*/ 0 w 313"/>
                  <a:gd name="T1" fmla="*/ 7 h 304"/>
                  <a:gd name="T2" fmla="*/ 105 w 313"/>
                  <a:gd name="T3" fmla="*/ 7 h 304"/>
                  <a:gd name="T4" fmla="*/ 105 w 313"/>
                  <a:gd name="T5" fmla="*/ 56 h 304"/>
                  <a:gd name="T6" fmla="*/ 117 w 313"/>
                  <a:gd name="T7" fmla="*/ 43 h 304"/>
                  <a:gd name="T8" fmla="*/ 129 w 313"/>
                  <a:gd name="T9" fmla="*/ 31 h 304"/>
                  <a:gd name="T10" fmla="*/ 141 w 313"/>
                  <a:gd name="T11" fmla="*/ 21 h 304"/>
                  <a:gd name="T12" fmla="*/ 154 w 313"/>
                  <a:gd name="T13" fmla="*/ 14 h 304"/>
                  <a:gd name="T14" fmla="*/ 166 w 313"/>
                  <a:gd name="T15" fmla="*/ 8 h 304"/>
                  <a:gd name="T16" fmla="*/ 180 w 313"/>
                  <a:gd name="T17" fmla="*/ 4 h 304"/>
                  <a:gd name="T18" fmla="*/ 195 w 313"/>
                  <a:gd name="T19" fmla="*/ 2 h 304"/>
                  <a:gd name="T20" fmla="*/ 212 w 313"/>
                  <a:gd name="T21" fmla="*/ 0 h 304"/>
                  <a:gd name="T22" fmla="*/ 224 w 313"/>
                  <a:gd name="T23" fmla="*/ 2 h 304"/>
                  <a:gd name="T24" fmla="*/ 235 w 313"/>
                  <a:gd name="T25" fmla="*/ 3 h 304"/>
                  <a:gd name="T26" fmla="*/ 245 w 313"/>
                  <a:gd name="T27" fmla="*/ 4 h 304"/>
                  <a:gd name="T28" fmla="*/ 255 w 313"/>
                  <a:gd name="T29" fmla="*/ 8 h 304"/>
                  <a:gd name="T30" fmla="*/ 264 w 313"/>
                  <a:gd name="T31" fmla="*/ 12 h 304"/>
                  <a:gd name="T32" fmla="*/ 272 w 313"/>
                  <a:gd name="T33" fmla="*/ 16 h 304"/>
                  <a:gd name="T34" fmla="*/ 280 w 313"/>
                  <a:gd name="T35" fmla="*/ 23 h 304"/>
                  <a:gd name="T36" fmla="*/ 287 w 313"/>
                  <a:gd name="T37" fmla="*/ 29 h 304"/>
                  <a:gd name="T38" fmla="*/ 293 w 313"/>
                  <a:gd name="T39" fmla="*/ 36 h 304"/>
                  <a:gd name="T40" fmla="*/ 298 w 313"/>
                  <a:gd name="T41" fmla="*/ 45 h 304"/>
                  <a:gd name="T42" fmla="*/ 302 w 313"/>
                  <a:gd name="T43" fmla="*/ 55 h 304"/>
                  <a:gd name="T44" fmla="*/ 306 w 313"/>
                  <a:gd name="T45" fmla="*/ 64 h 304"/>
                  <a:gd name="T46" fmla="*/ 309 w 313"/>
                  <a:gd name="T47" fmla="*/ 76 h 304"/>
                  <a:gd name="T48" fmla="*/ 312 w 313"/>
                  <a:gd name="T49" fmla="*/ 88 h 304"/>
                  <a:gd name="T50" fmla="*/ 313 w 313"/>
                  <a:gd name="T51" fmla="*/ 101 h 304"/>
                  <a:gd name="T52" fmla="*/ 313 w 313"/>
                  <a:gd name="T53" fmla="*/ 116 h 304"/>
                  <a:gd name="T54" fmla="*/ 313 w 313"/>
                  <a:gd name="T55" fmla="*/ 304 h 304"/>
                  <a:gd name="T56" fmla="*/ 199 w 313"/>
                  <a:gd name="T57" fmla="*/ 304 h 304"/>
                  <a:gd name="T58" fmla="*/ 199 w 313"/>
                  <a:gd name="T59" fmla="*/ 141 h 304"/>
                  <a:gd name="T60" fmla="*/ 198 w 313"/>
                  <a:gd name="T61" fmla="*/ 128 h 304"/>
                  <a:gd name="T62" fmla="*/ 196 w 313"/>
                  <a:gd name="T63" fmla="*/ 117 h 304"/>
                  <a:gd name="T64" fmla="*/ 192 w 313"/>
                  <a:gd name="T65" fmla="*/ 108 h 304"/>
                  <a:gd name="T66" fmla="*/ 188 w 313"/>
                  <a:gd name="T67" fmla="*/ 101 h 304"/>
                  <a:gd name="T68" fmla="*/ 183 w 313"/>
                  <a:gd name="T69" fmla="*/ 96 h 304"/>
                  <a:gd name="T70" fmla="*/ 176 w 313"/>
                  <a:gd name="T71" fmla="*/ 93 h 304"/>
                  <a:gd name="T72" fmla="*/ 168 w 313"/>
                  <a:gd name="T73" fmla="*/ 90 h 304"/>
                  <a:gd name="T74" fmla="*/ 159 w 313"/>
                  <a:gd name="T75" fmla="*/ 90 h 304"/>
                  <a:gd name="T76" fmla="*/ 150 w 313"/>
                  <a:gd name="T77" fmla="*/ 90 h 304"/>
                  <a:gd name="T78" fmla="*/ 141 w 313"/>
                  <a:gd name="T79" fmla="*/ 94 h 304"/>
                  <a:gd name="T80" fmla="*/ 133 w 313"/>
                  <a:gd name="T81" fmla="*/ 98 h 304"/>
                  <a:gd name="T82" fmla="*/ 126 w 313"/>
                  <a:gd name="T83" fmla="*/ 105 h 304"/>
                  <a:gd name="T84" fmla="*/ 123 w 313"/>
                  <a:gd name="T85" fmla="*/ 110 h 304"/>
                  <a:gd name="T86" fmla="*/ 121 w 313"/>
                  <a:gd name="T87" fmla="*/ 114 h 304"/>
                  <a:gd name="T88" fmla="*/ 118 w 313"/>
                  <a:gd name="T89" fmla="*/ 121 h 304"/>
                  <a:gd name="T90" fmla="*/ 117 w 313"/>
                  <a:gd name="T91" fmla="*/ 128 h 304"/>
                  <a:gd name="T92" fmla="*/ 114 w 313"/>
                  <a:gd name="T93" fmla="*/ 144 h 304"/>
                  <a:gd name="T94" fmla="*/ 113 w 313"/>
                  <a:gd name="T95" fmla="*/ 162 h 304"/>
                  <a:gd name="T96" fmla="*/ 113 w 313"/>
                  <a:gd name="T97" fmla="*/ 304 h 304"/>
                  <a:gd name="T98" fmla="*/ 0 w 313"/>
                  <a:gd name="T99" fmla="*/ 304 h 304"/>
                  <a:gd name="T100" fmla="*/ 0 w 313"/>
                  <a:gd name="T101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04">
                    <a:moveTo>
                      <a:pt x="0" y="7"/>
                    </a:moveTo>
                    <a:lnTo>
                      <a:pt x="105" y="7"/>
                    </a:lnTo>
                    <a:lnTo>
                      <a:pt x="105" y="56"/>
                    </a:lnTo>
                    <a:lnTo>
                      <a:pt x="117" y="43"/>
                    </a:lnTo>
                    <a:lnTo>
                      <a:pt x="129" y="31"/>
                    </a:lnTo>
                    <a:lnTo>
                      <a:pt x="141" y="21"/>
                    </a:lnTo>
                    <a:lnTo>
                      <a:pt x="154" y="14"/>
                    </a:lnTo>
                    <a:lnTo>
                      <a:pt x="166" y="8"/>
                    </a:lnTo>
                    <a:lnTo>
                      <a:pt x="180" y="4"/>
                    </a:lnTo>
                    <a:lnTo>
                      <a:pt x="195" y="2"/>
                    </a:lnTo>
                    <a:lnTo>
                      <a:pt x="212" y="0"/>
                    </a:lnTo>
                    <a:lnTo>
                      <a:pt x="224" y="2"/>
                    </a:lnTo>
                    <a:lnTo>
                      <a:pt x="235" y="3"/>
                    </a:lnTo>
                    <a:lnTo>
                      <a:pt x="245" y="4"/>
                    </a:lnTo>
                    <a:lnTo>
                      <a:pt x="255" y="8"/>
                    </a:lnTo>
                    <a:lnTo>
                      <a:pt x="264" y="12"/>
                    </a:lnTo>
                    <a:lnTo>
                      <a:pt x="272" y="16"/>
                    </a:lnTo>
                    <a:lnTo>
                      <a:pt x="280" y="23"/>
                    </a:lnTo>
                    <a:lnTo>
                      <a:pt x="287" y="29"/>
                    </a:lnTo>
                    <a:lnTo>
                      <a:pt x="293" y="36"/>
                    </a:lnTo>
                    <a:lnTo>
                      <a:pt x="298" y="45"/>
                    </a:lnTo>
                    <a:lnTo>
                      <a:pt x="302" y="55"/>
                    </a:lnTo>
                    <a:lnTo>
                      <a:pt x="306" y="64"/>
                    </a:lnTo>
                    <a:lnTo>
                      <a:pt x="309" y="76"/>
                    </a:lnTo>
                    <a:lnTo>
                      <a:pt x="312" y="88"/>
                    </a:lnTo>
                    <a:lnTo>
                      <a:pt x="313" y="101"/>
                    </a:lnTo>
                    <a:lnTo>
                      <a:pt x="313" y="116"/>
                    </a:lnTo>
                    <a:lnTo>
                      <a:pt x="313" y="304"/>
                    </a:lnTo>
                    <a:lnTo>
                      <a:pt x="199" y="304"/>
                    </a:lnTo>
                    <a:lnTo>
                      <a:pt x="199" y="141"/>
                    </a:lnTo>
                    <a:lnTo>
                      <a:pt x="198" y="128"/>
                    </a:lnTo>
                    <a:lnTo>
                      <a:pt x="196" y="117"/>
                    </a:lnTo>
                    <a:lnTo>
                      <a:pt x="192" y="108"/>
                    </a:lnTo>
                    <a:lnTo>
                      <a:pt x="188" y="101"/>
                    </a:lnTo>
                    <a:lnTo>
                      <a:pt x="183" y="96"/>
                    </a:lnTo>
                    <a:lnTo>
                      <a:pt x="176" y="93"/>
                    </a:lnTo>
                    <a:lnTo>
                      <a:pt x="168" y="90"/>
                    </a:lnTo>
                    <a:lnTo>
                      <a:pt x="159" y="90"/>
                    </a:lnTo>
                    <a:lnTo>
                      <a:pt x="150" y="90"/>
                    </a:lnTo>
                    <a:lnTo>
                      <a:pt x="141" y="94"/>
                    </a:lnTo>
                    <a:lnTo>
                      <a:pt x="133" y="98"/>
                    </a:lnTo>
                    <a:lnTo>
                      <a:pt x="126" y="105"/>
                    </a:lnTo>
                    <a:lnTo>
                      <a:pt x="123" y="110"/>
                    </a:lnTo>
                    <a:lnTo>
                      <a:pt x="121" y="114"/>
                    </a:lnTo>
                    <a:lnTo>
                      <a:pt x="118" y="121"/>
                    </a:lnTo>
                    <a:lnTo>
                      <a:pt x="117" y="128"/>
                    </a:lnTo>
                    <a:lnTo>
                      <a:pt x="114" y="144"/>
                    </a:lnTo>
                    <a:lnTo>
                      <a:pt x="113" y="162"/>
                    </a:lnTo>
                    <a:lnTo>
                      <a:pt x="113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2" name="Freeform 314">
                <a:extLst>
                  <a:ext uri="{FF2B5EF4-FFF2-40B4-BE49-F238E27FC236}">
                    <a16:creationId xmlns:a16="http://schemas.microsoft.com/office/drawing/2014/main" id="{CDF4CAC2-9263-4A54-9DE0-712DE687A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1499"/>
                <a:ext cx="86" cy="78"/>
              </a:xfrm>
              <a:custGeom>
                <a:avLst/>
                <a:gdLst>
                  <a:gd name="T0" fmla="*/ 12 w 341"/>
                  <a:gd name="T1" fmla="*/ 79 h 311"/>
                  <a:gd name="T2" fmla="*/ 27 w 341"/>
                  <a:gd name="T3" fmla="*/ 47 h 311"/>
                  <a:gd name="T4" fmla="*/ 50 w 341"/>
                  <a:gd name="T5" fmla="*/ 25 h 311"/>
                  <a:gd name="T6" fmla="*/ 79 w 341"/>
                  <a:gd name="T7" fmla="*/ 11 h 311"/>
                  <a:gd name="T8" fmla="*/ 117 w 341"/>
                  <a:gd name="T9" fmla="*/ 3 h 311"/>
                  <a:gd name="T10" fmla="*/ 162 w 341"/>
                  <a:gd name="T11" fmla="*/ 0 h 311"/>
                  <a:gd name="T12" fmla="*/ 227 w 341"/>
                  <a:gd name="T13" fmla="*/ 4 h 311"/>
                  <a:gd name="T14" fmla="*/ 272 w 341"/>
                  <a:gd name="T15" fmla="*/ 15 h 311"/>
                  <a:gd name="T16" fmla="*/ 303 w 341"/>
                  <a:gd name="T17" fmla="*/ 37 h 311"/>
                  <a:gd name="T18" fmla="*/ 319 w 341"/>
                  <a:gd name="T19" fmla="*/ 67 h 311"/>
                  <a:gd name="T20" fmla="*/ 327 w 341"/>
                  <a:gd name="T21" fmla="*/ 100 h 311"/>
                  <a:gd name="T22" fmla="*/ 328 w 341"/>
                  <a:gd name="T23" fmla="*/ 259 h 311"/>
                  <a:gd name="T24" fmla="*/ 341 w 341"/>
                  <a:gd name="T25" fmla="*/ 304 h 311"/>
                  <a:gd name="T26" fmla="*/ 226 w 341"/>
                  <a:gd name="T27" fmla="*/ 287 h 311"/>
                  <a:gd name="T28" fmla="*/ 211 w 341"/>
                  <a:gd name="T29" fmla="*/ 278 h 311"/>
                  <a:gd name="T30" fmla="*/ 178 w 341"/>
                  <a:gd name="T31" fmla="*/ 299 h 311"/>
                  <a:gd name="T32" fmla="*/ 128 w 341"/>
                  <a:gd name="T33" fmla="*/ 309 h 311"/>
                  <a:gd name="T34" fmla="*/ 83 w 341"/>
                  <a:gd name="T35" fmla="*/ 309 h 311"/>
                  <a:gd name="T36" fmla="*/ 52 w 341"/>
                  <a:gd name="T37" fmla="*/ 301 h 311"/>
                  <a:gd name="T38" fmla="*/ 27 w 341"/>
                  <a:gd name="T39" fmla="*/ 285 h 311"/>
                  <a:gd name="T40" fmla="*/ 11 w 341"/>
                  <a:gd name="T41" fmla="*/ 266 h 311"/>
                  <a:gd name="T42" fmla="*/ 2 w 341"/>
                  <a:gd name="T43" fmla="*/ 243 h 311"/>
                  <a:gd name="T44" fmla="*/ 0 w 341"/>
                  <a:gd name="T45" fmla="*/ 218 h 311"/>
                  <a:gd name="T46" fmla="*/ 4 w 341"/>
                  <a:gd name="T47" fmla="*/ 195 h 311"/>
                  <a:gd name="T48" fmla="*/ 15 w 341"/>
                  <a:gd name="T49" fmla="*/ 175 h 311"/>
                  <a:gd name="T50" fmla="*/ 32 w 341"/>
                  <a:gd name="T51" fmla="*/ 159 h 311"/>
                  <a:gd name="T52" fmla="*/ 68 w 341"/>
                  <a:gd name="T53" fmla="*/ 144 h 311"/>
                  <a:gd name="T54" fmla="*/ 145 w 341"/>
                  <a:gd name="T55" fmla="*/ 126 h 311"/>
                  <a:gd name="T56" fmla="*/ 185 w 341"/>
                  <a:gd name="T57" fmla="*/ 117 h 311"/>
                  <a:gd name="T58" fmla="*/ 215 w 341"/>
                  <a:gd name="T59" fmla="*/ 106 h 311"/>
                  <a:gd name="T60" fmla="*/ 211 w 341"/>
                  <a:gd name="T61" fmla="*/ 81 h 311"/>
                  <a:gd name="T62" fmla="*/ 196 w 341"/>
                  <a:gd name="T63" fmla="*/ 71 h 311"/>
                  <a:gd name="T64" fmla="*/ 164 w 341"/>
                  <a:gd name="T65" fmla="*/ 69 h 311"/>
                  <a:gd name="T66" fmla="*/ 134 w 341"/>
                  <a:gd name="T67" fmla="*/ 77 h 311"/>
                  <a:gd name="T68" fmla="*/ 121 w 341"/>
                  <a:gd name="T69" fmla="*/ 94 h 311"/>
                  <a:gd name="T70" fmla="*/ 203 w 341"/>
                  <a:gd name="T71" fmla="*/ 167 h 311"/>
                  <a:gd name="T72" fmla="*/ 168 w 341"/>
                  <a:gd name="T73" fmla="*/ 178 h 311"/>
                  <a:gd name="T74" fmla="*/ 129 w 341"/>
                  <a:gd name="T75" fmla="*/ 191 h 311"/>
                  <a:gd name="T76" fmla="*/ 116 w 341"/>
                  <a:gd name="T77" fmla="*/ 206 h 311"/>
                  <a:gd name="T78" fmla="*/ 115 w 341"/>
                  <a:gd name="T79" fmla="*/ 223 h 311"/>
                  <a:gd name="T80" fmla="*/ 123 w 341"/>
                  <a:gd name="T81" fmla="*/ 239 h 311"/>
                  <a:gd name="T82" fmla="*/ 142 w 341"/>
                  <a:gd name="T83" fmla="*/ 247 h 311"/>
                  <a:gd name="T84" fmla="*/ 169 w 341"/>
                  <a:gd name="T85" fmla="*/ 246 h 311"/>
                  <a:gd name="T86" fmla="*/ 194 w 341"/>
                  <a:gd name="T87" fmla="*/ 234 h 311"/>
                  <a:gd name="T88" fmla="*/ 209 w 341"/>
                  <a:gd name="T89" fmla="*/ 216 h 311"/>
                  <a:gd name="T90" fmla="*/ 215 w 341"/>
                  <a:gd name="T91" fmla="*/ 19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11">
                    <a:moveTo>
                      <a:pt x="117" y="104"/>
                    </a:moveTo>
                    <a:lnTo>
                      <a:pt x="8" y="92"/>
                    </a:lnTo>
                    <a:lnTo>
                      <a:pt x="12" y="79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7" y="47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50" y="25"/>
                    </a:lnTo>
                    <a:lnTo>
                      <a:pt x="60" y="19"/>
                    </a:lnTo>
                    <a:lnTo>
                      <a:pt x="68" y="15"/>
                    </a:lnTo>
                    <a:lnTo>
                      <a:pt x="79" y="11"/>
                    </a:lnTo>
                    <a:lnTo>
                      <a:pt x="89" y="8"/>
                    </a:lnTo>
                    <a:lnTo>
                      <a:pt x="103" y="6"/>
                    </a:lnTo>
                    <a:lnTo>
                      <a:pt x="117" y="3"/>
                    </a:lnTo>
                    <a:lnTo>
                      <a:pt x="132" y="2"/>
                    </a:lnTo>
                    <a:lnTo>
                      <a:pt x="146" y="2"/>
                    </a:lnTo>
                    <a:lnTo>
                      <a:pt x="162" y="0"/>
                    </a:lnTo>
                    <a:lnTo>
                      <a:pt x="186" y="2"/>
                    </a:lnTo>
                    <a:lnTo>
                      <a:pt x="209" y="2"/>
                    </a:lnTo>
                    <a:lnTo>
                      <a:pt x="227" y="4"/>
                    </a:lnTo>
                    <a:lnTo>
                      <a:pt x="245" y="7"/>
                    </a:lnTo>
                    <a:lnTo>
                      <a:pt x="259" y="10"/>
                    </a:lnTo>
                    <a:lnTo>
                      <a:pt x="272" y="15"/>
                    </a:lnTo>
                    <a:lnTo>
                      <a:pt x="284" y="21"/>
                    </a:lnTo>
                    <a:lnTo>
                      <a:pt x="296" y="31"/>
                    </a:lnTo>
                    <a:lnTo>
                      <a:pt x="303" y="37"/>
                    </a:lnTo>
                    <a:lnTo>
                      <a:pt x="308" y="45"/>
                    </a:lnTo>
                    <a:lnTo>
                      <a:pt x="314" y="55"/>
                    </a:lnTo>
                    <a:lnTo>
                      <a:pt x="319" y="67"/>
                    </a:lnTo>
                    <a:lnTo>
                      <a:pt x="323" y="77"/>
                    </a:lnTo>
                    <a:lnTo>
                      <a:pt x="326" y="89"/>
                    </a:lnTo>
                    <a:lnTo>
                      <a:pt x="327" y="100"/>
                    </a:lnTo>
                    <a:lnTo>
                      <a:pt x="327" y="110"/>
                    </a:lnTo>
                    <a:lnTo>
                      <a:pt x="327" y="240"/>
                    </a:lnTo>
                    <a:lnTo>
                      <a:pt x="328" y="259"/>
                    </a:lnTo>
                    <a:lnTo>
                      <a:pt x="330" y="274"/>
                    </a:lnTo>
                    <a:lnTo>
                      <a:pt x="334" y="287"/>
                    </a:lnTo>
                    <a:lnTo>
                      <a:pt x="341" y="304"/>
                    </a:lnTo>
                    <a:lnTo>
                      <a:pt x="235" y="304"/>
                    </a:lnTo>
                    <a:lnTo>
                      <a:pt x="230" y="293"/>
                    </a:lnTo>
                    <a:lnTo>
                      <a:pt x="226" y="287"/>
                    </a:lnTo>
                    <a:lnTo>
                      <a:pt x="225" y="279"/>
                    </a:lnTo>
                    <a:lnTo>
                      <a:pt x="222" y="268"/>
                    </a:lnTo>
                    <a:lnTo>
                      <a:pt x="211" y="278"/>
                    </a:lnTo>
                    <a:lnTo>
                      <a:pt x="200" y="287"/>
                    </a:lnTo>
                    <a:lnTo>
                      <a:pt x="189" y="293"/>
                    </a:lnTo>
                    <a:lnTo>
                      <a:pt x="178" y="299"/>
                    </a:lnTo>
                    <a:lnTo>
                      <a:pt x="162" y="304"/>
                    </a:lnTo>
                    <a:lnTo>
                      <a:pt x="145" y="308"/>
                    </a:lnTo>
                    <a:lnTo>
                      <a:pt x="128" y="309"/>
                    </a:lnTo>
                    <a:lnTo>
                      <a:pt x="108" y="311"/>
                    </a:lnTo>
                    <a:lnTo>
                      <a:pt x="95" y="311"/>
                    </a:lnTo>
                    <a:lnTo>
                      <a:pt x="83" y="309"/>
                    </a:lnTo>
                    <a:lnTo>
                      <a:pt x="72" y="307"/>
                    </a:lnTo>
                    <a:lnTo>
                      <a:pt x="62" y="304"/>
                    </a:lnTo>
                    <a:lnTo>
                      <a:pt x="52" y="301"/>
                    </a:lnTo>
                    <a:lnTo>
                      <a:pt x="43" y="297"/>
                    </a:lnTo>
                    <a:lnTo>
                      <a:pt x="35" y="292"/>
                    </a:lnTo>
                    <a:lnTo>
                      <a:pt x="27" y="285"/>
                    </a:lnTo>
                    <a:lnTo>
                      <a:pt x="20" y="280"/>
                    </a:lnTo>
                    <a:lnTo>
                      <a:pt x="15" y="274"/>
                    </a:lnTo>
                    <a:lnTo>
                      <a:pt x="11" y="266"/>
                    </a:lnTo>
                    <a:lnTo>
                      <a:pt x="7" y="259"/>
                    </a:lnTo>
                    <a:lnTo>
                      <a:pt x="3" y="251"/>
                    </a:lnTo>
                    <a:lnTo>
                      <a:pt x="2" y="243"/>
                    </a:lnTo>
                    <a:lnTo>
                      <a:pt x="0" y="235"/>
                    </a:lnTo>
                    <a:lnTo>
                      <a:pt x="0" y="226"/>
                    </a:lnTo>
                    <a:lnTo>
                      <a:pt x="0" y="218"/>
                    </a:lnTo>
                    <a:lnTo>
                      <a:pt x="0" y="210"/>
                    </a:lnTo>
                    <a:lnTo>
                      <a:pt x="3" y="202"/>
                    </a:lnTo>
                    <a:lnTo>
                      <a:pt x="4" y="195"/>
                    </a:lnTo>
                    <a:lnTo>
                      <a:pt x="7" y="189"/>
                    </a:lnTo>
                    <a:lnTo>
                      <a:pt x="11" y="182"/>
                    </a:lnTo>
                    <a:lnTo>
                      <a:pt x="15" y="175"/>
                    </a:lnTo>
                    <a:lnTo>
                      <a:pt x="19" y="170"/>
                    </a:lnTo>
                    <a:lnTo>
                      <a:pt x="26" y="165"/>
                    </a:lnTo>
                    <a:lnTo>
                      <a:pt x="32" y="159"/>
                    </a:lnTo>
                    <a:lnTo>
                      <a:pt x="39" y="155"/>
                    </a:lnTo>
                    <a:lnTo>
                      <a:pt x="48" y="151"/>
                    </a:lnTo>
                    <a:lnTo>
                      <a:pt x="68" y="144"/>
                    </a:lnTo>
                    <a:lnTo>
                      <a:pt x="93" y="138"/>
                    </a:lnTo>
                    <a:lnTo>
                      <a:pt x="123" y="132"/>
                    </a:lnTo>
                    <a:lnTo>
                      <a:pt x="145" y="126"/>
                    </a:lnTo>
                    <a:lnTo>
                      <a:pt x="164" y="122"/>
                    </a:lnTo>
                    <a:lnTo>
                      <a:pt x="176" y="120"/>
                    </a:lnTo>
                    <a:lnTo>
                      <a:pt x="185" y="117"/>
                    </a:lnTo>
                    <a:lnTo>
                      <a:pt x="196" y="113"/>
                    </a:lnTo>
                    <a:lnTo>
                      <a:pt x="205" y="110"/>
                    </a:lnTo>
                    <a:lnTo>
                      <a:pt x="215" y="106"/>
                    </a:lnTo>
                    <a:lnTo>
                      <a:pt x="215" y="96"/>
                    </a:lnTo>
                    <a:lnTo>
                      <a:pt x="214" y="88"/>
                    </a:lnTo>
                    <a:lnTo>
                      <a:pt x="211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6" y="71"/>
                    </a:lnTo>
                    <a:lnTo>
                      <a:pt x="188" y="69"/>
                    </a:lnTo>
                    <a:lnTo>
                      <a:pt x="177" y="68"/>
                    </a:lnTo>
                    <a:lnTo>
                      <a:pt x="164" y="69"/>
                    </a:lnTo>
                    <a:lnTo>
                      <a:pt x="153" y="71"/>
                    </a:lnTo>
                    <a:lnTo>
                      <a:pt x="142" y="73"/>
                    </a:lnTo>
                    <a:lnTo>
                      <a:pt x="134" y="77"/>
                    </a:lnTo>
                    <a:lnTo>
                      <a:pt x="129" y="81"/>
                    </a:lnTo>
                    <a:lnTo>
                      <a:pt x="125" y="88"/>
                    </a:lnTo>
                    <a:lnTo>
                      <a:pt x="121" y="94"/>
                    </a:lnTo>
                    <a:lnTo>
                      <a:pt x="117" y="104"/>
                    </a:lnTo>
                    <a:close/>
                    <a:moveTo>
                      <a:pt x="215" y="163"/>
                    </a:moveTo>
                    <a:lnTo>
                      <a:pt x="203" y="167"/>
                    </a:lnTo>
                    <a:lnTo>
                      <a:pt x="192" y="171"/>
                    </a:lnTo>
                    <a:lnTo>
                      <a:pt x="180" y="175"/>
                    </a:lnTo>
                    <a:lnTo>
                      <a:pt x="168" y="178"/>
                    </a:lnTo>
                    <a:lnTo>
                      <a:pt x="152" y="183"/>
                    </a:lnTo>
                    <a:lnTo>
                      <a:pt x="138" y="187"/>
                    </a:lnTo>
                    <a:lnTo>
                      <a:pt x="129" y="191"/>
                    </a:lnTo>
                    <a:lnTo>
                      <a:pt x="124" y="197"/>
                    </a:lnTo>
                    <a:lnTo>
                      <a:pt x="119" y="201"/>
                    </a:lnTo>
                    <a:lnTo>
                      <a:pt x="116" y="206"/>
                    </a:lnTo>
                    <a:lnTo>
                      <a:pt x="115" y="211"/>
                    </a:lnTo>
                    <a:lnTo>
                      <a:pt x="113" y="218"/>
                    </a:lnTo>
                    <a:lnTo>
                      <a:pt x="115" y="223"/>
                    </a:lnTo>
                    <a:lnTo>
                      <a:pt x="116" y="230"/>
                    </a:lnTo>
                    <a:lnTo>
                      <a:pt x="119" y="235"/>
                    </a:lnTo>
                    <a:lnTo>
                      <a:pt x="123" y="239"/>
                    </a:lnTo>
                    <a:lnTo>
                      <a:pt x="128" y="243"/>
                    </a:lnTo>
                    <a:lnTo>
                      <a:pt x="134" y="246"/>
                    </a:lnTo>
                    <a:lnTo>
                      <a:pt x="142" y="247"/>
                    </a:lnTo>
                    <a:lnTo>
                      <a:pt x="150" y="247"/>
                    </a:lnTo>
                    <a:lnTo>
                      <a:pt x="160" y="247"/>
                    </a:lnTo>
                    <a:lnTo>
                      <a:pt x="169" y="246"/>
                    </a:lnTo>
                    <a:lnTo>
                      <a:pt x="178" y="243"/>
                    </a:lnTo>
                    <a:lnTo>
                      <a:pt x="186" y="239"/>
                    </a:lnTo>
                    <a:lnTo>
                      <a:pt x="194" y="234"/>
                    </a:lnTo>
                    <a:lnTo>
                      <a:pt x="200" y="228"/>
                    </a:lnTo>
                    <a:lnTo>
                      <a:pt x="205" y="222"/>
                    </a:lnTo>
                    <a:lnTo>
                      <a:pt x="209" y="216"/>
                    </a:lnTo>
                    <a:lnTo>
                      <a:pt x="213" y="209"/>
                    </a:lnTo>
                    <a:lnTo>
                      <a:pt x="214" y="201"/>
                    </a:lnTo>
                    <a:lnTo>
                      <a:pt x="215" y="191"/>
                    </a:lnTo>
                    <a:lnTo>
                      <a:pt x="215" y="182"/>
                    </a:lnTo>
                    <a:lnTo>
                      <a:pt x="215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3" name="Freeform 315">
                <a:extLst>
                  <a:ext uri="{FF2B5EF4-FFF2-40B4-BE49-F238E27FC236}">
                    <a16:creationId xmlns:a16="http://schemas.microsoft.com/office/drawing/2014/main" id="{614FE076-E2A1-4ED0-818A-35DB7A4B0B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1637"/>
                <a:ext cx="86" cy="102"/>
              </a:xfrm>
              <a:custGeom>
                <a:avLst/>
                <a:gdLst>
                  <a:gd name="T0" fmla="*/ 165 w 344"/>
                  <a:gd name="T1" fmla="*/ 0 h 410"/>
                  <a:gd name="T2" fmla="*/ 207 w 344"/>
                  <a:gd name="T3" fmla="*/ 1 h 410"/>
                  <a:gd name="T4" fmla="*/ 237 w 344"/>
                  <a:gd name="T5" fmla="*/ 5 h 410"/>
                  <a:gd name="T6" fmla="*/ 261 w 344"/>
                  <a:gd name="T7" fmla="*/ 10 h 410"/>
                  <a:gd name="T8" fmla="*/ 280 w 344"/>
                  <a:gd name="T9" fmla="*/ 21 h 410"/>
                  <a:gd name="T10" fmla="*/ 298 w 344"/>
                  <a:gd name="T11" fmla="*/ 37 h 410"/>
                  <a:gd name="T12" fmla="*/ 311 w 344"/>
                  <a:gd name="T13" fmla="*/ 55 h 410"/>
                  <a:gd name="T14" fmla="*/ 320 w 344"/>
                  <a:gd name="T15" fmla="*/ 78 h 410"/>
                  <a:gd name="T16" fmla="*/ 324 w 344"/>
                  <a:gd name="T17" fmla="*/ 103 h 410"/>
                  <a:gd name="T18" fmla="*/ 320 w 344"/>
                  <a:gd name="T19" fmla="*/ 131 h 410"/>
                  <a:gd name="T20" fmla="*/ 308 w 344"/>
                  <a:gd name="T21" fmla="*/ 156 h 410"/>
                  <a:gd name="T22" fmla="*/ 290 w 344"/>
                  <a:gd name="T23" fmla="*/ 178 h 410"/>
                  <a:gd name="T24" fmla="*/ 266 w 344"/>
                  <a:gd name="T25" fmla="*/ 192 h 410"/>
                  <a:gd name="T26" fmla="*/ 299 w 344"/>
                  <a:gd name="T27" fmla="*/ 207 h 410"/>
                  <a:gd name="T28" fmla="*/ 312 w 344"/>
                  <a:gd name="T29" fmla="*/ 217 h 410"/>
                  <a:gd name="T30" fmla="*/ 324 w 344"/>
                  <a:gd name="T31" fmla="*/ 229 h 410"/>
                  <a:gd name="T32" fmla="*/ 332 w 344"/>
                  <a:gd name="T33" fmla="*/ 243 h 410"/>
                  <a:gd name="T34" fmla="*/ 339 w 344"/>
                  <a:gd name="T35" fmla="*/ 258 h 410"/>
                  <a:gd name="T36" fmla="*/ 344 w 344"/>
                  <a:gd name="T37" fmla="*/ 292 h 410"/>
                  <a:gd name="T38" fmla="*/ 340 w 344"/>
                  <a:gd name="T39" fmla="*/ 318 h 410"/>
                  <a:gd name="T40" fmla="*/ 331 w 344"/>
                  <a:gd name="T41" fmla="*/ 345 h 410"/>
                  <a:gd name="T42" fmla="*/ 316 w 344"/>
                  <a:gd name="T43" fmla="*/ 369 h 410"/>
                  <a:gd name="T44" fmla="*/ 295 w 344"/>
                  <a:gd name="T45" fmla="*/ 387 h 410"/>
                  <a:gd name="T46" fmla="*/ 271 w 344"/>
                  <a:gd name="T47" fmla="*/ 400 h 410"/>
                  <a:gd name="T48" fmla="*/ 241 w 344"/>
                  <a:gd name="T49" fmla="*/ 407 h 410"/>
                  <a:gd name="T50" fmla="*/ 205 w 344"/>
                  <a:gd name="T51" fmla="*/ 408 h 410"/>
                  <a:gd name="T52" fmla="*/ 140 w 344"/>
                  <a:gd name="T53" fmla="*/ 410 h 410"/>
                  <a:gd name="T54" fmla="*/ 0 w 344"/>
                  <a:gd name="T55" fmla="*/ 0 h 410"/>
                  <a:gd name="T56" fmla="*/ 84 w 344"/>
                  <a:gd name="T57" fmla="*/ 163 h 410"/>
                  <a:gd name="T58" fmla="*/ 160 w 344"/>
                  <a:gd name="T59" fmla="*/ 163 h 410"/>
                  <a:gd name="T60" fmla="*/ 190 w 344"/>
                  <a:gd name="T61" fmla="*/ 163 h 410"/>
                  <a:gd name="T62" fmla="*/ 207 w 344"/>
                  <a:gd name="T63" fmla="*/ 160 h 410"/>
                  <a:gd name="T64" fmla="*/ 225 w 344"/>
                  <a:gd name="T65" fmla="*/ 152 h 410"/>
                  <a:gd name="T66" fmla="*/ 237 w 344"/>
                  <a:gd name="T67" fmla="*/ 140 h 410"/>
                  <a:gd name="T68" fmla="*/ 243 w 344"/>
                  <a:gd name="T69" fmla="*/ 124 h 410"/>
                  <a:gd name="T70" fmla="*/ 243 w 344"/>
                  <a:gd name="T71" fmla="*/ 106 h 410"/>
                  <a:gd name="T72" fmla="*/ 238 w 344"/>
                  <a:gd name="T73" fmla="*/ 90 h 410"/>
                  <a:gd name="T74" fmla="*/ 227 w 344"/>
                  <a:gd name="T75" fmla="*/ 79 h 410"/>
                  <a:gd name="T76" fmla="*/ 211 w 344"/>
                  <a:gd name="T77" fmla="*/ 71 h 410"/>
                  <a:gd name="T78" fmla="*/ 193 w 344"/>
                  <a:gd name="T79" fmla="*/ 69 h 410"/>
                  <a:gd name="T80" fmla="*/ 157 w 344"/>
                  <a:gd name="T81" fmla="*/ 69 h 410"/>
                  <a:gd name="T82" fmla="*/ 84 w 344"/>
                  <a:gd name="T83" fmla="*/ 69 h 410"/>
                  <a:gd name="T84" fmla="*/ 84 w 344"/>
                  <a:gd name="T85" fmla="*/ 341 h 410"/>
                  <a:gd name="T86" fmla="*/ 181 w 344"/>
                  <a:gd name="T87" fmla="*/ 341 h 410"/>
                  <a:gd name="T88" fmla="*/ 209 w 344"/>
                  <a:gd name="T89" fmla="*/ 339 h 410"/>
                  <a:gd name="T90" fmla="*/ 226 w 344"/>
                  <a:gd name="T91" fmla="*/ 335 h 410"/>
                  <a:gd name="T92" fmla="*/ 241 w 344"/>
                  <a:gd name="T93" fmla="*/ 327 h 410"/>
                  <a:gd name="T94" fmla="*/ 253 w 344"/>
                  <a:gd name="T95" fmla="*/ 314 h 410"/>
                  <a:gd name="T96" fmla="*/ 258 w 344"/>
                  <a:gd name="T97" fmla="*/ 297 h 410"/>
                  <a:gd name="T98" fmla="*/ 258 w 344"/>
                  <a:gd name="T99" fmla="*/ 278 h 410"/>
                  <a:gd name="T100" fmla="*/ 254 w 344"/>
                  <a:gd name="T101" fmla="*/ 262 h 410"/>
                  <a:gd name="T102" fmla="*/ 245 w 344"/>
                  <a:gd name="T103" fmla="*/ 249 h 410"/>
                  <a:gd name="T104" fmla="*/ 231 w 344"/>
                  <a:gd name="T105" fmla="*/ 240 h 410"/>
                  <a:gd name="T106" fmla="*/ 213 w 344"/>
                  <a:gd name="T107" fmla="*/ 235 h 410"/>
                  <a:gd name="T108" fmla="*/ 176 w 344"/>
                  <a:gd name="T109" fmla="*/ 232 h 410"/>
                  <a:gd name="T110" fmla="*/ 84 w 344"/>
                  <a:gd name="T111" fmla="*/ 2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4" h="410">
                    <a:moveTo>
                      <a:pt x="0" y="0"/>
                    </a:moveTo>
                    <a:lnTo>
                      <a:pt x="165" y="0"/>
                    </a:lnTo>
                    <a:lnTo>
                      <a:pt x="188" y="1"/>
                    </a:lnTo>
                    <a:lnTo>
                      <a:pt x="207" y="1"/>
                    </a:lnTo>
                    <a:lnTo>
                      <a:pt x="223" y="2"/>
                    </a:lnTo>
                    <a:lnTo>
                      <a:pt x="237" y="5"/>
                    </a:lnTo>
                    <a:lnTo>
                      <a:pt x="249" y="6"/>
                    </a:lnTo>
                    <a:lnTo>
                      <a:pt x="261" y="10"/>
                    </a:lnTo>
                    <a:lnTo>
                      <a:pt x="270" y="16"/>
                    </a:lnTo>
                    <a:lnTo>
                      <a:pt x="280" y="21"/>
                    </a:lnTo>
                    <a:lnTo>
                      <a:pt x="288" y="28"/>
                    </a:lnTo>
                    <a:lnTo>
                      <a:pt x="298" y="37"/>
                    </a:lnTo>
                    <a:lnTo>
                      <a:pt x="304" y="45"/>
                    </a:lnTo>
                    <a:lnTo>
                      <a:pt x="311" y="55"/>
                    </a:lnTo>
                    <a:lnTo>
                      <a:pt x="316" y="66"/>
                    </a:lnTo>
                    <a:lnTo>
                      <a:pt x="320" y="78"/>
                    </a:lnTo>
                    <a:lnTo>
                      <a:pt x="323" y="90"/>
                    </a:lnTo>
                    <a:lnTo>
                      <a:pt x="324" y="103"/>
                    </a:lnTo>
                    <a:lnTo>
                      <a:pt x="323" y="118"/>
                    </a:lnTo>
                    <a:lnTo>
                      <a:pt x="320" y="131"/>
                    </a:lnTo>
                    <a:lnTo>
                      <a:pt x="315" y="144"/>
                    </a:lnTo>
                    <a:lnTo>
                      <a:pt x="308" y="156"/>
                    </a:lnTo>
                    <a:lnTo>
                      <a:pt x="300" y="167"/>
                    </a:lnTo>
                    <a:lnTo>
                      <a:pt x="290" y="178"/>
                    </a:lnTo>
                    <a:lnTo>
                      <a:pt x="279" y="185"/>
                    </a:lnTo>
                    <a:lnTo>
                      <a:pt x="266" y="192"/>
                    </a:lnTo>
                    <a:lnTo>
                      <a:pt x="284" y="199"/>
                    </a:lnTo>
                    <a:lnTo>
                      <a:pt x="299" y="207"/>
                    </a:lnTo>
                    <a:lnTo>
                      <a:pt x="307" y="212"/>
                    </a:lnTo>
                    <a:lnTo>
                      <a:pt x="312" y="217"/>
                    </a:lnTo>
                    <a:lnTo>
                      <a:pt x="319" y="223"/>
                    </a:lnTo>
                    <a:lnTo>
                      <a:pt x="324" y="229"/>
                    </a:lnTo>
                    <a:lnTo>
                      <a:pt x="328" y="236"/>
                    </a:lnTo>
                    <a:lnTo>
                      <a:pt x="332" y="243"/>
                    </a:lnTo>
                    <a:lnTo>
                      <a:pt x="336" y="250"/>
                    </a:lnTo>
                    <a:lnTo>
                      <a:pt x="339" y="258"/>
                    </a:lnTo>
                    <a:lnTo>
                      <a:pt x="343" y="274"/>
                    </a:lnTo>
                    <a:lnTo>
                      <a:pt x="344" y="292"/>
                    </a:lnTo>
                    <a:lnTo>
                      <a:pt x="343" y="305"/>
                    </a:lnTo>
                    <a:lnTo>
                      <a:pt x="340" y="318"/>
                    </a:lnTo>
                    <a:lnTo>
                      <a:pt x="336" y="331"/>
                    </a:lnTo>
                    <a:lnTo>
                      <a:pt x="331" y="345"/>
                    </a:lnTo>
                    <a:lnTo>
                      <a:pt x="324" y="358"/>
                    </a:lnTo>
                    <a:lnTo>
                      <a:pt x="316" y="369"/>
                    </a:lnTo>
                    <a:lnTo>
                      <a:pt x="306" y="379"/>
                    </a:lnTo>
                    <a:lnTo>
                      <a:pt x="295" y="387"/>
                    </a:lnTo>
                    <a:lnTo>
                      <a:pt x="283" y="395"/>
                    </a:lnTo>
                    <a:lnTo>
                      <a:pt x="271" y="400"/>
                    </a:lnTo>
                    <a:lnTo>
                      <a:pt x="257" y="404"/>
                    </a:lnTo>
                    <a:lnTo>
                      <a:pt x="241" y="407"/>
                    </a:lnTo>
                    <a:lnTo>
                      <a:pt x="226" y="408"/>
                    </a:lnTo>
                    <a:lnTo>
                      <a:pt x="205" y="408"/>
                    </a:lnTo>
                    <a:lnTo>
                      <a:pt x="177" y="410"/>
                    </a:lnTo>
                    <a:lnTo>
                      <a:pt x="140" y="410"/>
                    </a:lnTo>
                    <a:lnTo>
                      <a:pt x="0" y="410"/>
                    </a:lnTo>
                    <a:lnTo>
                      <a:pt x="0" y="0"/>
                    </a:lnTo>
                    <a:close/>
                    <a:moveTo>
                      <a:pt x="84" y="69"/>
                    </a:moveTo>
                    <a:lnTo>
                      <a:pt x="84" y="163"/>
                    </a:lnTo>
                    <a:lnTo>
                      <a:pt x="138" y="163"/>
                    </a:lnTo>
                    <a:lnTo>
                      <a:pt x="160" y="163"/>
                    </a:lnTo>
                    <a:lnTo>
                      <a:pt x="177" y="163"/>
                    </a:lnTo>
                    <a:lnTo>
                      <a:pt x="190" y="163"/>
                    </a:lnTo>
                    <a:lnTo>
                      <a:pt x="198" y="162"/>
                    </a:lnTo>
                    <a:lnTo>
                      <a:pt x="207" y="160"/>
                    </a:lnTo>
                    <a:lnTo>
                      <a:pt x="217" y="156"/>
                    </a:lnTo>
                    <a:lnTo>
                      <a:pt x="225" y="152"/>
                    </a:lnTo>
                    <a:lnTo>
                      <a:pt x="231" y="147"/>
                    </a:lnTo>
                    <a:lnTo>
                      <a:pt x="237" y="140"/>
                    </a:lnTo>
                    <a:lnTo>
                      <a:pt x="241" y="132"/>
                    </a:lnTo>
                    <a:lnTo>
                      <a:pt x="243" y="124"/>
                    </a:lnTo>
                    <a:lnTo>
                      <a:pt x="243" y="115"/>
                    </a:lnTo>
                    <a:lnTo>
                      <a:pt x="243" y="106"/>
                    </a:lnTo>
                    <a:lnTo>
                      <a:pt x="241" y="98"/>
                    </a:lnTo>
                    <a:lnTo>
                      <a:pt x="238" y="90"/>
                    </a:lnTo>
                    <a:lnTo>
                      <a:pt x="233" y="85"/>
                    </a:lnTo>
                    <a:lnTo>
                      <a:pt x="227" y="79"/>
                    </a:lnTo>
                    <a:lnTo>
                      <a:pt x="219" y="74"/>
                    </a:lnTo>
                    <a:lnTo>
                      <a:pt x="211" y="71"/>
                    </a:lnTo>
                    <a:lnTo>
                      <a:pt x="202" y="70"/>
                    </a:lnTo>
                    <a:lnTo>
                      <a:pt x="193" y="69"/>
                    </a:lnTo>
                    <a:lnTo>
                      <a:pt x="178" y="69"/>
                    </a:lnTo>
                    <a:lnTo>
                      <a:pt x="157" y="69"/>
                    </a:lnTo>
                    <a:lnTo>
                      <a:pt x="132" y="69"/>
                    </a:lnTo>
                    <a:lnTo>
                      <a:pt x="84" y="69"/>
                    </a:lnTo>
                    <a:close/>
                    <a:moveTo>
                      <a:pt x="84" y="231"/>
                    </a:moveTo>
                    <a:lnTo>
                      <a:pt x="84" y="341"/>
                    </a:lnTo>
                    <a:lnTo>
                      <a:pt x="160" y="341"/>
                    </a:lnTo>
                    <a:lnTo>
                      <a:pt x="181" y="341"/>
                    </a:lnTo>
                    <a:lnTo>
                      <a:pt x="197" y="341"/>
                    </a:lnTo>
                    <a:lnTo>
                      <a:pt x="209" y="339"/>
                    </a:lnTo>
                    <a:lnTo>
                      <a:pt x="217" y="338"/>
                    </a:lnTo>
                    <a:lnTo>
                      <a:pt x="226" y="335"/>
                    </a:lnTo>
                    <a:lnTo>
                      <a:pt x="234" y="333"/>
                    </a:lnTo>
                    <a:lnTo>
                      <a:pt x="241" y="327"/>
                    </a:lnTo>
                    <a:lnTo>
                      <a:pt x="247" y="322"/>
                    </a:lnTo>
                    <a:lnTo>
                      <a:pt x="253" y="314"/>
                    </a:lnTo>
                    <a:lnTo>
                      <a:pt x="255" y="306"/>
                    </a:lnTo>
                    <a:lnTo>
                      <a:pt x="258" y="297"/>
                    </a:lnTo>
                    <a:lnTo>
                      <a:pt x="259" y="288"/>
                    </a:lnTo>
                    <a:lnTo>
                      <a:pt x="258" y="278"/>
                    </a:lnTo>
                    <a:lnTo>
                      <a:pt x="257" y="270"/>
                    </a:lnTo>
                    <a:lnTo>
                      <a:pt x="254" y="262"/>
                    </a:lnTo>
                    <a:lnTo>
                      <a:pt x="250" y="256"/>
                    </a:lnTo>
                    <a:lnTo>
                      <a:pt x="245" y="249"/>
                    </a:lnTo>
                    <a:lnTo>
                      <a:pt x="239" y="245"/>
                    </a:lnTo>
                    <a:lnTo>
                      <a:pt x="231" y="240"/>
                    </a:lnTo>
                    <a:lnTo>
                      <a:pt x="223" y="237"/>
                    </a:lnTo>
                    <a:lnTo>
                      <a:pt x="213" y="235"/>
                    </a:lnTo>
                    <a:lnTo>
                      <a:pt x="197" y="233"/>
                    </a:lnTo>
                    <a:lnTo>
                      <a:pt x="176" y="232"/>
                    </a:lnTo>
                    <a:lnTo>
                      <a:pt x="150" y="231"/>
                    </a:lnTo>
                    <a:lnTo>
                      <a:pt x="8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4" name="Freeform 316">
                <a:extLst>
                  <a:ext uri="{FF2B5EF4-FFF2-40B4-BE49-F238E27FC236}">
                    <a16:creationId xmlns:a16="http://schemas.microsoft.com/office/drawing/2014/main" id="{9C408BF1-02CC-4238-BB2F-F84E72344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711"/>
                <a:ext cx="28" cy="64"/>
              </a:xfrm>
              <a:custGeom>
                <a:avLst/>
                <a:gdLst>
                  <a:gd name="T0" fmla="*/ 113 w 113"/>
                  <a:gd name="T1" fmla="*/ 257 h 257"/>
                  <a:gd name="T2" fmla="*/ 64 w 113"/>
                  <a:gd name="T3" fmla="*/ 257 h 257"/>
                  <a:gd name="T4" fmla="*/ 64 w 113"/>
                  <a:gd name="T5" fmla="*/ 71 h 257"/>
                  <a:gd name="T6" fmla="*/ 50 w 113"/>
                  <a:gd name="T7" fmla="*/ 83 h 257"/>
                  <a:gd name="T8" fmla="*/ 34 w 113"/>
                  <a:gd name="T9" fmla="*/ 94 h 257"/>
                  <a:gd name="T10" fmla="*/ 18 w 113"/>
                  <a:gd name="T11" fmla="*/ 102 h 257"/>
                  <a:gd name="T12" fmla="*/ 0 w 113"/>
                  <a:gd name="T13" fmla="*/ 108 h 257"/>
                  <a:gd name="T14" fmla="*/ 0 w 113"/>
                  <a:gd name="T15" fmla="*/ 65 h 257"/>
                  <a:gd name="T16" fmla="*/ 10 w 113"/>
                  <a:gd name="T17" fmla="*/ 61 h 257"/>
                  <a:gd name="T18" fmla="*/ 21 w 113"/>
                  <a:gd name="T19" fmla="*/ 55 h 257"/>
                  <a:gd name="T20" fmla="*/ 32 w 113"/>
                  <a:gd name="T21" fmla="*/ 49 h 257"/>
                  <a:gd name="T22" fmla="*/ 42 w 113"/>
                  <a:gd name="T23" fmla="*/ 41 h 257"/>
                  <a:gd name="T24" fmla="*/ 53 w 113"/>
                  <a:gd name="T25" fmla="*/ 31 h 257"/>
                  <a:gd name="T26" fmla="*/ 61 w 113"/>
                  <a:gd name="T27" fmla="*/ 22 h 257"/>
                  <a:gd name="T28" fmla="*/ 67 w 113"/>
                  <a:gd name="T29" fmla="*/ 12 h 257"/>
                  <a:gd name="T30" fmla="*/ 73 w 113"/>
                  <a:gd name="T31" fmla="*/ 0 h 257"/>
                  <a:gd name="T32" fmla="*/ 113 w 113"/>
                  <a:gd name="T33" fmla="*/ 0 h 257"/>
                  <a:gd name="T34" fmla="*/ 113 w 113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257">
                    <a:moveTo>
                      <a:pt x="113" y="257"/>
                    </a:moveTo>
                    <a:lnTo>
                      <a:pt x="64" y="257"/>
                    </a:lnTo>
                    <a:lnTo>
                      <a:pt x="64" y="71"/>
                    </a:lnTo>
                    <a:lnTo>
                      <a:pt x="50" y="83"/>
                    </a:lnTo>
                    <a:lnTo>
                      <a:pt x="34" y="94"/>
                    </a:lnTo>
                    <a:lnTo>
                      <a:pt x="18" y="102"/>
                    </a:lnTo>
                    <a:lnTo>
                      <a:pt x="0" y="108"/>
                    </a:lnTo>
                    <a:lnTo>
                      <a:pt x="0" y="65"/>
                    </a:lnTo>
                    <a:lnTo>
                      <a:pt x="10" y="61"/>
                    </a:lnTo>
                    <a:lnTo>
                      <a:pt x="21" y="55"/>
                    </a:lnTo>
                    <a:lnTo>
                      <a:pt x="32" y="49"/>
                    </a:lnTo>
                    <a:lnTo>
                      <a:pt x="42" y="41"/>
                    </a:lnTo>
                    <a:lnTo>
                      <a:pt x="53" y="31"/>
                    </a:lnTo>
                    <a:lnTo>
                      <a:pt x="61" y="22"/>
                    </a:lnTo>
                    <a:lnTo>
                      <a:pt x="67" y="12"/>
                    </a:lnTo>
                    <a:lnTo>
                      <a:pt x="73" y="0"/>
                    </a:lnTo>
                    <a:lnTo>
                      <a:pt x="113" y="0"/>
                    </a:lnTo>
                    <a:lnTo>
                      <a:pt x="11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5" name="Freeform 317">
                <a:extLst>
                  <a:ext uri="{FF2B5EF4-FFF2-40B4-BE49-F238E27FC236}">
                    <a16:creationId xmlns:a16="http://schemas.microsoft.com/office/drawing/2014/main" id="{37F13AA6-C424-42F3-B7A0-3C0BC7F4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37"/>
                <a:ext cx="77" cy="102"/>
              </a:xfrm>
              <a:custGeom>
                <a:avLst/>
                <a:gdLst>
                  <a:gd name="T0" fmla="*/ 0 w 309"/>
                  <a:gd name="T1" fmla="*/ 410 h 410"/>
                  <a:gd name="T2" fmla="*/ 0 w 309"/>
                  <a:gd name="T3" fmla="*/ 0 h 410"/>
                  <a:gd name="T4" fmla="*/ 77 w 309"/>
                  <a:gd name="T5" fmla="*/ 0 h 410"/>
                  <a:gd name="T6" fmla="*/ 236 w 309"/>
                  <a:gd name="T7" fmla="*/ 273 h 410"/>
                  <a:gd name="T8" fmla="*/ 236 w 309"/>
                  <a:gd name="T9" fmla="*/ 0 h 410"/>
                  <a:gd name="T10" fmla="*/ 309 w 309"/>
                  <a:gd name="T11" fmla="*/ 0 h 410"/>
                  <a:gd name="T12" fmla="*/ 309 w 309"/>
                  <a:gd name="T13" fmla="*/ 410 h 410"/>
                  <a:gd name="T14" fmla="*/ 229 w 309"/>
                  <a:gd name="T15" fmla="*/ 410 h 410"/>
                  <a:gd name="T16" fmla="*/ 73 w 309"/>
                  <a:gd name="T17" fmla="*/ 142 h 410"/>
                  <a:gd name="T18" fmla="*/ 73 w 309"/>
                  <a:gd name="T19" fmla="*/ 410 h 410"/>
                  <a:gd name="T20" fmla="*/ 0 w 309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410">
                    <a:moveTo>
                      <a:pt x="0" y="410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236" y="273"/>
                    </a:lnTo>
                    <a:lnTo>
                      <a:pt x="236" y="0"/>
                    </a:lnTo>
                    <a:lnTo>
                      <a:pt x="309" y="0"/>
                    </a:lnTo>
                    <a:lnTo>
                      <a:pt x="309" y="410"/>
                    </a:lnTo>
                    <a:lnTo>
                      <a:pt x="229" y="410"/>
                    </a:lnTo>
                    <a:lnTo>
                      <a:pt x="73" y="142"/>
                    </a:lnTo>
                    <a:lnTo>
                      <a:pt x="73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6" name="Freeform 318">
                <a:extLst>
                  <a:ext uri="{FF2B5EF4-FFF2-40B4-BE49-F238E27FC236}">
                    <a16:creationId xmlns:a16="http://schemas.microsoft.com/office/drawing/2014/main" id="{F12F319B-A8A6-4FE4-90E9-E61CED452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8" y="1637"/>
                <a:ext cx="19" cy="102"/>
              </a:xfrm>
              <a:custGeom>
                <a:avLst/>
                <a:gdLst>
                  <a:gd name="T0" fmla="*/ 0 w 74"/>
                  <a:gd name="T1" fmla="*/ 73 h 410"/>
                  <a:gd name="T2" fmla="*/ 0 w 74"/>
                  <a:gd name="T3" fmla="*/ 0 h 410"/>
                  <a:gd name="T4" fmla="*/ 74 w 74"/>
                  <a:gd name="T5" fmla="*/ 0 h 410"/>
                  <a:gd name="T6" fmla="*/ 74 w 74"/>
                  <a:gd name="T7" fmla="*/ 73 h 410"/>
                  <a:gd name="T8" fmla="*/ 0 w 74"/>
                  <a:gd name="T9" fmla="*/ 73 h 410"/>
                  <a:gd name="T10" fmla="*/ 0 w 74"/>
                  <a:gd name="T11" fmla="*/ 410 h 410"/>
                  <a:gd name="T12" fmla="*/ 0 w 74"/>
                  <a:gd name="T13" fmla="*/ 113 h 410"/>
                  <a:gd name="T14" fmla="*/ 74 w 74"/>
                  <a:gd name="T15" fmla="*/ 113 h 410"/>
                  <a:gd name="T16" fmla="*/ 74 w 74"/>
                  <a:gd name="T17" fmla="*/ 410 h 410"/>
                  <a:gd name="T18" fmla="*/ 0 w 74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410">
                    <a:moveTo>
                      <a:pt x="0" y="73"/>
                    </a:moveTo>
                    <a:lnTo>
                      <a:pt x="0" y="0"/>
                    </a:lnTo>
                    <a:lnTo>
                      <a:pt x="74" y="0"/>
                    </a:lnTo>
                    <a:lnTo>
                      <a:pt x="74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74" y="113"/>
                    </a:lnTo>
                    <a:lnTo>
                      <a:pt x="74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7" name="Freeform 319">
                <a:extLst>
                  <a:ext uri="{FF2B5EF4-FFF2-40B4-BE49-F238E27FC236}">
                    <a16:creationId xmlns:a16="http://schemas.microsoft.com/office/drawing/2014/main" id="{B8E72523-3FEA-424E-9D1D-76CE55774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663"/>
                <a:ext cx="66" cy="78"/>
              </a:xfrm>
              <a:custGeom>
                <a:avLst/>
                <a:gdLst>
                  <a:gd name="T0" fmla="*/ 188 w 265"/>
                  <a:gd name="T1" fmla="*/ 109 h 310"/>
                  <a:gd name="T2" fmla="*/ 181 w 265"/>
                  <a:gd name="T3" fmla="*/ 87 h 310"/>
                  <a:gd name="T4" fmla="*/ 171 w 265"/>
                  <a:gd name="T5" fmla="*/ 73 h 310"/>
                  <a:gd name="T6" fmla="*/ 156 w 265"/>
                  <a:gd name="T7" fmla="*/ 65 h 310"/>
                  <a:gd name="T8" fmla="*/ 137 w 265"/>
                  <a:gd name="T9" fmla="*/ 61 h 310"/>
                  <a:gd name="T10" fmla="*/ 124 w 265"/>
                  <a:gd name="T11" fmla="*/ 62 h 310"/>
                  <a:gd name="T12" fmla="*/ 112 w 265"/>
                  <a:gd name="T13" fmla="*/ 66 h 310"/>
                  <a:gd name="T14" fmla="*/ 102 w 265"/>
                  <a:gd name="T15" fmla="*/ 73 h 310"/>
                  <a:gd name="T16" fmla="*/ 92 w 265"/>
                  <a:gd name="T17" fmla="*/ 82 h 310"/>
                  <a:gd name="T18" fmla="*/ 86 w 265"/>
                  <a:gd name="T19" fmla="*/ 94 h 310"/>
                  <a:gd name="T20" fmla="*/ 80 w 265"/>
                  <a:gd name="T21" fmla="*/ 109 h 310"/>
                  <a:gd name="T22" fmla="*/ 76 w 265"/>
                  <a:gd name="T23" fmla="*/ 150 h 310"/>
                  <a:gd name="T24" fmla="*/ 80 w 265"/>
                  <a:gd name="T25" fmla="*/ 195 h 310"/>
                  <a:gd name="T26" fmla="*/ 86 w 265"/>
                  <a:gd name="T27" fmla="*/ 211 h 310"/>
                  <a:gd name="T28" fmla="*/ 92 w 265"/>
                  <a:gd name="T29" fmla="*/ 224 h 310"/>
                  <a:gd name="T30" fmla="*/ 102 w 265"/>
                  <a:gd name="T31" fmla="*/ 233 h 310"/>
                  <a:gd name="T32" fmla="*/ 112 w 265"/>
                  <a:gd name="T33" fmla="*/ 240 h 310"/>
                  <a:gd name="T34" fmla="*/ 124 w 265"/>
                  <a:gd name="T35" fmla="*/ 244 h 310"/>
                  <a:gd name="T36" fmla="*/ 137 w 265"/>
                  <a:gd name="T37" fmla="*/ 245 h 310"/>
                  <a:gd name="T38" fmla="*/ 157 w 265"/>
                  <a:gd name="T39" fmla="*/ 243 h 310"/>
                  <a:gd name="T40" fmla="*/ 173 w 265"/>
                  <a:gd name="T41" fmla="*/ 233 h 310"/>
                  <a:gd name="T42" fmla="*/ 184 w 265"/>
                  <a:gd name="T43" fmla="*/ 216 h 310"/>
                  <a:gd name="T44" fmla="*/ 192 w 265"/>
                  <a:gd name="T45" fmla="*/ 190 h 310"/>
                  <a:gd name="T46" fmla="*/ 262 w 265"/>
                  <a:gd name="T47" fmla="*/ 215 h 310"/>
                  <a:gd name="T48" fmla="*/ 254 w 265"/>
                  <a:gd name="T49" fmla="*/ 239 h 310"/>
                  <a:gd name="T50" fmla="*/ 242 w 265"/>
                  <a:gd name="T51" fmla="*/ 259 h 310"/>
                  <a:gd name="T52" fmla="*/ 229 w 265"/>
                  <a:gd name="T53" fmla="*/ 276 h 310"/>
                  <a:gd name="T54" fmla="*/ 213 w 265"/>
                  <a:gd name="T55" fmla="*/ 289 h 310"/>
                  <a:gd name="T56" fmla="*/ 195 w 265"/>
                  <a:gd name="T57" fmla="*/ 300 h 310"/>
                  <a:gd name="T58" fmla="*/ 172 w 265"/>
                  <a:gd name="T59" fmla="*/ 306 h 310"/>
                  <a:gd name="T60" fmla="*/ 148 w 265"/>
                  <a:gd name="T61" fmla="*/ 309 h 310"/>
                  <a:gd name="T62" fmla="*/ 119 w 265"/>
                  <a:gd name="T63" fmla="*/ 309 h 310"/>
                  <a:gd name="T64" fmla="*/ 91 w 265"/>
                  <a:gd name="T65" fmla="*/ 304 h 310"/>
                  <a:gd name="T66" fmla="*/ 67 w 265"/>
                  <a:gd name="T67" fmla="*/ 294 h 310"/>
                  <a:gd name="T68" fmla="*/ 46 w 265"/>
                  <a:gd name="T69" fmla="*/ 278 h 310"/>
                  <a:gd name="T70" fmla="*/ 27 w 265"/>
                  <a:gd name="T71" fmla="*/ 259 h 310"/>
                  <a:gd name="T72" fmla="*/ 13 w 265"/>
                  <a:gd name="T73" fmla="*/ 233 h 310"/>
                  <a:gd name="T74" fmla="*/ 5 w 265"/>
                  <a:gd name="T75" fmla="*/ 206 h 310"/>
                  <a:gd name="T76" fmla="*/ 0 w 265"/>
                  <a:gd name="T77" fmla="*/ 172 h 310"/>
                  <a:gd name="T78" fmla="*/ 0 w 265"/>
                  <a:gd name="T79" fmla="*/ 138 h 310"/>
                  <a:gd name="T80" fmla="*/ 5 w 265"/>
                  <a:gd name="T81" fmla="*/ 105 h 310"/>
                  <a:gd name="T82" fmla="*/ 14 w 265"/>
                  <a:gd name="T83" fmla="*/ 76 h 310"/>
                  <a:gd name="T84" fmla="*/ 27 w 265"/>
                  <a:gd name="T85" fmla="*/ 52 h 310"/>
                  <a:gd name="T86" fmla="*/ 46 w 265"/>
                  <a:gd name="T87" fmla="*/ 32 h 310"/>
                  <a:gd name="T88" fmla="*/ 67 w 265"/>
                  <a:gd name="T89" fmla="*/ 16 h 310"/>
                  <a:gd name="T90" fmla="*/ 92 w 265"/>
                  <a:gd name="T91" fmla="*/ 5 h 310"/>
                  <a:gd name="T92" fmla="*/ 120 w 265"/>
                  <a:gd name="T93" fmla="*/ 0 h 310"/>
                  <a:gd name="T94" fmla="*/ 148 w 265"/>
                  <a:gd name="T95" fmla="*/ 0 h 310"/>
                  <a:gd name="T96" fmla="*/ 172 w 265"/>
                  <a:gd name="T97" fmla="*/ 3 h 310"/>
                  <a:gd name="T98" fmla="*/ 192 w 265"/>
                  <a:gd name="T99" fmla="*/ 9 h 310"/>
                  <a:gd name="T100" fmla="*/ 210 w 265"/>
                  <a:gd name="T101" fmla="*/ 17 h 310"/>
                  <a:gd name="T102" fmla="*/ 225 w 265"/>
                  <a:gd name="T103" fmla="*/ 29 h 310"/>
                  <a:gd name="T104" fmla="*/ 238 w 265"/>
                  <a:gd name="T105" fmla="*/ 44 h 310"/>
                  <a:gd name="T106" fmla="*/ 249 w 265"/>
                  <a:gd name="T107" fmla="*/ 62 h 310"/>
                  <a:gd name="T108" fmla="*/ 258 w 265"/>
                  <a:gd name="T109" fmla="*/ 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5" h="310">
                    <a:moveTo>
                      <a:pt x="262" y="94"/>
                    </a:moveTo>
                    <a:lnTo>
                      <a:pt x="188" y="109"/>
                    </a:lnTo>
                    <a:lnTo>
                      <a:pt x="185" y="97"/>
                    </a:lnTo>
                    <a:lnTo>
                      <a:pt x="181" y="87"/>
                    </a:lnTo>
                    <a:lnTo>
                      <a:pt x="177" y="79"/>
                    </a:lnTo>
                    <a:lnTo>
                      <a:pt x="171" y="73"/>
                    </a:lnTo>
                    <a:lnTo>
                      <a:pt x="164" y="68"/>
                    </a:lnTo>
                    <a:lnTo>
                      <a:pt x="156" y="65"/>
                    </a:lnTo>
                    <a:lnTo>
                      <a:pt x="147" y="62"/>
                    </a:lnTo>
                    <a:lnTo>
                      <a:pt x="137" y="61"/>
                    </a:lnTo>
                    <a:lnTo>
                      <a:pt x="130" y="62"/>
                    </a:lnTo>
                    <a:lnTo>
                      <a:pt x="124" y="62"/>
                    </a:lnTo>
                    <a:lnTo>
                      <a:pt x="118" y="65"/>
                    </a:lnTo>
                    <a:lnTo>
                      <a:pt x="112" y="66"/>
                    </a:lnTo>
                    <a:lnTo>
                      <a:pt x="107" y="69"/>
                    </a:lnTo>
                    <a:lnTo>
                      <a:pt x="102" y="73"/>
                    </a:lnTo>
                    <a:lnTo>
                      <a:pt x="96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6" y="94"/>
                    </a:lnTo>
                    <a:lnTo>
                      <a:pt x="82" y="101"/>
                    </a:lnTo>
                    <a:lnTo>
                      <a:pt x="80" y="109"/>
                    </a:lnTo>
                    <a:lnTo>
                      <a:pt x="76" y="127"/>
                    </a:lnTo>
                    <a:lnTo>
                      <a:pt x="76" y="150"/>
                    </a:lnTo>
                    <a:lnTo>
                      <a:pt x="76" y="174"/>
                    </a:lnTo>
                    <a:lnTo>
                      <a:pt x="80" y="195"/>
                    </a:lnTo>
                    <a:lnTo>
                      <a:pt x="83" y="203"/>
                    </a:lnTo>
                    <a:lnTo>
                      <a:pt x="86" y="211"/>
                    </a:lnTo>
                    <a:lnTo>
                      <a:pt x="88" y="219"/>
                    </a:lnTo>
                    <a:lnTo>
                      <a:pt x="92" y="224"/>
                    </a:lnTo>
                    <a:lnTo>
                      <a:pt x="98" y="229"/>
                    </a:lnTo>
                    <a:lnTo>
                      <a:pt x="102" y="233"/>
                    </a:lnTo>
                    <a:lnTo>
                      <a:pt x="107" y="237"/>
                    </a:lnTo>
                    <a:lnTo>
                      <a:pt x="112" y="240"/>
                    </a:lnTo>
                    <a:lnTo>
                      <a:pt x="119" y="243"/>
                    </a:lnTo>
                    <a:lnTo>
                      <a:pt x="124" y="244"/>
                    </a:lnTo>
                    <a:lnTo>
                      <a:pt x="131" y="245"/>
                    </a:lnTo>
                    <a:lnTo>
                      <a:pt x="137" y="245"/>
                    </a:lnTo>
                    <a:lnTo>
                      <a:pt x="148" y="245"/>
                    </a:lnTo>
                    <a:lnTo>
                      <a:pt x="157" y="243"/>
                    </a:lnTo>
                    <a:lnTo>
                      <a:pt x="165" y="239"/>
                    </a:lnTo>
                    <a:lnTo>
                      <a:pt x="173" y="233"/>
                    </a:lnTo>
                    <a:lnTo>
                      <a:pt x="179" y="225"/>
                    </a:lnTo>
                    <a:lnTo>
                      <a:pt x="184" y="216"/>
                    </a:lnTo>
                    <a:lnTo>
                      <a:pt x="189" y="204"/>
                    </a:lnTo>
                    <a:lnTo>
                      <a:pt x="192" y="190"/>
                    </a:lnTo>
                    <a:lnTo>
                      <a:pt x="265" y="203"/>
                    </a:lnTo>
                    <a:lnTo>
                      <a:pt x="262" y="215"/>
                    </a:lnTo>
                    <a:lnTo>
                      <a:pt x="258" y="228"/>
                    </a:lnTo>
                    <a:lnTo>
                      <a:pt x="254" y="239"/>
                    </a:lnTo>
                    <a:lnTo>
                      <a:pt x="249" y="249"/>
                    </a:lnTo>
                    <a:lnTo>
                      <a:pt x="242" y="259"/>
                    </a:lnTo>
                    <a:lnTo>
                      <a:pt x="236" y="268"/>
                    </a:lnTo>
                    <a:lnTo>
                      <a:pt x="229" y="276"/>
                    </a:lnTo>
                    <a:lnTo>
                      <a:pt x="221" y="282"/>
                    </a:lnTo>
                    <a:lnTo>
                      <a:pt x="213" y="289"/>
                    </a:lnTo>
                    <a:lnTo>
                      <a:pt x="204" y="294"/>
                    </a:lnTo>
                    <a:lnTo>
                      <a:pt x="195" y="300"/>
                    </a:lnTo>
                    <a:lnTo>
                      <a:pt x="184" y="302"/>
                    </a:lnTo>
                    <a:lnTo>
                      <a:pt x="172" y="306"/>
                    </a:lnTo>
                    <a:lnTo>
                      <a:pt x="160" y="308"/>
                    </a:lnTo>
                    <a:lnTo>
                      <a:pt x="148" y="309"/>
                    </a:lnTo>
                    <a:lnTo>
                      <a:pt x="135" y="310"/>
                    </a:lnTo>
                    <a:lnTo>
                      <a:pt x="119" y="309"/>
                    </a:lnTo>
                    <a:lnTo>
                      <a:pt x="106" y="308"/>
                    </a:lnTo>
                    <a:lnTo>
                      <a:pt x="91" y="304"/>
                    </a:lnTo>
                    <a:lnTo>
                      <a:pt x="79" y="300"/>
                    </a:lnTo>
                    <a:lnTo>
                      <a:pt x="67" y="294"/>
                    </a:lnTo>
                    <a:lnTo>
                      <a:pt x="55" y="286"/>
                    </a:lnTo>
                    <a:lnTo>
                      <a:pt x="46" y="278"/>
                    </a:lnTo>
                    <a:lnTo>
                      <a:pt x="35" y="269"/>
                    </a:lnTo>
                    <a:lnTo>
                      <a:pt x="27" y="259"/>
                    </a:lnTo>
                    <a:lnTo>
                      <a:pt x="19" y="247"/>
                    </a:lnTo>
                    <a:lnTo>
                      <a:pt x="13" y="233"/>
                    </a:lnTo>
                    <a:lnTo>
                      <a:pt x="9" y="220"/>
                    </a:lnTo>
                    <a:lnTo>
                      <a:pt x="5" y="206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55"/>
                    </a:lnTo>
                    <a:lnTo>
                      <a:pt x="0" y="138"/>
                    </a:lnTo>
                    <a:lnTo>
                      <a:pt x="1" y="121"/>
                    </a:lnTo>
                    <a:lnTo>
                      <a:pt x="5" y="105"/>
                    </a:lnTo>
                    <a:lnTo>
                      <a:pt x="9" y="90"/>
                    </a:lnTo>
                    <a:lnTo>
                      <a:pt x="14" y="76"/>
                    </a:lnTo>
                    <a:lnTo>
                      <a:pt x="19" y="64"/>
                    </a:lnTo>
                    <a:lnTo>
                      <a:pt x="27" y="52"/>
                    </a:lnTo>
                    <a:lnTo>
                      <a:pt x="35" y="41"/>
                    </a:lnTo>
                    <a:lnTo>
                      <a:pt x="46" y="32"/>
                    </a:lnTo>
                    <a:lnTo>
                      <a:pt x="57" y="22"/>
                    </a:lnTo>
                    <a:lnTo>
                      <a:pt x="67" y="16"/>
                    </a:lnTo>
                    <a:lnTo>
                      <a:pt x="79" y="11"/>
                    </a:lnTo>
                    <a:lnTo>
                      <a:pt x="92" y="5"/>
                    </a:lnTo>
                    <a:lnTo>
                      <a:pt x="106" y="3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60" y="1"/>
                    </a:lnTo>
                    <a:lnTo>
                      <a:pt x="172" y="3"/>
                    </a:lnTo>
                    <a:lnTo>
                      <a:pt x="183" y="5"/>
                    </a:lnTo>
                    <a:lnTo>
                      <a:pt x="192" y="9"/>
                    </a:lnTo>
                    <a:lnTo>
                      <a:pt x="201" y="13"/>
                    </a:lnTo>
                    <a:lnTo>
                      <a:pt x="210" y="17"/>
                    </a:lnTo>
                    <a:lnTo>
                      <a:pt x="218" y="24"/>
                    </a:lnTo>
                    <a:lnTo>
                      <a:pt x="225" y="29"/>
                    </a:lnTo>
                    <a:lnTo>
                      <a:pt x="232" y="36"/>
                    </a:lnTo>
                    <a:lnTo>
                      <a:pt x="238" y="44"/>
                    </a:lnTo>
                    <a:lnTo>
                      <a:pt x="244" y="53"/>
                    </a:lnTo>
                    <a:lnTo>
                      <a:pt x="249" y="62"/>
                    </a:lnTo>
                    <a:lnTo>
                      <a:pt x="254" y="72"/>
                    </a:lnTo>
                    <a:lnTo>
                      <a:pt x="258" y="82"/>
                    </a:lnTo>
                    <a:lnTo>
                      <a:pt x="26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8" name="Freeform 320">
                <a:extLst>
                  <a:ext uri="{FF2B5EF4-FFF2-40B4-BE49-F238E27FC236}">
                    <a16:creationId xmlns:a16="http://schemas.microsoft.com/office/drawing/2014/main" id="{46918ACC-3F02-443B-B947-B5AC63D3DB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7" y="1663"/>
                <a:ext cx="73" cy="78"/>
              </a:xfrm>
              <a:custGeom>
                <a:avLst/>
                <a:gdLst>
                  <a:gd name="T0" fmla="*/ 5 w 292"/>
                  <a:gd name="T1" fmla="*/ 113 h 310"/>
                  <a:gd name="T2" fmla="*/ 24 w 292"/>
                  <a:gd name="T3" fmla="*/ 66 h 310"/>
                  <a:gd name="T4" fmla="*/ 41 w 292"/>
                  <a:gd name="T5" fmla="*/ 42 h 310"/>
                  <a:gd name="T6" fmla="*/ 62 w 292"/>
                  <a:gd name="T7" fmla="*/ 24 h 310"/>
                  <a:gd name="T8" fmla="*/ 106 w 292"/>
                  <a:gd name="T9" fmla="*/ 5 h 310"/>
                  <a:gd name="T10" fmla="*/ 160 w 292"/>
                  <a:gd name="T11" fmla="*/ 0 h 310"/>
                  <a:gd name="T12" fmla="*/ 204 w 292"/>
                  <a:gd name="T13" fmla="*/ 11 h 310"/>
                  <a:gd name="T14" fmla="*/ 240 w 292"/>
                  <a:gd name="T15" fmla="*/ 33 h 310"/>
                  <a:gd name="T16" fmla="*/ 268 w 292"/>
                  <a:gd name="T17" fmla="*/ 66 h 310"/>
                  <a:gd name="T18" fmla="*/ 285 w 292"/>
                  <a:gd name="T19" fmla="*/ 107 h 310"/>
                  <a:gd name="T20" fmla="*/ 292 w 292"/>
                  <a:gd name="T21" fmla="*/ 154 h 310"/>
                  <a:gd name="T22" fmla="*/ 285 w 292"/>
                  <a:gd name="T23" fmla="*/ 202 h 310"/>
                  <a:gd name="T24" fmla="*/ 268 w 292"/>
                  <a:gd name="T25" fmla="*/ 241 h 310"/>
                  <a:gd name="T26" fmla="*/ 238 w 292"/>
                  <a:gd name="T27" fmla="*/ 276 h 310"/>
                  <a:gd name="T28" fmla="*/ 203 w 292"/>
                  <a:gd name="T29" fmla="*/ 298 h 310"/>
                  <a:gd name="T30" fmla="*/ 162 w 292"/>
                  <a:gd name="T31" fmla="*/ 309 h 310"/>
                  <a:gd name="T32" fmla="*/ 107 w 292"/>
                  <a:gd name="T33" fmla="*/ 305 h 310"/>
                  <a:gd name="T34" fmla="*/ 63 w 292"/>
                  <a:gd name="T35" fmla="*/ 286 h 310"/>
                  <a:gd name="T36" fmla="*/ 41 w 292"/>
                  <a:gd name="T37" fmla="*/ 269 h 310"/>
                  <a:gd name="T38" fmla="*/ 24 w 292"/>
                  <a:gd name="T39" fmla="*/ 245 h 310"/>
                  <a:gd name="T40" fmla="*/ 10 w 292"/>
                  <a:gd name="T41" fmla="*/ 219 h 310"/>
                  <a:gd name="T42" fmla="*/ 1 w 292"/>
                  <a:gd name="T43" fmla="*/ 175 h 310"/>
                  <a:gd name="T44" fmla="*/ 77 w 292"/>
                  <a:gd name="T45" fmla="*/ 166 h 310"/>
                  <a:gd name="T46" fmla="*/ 82 w 292"/>
                  <a:gd name="T47" fmla="*/ 194 h 310"/>
                  <a:gd name="T48" fmla="*/ 91 w 292"/>
                  <a:gd name="T49" fmla="*/ 216 h 310"/>
                  <a:gd name="T50" fmla="*/ 107 w 292"/>
                  <a:gd name="T51" fmla="*/ 232 h 310"/>
                  <a:gd name="T52" fmla="*/ 124 w 292"/>
                  <a:gd name="T53" fmla="*/ 243 h 310"/>
                  <a:gd name="T54" fmla="*/ 146 w 292"/>
                  <a:gd name="T55" fmla="*/ 245 h 310"/>
                  <a:gd name="T56" fmla="*/ 166 w 292"/>
                  <a:gd name="T57" fmla="*/ 243 h 310"/>
                  <a:gd name="T58" fmla="*/ 184 w 292"/>
                  <a:gd name="T59" fmla="*/ 232 h 310"/>
                  <a:gd name="T60" fmla="*/ 199 w 292"/>
                  <a:gd name="T61" fmla="*/ 216 h 310"/>
                  <a:gd name="T62" fmla="*/ 209 w 292"/>
                  <a:gd name="T63" fmla="*/ 194 h 310"/>
                  <a:gd name="T64" fmla="*/ 213 w 292"/>
                  <a:gd name="T65" fmla="*/ 166 h 310"/>
                  <a:gd name="T66" fmla="*/ 213 w 292"/>
                  <a:gd name="T67" fmla="*/ 134 h 310"/>
                  <a:gd name="T68" fmla="*/ 207 w 292"/>
                  <a:gd name="T69" fmla="*/ 107 h 310"/>
                  <a:gd name="T70" fmla="*/ 195 w 292"/>
                  <a:gd name="T71" fmla="*/ 87 h 310"/>
                  <a:gd name="T72" fmla="*/ 179 w 292"/>
                  <a:gd name="T73" fmla="*/ 73 h 310"/>
                  <a:gd name="T74" fmla="*/ 159 w 292"/>
                  <a:gd name="T75" fmla="*/ 65 h 310"/>
                  <a:gd name="T76" fmla="*/ 138 w 292"/>
                  <a:gd name="T77" fmla="*/ 64 h 310"/>
                  <a:gd name="T78" fmla="*/ 119 w 292"/>
                  <a:gd name="T79" fmla="*/ 70 h 310"/>
                  <a:gd name="T80" fmla="*/ 102 w 292"/>
                  <a:gd name="T81" fmla="*/ 82 h 310"/>
                  <a:gd name="T82" fmla="*/ 87 w 292"/>
                  <a:gd name="T83" fmla="*/ 101 h 310"/>
                  <a:gd name="T84" fmla="*/ 79 w 292"/>
                  <a:gd name="T85" fmla="*/ 125 h 310"/>
                  <a:gd name="T86" fmla="*/ 77 w 292"/>
                  <a:gd name="T8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2" h="310">
                    <a:moveTo>
                      <a:pt x="0" y="151"/>
                    </a:moveTo>
                    <a:lnTo>
                      <a:pt x="1" y="131"/>
                    </a:lnTo>
                    <a:lnTo>
                      <a:pt x="5" y="113"/>
                    </a:lnTo>
                    <a:lnTo>
                      <a:pt x="10" y="93"/>
                    </a:lnTo>
                    <a:lnTo>
                      <a:pt x="18" y="76"/>
                    </a:lnTo>
                    <a:lnTo>
                      <a:pt x="24" y="66"/>
                    </a:lnTo>
                    <a:lnTo>
                      <a:pt x="29" y="58"/>
                    </a:lnTo>
                    <a:lnTo>
                      <a:pt x="34" y="50"/>
                    </a:lnTo>
                    <a:lnTo>
                      <a:pt x="41" y="42"/>
                    </a:lnTo>
                    <a:lnTo>
                      <a:pt x="47" y="36"/>
                    </a:lnTo>
                    <a:lnTo>
                      <a:pt x="54" y="30"/>
                    </a:lnTo>
                    <a:lnTo>
                      <a:pt x="62" y="24"/>
                    </a:lnTo>
                    <a:lnTo>
                      <a:pt x="70" y="20"/>
                    </a:lnTo>
                    <a:lnTo>
                      <a:pt x="87" y="11"/>
                    </a:lnTo>
                    <a:lnTo>
                      <a:pt x="106" y="5"/>
                    </a:lnTo>
                    <a:lnTo>
                      <a:pt x="124" y="1"/>
                    </a:lnTo>
                    <a:lnTo>
                      <a:pt x="146" y="0"/>
                    </a:lnTo>
                    <a:lnTo>
                      <a:pt x="160" y="0"/>
                    </a:lnTo>
                    <a:lnTo>
                      <a:pt x="176" y="3"/>
                    </a:lnTo>
                    <a:lnTo>
                      <a:pt x="189" y="7"/>
                    </a:lnTo>
                    <a:lnTo>
                      <a:pt x="204" y="11"/>
                    </a:lnTo>
                    <a:lnTo>
                      <a:pt x="216" y="17"/>
                    </a:lnTo>
                    <a:lnTo>
                      <a:pt x="228" y="24"/>
                    </a:lnTo>
                    <a:lnTo>
                      <a:pt x="240" y="33"/>
                    </a:lnTo>
                    <a:lnTo>
                      <a:pt x="250" y="44"/>
                    </a:lnTo>
                    <a:lnTo>
                      <a:pt x="260" y="54"/>
                    </a:lnTo>
                    <a:lnTo>
                      <a:pt x="268" y="66"/>
                    </a:lnTo>
                    <a:lnTo>
                      <a:pt x="276" y="79"/>
                    </a:lnTo>
                    <a:lnTo>
                      <a:pt x="281" y="93"/>
                    </a:lnTo>
                    <a:lnTo>
                      <a:pt x="285" y="107"/>
                    </a:lnTo>
                    <a:lnTo>
                      <a:pt x="289" y="122"/>
                    </a:lnTo>
                    <a:lnTo>
                      <a:pt x="290" y="138"/>
                    </a:lnTo>
                    <a:lnTo>
                      <a:pt x="292" y="154"/>
                    </a:lnTo>
                    <a:lnTo>
                      <a:pt x="290" y="171"/>
                    </a:lnTo>
                    <a:lnTo>
                      <a:pt x="289" y="186"/>
                    </a:lnTo>
                    <a:lnTo>
                      <a:pt x="285" y="202"/>
                    </a:lnTo>
                    <a:lnTo>
                      <a:pt x="281" y="216"/>
                    </a:lnTo>
                    <a:lnTo>
                      <a:pt x="274" y="229"/>
                    </a:lnTo>
                    <a:lnTo>
                      <a:pt x="268" y="241"/>
                    </a:lnTo>
                    <a:lnTo>
                      <a:pt x="260" y="255"/>
                    </a:lnTo>
                    <a:lnTo>
                      <a:pt x="249" y="265"/>
                    </a:lnTo>
                    <a:lnTo>
                      <a:pt x="238" y="276"/>
                    </a:lnTo>
                    <a:lnTo>
                      <a:pt x="228" y="285"/>
                    </a:lnTo>
                    <a:lnTo>
                      <a:pt x="216" y="293"/>
                    </a:lnTo>
                    <a:lnTo>
                      <a:pt x="203" y="298"/>
                    </a:lnTo>
                    <a:lnTo>
                      <a:pt x="189" y="304"/>
                    </a:lnTo>
                    <a:lnTo>
                      <a:pt x="176" y="306"/>
                    </a:lnTo>
                    <a:lnTo>
                      <a:pt x="162" y="309"/>
                    </a:lnTo>
                    <a:lnTo>
                      <a:pt x="146" y="310"/>
                    </a:lnTo>
                    <a:lnTo>
                      <a:pt x="127" y="309"/>
                    </a:lnTo>
                    <a:lnTo>
                      <a:pt x="107" y="305"/>
                    </a:lnTo>
                    <a:lnTo>
                      <a:pt x="90" y="300"/>
                    </a:lnTo>
                    <a:lnTo>
                      <a:pt x="71" y="292"/>
                    </a:lnTo>
                    <a:lnTo>
                      <a:pt x="63" y="286"/>
                    </a:lnTo>
                    <a:lnTo>
                      <a:pt x="55" y="281"/>
                    </a:lnTo>
                    <a:lnTo>
                      <a:pt x="47" y="274"/>
                    </a:lnTo>
                    <a:lnTo>
                      <a:pt x="41" y="269"/>
                    </a:lnTo>
                    <a:lnTo>
                      <a:pt x="34" y="261"/>
                    </a:lnTo>
                    <a:lnTo>
                      <a:pt x="29" y="255"/>
                    </a:lnTo>
                    <a:lnTo>
                      <a:pt x="24" y="245"/>
                    </a:lnTo>
                    <a:lnTo>
                      <a:pt x="18" y="237"/>
                    </a:lnTo>
                    <a:lnTo>
                      <a:pt x="14" y="228"/>
                    </a:lnTo>
                    <a:lnTo>
                      <a:pt x="10" y="219"/>
                    </a:lnTo>
                    <a:lnTo>
                      <a:pt x="8" y="208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1"/>
                    </a:lnTo>
                    <a:close/>
                    <a:moveTo>
                      <a:pt x="77" y="155"/>
                    </a:moveTo>
                    <a:lnTo>
                      <a:pt x="77" y="166"/>
                    </a:lnTo>
                    <a:lnTo>
                      <a:pt x="78" y="175"/>
                    </a:lnTo>
                    <a:lnTo>
                      <a:pt x="79" y="186"/>
                    </a:lnTo>
                    <a:lnTo>
                      <a:pt x="82" y="194"/>
                    </a:lnTo>
                    <a:lnTo>
                      <a:pt x="85" y="202"/>
                    </a:lnTo>
                    <a:lnTo>
                      <a:pt x="87" y="209"/>
                    </a:lnTo>
                    <a:lnTo>
                      <a:pt x="91" y="216"/>
                    </a:lnTo>
                    <a:lnTo>
                      <a:pt x="97" y="223"/>
                    </a:lnTo>
                    <a:lnTo>
                      <a:pt x="102" y="228"/>
                    </a:lnTo>
                    <a:lnTo>
                      <a:pt x="107" y="232"/>
                    </a:lnTo>
                    <a:lnTo>
                      <a:pt x="112" y="236"/>
                    </a:lnTo>
                    <a:lnTo>
                      <a:pt x="119" y="240"/>
                    </a:lnTo>
                    <a:lnTo>
                      <a:pt x="124" y="243"/>
                    </a:lnTo>
                    <a:lnTo>
                      <a:pt x="131" y="244"/>
                    </a:lnTo>
                    <a:lnTo>
                      <a:pt x="138" y="245"/>
                    </a:lnTo>
                    <a:lnTo>
                      <a:pt x="146" y="245"/>
                    </a:lnTo>
                    <a:lnTo>
                      <a:pt x="152" y="245"/>
                    </a:lnTo>
                    <a:lnTo>
                      <a:pt x="159" y="244"/>
                    </a:lnTo>
                    <a:lnTo>
                      <a:pt x="166" y="243"/>
                    </a:lnTo>
                    <a:lnTo>
                      <a:pt x="172" y="240"/>
                    </a:lnTo>
                    <a:lnTo>
                      <a:pt x="179" y="236"/>
                    </a:lnTo>
                    <a:lnTo>
                      <a:pt x="184" y="232"/>
                    </a:lnTo>
                    <a:lnTo>
                      <a:pt x="189" y="228"/>
                    </a:lnTo>
                    <a:lnTo>
                      <a:pt x="195" y="223"/>
                    </a:lnTo>
                    <a:lnTo>
                      <a:pt x="199" y="216"/>
                    </a:lnTo>
                    <a:lnTo>
                      <a:pt x="203" y="209"/>
                    </a:lnTo>
                    <a:lnTo>
                      <a:pt x="207" y="202"/>
                    </a:lnTo>
                    <a:lnTo>
                      <a:pt x="209" y="194"/>
                    </a:lnTo>
                    <a:lnTo>
                      <a:pt x="212" y="184"/>
                    </a:lnTo>
                    <a:lnTo>
                      <a:pt x="213" y="175"/>
                    </a:lnTo>
                    <a:lnTo>
                      <a:pt x="213" y="166"/>
                    </a:lnTo>
                    <a:lnTo>
                      <a:pt x="215" y="154"/>
                    </a:lnTo>
                    <a:lnTo>
                      <a:pt x="213" y="143"/>
                    </a:lnTo>
                    <a:lnTo>
                      <a:pt x="213" y="134"/>
                    </a:lnTo>
                    <a:lnTo>
                      <a:pt x="212" y="125"/>
                    </a:lnTo>
                    <a:lnTo>
                      <a:pt x="209" y="115"/>
                    </a:lnTo>
                    <a:lnTo>
                      <a:pt x="207" y="107"/>
                    </a:lnTo>
                    <a:lnTo>
                      <a:pt x="203" y="101"/>
                    </a:lnTo>
                    <a:lnTo>
                      <a:pt x="199" y="93"/>
                    </a:lnTo>
                    <a:lnTo>
                      <a:pt x="195" y="87"/>
                    </a:lnTo>
                    <a:lnTo>
                      <a:pt x="189" y="82"/>
                    </a:lnTo>
                    <a:lnTo>
                      <a:pt x="184" y="77"/>
                    </a:lnTo>
                    <a:lnTo>
                      <a:pt x="179" y="73"/>
                    </a:lnTo>
                    <a:lnTo>
                      <a:pt x="172" y="70"/>
                    </a:lnTo>
                    <a:lnTo>
                      <a:pt x="166" y="68"/>
                    </a:lnTo>
                    <a:lnTo>
                      <a:pt x="159" y="65"/>
                    </a:lnTo>
                    <a:lnTo>
                      <a:pt x="152" y="64"/>
                    </a:lnTo>
                    <a:lnTo>
                      <a:pt x="146" y="64"/>
                    </a:lnTo>
                    <a:lnTo>
                      <a:pt x="138" y="64"/>
                    </a:lnTo>
                    <a:lnTo>
                      <a:pt x="131" y="65"/>
                    </a:lnTo>
                    <a:lnTo>
                      <a:pt x="124" y="68"/>
                    </a:lnTo>
                    <a:lnTo>
                      <a:pt x="119" y="70"/>
                    </a:lnTo>
                    <a:lnTo>
                      <a:pt x="112" y="73"/>
                    </a:lnTo>
                    <a:lnTo>
                      <a:pt x="107" y="77"/>
                    </a:lnTo>
                    <a:lnTo>
                      <a:pt x="102" y="82"/>
                    </a:lnTo>
                    <a:lnTo>
                      <a:pt x="97" y="87"/>
                    </a:lnTo>
                    <a:lnTo>
                      <a:pt x="91" y="93"/>
                    </a:lnTo>
                    <a:lnTo>
                      <a:pt x="87" y="101"/>
                    </a:lnTo>
                    <a:lnTo>
                      <a:pt x="85" y="107"/>
                    </a:lnTo>
                    <a:lnTo>
                      <a:pt x="82" y="115"/>
                    </a:lnTo>
                    <a:lnTo>
                      <a:pt x="79" y="125"/>
                    </a:lnTo>
                    <a:lnTo>
                      <a:pt x="78" y="134"/>
                    </a:lnTo>
                    <a:lnTo>
                      <a:pt x="77" y="144"/>
                    </a:lnTo>
                    <a:lnTo>
                      <a:pt x="77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89" name="Freeform 321">
                <a:extLst>
                  <a:ext uri="{FF2B5EF4-FFF2-40B4-BE49-F238E27FC236}">
                    <a16:creationId xmlns:a16="http://schemas.microsoft.com/office/drawing/2014/main" id="{02BFCD77-9AC4-4E26-B763-2E6A8AE8E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639"/>
                <a:ext cx="42" cy="102"/>
              </a:xfrm>
              <a:custGeom>
                <a:avLst/>
                <a:gdLst>
                  <a:gd name="T0" fmla="*/ 161 w 167"/>
                  <a:gd name="T1" fmla="*/ 105 h 408"/>
                  <a:gd name="T2" fmla="*/ 161 w 167"/>
                  <a:gd name="T3" fmla="*/ 167 h 408"/>
                  <a:gd name="T4" fmla="*/ 110 w 167"/>
                  <a:gd name="T5" fmla="*/ 167 h 408"/>
                  <a:gd name="T6" fmla="*/ 110 w 167"/>
                  <a:gd name="T7" fmla="*/ 286 h 408"/>
                  <a:gd name="T8" fmla="*/ 110 w 167"/>
                  <a:gd name="T9" fmla="*/ 304 h 408"/>
                  <a:gd name="T10" fmla="*/ 110 w 167"/>
                  <a:gd name="T11" fmla="*/ 315 h 408"/>
                  <a:gd name="T12" fmla="*/ 110 w 167"/>
                  <a:gd name="T13" fmla="*/ 323 h 408"/>
                  <a:gd name="T14" fmla="*/ 112 w 167"/>
                  <a:gd name="T15" fmla="*/ 329 h 408"/>
                  <a:gd name="T16" fmla="*/ 114 w 167"/>
                  <a:gd name="T17" fmla="*/ 334 h 408"/>
                  <a:gd name="T18" fmla="*/ 118 w 167"/>
                  <a:gd name="T19" fmla="*/ 339 h 408"/>
                  <a:gd name="T20" fmla="*/ 123 w 167"/>
                  <a:gd name="T21" fmla="*/ 342 h 408"/>
                  <a:gd name="T22" fmla="*/ 130 w 167"/>
                  <a:gd name="T23" fmla="*/ 343 h 408"/>
                  <a:gd name="T24" fmla="*/ 143 w 167"/>
                  <a:gd name="T25" fmla="*/ 341 h 408"/>
                  <a:gd name="T26" fmla="*/ 161 w 167"/>
                  <a:gd name="T27" fmla="*/ 335 h 408"/>
                  <a:gd name="T28" fmla="*/ 167 w 167"/>
                  <a:gd name="T29" fmla="*/ 396 h 408"/>
                  <a:gd name="T30" fmla="*/ 154 w 167"/>
                  <a:gd name="T31" fmla="*/ 402 h 408"/>
                  <a:gd name="T32" fmla="*/ 139 w 167"/>
                  <a:gd name="T33" fmla="*/ 404 h 408"/>
                  <a:gd name="T34" fmla="*/ 123 w 167"/>
                  <a:gd name="T35" fmla="*/ 407 h 408"/>
                  <a:gd name="T36" fmla="*/ 108 w 167"/>
                  <a:gd name="T37" fmla="*/ 408 h 408"/>
                  <a:gd name="T38" fmla="*/ 98 w 167"/>
                  <a:gd name="T39" fmla="*/ 407 h 408"/>
                  <a:gd name="T40" fmla="*/ 89 w 167"/>
                  <a:gd name="T41" fmla="*/ 406 h 408"/>
                  <a:gd name="T42" fmla="*/ 80 w 167"/>
                  <a:gd name="T43" fmla="*/ 404 h 408"/>
                  <a:gd name="T44" fmla="*/ 72 w 167"/>
                  <a:gd name="T45" fmla="*/ 400 h 408"/>
                  <a:gd name="T46" fmla="*/ 64 w 167"/>
                  <a:gd name="T47" fmla="*/ 396 h 408"/>
                  <a:gd name="T48" fmla="*/ 57 w 167"/>
                  <a:gd name="T49" fmla="*/ 392 h 408"/>
                  <a:gd name="T50" fmla="*/ 52 w 167"/>
                  <a:gd name="T51" fmla="*/ 387 h 408"/>
                  <a:gd name="T52" fmla="*/ 48 w 167"/>
                  <a:gd name="T53" fmla="*/ 382 h 408"/>
                  <a:gd name="T54" fmla="*/ 44 w 167"/>
                  <a:gd name="T55" fmla="*/ 376 h 408"/>
                  <a:gd name="T56" fmla="*/ 41 w 167"/>
                  <a:gd name="T57" fmla="*/ 369 h 408"/>
                  <a:gd name="T58" fmla="*/ 39 w 167"/>
                  <a:gd name="T59" fmla="*/ 361 h 408"/>
                  <a:gd name="T60" fmla="*/ 37 w 167"/>
                  <a:gd name="T61" fmla="*/ 351 h 408"/>
                  <a:gd name="T62" fmla="*/ 36 w 167"/>
                  <a:gd name="T63" fmla="*/ 343 h 408"/>
                  <a:gd name="T64" fmla="*/ 36 w 167"/>
                  <a:gd name="T65" fmla="*/ 331 h 408"/>
                  <a:gd name="T66" fmla="*/ 35 w 167"/>
                  <a:gd name="T67" fmla="*/ 315 h 408"/>
                  <a:gd name="T68" fmla="*/ 35 w 167"/>
                  <a:gd name="T69" fmla="*/ 297 h 408"/>
                  <a:gd name="T70" fmla="*/ 35 w 167"/>
                  <a:gd name="T71" fmla="*/ 167 h 408"/>
                  <a:gd name="T72" fmla="*/ 0 w 167"/>
                  <a:gd name="T73" fmla="*/ 167 h 408"/>
                  <a:gd name="T74" fmla="*/ 0 w 167"/>
                  <a:gd name="T75" fmla="*/ 105 h 408"/>
                  <a:gd name="T76" fmla="*/ 35 w 167"/>
                  <a:gd name="T77" fmla="*/ 105 h 408"/>
                  <a:gd name="T78" fmla="*/ 35 w 167"/>
                  <a:gd name="T79" fmla="*/ 46 h 408"/>
                  <a:gd name="T80" fmla="*/ 110 w 167"/>
                  <a:gd name="T81" fmla="*/ 0 h 408"/>
                  <a:gd name="T82" fmla="*/ 110 w 167"/>
                  <a:gd name="T83" fmla="*/ 105 h 408"/>
                  <a:gd name="T84" fmla="*/ 161 w 167"/>
                  <a:gd name="T85" fmla="*/ 10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7" h="408">
                    <a:moveTo>
                      <a:pt x="161" y="105"/>
                    </a:moveTo>
                    <a:lnTo>
                      <a:pt x="161" y="167"/>
                    </a:lnTo>
                    <a:lnTo>
                      <a:pt x="110" y="167"/>
                    </a:lnTo>
                    <a:lnTo>
                      <a:pt x="110" y="286"/>
                    </a:lnTo>
                    <a:lnTo>
                      <a:pt x="110" y="304"/>
                    </a:lnTo>
                    <a:lnTo>
                      <a:pt x="110" y="315"/>
                    </a:lnTo>
                    <a:lnTo>
                      <a:pt x="110" y="323"/>
                    </a:lnTo>
                    <a:lnTo>
                      <a:pt x="112" y="329"/>
                    </a:lnTo>
                    <a:lnTo>
                      <a:pt x="114" y="334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30" y="343"/>
                    </a:lnTo>
                    <a:lnTo>
                      <a:pt x="143" y="341"/>
                    </a:lnTo>
                    <a:lnTo>
                      <a:pt x="161" y="335"/>
                    </a:lnTo>
                    <a:lnTo>
                      <a:pt x="167" y="396"/>
                    </a:lnTo>
                    <a:lnTo>
                      <a:pt x="154" y="402"/>
                    </a:lnTo>
                    <a:lnTo>
                      <a:pt x="139" y="404"/>
                    </a:lnTo>
                    <a:lnTo>
                      <a:pt x="123" y="407"/>
                    </a:lnTo>
                    <a:lnTo>
                      <a:pt x="108" y="408"/>
                    </a:lnTo>
                    <a:lnTo>
                      <a:pt x="98" y="407"/>
                    </a:lnTo>
                    <a:lnTo>
                      <a:pt x="89" y="406"/>
                    </a:lnTo>
                    <a:lnTo>
                      <a:pt x="80" y="404"/>
                    </a:lnTo>
                    <a:lnTo>
                      <a:pt x="72" y="400"/>
                    </a:lnTo>
                    <a:lnTo>
                      <a:pt x="64" y="396"/>
                    </a:lnTo>
                    <a:lnTo>
                      <a:pt x="57" y="392"/>
                    </a:lnTo>
                    <a:lnTo>
                      <a:pt x="52" y="387"/>
                    </a:lnTo>
                    <a:lnTo>
                      <a:pt x="48" y="382"/>
                    </a:lnTo>
                    <a:lnTo>
                      <a:pt x="44" y="376"/>
                    </a:lnTo>
                    <a:lnTo>
                      <a:pt x="41" y="369"/>
                    </a:lnTo>
                    <a:lnTo>
                      <a:pt x="39" y="361"/>
                    </a:lnTo>
                    <a:lnTo>
                      <a:pt x="37" y="351"/>
                    </a:lnTo>
                    <a:lnTo>
                      <a:pt x="36" y="343"/>
                    </a:lnTo>
                    <a:lnTo>
                      <a:pt x="36" y="331"/>
                    </a:lnTo>
                    <a:lnTo>
                      <a:pt x="35" y="315"/>
                    </a:lnTo>
                    <a:lnTo>
                      <a:pt x="35" y="297"/>
                    </a:lnTo>
                    <a:lnTo>
                      <a:pt x="35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5" y="105"/>
                    </a:lnTo>
                    <a:lnTo>
                      <a:pt x="35" y="46"/>
                    </a:lnTo>
                    <a:lnTo>
                      <a:pt x="110" y="0"/>
                    </a:lnTo>
                    <a:lnTo>
                      <a:pt x="110" y="105"/>
                    </a:lnTo>
                    <a:lnTo>
                      <a:pt x="161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0" name="Freeform 322">
                <a:extLst>
                  <a:ext uri="{FF2B5EF4-FFF2-40B4-BE49-F238E27FC236}">
                    <a16:creationId xmlns:a16="http://schemas.microsoft.com/office/drawing/2014/main" id="{1D4321D2-4CE7-49A5-85B8-EAC0D7241D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" y="1637"/>
                <a:ext cx="18" cy="102"/>
              </a:xfrm>
              <a:custGeom>
                <a:avLst/>
                <a:gdLst>
                  <a:gd name="T0" fmla="*/ 0 w 75"/>
                  <a:gd name="T1" fmla="*/ 73 h 410"/>
                  <a:gd name="T2" fmla="*/ 0 w 75"/>
                  <a:gd name="T3" fmla="*/ 0 h 410"/>
                  <a:gd name="T4" fmla="*/ 75 w 75"/>
                  <a:gd name="T5" fmla="*/ 0 h 410"/>
                  <a:gd name="T6" fmla="*/ 75 w 75"/>
                  <a:gd name="T7" fmla="*/ 73 h 410"/>
                  <a:gd name="T8" fmla="*/ 0 w 75"/>
                  <a:gd name="T9" fmla="*/ 73 h 410"/>
                  <a:gd name="T10" fmla="*/ 0 w 75"/>
                  <a:gd name="T11" fmla="*/ 410 h 410"/>
                  <a:gd name="T12" fmla="*/ 0 w 75"/>
                  <a:gd name="T13" fmla="*/ 113 h 410"/>
                  <a:gd name="T14" fmla="*/ 75 w 75"/>
                  <a:gd name="T15" fmla="*/ 113 h 410"/>
                  <a:gd name="T16" fmla="*/ 75 w 75"/>
                  <a:gd name="T17" fmla="*/ 410 h 410"/>
                  <a:gd name="T18" fmla="*/ 0 w 75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410">
                    <a:moveTo>
                      <a:pt x="0" y="73"/>
                    </a:moveTo>
                    <a:lnTo>
                      <a:pt x="0" y="0"/>
                    </a:lnTo>
                    <a:lnTo>
                      <a:pt x="75" y="0"/>
                    </a:lnTo>
                    <a:lnTo>
                      <a:pt x="75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75" y="113"/>
                    </a:lnTo>
                    <a:lnTo>
                      <a:pt x="75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1" name="Freeform 323">
                <a:extLst>
                  <a:ext uri="{FF2B5EF4-FFF2-40B4-BE49-F238E27FC236}">
                    <a16:creationId xmlns:a16="http://schemas.microsoft.com/office/drawing/2014/main" id="{A00490DD-407D-4A3B-A510-EA7802A7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663"/>
                <a:ext cx="64" cy="76"/>
              </a:xfrm>
              <a:custGeom>
                <a:avLst/>
                <a:gdLst>
                  <a:gd name="T0" fmla="*/ 257 w 257"/>
                  <a:gd name="T1" fmla="*/ 304 h 304"/>
                  <a:gd name="T2" fmla="*/ 181 w 257"/>
                  <a:gd name="T3" fmla="*/ 304 h 304"/>
                  <a:gd name="T4" fmla="*/ 181 w 257"/>
                  <a:gd name="T5" fmla="*/ 151 h 304"/>
                  <a:gd name="T6" fmla="*/ 181 w 257"/>
                  <a:gd name="T7" fmla="*/ 130 h 304"/>
                  <a:gd name="T8" fmla="*/ 180 w 257"/>
                  <a:gd name="T9" fmla="*/ 113 h 304"/>
                  <a:gd name="T10" fmla="*/ 179 w 257"/>
                  <a:gd name="T11" fmla="*/ 99 h 304"/>
                  <a:gd name="T12" fmla="*/ 177 w 257"/>
                  <a:gd name="T13" fmla="*/ 90 h 304"/>
                  <a:gd name="T14" fmla="*/ 175 w 257"/>
                  <a:gd name="T15" fmla="*/ 83 h 304"/>
                  <a:gd name="T16" fmla="*/ 171 w 257"/>
                  <a:gd name="T17" fmla="*/ 77 h 304"/>
                  <a:gd name="T18" fmla="*/ 167 w 257"/>
                  <a:gd name="T19" fmla="*/ 72 h 304"/>
                  <a:gd name="T20" fmla="*/ 161 w 257"/>
                  <a:gd name="T21" fmla="*/ 68 h 304"/>
                  <a:gd name="T22" fmla="*/ 156 w 257"/>
                  <a:gd name="T23" fmla="*/ 65 h 304"/>
                  <a:gd name="T24" fmla="*/ 150 w 257"/>
                  <a:gd name="T25" fmla="*/ 62 h 304"/>
                  <a:gd name="T26" fmla="*/ 143 w 257"/>
                  <a:gd name="T27" fmla="*/ 61 h 304"/>
                  <a:gd name="T28" fmla="*/ 135 w 257"/>
                  <a:gd name="T29" fmla="*/ 60 h 304"/>
                  <a:gd name="T30" fmla="*/ 126 w 257"/>
                  <a:gd name="T31" fmla="*/ 61 h 304"/>
                  <a:gd name="T32" fmla="*/ 118 w 257"/>
                  <a:gd name="T33" fmla="*/ 62 h 304"/>
                  <a:gd name="T34" fmla="*/ 108 w 257"/>
                  <a:gd name="T35" fmla="*/ 66 h 304"/>
                  <a:gd name="T36" fmla="*/ 100 w 257"/>
                  <a:gd name="T37" fmla="*/ 72 h 304"/>
                  <a:gd name="T38" fmla="*/ 94 w 257"/>
                  <a:gd name="T39" fmla="*/ 77 h 304"/>
                  <a:gd name="T40" fmla="*/ 87 w 257"/>
                  <a:gd name="T41" fmla="*/ 83 h 304"/>
                  <a:gd name="T42" fmla="*/ 83 w 257"/>
                  <a:gd name="T43" fmla="*/ 91 h 304"/>
                  <a:gd name="T44" fmla="*/ 79 w 257"/>
                  <a:gd name="T45" fmla="*/ 101 h 304"/>
                  <a:gd name="T46" fmla="*/ 77 w 257"/>
                  <a:gd name="T47" fmla="*/ 111 h 304"/>
                  <a:gd name="T48" fmla="*/ 75 w 257"/>
                  <a:gd name="T49" fmla="*/ 127 h 304"/>
                  <a:gd name="T50" fmla="*/ 74 w 257"/>
                  <a:gd name="T51" fmla="*/ 146 h 304"/>
                  <a:gd name="T52" fmla="*/ 74 w 257"/>
                  <a:gd name="T53" fmla="*/ 168 h 304"/>
                  <a:gd name="T54" fmla="*/ 74 w 257"/>
                  <a:gd name="T55" fmla="*/ 304 h 304"/>
                  <a:gd name="T56" fmla="*/ 0 w 257"/>
                  <a:gd name="T57" fmla="*/ 304 h 304"/>
                  <a:gd name="T58" fmla="*/ 0 w 257"/>
                  <a:gd name="T59" fmla="*/ 7 h 304"/>
                  <a:gd name="T60" fmla="*/ 69 w 257"/>
                  <a:gd name="T61" fmla="*/ 7 h 304"/>
                  <a:gd name="T62" fmla="*/ 69 w 257"/>
                  <a:gd name="T63" fmla="*/ 50 h 304"/>
                  <a:gd name="T64" fmla="*/ 78 w 257"/>
                  <a:gd name="T65" fmla="*/ 38 h 304"/>
                  <a:gd name="T66" fmla="*/ 89 w 257"/>
                  <a:gd name="T67" fmla="*/ 28 h 304"/>
                  <a:gd name="T68" fmla="*/ 99 w 257"/>
                  <a:gd name="T69" fmla="*/ 20 h 304"/>
                  <a:gd name="T70" fmla="*/ 110 w 257"/>
                  <a:gd name="T71" fmla="*/ 12 h 304"/>
                  <a:gd name="T72" fmla="*/ 122 w 257"/>
                  <a:gd name="T73" fmla="*/ 7 h 304"/>
                  <a:gd name="T74" fmla="*/ 135 w 257"/>
                  <a:gd name="T75" fmla="*/ 3 h 304"/>
                  <a:gd name="T76" fmla="*/ 148 w 257"/>
                  <a:gd name="T77" fmla="*/ 1 h 304"/>
                  <a:gd name="T78" fmla="*/ 161 w 257"/>
                  <a:gd name="T79" fmla="*/ 0 h 304"/>
                  <a:gd name="T80" fmla="*/ 173 w 257"/>
                  <a:gd name="T81" fmla="*/ 0 h 304"/>
                  <a:gd name="T82" fmla="*/ 185 w 257"/>
                  <a:gd name="T83" fmla="*/ 3 h 304"/>
                  <a:gd name="T84" fmla="*/ 196 w 257"/>
                  <a:gd name="T85" fmla="*/ 5 h 304"/>
                  <a:gd name="T86" fmla="*/ 207 w 257"/>
                  <a:gd name="T87" fmla="*/ 9 h 304"/>
                  <a:gd name="T88" fmla="*/ 216 w 257"/>
                  <a:gd name="T89" fmla="*/ 14 h 304"/>
                  <a:gd name="T90" fmla="*/ 225 w 257"/>
                  <a:gd name="T91" fmla="*/ 20 h 304"/>
                  <a:gd name="T92" fmla="*/ 232 w 257"/>
                  <a:gd name="T93" fmla="*/ 26 h 304"/>
                  <a:gd name="T94" fmla="*/ 237 w 257"/>
                  <a:gd name="T95" fmla="*/ 33 h 304"/>
                  <a:gd name="T96" fmla="*/ 242 w 257"/>
                  <a:gd name="T97" fmla="*/ 41 h 304"/>
                  <a:gd name="T98" fmla="*/ 246 w 257"/>
                  <a:gd name="T99" fmla="*/ 49 h 304"/>
                  <a:gd name="T100" fmla="*/ 250 w 257"/>
                  <a:gd name="T101" fmla="*/ 57 h 304"/>
                  <a:gd name="T102" fmla="*/ 252 w 257"/>
                  <a:gd name="T103" fmla="*/ 66 h 304"/>
                  <a:gd name="T104" fmla="*/ 254 w 257"/>
                  <a:gd name="T105" fmla="*/ 77 h 304"/>
                  <a:gd name="T106" fmla="*/ 256 w 257"/>
                  <a:gd name="T107" fmla="*/ 89 h 304"/>
                  <a:gd name="T108" fmla="*/ 256 w 257"/>
                  <a:gd name="T109" fmla="*/ 102 h 304"/>
                  <a:gd name="T110" fmla="*/ 257 w 257"/>
                  <a:gd name="T111" fmla="*/ 119 h 304"/>
                  <a:gd name="T112" fmla="*/ 257 w 257"/>
                  <a:gd name="T113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7" h="304">
                    <a:moveTo>
                      <a:pt x="257" y="304"/>
                    </a:moveTo>
                    <a:lnTo>
                      <a:pt x="181" y="304"/>
                    </a:lnTo>
                    <a:lnTo>
                      <a:pt x="181" y="151"/>
                    </a:lnTo>
                    <a:lnTo>
                      <a:pt x="181" y="130"/>
                    </a:lnTo>
                    <a:lnTo>
                      <a:pt x="180" y="113"/>
                    </a:lnTo>
                    <a:lnTo>
                      <a:pt x="179" y="99"/>
                    </a:lnTo>
                    <a:lnTo>
                      <a:pt x="177" y="90"/>
                    </a:lnTo>
                    <a:lnTo>
                      <a:pt x="175" y="83"/>
                    </a:lnTo>
                    <a:lnTo>
                      <a:pt x="171" y="77"/>
                    </a:lnTo>
                    <a:lnTo>
                      <a:pt x="167" y="72"/>
                    </a:lnTo>
                    <a:lnTo>
                      <a:pt x="161" y="68"/>
                    </a:lnTo>
                    <a:lnTo>
                      <a:pt x="156" y="65"/>
                    </a:lnTo>
                    <a:lnTo>
                      <a:pt x="150" y="62"/>
                    </a:lnTo>
                    <a:lnTo>
                      <a:pt x="143" y="61"/>
                    </a:lnTo>
                    <a:lnTo>
                      <a:pt x="135" y="60"/>
                    </a:lnTo>
                    <a:lnTo>
                      <a:pt x="126" y="61"/>
                    </a:lnTo>
                    <a:lnTo>
                      <a:pt x="118" y="62"/>
                    </a:lnTo>
                    <a:lnTo>
                      <a:pt x="108" y="66"/>
                    </a:lnTo>
                    <a:lnTo>
                      <a:pt x="100" y="72"/>
                    </a:lnTo>
                    <a:lnTo>
                      <a:pt x="94" y="77"/>
                    </a:lnTo>
                    <a:lnTo>
                      <a:pt x="87" y="83"/>
                    </a:lnTo>
                    <a:lnTo>
                      <a:pt x="83" y="91"/>
                    </a:lnTo>
                    <a:lnTo>
                      <a:pt x="79" y="101"/>
                    </a:lnTo>
                    <a:lnTo>
                      <a:pt x="77" y="111"/>
                    </a:lnTo>
                    <a:lnTo>
                      <a:pt x="75" y="127"/>
                    </a:lnTo>
                    <a:lnTo>
                      <a:pt x="74" y="146"/>
                    </a:lnTo>
                    <a:lnTo>
                      <a:pt x="74" y="168"/>
                    </a:lnTo>
                    <a:lnTo>
                      <a:pt x="74" y="304"/>
                    </a:lnTo>
                    <a:lnTo>
                      <a:pt x="0" y="304"/>
                    </a:lnTo>
                    <a:lnTo>
                      <a:pt x="0" y="7"/>
                    </a:lnTo>
                    <a:lnTo>
                      <a:pt x="69" y="7"/>
                    </a:lnTo>
                    <a:lnTo>
                      <a:pt x="69" y="50"/>
                    </a:lnTo>
                    <a:lnTo>
                      <a:pt x="78" y="38"/>
                    </a:lnTo>
                    <a:lnTo>
                      <a:pt x="89" y="28"/>
                    </a:lnTo>
                    <a:lnTo>
                      <a:pt x="99" y="20"/>
                    </a:lnTo>
                    <a:lnTo>
                      <a:pt x="110" y="12"/>
                    </a:lnTo>
                    <a:lnTo>
                      <a:pt x="122" y="7"/>
                    </a:lnTo>
                    <a:lnTo>
                      <a:pt x="135" y="3"/>
                    </a:lnTo>
                    <a:lnTo>
                      <a:pt x="148" y="1"/>
                    </a:lnTo>
                    <a:lnTo>
                      <a:pt x="161" y="0"/>
                    </a:lnTo>
                    <a:lnTo>
                      <a:pt x="173" y="0"/>
                    </a:lnTo>
                    <a:lnTo>
                      <a:pt x="185" y="3"/>
                    </a:lnTo>
                    <a:lnTo>
                      <a:pt x="196" y="5"/>
                    </a:lnTo>
                    <a:lnTo>
                      <a:pt x="207" y="9"/>
                    </a:lnTo>
                    <a:lnTo>
                      <a:pt x="216" y="14"/>
                    </a:lnTo>
                    <a:lnTo>
                      <a:pt x="225" y="20"/>
                    </a:lnTo>
                    <a:lnTo>
                      <a:pt x="232" y="26"/>
                    </a:lnTo>
                    <a:lnTo>
                      <a:pt x="237" y="33"/>
                    </a:lnTo>
                    <a:lnTo>
                      <a:pt x="242" y="41"/>
                    </a:lnTo>
                    <a:lnTo>
                      <a:pt x="246" y="49"/>
                    </a:lnTo>
                    <a:lnTo>
                      <a:pt x="250" y="57"/>
                    </a:lnTo>
                    <a:lnTo>
                      <a:pt x="252" y="66"/>
                    </a:lnTo>
                    <a:lnTo>
                      <a:pt x="254" y="77"/>
                    </a:lnTo>
                    <a:lnTo>
                      <a:pt x="256" y="89"/>
                    </a:lnTo>
                    <a:lnTo>
                      <a:pt x="256" y="102"/>
                    </a:lnTo>
                    <a:lnTo>
                      <a:pt x="257" y="119"/>
                    </a:lnTo>
                    <a:lnTo>
                      <a:pt x="257" y="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2" name="Freeform 324">
                <a:extLst>
                  <a:ext uri="{FF2B5EF4-FFF2-40B4-BE49-F238E27FC236}">
                    <a16:creationId xmlns:a16="http://schemas.microsoft.com/office/drawing/2014/main" id="{6A2222B3-4601-4802-AD21-5873599A09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6" y="1663"/>
                <a:ext cx="66" cy="78"/>
              </a:xfrm>
              <a:custGeom>
                <a:avLst/>
                <a:gdLst>
                  <a:gd name="T0" fmla="*/ 10 w 264"/>
                  <a:gd name="T1" fmla="*/ 74 h 310"/>
                  <a:gd name="T2" fmla="*/ 22 w 264"/>
                  <a:gd name="T3" fmla="*/ 46 h 310"/>
                  <a:gd name="T4" fmla="*/ 40 w 264"/>
                  <a:gd name="T5" fmla="*/ 26 h 310"/>
                  <a:gd name="T6" fmla="*/ 62 w 264"/>
                  <a:gd name="T7" fmla="*/ 12 h 310"/>
                  <a:gd name="T8" fmla="*/ 91 w 264"/>
                  <a:gd name="T9" fmla="*/ 3 h 310"/>
                  <a:gd name="T10" fmla="*/ 130 w 264"/>
                  <a:gd name="T11" fmla="*/ 0 h 310"/>
                  <a:gd name="T12" fmla="*/ 189 w 264"/>
                  <a:gd name="T13" fmla="*/ 7 h 310"/>
                  <a:gd name="T14" fmla="*/ 224 w 264"/>
                  <a:gd name="T15" fmla="*/ 26 h 310"/>
                  <a:gd name="T16" fmla="*/ 243 w 264"/>
                  <a:gd name="T17" fmla="*/ 56 h 310"/>
                  <a:gd name="T18" fmla="*/ 248 w 264"/>
                  <a:gd name="T19" fmla="*/ 114 h 310"/>
                  <a:gd name="T20" fmla="*/ 248 w 264"/>
                  <a:gd name="T21" fmla="*/ 240 h 310"/>
                  <a:gd name="T22" fmla="*/ 256 w 264"/>
                  <a:gd name="T23" fmla="*/ 282 h 310"/>
                  <a:gd name="T24" fmla="*/ 187 w 264"/>
                  <a:gd name="T25" fmla="*/ 293 h 310"/>
                  <a:gd name="T26" fmla="*/ 180 w 264"/>
                  <a:gd name="T27" fmla="*/ 271 h 310"/>
                  <a:gd name="T28" fmla="*/ 151 w 264"/>
                  <a:gd name="T29" fmla="*/ 294 h 310"/>
                  <a:gd name="T30" fmla="*/ 116 w 264"/>
                  <a:gd name="T31" fmla="*/ 308 h 310"/>
                  <a:gd name="T32" fmla="*/ 82 w 264"/>
                  <a:gd name="T33" fmla="*/ 309 h 310"/>
                  <a:gd name="T34" fmla="*/ 54 w 264"/>
                  <a:gd name="T35" fmla="*/ 304 h 310"/>
                  <a:gd name="T36" fmla="*/ 32 w 264"/>
                  <a:gd name="T37" fmla="*/ 290 h 310"/>
                  <a:gd name="T38" fmla="*/ 13 w 264"/>
                  <a:gd name="T39" fmla="*/ 272 h 310"/>
                  <a:gd name="T40" fmla="*/ 2 w 264"/>
                  <a:gd name="T41" fmla="*/ 249 h 310"/>
                  <a:gd name="T42" fmla="*/ 0 w 264"/>
                  <a:gd name="T43" fmla="*/ 221 h 310"/>
                  <a:gd name="T44" fmla="*/ 6 w 264"/>
                  <a:gd name="T45" fmla="*/ 187 h 310"/>
                  <a:gd name="T46" fmla="*/ 25 w 264"/>
                  <a:gd name="T47" fmla="*/ 160 h 310"/>
                  <a:gd name="T48" fmla="*/ 54 w 264"/>
                  <a:gd name="T49" fmla="*/ 142 h 310"/>
                  <a:gd name="T50" fmla="*/ 102 w 264"/>
                  <a:gd name="T51" fmla="*/ 129 h 310"/>
                  <a:gd name="T52" fmla="*/ 163 w 264"/>
                  <a:gd name="T53" fmla="*/ 114 h 310"/>
                  <a:gd name="T54" fmla="*/ 174 w 264"/>
                  <a:gd name="T55" fmla="*/ 91 h 310"/>
                  <a:gd name="T56" fmla="*/ 164 w 264"/>
                  <a:gd name="T57" fmla="*/ 69 h 310"/>
                  <a:gd name="T58" fmla="*/ 138 w 264"/>
                  <a:gd name="T59" fmla="*/ 61 h 310"/>
                  <a:gd name="T60" fmla="*/ 106 w 264"/>
                  <a:gd name="T61" fmla="*/ 62 h 310"/>
                  <a:gd name="T62" fmla="*/ 87 w 264"/>
                  <a:gd name="T63" fmla="*/ 73 h 310"/>
                  <a:gd name="T64" fmla="*/ 75 w 264"/>
                  <a:gd name="T65" fmla="*/ 97 h 310"/>
                  <a:gd name="T66" fmla="*/ 156 w 264"/>
                  <a:gd name="T67" fmla="*/ 166 h 310"/>
                  <a:gd name="T68" fmla="*/ 115 w 264"/>
                  <a:gd name="T69" fmla="*/ 176 h 310"/>
                  <a:gd name="T70" fmla="*/ 89 w 264"/>
                  <a:gd name="T71" fmla="*/ 187 h 310"/>
                  <a:gd name="T72" fmla="*/ 75 w 264"/>
                  <a:gd name="T73" fmla="*/ 206 h 310"/>
                  <a:gd name="T74" fmla="*/ 77 w 264"/>
                  <a:gd name="T75" fmla="*/ 229 h 310"/>
                  <a:gd name="T76" fmla="*/ 91 w 264"/>
                  <a:gd name="T77" fmla="*/ 248 h 310"/>
                  <a:gd name="T78" fmla="*/ 115 w 264"/>
                  <a:gd name="T79" fmla="*/ 255 h 310"/>
                  <a:gd name="T80" fmla="*/ 144 w 264"/>
                  <a:gd name="T81" fmla="*/ 247 h 310"/>
                  <a:gd name="T82" fmla="*/ 166 w 264"/>
                  <a:gd name="T83" fmla="*/ 229 h 310"/>
                  <a:gd name="T84" fmla="*/ 174 w 264"/>
                  <a:gd name="T85" fmla="*/ 2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" h="310">
                    <a:moveTo>
                      <a:pt x="75" y="97"/>
                    </a:moveTo>
                    <a:lnTo>
                      <a:pt x="8" y="85"/>
                    </a:lnTo>
                    <a:lnTo>
                      <a:pt x="10" y="74"/>
                    </a:lnTo>
                    <a:lnTo>
                      <a:pt x="14" y="64"/>
                    </a:lnTo>
                    <a:lnTo>
                      <a:pt x="18" y="56"/>
                    </a:lnTo>
                    <a:lnTo>
                      <a:pt x="22" y="46"/>
                    </a:lnTo>
                    <a:lnTo>
                      <a:pt x="28" y="40"/>
                    </a:lnTo>
                    <a:lnTo>
                      <a:pt x="33" y="32"/>
                    </a:lnTo>
                    <a:lnTo>
                      <a:pt x="40" y="26"/>
                    </a:lnTo>
                    <a:lnTo>
                      <a:pt x="46" y="21"/>
                    </a:lnTo>
                    <a:lnTo>
                      <a:pt x="54" y="16"/>
                    </a:lnTo>
                    <a:lnTo>
                      <a:pt x="62" y="12"/>
                    </a:lnTo>
                    <a:lnTo>
                      <a:pt x="71" y="8"/>
                    </a:lnTo>
                    <a:lnTo>
                      <a:pt x="81" y="5"/>
                    </a:lnTo>
                    <a:lnTo>
                      <a:pt x="91" y="3"/>
                    </a:lnTo>
                    <a:lnTo>
                      <a:pt x="103" y="1"/>
                    </a:lnTo>
                    <a:lnTo>
                      <a:pt x="116" y="0"/>
                    </a:lnTo>
                    <a:lnTo>
                      <a:pt x="130" y="0"/>
                    </a:lnTo>
                    <a:lnTo>
                      <a:pt x="152" y="1"/>
                    </a:lnTo>
                    <a:lnTo>
                      <a:pt x="172" y="3"/>
                    </a:lnTo>
                    <a:lnTo>
                      <a:pt x="189" y="7"/>
                    </a:lnTo>
                    <a:lnTo>
                      <a:pt x="204" y="12"/>
                    </a:lnTo>
                    <a:lnTo>
                      <a:pt x="215" y="18"/>
                    </a:lnTo>
                    <a:lnTo>
                      <a:pt x="224" y="26"/>
                    </a:lnTo>
                    <a:lnTo>
                      <a:pt x="232" y="34"/>
                    </a:lnTo>
                    <a:lnTo>
                      <a:pt x="239" y="44"/>
                    </a:lnTo>
                    <a:lnTo>
                      <a:pt x="243" y="56"/>
                    </a:lnTo>
                    <a:lnTo>
                      <a:pt x="245" y="72"/>
                    </a:lnTo>
                    <a:lnTo>
                      <a:pt x="248" y="90"/>
                    </a:lnTo>
                    <a:lnTo>
                      <a:pt x="248" y="114"/>
                    </a:lnTo>
                    <a:lnTo>
                      <a:pt x="248" y="206"/>
                    </a:lnTo>
                    <a:lnTo>
                      <a:pt x="248" y="224"/>
                    </a:lnTo>
                    <a:lnTo>
                      <a:pt x="248" y="240"/>
                    </a:lnTo>
                    <a:lnTo>
                      <a:pt x="249" y="253"/>
                    </a:lnTo>
                    <a:lnTo>
                      <a:pt x="250" y="264"/>
                    </a:lnTo>
                    <a:lnTo>
                      <a:pt x="256" y="282"/>
                    </a:lnTo>
                    <a:lnTo>
                      <a:pt x="264" y="304"/>
                    </a:lnTo>
                    <a:lnTo>
                      <a:pt x="191" y="304"/>
                    </a:lnTo>
                    <a:lnTo>
                      <a:pt x="187" y="293"/>
                    </a:lnTo>
                    <a:lnTo>
                      <a:pt x="183" y="280"/>
                    </a:lnTo>
                    <a:lnTo>
                      <a:pt x="182" y="274"/>
                    </a:lnTo>
                    <a:lnTo>
                      <a:pt x="180" y="271"/>
                    </a:lnTo>
                    <a:lnTo>
                      <a:pt x="171" y="280"/>
                    </a:lnTo>
                    <a:lnTo>
                      <a:pt x="160" y="288"/>
                    </a:lnTo>
                    <a:lnTo>
                      <a:pt x="151" y="294"/>
                    </a:lnTo>
                    <a:lnTo>
                      <a:pt x="139" y="300"/>
                    </a:lnTo>
                    <a:lnTo>
                      <a:pt x="128" y="304"/>
                    </a:lnTo>
                    <a:lnTo>
                      <a:pt x="116" y="308"/>
                    </a:lnTo>
                    <a:lnTo>
                      <a:pt x="106" y="309"/>
                    </a:lnTo>
                    <a:lnTo>
                      <a:pt x="93" y="310"/>
                    </a:lnTo>
                    <a:lnTo>
                      <a:pt x="82" y="309"/>
                    </a:lnTo>
                    <a:lnTo>
                      <a:pt x="73" y="308"/>
                    </a:lnTo>
                    <a:lnTo>
                      <a:pt x="63" y="306"/>
                    </a:lnTo>
                    <a:lnTo>
                      <a:pt x="54" y="304"/>
                    </a:lnTo>
                    <a:lnTo>
                      <a:pt x="46" y="300"/>
                    </a:lnTo>
                    <a:lnTo>
                      <a:pt x="38" y="296"/>
                    </a:lnTo>
                    <a:lnTo>
                      <a:pt x="32" y="290"/>
                    </a:lnTo>
                    <a:lnTo>
                      <a:pt x="25" y="285"/>
                    </a:lnTo>
                    <a:lnTo>
                      <a:pt x="18" y="278"/>
                    </a:lnTo>
                    <a:lnTo>
                      <a:pt x="13" y="272"/>
                    </a:lnTo>
                    <a:lnTo>
                      <a:pt x="9" y="264"/>
                    </a:lnTo>
                    <a:lnTo>
                      <a:pt x="5" y="257"/>
                    </a:lnTo>
                    <a:lnTo>
                      <a:pt x="2" y="249"/>
                    </a:lnTo>
                    <a:lnTo>
                      <a:pt x="1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2" y="199"/>
                    </a:lnTo>
                    <a:lnTo>
                      <a:pt x="6" y="187"/>
                    </a:lnTo>
                    <a:lnTo>
                      <a:pt x="10" y="178"/>
                    </a:lnTo>
                    <a:lnTo>
                      <a:pt x="17" y="168"/>
                    </a:lnTo>
                    <a:lnTo>
                      <a:pt x="25" y="160"/>
                    </a:lnTo>
                    <a:lnTo>
                      <a:pt x="33" y="152"/>
                    </a:lnTo>
                    <a:lnTo>
                      <a:pt x="42" y="147"/>
                    </a:lnTo>
                    <a:lnTo>
                      <a:pt x="54" y="142"/>
                    </a:lnTo>
                    <a:lnTo>
                      <a:pt x="67" y="138"/>
                    </a:lnTo>
                    <a:lnTo>
                      <a:pt x="83" y="133"/>
                    </a:lnTo>
                    <a:lnTo>
                      <a:pt x="102" y="129"/>
                    </a:lnTo>
                    <a:lnTo>
                      <a:pt x="126" y="123"/>
                    </a:lnTo>
                    <a:lnTo>
                      <a:pt x="147" y="119"/>
                    </a:lnTo>
                    <a:lnTo>
                      <a:pt x="163" y="114"/>
                    </a:lnTo>
                    <a:lnTo>
                      <a:pt x="175" y="110"/>
                    </a:lnTo>
                    <a:lnTo>
                      <a:pt x="175" y="102"/>
                    </a:lnTo>
                    <a:lnTo>
                      <a:pt x="174" y="91"/>
                    </a:lnTo>
                    <a:lnTo>
                      <a:pt x="172" y="82"/>
                    </a:lnTo>
                    <a:lnTo>
                      <a:pt x="168" y="76"/>
                    </a:lnTo>
                    <a:lnTo>
                      <a:pt x="164" y="69"/>
                    </a:lnTo>
                    <a:lnTo>
                      <a:pt x="158" y="65"/>
                    </a:lnTo>
                    <a:lnTo>
                      <a:pt x="148" y="62"/>
                    </a:lnTo>
                    <a:lnTo>
                      <a:pt x="138" y="61"/>
                    </a:lnTo>
                    <a:lnTo>
                      <a:pt x="124" y="60"/>
                    </a:lnTo>
                    <a:lnTo>
                      <a:pt x="115" y="61"/>
                    </a:lnTo>
                    <a:lnTo>
                      <a:pt x="106" y="62"/>
                    </a:lnTo>
                    <a:lnTo>
                      <a:pt x="99" y="65"/>
                    </a:lnTo>
                    <a:lnTo>
                      <a:pt x="93" y="68"/>
                    </a:lnTo>
                    <a:lnTo>
                      <a:pt x="87" y="73"/>
                    </a:lnTo>
                    <a:lnTo>
                      <a:pt x="83" y="79"/>
                    </a:lnTo>
                    <a:lnTo>
                      <a:pt x="78" y="87"/>
                    </a:lnTo>
                    <a:lnTo>
                      <a:pt x="75" y="97"/>
                    </a:lnTo>
                    <a:close/>
                    <a:moveTo>
                      <a:pt x="175" y="160"/>
                    </a:moveTo>
                    <a:lnTo>
                      <a:pt x="167" y="163"/>
                    </a:lnTo>
                    <a:lnTo>
                      <a:pt x="156" y="166"/>
                    </a:lnTo>
                    <a:lnTo>
                      <a:pt x="144" y="170"/>
                    </a:lnTo>
                    <a:lnTo>
                      <a:pt x="130" y="172"/>
                    </a:lnTo>
                    <a:lnTo>
                      <a:pt x="115" y="176"/>
                    </a:lnTo>
                    <a:lnTo>
                      <a:pt x="103" y="179"/>
                    </a:lnTo>
                    <a:lnTo>
                      <a:pt x="95" y="183"/>
                    </a:lnTo>
                    <a:lnTo>
                      <a:pt x="89" y="187"/>
                    </a:lnTo>
                    <a:lnTo>
                      <a:pt x="82" y="192"/>
                    </a:lnTo>
                    <a:lnTo>
                      <a:pt x="78" y="199"/>
                    </a:lnTo>
                    <a:lnTo>
                      <a:pt x="75" y="206"/>
                    </a:lnTo>
                    <a:lnTo>
                      <a:pt x="74" y="213"/>
                    </a:lnTo>
                    <a:lnTo>
                      <a:pt x="75" y="221"/>
                    </a:lnTo>
                    <a:lnTo>
                      <a:pt x="77" y="229"/>
                    </a:lnTo>
                    <a:lnTo>
                      <a:pt x="81" y="236"/>
                    </a:lnTo>
                    <a:lnTo>
                      <a:pt x="86" y="243"/>
                    </a:lnTo>
                    <a:lnTo>
                      <a:pt x="91" y="248"/>
                    </a:lnTo>
                    <a:lnTo>
                      <a:pt x="99" y="252"/>
                    </a:lnTo>
                    <a:lnTo>
                      <a:pt x="107" y="253"/>
                    </a:lnTo>
                    <a:lnTo>
                      <a:pt x="115" y="255"/>
                    </a:lnTo>
                    <a:lnTo>
                      <a:pt x="126" y="253"/>
                    </a:lnTo>
                    <a:lnTo>
                      <a:pt x="135" y="251"/>
                    </a:lnTo>
                    <a:lnTo>
                      <a:pt x="144" y="247"/>
                    </a:lnTo>
                    <a:lnTo>
                      <a:pt x="154" y="240"/>
                    </a:lnTo>
                    <a:lnTo>
                      <a:pt x="160" y="235"/>
                    </a:lnTo>
                    <a:lnTo>
                      <a:pt x="166" y="229"/>
                    </a:lnTo>
                    <a:lnTo>
                      <a:pt x="170" y="221"/>
                    </a:lnTo>
                    <a:lnTo>
                      <a:pt x="172" y="215"/>
                    </a:lnTo>
                    <a:lnTo>
                      <a:pt x="174" y="200"/>
                    </a:lnTo>
                    <a:lnTo>
                      <a:pt x="175" y="176"/>
                    </a:lnTo>
                    <a:lnTo>
                      <a:pt x="17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3" name="Freeform 325">
                <a:extLst>
                  <a:ext uri="{FF2B5EF4-FFF2-40B4-BE49-F238E27FC236}">
                    <a16:creationId xmlns:a16="http://schemas.microsoft.com/office/drawing/2014/main" id="{09D2C1EB-156A-4FF0-83F0-A01619283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663"/>
                <a:ext cx="104" cy="76"/>
              </a:xfrm>
              <a:custGeom>
                <a:avLst/>
                <a:gdLst>
                  <a:gd name="T0" fmla="*/ 69 w 415"/>
                  <a:gd name="T1" fmla="*/ 7 h 304"/>
                  <a:gd name="T2" fmla="*/ 78 w 415"/>
                  <a:gd name="T3" fmla="*/ 36 h 304"/>
                  <a:gd name="T4" fmla="*/ 99 w 415"/>
                  <a:gd name="T5" fmla="*/ 18 h 304"/>
                  <a:gd name="T6" fmla="*/ 120 w 415"/>
                  <a:gd name="T7" fmla="*/ 7 h 304"/>
                  <a:gd name="T8" fmla="*/ 144 w 415"/>
                  <a:gd name="T9" fmla="*/ 1 h 304"/>
                  <a:gd name="T10" fmla="*/ 169 w 415"/>
                  <a:gd name="T11" fmla="*/ 1 h 304"/>
                  <a:gd name="T12" fmla="*/ 193 w 415"/>
                  <a:gd name="T13" fmla="*/ 7 h 304"/>
                  <a:gd name="T14" fmla="*/ 213 w 415"/>
                  <a:gd name="T15" fmla="*/ 18 h 304"/>
                  <a:gd name="T16" fmla="*/ 229 w 415"/>
                  <a:gd name="T17" fmla="*/ 36 h 304"/>
                  <a:gd name="T18" fmla="*/ 246 w 415"/>
                  <a:gd name="T19" fmla="*/ 36 h 304"/>
                  <a:gd name="T20" fmla="*/ 266 w 415"/>
                  <a:gd name="T21" fmla="*/ 18 h 304"/>
                  <a:gd name="T22" fmla="*/ 287 w 415"/>
                  <a:gd name="T23" fmla="*/ 7 h 304"/>
                  <a:gd name="T24" fmla="*/ 310 w 415"/>
                  <a:gd name="T25" fmla="*/ 1 h 304"/>
                  <a:gd name="T26" fmla="*/ 338 w 415"/>
                  <a:gd name="T27" fmla="*/ 1 h 304"/>
                  <a:gd name="T28" fmla="*/ 364 w 415"/>
                  <a:gd name="T29" fmla="*/ 8 h 304"/>
                  <a:gd name="T30" fmla="*/ 386 w 415"/>
                  <a:gd name="T31" fmla="*/ 21 h 304"/>
                  <a:gd name="T32" fmla="*/ 402 w 415"/>
                  <a:gd name="T33" fmla="*/ 40 h 304"/>
                  <a:gd name="T34" fmla="*/ 411 w 415"/>
                  <a:gd name="T35" fmla="*/ 64 h 304"/>
                  <a:gd name="T36" fmla="*/ 415 w 415"/>
                  <a:gd name="T37" fmla="*/ 94 h 304"/>
                  <a:gd name="T38" fmla="*/ 415 w 415"/>
                  <a:gd name="T39" fmla="*/ 304 h 304"/>
                  <a:gd name="T40" fmla="*/ 340 w 415"/>
                  <a:gd name="T41" fmla="*/ 134 h 304"/>
                  <a:gd name="T42" fmla="*/ 338 w 415"/>
                  <a:gd name="T43" fmla="*/ 97 h 304"/>
                  <a:gd name="T44" fmla="*/ 333 w 415"/>
                  <a:gd name="T45" fmla="*/ 77 h 304"/>
                  <a:gd name="T46" fmla="*/ 319 w 415"/>
                  <a:gd name="T47" fmla="*/ 64 h 304"/>
                  <a:gd name="T48" fmla="*/ 301 w 415"/>
                  <a:gd name="T49" fmla="*/ 60 h 304"/>
                  <a:gd name="T50" fmla="*/ 286 w 415"/>
                  <a:gd name="T51" fmla="*/ 62 h 304"/>
                  <a:gd name="T52" fmla="*/ 271 w 415"/>
                  <a:gd name="T53" fmla="*/ 70 h 304"/>
                  <a:gd name="T54" fmla="*/ 260 w 415"/>
                  <a:gd name="T55" fmla="*/ 82 h 304"/>
                  <a:gd name="T56" fmla="*/ 252 w 415"/>
                  <a:gd name="T57" fmla="*/ 99 h 304"/>
                  <a:gd name="T58" fmla="*/ 246 w 415"/>
                  <a:gd name="T59" fmla="*/ 125 h 304"/>
                  <a:gd name="T60" fmla="*/ 245 w 415"/>
                  <a:gd name="T61" fmla="*/ 160 h 304"/>
                  <a:gd name="T62" fmla="*/ 171 w 415"/>
                  <a:gd name="T63" fmla="*/ 304 h 304"/>
                  <a:gd name="T64" fmla="*/ 171 w 415"/>
                  <a:gd name="T65" fmla="*/ 121 h 304"/>
                  <a:gd name="T66" fmla="*/ 168 w 415"/>
                  <a:gd name="T67" fmla="*/ 93 h 304"/>
                  <a:gd name="T68" fmla="*/ 164 w 415"/>
                  <a:gd name="T69" fmla="*/ 79 h 304"/>
                  <a:gd name="T70" fmla="*/ 159 w 415"/>
                  <a:gd name="T71" fmla="*/ 69 h 304"/>
                  <a:gd name="T72" fmla="*/ 149 w 415"/>
                  <a:gd name="T73" fmla="*/ 64 h 304"/>
                  <a:gd name="T74" fmla="*/ 139 w 415"/>
                  <a:gd name="T75" fmla="*/ 61 h 304"/>
                  <a:gd name="T76" fmla="*/ 123 w 415"/>
                  <a:gd name="T77" fmla="*/ 61 h 304"/>
                  <a:gd name="T78" fmla="*/ 107 w 415"/>
                  <a:gd name="T79" fmla="*/ 65 h 304"/>
                  <a:gd name="T80" fmla="*/ 94 w 415"/>
                  <a:gd name="T81" fmla="*/ 76 h 304"/>
                  <a:gd name="T82" fmla="*/ 84 w 415"/>
                  <a:gd name="T83" fmla="*/ 89 h 304"/>
                  <a:gd name="T84" fmla="*/ 78 w 415"/>
                  <a:gd name="T85" fmla="*/ 109 h 304"/>
                  <a:gd name="T86" fmla="*/ 75 w 415"/>
                  <a:gd name="T87" fmla="*/ 139 h 304"/>
                  <a:gd name="T88" fmla="*/ 75 w 415"/>
                  <a:gd name="T89" fmla="*/ 304 h 304"/>
                  <a:gd name="T90" fmla="*/ 0 w 415"/>
                  <a:gd name="T91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5" h="304">
                    <a:moveTo>
                      <a:pt x="0" y="7"/>
                    </a:moveTo>
                    <a:lnTo>
                      <a:pt x="69" y="7"/>
                    </a:lnTo>
                    <a:lnTo>
                      <a:pt x="69" y="48"/>
                    </a:lnTo>
                    <a:lnTo>
                      <a:pt x="78" y="36"/>
                    </a:lnTo>
                    <a:lnTo>
                      <a:pt x="88" y="26"/>
                    </a:lnTo>
                    <a:lnTo>
                      <a:pt x="99" y="18"/>
                    </a:lnTo>
                    <a:lnTo>
                      <a:pt x="110" y="12"/>
                    </a:lnTo>
                    <a:lnTo>
                      <a:pt x="120" y="7"/>
                    </a:lnTo>
                    <a:lnTo>
                      <a:pt x="132" y="3"/>
                    </a:lnTo>
                    <a:lnTo>
                      <a:pt x="144" y="1"/>
                    </a:lnTo>
                    <a:lnTo>
                      <a:pt x="157" y="0"/>
                    </a:lnTo>
                    <a:lnTo>
                      <a:pt x="169" y="1"/>
                    </a:lnTo>
                    <a:lnTo>
                      <a:pt x="183" y="3"/>
                    </a:lnTo>
                    <a:lnTo>
                      <a:pt x="193" y="7"/>
                    </a:lnTo>
                    <a:lnTo>
                      <a:pt x="204" y="12"/>
                    </a:lnTo>
                    <a:lnTo>
                      <a:pt x="213" y="18"/>
                    </a:lnTo>
                    <a:lnTo>
                      <a:pt x="222" y="26"/>
                    </a:lnTo>
                    <a:lnTo>
                      <a:pt x="229" y="36"/>
                    </a:lnTo>
                    <a:lnTo>
                      <a:pt x="237" y="48"/>
                    </a:lnTo>
                    <a:lnTo>
                      <a:pt x="246" y="36"/>
                    </a:lnTo>
                    <a:lnTo>
                      <a:pt x="256" y="26"/>
                    </a:lnTo>
                    <a:lnTo>
                      <a:pt x="266" y="18"/>
                    </a:lnTo>
                    <a:lnTo>
                      <a:pt x="277" y="12"/>
                    </a:lnTo>
                    <a:lnTo>
                      <a:pt x="287" y="7"/>
                    </a:lnTo>
                    <a:lnTo>
                      <a:pt x="299" y="3"/>
                    </a:lnTo>
                    <a:lnTo>
                      <a:pt x="310" y="1"/>
                    </a:lnTo>
                    <a:lnTo>
                      <a:pt x="322" y="0"/>
                    </a:lnTo>
                    <a:lnTo>
                      <a:pt x="338" y="1"/>
                    </a:lnTo>
                    <a:lnTo>
                      <a:pt x="351" y="3"/>
                    </a:lnTo>
                    <a:lnTo>
                      <a:pt x="364" y="8"/>
                    </a:lnTo>
                    <a:lnTo>
                      <a:pt x="375" y="13"/>
                    </a:lnTo>
                    <a:lnTo>
                      <a:pt x="386" y="21"/>
                    </a:lnTo>
                    <a:lnTo>
                      <a:pt x="394" y="29"/>
                    </a:lnTo>
                    <a:lnTo>
                      <a:pt x="402" y="40"/>
                    </a:lnTo>
                    <a:lnTo>
                      <a:pt x="407" y="52"/>
                    </a:lnTo>
                    <a:lnTo>
                      <a:pt x="411" y="64"/>
                    </a:lnTo>
                    <a:lnTo>
                      <a:pt x="413" y="77"/>
                    </a:lnTo>
                    <a:lnTo>
                      <a:pt x="415" y="94"/>
                    </a:lnTo>
                    <a:lnTo>
                      <a:pt x="415" y="114"/>
                    </a:lnTo>
                    <a:lnTo>
                      <a:pt x="415" y="304"/>
                    </a:lnTo>
                    <a:lnTo>
                      <a:pt x="340" y="304"/>
                    </a:lnTo>
                    <a:lnTo>
                      <a:pt x="340" y="134"/>
                    </a:lnTo>
                    <a:lnTo>
                      <a:pt x="340" y="114"/>
                    </a:lnTo>
                    <a:lnTo>
                      <a:pt x="338" y="97"/>
                    </a:lnTo>
                    <a:lnTo>
                      <a:pt x="337" y="85"/>
                    </a:lnTo>
                    <a:lnTo>
                      <a:pt x="333" y="77"/>
                    </a:lnTo>
                    <a:lnTo>
                      <a:pt x="327" y="69"/>
                    </a:lnTo>
                    <a:lnTo>
                      <a:pt x="319" y="64"/>
                    </a:lnTo>
                    <a:lnTo>
                      <a:pt x="311" y="61"/>
                    </a:lnTo>
                    <a:lnTo>
                      <a:pt x="301" y="60"/>
                    </a:lnTo>
                    <a:lnTo>
                      <a:pt x="293" y="61"/>
                    </a:lnTo>
                    <a:lnTo>
                      <a:pt x="286" y="62"/>
                    </a:lnTo>
                    <a:lnTo>
                      <a:pt x="278" y="65"/>
                    </a:lnTo>
                    <a:lnTo>
                      <a:pt x="271" y="70"/>
                    </a:lnTo>
                    <a:lnTo>
                      <a:pt x="265" y="76"/>
                    </a:lnTo>
                    <a:lnTo>
                      <a:pt x="260" y="82"/>
                    </a:lnTo>
                    <a:lnTo>
                      <a:pt x="254" y="90"/>
                    </a:lnTo>
                    <a:lnTo>
                      <a:pt x="252" y="99"/>
                    </a:lnTo>
                    <a:lnTo>
                      <a:pt x="249" y="110"/>
                    </a:lnTo>
                    <a:lnTo>
                      <a:pt x="246" y="125"/>
                    </a:lnTo>
                    <a:lnTo>
                      <a:pt x="245" y="141"/>
                    </a:lnTo>
                    <a:lnTo>
                      <a:pt x="245" y="160"/>
                    </a:lnTo>
                    <a:lnTo>
                      <a:pt x="245" y="304"/>
                    </a:lnTo>
                    <a:lnTo>
                      <a:pt x="171" y="304"/>
                    </a:lnTo>
                    <a:lnTo>
                      <a:pt x="171" y="141"/>
                    </a:lnTo>
                    <a:lnTo>
                      <a:pt x="171" y="121"/>
                    </a:lnTo>
                    <a:lnTo>
                      <a:pt x="169" y="105"/>
                    </a:lnTo>
                    <a:lnTo>
                      <a:pt x="168" y="93"/>
                    </a:lnTo>
                    <a:lnTo>
                      <a:pt x="167" y="85"/>
                    </a:lnTo>
                    <a:lnTo>
                      <a:pt x="164" y="79"/>
                    </a:lnTo>
                    <a:lnTo>
                      <a:pt x="161" y="74"/>
                    </a:lnTo>
                    <a:lnTo>
                      <a:pt x="159" y="69"/>
                    </a:lnTo>
                    <a:lnTo>
                      <a:pt x="155" y="66"/>
                    </a:lnTo>
                    <a:lnTo>
                      <a:pt x="149" y="64"/>
                    </a:lnTo>
                    <a:lnTo>
                      <a:pt x="144" y="61"/>
                    </a:lnTo>
                    <a:lnTo>
                      <a:pt x="139" y="61"/>
                    </a:lnTo>
                    <a:lnTo>
                      <a:pt x="131" y="60"/>
                    </a:lnTo>
                    <a:lnTo>
                      <a:pt x="123" y="61"/>
                    </a:lnTo>
                    <a:lnTo>
                      <a:pt x="115" y="62"/>
                    </a:lnTo>
                    <a:lnTo>
                      <a:pt x="107" y="65"/>
                    </a:lnTo>
                    <a:lnTo>
                      <a:pt x="100" y="70"/>
                    </a:lnTo>
                    <a:lnTo>
                      <a:pt x="94" y="76"/>
                    </a:lnTo>
                    <a:lnTo>
                      <a:pt x="88" y="82"/>
                    </a:lnTo>
                    <a:lnTo>
                      <a:pt x="84" y="89"/>
                    </a:lnTo>
                    <a:lnTo>
                      <a:pt x="80" y="98"/>
                    </a:lnTo>
                    <a:lnTo>
                      <a:pt x="78" y="109"/>
                    </a:lnTo>
                    <a:lnTo>
                      <a:pt x="76" y="122"/>
                    </a:lnTo>
                    <a:lnTo>
                      <a:pt x="75" y="139"/>
                    </a:lnTo>
                    <a:lnTo>
                      <a:pt x="75" y="159"/>
                    </a:lnTo>
                    <a:lnTo>
                      <a:pt x="75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4" name="Freeform 326">
                <a:extLst>
                  <a:ext uri="{FF2B5EF4-FFF2-40B4-BE49-F238E27FC236}">
                    <a16:creationId xmlns:a16="http://schemas.microsoft.com/office/drawing/2014/main" id="{9E9237DC-9115-4065-A0B9-8CF51F8547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1637"/>
                <a:ext cx="19" cy="102"/>
              </a:xfrm>
              <a:custGeom>
                <a:avLst/>
                <a:gdLst>
                  <a:gd name="T0" fmla="*/ 0 w 74"/>
                  <a:gd name="T1" fmla="*/ 73 h 410"/>
                  <a:gd name="T2" fmla="*/ 0 w 74"/>
                  <a:gd name="T3" fmla="*/ 0 h 410"/>
                  <a:gd name="T4" fmla="*/ 74 w 74"/>
                  <a:gd name="T5" fmla="*/ 0 h 410"/>
                  <a:gd name="T6" fmla="*/ 74 w 74"/>
                  <a:gd name="T7" fmla="*/ 73 h 410"/>
                  <a:gd name="T8" fmla="*/ 0 w 74"/>
                  <a:gd name="T9" fmla="*/ 73 h 410"/>
                  <a:gd name="T10" fmla="*/ 0 w 74"/>
                  <a:gd name="T11" fmla="*/ 410 h 410"/>
                  <a:gd name="T12" fmla="*/ 0 w 74"/>
                  <a:gd name="T13" fmla="*/ 113 h 410"/>
                  <a:gd name="T14" fmla="*/ 74 w 74"/>
                  <a:gd name="T15" fmla="*/ 113 h 410"/>
                  <a:gd name="T16" fmla="*/ 74 w 74"/>
                  <a:gd name="T17" fmla="*/ 410 h 410"/>
                  <a:gd name="T18" fmla="*/ 0 w 74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410">
                    <a:moveTo>
                      <a:pt x="0" y="73"/>
                    </a:moveTo>
                    <a:lnTo>
                      <a:pt x="0" y="0"/>
                    </a:lnTo>
                    <a:lnTo>
                      <a:pt x="74" y="0"/>
                    </a:lnTo>
                    <a:lnTo>
                      <a:pt x="74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74" y="113"/>
                    </a:lnTo>
                    <a:lnTo>
                      <a:pt x="74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5" name="Freeform 327">
                <a:extLst>
                  <a:ext uri="{FF2B5EF4-FFF2-40B4-BE49-F238E27FC236}">
                    <a16:creationId xmlns:a16="http://schemas.microsoft.com/office/drawing/2014/main" id="{ECDD1724-C93A-4731-A31E-9A3BFAAD3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1" y="1637"/>
                <a:ext cx="69" cy="104"/>
              </a:xfrm>
              <a:custGeom>
                <a:avLst/>
                <a:gdLst>
                  <a:gd name="T0" fmla="*/ 206 w 275"/>
                  <a:gd name="T1" fmla="*/ 410 h 416"/>
                  <a:gd name="T2" fmla="*/ 197 w 275"/>
                  <a:gd name="T3" fmla="*/ 378 h 416"/>
                  <a:gd name="T4" fmla="*/ 177 w 275"/>
                  <a:gd name="T5" fmla="*/ 396 h 416"/>
                  <a:gd name="T6" fmla="*/ 153 w 275"/>
                  <a:gd name="T7" fmla="*/ 408 h 416"/>
                  <a:gd name="T8" fmla="*/ 129 w 275"/>
                  <a:gd name="T9" fmla="*/ 415 h 416"/>
                  <a:gd name="T10" fmla="*/ 105 w 275"/>
                  <a:gd name="T11" fmla="*/ 415 h 416"/>
                  <a:gd name="T12" fmla="*/ 83 w 275"/>
                  <a:gd name="T13" fmla="*/ 410 h 416"/>
                  <a:gd name="T14" fmla="*/ 63 w 275"/>
                  <a:gd name="T15" fmla="*/ 399 h 416"/>
                  <a:gd name="T16" fmla="*/ 43 w 275"/>
                  <a:gd name="T17" fmla="*/ 384 h 416"/>
                  <a:gd name="T18" fmla="*/ 26 w 275"/>
                  <a:gd name="T19" fmla="*/ 363 h 416"/>
                  <a:gd name="T20" fmla="*/ 14 w 275"/>
                  <a:gd name="T21" fmla="*/ 339 h 416"/>
                  <a:gd name="T22" fmla="*/ 4 w 275"/>
                  <a:gd name="T23" fmla="*/ 310 h 416"/>
                  <a:gd name="T24" fmla="*/ 0 w 275"/>
                  <a:gd name="T25" fmla="*/ 277 h 416"/>
                  <a:gd name="T26" fmla="*/ 0 w 275"/>
                  <a:gd name="T27" fmla="*/ 241 h 416"/>
                  <a:gd name="T28" fmla="*/ 4 w 275"/>
                  <a:gd name="T29" fmla="*/ 208 h 416"/>
                  <a:gd name="T30" fmla="*/ 12 w 275"/>
                  <a:gd name="T31" fmla="*/ 180 h 416"/>
                  <a:gd name="T32" fmla="*/ 26 w 275"/>
                  <a:gd name="T33" fmla="*/ 155 h 416"/>
                  <a:gd name="T34" fmla="*/ 42 w 275"/>
                  <a:gd name="T35" fmla="*/ 136 h 416"/>
                  <a:gd name="T36" fmla="*/ 61 w 275"/>
                  <a:gd name="T37" fmla="*/ 122 h 416"/>
                  <a:gd name="T38" fmla="*/ 83 w 275"/>
                  <a:gd name="T39" fmla="*/ 111 h 416"/>
                  <a:gd name="T40" fmla="*/ 107 w 275"/>
                  <a:gd name="T41" fmla="*/ 106 h 416"/>
                  <a:gd name="T42" fmla="*/ 130 w 275"/>
                  <a:gd name="T43" fmla="*/ 106 h 416"/>
                  <a:gd name="T44" fmla="*/ 153 w 275"/>
                  <a:gd name="T45" fmla="*/ 111 h 416"/>
                  <a:gd name="T46" fmla="*/ 173 w 275"/>
                  <a:gd name="T47" fmla="*/ 122 h 416"/>
                  <a:gd name="T48" fmla="*/ 191 w 275"/>
                  <a:gd name="T49" fmla="*/ 138 h 416"/>
                  <a:gd name="T50" fmla="*/ 201 w 275"/>
                  <a:gd name="T51" fmla="*/ 0 h 416"/>
                  <a:gd name="T52" fmla="*/ 275 w 275"/>
                  <a:gd name="T53" fmla="*/ 410 h 416"/>
                  <a:gd name="T54" fmla="*/ 77 w 275"/>
                  <a:gd name="T55" fmla="*/ 277 h 416"/>
                  <a:gd name="T56" fmla="*/ 83 w 275"/>
                  <a:gd name="T57" fmla="*/ 310 h 416"/>
                  <a:gd name="T58" fmla="*/ 93 w 275"/>
                  <a:gd name="T59" fmla="*/ 330 h 416"/>
                  <a:gd name="T60" fmla="*/ 104 w 275"/>
                  <a:gd name="T61" fmla="*/ 342 h 416"/>
                  <a:gd name="T62" fmla="*/ 117 w 275"/>
                  <a:gd name="T63" fmla="*/ 350 h 416"/>
                  <a:gd name="T64" fmla="*/ 130 w 275"/>
                  <a:gd name="T65" fmla="*/ 354 h 416"/>
                  <a:gd name="T66" fmla="*/ 145 w 275"/>
                  <a:gd name="T67" fmla="*/ 354 h 416"/>
                  <a:gd name="T68" fmla="*/ 157 w 275"/>
                  <a:gd name="T69" fmla="*/ 350 h 416"/>
                  <a:gd name="T70" fmla="*/ 168 w 275"/>
                  <a:gd name="T71" fmla="*/ 345 h 416"/>
                  <a:gd name="T72" fmla="*/ 178 w 275"/>
                  <a:gd name="T73" fmla="*/ 337 h 416"/>
                  <a:gd name="T74" fmla="*/ 187 w 275"/>
                  <a:gd name="T75" fmla="*/ 325 h 416"/>
                  <a:gd name="T76" fmla="*/ 194 w 275"/>
                  <a:gd name="T77" fmla="*/ 310 h 416"/>
                  <a:gd name="T78" fmla="*/ 199 w 275"/>
                  <a:gd name="T79" fmla="*/ 284 h 416"/>
                  <a:gd name="T80" fmla="*/ 199 w 275"/>
                  <a:gd name="T81" fmla="*/ 239 h 416"/>
                  <a:gd name="T82" fmla="*/ 194 w 275"/>
                  <a:gd name="T83" fmla="*/ 209 h 416"/>
                  <a:gd name="T84" fmla="*/ 187 w 275"/>
                  <a:gd name="T85" fmla="*/ 195 h 416"/>
                  <a:gd name="T86" fmla="*/ 178 w 275"/>
                  <a:gd name="T87" fmla="*/ 183 h 416"/>
                  <a:gd name="T88" fmla="*/ 169 w 275"/>
                  <a:gd name="T89" fmla="*/ 175 h 416"/>
                  <a:gd name="T90" fmla="*/ 157 w 275"/>
                  <a:gd name="T91" fmla="*/ 170 h 416"/>
                  <a:gd name="T92" fmla="*/ 145 w 275"/>
                  <a:gd name="T93" fmla="*/ 166 h 416"/>
                  <a:gd name="T94" fmla="*/ 132 w 275"/>
                  <a:gd name="T95" fmla="*/ 166 h 416"/>
                  <a:gd name="T96" fmla="*/ 120 w 275"/>
                  <a:gd name="T97" fmla="*/ 170 h 416"/>
                  <a:gd name="T98" fmla="*/ 109 w 275"/>
                  <a:gd name="T99" fmla="*/ 175 h 416"/>
                  <a:gd name="T100" fmla="*/ 99 w 275"/>
                  <a:gd name="T101" fmla="*/ 183 h 416"/>
                  <a:gd name="T102" fmla="*/ 89 w 275"/>
                  <a:gd name="T103" fmla="*/ 193 h 416"/>
                  <a:gd name="T104" fmla="*/ 83 w 275"/>
                  <a:gd name="T105" fmla="*/ 208 h 416"/>
                  <a:gd name="T106" fmla="*/ 77 w 275"/>
                  <a:gd name="T107" fmla="*/ 2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5" h="416">
                    <a:moveTo>
                      <a:pt x="275" y="410"/>
                    </a:moveTo>
                    <a:lnTo>
                      <a:pt x="206" y="410"/>
                    </a:lnTo>
                    <a:lnTo>
                      <a:pt x="206" y="366"/>
                    </a:lnTo>
                    <a:lnTo>
                      <a:pt x="197" y="378"/>
                    </a:lnTo>
                    <a:lnTo>
                      <a:pt x="187" y="387"/>
                    </a:lnTo>
                    <a:lnTo>
                      <a:pt x="177" y="396"/>
                    </a:lnTo>
                    <a:lnTo>
                      <a:pt x="165" y="403"/>
                    </a:lnTo>
                    <a:lnTo>
                      <a:pt x="153" y="408"/>
                    </a:lnTo>
                    <a:lnTo>
                      <a:pt x="141" y="412"/>
                    </a:lnTo>
                    <a:lnTo>
                      <a:pt x="129" y="415"/>
                    </a:lnTo>
                    <a:lnTo>
                      <a:pt x="117" y="416"/>
                    </a:lnTo>
                    <a:lnTo>
                      <a:pt x="105" y="415"/>
                    </a:lnTo>
                    <a:lnTo>
                      <a:pt x="95" y="414"/>
                    </a:lnTo>
                    <a:lnTo>
                      <a:pt x="83" y="410"/>
                    </a:lnTo>
                    <a:lnTo>
                      <a:pt x="72" y="406"/>
                    </a:lnTo>
                    <a:lnTo>
                      <a:pt x="63" y="399"/>
                    </a:lnTo>
                    <a:lnTo>
                      <a:pt x="52" y="392"/>
                    </a:lnTo>
                    <a:lnTo>
                      <a:pt x="43" y="384"/>
                    </a:lnTo>
                    <a:lnTo>
                      <a:pt x="35" y="375"/>
                    </a:lnTo>
                    <a:lnTo>
                      <a:pt x="26" y="363"/>
                    </a:lnTo>
                    <a:lnTo>
                      <a:pt x="19" y="351"/>
                    </a:lnTo>
                    <a:lnTo>
                      <a:pt x="14" y="339"/>
                    </a:lnTo>
                    <a:lnTo>
                      <a:pt x="8" y="325"/>
                    </a:lnTo>
                    <a:lnTo>
                      <a:pt x="4" y="310"/>
                    </a:lnTo>
                    <a:lnTo>
                      <a:pt x="2" y="294"/>
                    </a:lnTo>
                    <a:lnTo>
                      <a:pt x="0" y="277"/>
                    </a:lnTo>
                    <a:lnTo>
                      <a:pt x="0" y="260"/>
                    </a:lnTo>
                    <a:lnTo>
                      <a:pt x="0" y="241"/>
                    </a:lnTo>
                    <a:lnTo>
                      <a:pt x="2" y="224"/>
                    </a:lnTo>
                    <a:lnTo>
                      <a:pt x="4" y="208"/>
                    </a:lnTo>
                    <a:lnTo>
                      <a:pt x="8" y="193"/>
                    </a:lnTo>
                    <a:lnTo>
                      <a:pt x="12" y="180"/>
                    </a:lnTo>
                    <a:lnTo>
                      <a:pt x="19" y="167"/>
                    </a:lnTo>
                    <a:lnTo>
                      <a:pt x="26" y="155"/>
                    </a:lnTo>
                    <a:lnTo>
                      <a:pt x="34" y="146"/>
                    </a:lnTo>
                    <a:lnTo>
                      <a:pt x="42" y="136"/>
                    </a:lnTo>
                    <a:lnTo>
                      <a:pt x="51" y="128"/>
                    </a:lnTo>
                    <a:lnTo>
                      <a:pt x="61" y="122"/>
                    </a:lnTo>
                    <a:lnTo>
                      <a:pt x="72" y="115"/>
                    </a:lnTo>
                    <a:lnTo>
                      <a:pt x="83" y="111"/>
                    </a:lnTo>
                    <a:lnTo>
                      <a:pt x="95" y="109"/>
                    </a:lnTo>
                    <a:lnTo>
                      <a:pt x="107" y="106"/>
                    </a:lnTo>
                    <a:lnTo>
                      <a:pt x="118" y="106"/>
                    </a:lnTo>
                    <a:lnTo>
                      <a:pt x="130" y="106"/>
                    </a:lnTo>
                    <a:lnTo>
                      <a:pt x="141" y="109"/>
                    </a:lnTo>
                    <a:lnTo>
                      <a:pt x="153" y="111"/>
                    </a:lnTo>
                    <a:lnTo>
                      <a:pt x="162" y="117"/>
                    </a:lnTo>
                    <a:lnTo>
                      <a:pt x="173" y="122"/>
                    </a:lnTo>
                    <a:lnTo>
                      <a:pt x="182" y="130"/>
                    </a:lnTo>
                    <a:lnTo>
                      <a:pt x="191" y="138"/>
                    </a:lnTo>
                    <a:lnTo>
                      <a:pt x="201" y="147"/>
                    </a:lnTo>
                    <a:lnTo>
                      <a:pt x="201" y="0"/>
                    </a:lnTo>
                    <a:lnTo>
                      <a:pt x="275" y="0"/>
                    </a:lnTo>
                    <a:lnTo>
                      <a:pt x="275" y="410"/>
                    </a:lnTo>
                    <a:close/>
                    <a:moveTo>
                      <a:pt x="76" y="254"/>
                    </a:moveTo>
                    <a:lnTo>
                      <a:pt x="77" y="277"/>
                    </a:lnTo>
                    <a:lnTo>
                      <a:pt x="79" y="296"/>
                    </a:lnTo>
                    <a:lnTo>
                      <a:pt x="83" y="310"/>
                    </a:lnTo>
                    <a:lnTo>
                      <a:pt x="88" y="323"/>
                    </a:lnTo>
                    <a:lnTo>
                      <a:pt x="93" y="330"/>
                    </a:lnTo>
                    <a:lnTo>
                      <a:pt x="99" y="337"/>
                    </a:lnTo>
                    <a:lnTo>
                      <a:pt x="104" y="342"/>
                    </a:lnTo>
                    <a:lnTo>
                      <a:pt x="111" y="346"/>
                    </a:lnTo>
                    <a:lnTo>
                      <a:pt x="117" y="350"/>
                    </a:lnTo>
                    <a:lnTo>
                      <a:pt x="124" y="351"/>
                    </a:lnTo>
                    <a:lnTo>
                      <a:pt x="130" y="354"/>
                    </a:lnTo>
                    <a:lnTo>
                      <a:pt x="138" y="354"/>
                    </a:lnTo>
                    <a:lnTo>
                      <a:pt x="145" y="354"/>
                    </a:lnTo>
                    <a:lnTo>
                      <a:pt x="152" y="353"/>
                    </a:lnTo>
                    <a:lnTo>
                      <a:pt x="157" y="350"/>
                    </a:lnTo>
                    <a:lnTo>
                      <a:pt x="162" y="349"/>
                    </a:lnTo>
                    <a:lnTo>
                      <a:pt x="168" y="345"/>
                    </a:lnTo>
                    <a:lnTo>
                      <a:pt x="173" y="341"/>
                    </a:lnTo>
                    <a:lnTo>
                      <a:pt x="178" y="337"/>
                    </a:lnTo>
                    <a:lnTo>
                      <a:pt x="182" y="330"/>
                    </a:lnTo>
                    <a:lnTo>
                      <a:pt x="187" y="325"/>
                    </a:lnTo>
                    <a:lnTo>
                      <a:pt x="190" y="318"/>
                    </a:lnTo>
                    <a:lnTo>
                      <a:pt x="194" y="310"/>
                    </a:lnTo>
                    <a:lnTo>
                      <a:pt x="197" y="302"/>
                    </a:lnTo>
                    <a:lnTo>
                      <a:pt x="199" y="284"/>
                    </a:lnTo>
                    <a:lnTo>
                      <a:pt x="201" y="262"/>
                    </a:lnTo>
                    <a:lnTo>
                      <a:pt x="199" y="239"/>
                    </a:lnTo>
                    <a:lnTo>
                      <a:pt x="197" y="219"/>
                    </a:lnTo>
                    <a:lnTo>
                      <a:pt x="194" y="209"/>
                    </a:lnTo>
                    <a:lnTo>
                      <a:pt x="191" y="201"/>
                    </a:lnTo>
                    <a:lnTo>
                      <a:pt x="187" y="195"/>
                    </a:lnTo>
                    <a:lnTo>
                      <a:pt x="184" y="188"/>
                    </a:lnTo>
                    <a:lnTo>
                      <a:pt x="178" y="183"/>
                    </a:lnTo>
                    <a:lnTo>
                      <a:pt x="174" y="179"/>
                    </a:lnTo>
                    <a:lnTo>
                      <a:pt x="169" y="175"/>
                    </a:lnTo>
                    <a:lnTo>
                      <a:pt x="164" y="171"/>
                    </a:lnTo>
                    <a:lnTo>
                      <a:pt x="157" y="170"/>
                    </a:lnTo>
                    <a:lnTo>
                      <a:pt x="152" y="167"/>
                    </a:lnTo>
                    <a:lnTo>
                      <a:pt x="145" y="166"/>
                    </a:lnTo>
                    <a:lnTo>
                      <a:pt x="138" y="166"/>
                    </a:lnTo>
                    <a:lnTo>
                      <a:pt x="132" y="166"/>
                    </a:lnTo>
                    <a:lnTo>
                      <a:pt x="125" y="167"/>
                    </a:lnTo>
                    <a:lnTo>
                      <a:pt x="120" y="170"/>
                    </a:lnTo>
                    <a:lnTo>
                      <a:pt x="115" y="171"/>
                    </a:lnTo>
                    <a:lnTo>
                      <a:pt x="109" y="175"/>
                    </a:lnTo>
                    <a:lnTo>
                      <a:pt x="104" y="179"/>
                    </a:lnTo>
                    <a:lnTo>
                      <a:pt x="99" y="183"/>
                    </a:lnTo>
                    <a:lnTo>
                      <a:pt x="95" y="188"/>
                    </a:lnTo>
                    <a:lnTo>
                      <a:pt x="89" y="193"/>
                    </a:lnTo>
                    <a:lnTo>
                      <a:pt x="87" y="200"/>
                    </a:lnTo>
                    <a:lnTo>
                      <a:pt x="83" y="208"/>
                    </a:lnTo>
                    <a:lnTo>
                      <a:pt x="80" y="216"/>
                    </a:lnTo>
                    <a:lnTo>
                      <a:pt x="77" y="233"/>
                    </a:lnTo>
                    <a:lnTo>
                      <a:pt x="76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6" name="Freeform 328">
                <a:extLst>
                  <a:ext uri="{FF2B5EF4-FFF2-40B4-BE49-F238E27FC236}">
                    <a16:creationId xmlns:a16="http://schemas.microsoft.com/office/drawing/2014/main" id="{72841DF1-0ACA-44A8-AD2F-41E3BE6A9C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3" y="1663"/>
                <a:ext cx="66" cy="78"/>
              </a:xfrm>
              <a:custGeom>
                <a:avLst/>
                <a:gdLst>
                  <a:gd name="T0" fmla="*/ 11 w 264"/>
                  <a:gd name="T1" fmla="*/ 74 h 310"/>
                  <a:gd name="T2" fmla="*/ 23 w 264"/>
                  <a:gd name="T3" fmla="*/ 46 h 310"/>
                  <a:gd name="T4" fmla="*/ 40 w 264"/>
                  <a:gd name="T5" fmla="*/ 26 h 310"/>
                  <a:gd name="T6" fmla="*/ 63 w 264"/>
                  <a:gd name="T7" fmla="*/ 12 h 310"/>
                  <a:gd name="T8" fmla="*/ 92 w 264"/>
                  <a:gd name="T9" fmla="*/ 3 h 310"/>
                  <a:gd name="T10" fmla="*/ 130 w 264"/>
                  <a:gd name="T11" fmla="*/ 0 h 310"/>
                  <a:gd name="T12" fmla="*/ 190 w 264"/>
                  <a:gd name="T13" fmla="*/ 7 h 310"/>
                  <a:gd name="T14" fmla="*/ 225 w 264"/>
                  <a:gd name="T15" fmla="*/ 26 h 310"/>
                  <a:gd name="T16" fmla="*/ 243 w 264"/>
                  <a:gd name="T17" fmla="*/ 56 h 310"/>
                  <a:gd name="T18" fmla="*/ 249 w 264"/>
                  <a:gd name="T19" fmla="*/ 114 h 310"/>
                  <a:gd name="T20" fmla="*/ 249 w 264"/>
                  <a:gd name="T21" fmla="*/ 240 h 310"/>
                  <a:gd name="T22" fmla="*/ 257 w 264"/>
                  <a:gd name="T23" fmla="*/ 282 h 310"/>
                  <a:gd name="T24" fmla="*/ 188 w 264"/>
                  <a:gd name="T25" fmla="*/ 293 h 310"/>
                  <a:gd name="T26" fmla="*/ 181 w 264"/>
                  <a:gd name="T27" fmla="*/ 271 h 310"/>
                  <a:gd name="T28" fmla="*/ 152 w 264"/>
                  <a:gd name="T29" fmla="*/ 294 h 310"/>
                  <a:gd name="T30" fmla="*/ 119 w 264"/>
                  <a:gd name="T31" fmla="*/ 308 h 310"/>
                  <a:gd name="T32" fmla="*/ 83 w 264"/>
                  <a:gd name="T33" fmla="*/ 309 h 310"/>
                  <a:gd name="T34" fmla="*/ 55 w 264"/>
                  <a:gd name="T35" fmla="*/ 304 h 310"/>
                  <a:gd name="T36" fmla="*/ 32 w 264"/>
                  <a:gd name="T37" fmla="*/ 290 h 310"/>
                  <a:gd name="T38" fmla="*/ 14 w 264"/>
                  <a:gd name="T39" fmla="*/ 272 h 310"/>
                  <a:gd name="T40" fmla="*/ 3 w 264"/>
                  <a:gd name="T41" fmla="*/ 249 h 310"/>
                  <a:gd name="T42" fmla="*/ 0 w 264"/>
                  <a:gd name="T43" fmla="*/ 221 h 310"/>
                  <a:gd name="T44" fmla="*/ 7 w 264"/>
                  <a:gd name="T45" fmla="*/ 187 h 310"/>
                  <a:gd name="T46" fmla="*/ 26 w 264"/>
                  <a:gd name="T47" fmla="*/ 160 h 310"/>
                  <a:gd name="T48" fmla="*/ 55 w 264"/>
                  <a:gd name="T49" fmla="*/ 142 h 310"/>
                  <a:gd name="T50" fmla="*/ 103 w 264"/>
                  <a:gd name="T51" fmla="*/ 129 h 310"/>
                  <a:gd name="T52" fmla="*/ 164 w 264"/>
                  <a:gd name="T53" fmla="*/ 114 h 310"/>
                  <a:gd name="T54" fmla="*/ 174 w 264"/>
                  <a:gd name="T55" fmla="*/ 91 h 310"/>
                  <a:gd name="T56" fmla="*/ 165 w 264"/>
                  <a:gd name="T57" fmla="*/ 69 h 310"/>
                  <a:gd name="T58" fmla="*/ 138 w 264"/>
                  <a:gd name="T59" fmla="*/ 61 h 310"/>
                  <a:gd name="T60" fmla="*/ 107 w 264"/>
                  <a:gd name="T61" fmla="*/ 62 h 310"/>
                  <a:gd name="T62" fmla="*/ 88 w 264"/>
                  <a:gd name="T63" fmla="*/ 73 h 310"/>
                  <a:gd name="T64" fmla="*/ 76 w 264"/>
                  <a:gd name="T65" fmla="*/ 97 h 310"/>
                  <a:gd name="T66" fmla="*/ 157 w 264"/>
                  <a:gd name="T67" fmla="*/ 166 h 310"/>
                  <a:gd name="T68" fmla="*/ 116 w 264"/>
                  <a:gd name="T69" fmla="*/ 176 h 310"/>
                  <a:gd name="T70" fmla="*/ 89 w 264"/>
                  <a:gd name="T71" fmla="*/ 187 h 310"/>
                  <a:gd name="T72" fmla="*/ 76 w 264"/>
                  <a:gd name="T73" fmla="*/ 206 h 310"/>
                  <a:gd name="T74" fmla="*/ 77 w 264"/>
                  <a:gd name="T75" fmla="*/ 229 h 310"/>
                  <a:gd name="T76" fmla="*/ 93 w 264"/>
                  <a:gd name="T77" fmla="*/ 248 h 310"/>
                  <a:gd name="T78" fmla="*/ 116 w 264"/>
                  <a:gd name="T79" fmla="*/ 255 h 310"/>
                  <a:gd name="T80" fmla="*/ 145 w 264"/>
                  <a:gd name="T81" fmla="*/ 247 h 310"/>
                  <a:gd name="T82" fmla="*/ 166 w 264"/>
                  <a:gd name="T83" fmla="*/ 229 h 310"/>
                  <a:gd name="T84" fmla="*/ 174 w 264"/>
                  <a:gd name="T85" fmla="*/ 2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" h="310">
                    <a:moveTo>
                      <a:pt x="76" y="97"/>
                    </a:moveTo>
                    <a:lnTo>
                      <a:pt x="8" y="85"/>
                    </a:lnTo>
                    <a:lnTo>
                      <a:pt x="11" y="74"/>
                    </a:lnTo>
                    <a:lnTo>
                      <a:pt x="15" y="64"/>
                    </a:lnTo>
                    <a:lnTo>
                      <a:pt x="19" y="56"/>
                    </a:lnTo>
                    <a:lnTo>
                      <a:pt x="23" y="46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40" y="26"/>
                    </a:lnTo>
                    <a:lnTo>
                      <a:pt x="47" y="21"/>
                    </a:lnTo>
                    <a:lnTo>
                      <a:pt x="55" y="16"/>
                    </a:lnTo>
                    <a:lnTo>
                      <a:pt x="63" y="12"/>
                    </a:lnTo>
                    <a:lnTo>
                      <a:pt x="72" y="8"/>
                    </a:lnTo>
                    <a:lnTo>
                      <a:pt x="81" y="5"/>
                    </a:lnTo>
                    <a:lnTo>
                      <a:pt x="92" y="3"/>
                    </a:lnTo>
                    <a:lnTo>
                      <a:pt x="104" y="1"/>
                    </a:lnTo>
                    <a:lnTo>
                      <a:pt x="117" y="0"/>
                    </a:lnTo>
                    <a:lnTo>
                      <a:pt x="130" y="0"/>
                    </a:lnTo>
                    <a:lnTo>
                      <a:pt x="153" y="1"/>
                    </a:lnTo>
                    <a:lnTo>
                      <a:pt x="174" y="3"/>
                    </a:lnTo>
                    <a:lnTo>
                      <a:pt x="190" y="7"/>
                    </a:lnTo>
                    <a:lnTo>
                      <a:pt x="205" y="12"/>
                    </a:lnTo>
                    <a:lnTo>
                      <a:pt x="215" y="18"/>
                    </a:lnTo>
                    <a:lnTo>
                      <a:pt x="225" y="26"/>
                    </a:lnTo>
                    <a:lnTo>
                      <a:pt x="233" y="34"/>
                    </a:lnTo>
                    <a:lnTo>
                      <a:pt x="239" y="44"/>
                    </a:lnTo>
                    <a:lnTo>
                      <a:pt x="243" y="56"/>
                    </a:lnTo>
                    <a:lnTo>
                      <a:pt x="246" y="72"/>
                    </a:lnTo>
                    <a:lnTo>
                      <a:pt x="249" y="90"/>
                    </a:lnTo>
                    <a:lnTo>
                      <a:pt x="249" y="114"/>
                    </a:lnTo>
                    <a:lnTo>
                      <a:pt x="249" y="206"/>
                    </a:lnTo>
                    <a:lnTo>
                      <a:pt x="249" y="224"/>
                    </a:lnTo>
                    <a:lnTo>
                      <a:pt x="249" y="240"/>
                    </a:lnTo>
                    <a:lnTo>
                      <a:pt x="250" y="253"/>
                    </a:lnTo>
                    <a:lnTo>
                      <a:pt x="251" y="264"/>
                    </a:lnTo>
                    <a:lnTo>
                      <a:pt x="257" y="282"/>
                    </a:lnTo>
                    <a:lnTo>
                      <a:pt x="264" y="304"/>
                    </a:lnTo>
                    <a:lnTo>
                      <a:pt x="191" y="304"/>
                    </a:lnTo>
                    <a:lnTo>
                      <a:pt x="188" y="293"/>
                    </a:lnTo>
                    <a:lnTo>
                      <a:pt x="184" y="280"/>
                    </a:lnTo>
                    <a:lnTo>
                      <a:pt x="182" y="274"/>
                    </a:lnTo>
                    <a:lnTo>
                      <a:pt x="181" y="271"/>
                    </a:lnTo>
                    <a:lnTo>
                      <a:pt x="172" y="280"/>
                    </a:lnTo>
                    <a:lnTo>
                      <a:pt x="161" y="288"/>
                    </a:lnTo>
                    <a:lnTo>
                      <a:pt x="152" y="294"/>
                    </a:lnTo>
                    <a:lnTo>
                      <a:pt x="141" y="300"/>
                    </a:lnTo>
                    <a:lnTo>
                      <a:pt x="129" y="304"/>
                    </a:lnTo>
                    <a:lnTo>
                      <a:pt x="119" y="308"/>
                    </a:lnTo>
                    <a:lnTo>
                      <a:pt x="107" y="309"/>
                    </a:lnTo>
                    <a:lnTo>
                      <a:pt x="93" y="310"/>
                    </a:lnTo>
                    <a:lnTo>
                      <a:pt x="83" y="309"/>
                    </a:lnTo>
                    <a:lnTo>
                      <a:pt x="73" y="308"/>
                    </a:lnTo>
                    <a:lnTo>
                      <a:pt x="64" y="306"/>
                    </a:lnTo>
                    <a:lnTo>
                      <a:pt x="55" y="304"/>
                    </a:lnTo>
                    <a:lnTo>
                      <a:pt x="47" y="300"/>
                    </a:lnTo>
                    <a:lnTo>
                      <a:pt x="39" y="296"/>
                    </a:lnTo>
                    <a:lnTo>
                      <a:pt x="32" y="290"/>
                    </a:lnTo>
                    <a:lnTo>
                      <a:pt x="26" y="285"/>
                    </a:lnTo>
                    <a:lnTo>
                      <a:pt x="19" y="278"/>
                    </a:lnTo>
                    <a:lnTo>
                      <a:pt x="14" y="272"/>
                    </a:lnTo>
                    <a:lnTo>
                      <a:pt x="10" y="264"/>
                    </a:lnTo>
                    <a:lnTo>
                      <a:pt x="7" y="257"/>
                    </a:lnTo>
                    <a:lnTo>
                      <a:pt x="3" y="249"/>
                    </a:lnTo>
                    <a:lnTo>
                      <a:pt x="2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3" y="199"/>
                    </a:lnTo>
                    <a:lnTo>
                      <a:pt x="7" y="187"/>
                    </a:lnTo>
                    <a:lnTo>
                      <a:pt x="11" y="178"/>
                    </a:lnTo>
                    <a:lnTo>
                      <a:pt x="18" y="168"/>
                    </a:lnTo>
                    <a:lnTo>
                      <a:pt x="26" y="160"/>
                    </a:lnTo>
                    <a:lnTo>
                      <a:pt x="34" y="152"/>
                    </a:lnTo>
                    <a:lnTo>
                      <a:pt x="44" y="147"/>
                    </a:lnTo>
                    <a:lnTo>
                      <a:pt x="55" y="142"/>
                    </a:lnTo>
                    <a:lnTo>
                      <a:pt x="68" y="138"/>
                    </a:lnTo>
                    <a:lnTo>
                      <a:pt x="85" y="133"/>
                    </a:lnTo>
                    <a:lnTo>
                      <a:pt x="103" y="129"/>
                    </a:lnTo>
                    <a:lnTo>
                      <a:pt x="126" y="123"/>
                    </a:lnTo>
                    <a:lnTo>
                      <a:pt x="148" y="119"/>
                    </a:lnTo>
                    <a:lnTo>
                      <a:pt x="164" y="114"/>
                    </a:lnTo>
                    <a:lnTo>
                      <a:pt x="176" y="110"/>
                    </a:lnTo>
                    <a:lnTo>
                      <a:pt x="176" y="102"/>
                    </a:lnTo>
                    <a:lnTo>
                      <a:pt x="174" y="91"/>
                    </a:lnTo>
                    <a:lnTo>
                      <a:pt x="173" y="82"/>
                    </a:lnTo>
                    <a:lnTo>
                      <a:pt x="169" y="76"/>
                    </a:lnTo>
                    <a:lnTo>
                      <a:pt x="165" y="69"/>
                    </a:lnTo>
                    <a:lnTo>
                      <a:pt x="158" y="65"/>
                    </a:lnTo>
                    <a:lnTo>
                      <a:pt x="149" y="62"/>
                    </a:lnTo>
                    <a:lnTo>
                      <a:pt x="138" y="61"/>
                    </a:lnTo>
                    <a:lnTo>
                      <a:pt x="125" y="60"/>
                    </a:lnTo>
                    <a:lnTo>
                      <a:pt x="116" y="61"/>
                    </a:lnTo>
                    <a:lnTo>
                      <a:pt x="107" y="62"/>
                    </a:lnTo>
                    <a:lnTo>
                      <a:pt x="100" y="65"/>
                    </a:lnTo>
                    <a:lnTo>
                      <a:pt x="93" y="68"/>
                    </a:lnTo>
                    <a:lnTo>
                      <a:pt x="88" y="73"/>
                    </a:lnTo>
                    <a:lnTo>
                      <a:pt x="84" y="79"/>
                    </a:lnTo>
                    <a:lnTo>
                      <a:pt x="79" y="87"/>
                    </a:lnTo>
                    <a:lnTo>
                      <a:pt x="76" y="97"/>
                    </a:lnTo>
                    <a:close/>
                    <a:moveTo>
                      <a:pt x="176" y="160"/>
                    </a:moveTo>
                    <a:lnTo>
                      <a:pt x="168" y="163"/>
                    </a:lnTo>
                    <a:lnTo>
                      <a:pt x="157" y="166"/>
                    </a:lnTo>
                    <a:lnTo>
                      <a:pt x="145" y="170"/>
                    </a:lnTo>
                    <a:lnTo>
                      <a:pt x="130" y="172"/>
                    </a:lnTo>
                    <a:lnTo>
                      <a:pt x="116" y="176"/>
                    </a:lnTo>
                    <a:lnTo>
                      <a:pt x="104" y="179"/>
                    </a:lnTo>
                    <a:lnTo>
                      <a:pt x="96" y="183"/>
                    </a:lnTo>
                    <a:lnTo>
                      <a:pt x="89" y="187"/>
                    </a:lnTo>
                    <a:lnTo>
                      <a:pt x="83" y="192"/>
                    </a:lnTo>
                    <a:lnTo>
                      <a:pt x="79" y="199"/>
                    </a:lnTo>
                    <a:lnTo>
                      <a:pt x="76" y="206"/>
                    </a:lnTo>
                    <a:lnTo>
                      <a:pt x="75" y="213"/>
                    </a:lnTo>
                    <a:lnTo>
                      <a:pt x="76" y="221"/>
                    </a:lnTo>
                    <a:lnTo>
                      <a:pt x="77" y="229"/>
                    </a:lnTo>
                    <a:lnTo>
                      <a:pt x="81" y="236"/>
                    </a:lnTo>
                    <a:lnTo>
                      <a:pt x="87" y="243"/>
                    </a:lnTo>
                    <a:lnTo>
                      <a:pt x="93" y="248"/>
                    </a:lnTo>
                    <a:lnTo>
                      <a:pt x="100" y="252"/>
                    </a:lnTo>
                    <a:lnTo>
                      <a:pt x="108" y="253"/>
                    </a:lnTo>
                    <a:lnTo>
                      <a:pt x="116" y="255"/>
                    </a:lnTo>
                    <a:lnTo>
                      <a:pt x="126" y="253"/>
                    </a:lnTo>
                    <a:lnTo>
                      <a:pt x="136" y="251"/>
                    </a:lnTo>
                    <a:lnTo>
                      <a:pt x="145" y="247"/>
                    </a:lnTo>
                    <a:lnTo>
                      <a:pt x="154" y="240"/>
                    </a:lnTo>
                    <a:lnTo>
                      <a:pt x="161" y="235"/>
                    </a:lnTo>
                    <a:lnTo>
                      <a:pt x="166" y="229"/>
                    </a:lnTo>
                    <a:lnTo>
                      <a:pt x="170" y="221"/>
                    </a:lnTo>
                    <a:lnTo>
                      <a:pt x="173" y="215"/>
                    </a:lnTo>
                    <a:lnTo>
                      <a:pt x="174" y="200"/>
                    </a:lnTo>
                    <a:lnTo>
                      <a:pt x="176" y="176"/>
                    </a:lnTo>
                    <a:lnTo>
                      <a:pt x="176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7" name="Rectangle 329">
                <a:extLst>
                  <a:ext uri="{FF2B5EF4-FFF2-40B4-BE49-F238E27FC236}">
                    <a16:creationId xmlns:a16="http://schemas.microsoft.com/office/drawing/2014/main" id="{AB7BABEA-794D-43E1-95CA-7E48CAA4F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" y="1755"/>
                <a:ext cx="36" cy="235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8" name="Freeform 330">
                <a:extLst>
                  <a:ext uri="{FF2B5EF4-FFF2-40B4-BE49-F238E27FC236}">
                    <a16:creationId xmlns:a16="http://schemas.microsoft.com/office/drawing/2014/main" id="{90B8131A-B25B-4A0B-9DCC-7A1181CEE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914"/>
                <a:ext cx="138" cy="179"/>
              </a:xfrm>
              <a:custGeom>
                <a:avLst/>
                <a:gdLst>
                  <a:gd name="T0" fmla="*/ 553 w 553"/>
                  <a:gd name="T1" fmla="*/ 0 h 717"/>
                  <a:gd name="T2" fmla="*/ 544 w 553"/>
                  <a:gd name="T3" fmla="*/ 4 h 717"/>
                  <a:gd name="T4" fmla="*/ 526 w 553"/>
                  <a:gd name="T5" fmla="*/ 13 h 717"/>
                  <a:gd name="T6" fmla="*/ 509 w 553"/>
                  <a:gd name="T7" fmla="*/ 21 h 717"/>
                  <a:gd name="T8" fmla="*/ 492 w 553"/>
                  <a:gd name="T9" fmla="*/ 29 h 717"/>
                  <a:gd name="T10" fmla="*/ 475 w 553"/>
                  <a:gd name="T11" fmla="*/ 37 h 717"/>
                  <a:gd name="T12" fmla="*/ 457 w 553"/>
                  <a:gd name="T13" fmla="*/ 44 h 717"/>
                  <a:gd name="T14" fmla="*/ 440 w 553"/>
                  <a:gd name="T15" fmla="*/ 49 h 717"/>
                  <a:gd name="T16" fmla="*/ 423 w 553"/>
                  <a:gd name="T17" fmla="*/ 54 h 717"/>
                  <a:gd name="T18" fmla="*/ 406 w 553"/>
                  <a:gd name="T19" fmla="*/ 59 h 717"/>
                  <a:gd name="T20" fmla="*/ 388 w 553"/>
                  <a:gd name="T21" fmla="*/ 63 h 717"/>
                  <a:gd name="T22" fmla="*/ 371 w 553"/>
                  <a:gd name="T23" fmla="*/ 67 h 717"/>
                  <a:gd name="T24" fmla="*/ 354 w 553"/>
                  <a:gd name="T25" fmla="*/ 70 h 717"/>
                  <a:gd name="T26" fmla="*/ 337 w 553"/>
                  <a:gd name="T27" fmla="*/ 73 h 717"/>
                  <a:gd name="T28" fmla="*/ 319 w 553"/>
                  <a:gd name="T29" fmla="*/ 74 h 717"/>
                  <a:gd name="T30" fmla="*/ 302 w 553"/>
                  <a:gd name="T31" fmla="*/ 75 h 717"/>
                  <a:gd name="T32" fmla="*/ 285 w 553"/>
                  <a:gd name="T33" fmla="*/ 77 h 717"/>
                  <a:gd name="T34" fmla="*/ 268 w 553"/>
                  <a:gd name="T35" fmla="*/ 77 h 717"/>
                  <a:gd name="T36" fmla="*/ 250 w 553"/>
                  <a:gd name="T37" fmla="*/ 75 h 717"/>
                  <a:gd name="T38" fmla="*/ 232 w 553"/>
                  <a:gd name="T39" fmla="*/ 74 h 717"/>
                  <a:gd name="T40" fmla="*/ 215 w 553"/>
                  <a:gd name="T41" fmla="*/ 73 h 717"/>
                  <a:gd name="T42" fmla="*/ 197 w 553"/>
                  <a:gd name="T43" fmla="*/ 70 h 717"/>
                  <a:gd name="T44" fmla="*/ 180 w 553"/>
                  <a:gd name="T45" fmla="*/ 67 h 717"/>
                  <a:gd name="T46" fmla="*/ 163 w 553"/>
                  <a:gd name="T47" fmla="*/ 63 h 717"/>
                  <a:gd name="T48" fmla="*/ 146 w 553"/>
                  <a:gd name="T49" fmla="*/ 59 h 717"/>
                  <a:gd name="T50" fmla="*/ 128 w 553"/>
                  <a:gd name="T51" fmla="*/ 54 h 717"/>
                  <a:gd name="T52" fmla="*/ 111 w 553"/>
                  <a:gd name="T53" fmla="*/ 49 h 717"/>
                  <a:gd name="T54" fmla="*/ 94 w 553"/>
                  <a:gd name="T55" fmla="*/ 44 h 717"/>
                  <a:gd name="T56" fmla="*/ 77 w 553"/>
                  <a:gd name="T57" fmla="*/ 37 h 717"/>
                  <a:gd name="T58" fmla="*/ 59 w 553"/>
                  <a:gd name="T59" fmla="*/ 29 h 717"/>
                  <a:gd name="T60" fmla="*/ 42 w 553"/>
                  <a:gd name="T61" fmla="*/ 21 h 717"/>
                  <a:gd name="T62" fmla="*/ 25 w 553"/>
                  <a:gd name="T63" fmla="*/ 13 h 717"/>
                  <a:gd name="T64" fmla="*/ 8 w 553"/>
                  <a:gd name="T65" fmla="*/ 4 h 717"/>
                  <a:gd name="T66" fmla="*/ 276 w 553"/>
                  <a:gd name="T67" fmla="*/ 717 h 717"/>
                  <a:gd name="T68" fmla="*/ 276 w 553"/>
                  <a:gd name="T6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7">
                    <a:moveTo>
                      <a:pt x="276" y="717"/>
                    </a:moveTo>
                    <a:lnTo>
                      <a:pt x="553" y="0"/>
                    </a:lnTo>
                    <a:lnTo>
                      <a:pt x="553" y="0"/>
                    </a:lnTo>
                    <a:lnTo>
                      <a:pt x="544" y="4"/>
                    </a:lnTo>
                    <a:lnTo>
                      <a:pt x="536" y="9"/>
                    </a:lnTo>
                    <a:lnTo>
                      <a:pt x="526" y="13"/>
                    </a:lnTo>
                    <a:lnTo>
                      <a:pt x="518" y="17"/>
                    </a:lnTo>
                    <a:lnTo>
                      <a:pt x="509" y="21"/>
                    </a:lnTo>
                    <a:lnTo>
                      <a:pt x="500" y="25"/>
                    </a:lnTo>
                    <a:lnTo>
                      <a:pt x="492" y="29"/>
                    </a:lnTo>
                    <a:lnTo>
                      <a:pt x="483" y="33"/>
                    </a:lnTo>
                    <a:lnTo>
                      <a:pt x="475" y="37"/>
                    </a:lnTo>
                    <a:lnTo>
                      <a:pt x="465" y="40"/>
                    </a:lnTo>
                    <a:lnTo>
                      <a:pt x="457" y="44"/>
                    </a:lnTo>
                    <a:lnTo>
                      <a:pt x="448" y="46"/>
                    </a:lnTo>
                    <a:lnTo>
                      <a:pt x="440" y="49"/>
                    </a:lnTo>
                    <a:lnTo>
                      <a:pt x="431" y="51"/>
                    </a:lnTo>
                    <a:lnTo>
                      <a:pt x="423" y="54"/>
                    </a:lnTo>
                    <a:lnTo>
                      <a:pt x="414" y="57"/>
                    </a:lnTo>
                    <a:lnTo>
                      <a:pt x="406" y="59"/>
                    </a:lnTo>
                    <a:lnTo>
                      <a:pt x="396" y="62"/>
                    </a:lnTo>
                    <a:lnTo>
                      <a:pt x="388" y="63"/>
                    </a:lnTo>
                    <a:lnTo>
                      <a:pt x="379" y="65"/>
                    </a:lnTo>
                    <a:lnTo>
                      <a:pt x="371" y="67"/>
                    </a:lnTo>
                    <a:lnTo>
                      <a:pt x="362" y="69"/>
                    </a:lnTo>
                    <a:lnTo>
                      <a:pt x="354" y="70"/>
                    </a:lnTo>
                    <a:lnTo>
                      <a:pt x="345" y="71"/>
                    </a:lnTo>
                    <a:lnTo>
                      <a:pt x="337" y="73"/>
                    </a:lnTo>
                    <a:lnTo>
                      <a:pt x="327" y="74"/>
                    </a:lnTo>
                    <a:lnTo>
                      <a:pt x="319" y="74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3" y="75"/>
                    </a:lnTo>
                    <a:lnTo>
                      <a:pt x="285" y="77"/>
                    </a:lnTo>
                    <a:lnTo>
                      <a:pt x="276" y="77"/>
                    </a:lnTo>
                    <a:lnTo>
                      <a:pt x="268" y="77"/>
                    </a:lnTo>
                    <a:lnTo>
                      <a:pt x="258" y="75"/>
                    </a:lnTo>
                    <a:lnTo>
                      <a:pt x="250" y="75"/>
                    </a:lnTo>
                    <a:lnTo>
                      <a:pt x="241" y="75"/>
                    </a:lnTo>
                    <a:lnTo>
                      <a:pt x="232" y="74"/>
                    </a:lnTo>
                    <a:lnTo>
                      <a:pt x="224" y="74"/>
                    </a:lnTo>
                    <a:lnTo>
                      <a:pt x="215" y="73"/>
                    </a:lnTo>
                    <a:lnTo>
                      <a:pt x="207" y="71"/>
                    </a:lnTo>
                    <a:lnTo>
                      <a:pt x="197" y="70"/>
                    </a:lnTo>
                    <a:lnTo>
                      <a:pt x="189" y="69"/>
                    </a:lnTo>
                    <a:lnTo>
                      <a:pt x="180" y="67"/>
                    </a:lnTo>
                    <a:lnTo>
                      <a:pt x="172" y="65"/>
                    </a:lnTo>
                    <a:lnTo>
                      <a:pt x="163" y="63"/>
                    </a:lnTo>
                    <a:lnTo>
                      <a:pt x="155" y="62"/>
                    </a:lnTo>
                    <a:lnTo>
                      <a:pt x="146" y="59"/>
                    </a:lnTo>
                    <a:lnTo>
                      <a:pt x="138" y="57"/>
                    </a:lnTo>
                    <a:lnTo>
                      <a:pt x="128" y="54"/>
                    </a:lnTo>
                    <a:lnTo>
                      <a:pt x="120" y="51"/>
                    </a:lnTo>
                    <a:lnTo>
                      <a:pt x="111" y="49"/>
                    </a:lnTo>
                    <a:lnTo>
                      <a:pt x="103" y="46"/>
                    </a:lnTo>
                    <a:lnTo>
                      <a:pt x="94" y="44"/>
                    </a:lnTo>
                    <a:lnTo>
                      <a:pt x="86" y="40"/>
                    </a:lnTo>
                    <a:lnTo>
                      <a:pt x="77" y="37"/>
                    </a:lnTo>
                    <a:lnTo>
                      <a:pt x="69" y="33"/>
                    </a:lnTo>
                    <a:lnTo>
                      <a:pt x="59" y="29"/>
                    </a:lnTo>
                    <a:lnTo>
                      <a:pt x="51" y="25"/>
                    </a:lnTo>
                    <a:lnTo>
                      <a:pt x="42" y="21"/>
                    </a:lnTo>
                    <a:lnTo>
                      <a:pt x="34" y="17"/>
                    </a:lnTo>
                    <a:lnTo>
                      <a:pt x="25" y="13"/>
                    </a:lnTo>
                    <a:lnTo>
                      <a:pt x="17" y="9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76" y="717"/>
                    </a:lnTo>
                    <a:lnTo>
                      <a:pt x="289" y="644"/>
                    </a:lnTo>
                    <a:lnTo>
                      <a:pt x="276" y="7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099" name="Rectangle 331">
                <a:extLst>
                  <a:ext uri="{FF2B5EF4-FFF2-40B4-BE49-F238E27FC236}">
                    <a16:creationId xmlns:a16="http://schemas.microsoft.com/office/drawing/2014/main" id="{5ABDB3CD-0454-43F4-9DA8-C1125D468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55"/>
                <a:ext cx="35" cy="235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0" name="Freeform 332">
                <a:extLst>
                  <a:ext uri="{FF2B5EF4-FFF2-40B4-BE49-F238E27FC236}">
                    <a16:creationId xmlns:a16="http://schemas.microsoft.com/office/drawing/2014/main" id="{00D5204D-A790-4E22-9EA2-FD1A1290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914"/>
                <a:ext cx="138" cy="179"/>
              </a:xfrm>
              <a:custGeom>
                <a:avLst/>
                <a:gdLst>
                  <a:gd name="T0" fmla="*/ 553 w 553"/>
                  <a:gd name="T1" fmla="*/ 0 h 717"/>
                  <a:gd name="T2" fmla="*/ 543 w 553"/>
                  <a:gd name="T3" fmla="*/ 4 h 717"/>
                  <a:gd name="T4" fmla="*/ 526 w 553"/>
                  <a:gd name="T5" fmla="*/ 13 h 717"/>
                  <a:gd name="T6" fmla="*/ 509 w 553"/>
                  <a:gd name="T7" fmla="*/ 21 h 717"/>
                  <a:gd name="T8" fmla="*/ 492 w 553"/>
                  <a:gd name="T9" fmla="*/ 29 h 717"/>
                  <a:gd name="T10" fmla="*/ 475 w 553"/>
                  <a:gd name="T11" fmla="*/ 37 h 717"/>
                  <a:gd name="T12" fmla="*/ 457 w 553"/>
                  <a:gd name="T13" fmla="*/ 44 h 717"/>
                  <a:gd name="T14" fmla="*/ 440 w 553"/>
                  <a:gd name="T15" fmla="*/ 49 h 717"/>
                  <a:gd name="T16" fmla="*/ 423 w 553"/>
                  <a:gd name="T17" fmla="*/ 54 h 717"/>
                  <a:gd name="T18" fmla="*/ 406 w 553"/>
                  <a:gd name="T19" fmla="*/ 59 h 717"/>
                  <a:gd name="T20" fmla="*/ 388 w 553"/>
                  <a:gd name="T21" fmla="*/ 63 h 717"/>
                  <a:gd name="T22" fmla="*/ 371 w 553"/>
                  <a:gd name="T23" fmla="*/ 67 h 717"/>
                  <a:gd name="T24" fmla="*/ 354 w 553"/>
                  <a:gd name="T25" fmla="*/ 70 h 717"/>
                  <a:gd name="T26" fmla="*/ 337 w 553"/>
                  <a:gd name="T27" fmla="*/ 73 h 717"/>
                  <a:gd name="T28" fmla="*/ 319 w 553"/>
                  <a:gd name="T29" fmla="*/ 74 h 717"/>
                  <a:gd name="T30" fmla="*/ 302 w 553"/>
                  <a:gd name="T31" fmla="*/ 75 h 717"/>
                  <a:gd name="T32" fmla="*/ 285 w 553"/>
                  <a:gd name="T33" fmla="*/ 77 h 717"/>
                  <a:gd name="T34" fmla="*/ 268 w 553"/>
                  <a:gd name="T35" fmla="*/ 77 h 717"/>
                  <a:gd name="T36" fmla="*/ 250 w 553"/>
                  <a:gd name="T37" fmla="*/ 75 h 717"/>
                  <a:gd name="T38" fmla="*/ 233 w 553"/>
                  <a:gd name="T39" fmla="*/ 74 h 717"/>
                  <a:gd name="T40" fmla="*/ 216 w 553"/>
                  <a:gd name="T41" fmla="*/ 73 h 717"/>
                  <a:gd name="T42" fmla="*/ 199 w 553"/>
                  <a:gd name="T43" fmla="*/ 70 h 717"/>
                  <a:gd name="T44" fmla="*/ 181 w 553"/>
                  <a:gd name="T45" fmla="*/ 67 h 717"/>
                  <a:gd name="T46" fmla="*/ 164 w 553"/>
                  <a:gd name="T47" fmla="*/ 63 h 717"/>
                  <a:gd name="T48" fmla="*/ 147 w 553"/>
                  <a:gd name="T49" fmla="*/ 59 h 717"/>
                  <a:gd name="T50" fmla="*/ 130 w 553"/>
                  <a:gd name="T51" fmla="*/ 54 h 717"/>
                  <a:gd name="T52" fmla="*/ 112 w 553"/>
                  <a:gd name="T53" fmla="*/ 49 h 717"/>
                  <a:gd name="T54" fmla="*/ 95 w 553"/>
                  <a:gd name="T55" fmla="*/ 44 h 717"/>
                  <a:gd name="T56" fmla="*/ 78 w 553"/>
                  <a:gd name="T57" fmla="*/ 37 h 717"/>
                  <a:gd name="T58" fmla="*/ 61 w 553"/>
                  <a:gd name="T59" fmla="*/ 29 h 717"/>
                  <a:gd name="T60" fmla="*/ 43 w 553"/>
                  <a:gd name="T61" fmla="*/ 21 h 717"/>
                  <a:gd name="T62" fmla="*/ 26 w 553"/>
                  <a:gd name="T63" fmla="*/ 13 h 717"/>
                  <a:gd name="T64" fmla="*/ 7 w 553"/>
                  <a:gd name="T65" fmla="*/ 4 h 717"/>
                  <a:gd name="T66" fmla="*/ 275 w 553"/>
                  <a:gd name="T67" fmla="*/ 717 h 717"/>
                  <a:gd name="T68" fmla="*/ 275 w 553"/>
                  <a:gd name="T6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3" h="717">
                    <a:moveTo>
                      <a:pt x="275" y="717"/>
                    </a:moveTo>
                    <a:lnTo>
                      <a:pt x="553" y="0"/>
                    </a:lnTo>
                    <a:lnTo>
                      <a:pt x="553" y="0"/>
                    </a:lnTo>
                    <a:lnTo>
                      <a:pt x="543" y="4"/>
                    </a:lnTo>
                    <a:lnTo>
                      <a:pt x="536" y="9"/>
                    </a:lnTo>
                    <a:lnTo>
                      <a:pt x="526" y="13"/>
                    </a:lnTo>
                    <a:lnTo>
                      <a:pt x="518" y="17"/>
                    </a:lnTo>
                    <a:lnTo>
                      <a:pt x="509" y="21"/>
                    </a:lnTo>
                    <a:lnTo>
                      <a:pt x="501" y="25"/>
                    </a:lnTo>
                    <a:lnTo>
                      <a:pt x="492" y="29"/>
                    </a:lnTo>
                    <a:lnTo>
                      <a:pt x="484" y="33"/>
                    </a:lnTo>
                    <a:lnTo>
                      <a:pt x="475" y="37"/>
                    </a:lnTo>
                    <a:lnTo>
                      <a:pt x="467" y="40"/>
                    </a:lnTo>
                    <a:lnTo>
                      <a:pt x="457" y="44"/>
                    </a:lnTo>
                    <a:lnTo>
                      <a:pt x="449" y="46"/>
                    </a:lnTo>
                    <a:lnTo>
                      <a:pt x="440" y="49"/>
                    </a:lnTo>
                    <a:lnTo>
                      <a:pt x="432" y="51"/>
                    </a:lnTo>
                    <a:lnTo>
                      <a:pt x="423" y="54"/>
                    </a:lnTo>
                    <a:lnTo>
                      <a:pt x="415" y="57"/>
                    </a:lnTo>
                    <a:lnTo>
                      <a:pt x="406" y="59"/>
                    </a:lnTo>
                    <a:lnTo>
                      <a:pt x="398" y="62"/>
                    </a:lnTo>
                    <a:lnTo>
                      <a:pt x="388" y="63"/>
                    </a:lnTo>
                    <a:lnTo>
                      <a:pt x="380" y="65"/>
                    </a:lnTo>
                    <a:lnTo>
                      <a:pt x="371" y="67"/>
                    </a:lnTo>
                    <a:lnTo>
                      <a:pt x="363" y="69"/>
                    </a:lnTo>
                    <a:lnTo>
                      <a:pt x="354" y="70"/>
                    </a:lnTo>
                    <a:lnTo>
                      <a:pt x="346" y="71"/>
                    </a:lnTo>
                    <a:lnTo>
                      <a:pt x="337" y="73"/>
                    </a:lnTo>
                    <a:lnTo>
                      <a:pt x="329" y="74"/>
                    </a:lnTo>
                    <a:lnTo>
                      <a:pt x="319" y="74"/>
                    </a:lnTo>
                    <a:lnTo>
                      <a:pt x="311" y="75"/>
                    </a:lnTo>
                    <a:lnTo>
                      <a:pt x="302" y="75"/>
                    </a:lnTo>
                    <a:lnTo>
                      <a:pt x="294" y="75"/>
                    </a:lnTo>
                    <a:lnTo>
                      <a:pt x="285" y="77"/>
                    </a:lnTo>
                    <a:lnTo>
                      <a:pt x="275" y="77"/>
                    </a:lnTo>
                    <a:lnTo>
                      <a:pt x="268" y="77"/>
                    </a:lnTo>
                    <a:lnTo>
                      <a:pt x="258" y="75"/>
                    </a:lnTo>
                    <a:lnTo>
                      <a:pt x="250" y="75"/>
                    </a:lnTo>
                    <a:lnTo>
                      <a:pt x="241" y="75"/>
                    </a:lnTo>
                    <a:lnTo>
                      <a:pt x="233" y="74"/>
                    </a:lnTo>
                    <a:lnTo>
                      <a:pt x="224" y="74"/>
                    </a:lnTo>
                    <a:lnTo>
                      <a:pt x="216" y="73"/>
                    </a:lnTo>
                    <a:lnTo>
                      <a:pt x="207" y="71"/>
                    </a:lnTo>
                    <a:lnTo>
                      <a:pt x="199" y="70"/>
                    </a:lnTo>
                    <a:lnTo>
                      <a:pt x="189" y="69"/>
                    </a:lnTo>
                    <a:lnTo>
                      <a:pt x="181" y="67"/>
                    </a:lnTo>
                    <a:lnTo>
                      <a:pt x="172" y="65"/>
                    </a:lnTo>
                    <a:lnTo>
                      <a:pt x="164" y="63"/>
                    </a:lnTo>
                    <a:lnTo>
                      <a:pt x="155" y="62"/>
                    </a:lnTo>
                    <a:lnTo>
                      <a:pt x="147" y="59"/>
                    </a:lnTo>
                    <a:lnTo>
                      <a:pt x="138" y="57"/>
                    </a:lnTo>
                    <a:lnTo>
                      <a:pt x="130" y="54"/>
                    </a:lnTo>
                    <a:lnTo>
                      <a:pt x="120" y="51"/>
                    </a:lnTo>
                    <a:lnTo>
                      <a:pt x="112" y="49"/>
                    </a:lnTo>
                    <a:lnTo>
                      <a:pt x="103" y="46"/>
                    </a:lnTo>
                    <a:lnTo>
                      <a:pt x="95" y="44"/>
                    </a:lnTo>
                    <a:lnTo>
                      <a:pt x="86" y="40"/>
                    </a:lnTo>
                    <a:lnTo>
                      <a:pt x="78" y="37"/>
                    </a:lnTo>
                    <a:lnTo>
                      <a:pt x="69" y="33"/>
                    </a:lnTo>
                    <a:lnTo>
                      <a:pt x="61" y="29"/>
                    </a:lnTo>
                    <a:lnTo>
                      <a:pt x="51" y="25"/>
                    </a:lnTo>
                    <a:lnTo>
                      <a:pt x="43" y="21"/>
                    </a:lnTo>
                    <a:lnTo>
                      <a:pt x="34" y="17"/>
                    </a:lnTo>
                    <a:lnTo>
                      <a:pt x="26" y="13"/>
                    </a:lnTo>
                    <a:lnTo>
                      <a:pt x="17" y="9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275" y="717"/>
                    </a:lnTo>
                    <a:lnTo>
                      <a:pt x="289" y="644"/>
                    </a:lnTo>
                    <a:lnTo>
                      <a:pt x="275" y="7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1" name="Freeform 333">
                <a:extLst>
                  <a:ext uri="{FF2B5EF4-FFF2-40B4-BE49-F238E27FC236}">
                    <a16:creationId xmlns:a16="http://schemas.microsoft.com/office/drawing/2014/main" id="{38EE7BB8-7741-4A79-B533-8BDE35C29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351"/>
                <a:ext cx="144" cy="110"/>
              </a:xfrm>
              <a:custGeom>
                <a:avLst/>
                <a:gdLst>
                  <a:gd name="T0" fmla="*/ 574 w 574"/>
                  <a:gd name="T1" fmla="*/ 0 h 443"/>
                  <a:gd name="T2" fmla="*/ 570 w 574"/>
                  <a:gd name="T3" fmla="*/ 6 h 443"/>
                  <a:gd name="T4" fmla="*/ 564 w 574"/>
                  <a:gd name="T5" fmla="*/ 21 h 443"/>
                  <a:gd name="T6" fmla="*/ 557 w 574"/>
                  <a:gd name="T7" fmla="*/ 34 h 443"/>
                  <a:gd name="T8" fmla="*/ 550 w 574"/>
                  <a:gd name="T9" fmla="*/ 49 h 443"/>
                  <a:gd name="T10" fmla="*/ 545 w 574"/>
                  <a:gd name="T11" fmla="*/ 62 h 443"/>
                  <a:gd name="T12" fmla="*/ 540 w 574"/>
                  <a:gd name="T13" fmla="*/ 77 h 443"/>
                  <a:gd name="T14" fmla="*/ 534 w 574"/>
                  <a:gd name="T15" fmla="*/ 90 h 443"/>
                  <a:gd name="T16" fmla="*/ 530 w 574"/>
                  <a:gd name="T17" fmla="*/ 103 h 443"/>
                  <a:gd name="T18" fmla="*/ 526 w 574"/>
                  <a:gd name="T19" fmla="*/ 118 h 443"/>
                  <a:gd name="T20" fmla="*/ 524 w 574"/>
                  <a:gd name="T21" fmla="*/ 131 h 443"/>
                  <a:gd name="T22" fmla="*/ 520 w 574"/>
                  <a:gd name="T23" fmla="*/ 146 h 443"/>
                  <a:gd name="T24" fmla="*/ 518 w 574"/>
                  <a:gd name="T25" fmla="*/ 159 h 443"/>
                  <a:gd name="T26" fmla="*/ 516 w 574"/>
                  <a:gd name="T27" fmla="*/ 172 h 443"/>
                  <a:gd name="T28" fmla="*/ 514 w 574"/>
                  <a:gd name="T29" fmla="*/ 187 h 443"/>
                  <a:gd name="T30" fmla="*/ 513 w 574"/>
                  <a:gd name="T31" fmla="*/ 200 h 443"/>
                  <a:gd name="T32" fmla="*/ 513 w 574"/>
                  <a:gd name="T33" fmla="*/ 215 h 443"/>
                  <a:gd name="T34" fmla="*/ 513 w 574"/>
                  <a:gd name="T35" fmla="*/ 228 h 443"/>
                  <a:gd name="T36" fmla="*/ 513 w 574"/>
                  <a:gd name="T37" fmla="*/ 243 h 443"/>
                  <a:gd name="T38" fmla="*/ 514 w 574"/>
                  <a:gd name="T39" fmla="*/ 256 h 443"/>
                  <a:gd name="T40" fmla="*/ 516 w 574"/>
                  <a:gd name="T41" fmla="*/ 269 h 443"/>
                  <a:gd name="T42" fmla="*/ 518 w 574"/>
                  <a:gd name="T43" fmla="*/ 284 h 443"/>
                  <a:gd name="T44" fmla="*/ 520 w 574"/>
                  <a:gd name="T45" fmla="*/ 297 h 443"/>
                  <a:gd name="T46" fmla="*/ 524 w 574"/>
                  <a:gd name="T47" fmla="*/ 312 h 443"/>
                  <a:gd name="T48" fmla="*/ 526 w 574"/>
                  <a:gd name="T49" fmla="*/ 325 h 443"/>
                  <a:gd name="T50" fmla="*/ 530 w 574"/>
                  <a:gd name="T51" fmla="*/ 339 h 443"/>
                  <a:gd name="T52" fmla="*/ 534 w 574"/>
                  <a:gd name="T53" fmla="*/ 353 h 443"/>
                  <a:gd name="T54" fmla="*/ 540 w 574"/>
                  <a:gd name="T55" fmla="*/ 366 h 443"/>
                  <a:gd name="T56" fmla="*/ 545 w 574"/>
                  <a:gd name="T57" fmla="*/ 381 h 443"/>
                  <a:gd name="T58" fmla="*/ 550 w 574"/>
                  <a:gd name="T59" fmla="*/ 394 h 443"/>
                  <a:gd name="T60" fmla="*/ 557 w 574"/>
                  <a:gd name="T61" fmla="*/ 408 h 443"/>
                  <a:gd name="T62" fmla="*/ 564 w 574"/>
                  <a:gd name="T63" fmla="*/ 422 h 443"/>
                  <a:gd name="T64" fmla="*/ 570 w 574"/>
                  <a:gd name="T65" fmla="*/ 436 h 443"/>
                  <a:gd name="T66" fmla="*/ 0 w 574"/>
                  <a:gd name="T67" fmla="*/ 221 h 443"/>
                  <a:gd name="T68" fmla="*/ 0 w 574"/>
                  <a:gd name="T69" fmla="*/ 22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3">
                    <a:moveTo>
                      <a:pt x="0" y="221"/>
                    </a:moveTo>
                    <a:lnTo>
                      <a:pt x="574" y="0"/>
                    </a:lnTo>
                    <a:lnTo>
                      <a:pt x="574" y="0"/>
                    </a:lnTo>
                    <a:lnTo>
                      <a:pt x="570" y="6"/>
                    </a:lnTo>
                    <a:lnTo>
                      <a:pt x="568" y="14"/>
                    </a:lnTo>
                    <a:lnTo>
                      <a:pt x="564" y="21"/>
                    </a:lnTo>
                    <a:lnTo>
                      <a:pt x="560" y="28"/>
                    </a:lnTo>
                    <a:lnTo>
                      <a:pt x="557" y="34"/>
                    </a:lnTo>
                    <a:lnTo>
                      <a:pt x="553" y="41"/>
                    </a:lnTo>
                    <a:lnTo>
                      <a:pt x="550" y="49"/>
                    </a:lnTo>
                    <a:lnTo>
                      <a:pt x="548" y="56"/>
                    </a:lnTo>
                    <a:lnTo>
                      <a:pt x="545" y="62"/>
                    </a:lnTo>
                    <a:lnTo>
                      <a:pt x="542" y="69"/>
                    </a:lnTo>
                    <a:lnTo>
                      <a:pt x="540" y="77"/>
                    </a:lnTo>
                    <a:lnTo>
                      <a:pt x="537" y="83"/>
                    </a:lnTo>
                    <a:lnTo>
                      <a:pt x="534" y="90"/>
                    </a:lnTo>
                    <a:lnTo>
                      <a:pt x="533" y="97"/>
                    </a:lnTo>
                    <a:lnTo>
                      <a:pt x="530" y="103"/>
                    </a:lnTo>
                    <a:lnTo>
                      <a:pt x="528" y="111"/>
                    </a:lnTo>
                    <a:lnTo>
                      <a:pt x="526" y="118"/>
                    </a:lnTo>
                    <a:lnTo>
                      <a:pt x="525" y="124"/>
                    </a:lnTo>
                    <a:lnTo>
                      <a:pt x="524" y="131"/>
                    </a:lnTo>
                    <a:lnTo>
                      <a:pt x="521" y="138"/>
                    </a:lnTo>
                    <a:lnTo>
                      <a:pt x="520" y="146"/>
                    </a:lnTo>
                    <a:lnTo>
                      <a:pt x="518" y="152"/>
                    </a:lnTo>
                    <a:lnTo>
                      <a:pt x="518" y="159"/>
                    </a:lnTo>
                    <a:lnTo>
                      <a:pt x="517" y="166"/>
                    </a:lnTo>
                    <a:lnTo>
                      <a:pt x="516" y="172"/>
                    </a:lnTo>
                    <a:lnTo>
                      <a:pt x="514" y="180"/>
                    </a:lnTo>
                    <a:lnTo>
                      <a:pt x="514" y="187"/>
                    </a:lnTo>
                    <a:lnTo>
                      <a:pt x="514" y="193"/>
                    </a:lnTo>
                    <a:lnTo>
                      <a:pt x="513" y="200"/>
                    </a:lnTo>
                    <a:lnTo>
                      <a:pt x="513" y="208"/>
                    </a:lnTo>
                    <a:lnTo>
                      <a:pt x="513" y="215"/>
                    </a:lnTo>
                    <a:lnTo>
                      <a:pt x="513" y="221"/>
                    </a:lnTo>
                    <a:lnTo>
                      <a:pt x="513" y="228"/>
                    </a:lnTo>
                    <a:lnTo>
                      <a:pt x="513" y="235"/>
                    </a:lnTo>
                    <a:lnTo>
                      <a:pt x="513" y="243"/>
                    </a:lnTo>
                    <a:lnTo>
                      <a:pt x="514" y="249"/>
                    </a:lnTo>
                    <a:lnTo>
                      <a:pt x="514" y="256"/>
                    </a:lnTo>
                    <a:lnTo>
                      <a:pt x="514" y="262"/>
                    </a:lnTo>
                    <a:lnTo>
                      <a:pt x="516" y="269"/>
                    </a:lnTo>
                    <a:lnTo>
                      <a:pt x="517" y="277"/>
                    </a:lnTo>
                    <a:lnTo>
                      <a:pt x="518" y="284"/>
                    </a:lnTo>
                    <a:lnTo>
                      <a:pt x="518" y="290"/>
                    </a:lnTo>
                    <a:lnTo>
                      <a:pt x="520" y="297"/>
                    </a:lnTo>
                    <a:lnTo>
                      <a:pt x="521" y="305"/>
                    </a:lnTo>
                    <a:lnTo>
                      <a:pt x="524" y="312"/>
                    </a:lnTo>
                    <a:lnTo>
                      <a:pt x="525" y="318"/>
                    </a:lnTo>
                    <a:lnTo>
                      <a:pt x="526" y="325"/>
                    </a:lnTo>
                    <a:lnTo>
                      <a:pt x="528" y="331"/>
                    </a:lnTo>
                    <a:lnTo>
                      <a:pt x="530" y="339"/>
                    </a:lnTo>
                    <a:lnTo>
                      <a:pt x="533" y="346"/>
                    </a:lnTo>
                    <a:lnTo>
                      <a:pt x="534" y="353"/>
                    </a:lnTo>
                    <a:lnTo>
                      <a:pt x="537" y="359"/>
                    </a:lnTo>
                    <a:lnTo>
                      <a:pt x="540" y="366"/>
                    </a:lnTo>
                    <a:lnTo>
                      <a:pt x="542" y="374"/>
                    </a:lnTo>
                    <a:lnTo>
                      <a:pt x="545" y="381"/>
                    </a:lnTo>
                    <a:lnTo>
                      <a:pt x="548" y="387"/>
                    </a:lnTo>
                    <a:lnTo>
                      <a:pt x="550" y="394"/>
                    </a:lnTo>
                    <a:lnTo>
                      <a:pt x="553" y="402"/>
                    </a:lnTo>
                    <a:lnTo>
                      <a:pt x="557" y="408"/>
                    </a:lnTo>
                    <a:lnTo>
                      <a:pt x="560" y="415"/>
                    </a:lnTo>
                    <a:lnTo>
                      <a:pt x="564" y="422"/>
                    </a:lnTo>
                    <a:lnTo>
                      <a:pt x="568" y="428"/>
                    </a:lnTo>
                    <a:lnTo>
                      <a:pt x="570" y="436"/>
                    </a:lnTo>
                    <a:lnTo>
                      <a:pt x="574" y="443"/>
                    </a:lnTo>
                    <a:lnTo>
                      <a:pt x="0" y="221"/>
                    </a:lnTo>
                    <a:lnTo>
                      <a:pt x="58" y="211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2" name="Rectangle 334">
                <a:extLst>
                  <a:ext uri="{FF2B5EF4-FFF2-40B4-BE49-F238E27FC236}">
                    <a16:creationId xmlns:a16="http://schemas.microsoft.com/office/drawing/2014/main" id="{E6522865-7E60-4244-96BD-DC3D5E61D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2389"/>
                <a:ext cx="182" cy="29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3" name="Freeform 335">
                <a:extLst>
                  <a:ext uri="{FF2B5EF4-FFF2-40B4-BE49-F238E27FC236}">
                    <a16:creationId xmlns:a16="http://schemas.microsoft.com/office/drawing/2014/main" id="{DFA635DF-E613-4062-8C6B-A0C44154B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2351"/>
                <a:ext cx="143" cy="110"/>
              </a:xfrm>
              <a:custGeom>
                <a:avLst/>
                <a:gdLst>
                  <a:gd name="T0" fmla="*/ 0 w 573"/>
                  <a:gd name="T1" fmla="*/ 0 h 443"/>
                  <a:gd name="T2" fmla="*/ 3 w 573"/>
                  <a:gd name="T3" fmla="*/ 6 h 443"/>
                  <a:gd name="T4" fmla="*/ 11 w 573"/>
                  <a:gd name="T5" fmla="*/ 21 h 443"/>
                  <a:gd name="T6" fmla="*/ 18 w 573"/>
                  <a:gd name="T7" fmla="*/ 34 h 443"/>
                  <a:gd name="T8" fmla="*/ 24 w 573"/>
                  <a:gd name="T9" fmla="*/ 49 h 443"/>
                  <a:gd name="T10" fmla="*/ 29 w 573"/>
                  <a:gd name="T11" fmla="*/ 62 h 443"/>
                  <a:gd name="T12" fmla="*/ 35 w 573"/>
                  <a:gd name="T13" fmla="*/ 77 h 443"/>
                  <a:gd name="T14" fmla="*/ 40 w 573"/>
                  <a:gd name="T15" fmla="*/ 90 h 443"/>
                  <a:gd name="T16" fmla="*/ 44 w 573"/>
                  <a:gd name="T17" fmla="*/ 103 h 443"/>
                  <a:gd name="T18" fmla="*/ 48 w 573"/>
                  <a:gd name="T19" fmla="*/ 118 h 443"/>
                  <a:gd name="T20" fmla="*/ 51 w 573"/>
                  <a:gd name="T21" fmla="*/ 131 h 443"/>
                  <a:gd name="T22" fmla="*/ 55 w 573"/>
                  <a:gd name="T23" fmla="*/ 146 h 443"/>
                  <a:gd name="T24" fmla="*/ 56 w 573"/>
                  <a:gd name="T25" fmla="*/ 159 h 443"/>
                  <a:gd name="T26" fmla="*/ 59 w 573"/>
                  <a:gd name="T27" fmla="*/ 172 h 443"/>
                  <a:gd name="T28" fmla="*/ 60 w 573"/>
                  <a:gd name="T29" fmla="*/ 187 h 443"/>
                  <a:gd name="T30" fmla="*/ 61 w 573"/>
                  <a:gd name="T31" fmla="*/ 200 h 443"/>
                  <a:gd name="T32" fmla="*/ 61 w 573"/>
                  <a:gd name="T33" fmla="*/ 215 h 443"/>
                  <a:gd name="T34" fmla="*/ 61 w 573"/>
                  <a:gd name="T35" fmla="*/ 228 h 443"/>
                  <a:gd name="T36" fmla="*/ 61 w 573"/>
                  <a:gd name="T37" fmla="*/ 243 h 443"/>
                  <a:gd name="T38" fmla="*/ 60 w 573"/>
                  <a:gd name="T39" fmla="*/ 256 h 443"/>
                  <a:gd name="T40" fmla="*/ 59 w 573"/>
                  <a:gd name="T41" fmla="*/ 269 h 443"/>
                  <a:gd name="T42" fmla="*/ 56 w 573"/>
                  <a:gd name="T43" fmla="*/ 284 h 443"/>
                  <a:gd name="T44" fmla="*/ 55 w 573"/>
                  <a:gd name="T45" fmla="*/ 297 h 443"/>
                  <a:gd name="T46" fmla="*/ 51 w 573"/>
                  <a:gd name="T47" fmla="*/ 312 h 443"/>
                  <a:gd name="T48" fmla="*/ 48 w 573"/>
                  <a:gd name="T49" fmla="*/ 325 h 443"/>
                  <a:gd name="T50" fmla="*/ 44 w 573"/>
                  <a:gd name="T51" fmla="*/ 339 h 443"/>
                  <a:gd name="T52" fmla="*/ 40 w 573"/>
                  <a:gd name="T53" fmla="*/ 353 h 443"/>
                  <a:gd name="T54" fmla="*/ 35 w 573"/>
                  <a:gd name="T55" fmla="*/ 366 h 443"/>
                  <a:gd name="T56" fmla="*/ 29 w 573"/>
                  <a:gd name="T57" fmla="*/ 381 h 443"/>
                  <a:gd name="T58" fmla="*/ 24 w 573"/>
                  <a:gd name="T59" fmla="*/ 394 h 443"/>
                  <a:gd name="T60" fmla="*/ 18 w 573"/>
                  <a:gd name="T61" fmla="*/ 408 h 443"/>
                  <a:gd name="T62" fmla="*/ 11 w 573"/>
                  <a:gd name="T63" fmla="*/ 422 h 443"/>
                  <a:gd name="T64" fmla="*/ 3 w 573"/>
                  <a:gd name="T65" fmla="*/ 436 h 443"/>
                  <a:gd name="T66" fmla="*/ 573 w 573"/>
                  <a:gd name="T67" fmla="*/ 221 h 443"/>
                  <a:gd name="T68" fmla="*/ 573 w 573"/>
                  <a:gd name="T69" fmla="*/ 22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3" h="443">
                    <a:moveTo>
                      <a:pt x="573" y="22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14"/>
                    </a:lnTo>
                    <a:lnTo>
                      <a:pt x="11" y="21"/>
                    </a:lnTo>
                    <a:lnTo>
                      <a:pt x="14" y="28"/>
                    </a:lnTo>
                    <a:lnTo>
                      <a:pt x="18" y="34"/>
                    </a:lnTo>
                    <a:lnTo>
                      <a:pt x="20" y="41"/>
                    </a:lnTo>
                    <a:lnTo>
                      <a:pt x="24" y="49"/>
                    </a:lnTo>
                    <a:lnTo>
                      <a:pt x="27" y="56"/>
                    </a:lnTo>
                    <a:lnTo>
                      <a:pt x="29" y="62"/>
                    </a:lnTo>
                    <a:lnTo>
                      <a:pt x="32" y="69"/>
                    </a:lnTo>
                    <a:lnTo>
                      <a:pt x="35" y="77"/>
                    </a:lnTo>
                    <a:lnTo>
                      <a:pt x="37" y="83"/>
                    </a:lnTo>
                    <a:lnTo>
                      <a:pt x="40" y="90"/>
                    </a:lnTo>
                    <a:lnTo>
                      <a:pt x="41" y="97"/>
                    </a:lnTo>
                    <a:lnTo>
                      <a:pt x="44" y="103"/>
                    </a:lnTo>
                    <a:lnTo>
                      <a:pt x="45" y="111"/>
                    </a:lnTo>
                    <a:lnTo>
                      <a:pt x="48" y="118"/>
                    </a:lnTo>
                    <a:lnTo>
                      <a:pt x="49" y="124"/>
                    </a:lnTo>
                    <a:lnTo>
                      <a:pt x="51" y="131"/>
                    </a:lnTo>
                    <a:lnTo>
                      <a:pt x="52" y="138"/>
                    </a:lnTo>
                    <a:lnTo>
                      <a:pt x="55" y="146"/>
                    </a:lnTo>
                    <a:lnTo>
                      <a:pt x="55" y="152"/>
                    </a:lnTo>
                    <a:lnTo>
                      <a:pt x="56" y="159"/>
                    </a:lnTo>
                    <a:lnTo>
                      <a:pt x="57" y="166"/>
                    </a:lnTo>
                    <a:lnTo>
                      <a:pt x="59" y="172"/>
                    </a:lnTo>
                    <a:lnTo>
                      <a:pt x="59" y="180"/>
                    </a:lnTo>
                    <a:lnTo>
                      <a:pt x="60" y="187"/>
                    </a:lnTo>
                    <a:lnTo>
                      <a:pt x="60" y="193"/>
                    </a:lnTo>
                    <a:lnTo>
                      <a:pt x="61" y="200"/>
                    </a:lnTo>
                    <a:lnTo>
                      <a:pt x="61" y="208"/>
                    </a:lnTo>
                    <a:lnTo>
                      <a:pt x="61" y="215"/>
                    </a:lnTo>
                    <a:lnTo>
                      <a:pt x="61" y="221"/>
                    </a:lnTo>
                    <a:lnTo>
                      <a:pt x="61" y="228"/>
                    </a:lnTo>
                    <a:lnTo>
                      <a:pt x="61" y="235"/>
                    </a:lnTo>
                    <a:lnTo>
                      <a:pt x="61" y="243"/>
                    </a:lnTo>
                    <a:lnTo>
                      <a:pt x="60" y="249"/>
                    </a:lnTo>
                    <a:lnTo>
                      <a:pt x="60" y="256"/>
                    </a:lnTo>
                    <a:lnTo>
                      <a:pt x="59" y="262"/>
                    </a:lnTo>
                    <a:lnTo>
                      <a:pt x="59" y="269"/>
                    </a:lnTo>
                    <a:lnTo>
                      <a:pt x="57" y="277"/>
                    </a:lnTo>
                    <a:lnTo>
                      <a:pt x="56" y="284"/>
                    </a:lnTo>
                    <a:lnTo>
                      <a:pt x="55" y="290"/>
                    </a:lnTo>
                    <a:lnTo>
                      <a:pt x="55" y="297"/>
                    </a:lnTo>
                    <a:lnTo>
                      <a:pt x="52" y="305"/>
                    </a:lnTo>
                    <a:lnTo>
                      <a:pt x="51" y="312"/>
                    </a:lnTo>
                    <a:lnTo>
                      <a:pt x="49" y="318"/>
                    </a:lnTo>
                    <a:lnTo>
                      <a:pt x="48" y="325"/>
                    </a:lnTo>
                    <a:lnTo>
                      <a:pt x="45" y="331"/>
                    </a:lnTo>
                    <a:lnTo>
                      <a:pt x="44" y="339"/>
                    </a:lnTo>
                    <a:lnTo>
                      <a:pt x="41" y="346"/>
                    </a:lnTo>
                    <a:lnTo>
                      <a:pt x="40" y="353"/>
                    </a:lnTo>
                    <a:lnTo>
                      <a:pt x="37" y="359"/>
                    </a:lnTo>
                    <a:lnTo>
                      <a:pt x="35" y="366"/>
                    </a:lnTo>
                    <a:lnTo>
                      <a:pt x="32" y="374"/>
                    </a:lnTo>
                    <a:lnTo>
                      <a:pt x="29" y="381"/>
                    </a:lnTo>
                    <a:lnTo>
                      <a:pt x="27" y="387"/>
                    </a:lnTo>
                    <a:lnTo>
                      <a:pt x="24" y="394"/>
                    </a:lnTo>
                    <a:lnTo>
                      <a:pt x="20" y="402"/>
                    </a:lnTo>
                    <a:lnTo>
                      <a:pt x="18" y="408"/>
                    </a:lnTo>
                    <a:lnTo>
                      <a:pt x="14" y="415"/>
                    </a:lnTo>
                    <a:lnTo>
                      <a:pt x="11" y="422"/>
                    </a:lnTo>
                    <a:lnTo>
                      <a:pt x="7" y="428"/>
                    </a:lnTo>
                    <a:lnTo>
                      <a:pt x="3" y="436"/>
                    </a:lnTo>
                    <a:lnTo>
                      <a:pt x="0" y="443"/>
                    </a:lnTo>
                    <a:lnTo>
                      <a:pt x="573" y="221"/>
                    </a:lnTo>
                    <a:lnTo>
                      <a:pt x="516" y="211"/>
                    </a:lnTo>
                    <a:lnTo>
                      <a:pt x="573" y="22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4" name="Freeform 336">
                <a:extLst>
                  <a:ext uri="{FF2B5EF4-FFF2-40B4-BE49-F238E27FC236}">
                    <a16:creationId xmlns:a16="http://schemas.microsoft.com/office/drawing/2014/main" id="{ED414B31-204F-406C-BF0F-FFFA7E77C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565"/>
                <a:ext cx="144" cy="111"/>
              </a:xfrm>
              <a:custGeom>
                <a:avLst/>
                <a:gdLst>
                  <a:gd name="T0" fmla="*/ 574 w 574"/>
                  <a:gd name="T1" fmla="*/ 0 h 442"/>
                  <a:gd name="T2" fmla="*/ 570 w 574"/>
                  <a:gd name="T3" fmla="*/ 7 h 442"/>
                  <a:gd name="T4" fmla="*/ 564 w 574"/>
                  <a:gd name="T5" fmla="*/ 20 h 442"/>
                  <a:gd name="T6" fmla="*/ 557 w 574"/>
                  <a:gd name="T7" fmla="*/ 35 h 442"/>
                  <a:gd name="T8" fmla="*/ 550 w 574"/>
                  <a:gd name="T9" fmla="*/ 48 h 442"/>
                  <a:gd name="T10" fmla="*/ 545 w 574"/>
                  <a:gd name="T11" fmla="*/ 62 h 442"/>
                  <a:gd name="T12" fmla="*/ 540 w 574"/>
                  <a:gd name="T13" fmla="*/ 76 h 442"/>
                  <a:gd name="T14" fmla="*/ 534 w 574"/>
                  <a:gd name="T15" fmla="*/ 89 h 442"/>
                  <a:gd name="T16" fmla="*/ 530 w 574"/>
                  <a:gd name="T17" fmla="*/ 104 h 442"/>
                  <a:gd name="T18" fmla="*/ 526 w 574"/>
                  <a:gd name="T19" fmla="*/ 117 h 442"/>
                  <a:gd name="T20" fmla="*/ 524 w 574"/>
                  <a:gd name="T21" fmla="*/ 131 h 442"/>
                  <a:gd name="T22" fmla="*/ 520 w 574"/>
                  <a:gd name="T23" fmla="*/ 145 h 442"/>
                  <a:gd name="T24" fmla="*/ 518 w 574"/>
                  <a:gd name="T25" fmla="*/ 159 h 442"/>
                  <a:gd name="T26" fmla="*/ 516 w 574"/>
                  <a:gd name="T27" fmla="*/ 172 h 442"/>
                  <a:gd name="T28" fmla="*/ 514 w 574"/>
                  <a:gd name="T29" fmla="*/ 186 h 442"/>
                  <a:gd name="T30" fmla="*/ 513 w 574"/>
                  <a:gd name="T31" fmla="*/ 200 h 442"/>
                  <a:gd name="T32" fmla="*/ 513 w 574"/>
                  <a:gd name="T33" fmla="*/ 214 h 442"/>
                  <a:gd name="T34" fmla="*/ 513 w 574"/>
                  <a:gd name="T35" fmla="*/ 228 h 442"/>
                  <a:gd name="T36" fmla="*/ 513 w 574"/>
                  <a:gd name="T37" fmla="*/ 241 h 442"/>
                  <a:gd name="T38" fmla="*/ 514 w 574"/>
                  <a:gd name="T39" fmla="*/ 256 h 442"/>
                  <a:gd name="T40" fmla="*/ 516 w 574"/>
                  <a:gd name="T41" fmla="*/ 269 h 442"/>
                  <a:gd name="T42" fmla="*/ 518 w 574"/>
                  <a:gd name="T43" fmla="*/ 283 h 442"/>
                  <a:gd name="T44" fmla="*/ 520 w 574"/>
                  <a:gd name="T45" fmla="*/ 297 h 442"/>
                  <a:gd name="T46" fmla="*/ 524 w 574"/>
                  <a:gd name="T47" fmla="*/ 310 h 442"/>
                  <a:gd name="T48" fmla="*/ 526 w 574"/>
                  <a:gd name="T49" fmla="*/ 325 h 442"/>
                  <a:gd name="T50" fmla="*/ 530 w 574"/>
                  <a:gd name="T51" fmla="*/ 338 h 442"/>
                  <a:gd name="T52" fmla="*/ 534 w 574"/>
                  <a:gd name="T53" fmla="*/ 353 h 442"/>
                  <a:gd name="T54" fmla="*/ 540 w 574"/>
                  <a:gd name="T55" fmla="*/ 366 h 442"/>
                  <a:gd name="T56" fmla="*/ 545 w 574"/>
                  <a:gd name="T57" fmla="*/ 379 h 442"/>
                  <a:gd name="T58" fmla="*/ 550 w 574"/>
                  <a:gd name="T59" fmla="*/ 394 h 442"/>
                  <a:gd name="T60" fmla="*/ 557 w 574"/>
                  <a:gd name="T61" fmla="*/ 407 h 442"/>
                  <a:gd name="T62" fmla="*/ 564 w 574"/>
                  <a:gd name="T63" fmla="*/ 422 h 442"/>
                  <a:gd name="T64" fmla="*/ 570 w 574"/>
                  <a:gd name="T65" fmla="*/ 435 h 442"/>
                  <a:gd name="T66" fmla="*/ 0 w 574"/>
                  <a:gd name="T67" fmla="*/ 222 h 442"/>
                  <a:gd name="T68" fmla="*/ 0 w 574"/>
                  <a:gd name="T69" fmla="*/ 22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2">
                    <a:moveTo>
                      <a:pt x="0" y="222"/>
                    </a:moveTo>
                    <a:lnTo>
                      <a:pt x="574" y="0"/>
                    </a:lnTo>
                    <a:lnTo>
                      <a:pt x="574" y="0"/>
                    </a:lnTo>
                    <a:lnTo>
                      <a:pt x="570" y="7"/>
                    </a:lnTo>
                    <a:lnTo>
                      <a:pt x="568" y="13"/>
                    </a:lnTo>
                    <a:lnTo>
                      <a:pt x="564" y="20"/>
                    </a:lnTo>
                    <a:lnTo>
                      <a:pt x="560" y="28"/>
                    </a:lnTo>
                    <a:lnTo>
                      <a:pt x="557" y="35"/>
                    </a:lnTo>
                    <a:lnTo>
                      <a:pt x="553" y="41"/>
                    </a:lnTo>
                    <a:lnTo>
                      <a:pt x="550" y="48"/>
                    </a:lnTo>
                    <a:lnTo>
                      <a:pt x="548" y="54"/>
                    </a:lnTo>
                    <a:lnTo>
                      <a:pt x="545" y="62"/>
                    </a:lnTo>
                    <a:lnTo>
                      <a:pt x="542" y="69"/>
                    </a:lnTo>
                    <a:lnTo>
                      <a:pt x="540" y="76"/>
                    </a:lnTo>
                    <a:lnTo>
                      <a:pt x="537" y="82"/>
                    </a:lnTo>
                    <a:lnTo>
                      <a:pt x="534" y="89"/>
                    </a:lnTo>
                    <a:lnTo>
                      <a:pt x="533" y="97"/>
                    </a:lnTo>
                    <a:lnTo>
                      <a:pt x="530" y="104"/>
                    </a:lnTo>
                    <a:lnTo>
                      <a:pt x="528" y="110"/>
                    </a:lnTo>
                    <a:lnTo>
                      <a:pt x="526" y="117"/>
                    </a:lnTo>
                    <a:lnTo>
                      <a:pt x="525" y="125"/>
                    </a:lnTo>
                    <a:lnTo>
                      <a:pt x="524" y="131"/>
                    </a:lnTo>
                    <a:lnTo>
                      <a:pt x="521" y="138"/>
                    </a:lnTo>
                    <a:lnTo>
                      <a:pt x="520" y="145"/>
                    </a:lnTo>
                    <a:lnTo>
                      <a:pt x="518" y="151"/>
                    </a:lnTo>
                    <a:lnTo>
                      <a:pt x="518" y="159"/>
                    </a:lnTo>
                    <a:lnTo>
                      <a:pt x="517" y="166"/>
                    </a:lnTo>
                    <a:lnTo>
                      <a:pt x="516" y="172"/>
                    </a:lnTo>
                    <a:lnTo>
                      <a:pt x="514" y="179"/>
                    </a:lnTo>
                    <a:lnTo>
                      <a:pt x="514" y="186"/>
                    </a:lnTo>
                    <a:lnTo>
                      <a:pt x="514" y="194"/>
                    </a:lnTo>
                    <a:lnTo>
                      <a:pt x="513" y="200"/>
                    </a:lnTo>
                    <a:lnTo>
                      <a:pt x="513" y="207"/>
                    </a:lnTo>
                    <a:lnTo>
                      <a:pt x="513" y="214"/>
                    </a:lnTo>
                    <a:lnTo>
                      <a:pt x="513" y="222"/>
                    </a:lnTo>
                    <a:lnTo>
                      <a:pt x="513" y="228"/>
                    </a:lnTo>
                    <a:lnTo>
                      <a:pt x="513" y="235"/>
                    </a:lnTo>
                    <a:lnTo>
                      <a:pt x="513" y="241"/>
                    </a:lnTo>
                    <a:lnTo>
                      <a:pt x="514" y="248"/>
                    </a:lnTo>
                    <a:lnTo>
                      <a:pt x="514" y="256"/>
                    </a:lnTo>
                    <a:lnTo>
                      <a:pt x="514" y="263"/>
                    </a:lnTo>
                    <a:lnTo>
                      <a:pt x="516" y="269"/>
                    </a:lnTo>
                    <a:lnTo>
                      <a:pt x="517" y="276"/>
                    </a:lnTo>
                    <a:lnTo>
                      <a:pt x="518" y="283"/>
                    </a:lnTo>
                    <a:lnTo>
                      <a:pt x="518" y="291"/>
                    </a:lnTo>
                    <a:lnTo>
                      <a:pt x="520" y="297"/>
                    </a:lnTo>
                    <a:lnTo>
                      <a:pt x="521" y="304"/>
                    </a:lnTo>
                    <a:lnTo>
                      <a:pt x="524" y="310"/>
                    </a:lnTo>
                    <a:lnTo>
                      <a:pt x="525" y="318"/>
                    </a:lnTo>
                    <a:lnTo>
                      <a:pt x="526" y="325"/>
                    </a:lnTo>
                    <a:lnTo>
                      <a:pt x="528" y="332"/>
                    </a:lnTo>
                    <a:lnTo>
                      <a:pt x="530" y="338"/>
                    </a:lnTo>
                    <a:lnTo>
                      <a:pt x="533" y="345"/>
                    </a:lnTo>
                    <a:lnTo>
                      <a:pt x="534" y="353"/>
                    </a:lnTo>
                    <a:lnTo>
                      <a:pt x="537" y="360"/>
                    </a:lnTo>
                    <a:lnTo>
                      <a:pt x="540" y="366"/>
                    </a:lnTo>
                    <a:lnTo>
                      <a:pt x="542" y="373"/>
                    </a:lnTo>
                    <a:lnTo>
                      <a:pt x="545" y="379"/>
                    </a:lnTo>
                    <a:lnTo>
                      <a:pt x="548" y="387"/>
                    </a:lnTo>
                    <a:lnTo>
                      <a:pt x="550" y="394"/>
                    </a:lnTo>
                    <a:lnTo>
                      <a:pt x="553" y="401"/>
                    </a:lnTo>
                    <a:lnTo>
                      <a:pt x="557" y="407"/>
                    </a:lnTo>
                    <a:lnTo>
                      <a:pt x="560" y="415"/>
                    </a:lnTo>
                    <a:lnTo>
                      <a:pt x="564" y="422"/>
                    </a:lnTo>
                    <a:lnTo>
                      <a:pt x="568" y="429"/>
                    </a:lnTo>
                    <a:lnTo>
                      <a:pt x="570" y="435"/>
                    </a:lnTo>
                    <a:lnTo>
                      <a:pt x="574" y="442"/>
                    </a:lnTo>
                    <a:lnTo>
                      <a:pt x="0" y="222"/>
                    </a:lnTo>
                    <a:lnTo>
                      <a:pt x="58" y="211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5" name="Rectangle 337">
                <a:extLst>
                  <a:ext uri="{FF2B5EF4-FFF2-40B4-BE49-F238E27FC236}">
                    <a16:creationId xmlns:a16="http://schemas.microsoft.com/office/drawing/2014/main" id="{A60DC35C-F10E-48AE-84C8-EF37CFD46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2604"/>
                <a:ext cx="182" cy="28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6" name="Freeform 338">
                <a:extLst>
                  <a:ext uri="{FF2B5EF4-FFF2-40B4-BE49-F238E27FC236}">
                    <a16:creationId xmlns:a16="http://schemas.microsoft.com/office/drawing/2014/main" id="{6E5517E8-EB42-4AFA-B404-07F1A838B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2565"/>
                <a:ext cx="143" cy="111"/>
              </a:xfrm>
              <a:custGeom>
                <a:avLst/>
                <a:gdLst>
                  <a:gd name="T0" fmla="*/ 0 w 573"/>
                  <a:gd name="T1" fmla="*/ 0 h 442"/>
                  <a:gd name="T2" fmla="*/ 3 w 573"/>
                  <a:gd name="T3" fmla="*/ 7 h 442"/>
                  <a:gd name="T4" fmla="*/ 11 w 573"/>
                  <a:gd name="T5" fmla="*/ 20 h 442"/>
                  <a:gd name="T6" fmla="*/ 18 w 573"/>
                  <a:gd name="T7" fmla="*/ 35 h 442"/>
                  <a:gd name="T8" fmla="*/ 24 w 573"/>
                  <a:gd name="T9" fmla="*/ 48 h 442"/>
                  <a:gd name="T10" fmla="*/ 29 w 573"/>
                  <a:gd name="T11" fmla="*/ 62 h 442"/>
                  <a:gd name="T12" fmla="*/ 35 w 573"/>
                  <a:gd name="T13" fmla="*/ 76 h 442"/>
                  <a:gd name="T14" fmla="*/ 40 w 573"/>
                  <a:gd name="T15" fmla="*/ 89 h 442"/>
                  <a:gd name="T16" fmla="*/ 44 w 573"/>
                  <a:gd name="T17" fmla="*/ 104 h 442"/>
                  <a:gd name="T18" fmla="*/ 48 w 573"/>
                  <a:gd name="T19" fmla="*/ 117 h 442"/>
                  <a:gd name="T20" fmla="*/ 51 w 573"/>
                  <a:gd name="T21" fmla="*/ 131 h 442"/>
                  <a:gd name="T22" fmla="*/ 55 w 573"/>
                  <a:gd name="T23" fmla="*/ 145 h 442"/>
                  <a:gd name="T24" fmla="*/ 56 w 573"/>
                  <a:gd name="T25" fmla="*/ 159 h 442"/>
                  <a:gd name="T26" fmla="*/ 59 w 573"/>
                  <a:gd name="T27" fmla="*/ 172 h 442"/>
                  <a:gd name="T28" fmla="*/ 60 w 573"/>
                  <a:gd name="T29" fmla="*/ 186 h 442"/>
                  <a:gd name="T30" fmla="*/ 61 w 573"/>
                  <a:gd name="T31" fmla="*/ 200 h 442"/>
                  <a:gd name="T32" fmla="*/ 61 w 573"/>
                  <a:gd name="T33" fmla="*/ 214 h 442"/>
                  <a:gd name="T34" fmla="*/ 61 w 573"/>
                  <a:gd name="T35" fmla="*/ 228 h 442"/>
                  <a:gd name="T36" fmla="*/ 61 w 573"/>
                  <a:gd name="T37" fmla="*/ 241 h 442"/>
                  <a:gd name="T38" fmla="*/ 60 w 573"/>
                  <a:gd name="T39" fmla="*/ 256 h 442"/>
                  <a:gd name="T40" fmla="*/ 59 w 573"/>
                  <a:gd name="T41" fmla="*/ 269 h 442"/>
                  <a:gd name="T42" fmla="*/ 56 w 573"/>
                  <a:gd name="T43" fmla="*/ 283 h 442"/>
                  <a:gd name="T44" fmla="*/ 55 w 573"/>
                  <a:gd name="T45" fmla="*/ 297 h 442"/>
                  <a:gd name="T46" fmla="*/ 51 w 573"/>
                  <a:gd name="T47" fmla="*/ 310 h 442"/>
                  <a:gd name="T48" fmla="*/ 48 w 573"/>
                  <a:gd name="T49" fmla="*/ 325 h 442"/>
                  <a:gd name="T50" fmla="*/ 44 w 573"/>
                  <a:gd name="T51" fmla="*/ 338 h 442"/>
                  <a:gd name="T52" fmla="*/ 40 w 573"/>
                  <a:gd name="T53" fmla="*/ 353 h 442"/>
                  <a:gd name="T54" fmla="*/ 35 w 573"/>
                  <a:gd name="T55" fmla="*/ 366 h 442"/>
                  <a:gd name="T56" fmla="*/ 29 w 573"/>
                  <a:gd name="T57" fmla="*/ 379 h 442"/>
                  <a:gd name="T58" fmla="*/ 24 w 573"/>
                  <a:gd name="T59" fmla="*/ 394 h 442"/>
                  <a:gd name="T60" fmla="*/ 18 w 573"/>
                  <a:gd name="T61" fmla="*/ 407 h 442"/>
                  <a:gd name="T62" fmla="*/ 11 w 573"/>
                  <a:gd name="T63" fmla="*/ 422 h 442"/>
                  <a:gd name="T64" fmla="*/ 3 w 573"/>
                  <a:gd name="T65" fmla="*/ 435 h 442"/>
                  <a:gd name="T66" fmla="*/ 573 w 573"/>
                  <a:gd name="T67" fmla="*/ 222 h 442"/>
                  <a:gd name="T68" fmla="*/ 573 w 573"/>
                  <a:gd name="T69" fmla="*/ 22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3" h="442">
                    <a:moveTo>
                      <a:pt x="573" y="22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3"/>
                    </a:lnTo>
                    <a:lnTo>
                      <a:pt x="11" y="20"/>
                    </a:lnTo>
                    <a:lnTo>
                      <a:pt x="14" y="28"/>
                    </a:lnTo>
                    <a:lnTo>
                      <a:pt x="18" y="35"/>
                    </a:lnTo>
                    <a:lnTo>
                      <a:pt x="20" y="41"/>
                    </a:lnTo>
                    <a:lnTo>
                      <a:pt x="24" y="48"/>
                    </a:lnTo>
                    <a:lnTo>
                      <a:pt x="27" y="54"/>
                    </a:lnTo>
                    <a:lnTo>
                      <a:pt x="29" y="62"/>
                    </a:lnTo>
                    <a:lnTo>
                      <a:pt x="32" y="69"/>
                    </a:lnTo>
                    <a:lnTo>
                      <a:pt x="35" y="76"/>
                    </a:lnTo>
                    <a:lnTo>
                      <a:pt x="37" y="82"/>
                    </a:lnTo>
                    <a:lnTo>
                      <a:pt x="40" y="89"/>
                    </a:lnTo>
                    <a:lnTo>
                      <a:pt x="41" y="97"/>
                    </a:lnTo>
                    <a:lnTo>
                      <a:pt x="44" y="104"/>
                    </a:lnTo>
                    <a:lnTo>
                      <a:pt x="45" y="110"/>
                    </a:lnTo>
                    <a:lnTo>
                      <a:pt x="48" y="117"/>
                    </a:lnTo>
                    <a:lnTo>
                      <a:pt x="49" y="125"/>
                    </a:lnTo>
                    <a:lnTo>
                      <a:pt x="51" y="131"/>
                    </a:lnTo>
                    <a:lnTo>
                      <a:pt x="52" y="138"/>
                    </a:lnTo>
                    <a:lnTo>
                      <a:pt x="55" y="145"/>
                    </a:lnTo>
                    <a:lnTo>
                      <a:pt x="55" y="151"/>
                    </a:lnTo>
                    <a:lnTo>
                      <a:pt x="56" y="159"/>
                    </a:lnTo>
                    <a:lnTo>
                      <a:pt x="57" y="166"/>
                    </a:lnTo>
                    <a:lnTo>
                      <a:pt x="59" y="172"/>
                    </a:lnTo>
                    <a:lnTo>
                      <a:pt x="59" y="179"/>
                    </a:lnTo>
                    <a:lnTo>
                      <a:pt x="60" y="186"/>
                    </a:lnTo>
                    <a:lnTo>
                      <a:pt x="60" y="194"/>
                    </a:lnTo>
                    <a:lnTo>
                      <a:pt x="61" y="200"/>
                    </a:lnTo>
                    <a:lnTo>
                      <a:pt x="61" y="207"/>
                    </a:lnTo>
                    <a:lnTo>
                      <a:pt x="61" y="214"/>
                    </a:lnTo>
                    <a:lnTo>
                      <a:pt x="61" y="222"/>
                    </a:lnTo>
                    <a:lnTo>
                      <a:pt x="61" y="228"/>
                    </a:lnTo>
                    <a:lnTo>
                      <a:pt x="61" y="235"/>
                    </a:lnTo>
                    <a:lnTo>
                      <a:pt x="61" y="241"/>
                    </a:lnTo>
                    <a:lnTo>
                      <a:pt x="60" y="248"/>
                    </a:lnTo>
                    <a:lnTo>
                      <a:pt x="60" y="256"/>
                    </a:lnTo>
                    <a:lnTo>
                      <a:pt x="59" y="263"/>
                    </a:lnTo>
                    <a:lnTo>
                      <a:pt x="59" y="269"/>
                    </a:lnTo>
                    <a:lnTo>
                      <a:pt x="57" y="276"/>
                    </a:lnTo>
                    <a:lnTo>
                      <a:pt x="56" y="283"/>
                    </a:lnTo>
                    <a:lnTo>
                      <a:pt x="55" y="291"/>
                    </a:lnTo>
                    <a:lnTo>
                      <a:pt x="55" y="297"/>
                    </a:lnTo>
                    <a:lnTo>
                      <a:pt x="52" y="304"/>
                    </a:lnTo>
                    <a:lnTo>
                      <a:pt x="51" y="310"/>
                    </a:lnTo>
                    <a:lnTo>
                      <a:pt x="49" y="318"/>
                    </a:lnTo>
                    <a:lnTo>
                      <a:pt x="48" y="325"/>
                    </a:lnTo>
                    <a:lnTo>
                      <a:pt x="45" y="332"/>
                    </a:lnTo>
                    <a:lnTo>
                      <a:pt x="44" y="338"/>
                    </a:lnTo>
                    <a:lnTo>
                      <a:pt x="41" y="345"/>
                    </a:lnTo>
                    <a:lnTo>
                      <a:pt x="40" y="353"/>
                    </a:lnTo>
                    <a:lnTo>
                      <a:pt x="37" y="360"/>
                    </a:lnTo>
                    <a:lnTo>
                      <a:pt x="35" y="366"/>
                    </a:lnTo>
                    <a:lnTo>
                      <a:pt x="32" y="373"/>
                    </a:lnTo>
                    <a:lnTo>
                      <a:pt x="29" y="379"/>
                    </a:lnTo>
                    <a:lnTo>
                      <a:pt x="27" y="387"/>
                    </a:lnTo>
                    <a:lnTo>
                      <a:pt x="24" y="394"/>
                    </a:lnTo>
                    <a:lnTo>
                      <a:pt x="20" y="401"/>
                    </a:lnTo>
                    <a:lnTo>
                      <a:pt x="18" y="407"/>
                    </a:lnTo>
                    <a:lnTo>
                      <a:pt x="14" y="415"/>
                    </a:lnTo>
                    <a:lnTo>
                      <a:pt x="11" y="422"/>
                    </a:lnTo>
                    <a:lnTo>
                      <a:pt x="7" y="429"/>
                    </a:lnTo>
                    <a:lnTo>
                      <a:pt x="3" y="435"/>
                    </a:lnTo>
                    <a:lnTo>
                      <a:pt x="0" y="442"/>
                    </a:lnTo>
                    <a:lnTo>
                      <a:pt x="573" y="222"/>
                    </a:lnTo>
                    <a:lnTo>
                      <a:pt x="516" y="211"/>
                    </a:lnTo>
                    <a:lnTo>
                      <a:pt x="573" y="22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7" name="Freeform 339">
                <a:extLst>
                  <a:ext uri="{FF2B5EF4-FFF2-40B4-BE49-F238E27FC236}">
                    <a16:creationId xmlns:a16="http://schemas.microsoft.com/office/drawing/2014/main" id="{596E54A9-53B6-470E-BE41-DC7B9969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351"/>
                <a:ext cx="143" cy="110"/>
              </a:xfrm>
              <a:custGeom>
                <a:avLst/>
                <a:gdLst>
                  <a:gd name="T0" fmla="*/ 574 w 574"/>
                  <a:gd name="T1" fmla="*/ 0 h 443"/>
                  <a:gd name="T2" fmla="*/ 570 w 574"/>
                  <a:gd name="T3" fmla="*/ 6 h 443"/>
                  <a:gd name="T4" fmla="*/ 563 w 574"/>
                  <a:gd name="T5" fmla="*/ 21 h 443"/>
                  <a:gd name="T6" fmla="*/ 557 w 574"/>
                  <a:gd name="T7" fmla="*/ 34 h 443"/>
                  <a:gd name="T8" fmla="*/ 550 w 574"/>
                  <a:gd name="T9" fmla="*/ 49 h 443"/>
                  <a:gd name="T10" fmla="*/ 545 w 574"/>
                  <a:gd name="T11" fmla="*/ 62 h 443"/>
                  <a:gd name="T12" fmla="*/ 540 w 574"/>
                  <a:gd name="T13" fmla="*/ 77 h 443"/>
                  <a:gd name="T14" fmla="*/ 534 w 574"/>
                  <a:gd name="T15" fmla="*/ 90 h 443"/>
                  <a:gd name="T16" fmla="*/ 530 w 574"/>
                  <a:gd name="T17" fmla="*/ 103 h 443"/>
                  <a:gd name="T18" fmla="*/ 526 w 574"/>
                  <a:gd name="T19" fmla="*/ 118 h 443"/>
                  <a:gd name="T20" fmla="*/ 522 w 574"/>
                  <a:gd name="T21" fmla="*/ 131 h 443"/>
                  <a:gd name="T22" fmla="*/ 520 w 574"/>
                  <a:gd name="T23" fmla="*/ 146 h 443"/>
                  <a:gd name="T24" fmla="*/ 517 w 574"/>
                  <a:gd name="T25" fmla="*/ 159 h 443"/>
                  <a:gd name="T26" fmla="*/ 516 w 574"/>
                  <a:gd name="T27" fmla="*/ 172 h 443"/>
                  <a:gd name="T28" fmla="*/ 514 w 574"/>
                  <a:gd name="T29" fmla="*/ 187 h 443"/>
                  <a:gd name="T30" fmla="*/ 513 w 574"/>
                  <a:gd name="T31" fmla="*/ 200 h 443"/>
                  <a:gd name="T32" fmla="*/ 513 w 574"/>
                  <a:gd name="T33" fmla="*/ 215 h 443"/>
                  <a:gd name="T34" fmla="*/ 513 w 574"/>
                  <a:gd name="T35" fmla="*/ 228 h 443"/>
                  <a:gd name="T36" fmla="*/ 513 w 574"/>
                  <a:gd name="T37" fmla="*/ 243 h 443"/>
                  <a:gd name="T38" fmla="*/ 514 w 574"/>
                  <a:gd name="T39" fmla="*/ 256 h 443"/>
                  <a:gd name="T40" fmla="*/ 516 w 574"/>
                  <a:gd name="T41" fmla="*/ 269 h 443"/>
                  <a:gd name="T42" fmla="*/ 517 w 574"/>
                  <a:gd name="T43" fmla="*/ 284 h 443"/>
                  <a:gd name="T44" fmla="*/ 520 w 574"/>
                  <a:gd name="T45" fmla="*/ 297 h 443"/>
                  <a:gd name="T46" fmla="*/ 522 w 574"/>
                  <a:gd name="T47" fmla="*/ 312 h 443"/>
                  <a:gd name="T48" fmla="*/ 526 w 574"/>
                  <a:gd name="T49" fmla="*/ 325 h 443"/>
                  <a:gd name="T50" fmla="*/ 530 w 574"/>
                  <a:gd name="T51" fmla="*/ 339 h 443"/>
                  <a:gd name="T52" fmla="*/ 534 w 574"/>
                  <a:gd name="T53" fmla="*/ 353 h 443"/>
                  <a:gd name="T54" fmla="*/ 540 w 574"/>
                  <a:gd name="T55" fmla="*/ 366 h 443"/>
                  <a:gd name="T56" fmla="*/ 545 w 574"/>
                  <a:gd name="T57" fmla="*/ 381 h 443"/>
                  <a:gd name="T58" fmla="*/ 550 w 574"/>
                  <a:gd name="T59" fmla="*/ 394 h 443"/>
                  <a:gd name="T60" fmla="*/ 557 w 574"/>
                  <a:gd name="T61" fmla="*/ 408 h 443"/>
                  <a:gd name="T62" fmla="*/ 563 w 574"/>
                  <a:gd name="T63" fmla="*/ 422 h 443"/>
                  <a:gd name="T64" fmla="*/ 570 w 574"/>
                  <a:gd name="T65" fmla="*/ 436 h 443"/>
                  <a:gd name="T66" fmla="*/ 0 w 574"/>
                  <a:gd name="T67" fmla="*/ 221 h 443"/>
                  <a:gd name="T68" fmla="*/ 0 w 574"/>
                  <a:gd name="T69" fmla="*/ 22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3">
                    <a:moveTo>
                      <a:pt x="0" y="221"/>
                    </a:moveTo>
                    <a:lnTo>
                      <a:pt x="574" y="0"/>
                    </a:lnTo>
                    <a:lnTo>
                      <a:pt x="574" y="0"/>
                    </a:lnTo>
                    <a:lnTo>
                      <a:pt x="570" y="6"/>
                    </a:lnTo>
                    <a:lnTo>
                      <a:pt x="566" y="14"/>
                    </a:lnTo>
                    <a:lnTo>
                      <a:pt x="563" y="21"/>
                    </a:lnTo>
                    <a:lnTo>
                      <a:pt x="559" y="28"/>
                    </a:lnTo>
                    <a:lnTo>
                      <a:pt x="557" y="34"/>
                    </a:lnTo>
                    <a:lnTo>
                      <a:pt x="553" y="41"/>
                    </a:lnTo>
                    <a:lnTo>
                      <a:pt x="550" y="49"/>
                    </a:lnTo>
                    <a:lnTo>
                      <a:pt x="548" y="56"/>
                    </a:lnTo>
                    <a:lnTo>
                      <a:pt x="545" y="62"/>
                    </a:lnTo>
                    <a:lnTo>
                      <a:pt x="542" y="69"/>
                    </a:lnTo>
                    <a:lnTo>
                      <a:pt x="540" y="77"/>
                    </a:lnTo>
                    <a:lnTo>
                      <a:pt x="537" y="83"/>
                    </a:lnTo>
                    <a:lnTo>
                      <a:pt x="534" y="90"/>
                    </a:lnTo>
                    <a:lnTo>
                      <a:pt x="532" y="97"/>
                    </a:lnTo>
                    <a:lnTo>
                      <a:pt x="530" y="103"/>
                    </a:lnTo>
                    <a:lnTo>
                      <a:pt x="528" y="111"/>
                    </a:lnTo>
                    <a:lnTo>
                      <a:pt x="526" y="118"/>
                    </a:lnTo>
                    <a:lnTo>
                      <a:pt x="524" y="124"/>
                    </a:lnTo>
                    <a:lnTo>
                      <a:pt x="522" y="131"/>
                    </a:lnTo>
                    <a:lnTo>
                      <a:pt x="521" y="138"/>
                    </a:lnTo>
                    <a:lnTo>
                      <a:pt x="520" y="146"/>
                    </a:lnTo>
                    <a:lnTo>
                      <a:pt x="518" y="152"/>
                    </a:lnTo>
                    <a:lnTo>
                      <a:pt x="517" y="159"/>
                    </a:lnTo>
                    <a:lnTo>
                      <a:pt x="517" y="166"/>
                    </a:lnTo>
                    <a:lnTo>
                      <a:pt x="516" y="172"/>
                    </a:lnTo>
                    <a:lnTo>
                      <a:pt x="514" y="180"/>
                    </a:lnTo>
                    <a:lnTo>
                      <a:pt x="514" y="187"/>
                    </a:lnTo>
                    <a:lnTo>
                      <a:pt x="513" y="193"/>
                    </a:lnTo>
                    <a:lnTo>
                      <a:pt x="513" y="200"/>
                    </a:lnTo>
                    <a:lnTo>
                      <a:pt x="513" y="208"/>
                    </a:lnTo>
                    <a:lnTo>
                      <a:pt x="513" y="215"/>
                    </a:lnTo>
                    <a:lnTo>
                      <a:pt x="513" y="221"/>
                    </a:lnTo>
                    <a:lnTo>
                      <a:pt x="513" y="228"/>
                    </a:lnTo>
                    <a:lnTo>
                      <a:pt x="513" y="235"/>
                    </a:lnTo>
                    <a:lnTo>
                      <a:pt x="513" y="243"/>
                    </a:lnTo>
                    <a:lnTo>
                      <a:pt x="513" y="249"/>
                    </a:lnTo>
                    <a:lnTo>
                      <a:pt x="514" y="256"/>
                    </a:lnTo>
                    <a:lnTo>
                      <a:pt x="514" y="262"/>
                    </a:lnTo>
                    <a:lnTo>
                      <a:pt x="516" y="269"/>
                    </a:lnTo>
                    <a:lnTo>
                      <a:pt x="517" y="277"/>
                    </a:lnTo>
                    <a:lnTo>
                      <a:pt x="517" y="284"/>
                    </a:lnTo>
                    <a:lnTo>
                      <a:pt x="518" y="290"/>
                    </a:lnTo>
                    <a:lnTo>
                      <a:pt x="520" y="297"/>
                    </a:lnTo>
                    <a:lnTo>
                      <a:pt x="521" y="305"/>
                    </a:lnTo>
                    <a:lnTo>
                      <a:pt x="522" y="312"/>
                    </a:lnTo>
                    <a:lnTo>
                      <a:pt x="524" y="318"/>
                    </a:lnTo>
                    <a:lnTo>
                      <a:pt x="526" y="325"/>
                    </a:lnTo>
                    <a:lnTo>
                      <a:pt x="528" y="331"/>
                    </a:lnTo>
                    <a:lnTo>
                      <a:pt x="530" y="339"/>
                    </a:lnTo>
                    <a:lnTo>
                      <a:pt x="532" y="346"/>
                    </a:lnTo>
                    <a:lnTo>
                      <a:pt x="534" y="353"/>
                    </a:lnTo>
                    <a:lnTo>
                      <a:pt x="537" y="359"/>
                    </a:lnTo>
                    <a:lnTo>
                      <a:pt x="540" y="366"/>
                    </a:lnTo>
                    <a:lnTo>
                      <a:pt x="542" y="374"/>
                    </a:lnTo>
                    <a:lnTo>
                      <a:pt x="545" y="381"/>
                    </a:lnTo>
                    <a:lnTo>
                      <a:pt x="548" y="387"/>
                    </a:lnTo>
                    <a:lnTo>
                      <a:pt x="550" y="394"/>
                    </a:lnTo>
                    <a:lnTo>
                      <a:pt x="553" y="402"/>
                    </a:lnTo>
                    <a:lnTo>
                      <a:pt x="557" y="408"/>
                    </a:lnTo>
                    <a:lnTo>
                      <a:pt x="559" y="415"/>
                    </a:lnTo>
                    <a:lnTo>
                      <a:pt x="563" y="422"/>
                    </a:lnTo>
                    <a:lnTo>
                      <a:pt x="566" y="428"/>
                    </a:lnTo>
                    <a:lnTo>
                      <a:pt x="570" y="436"/>
                    </a:lnTo>
                    <a:lnTo>
                      <a:pt x="574" y="443"/>
                    </a:lnTo>
                    <a:lnTo>
                      <a:pt x="0" y="221"/>
                    </a:lnTo>
                    <a:lnTo>
                      <a:pt x="58" y="211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8" name="Rectangle 340">
                <a:extLst>
                  <a:ext uri="{FF2B5EF4-FFF2-40B4-BE49-F238E27FC236}">
                    <a16:creationId xmlns:a16="http://schemas.microsoft.com/office/drawing/2014/main" id="{8D1E1CF7-F922-4FE7-9193-B6D4FC496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2389"/>
                <a:ext cx="183" cy="29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09" name="Freeform 341">
                <a:extLst>
                  <a:ext uri="{FF2B5EF4-FFF2-40B4-BE49-F238E27FC236}">
                    <a16:creationId xmlns:a16="http://schemas.microsoft.com/office/drawing/2014/main" id="{7AC64C01-14B1-4D85-83D9-2001AB69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2351"/>
                <a:ext cx="144" cy="110"/>
              </a:xfrm>
              <a:custGeom>
                <a:avLst/>
                <a:gdLst>
                  <a:gd name="T0" fmla="*/ 0 w 574"/>
                  <a:gd name="T1" fmla="*/ 0 h 443"/>
                  <a:gd name="T2" fmla="*/ 4 w 574"/>
                  <a:gd name="T3" fmla="*/ 6 h 443"/>
                  <a:gd name="T4" fmla="*/ 12 w 574"/>
                  <a:gd name="T5" fmla="*/ 21 h 443"/>
                  <a:gd name="T6" fmla="*/ 18 w 574"/>
                  <a:gd name="T7" fmla="*/ 34 h 443"/>
                  <a:gd name="T8" fmla="*/ 24 w 574"/>
                  <a:gd name="T9" fmla="*/ 49 h 443"/>
                  <a:gd name="T10" fmla="*/ 30 w 574"/>
                  <a:gd name="T11" fmla="*/ 62 h 443"/>
                  <a:gd name="T12" fmla="*/ 36 w 574"/>
                  <a:gd name="T13" fmla="*/ 77 h 443"/>
                  <a:gd name="T14" fmla="*/ 40 w 574"/>
                  <a:gd name="T15" fmla="*/ 90 h 443"/>
                  <a:gd name="T16" fmla="*/ 45 w 574"/>
                  <a:gd name="T17" fmla="*/ 103 h 443"/>
                  <a:gd name="T18" fmla="*/ 49 w 574"/>
                  <a:gd name="T19" fmla="*/ 118 h 443"/>
                  <a:gd name="T20" fmla="*/ 52 w 574"/>
                  <a:gd name="T21" fmla="*/ 131 h 443"/>
                  <a:gd name="T22" fmla="*/ 54 w 574"/>
                  <a:gd name="T23" fmla="*/ 146 h 443"/>
                  <a:gd name="T24" fmla="*/ 57 w 574"/>
                  <a:gd name="T25" fmla="*/ 159 h 443"/>
                  <a:gd name="T26" fmla="*/ 60 w 574"/>
                  <a:gd name="T27" fmla="*/ 172 h 443"/>
                  <a:gd name="T28" fmla="*/ 61 w 574"/>
                  <a:gd name="T29" fmla="*/ 187 h 443"/>
                  <a:gd name="T30" fmla="*/ 61 w 574"/>
                  <a:gd name="T31" fmla="*/ 200 h 443"/>
                  <a:gd name="T32" fmla="*/ 62 w 574"/>
                  <a:gd name="T33" fmla="*/ 215 h 443"/>
                  <a:gd name="T34" fmla="*/ 62 w 574"/>
                  <a:gd name="T35" fmla="*/ 228 h 443"/>
                  <a:gd name="T36" fmla="*/ 61 w 574"/>
                  <a:gd name="T37" fmla="*/ 243 h 443"/>
                  <a:gd name="T38" fmla="*/ 61 w 574"/>
                  <a:gd name="T39" fmla="*/ 256 h 443"/>
                  <a:gd name="T40" fmla="*/ 60 w 574"/>
                  <a:gd name="T41" fmla="*/ 269 h 443"/>
                  <a:gd name="T42" fmla="*/ 57 w 574"/>
                  <a:gd name="T43" fmla="*/ 284 h 443"/>
                  <a:gd name="T44" fmla="*/ 54 w 574"/>
                  <a:gd name="T45" fmla="*/ 297 h 443"/>
                  <a:gd name="T46" fmla="*/ 52 w 574"/>
                  <a:gd name="T47" fmla="*/ 312 h 443"/>
                  <a:gd name="T48" fmla="*/ 49 w 574"/>
                  <a:gd name="T49" fmla="*/ 325 h 443"/>
                  <a:gd name="T50" fmla="*/ 45 w 574"/>
                  <a:gd name="T51" fmla="*/ 339 h 443"/>
                  <a:gd name="T52" fmla="*/ 40 w 574"/>
                  <a:gd name="T53" fmla="*/ 353 h 443"/>
                  <a:gd name="T54" fmla="*/ 36 w 574"/>
                  <a:gd name="T55" fmla="*/ 366 h 443"/>
                  <a:gd name="T56" fmla="*/ 30 w 574"/>
                  <a:gd name="T57" fmla="*/ 381 h 443"/>
                  <a:gd name="T58" fmla="*/ 24 w 574"/>
                  <a:gd name="T59" fmla="*/ 394 h 443"/>
                  <a:gd name="T60" fmla="*/ 18 w 574"/>
                  <a:gd name="T61" fmla="*/ 408 h 443"/>
                  <a:gd name="T62" fmla="*/ 12 w 574"/>
                  <a:gd name="T63" fmla="*/ 422 h 443"/>
                  <a:gd name="T64" fmla="*/ 4 w 574"/>
                  <a:gd name="T65" fmla="*/ 436 h 443"/>
                  <a:gd name="T66" fmla="*/ 574 w 574"/>
                  <a:gd name="T67" fmla="*/ 221 h 443"/>
                  <a:gd name="T68" fmla="*/ 574 w 574"/>
                  <a:gd name="T69" fmla="*/ 22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3">
                    <a:moveTo>
                      <a:pt x="574" y="22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4"/>
                    </a:lnTo>
                    <a:lnTo>
                      <a:pt x="12" y="21"/>
                    </a:lnTo>
                    <a:lnTo>
                      <a:pt x="14" y="28"/>
                    </a:lnTo>
                    <a:lnTo>
                      <a:pt x="18" y="34"/>
                    </a:lnTo>
                    <a:lnTo>
                      <a:pt x="21" y="41"/>
                    </a:lnTo>
                    <a:lnTo>
                      <a:pt x="24" y="49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3" y="69"/>
                    </a:lnTo>
                    <a:lnTo>
                      <a:pt x="36" y="77"/>
                    </a:lnTo>
                    <a:lnTo>
                      <a:pt x="38" y="83"/>
                    </a:lnTo>
                    <a:lnTo>
                      <a:pt x="40" y="90"/>
                    </a:lnTo>
                    <a:lnTo>
                      <a:pt x="42" y="97"/>
                    </a:lnTo>
                    <a:lnTo>
                      <a:pt x="45" y="103"/>
                    </a:lnTo>
                    <a:lnTo>
                      <a:pt x="46" y="111"/>
                    </a:lnTo>
                    <a:lnTo>
                      <a:pt x="49" y="118"/>
                    </a:lnTo>
                    <a:lnTo>
                      <a:pt x="50" y="124"/>
                    </a:lnTo>
                    <a:lnTo>
                      <a:pt x="52" y="131"/>
                    </a:lnTo>
                    <a:lnTo>
                      <a:pt x="53" y="138"/>
                    </a:lnTo>
                    <a:lnTo>
                      <a:pt x="54" y="146"/>
                    </a:lnTo>
                    <a:lnTo>
                      <a:pt x="56" y="152"/>
                    </a:lnTo>
                    <a:lnTo>
                      <a:pt x="57" y="159"/>
                    </a:lnTo>
                    <a:lnTo>
                      <a:pt x="58" y="166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1" y="187"/>
                    </a:lnTo>
                    <a:lnTo>
                      <a:pt x="61" y="193"/>
                    </a:lnTo>
                    <a:lnTo>
                      <a:pt x="61" y="200"/>
                    </a:lnTo>
                    <a:lnTo>
                      <a:pt x="62" y="208"/>
                    </a:lnTo>
                    <a:lnTo>
                      <a:pt x="62" y="215"/>
                    </a:lnTo>
                    <a:lnTo>
                      <a:pt x="62" y="221"/>
                    </a:lnTo>
                    <a:lnTo>
                      <a:pt x="62" y="228"/>
                    </a:lnTo>
                    <a:lnTo>
                      <a:pt x="62" y="235"/>
                    </a:lnTo>
                    <a:lnTo>
                      <a:pt x="61" y="243"/>
                    </a:lnTo>
                    <a:lnTo>
                      <a:pt x="61" y="249"/>
                    </a:lnTo>
                    <a:lnTo>
                      <a:pt x="61" y="256"/>
                    </a:lnTo>
                    <a:lnTo>
                      <a:pt x="60" y="262"/>
                    </a:lnTo>
                    <a:lnTo>
                      <a:pt x="60" y="269"/>
                    </a:lnTo>
                    <a:lnTo>
                      <a:pt x="58" y="277"/>
                    </a:lnTo>
                    <a:lnTo>
                      <a:pt x="57" y="284"/>
                    </a:lnTo>
                    <a:lnTo>
                      <a:pt x="56" y="290"/>
                    </a:lnTo>
                    <a:lnTo>
                      <a:pt x="54" y="297"/>
                    </a:lnTo>
                    <a:lnTo>
                      <a:pt x="53" y="305"/>
                    </a:lnTo>
                    <a:lnTo>
                      <a:pt x="52" y="312"/>
                    </a:lnTo>
                    <a:lnTo>
                      <a:pt x="50" y="318"/>
                    </a:lnTo>
                    <a:lnTo>
                      <a:pt x="49" y="325"/>
                    </a:lnTo>
                    <a:lnTo>
                      <a:pt x="46" y="331"/>
                    </a:lnTo>
                    <a:lnTo>
                      <a:pt x="45" y="339"/>
                    </a:lnTo>
                    <a:lnTo>
                      <a:pt x="42" y="346"/>
                    </a:lnTo>
                    <a:lnTo>
                      <a:pt x="40" y="353"/>
                    </a:lnTo>
                    <a:lnTo>
                      <a:pt x="38" y="359"/>
                    </a:lnTo>
                    <a:lnTo>
                      <a:pt x="36" y="366"/>
                    </a:lnTo>
                    <a:lnTo>
                      <a:pt x="33" y="374"/>
                    </a:lnTo>
                    <a:lnTo>
                      <a:pt x="30" y="381"/>
                    </a:lnTo>
                    <a:lnTo>
                      <a:pt x="28" y="387"/>
                    </a:lnTo>
                    <a:lnTo>
                      <a:pt x="24" y="394"/>
                    </a:lnTo>
                    <a:lnTo>
                      <a:pt x="21" y="402"/>
                    </a:lnTo>
                    <a:lnTo>
                      <a:pt x="18" y="408"/>
                    </a:lnTo>
                    <a:lnTo>
                      <a:pt x="14" y="415"/>
                    </a:lnTo>
                    <a:lnTo>
                      <a:pt x="12" y="422"/>
                    </a:lnTo>
                    <a:lnTo>
                      <a:pt x="8" y="428"/>
                    </a:lnTo>
                    <a:lnTo>
                      <a:pt x="4" y="436"/>
                    </a:lnTo>
                    <a:lnTo>
                      <a:pt x="0" y="443"/>
                    </a:lnTo>
                    <a:lnTo>
                      <a:pt x="574" y="221"/>
                    </a:lnTo>
                    <a:lnTo>
                      <a:pt x="517" y="211"/>
                    </a:lnTo>
                    <a:lnTo>
                      <a:pt x="574" y="221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0" name="Freeform 342">
                <a:extLst>
                  <a:ext uri="{FF2B5EF4-FFF2-40B4-BE49-F238E27FC236}">
                    <a16:creationId xmlns:a16="http://schemas.microsoft.com/office/drawing/2014/main" id="{4C03FF08-472A-430E-B9DA-329A293DC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565"/>
                <a:ext cx="143" cy="111"/>
              </a:xfrm>
              <a:custGeom>
                <a:avLst/>
                <a:gdLst>
                  <a:gd name="T0" fmla="*/ 574 w 574"/>
                  <a:gd name="T1" fmla="*/ 0 h 442"/>
                  <a:gd name="T2" fmla="*/ 570 w 574"/>
                  <a:gd name="T3" fmla="*/ 7 h 442"/>
                  <a:gd name="T4" fmla="*/ 563 w 574"/>
                  <a:gd name="T5" fmla="*/ 20 h 442"/>
                  <a:gd name="T6" fmla="*/ 557 w 574"/>
                  <a:gd name="T7" fmla="*/ 35 h 442"/>
                  <a:gd name="T8" fmla="*/ 550 w 574"/>
                  <a:gd name="T9" fmla="*/ 48 h 442"/>
                  <a:gd name="T10" fmla="*/ 545 w 574"/>
                  <a:gd name="T11" fmla="*/ 62 h 442"/>
                  <a:gd name="T12" fmla="*/ 540 w 574"/>
                  <a:gd name="T13" fmla="*/ 76 h 442"/>
                  <a:gd name="T14" fmla="*/ 534 w 574"/>
                  <a:gd name="T15" fmla="*/ 89 h 442"/>
                  <a:gd name="T16" fmla="*/ 530 w 574"/>
                  <a:gd name="T17" fmla="*/ 104 h 442"/>
                  <a:gd name="T18" fmla="*/ 526 w 574"/>
                  <a:gd name="T19" fmla="*/ 117 h 442"/>
                  <a:gd name="T20" fmla="*/ 522 w 574"/>
                  <a:gd name="T21" fmla="*/ 131 h 442"/>
                  <a:gd name="T22" fmla="*/ 520 w 574"/>
                  <a:gd name="T23" fmla="*/ 145 h 442"/>
                  <a:gd name="T24" fmla="*/ 517 w 574"/>
                  <a:gd name="T25" fmla="*/ 159 h 442"/>
                  <a:gd name="T26" fmla="*/ 516 w 574"/>
                  <a:gd name="T27" fmla="*/ 172 h 442"/>
                  <a:gd name="T28" fmla="*/ 514 w 574"/>
                  <a:gd name="T29" fmla="*/ 186 h 442"/>
                  <a:gd name="T30" fmla="*/ 513 w 574"/>
                  <a:gd name="T31" fmla="*/ 200 h 442"/>
                  <a:gd name="T32" fmla="*/ 513 w 574"/>
                  <a:gd name="T33" fmla="*/ 214 h 442"/>
                  <a:gd name="T34" fmla="*/ 513 w 574"/>
                  <a:gd name="T35" fmla="*/ 228 h 442"/>
                  <a:gd name="T36" fmla="*/ 513 w 574"/>
                  <a:gd name="T37" fmla="*/ 241 h 442"/>
                  <a:gd name="T38" fmla="*/ 514 w 574"/>
                  <a:gd name="T39" fmla="*/ 256 h 442"/>
                  <a:gd name="T40" fmla="*/ 516 w 574"/>
                  <a:gd name="T41" fmla="*/ 269 h 442"/>
                  <a:gd name="T42" fmla="*/ 517 w 574"/>
                  <a:gd name="T43" fmla="*/ 283 h 442"/>
                  <a:gd name="T44" fmla="*/ 520 w 574"/>
                  <a:gd name="T45" fmla="*/ 297 h 442"/>
                  <a:gd name="T46" fmla="*/ 522 w 574"/>
                  <a:gd name="T47" fmla="*/ 310 h 442"/>
                  <a:gd name="T48" fmla="*/ 526 w 574"/>
                  <a:gd name="T49" fmla="*/ 325 h 442"/>
                  <a:gd name="T50" fmla="*/ 530 w 574"/>
                  <a:gd name="T51" fmla="*/ 338 h 442"/>
                  <a:gd name="T52" fmla="*/ 534 w 574"/>
                  <a:gd name="T53" fmla="*/ 353 h 442"/>
                  <a:gd name="T54" fmla="*/ 540 w 574"/>
                  <a:gd name="T55" fmla="*/ 366 h 442"/>
                  <a:gd name="T56" fmla="*/ 545 w 574"/>
                  <a:gd name="T57" fmla="*/ 379 h 442"/>
                  <a:gd name="T58" fmla="*/ 550 w 574"/>
                  <a:gd name="T59" fmla="*/ 394 h 442"/>
                  <a:gd name="T60" fmla="*/ 557 w 574"/>
                  <a:gd name="T61" fmla="*/ 407 h 442"/>
                  <a:gd name="T62" fmla="*/ 563 w 574"/>
                  <a:gd name="T63" fmla="*/ 422 h 442"/>
                  <a:gd name="T64" fmla="*/ 570 w 574"/>
                  <a:gd name="T65" fmla="*/ 435 h 442"/>
                  <a:gd name="T66" fmla="*/ 0 w 574"/>
                  <a:gd name="T67" fmla="*/ 222 h 442"/>
                  <a:gd name="T68" fmla="*/ 0 w 574"/>
                  <a:gd name="T69" fmla="*/ 22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2">
                    <a:moveTo>
                      <a:pt x="0" y="222"/>
                    </a:moveTo>
                    <a:lnTo>
                      <a:pt x="574" y="0"/>
                    </a:lnTo>
                    <a:lnTo>
                      <a:pt x="574" y="0"/>
                    </a:lnTo>
                    <a:lnTo>
                      <a:pt x="570" y="7"/>
                    </a:lnTo>
                    <a:lnTo>
                      <a:pt x="566" y="13"/>
                    </a:lnTo>
                    <a:lnTo>
                      <a:pt x="563" y="20"/>
                    </a:lnTo>
                    <a:lnTo>
                      <a:pt x="559" y="28"/>
                    </a:lnTo>
                    <a:lnTo>
                      <a:pt x="557" y="35"/>
                    </a:lnTo>
                    <a:lnTo>
                      <a:pt x="553" y="41"/>
                    </a:lnTo>
                    <a:lnTo>
                      <a:pt x="550" y="48"/>
                    </a:lnTo>
                    <a:lnTo>
                      <a:pt x="548" y="54"/>
                    </a:lnTo>
                    <a:lnTo>
                      <a:pt x="545" y="62"/>
                    </a:lnTo>
                    <a:lnTo>
                      <a:pt x="542" y="69"/>
                    </a:lnTo>
                    <a:lnTo>
                      <a:pt x="540" y="76"/>
                    </a:lnTo>
                    <a:lnTo>
                      <a:pt x="537" y="82"/>
                    </a:lnTo>
                    <a:lnTo>
                      <a:pt x="534" y="89"/>
                    </a:lnTo>
                    <a:lnTo>
                      <a:pt x="532" y="97"/>
                    </a:lnTo>
                    <a:lnTo>
                      <a:pt x="530" y="104"/>
                    </a:lnTo>
                    <a:lnTo>
                      <a:pt x="528" y="110"/>
                    </a:lnTo>
                    <a:lnTo>
                      <a:pt x="526" y="117"/>
                    </a:lnTo>
                    <a:lnTo>
                      <a:pt x="524" y="125"/>
                    </a:lnTo>
                    <a:lnTo>
                      <a:pt x="522" y="131"/>
                    </a:lnTo>
                    <a:lnTo>
                      <a:pt x="521" y="138"/>
                    </a:lnTo>
                    <a:lnTo>
                      <a:pt x="520" y="145"/>
                    </a:lnTo>
                    <a:lnTo>
                      <a:pt x="518" y="151"/>
                    </a:lnTo>
                    <a:lnTo>
                      <a:pt x="517" y="159"/>
                    </a:lnTo>
                    <a:lnTo>
                      <a:pt x="517" y="166"/>
                    </a:lnTo>
                    <a:lnTo>
                      <a:pt x="516" y="172"/>
                    </a:lnTo>
                    <a:lnTo>
                      <a:pt x="514" y="179"/>
                    </a:lnTo>
                    <a:lnTo>
                      <a:pt x="514" y="186"/>
                    </a:lnTo>
                    <a:lnTo>
                      <a:pt x="513" y="194"/>
                    </a:lnTo>
                    <a:lnTo>
                      <a:pt x="513" y="200"/>
                    </a:lnTo>
                    <a:lnTo>
                      <a:pt x="513" y="207"/>
                    </a:lnTo>
                    <a:lnTo>
                      <a:pt x="513" y="214"/>
                    </a:lnTo>
                    <a:lnTo>
                      <a:pt x="513" y="222"/>
                    </a:lnTo>
                    <a:lnTo>
                      <a:pt x="513" y="228"/>
                    </a:lnTo>
                    <a:lnTo>
                      <a:pt x="513" y="235"/>
                    </a:lnTo>
                    <a:lnTo>
                      <a:pt x="513" y="241"/>
                    </a:lnTo>
                    <a:lnTo>
                      <a:pt x="513" y="248"/>
                    </a:lnTo>
                    <a:lnTo>
                      <a:pt x="514" y="256"/>
                    </a:lnTo>
                    <a:lnTo>
                      <a:pt x="514" y="263"/>
                    </a:lnTo>
                    <a:lnTo>
                      <a:pt x="516" y="269"/>
                    </a:lnTo>
                    <a:lnTo>
                      <a:pt x="517" y="276"/>
                    </a:lnTo>
                    <a:lnTo>
                      <a:pt x="517" y="283"/>
                    </a:lnTo>
                    <a:lnTo>
                      <a:pt x="518" y="291"/>
                    </a:lnTo>
                    <a:lnTo>
                      <a:pt x="520" y="297"/>
                    </a:lnTo>
                    <a:lnTo>
                      <a:pt x="521" y="304"/>
                    </a:lnTo>
                    <a:lnTo>
                      <a:pt x="522" y="310"/>
                    </a:lnTo>
                    <a:lnTo>
                      <a:pt x="524" y="318"/>
                    </a:lnTo>
                    <a:lnTo>
                      <a:pt x="526" y="325"/>
                    </a:lnTo>
                    <a:lnTo>
                      <a:pt x="528" y="332"/>
                    </a:lnTo>
                    <a:lnTo>
                      <a:pt x="530" y="338"/>
                    </a:lnTo>
                    <a:lnTo>
                      <a:pt x="532" y="345"/>
                    </a:lnTo>
                    <a:lnTo>
                      <a:pt x="534" y="353"/>
                    </a:lnTo>
                    <a:lnTo>
                      <a:pt x="537" y="360"/>
                    </a:lnTo>
                    <a:lnTo>
                      <a:pt x="540" y="366"/>
                    </a:lnTo>
                    <a:lnTo>
                      <a:pt x="542" y="373"/>
                    </a:lnTo>
                    <a:lnTo>
                      <a:pt x="545" y="379"/>
                    </a:lnTo>
                    <a:lnTo>
                      <a:pt x="548" y="387"/>
                    </a:lnTo>
                    <a:lnTo>
                      <a:pt x="550" y="394"/>
                    </a:lnTo>
                    <a:lnTo>
                      <a:pt x="553" y="401"/>
                    </a:lnTo>
                    <a:lnTo>
                      <a:pt x="557" y="407"/>
                    </a:lnTo>
                    <a:lnTo>
                      <a:pt x="559" y="415"/>
                    </a:lnTo>
                    <a:lnTo>
                      <a:pt x="563" y="422"/>
                    </a:lnTo>
                    <a:lnTo>
                      <a:pt x="566" y="429"/>
                    </a:lnTo>
                    <a:lnTo>
                      <a:pt x="570" y="435"/>
                    </a:lnTo>
                    <a:lnTo>
                      <a:pt x="574" y="442"/>
                    </a:lnTo>
                    <a:lnTo>
                      <a:pt x="0" y="222"/>
                    </a:lnTo>
                    <a:lnTo>
                      <a:pt x="58" y="211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1" name="Rectangle 343">
                <a:extLst>
                  <a:ext uri="{FF2B5EF4-FFF2-40B4-BE49-F238E27FC236}">
                    <a16:creationId xmlns:a16="http://schemas.microsoft.com/office/drawing/2014/main" id="{31212412-2E46-410E-9410-85B4A39E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2604"/>
                <a:ext cx="183" cy="28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2" name="Freeform 344">
                <a:extLst>
                  <a:ext uri="{FF2B5EF4-FFF2-40B4-BE49-F238E27FC236}">
                    <a16:creationId xmlns:a16="http://schemas.microsoft.com/office/drawing/2014/main" id="{335A1608-9940-4E5B-87F1-032004C44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2565"/>
                <a:ext cx="144" cy="111"/>
              </a:xfrm>
              <a:custGeom>
                <a:avLst/>
                <a:gdLst>
                  <a:gd name="T0" fmla="*/ 0 w 574"/>
                  <a:gd name="T1" fmla="*/ 0 h 442"/>
                  <a:gd name="T2" fmla="*/ 4 w 574"/>
                  <a:gd name="T3" fmla="*/ 7 h 442"/>
                  <a:gd name="T4" fmla="*/ 12 w 574"/>
                  <a:gd name="T5" fmla="*/ 20 h 442"/>
                  <a:gd name="T6" fmla="*/ 18 w 574"/>
                  <a:gd name="T7" fmla="*/ 35 h 442"/>
                  <a:gd name="T8" fmla="*/ 24 w 574"/>
                  <a:gd name="T9" fmla="*/ 48 h 442"/>
                  <a:gd name="T10" fmla="*/ 30 w 574"/>
                  <a:gd name="T11" fmla="*/ 62 h 442"/>
                  <a:gd name="T12" fmla="*/ 36 w 574"/>
                  <a:gd name="T13" fmla="*/ 76 h 442"/>
                  <a:gd name="T14" fmla="*/ 40 w 574"/>
                  <a:gd name="T15" fmla="*/ 89 h 442"/>
                  <a:gd name="T16" fmla="*/ 45 w 574"/>
                  <a:gd name="T17" fmla="*/ 104 h 442"/>
                  <a:gd name="T18" fmla="*/ 49 w 574"/>
                  <a:gd name="T19" fmla="*/ 117 h 442"/>
                  <a:gd name="T20" fmla="*/ 52 w 574"/>
                  <a:gd name="T21" fmla="*/ 131 h 442"/>
                  <a:gd name="T22" fmla="*/ 54 w 574"/>
                  <a:gd name="T23" fmla="*/ 145 h 442"/>
                  <a:gd name="T24" fmla="*/ 57 w 574"/>
                  <a:gd name="T25" fmla="*/ 159 h 442"/>
                  <a:gd name="T26" fmla="*/ 60 w 574"/>
                  <a:gd name="T27" fmla="*/ 172 h 442"/>
                  <a:gd name="T28" fmla="*/ 61 w 574"/>
                  <a:gd name="T29" fmla="*/ 186 h 442"/>
                  <a:gd name="T30" fmla="*/ 61 w 574"/>
                  <a:gd name="T31" fmla="*/ 200 h 442"/>
                  <a:gd name="T32" fmla="*/ 62 w 574"/>
                  <a:gd name="T33" fmla="*/ 214 h 442"/>
                  <a:gd name="T34" fmla="*/ 62 w 574"/>
                  <a:gd name="T35" fmla="*/ 228 h 442"/>
                  <a:gd name="T36" fmla="*/ 61 w 574"/>
                  <a:gd name="T37" fmla="*/ 241 h 442"/>
                  <a:gd name="T38" fmla="*/ 61 w 574"/>
                  <a:gd name="T39" fmla="*/ 256 h 442"/>
                  <a:gd name="T40" fmla="*/ 60 w 574"/>
                  <a:gd name="T41" fmla="*/ 269 h 442"/>
                  <a:gd name="T42" fmla="*/ 57 w 574"/>
                  <a:gd name="T43" fmla="*/ 283 h 442"/>
                  <a:gd name="T44" fmla="*/ 54 w 574"/>
                  <a:gd name="T45" fmla="*/ 297 h 442"/>
                  <a:gd name="T46" fmla="*/ 52 w 574"/>
                  <a:gd name="T47" fmla="*/ 310 h 442"/>
                  <a:gd name="T48" fmla="*/ 49 w 574"/>
                  <a:gd name="T49" fmla="*/ 325 h 442"/>
                  <a:gd name="T50" fmla="*/ 45 w 574"/>
                  <a:gd name="T51" fmla="*/ 338 h 442"/>
                  <a:gd name="T52" fmla="*/ 40 w 574"/>
                  <a:gd name="T53" fmla="*/ 353 h 442"/>
                  <a:gd name="T54" fmla="*/ 36 w 574"/>
                  <a:gd name="T55" fmla="*/ 366 h 442"/>
                  <a:gd name="T56" fmla="*/ 30 w 574"/>
                  <a:gd name="T57" fmla="*/ 379 h 442"/>
                  <a:gd name="T58" fmla="*/ 24 w 574"/>
                  <a:gd name="T59" fmla="*/ 394 h 442"/>
                  <a:gd name="T60" fmla="*/ 18 w 574"/>
                  <a:gd name="T61" fmla="*/ 407 h 442"/>
                  <a:gd name="T62" fmla="*/ 12 w 574"/>
                  <a:gd name="T63" fmla="*/ 422 h 442"/>
                  <a:gd name="T64" fmla="*/ 4 w 574"/>
                  <a:gd name="T65" fmla="*/ 435 h 442"/>
                  <a:gd name="T66" fmla="*/ 574 w 574"/>
                  <a:gd name="T67" fmla="*/ 222 h 442"/>
                  <a:gd name="T68" fmla="*/ 574 w 574"/>
                  <a:gd name="T69" fmla="*/ 22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4" h="442">
                    <a:moveTo>
                      <a:pt x="574" y="22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3"/>
                    </a:lnTo>
                    <a:lnTo>
                      <a:pt x="12" y="20"/>
                    </a:lnTo>
                    <a:lnTo>
                      <a:pt x="14" y="28"/>
                    </a:lnTo>
                    <a:lnTo>
                      <a:pt x="18" y="35"/>
                    </a:lnTo>
                    <a:lnTo>
                      <a:pt x="21" y="41"/>
                    </a:lnTo>
                    <a:lnTo>
                      <a:pt x="24" y="48"/>
                    </a:lnTo>
                    <a:lnTo>
                      <a:pt x="28" y="54"/>
                    </a:lnTo>
                    <a:lnTo>
                      <a:pt x="30" y="62"/>
                    </a:lnTo>
                    <a:lnTo>
                      <a:pt x="33" y="69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40" y="89"/>
                    </a:lnTo>
                    <a:lnTo>
                      <a:pt x="42" y="97"/>
                    </a:lnTo>
                    <a:lnTo>
                      <a:pt x="45" y="104"/>
                    </a:lnTo>
                    <a:lnTo>
                      <a:pt x="46" y="110"/>
                    </a:lnTo>
                    <a:lnTo>
                      <a:pt x="49" y="117"/>
                    </a:lnTo>
                    <a:lnTo>
                      <a:pt x="50" y="125"/>
                    </a:lnTo>
                    <a:lnTo>
                      <a:pt x="52" y="131"/>
                    </a:lnTo>
                    <a:lnTo>
                      <a:pt x="53" y="138"/>
                    </a:lnTo>
                    <a:lnTo>
                      <a:pt x="54" y="145"/>
                    </a:lnTo>
                    <a:lnTo>
                      <a:pt x="56" y="151"/>
                    </a:lnTo>
                    <a:lnTo>
                      <a:pt x="57" y="159"/>
                    </a:lnTo>
                    <a:lnTo>
                      <a:pt x="58" y="166"/>
                    </a:lnTo>
                    <a:lnTo>
                      <a:pt x="60" y="172"/>
                    </a:lnTo>
                    <a:lnTo>
                      <a:pt x="60" y="179"/>
                    </a:lnTo>
                    <a:lnTo>
                      <a:pt x="61" y="186"/>
                    </a:lnTo>
                    <a:lnTo>
                      <a:pt x="61" y="194"/>
                    </a:lnTo>
                    <a:lnTo>
                      <a:pt x="61" y="200"/>
                    </a:lnTo>
                    <a:lnTo>
                      <a:pt x="62" y="207"/>
                    </a:lnTo>
                    <a:lnTo>
                      <a:pt x="62" y="214"/>
                    </a:lnTo>
                    <a:lnTo>
                      <a:pt x="62" y="222"/>
                    </a:lnTo>
                    <a:lnTo>
                      <a:pt x="62" y="228"/>
                    </a:lnTo>
                    <a:lnTo>
                      <a:pt x="62" y="235"/>
                    </a:lnTo>
                    <a:lnTo>
                      <a:pt x="61" y="241"/>
                    </a:lnTo>
                    <a:lnTo>
                      <a:pt x="61" y="248"/>
                    </a:lnTo>
                    <a:lnTo>
                      <a:pt x="61" y="256"/>
                    </a:lnTo>
                    <a:lnTo>
                      <a:pt x="60" y="263"/>
                    </a:lnTo>
                    <a:lnTo>
                      <a:pt x="60" y="269"/>
                    </a:lnTo>
                    <a:lnTo>
                      <a:pt x="58" y="276"/>
                    </a:lnTo>
                    <a:lnTo>
                      <a:pt x="57" y="283"/>
                    </a:lnTo>
                    <a:lnTo>
                      <a:pt x="56" y="291"/>
                    </a:lnTo>
                    <a:lnTo>
                      <a:pt x="54" y="297"/>
                    </a:lnTo>
                    <a:lnTo>
                      <a:pt x="53" y="304"/>
                    </a:lnTo>
                    <a:lnTo>
                      <a:pt x="52" y="310"/>
                    </a:lnTo>
                    <a:lnTo>
                      <a:pt x="50" y="318"/>
                    </a:lnTo>
                    <a:lnTo>
                      <a:pt x="49" y="325"/>
                    </a:lnTo>
                    <a:lnTo>
                      <a:pt x="46" y="332"/>
                    </a:lnTo>
                    <a:lnTo>
                      <a:pt x="45" y="338"/>
                    </a:lnTo>
                    <a:lnTo>
                      <a:pt x="42" y="345"/>
                    </a:lnTo>
                    <a:lnTo>
                      <a:pt x="40" y="353"/>
                    </a:lnTo>
                    <a:lnTo>
                      <a:pt x="38" y="360"/>
                    </a:lnTo>
                    <a:lnTo>
                      <a:pt x="36" y="366"/>
                    </a:lnTo>
                    <a:lnTo>
                      <a:pt x="33" y="373"/>
                    </a:lnTo>
                    <a:lnTo>
                      <a:pt x="30" y="379"/>
                    </a:lnTo>
                    <a:lnTo>
                      <a:pt x="28" y="387"/>
                    </a:lnTo>
                    <a:lnTo>
                      <a:pt x="24" y="394"/>
                    </a:lnTo>
                    <a:lnTo>
                      <a:pt x="21" y="401"/>
                    </a:lnTo>
                    <a:lnTo>
                      <a:pt x="18" y="407"/>
                    </a:lnTo>
                    <a:lnTo>
                      <a:pt x="14" y="415"/>
                    </a:lnTo>
                    <a:lnTo>
                      <a:pt x="12" y="422"/>
                    </a:lnTo>
                    <a:lnTo>
                      <a:pt x="8" y="429"/>
                    </a:lnTo>
                    <a:lnTo>
                      <a:pt x="4" y="435"/>
                    </a:lnTo>
                    <a:lnTo>
                      <a:pt x="0" y="442"/>
                    </a:lnTo>
                    <a:lnTo>
                      <a:pt x="574" y="222"/>
                    </a:lnTo>
                    <a:lnTo>
                      <a:pt x="517" y="211"/>
                    </a:lnTo>
                    <a:lnTo>
                      <a:pt x="574" y="22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3" name="Freeform 345">
                <a:extLst>
                  <a:ext uri="{FF2B5EF4-FFF2-40B4-BE49-F238E27FC236}">
                    <a16:creationId xmlns:a16="http://schemas.microsoft.com/office/drawing/2014/main" id="{AF9A8491-507E-4A3B-9B23-4505E09BD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3276"/>
                <a:ext cx="95" cy="102"/>
              </a:xfrm>
              <a:custGeom>
                <a:avLst/>
                <a:gdLst>
                  <a:gd name="T0" fmla="*/ 146 w 381"/>
                  <a:gd name="T1" fmla="*/ 408 h 408"/>
                  <a:gd name="T2" fmla="*/ 0 w 381"/>
                  <a:gd name="T3" fmla="*/ 0 h 408"/>
                  <a:gd name="T4" fmla="*/ 89 w 381"/>
                  <a:gd name="T5" fmla="*/ 0 h 408"/>
                  <a:gd name="T6" fmla="*/ 192 w 381"/>
                  <a:gd name="T7" fmla="*/ 302 h 408"/>
                  <a:gd name="T8" fmla="*/ 293 w 381"/>
                  <a:gd name="T9" fmla="*/ 0 h 408"/>
                  <a:gd name="T10" fmla="*/ 381 w 381"/>
                  <a:gd name="T11" fmla="*/ 0 h 408"/>
                  <a:gd name="T12" fmla="*/ 234 w 381"/>
                  <a:gd name="T13" fmla="*/ 408 h 408"/>
                  <a:gd name="T14" fmla="*/ 146 w 381"/>
                  <a:gd name="T15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408">
                    <a:moveTo>
                      <a:pt x="146" y="408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192" y="302"/>
                    </a:lnTo>
                    <a:lnTo>
                      <a:pt x="293" y="0"/>
                    </a:lnTo>
                    <a:lnTo>
                      <a:pt x="381" y="0"/>
                    </a:lnTo>
                    <a:lnTo>
                      <a:pt x="234" y="408"/>
                    </a:lnTo>
                    <a:lnTo>
                      <a:pt x="146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4" name="Freeform 346">
                <a:extLst>
                  <a:ext uri="{FF2B5EF4-FFF2-40B4-BE49-F238E27FC236}">
                    <a16:creationId xmlns:a16="http://schemas.microsoft.com/office/drawing/2014/main" id="{9B5B4B95-6DF9-4B47-990D-F9DFAD6C22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4" y="3276"/>
                <a:ext cx="20" cy="102"/>
              </a:xfrm>
              <a:custGeom>
                <a:avLst/>
                <a:gdLst>
                  <a:gd name="T0" fmla="*/ 0 w 80"/>
                  <a:gd name="T1" fmla="*/ 71 h 408"/>
                  <a:gd name="T2" fmla="*/ 0 w 80"/>
                  <a:gd name="T3" fmla="*/ 0 h 408"/>
                  <a:gd name="T4" fmla="*/ 80 w 80"/>
                  <a:gd name="T5" fmla="*/ 0 h 408"/>
                  <a:gd name="T6" fmla="*/ 80 w 80"/>
                  <a:gd name="T7" fmla="*/ 71 h 408"/>
                  <a:gd name="T8" fmla="*/ 0 w 80"/>
                  <a:gd name="T9" fmla="*/ 71 h 408"/>
                  <a:gd name="T10" fmla="*/ 0 w 80"/>
                  <a:gd name="T11" fmla="*/ 408 h 408"/>
                  <a:gd name="T12" fmla="*/ 0 w 80"/>
                  <a:gd name="T13" fmla="*/ 113 h 408"/>
                  <a:gd name="T14" fmla="*/ 80 w 80"/>
                  <a:gd name="T15" fmla="*/ 113 h 408"/>
                  <a:gd name="T16" fmla="*/ 80 w 80"/>
                  <a:gd name="T17" fmla="*/ 408 h 408"/>
                  <a:gd name="T18" fmla="*/ 0 w 80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408">
                    <a:moveTo>
                      <a:pt x="0" y="71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80" y="71"/>
                    </a:lnTo>
                    <a:lnTo>
                      <a:pt x="0" y="71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80" y="113"/>
                    </a:lnTo>
                    <a:lnTo>
                      <a:pt x="80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5" name="Freeform 347">
                <a:extLst>
                  <a:ext uri="{FF2B5EF4-FFF2-40B4-BE49-F238E27FC236}">
                    <a16:creationId xmlns:a16="http://schemas.microsoft.com/office/drawing/2014/main" id="{DB058841-E4B4-44C7-9270-7FF341988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3278"/>
                <a:ext cx="44" cy="102"/>
              </a:xfrm>
              <a:custGeom>
                <a:avLst/>
                <a:gdLst>
                  <a:gd name="T0" fmla="*/ 168 w 175"/>
                  <a:gd name="T1" fmla="*/ 105 h 407"/>
                  <a:gd name="T2" fmla="*/ 168 w 175"/>
                  <a:gd name="T3" fmla="*/ 167 h 407"/>
                  <a:gd name="T4" fmla="*/ 114 w 175"/>
                  <a:gd name="T5" fmla="*/ 167 h 407"/>
                  <a:gd name="T6" fmla="*/ 114 w 175"/>
                  <a:gd name="T7" fmla="*/ 286 h 407"/>
                  <a:gd name="T8" fmla="*/ 114 w 175"/>
                  <a:gd name="T9" fmla="*/ 302 h 407"/>
                  <a:gd name="T10" fmla="*/ 115 w 175"/>
                  <a:gd name="T11" fmla="*/ 315 h 407"/>
                  <a:gd name="T12" fmla="*/ 115 w 175"/>
                  <a:gd name="T13" fmla="*/ 323 h 407"/>
                  <a:gd name="T14" fmla="*/ 115 w 175"/>
                  <a:gd name="T15" fmla="*/ 329 h 407"/>
                  <a:gd name="T16" fmla="*/ 118 w 175"/>
                  <a:gd name="T17" fmla="*/ 334 h 407"/>
                  <a:gd name="T18" fmla="*/ 123 w 175"/>
                  <a:gd name="T19" fmla="*/ 338 h 407"/>
                  <a:gd name="T20" fmla="*/ 128 w 175"/>
                  <a:gd name="T21" fmla="*/ 341 h 407"/>
                  <a:gd name="T22" fmla="*/ 136 w 175"/>
                  <a:gd name="T23" fmla="*/ 342 h 407"/>
                  <a:gd name="T24" fmla="*/ 150 w 175"/>
                  <a:gd name="T25" fmla="*/ 341 h 407"/>
                  <a:gd name="T26" fmla="*/ 168 w 175"/>
                  <a:gd name="T27" fmla="*/ 335 h 407"/>
                  <a:gd name="T28" fmla="*/ 175 w 175"/>
                  <a:gd name="T29" fmla="*/ 395 h 407"/>
                  <a:gd name="T30" fmla="*/ 160 w 175"/>
                  <a:gd name="T31" fmla="*/ 400 h 407"/>
                  <a:gd name="T32" fmla="*/ 146 w 175"/>
                  <a:gd name="T33" fmla="*/ 404 h 407"/>
                  <a:gd name="T34" fmla="*/ 130 w 175"/>
                  <a:gd name="T35" fmla="*/ 407 h 407"/>
                  <a:gd name="T36" fmla="*/ 113 w 175"/>
                  <a:gd name="T37" fmla="*/ 407 h 407"/>
                  <a:gd name="T38" fmla="*/ 102 w 175"/>
                  <a:gd name="T39" fmla="*/ 407 h 407"/>
                  <a:gd name="T40" fmla="*/ 93 w 175"/>
                  <a:gd name="T41" fmla="*/ 406 h 407"/>
                  <a:gd name="T42" fmla="*/ 83 w 175"/>
                  <a:gd name="T43" fmla="*/ 403 h 407"/>
                  <a:gd name="T44" fmla="*/ 74 w 175"/>
                  <a:gd name="T45" fmla="*/ 400 h 407"/>
                  <a:gd name="T46" fmla="*/ 66 w 175"/>
                  <a:gd name="T47" fmla="*/ 396 h 407"/>
                  <a:gd name="T48" fmla="*/ 59 w 175"/>
                  <a:gd name="T49" fmla="*/ 392 h 407"/>
                  <a:gd name="T50" fmla="*/ 54 w 175"/>
                  <a:gd name="T51" fmla="*/ 387 h 407"/>
                  <a:gd name="T52" fmla="*/ 49 w 175"/>
                  <a:gd name="T53" fmla="*/ 382 h 407"/>
                  <a:gd name="T54" fmla="*/ 45 w 175"/>
                  <a:gd name="T55" fmla="*/ 375 h 407"/>
                  <a:gd name="T56" fmla="*/ 42 w 175"/>
                  <a:gd name="T57" fmla="*/ 369 h 407"/>
                  <a:gd name="T58" fmla="*/ 40 w 175"/>
                  <a:gd name="T59" fmla="*/ 361 h 407"/>
                  <a:gd name="T60" fmla="*/ 38 w 175"/>
                  <a:gd name="T61" fmla="*/ 351 h 407"/>
                  <a:gd name="T62" fmla="*/ 37 w 175"/>
                  <a:gd name="T63" fmla="*/ 342 h 407"/>
                  <a:gd name="T64" fmla="*/ 36 w 175"/>
                  <a:gd name="T65" fmla="*/ 330 h 407"/>
                  <a:gd name="T66" fmla="*/ 36 w 175"/>
                  <a:gd name="T67" fmla="*/ 315 h 407"/>
                  <a:gd name="T68" fmla="*/ 36 w 175"/>
                  <a:gd name="T69" fmla="*/ 296 h 407"/>
                  <a:gd name="T70" fmla="*/ 36 w 175"/>
                  <a:gd name="T71" fmla="*/ 167 h 407"/>
                  <a:gd name="T72" fmla="*/ 0 w 175"/>
                  <a:gd name="T73" fmla="*/ 167 h 407"/>
                  <a:gd name="T74" fmla="*/ 0 w 175"/>
                  <a:gd name="T75" fmla="*/ 105 h 407"/>
                  <a:gd name="T76" fmla="*/ 36 w 175"/>
                  <a:gd name="T77" fmla="*/ 105 h 407"/>
                  <a:gd name="T78" fmla="*/ 36 w 175"/>
                  <a:gd name="T79" fmla="*/ 45 h 407"/>
                  <a:gd name="T80" fmla="*/ 114 w 175"/>
                  <a:gd name="T81" fmla="*/ 0 h 407"/>
                  <a:gd name="T82" fmla="*/ 114 w 175"/>
                  <a:gd name="T83" fmla="*/ 105 h 407"/>
                  <a:gd name="T84" fmla="*/ 168 w 175"/>
                  <a:gd name="T85" fmla="*/ 10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407">
                    <a:moveTo>
                      <a:pt x="168" y="105"/>
                    </a:moveTo>
                    <a:lnTo>
                      <a:pt x="168" y="167"/>
                    </a:lnTo>
                    <a:lnTo>
                      <a:pt x="114" y="167"/>
                    </a:lnTo>
                    <a:lnTo>
                      <a:pt x="114" y="286"/>
                    </a:lnTo>
                    <a:lnTo>
                      <a:pt x="114" y="302"/>
                    </a:lnTo>
                    <a:lnTo>
                      <a:pt x="115" y="315"/>
                    </a:lnTo>
                    <a:lnTo>
                      <a:pt x="115" y="323"/>
                    </a:lnTo>
                    <a:lnTo>
                      <a:pt x="115" y="329"/>
                    </a:lnTo>
                    <a:lnTo>
                      <a:pt x="118" y="334"/>
                    </a:lnTo>
                    <a:lnTo>
                      <a:pt x="123" y="338"/>
                    </a:lnTo>
                    <a:lnTo>
                      <a:pt x="128" y="341"/>
                    </a:lnTo>
                    <a:lnTo>
                      <a:pt x="136" y="342"/>
                    </a:lnTo>
                    <a:lnTo>
                      <a:pt x="150" y="341"/>
                    </a:lnTo>
                    <a:lnTo>
                      <a:pt x="168" y="335"/>
                    </a:lnTo>
                    <a:lnTo>
                      <a:pt x="175" y="395"/>
                    </a:lnTo>
                    <a:lnTo>
                      <a:pt x="160" y="400"/>
                    </a:lnTo>
                    <a:lnTo>
                      <a:pt x="146" y="404"/>
                    </a:lnTo>
                    <a:lnTo>
                      <a:pt x="130" y="407"/>
                    </a:lnTo>
                    <a:lnTo>
                      <a:pt x="113" y="407"/>
                    </a:lnTo>
                    <a:lnTo>
                      <a:pt x="102" y="407"/>
                    </a:lnTo>
                    <a:lnTo>
                      <a:pt x="93" y="406"/>
                    </a:lnTo>
                    <a:lnTo>
                      <a:pt x="83" y="403"/>
                    </a:lnTo>
                    <a:lnTo>
                      <a:pt x="74" y="400"/>
                    </a:lnTo>
                    <a:lnTo>
                      <a:pt x="66" y="396"/>
                    </a:lnTo>
                    <a:lnTo>
                      <a:pt x="59" y="392"/>
                    </a:lnTo>
                    <a:lnTo>
                      <a:pt x="54" y="387"/>
                    </a:lnTo>
                    <a:lnTo>
                      <a:pt x="49" y="382"/>
                    </a:lnTo>
                    <a:lnTo>
                      <a:pt x="45" y="375"/>
                    </a:lnTo>
                    <a:lnTo>
                      <a:pt x="42" y="369"/>
                    </a:lnTo>
                    <a:lnTo>
                      <a:pt x="40" y="361"/>
                    </a:lnTo>
                    <a:lnTo>
                      <a:pt x="38" y="351"/>
                    </a:lnTo>
                    <a:lnTo>
                      <a:pt x="37" y="342"/>
                    </a:lnTo>
                    <a:lnTo>
                      <a:pt x="36" y="330"/>
                    </a:lnTo>
                    <a:lnTo>
                      <a:pt x="36" y="315"/>
                    </a:lnTo>
                    <a:lnTo>
                      <a:pt x="36" y="296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6" y="105"/>
                    </a:lnTo>
                    <a:lnTo>
                      <a:pt x="36" y="45"/>
                    </a:lnTo>
                    <a:lnTo>
                      <a:pt x="114" y="0"/>
                    </a:lnTo>
                    <a:lnTo>
                      <a:pt x="114" y="105"/>
                    </a:lnTo>
                    <a:lnTo>
                      <a:pt x="168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6" name="Freeform 348">
                <a:extLst>
                  <a:ext uri="{FF2B5EF4-FFF2-40B4-BE49-F238E27FC236}">
                    <a16:creationId xmlns:a16="http://schemas.microsoft.com/office/drawing/2014/main" id="{589BECAD-5A0B-4841-8A9C-A40F689FE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" y="3302"/>
                <a:ext cx="69" cy="78"/>
              </a:xfrm>
              <a:custGeom>
                <a:avLst/>
                <a:gdLst>
                  <a:gd name="T0" fmla="*/ 12 w 279"/>
                  <a:gd name="T1" fmla="*/ 73 h 309"/>
                  <a:gd name="T2" fmla="*/ 26 w 279"/>
                  <a:gd name="T3" fmla="*/ 46 h 309"/>
                  <a:gd name="T4" fmla="*/ 43 w 279"/>
                  <a:gd name="T5" fmla="*/ 25 h 309"/>
                  <a:gd name="T6" fmla="*/ 67 w 279"/>
                  <a:gd name="T7" fmla="*/ 11 h 309"/>
                  <a:gd name="T8" fmla="*/ 97 w 279"/>
                  <a:gd name="T9" fmla="*/ 3 h 309"/>
                  <a:gd name="T10" fmla="*/ 137 w 279"/>
                  <a:gd name="T11" fmla="*/ 0 h 309"/>
                  <a:gd name="T12" fmla="*/ 201 w 279"/>
                  <a:gd name="T13" fmla="*/ 7 h 309"/>
                  <a:gd name="T14" fmla="*/ 237 w 279"/>
                  <a:gd name="T15" fmla="*/ 26 h 309"/>
                  <a:gd name="T16" fmla="*/ 257 w 279"/>
                  <a:gd name="T17" fmla="*/ 54 h 309"/>
                  <a:gd name="T18" fmla="*/ 262 w 279"/>
                  <a:gd name="T19" fmla="*/ 114 h 309"/>
                  <a:gd name="T20" fmla="*/ 262 w 279"/>
                  <a:gd name="T21" fmla="*/ 239 h 309"/>
                  <a:gd name="T22" fmla="*/ 267 w 279"/>
                  <a:gd name="T23" fmla="*/ 272 h 309"/>
                  <a:gd name="T24" fmla="*/ 279 w 279"/>
                  <a:gd name="T25" fmla="*/ 302 h 309"/>
                  <a:gd name="T26" fmla="*/ 194 w 279"/>
                  <a:gd name="T27" fmla="*/ 280 h 309"/>
                  <a:gd name="T28" fmla="*/ 181 w 279"/>
                  <a:gd name="T29" fmla="*/ 280 h 309"/>
                  <a:gd name="T30" fmla="*/ 148 w 279"/>
                  <a:gd name="T31" fmla="*/ 300 h 309"/>
                  <a:gd name="T32" fmla="*/ 112 w 279"/>
                  <a:gd name="T33" fmla="*/ 309 h 309"/>
                  <a:gd name="T34" fmla="*/ 77 w 279"/>
                  <a:gd name="T35" fmla="*/ 308 h 309"/>
                  <a:gd name="T36" fmla="*/ 50 w 279"/>
                  <a:gd name="T37" fmla="*/ 300 h 309"/>
                  <a:gd name="T38" fmla="*/ 27 w 279"/>
                  <a:gd name="T39" fmla="*/ 285 h 309"/>
                  <a:gd name="T40" fmla="*/ 11 w 279"/>
                  <a:gd name="T41" fmla="*/ 264 h 309"/>
                  <a:gd name="T42" fmla="*/ 2 w 279"/>
                  <a:gd name="T43" fmla="*/ 240 h 309"/>
                  <a:gd name="T44" fmla="*/ 2 w 279"/>
                  <a:gd name="T45" fmla="*/ 210 h 309"/>
                  <a:gd name="T46" fmla="*/ 12 w 279"/>
                  <a:gd name="T47" fmla="*/ 176 h 309"/>
                  <a:gd name="T48" fmla="*/ 36 w 279"/>
                  <a:gd name="T49" fmla="*/ 152 h 309"/>
                  <a:gd name="T50" fmla="*/ 72 w 279"/>
                  <a:gd name="T51" fmla="*/ 137 h 309"/>
                  <a:gd name="T52" fmla="*/ 134 w 279"/>
                  <a:gd name="T53" fmla="*/ 123 h 309"/>
                  <a:gd name="T54" fmla="*/ 185 w 279"/>
                  <a:gd name="T55" fmla="*/ 109 h 309"/>
                  <a:gd name="T56" fmla="*/ 182 w 279"/>
                  <a:gd name="T57" fmla="*/ 82 h 309"/>
                  <a:gd name="T58" fmla="*/ 166 w 279"/>
                  <a:gd name="T59" fmla="*/ 65 h 309"/>
                  <a:gd name="T60" fmla="*/ 132 w 279"/>
                  <a:gd name="T61" fmla="*/ 60 h 309"/>
                  <a:gd name="T62" fmla="*/ 105 w 279"/>
                  <a:gd name="T63" fmla="*/ 64 h 309"/>
                  <a:gd name="T64" fmla="*/ 88 w 279"/>
                  <a:gd name="T65" fmla="*/ 80 h 309"/>
                  <a:gd name="T66" fmla="*/ 185 w 279"/>
                  <a:gd name="T67" fmla="*/ 160 h 309"/>
                  <a:gd name="T68" fmla="*/ 153 w 279"/>
                  <a:gd name="T69" fmla="*/ 168 h 309"/>
                  <a:gd name="T70" fmla="*/ 111 w 279"/>
                  <a:gd name="T71" fmla="*/ 179 h 309"/>
                  <a:gd name="T72" fmla="*/ 88 w 279"/>
                  <a:gd name="T73" fmla="*/ 192 h 309"/>
                  <a:gd name="T74" fmla="*/ 79 w 279"/>
                  <a:gd name="T75" fmla="*/ 213 h 309"/>
                  <a:gd name="T76" fmla="*/ 85 w 279"/>
                  <a:gd name="T77" fmla="*/ 236 h 309"/>
                  <a:gd name="T78" fmla="*/ 105 w 279"/>
                  <a:gd name="T79" fmla="*/ 251 h 309"/>
                  <a:gd name="T80" fmla="*/ 133 w 279"/>
                  <a:gd name="T81" fmla="*/ 253 h 309"/>
                  <a:gd name="T82" fmla="*/ 164 w 279"/>
                  <a:gd name="T83" fmla="*/ 240 h 309"/>
                  <a:gd name="T84" fmla="*/ 180 w 279"/>
                  <a:gd name="T85" fmla="*/ 221 h 309"/>
                  <a:gd name="T86" fmla="*/ 185 w 279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80" y="97"/>
                    </a:moveTo>
                    <a:lnTo>
                      <a:pt x="8" y="83"/>
                    </a:lnTo>
                    <a:lnTo>
                      <a:pt x="12" y="73"/>
                    </a:lnTo>
                    <a:lnTo>
                      <a:pt x="16" y="64"/>
                    </a:lnTo>
                    <a:lnTo>
                      <a:pt x="20" y="54"/>
                    </a:lnTo>
                    <a:lnTo>
                      <a:pt x="26" y="46"/>
                    </a:lnTo>
                    <a:lnTo>
                      <a:pt x="31" y="38"/>
                    </a:lnTo>
                    <a:lnTo>
                      <a:pt x="36" y="32"/>
                    </a:lnTo>
                    <a:lnTo>
                      <a:pt x="43" y="25"/>
                    </a:lnTo>
                    <a:lnTo>
                      <a:pt x="50" y="20"/>
                    </a:lnTo>
                    <a:lnTo>
                      <a:pt x="58" y="16"/>
                    </a:lnTo>
                    <a:lnTo>
                      <a:pt x="67" y="11"/>
                    </a:lnTo>
                    <a:lnTo>
                      <a:pt x="76" y="8"/>
                    </a:lnTo>
                    <a:lnTo>
                      <a:pt x="87" y="4"/>
                    </a:lnTo>
                    <a:lnTo>
                      <a:pt x="97" y="3"/>
                    </a:lnTo>
                    <a:lnTo>
                      <a:pt x="111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62" y="0"/>
                    </a:lnTo>
                    <a:lnTo>
                      <a:pt x="184" y="3"/>
                    </a:lnTo>
                    <a:lnTo>
                      <a:pt x="201" y="7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7" y="26"/>
                    </a:lnTo>
                    <a:lnTo>
                      <a:pt x="246" y="34"/>
                    </a:lnTo>
                    <a:lnTo>
                      <a:pt x="251" y="44"/>
                    </a:lnTo>
                    <a:lnTo>
                      <a:pt x="257" y="54"/>
                    </a:lnTo>
                    <a:lnTo>
                      <a:pt x="259" y="70"/>
                    </a:lnTo>
                    <a:lnTo>
                      <a:pt x="262" y="90"/>
                    </a:lnTo>
                    <a:lnTo>
                      <a:pt x="262" y="114"/>
                    </a:lnTo>
                    <a:lnTo>
                      <a:pt x="262" y="206"/>
                    </a:lnTo>
                    <a:lnTo>
                      <a:pt x="262" y="224"/>
                    </a:lnTo>
                    <a:lnTo>
                      <a:pt x="262" y="239"/>
                    </a:lnTo>
                    <a:lnTo>
                      <a:pt x="263" y="252"/>
                    </a:lnTo>
                    <a:lnTo>
                      <a:pt x="265" y="263"/>
                    </a:lnTo>
                    <a:lnTo>
                      <a:pt x="267" y="272"/>
                    </a:lnTo>
                    <a:lnTo>
                      <a:pt x="270" y="282"/>
                    </a:lnTo>
                    <a:lnTo>
                      <a:pt x="274" y="292"/>
                    </a:lnTo>
                    <a:lnTo>
                      <a:pt x="279" y="302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3" y="273"/>
                    </a:lnTo>
                    <a:lnTo>
                      <a:pt x="192" y="271"/>
                    </a:lnTo>
                    <a:lnTo>
                      <a:pt x="181" y="280"/>
                    </a:lnTo>
                    <a:lnTo>
                      <a:pt x="170" y="288"/>
                    </a:lnTo>
                    <a:lnTo>
                      <a:pt x="160" y="294"/>
                    </a:lnTo>
                    <a:lnTo>
                      <a:pt x="148" y="300"/>
                    </a:lnTo>
                    <a:lnTo>
                      <a:pt x="137" y="304"/>
                    </a:lnTo>
                    <a:lnTo>
                      <a:pt x="124" y="306"/>
                    </a:lnTo>
                    <a:lnTo>
                      <a:pt x="112" y="309"/>
                    </a:lnTo>
                    <a:lnTo>
                      <a:pt x="99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8" y="306"/>
                    </a:lnTo>
                    <a:lnTo>
                      <a:pt x="59" y="304"/>
                    </a:lnTo>
                    <a:lnTo>
                      <a:pt x="50" y="300"/>
                    </a:lnTo>
                    <a:lnTo>
                      <a:pt x="42" y="296"/>
                    </a:lnTo>
                    <a:lnTo>
                      <a:pt x="34" y="290"/>
                    </a:lnTo>
                    <a:lnTo>
                      <a:pt x="27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11" y="264"/>
                    </a:lnTo>
                    <a:lnTo>
                      <a:pt x="7" y="256"/>
                    </a:lnTo>
                    <a:lnTo>
                      <a:pt x="4" y="248"/>
                    </a:lnTo>
                    <a:lnTo>
                      <a:pt x="2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2" y="210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6"/>
                    </a:lnTo>
                    <a:lnTo>
                      <a:pt x="19" y="167"/>
                    </a:lnTo>
                    <a:lnTo>
                      <a:pt x="27" y="159"/>
                    </a:lnTo>
                    <a:lnTo>
                      <a:pt x="36" y="152"/>
                    </a:lnTo>
                    <a:lnTo>
                      <a:pt x="47" y="147"/>
                    </a:lnTo>
                    <a:lnTo>
                      <a:pt x="59" y="142"/>
                    </a:lnTo>
                    <a:lnTo>
                      <a:pt x="72" y="137"/>
                    </a:lnTo>
                    <a:lnTo>
                      <a:pt x="89" y="133"/>
                    </a:lnTo>
                    <a:lnTo>
                      <a:pt x="109" y="129"/>
                    </a:lnTo>
                    <a:lnTo>
                      <a:pt x="134" y="123"/>
                    </a:lnTo>
                    <a:lnTo>
                      <a:pt x="156" y="118"/>
                    </a:lnTo>
                    <a:lnTo>
                      <a:pt x="172" y="114"/>
                    </a:lnTo>
                    <a:lnTo>
                      <a:pt x="185" y="109"/>
                    </a:lnTo>
                    <a:lnTo>
                      <a:pt x="185" y="101"/>
                    </a:lnTo>
                    <a:lnTo>
                      <a:pt x="185" y="91"/>
                    </a:lnTo>
                    <a:lnTo>
                      <a:pt x="182" y="82"/>
                    </a:lnTo>
                    <a:lnTo>
                      <a:pt x="178" y="74"/>
                    </a:lnTo>
                    <a:lnTo>
                      <a:pt x="174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6" y="60"/>
                    </a:lnTo>
                    <a:lnTo>
                      <a:pt x="132" y="60"/>
                    </a:lnTo>
                    <a:lnTo>
                      <a:pt x="121" y="60"/>
                    </a:lnTo>
                    <a:lnTo>
                      <a:pt x="113" y="61"/>
                    </a:lnTo>
                    <a:lnTo>
                      <a:pt x="105" y="64"/>
                    </a:lnTo>
                    <a:lnTo>
                      <a:pt x="99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4" y="87"/>
                    </a:lnTo>
                    <a:lnTo>
                      <a:pt x="80" y="97"/>
                    </a:lnTo>
                    <a:close/>
                    <a:moveTo>
                      <a:pt x="185" y="160"/>
                    </a:moveTo>
                    <a:lnTo>
                      <a:pt x="177" y="163"/>
                    </a:lnTo>
                    <a:lnTo>
                      <a:pt x="165" y="166"/>
                    </a:lnTo>
                    <a:lnTo>
                      <a:pt x="153" y="168"/>
                    </a:lnTo>
                    <a:lnTo>
                      <a:pt x="137" y="172"/>
                    </a:lnTo>
                    <a:lnTo>
                      <a:pt x="123" y="176"/>
                    </a:lnTo>
                    <a:lnTo>
                      <a:pt x="111" y="179"/>
                    </a:lnTo>
                    <a:lnTo>
                      <a:pt x="101" y="183"/>
                    </a:lnTo>
                    <a:lnTo>
                      <a:pt x="95" y="186"/>
                    </a:lnTo>
                    <a:lnTo>
                      <a:pt x="88" y="192"/>
                    </a:lnTo>
                    <a:lnTo>
                      <a:pt x="83" y="199"/>
                    </a:lnTo>
                    <a:lnTo>
                      <a:pt x="80" y="206"/>
                    </a:lnTo>
                    <a:lnTo>
                      <a:pt x="79" y="213"/>
                    </a:lnTo>
                    <a:lnTo>
                      <a:pt x="80" y="221"/>
                    </a:lnTo>
                    <a:lnTo>
                      <a:pt x="83" y="229"/>
                    </a:lnTo>
                    <a:lnTo>
                      <a:pt x="85" y="236"/>
                    </a:lnTo>
                    <a:lnTo>
                      <a:pt x="92" y="241"/>
                    </a:lnTo>
                    <a:lnTo>
                      <a:pt x="97" y="247"/>
                    </a:lnTo>
                    <a:lnTo>
                      <a:pt x="105" y="251"/>
                    </a:lnTo>
                    <a:lnTo>
                      <a:pt x="113" y="253"/>
                    </a:lnTo>
                    <a:lnTo>
                      <a:pt x="123" y="255"/>
                    </a:lnTo>
                    <a:lnTo>
                      <a:pt x="133" y="253"/>
                    </a:lnTo>
                    <a:lnTo>
                      <a:pt x="144" y="251"/>
                    </a:lnTo>
                    <a:lnTo>
                      <a:pt x="153" y="247"/>
                    </a:lnTo>
                    <a:lnTo>
                      <a:pt x="164" y="240"/>
                    </a:lnTo>
                    <a:lnTo>
                      <a:pt x="170" y="235"/>
                    </a:lnTo>
                    <a:lnTo>
                      <a:pt x="176" y="228"/>
                    </a:lnTo>
                    <a:lnTo>
                      <a:pt x="180" y="221"/>
                    </a:lnTo>
                    <a:lnTo>
                      <a:pt x="182" y="213"/>
                    </a:lnTo>
                    <a:lnTo>
                      <a:pt x="184" y="199"/>
                    </a:lnTo>
                    <a:lnTo>
                      <a:pt x="185" y="176"/>
                    </a:lnTo>
                    <a:lnTo>
                      <a:pt x="18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7" name="Freeform 349">
                <a:extLst>
                  <a:ext uri="{FF2B5EF4-FFF2-40B4-BE49-F238E27FC236}">
                    <a16:creationId xmlns:a16="http://schemas.microsoft.com/office/drawing/2014/main" id="{734C7F5C-1DA0-4F5B-AC46-0FB3EDBFF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302"/>
                <a:ext cx="109" cy="76"/>
              </a:xfrm>
              <a:custGeom>
                <a:avLst/>
                <a:gdLst>
                  <a:gd name="T0" fmla="*/ 72 w 436"/>
                  <a:gd name="T1" fmla="*/ 7 h 302"/>
                  <a:gd name="T2" fmla="*/ 82 w 436"/>
                  <a:gd name="T3" fmla="*/ 36 h 302"/>
                  <a:gd name="T4" fmla="*/ 103 w 436"/>
                  <a:gd name="T5" fmla="*/ 17 h 302"/>
                  <a:gd name="T6" fmla="*/ 126 w 436"/>
                  <a:gd name="T7" fmla="*/ 7 h 302"/>
                  <a:gd name="T8" fmla="*/ 151 w 436"/>
                  <a:gd name="T9" fmla="*/ 0 h 302"/>
                  <a:gd name="T10" fmla="*/ 179 w 436"/>
                  <a:gd name="T11" fmla="*/ 0 h 302"/>
                  <a:gd name="T12" fmla="*/ 202 w 436"/>
                  <a:gd name="T13" fmla="*/ 7 h 302"/>
                  <a:gd name="T14" fmla="*/ 224 w 436"/>
                  <a:gd name="T15" fmla="*/ 17 h 302"/>
                  <a:gd name="T16" fmla="*/ 241 w 436"/>
                  <a:gd name="T17" fmla="*/ 36 h 302"/>
                  <a:gd name="T18" fmla="*/ 258 w 436"/>
                  <a:gd name="T19" fmla="*/ 36 h 302"/>
                  <a:gd name="T20" fmla="*/ 279 w 436"/>
                  <a:gd name="T21" fmla="*/ 17 h 302"/>
                  <a:gd name="T22" fmla="*/ 302 w 436"/>
                  <a:gd name="T23" fmla="*/ 7 h 302"/>
                  <a:gd name="T24" fmla="*/ 326 w 436"/>
                  <a:gd name="T25" fmla="*/ 0 h 302"/>
                  <a:gd name="T26" fmla="*/ 354 w 436"/>
                  <a:gd name="T27" fmla="*/ 0 h 302"/>
                  <a:gd name="T28" fmla="*/ 382 w 436"/>
                  <a:gd name="T29" fmla="*/ 7 h 302"/>
                  <a:gd name="T30" fmla="*/ 404 w 436"/>
                  <a:gd name="T31" fmla="*/ 20 h 302"/>
                  <a:gd name="T32" fmla="*/ 421 w 436"/>
                  <a:gd name="T33" fmla="*/ 40 h 302"/>
                  <a:gd name="T34" fmla="*/ 431 w 436"/>
                  <a:gd name="T35" fmla="*/ 62 h 302"/>
                  <a:gd name="T36" fmla="*/ 435 w 436"/>
                  <a:gd name="T37" fmla="*/ 93 h 302"/>
                  <a:gd name="T38" fmla="*/ 436 w 436"/>
                  <a:gd name="T39" fmla="*/ 302 h 302"/>
                  <a:gd name="T40" fmla="*/ 358 w 436"/>
                  <a:gd name="T41" fmla="*/ 133 h 302"/>
                  <a:gd name="T42" fmla="*/ 355 w 436"/>
                  <a:gd name="T43" fmla="*/ 97 h 302"/>
                  <a:gd name="T44" fmla="*/ 350 w 436"/>
                  <a:gd name="T45" fmla="*/ 76 h 302"/>
                  <a:gd name="T46" fmla="*/ 335 w 436"/>
                  <a:gd name="T47" fmla="*/ 64 h 302"/>
                  <a:gd name="T48" fmla="*/ 315 w 436"/>
                  <a:gd name="T49" fmla="*/ 60 h 302"/>
                  <a:gd name="T50" fmla="*/ 299 w 436"/>
                  <a:gd name="T51" fmla="*/ 62 h 302"/>
                  <a:gd name="T52" fmla="*/ 285 w 436"/>
                  <a:gd name="T53" fmla="*/ 69 h 302"/>
                  <a:gd name="T54" fmla="*/ 273 w 436"/>
                  <a:gd name="T55" fmla="*/ 82 h 302"/>
                  <a:gd name="T56" fmla="*/ 264 w 436"/>
                  <a:gd name="T57" fmla="*/ 99 h 302"/>
                  <a:gd name="T58" fmla="*/ 258 w 436"/>
                  <a:gd name="T59" fmla="*/ 125 h 302"/>
                  <a:gd name="T60" fmla="*/ 257 w 436"/>
                  <a:gd name="T61" fmla="*/ 160 h 302"/>
                  <a:gd name="T62" fmla="*/ 179 w 436"/>
                  <a:gd name="T63" fmla="*/ 302 h 302"/>
                  <a:gd name="T64" fmla="*/ 179 w 436"/>
                  <a:gd name="T65" fmla="*/ 121 h 302"/>
                  <a:gd name="T66" fmla="*/ 176 w 436"/>
                  <a:gd name="T67" fmla="*/ 93 h 302"/>
                  <a:gd name="T68" fmla="*/ 172 w 436"/>
                  <a:gd name="T69" fmla="*/ 78 h 302"/>
                  <a:gd name="T70" fmla="*/ 165 w 436"/>
                  <a:gd name="T71" fmla="*/ 69 h 302"/>
                  <a:gd name="T72" fmla="*/ 157 w 436"/>
                  <a:gd name="T73" fmla="*/ 62 h 302"/>
                  <a:gd name="T74" fmla="*/ 145 w 436"/>
                  <a:gd name="T75" fmla="*/ 60 h 302"/>
                  <a:gd name="T76" fmla="*/ 130 w 436"/>
                  <a:gd name="T77" fmla="*/ 60 h 302"/>
                  <a:gd name="T78" fmla="*/ 112 w 436"/>
                  <a:gd name="T79" fmla="*/ 65 h 302"/>
                  <a:gd name="T80" fmla="*/ 99 w 436"/>
                  <a:gd name="T81" fmla="*/ 74 h 302"/>
                  <a:gd name="T82" fmla="*/ 88 w 436"/>
                  <a:gd name="T83" fmla="*/ 89 h 302"/>
                  <a:gd name="T84" fmla="*/ 82 w 436"/>
                  <a:gd name="T85" fmla="*/ 109 h 302"/>
                  <a:gd name="T86" fmla="*/ 78 w 436"/>
                  <a:gd name="T87" fmla="*/ 139 h 302"/>
                  <a:gd name="T88" fmla="*/ 78 w 436"/>
                  <a:gd name="T89" fmla="*/ 302 h 302"/>
                  <a:gd name="T90" fmla="*/ 0 w 436"/>
                  <a:gd name="T91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6" h="302">
                    <a:moveTo>
                      <a:pt x="0" y="7"/>
                    </a:moveTo>
                    <a:lnTo>
                      <a:pt x="72" y="7"/>
                    </a:lnTo>
                    <a:lnTo>
                      <a:pt x="72" y="46"/>
                    </a:lnTo>
                    <a:lnTo>
                      <a:pt x="82" y="36"/>
                    </a:lnTo>
                    <a:lnTo>
                      <a:pt x="92" y="26"/>
                    </a:lnTo>
                    <a:lnTo>
                      <a:pt x="103" y="17"/>
                    </a:lnTo>
                    <a:lnTo>
                      <a:pt x="115" y="11"/>
                    </a:lnTo>
                    <a:lnTo>
                      <a:pt x="126" y="7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9" y="0"/>
                    </a:lnTo>
                    <a:lnTo>
                      <a:pt x="191" y="3"/>
                    </a:lnTo>
                    <a:lnTo>
                      <a:pt x="202" y="7"/>
                    </a:lnTo>
                    <a:lnTo>
                      <a:pt x="213" y="11"/>
                    </a:lnTo>
                    <a:lnTo>
                      <a:pt x="224" y="17"/>
                    </a:lnTo>
                    <a:lnTo>
                      <a:pt x="233" y="26"/>
                    </a:lnTo>
                    <a:lnTo>
                      <a:pt x="241" y="36"/>
                    </a:lnTo>
                    <a:lnTo>
                      <a:pt x="248" y="46"/>
                    </a:lnTo>
                    <a:lnTo>
                      <a:pt x="258" y="36"/>
                    </a:lnTo>
                    <a:lnTo>
                      <a:pt x="269" y="26"/>
                    </a:lnTo>
                    <a:lnTo>
                      <a:pt x="279" y="17"/>
                    </a:lnTo>
                    <a:lnTo>
                      <a:pt x="290" y="11"/>
                    </a:lnTo>
                    <a:lnTo>
                      <a:pt x="302" y="7"/>
                    </a:lnTo>
                    <a:lnTo>
                      <a:pt x="314" y="3"/>
                    </a:lnTo>
                    <a:lnTo>
                      <a:pt x="326" y="0"/>
                    </a:lnTo>
                    <a:lnTo>
                      <a:pt x="339" y="0"/>
                    </a:lnTo>
                    <a:lnTo>
                      <a:pt x="354" y="0"/>
                    </a:lnTo>
                    <a:lnTo>
                      <a:pt x="368" y="3"/>
                    </a:lnTo>
                    <a:lnTo>
                      <a:pt x="382" y="7"/>
                    </a:lnTo>
                    <a:lnTo>
                      <a:pt x="394" y="13"/>
                    </a:lnTo>
                    <a:lnTo>
                      <a:pt x="404" y="20"/>
                    </a:lnTo>
                    <a:lnTo>
                      <a:pt x="413" y="29"/>
                    </a:lnTo>
                    <a:lnTo>
                      <a:pt x="421" y="40"/>
                    </a:lnTo>
                    <a:lnTo>
                      <a:pt x="428" y="52"/>
                    </a:lnTo>
                    <a:lnTo>
                      <a:pt x="431" y="62"/>
                    </a:lnTo>
                    <a:lnTo>
                      <a:pt x="433" y="77"/>
                    </a:lnTo>
                    <a:lnTo>
                      <a:pt x="435" y="93"/>
                    </a:lnTo>
                    <a:lnTo>
                      <a:pt x="436" y="113"/>
                    </a:lnTo>
                    <a:lnTo>
                      <a:pt x="436" y="302"/>
                    </a:lnTo>
                    <a:lnTo>
                      <a:pt x="358" y="302"/>
                    </a:lnTo>
                    <a:lnTo>
                      <a:pt x="358" y="133"/>
                    </a:lnTo>
                    <a:lnTo>
                      <a:pt x="356" y="113"/>
                    </a:lnTo>
                    <a:lnTo>
                      <a:pt x="355" y="97"/>
                    </a:lnTo>
                    <a:lnTo>
                      <a:pt x="352" y="85"/>
                    </a:lnTo>
                    <a:lnTo>
                      <a:pt x="350" y="76"/>
                    </a:lnTo>
                    <a:lnTo>
                      <a:pt x="343" y="69"/>
                    </a:lnTo>
                    <a:lnTo>
                      <a:pt x="335" y="64"/>
                    </a:lnTo>
                    <a:lnTo>
                      <a:pt x="326" y="61"/>
                    </a:lnTo>
                    <a:lnTo>
                      <a:pt x="315" y="60"/>
                    </a:lnTo>
                    <a:lnTo>
                      <a:pt x="307" y="60"/>
                    </a:lnTo>
                    <a:lnTo>
                      <a:pt x="299" y="62"/>
                    </a:lnTo>
                    <a:lnTo>
                      <a:pt x="291" y="65"/>
                    </a:lnTo>
                    <a:lnTo>
                      <a:pt x="285" y="69"/>
                    </a:lnTo>
                    <a:lnTo>
                      <a:pt x="278" y="76"/>
                    </a:lnTo>
                    <a:lnTo>
                      <a:pt x="273" y="82"/>
                    </a:lnTo>
                    <a:lnTo>
                      <a:pt x="268" y="90"/>
                    </a:lnTo>
                    <a:lnTo>
                      <a:pt x="264" y="99"/>
                    </a:lnTo>
                    <a:lnTo>
                      <a:pt x="261" y="110"/>
                    </a:lnTo>
                    <a:lnTo>
                      <a:pt x="258" y="125"/>
                    </a:lnTo>
                    <a:lnTo>
                      <a:pt x="258" y="141"/>
                    </a:lnTo>
                    <a:lnTo>
                      <a:pt x="257" y="160"/>
                    </a:lnTo>
                    <a:lnTo>
                      <a:pt x="257" y="302"/>
                    </a:lnTo>
                    <a:lnTo>
                      <a:pt x="179" y="302"/>
                    </a:lnTo>
                    <a:lnTo>
                      <a:pt x="179" y="141"/>
                    </a:lnTo>
                    <a:lnTo>
                      <a:pt x="179" y="121"/>
                    </a:lnTo>
                    <a:lnTo>
                      <a:pt x="177" y="105"/>
                    </a:lnTo>
                    <a:lnTo>
                      <a:pt x="176" y="93"/>
                    </a:lnTo>
                    <a:lnTo>
                      <a:pt x="175" y="85"/>
                    </a:lnTo>
                    <a:lnTo>
                      <a:pt x="172" y="78"/>
                    </a:lnTo>
                    <a:lnTo>
                      <a:pt x="169" y="73"/>
                    </a:lnTo>
                    <a:lnTo>
                      <a:pt x="165" y="69"/>
                    </a:lnTo>
                    <a:lnTo>
                      <a:pt x="161" y="65"/>
                    </a:lnTo>
                    <a:lnTo>
                      <a:pt x="157" y="62"/>
                    </a:lnTo>
                    <a:lnTo>
                      <a:pt x="151" y="61"/>
                    </a:lnTo>
                    <a:lnTo>
                      <a:pt x="145" y="60"/>
                    </a:lnTo>
                    <a:lnTo>
                      <a:pt x="137" y="60"/>
                    </a:lnTo>
                    <a:lnTo>
                      <a:pt x="130" y="60"/>
                    </a:lnTo>
                    <a:lnTo>
                      <a:pt x="120" y="62"/>
                    </a:lnTo>
                    <a:lnTo>
                      <a:pt x="112" y="65"/>
                    </a:lnTo>
                    <a:lnTo>
                      <a:pt x="106" y="69"/>
                    </a:lnTo>
                    <a:lnTo>
                      <a:pt x="99" y="74"/>
                    </a:lnTo>
                    <a:lnTo>
                      <a:pt x="92" y="81"/>
                    </a:lnTo>
                    <a:lnTo>
                      <a:pt x="88" y="89"/>
                    </a:lnTo>
                    <a:lnTo>
                      <a:pt x="84" y="97"/>
                    </a:lnTo>
                    <a:lnTo>
                      <a:pt x="82" y="109"/>
                    </a:lnTo>
                    <a:lnTo>
                      <a:pt x="79" y="122"/>
                    </a:lnTo>
                    <a:lnTo>
                      <a:pt x="78" y="139"/>
                    </a:lnTo>
                    <a:lnTo>
                      <a:pt x="78" y="159"/>
                    </a:lnTo>
                    <a:lnTo>
                      <a:pt x="78" y="302"/>
                    </a:lnTo>
                    <a:lnTo>
                      <a:pt x="0" y="30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8" name="Freeform 350">
                <a:extLst>
                  <a:ext uri="{FF2B5EF4-FFF2-40B4-BE49-F238E27FC236}">
                    <a16:creationId xmlns:a16="http://schemas.microsoft.com/office/drawing/2014/main" id="{BF101DE9-E357-4048-AA02-6C6CCEBAE9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5" y="3276"/>
                <a:ext cx="19" cy="102"/>
              </a:xfrm>
              <a:custGeom>
                <a:avLst/>
                <a:gdLst>
                  <a:gd name="T0" fmla="*/ 0 w 79"/>
                  <a:gd name="T1" fmla="*/ 71 h 408"/>
                  <a:gd name="T2" fmla="*/ 0 w 79"/>
                  <a:gd name="T3" fmla="*/ 0 h 408"/>
                  <a:gd name="T4" fmla="*/ 79 w 79"/>
                  <a:gd name="T5" fmla="*/ 0 h 408"/>
                  <a:gd name="T6" fmla="*/ 79 w 79"/>
                  <a:gd name="T7" fmla="*/ 71 h 408"/>
                  <a:gd name="T8" fmla="*/ 0 w 79"/>
                  <a:gd name="T9" fmla="*/ 71 h 408"/>
                  <a:gd name="T10" fmla="*/ 0 w 79"/>
                  <a:gd name="T11" fmla="*/ 408 h 408"/>
                  <a:gd name="T12" fmla="*/ 0 w 79"/>
                  <a:gd name="T13" fmla="*/ 113 h 408"/>
                  <a:gd name="T14" fmla="*/ 79 w 79"/>
                  <a:gd name="T15" fmla="*/ 113 h 408"/>
                  <a:gd name="T16" fmla="*/ 79 w 79"/>
                  <a:gd name="T17" fmla="*/ 408 h 408"/>
                  <a:gd name="T18" fmla="*/ 0 w 79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408">
                    <a:moveTo>
                      <a:pt x="0" y="71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71"/>
                    </a:lnTo>
                    <a:lnTo>
                      <a:pt x="0" y="71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9" y="113"/>
                    </a:lnTo>
                    <a:lnTo>
                      <a:pt x="79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19" name="Freeform 351">
                <a:extLst>
                  <a:ext uri="{FF2B5EF4-FFF2-40B4-BE49-F238E27FC236}">
                    <a16:creationId xmlns:a16="http://schemas.microsoft.com/office/drawing/2014/main" id="{6A0C1392-DA56-4391-B364-B4A82108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3302"/>
                <a:ext cx="68" cy="76"/>
              </a:xfrm>
              <a:custGeom>
                <a:avLst/>
                <a:gdLst>
                  <a:gd name="T0" fmla="*/ 271 w 271"/>
                  <a:gd name="T1" fmla="*/ 302 h 302"/>
                  <a:gd name="T2" fmla="*/ 193 w 271"/>
                  <a:gd name="T3" fmla="*/ 302 h 302"/>
                  <a:gd name="T4" fmla="*/ 193 w 271"/>
                  <a:gd name="T5" fmla="*/ 151 h 302"/>
                  <a:gd name="T6" fmla="*/ 191 w 271"/>
                  <a:gd name="T7" fmla="*/ 130 h 302"/>
                  <a:gd name="T8" fmla="*/ 191 w 271"/>
                  <a:gd name="T9" fmla="*/ 111 h 302"/>
                  <a:gd name="T10" fmla="*/ 189 w 271"/>
                  <a:gd name="T11" fmla="*/ 98 h 302"/>
                  <a:gd name="T12" fmla="*/ 187 w 271"/>
                  <a:gd name="T13" fmla="*/ 89 h 302"/>
                  <a:gd name="T14" fmla="*/ 185 w 271"/>
                  <a:gd name="T15" fmla="*/ 82 h 302"/>
                  <a:gd name="T16" fmla="*/ 181 w 271"/>
                  <a:gd name="T17" fmla="*/ 77 h 302"/>
                  <a:gd name="T18" fmla="*/ 175 w 271"/>
                  <a:gd name="T19" fmla="*/ 72 h 302"/>
                  <a:gd name="T20" fmla="*/ 170 w 271"/>
                  <a:gd name="T21" fmla="*/ 68 h 302"/>
                  <a:gd name="T22" fmla="*/ 165 w 271"/>
                  <a:gd name="T23" fmla="*/ 64 h 302"/>
                  <a:gd name="T24" fmla="*/ 158 w 271"/>
                  <a:gd name="T25" fmla="*/ 61 h 302"/>
                  <a:gd name="T26" fmla="*/ 151 w 271"/>
                  <a:gd name="T27" fmla="*/ 60 h 302"/>
                  <a:gd name="T28" fmla="*/ 143 w 271"/>
                  <a:gd name="T29" fmla="*/ 60 h 302"/>
                  <a:gd name="T30" fmla="*/ 134 w 271"/>
                  <a:gd name="T31" fmla="*/ 60 h 302"/>
                  <a:gd name="T32" fmla="*/ 124 w 271"/>
                  <a:gd name="T33" fmla="*/ 62 h 302"/>
                  <a:gd name="T34" fmla="*/ 116 w 271"/>
                  <a:gd name="T35" fmla="*/ 66 h 302"/>
                  <a:gd name="T36" fmla="*/ 106 w 271"/>
                  <a:gd name="T37" fmla="*/ 70 h 302"/>
                  <a:gd name="T38" fmla="*/ 100 w 271"/>
                  <a:gd name="T39" fmla="*/ 77 h 302"/>
                  <a:gd name="T40" fmla="*/ 93 w 271"/>
                  <a:gd name="T41" fmla="*/ 83 h 302"/>
                  <a:gd name="T42" fmla="*/ 88 w 271"/>
                  <a:gd name="T43" fmla="*/ 91 h 302"/>
                  <a:gd name="T44" fmla="*/ 85 w 271"/>
                  <a:gd name="T45" fmla="*/ 101 h 302"/>
                  <a:gd name="T46" fmla="*/ 82 w 271"/>
                  <a:gd name="T47" fmla="*/ 111 h 302"/>
                  <a:gd name="T48" fmla="*/ 80 w 271"/>
                  <a:gd name="T49" fmla="*/ 126 h 302"/>
                  <a:gd name="T50" fmla="*/ 78 w 271"/>
                  <a:gd name="T51" fmla="*/ 146 h 302"/>
                  <a:gd name="T52" fmla="*/ 78 w 271"/>
                  <a:gd name="T53" fmla="*/ 168 h 302"/>
                  <a:gd name="T54" fmla="*/ 78 w 271"/>
                  <a:gd name="T55" fmla="*/ 302 h 302"/>
                  <a:gd name="T56" fmla="*/ 0 w 271"/>
                  <a:gd name="T57" fmla="*/ 302 h 302"/>
                  <a:gd name="T58" fmla="*/ 0 w 271"/>
                  <a:gd name="T59" fmla="*/ 7 h 302"/>
                  <a:gd name="T60" fmla="*/ 73 w 271"/>
                  <a:gd name="T61" fmla="*/ 7 h 302"/>
                  <a:gd name="T62" fmla="*/ 73 w 271"/>
                  <a:gd name="T63" fmla="*/ 50 h 302"/>
                  <a:gd name="T64" fmla="*/ 82 w 271"/>
                  <a:gd name="T65" fmla="*/ 38 h 302"/>
                  <a:gd name="T66" fmla="*/ 94 w 271"/>
                  <a:gd name="T67" fmla="*/ 28 h 302"/>
                  <a:gd name="T68" fmla="*/ 105 w 271"/>
                  <a:gd name="T69" fmla="*/ 18 h 302"/>
                  <a:gd name="T70" fmla="*/ 117 w 271"/>
                  <a:gd name="T71" fmla="*/ 12 h 302"/>
                  <a:gd name="T72" fmla="*/ 129 w 271"/>
                  <a:gd name="T73" fmla="*/ 7 h 302"/>
                  <a:gd name="T74" fmla="*/ 142 w 271"/>
                  <a:gd name="T75" fmla="*/ 3 h 302"/>
                  <a:gd name="T76" fmla="*/ 157 w 271"/>
                  <a:gd name="T77" fmla="*/ 0 h 302"/>
                  <a:gd name="T78" fmla="*/ 171 w 271"/>
                  <a:gd name="T79" fmla="*/ 0 h 302"/>
                  <a:gd name="T80" fmla="*/ 183 w 271"/>
                  <a:gd name="T81" fmla="*/ 0 h 302"/>
                  <a:gd name="T82" fmla="*/ 195 w 271"/>
                  <a:gd name="T83" fmla="*/ 1 h 302"/>
                  <a:gd name="T84" fmla="*/ 207 w 271"/>
                  <a:gd name="T85" fmla="*/ 5 h 302"/>
                  <a:gd name="T86" fmla="*/ 218 w 271"/>
                  <a:gd name="T87" fmla="*/ 9 h 302"/>
                  <a:gd name="T88" fmla="*/ 228 w 271"/>
                  <a:gd name="T89" fmla="*/ 13 h 302"/>
                  <a:gd name="T90" fmla="*/ 238 w 271"/>
                  <a:gd name="T91" fmla="*/ 20 h 302"/>
                  <a:gd name="T92" fmla="*/ 244 w 271"/>
                  <a:gd name="T93" fmla="*/ 25 h 302"/>
                  <a:gd name="T94" fmla="*/ 251 w 271"/>
                  <a:gd name="T95" fmla="*/ 33 h 302"/>
                  <a:gd name="T96" fmla="*/ 256 w 271"/>
                  <a:gd name="T97" fmla="*/ 40 h 302"/>
                  <a:gd name="T98" fmla="*/ 260 w 271"/>
                  <a:gd name="T99" fmla="*/ 48 h 302"/>
                  <a:gd name="T100" fmla="*/ 264 w 271"/>
                  <a:gd name="T101" fmla="*/ 57 h 302"/>
                  <a:gd name="T102" fmla="*/ 266 w 271"/>
                  <a:gd name="T103" fmla="*/ 65 h 302"/>
                  <a:gd name="T104" fmla="*/ 268 w 271"/>
                  <a:gd name="T105" fmla="*/ 76 h 302"/>
                  <a:gd name="T106" fmla="*/ 269 w 271"/>
                  <a:gd name="T107" fmla="*/ 87 h 302"/>
                  <a:gd name="T108" fmla="*/ 271 w 271"/>
                  <a:gd name="T109" fmla="*/ 102 h 302"/>
                  <a:gd name="T110" fmla="*/ 271 w 271"/>
                  <a:gd name="T111" fmla="*/ 118 h 302"/>
                  <a:gd name="T112" fmla="*/ 271 w 271"/>
                  <a:gd name="T11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302">
                    <a:moveTo>
                      <a:pt x="271" y="302"/>
                    </a:moveTo>
                    <a:lnTo>
                      <a:pt x="193" y="302"/>
                    </a:lnTo>
                    <a:lnTo>
                      <a:pt x="193" y="151"/>
                    </a:lnTo>
                    <a:lnTo>
                      <a:pt x="191" y="130"/>
                    </a:lnTo>
                    <a:lnTo>
                      <a:pt x="191" y="111"/>
                    </a:lnTo>
                    <a:lnTo>
                      <a:pt x="189" y="98"/>
                    </a:lnTo>
                    <a:lnTo>
                      <a:pt x="187" y="89"/>
                    </a:lnTo>
                    <a:lnTo>
                      <a:pt x="185" y="82"/>
                    </a:lnTo>
                    <a:lnTo>
                      <a:pt x="181" y="77"/>
                    </a:lnTo>
                    <a:lnTo>
                      <a:pt x="175" y="72"/>
                    </a:lnTo>
                    <a:lnTo>
                      <a:pt x="170" y="68"/>
                    </a:lnTo>
                    <a:lnTo>
                      <a:pt x="165" y="64"/>
                    </a:lnTo>
                    <a:lnTo>
                      <a:pt x="158" y="61"/>
                    </a:lnTo>
                    <a:lnTo>
                      <a:pt x="151" y="60"/>
                    </a:lnTo>
                    <a:lnTo>
                      <a:pt x="143" y="60"/>
                    </a:lnTo>
                    <a:lnTo>
                      <a:pt x="134" y="60"/>
                    </a:lnTo>
                    <a:lnTo>
                      <a:pt x="124" y="62"/>
                    </a:lnTo>
                    <a:lnTo>
                      <a:pt x="116" y="66"/>
                    </a:lnTo>
                    <a:lnTo>
                      <a:pt x="106" y="70"/>
                    </a:lnTo>
                    <a:lnTo>
                      <a:pt x="100" y="77"/>
                    </a:lnTo>
                    <a:lnTo>
                      <a:pt x="93" y="83"/>
                    </a:lnTo>
                    <a:lnTo>
                      <a:pt x="88" y="91"/>
                    </a:lnTo>
                    <a:lnTo>
                      <a:pt x="85" y="101"/>
                    </a:lnTo>
                    <a:lnTo>
                      <a:pt x="82" y="111"/>
                    </a:lnTo>
                    <a:lnTo>
                      <a:pt x="80" y="126"/>
                    </a:lnTo>
                    <a:lnTo>
                      <a:pt x="78" y="146"/>
                    </a:lnTo>
                    <a:lnTo>
                      <a:pt x="78" y="168"/>
                    </a:lnTo>
                    <a:lnTo>
                      <a:pt x="78" y="302"/>
                    </a:lnTo>
                    <a:lnTo>
                      <a:pt x="0" y="302"/>
                    </a:lnTo>
                    <a:lnTo>
                      <a:pt x="0" y="7"/>
                    </a:lnTo>
                    <a:lnTo>
                      <a:pt x="73" y="7"/>
                    </a:lnTo>
                    <a:lnTo>
                      <a:pt x="73" y="50"/>
                    </a:lnTo>
                    <a:lnTo>
                      <a:pt x="82" y="38"/>
                    </a:lnTo>
                    <a:lnTo>
                      <a:pt x="94" y="28"/>
                    </a:lnTo>
                    <a:lnTo>
                      <a:pt x="105" y="18"/>
                    </a:lnTo>
                    <a:lnTo>
                      <a:pt x="117" y="12"/>
                    </a:lnTo>
                    <a:lnTo>
                      <a:pt x="129" y="7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71" y="0"/>
                    </a:lnTo>
                    <a:lnTo>
                      <a:pt x="183" y="0"/>
                    </a:lnTo>
                    <a:lnTo>
                      <a:pt x="195" y="1"/>
                    </a:lnTo>
                    <a:lnTo>
                      <a:pt x="207" y="5"/>
                    </a:lnTo>
                    <a:lnTo>
                      <a:pt x="218" y="9"/>
                    </a:lnTo>
                    <a:lnTo>
                      <a:pt x="228" y="13"/>
                    </a:lnTo>
                    <a:lnTo>
                      <a:pt x="238" y="20"/>
                    </a:lnTo>
                    <a:lnTo>
                      <a:pt x="244" y="25"/>
                    </a:lnTo>
                    <a:lnTo>
                      <a:pt x="251" y="33"/>
                    </a:lnTo>
                    <a:lnTo>
                      <a:pt x="256" y="40"/>
                    </a:lnTo>
                    <a:lnTo>
                      <a:pt x="260" y="48"/>
                    </a:lnTo>
                    <a:lnTo>
                      <a:pt x="264" y="57"/>
                    </a:lnTo>
                    <a:lnTo>
                      <a:pt x="266" y="65"/>
                    </a:lnTo>
                    <a:lnTo>
                      <a:pt x="268" y="76"/>
                    </a:lnTo>
                    <a:lnTo>
                      <a:pt x="269" y="87"/>
                    </a:lnTo>
                    <a:lnTo>
                      <a:pt x="271" y="102"/>
                    </a:lnTo>
                    <a:lnTo>
                      <a:pt x="271" y="118"/>
                    </a:lnTo>
                    <a:lnTo>
                      <a:pt x="271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0" name="Freeform 352">
                <a:extLst>
                  <a:ext uri="{FF2B5EF4-FFF2-40B4-BE49-F238E27FC236}">
                    <a16:creationId xmlns:a16="http://schemas.microsoft.com/office/drawing/2014/main" id="{29032FA9-C77F-4972-9A5C-FF4DBA7CC9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" y="3302"/>
                <a:ext cx="70" cy="78"/>
              </a:xfrm>
              <a:custGeom>
                <a:avLst/>
                <a:gdLst>
                  <a:gd name="T0" fmla="*/ 12 w 279"/>
                  <a:gd name="T1" fmla="*/ 73 h 309"/>
                  <a:gd name="T2" fmla="*/ 25 w 279"/>
                  <a:gd name="T3" fmla="*/ 46 h 309"/>
                  <a:gd name="T4" fmla="*/ 43 w 279"/>
                  <a:gd name="T5" fmla="*/ 25 h 309"/>
                  <a:gd name="T6" fmla="*/ 67 w 279"/>
                  <a:gd name="T7" fmla="*/ 11 h 309"/>
                  <a:gd name="T8" fmla="*/ 97 w 279"/>
                  <a:gd name="T9" fmla="*/ 3 h 309"/>
                  <a:gd name="T10" fmla="*/ 137 w 279"/>
                  <a:gd name="T11" fmla="*/ 0 h 309"/>
                  <a:gd name="T12" fmla="*/ 201 w 279"/>
                  <a:gd name="T13" fmla="*/ 7 h 309"/>
                  <a:gd name="T14" fmla="*/ 236 w 279"/>
                  <a:gd name="T15" fmla="*/ 26 h 309"/>
                  <a:gd name="T16" fmla="*/ 256 w 279"/>
                  <a:gd name="T17" fmla="*/ 54 h 309"/>
                  <a:gd name="T18" fmla="*/ 262 w 279"/>
                  <a:gd name="T19" fmla="*/ 114 h 309"/>
                  <a:gd name="T20" fmla="*/ 262 w 279"/>
                  <a:gd name="T21" fmla="*/ 239 h 309"/>
                  <a:gd name="T22" fmla="*/ 267 w 279"/>
                  <a:gd name="T23" fmla="*/ 272 h 309"/>
                  <a:gd name="T24" fmla="*/ 279 w 279"/>
                  <a:gd name="T25" fmla="*/ 302 h 309"/>
                  <a:gd name="T26" fmla="*/ 194 w 279"/>
                  <a:gd name="T27" fmla="*/ 280 h 309"/>
                  <a:gd name="T28" fmla="*/ 181 w 279"/>
                  <a:gd name="T29" fmla="*/ 280 h 309"/>
                  <a:gd name="T30" fmla="*/ 147 w 279"/>
                  <a:gd name="T31" fmla="*/ 300 h 309"/>
                  <a:gd name="T32" fmla="*/ 112 w 279"/>
                  <a:gd name="T33" fmla="*/ 309 h 309"/>
                  <a:gd name="T34" fmla="*/ 77 w 279"/>
                  <a:gd name="T35" fmla="*/ 308 h 309"/>
                  <a:gd name="T36" fmla="*/ 49 w 279"/>
                  <a:gd name="T37" fmla="*/ 300 h 309"/>
                  <a:gd name="T38" fmla="*/ 27 w 279"/>
                  <a:gd name="T39" fmla="*/ 285 h 309"/>
                  <a:gd name="T40" fmla="*/ 11 w 279"/>
                  <a:gd name="T41" fmla="*/ 264 h 309"/>
                  <a:gd name="T42" fmla="*/ 2 w 279"/>
                  <a:gd name="T43" fmla="*/ 240 h 309"/>
                  <a:gd name="T44" fmla="*/ 2 w 279"/>
                  <a:gd name="T45" fmla="*/ 210 h 309"/>
                  <a:gd name="T46" fmla="*/ 12 w 279"/>
                  <a:gd name="T47" fmla="*/ 176 h 309"/>
                  <a:gd name="T48" fmla="*/ 36 w 279"/>
                  <a:gd name="T49" fmla="*/ 152 h 309"/>
                  <a:gd name="T50" fmla="*/ 72 w 279"/>
                  <a:gd name="T51" fmla="*/ 137 h 309"/>
                  <a:gd name="T52" fmla="*/ 134 w 279"/>
                  <a:gd name="T53" fmla="*/ 123 h 309"/>
                  <a:gd name="T54" fmla="*/ 185 w 279"/>
                  <a:gd name="T55" fmla="*/ 109 h 309"/>
                  <a:gd name="T56" fmla="*/ 182 w 279"/>
                  <a:gd name="T57" fmla="*/ 82 h 309"/>
                  <a:gd name="T58" fmla="*/ 166 w 279"/>
                  <a:gd name="T59" fmla="*/ 65 h 309"/>
                  <a:gd name="T60" fmla="*/ 132 w 279"/>
                  <a:gd name="T61" fmla="*/ 60 h 309"/>
                  <a:gd name="T62" fmla="*/ 105 w 279"/>
                  <a:gd name="T63" fmla="*/ 64 h 309"/>
                  <a:gd name="T64" fmla="*/ 88 w 279"/>
                  <a:gd name="T65" fmla="*/ 80 h 309"/>
                  <a:gd name="T66" fmla="*/ 185 w 279"/>
                  <a:gd name="T67" fmla="*/ 160 h 309"/>
                  <a:gd name="T68" fmla="*/ 153 w 279"/>
                  <a:gd name="T69" fmla="*/ 168 h 309"/>
                  <a:gd name="T70" fmla="*/ 110 w 279"/>
                  <a:gd name="T71" fmla="*/ 179 h 309"/>
                  <a:gd name="T72" fmla="*/ 88 w 279"/>
                  <a:gd name="T73" fmla="*/ 192 h 309"/>
                  <a:gd name="T74" fmla="*/ 78 w 279"/>
                  <a:gd name="T75" fmla="*/ 213 h 309"/>
                  <a:gd name="T76" fmla="*/ 85 w 279"/>
                  <a:gd name="T77" fmla="*/ 236 h 309"/>
                  <a:gd name="T78" fmla="*/ 105 w 279"/>
                  <a:gd name="T79" fmla="*/ 251 h 309"/>
                  <a:gd name="T80" fmla="*/ 133 w 279"/>
                  <a:gd name="T81" fmla="*/ 253 h 309"/>
                  <a:gd name="T82" fmla="*/ 163 w 279"/>
                  <a:gd name="T83" fmla="*/ 240 h 309"/>
                  <a:gd name="T84" fmla="*/ 179 w 279"/>
                  <a:gd name="T85" fmla="*/ 221 h 309"/>
                  <a:gd name="T86" fmla="*/ 185 w 279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80" y="97"/>
                    </a:moveTo>
                    <a:lnTo>
                      <a:pt x="8" y="83"/>
                    </a:lnTo>
                    <a:lnTo>
                      <a:pt x="12" y="73"/>
                    </a:lnTo>
                    <a:lnTo>
                      <a:pt x="16" y="64"/>
                    </a:lnTo>
                    <a:lnTo>
                      <a:pt x="20" y="54"/>
                    </a:lnTo>
                    <a:lnTo>
                      <a:pt x="25" y="46"/>
                    </a:lnTo>
                    <a:lnTo>
                      <a:pt x="31" y="38"/>
                    </a:lnTo>
                    <a:lnTo>
                      <a:pt x="36" y="32"/>
                    </a:lnTo>
                    <a:lnTo>
                      <a:pt x="43" y="25"/>
                    </a:lnTo>
                    <a:lnTo>
                      <a:pt x="49" y="20"/>
                    </a:lnTo>
                    <a:lnTo>
                      <a:pt x="57" y="16"/>
                    </a:lnTo>
                    <a:lnTo>
                      <a:pt x="67" y="11"/>
                    </a:lnTo>
                    <a:lnTo>
                      <a:pt x="76" y="8"/>
                    </a:lnTo>
                    <a:lnTo>
                      <a:pt x="86" y="4"/>
                    </a:lnTo>
                    <a:lnTo>
                      <a:pt x="97" y="3"/>
                    </a:lnTo>
                    <a:lnTo>
                      <a:pt x="110" y="1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62" y="0"/>
                    </a:lnTo>
                    <a:lnTo>
                      <a:pt x="183" y="3"/>
                    </a:lnTo>
                    <a:lnTo>
                      <a:pt x="201" y="7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6" y="26"/>
                    </a:lnTo>
                    <a:lnTo>
                      <a:pt x="246" y="34"/>
                    </a:lnTo>
                    <a:lnTo>
                      <a:pt x="251" y="44"/>
                    </a:lnTo>
                    <a:lnTo>
                      <a:pt x="256" y="54"/>
                    </a:lnTo>
                    <a:lnTo>
                      <a:pt x="259" y="70"/>
                    </a:lnTo>
                    <a:lnTo>
                      <a:pt x="262" y="90"/>
                    </a:lnTo>
                    <a:lnTo>
                      <a:pt x="262" y="114"/>
                    </a:lnTo>
                    <a:lnTo>
                      <a:pt x="260" y="206"/>
                    </a:lnTo>
                    <a:lnTo>
                      <a:pt x="262" y="224"/>
                    </a:lnTo>
                    <a:lnTo>
                      <a:pt x="262" y="239"/>
                    </a:lnTo>
                    <a:lnTo>
                      <a:pt x="263" y="252"/>
                    </a:lnTo>
                    <a:lnTo>
                      <a:pt x="264" y="263"/>
                    </a:lnTo>
                    <a:lnTo>
                      <a:pt x="267" y="272"/>
                    </a:lnTo>
                    <a:lnTo>
                      <a:pt x="270" y="282"/>
                    </a:lnTo>
                    <a:lnTo>
                      <a:pt x="274" y="292"/>
                    </a:lnTo>
                    <a:lnTo>
                      <a:pt x="279" y="302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3" y="273"/>
                    </a:lnTo>
                    <a:lnTo>
                      <a:pt x="191" y="271"/>
                    </a:lnTo>
                    <a:lnTo>
                      <a:pt x="181" y="280"/>
                    </a:lnTo>
                    <a:lnTo>
                      <a:pt x="170" y="288"/>
                    </a:lnTo>
                    <a:lnTo>
                      <a:pt x="159" y="294"/>
                    </a:lnTo>
                    <a:lnTo>
                      <a:pt x="147" y="300"/>
                    </a:lnTo>
                    <a:lnTo>
                      <a:pt x="137" y="304"/>
                    </a:lnTo>
                    <a:lnTo>
                      <a:pt x="124" y="306"/>
                    </a:lnTo>
                    <a:lnTo>
                      <a:pt x="112" y="309"/>
                    </a:lnTo>
                    <a:lnTo>
                      <a:pt x="98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8" y="306"/>
                    </a:lnTo>
                    <a:lnTo>
                      <a:pt x="59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0"/>
                    </a:lnTo>
                    <a:lnTo>
                      <a:pt x="27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11" y="264"/>
                    </a:lnTo>
                    <a:lnTo>
                      <a:pt x="7" y="256"/>
                    </a:lnTo>
                    <a:lnTo>
                      <a:pt x="4" y="248"/>
                    </a:lnTo>
                    <a:lnTo>
                      <a:pt x="2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2" y="210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6"/>
                    </a:lnTo>
                    <a:lnTo>
                      <a:pt x="19" y="167"/>
                    </a:lnTo>
                    <a:lnTo>
                      <a:pt x="27" y="159"/>
                    </a:lnTo>
                    <a:lnTo>
                      <a:pt x="36" y="152"/>
                    </a:lnTo>
                    <a:lnTo>
                      <a:pt x="47" y="147"/>
                    </a:lnTo>
                    <a:lnTo>
                      <a:pt x="59" y="142"/>
                    </a:lnTo>
                    <a:lnTo>
                      <a:pt x="72" y="137"/>
                    </a:lnTo>
                    <a:lnTo>
                      <a:pt x="89" y="133"/>
                    </a:lnTo>
                    <a:lnTo>
                      <a:pt x="109" y="129"/>
                    </a:lnTo>
                    <a:lnTo>
                      <a:pt x="134" y="123"/>
                    </a:lnTo>
                    <a:lnTo>
                      <a:pt x="155" y="118"/>
                    </a:lnTo>
                    <a:lnTo>
                      <a:pt x="171" y="114"/>
                    </a:lnTo>
                    <a:lnTo>
                      <a:pt x="185" y="109"/>
                    </a:lnTo>
                    <a:lnTo>
                      <a:pt x="185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78" y="74"/>
                    </a:lnTo>
                    <a:lnTo>
                      <a:pt x="174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6" y="60"/>
                    </a:lnTo>
                    <a:lnTo>
                      <a:pt x="132" y="60"/>
                    </a:lnTo>
                    <a:lnTo>
                      <a:pt x="121" y="60"/>
                    </a:lnTo>
                    <a:lnTo>
                      <a:pt x="113" y="61"/>
                    </a:lnTo>
                    <a:lnTo>
                      <a:pt x="105" y="64"/>
                    </a:lnTo>
                    <a:lnTo>
                      <a:pt x="98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4" y="87"/>
                    </a:lnTo>
                    <a:lnTo>
                      <a:pt x="80" y="97"/>
                    </a:lnTo>
                    <a:close/>
                    <a:moveTo>
                      <a:pt x="185" y="160"/>
                    </a:moveTo>
                    <a:lnTo>
                      <a:pt x="177" y="163"/>
                    </a:lnTo>
                    <a:lnTo>
                      <a:pt x="165" y="166"/>
                    </a:lnTo>
                    <a:lnTo>
                      <a:pt x="153" y="168"/>
                    </a:lnTo>
                    <a:lnTo>
                      <a:pt x="137" y="172"/>
                    </a:lnTo>
                    <a:lnTo>
                      <a:pt x="122" y="176"/>
                    </a:lnTo>
                    <a:lnTo>
                      <a:pt x="110" y="179"/>
                    </a:lnTo>
                    <a:lnTo>
                      <a:pt x="101" y="183"/>
                    </a:lnTo>
                    <a:lnTo>
                      <a:pt x="94" y="186"/>
                    </a:lnTo>
                    <a:lnTo>
                      <a:pt x="88" y="192"/>
                    </a:lnTo>
                    <a:lnTo>
                      <a:pt x="82" y="199"/>
                    </a:lnTo>
                    <a:lnTo>
                      <a:pt x="80" y="206"/>
                    </a:lnTo>
                    <a:lnTo>
                      <a:pt x="78" y="213"/>
                    </a:lnTo>
                    <a:lnTo>
                      <a:pt x="80" y="221"/>
                    </a:lnTo>
                    <a:lnTo>
                      <a:pt x="82" y="229"/>
                    </a:lnTo>
                    <a:lnTo>
                      <a:pt x="85" y="236"/>
                    </a:lnTo>
                    <a:lnTo>
                      <a:pt x="92" y="241"/>
                    </a:lnTo>
                    <a:lnTo>
                      <a:pt x="97" y="247"/>
                    </a:lnTo>
                    <a:lnTo>
                      <a:pt x="105" y="251"/>
                    </a:lnTo>
                    <a:lnTo>
                      <a:pt x="113" y="253"/>
                    </a:lnTo>
                    <a:lnTo>
                      <a:pt x="122" y="255"/>
                    </a:lnTo>
                    <a:lnTo>
                      <a:pt x="133" y="253"/>
                    </a:lnTo>
                    <a:lnTo>
                      <a:pt x="143" y="251"/>
                    </a:lnTo>
                    <a:lnTo>
                      <a:pt x="153" y="247"/>
                    </a:lnTo>
                    <a:lnTo>
                      <a:pt x="163" y="240"/>
                    </a:lnTo>
                    <a:lnTo>
                      <a:pt x="170" y="235"/>
                    </a:lnTo>
                    <a:lnTo>
                      <a:pt x="175" y="228"/>
                    </a:lnTo>
                    <a:lnTo>
                      <a:pt x="179" y="221"/>
                    </a:lnTo>
                    <a:lnTo>
                      <a:pt x="182" y="213"/>
                    </a:lnTo>
                    <a:lnTo>
                      <a:pt x="183" y="199"/>
                    </a:lnTo>
                    <a:lnTo>
                      <a:pt x="185" y="176"/>
                    </a:lnTo>
                    <a:lnTo>
                      <a:pt x="18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1" name="Freeform 353">
                <a:extLst>
                  <a:ext uri="{FF2B5EF4-FFF2-40B4-BE49-F238E27FC236}">
                    <a16:creationId xmlns:a16="http://schemas.microsoft.com/office/drawing/2014/main" id="{8C96DF93-252F-449E-AB37-D6601A6F24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1" y="3276"/>
                <a:ext cx="86" cy="102"/>
              </a:xfrm>
              <a:custGeom>
                <a:avLst/>
                <a:gdLst>
                  <a:gd name="T0" fmla="*/ 163 w 342"/>
                  <a:gd name="T1" fmla="*/ 0 h 408"/>
                  <a:gd name="T2" fmla="*/ 206 w 342"/>
                  <a:gd name="T3" fmla="*/ 0 h 408"/>
                  <a:gd name="T4" fmla="*/ 236 w 342"/>
                  <a:gd name="T5" fmla="*/ 4 h 408"/>
                  <a:gd name="T6" fmla="*/ 259 w 342"/>
                  <a:gd name="T7" fmla="*/ 9 h 408"/>
                  <a:gd name="T8" fmla="*/ 279 w 342"/>
                  <a:gd name="T9" fmla="*/ 20 h 408"/>
                  <a:gd name="T10" fmla="*/ 296 w 342"/>
                  <a:gd name="T11" fmla="*/ 36 h 408"/>
                  <a:gd name="T12" fmla="*/ 311 w 342"/>
                  <a:gd name="T13" fmla="*/ 54 h 408"/>
                  <a:gd name="T14" fmla="*/ 320 w 342"/>
                  <a:gd name="T15" fmla="*/ 77 h 408"/>
                  <a:gd name="T16" fmla="*/ 322 w 342"/>
                  <a:gd name="T17" fmla="*/ 102 h 408"/>
                  <a:gd name="T18" fmla="*/ 318 w 342"/>
                  <a:gd name="T19" fmla="*/ 130 h 408"/>
                  <a:gd name="T20" fmla="*/ 307 w 342"/>
                  <a:gd name="T21" fmla="*/ 155 h 408"/>
                  <a:gd name="T22" fmla="*/ 289 w 342"/>
                  <a:gd name="T23" fmla="*/ 176 h 408"/>
                  <a:gd name="T24" fmla="*/ 265 w 342"/>
                  <a:gd name="T25" fmla="*/ 191 h 408"/>
                  <a:gd name="T26" fmla="*/ 299 w 342"/>
                  <a:gd name="T27" fmla="*/ 205 h 408"/>
                  <a:gd name="T28" fmla="*/ 312 w 342"/>
                  <a:gd name="T29" fmla="*/ 216 h 408"/>
                  <a:gd name="T30" fmla="*/ 322 w 342"/>
                  <a:gd name="T31" fmla="*/ 228 h 408"/>
                  <a:gd name="T32" fmla="*/ 332 w 342"/>
                  <a:gd name="T33" fmla="*/ 243 h 408"/>
                  <a:gd name="T34" fmla="*/ 337 w 342"/>
                  <a:gd name="T35" fmla="*/ 257 h 408"/>
                  <a:gd name="T36" fmla="*/ 342 w 342"/>
                  <a:gd name="T37" fmla="*/ 290 h 408"/>
                  <a:gd name="T38" fmla="*/ 340 w 342"/>
                  <a:gd name="T39" fmla="*/ 317 h 408"/>
                  <a:gd name="T40" fmla="*/ 329 w 342"/>
                  <a:gd name="T41" fmla="*/ 345 h 408"/>
                  <a:gd name="T42" fmla="*/ 315 w 342"/>
                  <a:gd name="T43" fmla="*/ 369 h 408"/>
                  <a:gd name="T44" fmla="*/ 295 w 342"/>
                  <a:gd name="T45" fmla="*/ 386 h 408"/>
                  <a:gd name="T46" fmla="*/ 269 w 342"/>
                  <a:gd name="T47" fmla="*/ 399 h 408"/>
                  <a:gd name="T48" fmla="*/ 239 w 342"/>
                  <a:gd name="T49" fmla="*/ 406 h 408"/>
                  <a:gd name="T50" fmla="*/ 203 w 342"/>
                  <a:gd name="T51" fmla="*/ 407 h 408"/>
                  <a:gd name="T52" fmla="*/ 139 w 342"/>
                  <a:gd name="T53" fmla="*/ 408 h 408"/>
                  <a:gd name="T54" fmla="*/ 0 w 342"/>
                  <a:gd name="T55" fmla="*/ 0 h 408"/>
                  <a:gd name="T56" fmla="*/ 82 w 342"/>
                  <a:gd name="T57" fmla="*/ 162 h 408"/>
                  <a:gd name="T58" fmla="*/ 158 w 342"/>
                  <a:gd name="T59" fmla="*/ 162 h 408"/>
                  <a:gd name="T60" fmla="*/ 188 w 342"/>
                  <a:gd name="T61" fmla="*/ 162 h 408"/>
                  <a:gd name="T62" fmla="*/ 207 w 342"/>
                  <a:gd name="T63" fmla="*/ 159 h 408"/>
                  <a:gd name="T64" fmla="*/ 223 w 342"/>
                  <a:gd name="T65" fmla="*/ 151 h 408"/>
                  <a:gd name="T66" fmla="*/ 235 w 342"/>
                  <a:gd name="T67" fmla="*/ 139 h 408"/>
                  <a:gd name="T68" fmla="*/ 242 w 342"/>
                  <a:gd name="T69" fmla="*/ 123 h 408"/>
                  <a:gd name="T70" fmla="*/ 242 w 342"/>
                  <a:gd name="T71" fmla="*/ 105 h 408"/>
                  <a:gd name="T72" fmla="*/ 236 w 342"/>
                  <a:gd name="T73" fmla="*/ 90 h 408"/>
                  <a:gd name="T74" fmla="*/ 226 w 342"/>
                  <a:gd name="T75" fmla="*/ 78 h 408"/>
                  <a:gd name="T76" fmla="*/ 210 w 342"/>
                  <a:gd name="T77" fmla="*/ 70 h 408"/>
                  <a:gd name="T78" fmla="*/ 191 w 342"/>
                  <a:gd name="T79" fmla="*/ 69 h 408"/>
                  <a:gd name="T80" fmla="*/ 157 w 342"/>
                  <a:gd name="T81" fmla="*/ 67 h 408"/>
                  <a:gd name="T82" fmla="*/ 82 w 342"/>
                  <a:gd name="T83" fmla="*/ 67 h 408"/>
                  <a:gd name="T84" fmla="*/ 82 w 342"/>
                  <a:gd name="T85" fmla="*/ 339 h 408"/>
                  <a:gd name="T86" fmla="*/ 179 w 342"/>
                  <a:gd name="T87" fmla="*/ 339 h 408"/>
                  <a:gd name="T88" fmla="*/ 207 w 342"/>
                  <a:gd name="T89" fmla="*/ 338 h 408"/>
                  <a:gd name="T90" fmla="*/ 224 w 342"/>
                  <a:gd name="T91" fmla="*/ 335 h 408"/>
                  <a:gd name="T92" fmla="*/ 239 w 342"/>
                  <a:gd name="T93" fmla="*/ 326 h 408"/>
                  <a:gd name="T94" fmla="*/ 251 w 342"/>
                  <a:gd name="T95" fmla="*/ 314 h 408"/>
                  <a:gd name="T96" fmla="*/ 256 w 342"/>
                  <a:gd name="T97" fmla="*/ 297 h 408"/>
                  <a:gd name="T98" fmla="*/ 256 w 342"/>
                  <a:gd name="T99" fmla="*/ 277 h 408"/>
                  <a:gd name="T100" fmla="*/ 252 w 342"/>
                  <a:gd name="T101" fmla="*/ 261 h 408"/>
                  <a:gd name="T102" fmla="*/ 243 w 342"/>
                  <a:gd name="T103" fmla="*/ 249 h 408"/>
                  <a:gd name="T104" fmla="*/ 231 w 342"/>
                  <a:gd name="T105" fmla="*/ 240 h 408"/>
                  <a:gd name="T106" fmla="*/ 211 w 342"/>
                  <a:gd name="T107" fmla="*/ 233 h 408"/>
                  <a:gd name="T108" fmla="*/ 175 w 342"/>
                  <a:gd name="T109" fmla="*/ 231 h 408"/>
                  <a:gd name="T110" fmla="*/ 82 w 342"/>
                  <a:gd name="T111" fmla="*/ 23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2" h="408">
                    <a:moveTo>
                      <a:pt x="0" y="0"/>
                    </a:moveTo>
                    <a:lnTo>
                      <a:pt x="163" y="0"/>
                    </a:lnTo>
                    <a:lnTo>
                      <a:pt x="186" y="0"/>
                    </a:lnTo>
                    <a:lnTo>
                      <a:pt x="206" y="0"/>
                    </a:lnTo>
                    <a:lnTo>
                      <a:pt x="223" y="1"/>
                    </a:lnTo>
                    <a:lnTo>
                      <a:pt x="236" y="4"/>
                    </a:lnTo>
                    <a:lnTo>
                      <a:pt x="248" y="6"/>
                    </a:lnTo>
                    <a:lnTo>
                      <a:pt x="259" y="9"/>
                    </a:lnTo>
                    <a:lnTo>
                      <a:pt x="269" y="14"/>
                    </a:lnTo>
                    <a:lnTo>
                      <a:pt x="279" y="20"/>
                    </a:lnTo>
                    <a:lnTo>
                      <a:pt x="288" y="28"/>
                    </a:lnTo>
                    <a:lnTo>
                      <a:pt x="296" y="36"/>
                    </a:lnTo>
                    <a:lnTo>
                      <a:pt x="304" y="45"/>
                    </a:lnTo>
                    <a:lnTo>
                      <a:pt x="311" y="54"/>
                    </a:lnTo>
                    <a:lnTo>
                      <a:pt x="316" y="65"/>
                    </a:lnTo>
                    <a:lnTo>
                      <a:pt x="320" y="77"/>
                    </a:lnTo>
                    <a:lnTo>
                      <a:pt x="322" y="90"/>
                    </a:lnTo>
                    <a:lnTo>
                      <a:pt x="322" y="102"/>
                    </a:lnTo>
                    <a:lnTo>
                      <a:pt x="321" y="117"/>
                    </a:lnTo>
                    <a:lnTo>
                      <a:pt x="318" y="130"/>
                    </a:lnTo>
                    <a:lnTo>
                      <a:pt x="315" y="143"/>
                    </a:lnTo>
                    <a:lnTo>
                      <a:pt x="307" y="155"/>
                    </a:lnTo>
                    <a:lnTo>
                      <a:pt x="299" y="167"/>
                    </a:lnTo>
                    <a:lnTo>
                      <a:pt x="289" y="176"/>
                    </a:lnTo>
                    <a:lnTo>
                      <a:pt x="277" y="184"/>
                    </a:lnTo>
                    <a:lnTo>
                      <a:pt x="265" y="191"/>
                    </a:lnTo>
                    <a:lnTo>
                      <a:pt x="283" y="197"/>
                    </a:lnTo>
                    <a:lnTo>
                      <a:pt x="299" y="205"/>
                    </a:lnTo>
                    <a:lnTo>
                      <a:pt x="305" y="211"/>
                    </a:lnTo>
                    <a:lnTo>
                      <a:pt x="312" y="216"/>
                    </a:lnTo>
                    <a:lnTo>
                      <a:pt x="317" y="221"/>
                    </a:lnTo>
                    <a:lnTo>
                      <a:pt x="322" y="228"/>
                    </a:lnTo>
                    <a:lnTo>
                      <a:pt x="328" y="235"/>
                    </a:lnTo>
                    <a:lnTo>
                      <a:pt x="332" y="243"/>
                    </a:lnTo>
                    <a:lnTo>
                      <a:pt x="334" y="249"/>
                    </a:lnTo>
                    <a:lnTo>
                      <a:pt x="337" y="257"/>
                    </a:lnTo>
                    <a:lnTo>
                      <a:pt x="341" y="273"/>
                    </a:lnTo>
                    <a:lnTo>
                      <a:pt x="342" y="290"/>
                    </a:lnTo>
                    <a:lnTo>
                      <a:pt x="342" y="304"/>
                    </a:lnTo>
                    <a:lnTo>
                      <a:pt x="340" y="317"/>
                    </a:lnTo>
                    <a:lnTo>
                      <a:pt x="336" y="331"/>
                    </a:lnTo>
                    <a:lnTo>
                      <a:pt x="329" y="345"/>
                    </a:lnTo>
                    <a:lnTo>
                      <a:pt x="322" y="357"/>
                    </a:lnTo>
                    <a:lnTo>
                      <a:pt x="315" y="369"/>
                    </a:lnTo>
                    <a:lnTo>
                      <a:pt x="305" y="378"/>
                    </a:lnTo>
                    <a:lnTo>
                      <a:pt x="295" y="386"/>
                    </a:lnTo>
                    <a:lnTo>
                      <a:pt x="283" y="394"/>
                    </a:lnTo>
                    <a:lnTo>
                      <a:pt x="269" y="399"/>
                    </a:lnTo>
                    <a:lnTo>
                      <a:pt x="255" y="403"/>
                    </a:lnTo>
                    <a:lnTo>
                      <a:pt x="239" y="406"/>
                    </a:lnTo>
                    <a:lnTo>
                      <a:pt x="224" y="407"/>
                    </a:lnTo>
                    <a:lnTo>
                      <a:pt x="203" y="407"/>
                    </a:lnTo>
                    <a:lnTo>
                      <a:pt x="175" y="408"/>
                    </a:lnTo>
                    <a:lnTo>
                      <a:pt x="139" y="408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  <a:moveTo>
                      <a:pt x="82" y="67"/>
                    </a:moveTo>
                    <a:lnTo>
                      <a:pt x="82" y="162"/>
                    </a:lnTo>
                    <a:lnTo>
                      <a:pt x="137" y="162"/>
                    </a:lnTo>
                    <a:lnTo>
                      <a:pt x="158" y="162"/>
                    </a:lnTo>
                    <a:lnTo>
                      <a:pt x="175" y="162"/>
                    </a:lnTo>
                    <a:lnTo>
                      <a:pt x="188" y="162"/>
                    </a:lnTo>
                    <a:lnTo>
                      <a:pt x="196" y="160"/>
                    </a:lnTo>
                    <a:lnTo>
                      <a:pt x="207" y="159"/>
                    </a:lnTo>
                    <a:lnTo>
                      <a:pt x="215" y="156"/>
                    </a:lnTo>
                    <a:lnTo>
                      <a:pt x="223" y="151"/>
                    </a:lnTo>
                    <a:lnTo>
                      <a:pt x="230" y="146"/>
                    </a:lnTo>
                    <a:lnTo>
                      <a:pt x="235" y="139"/>
                    </a:lnTo>
                    <a:lnTo>
                      <a:pt x="239" y="132"/>
                    </a:lnTo>
                    <a:lnTo>
                      <a:pt x="242" y="123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40" y="97"/>
                    </a:lnTo>
                    <a:lnTo>
                      <a:pt x="236" y="90"/>
                    </a:lnTo>
                    <a:lnTo>
                      <a:pt x="232" y="83"/>
                    </a:lnTo>
                    <a:lnTo>
                      <a:pt x="226" y="78"/>
                    </a:lnTo>
                    <a:lnTo>
                      <a:pt x="219" y="74"/>
                    </a:lnTo>
                    <a:lnTo>
                      <a:pt x="210" y="70"/>
                    </a:lnTo>
                    <a:lnTo>
                      <a:pt x="200" y="69"/>
                    </a:lnTo>
                    <a:lnTo>
                      <a:pt x="191" y="69"/>
                    </a:lnTo>
                    <a:lnTo>
                      <a:pt x="177" y="67"/>
                    </a:lnTo>
                    <a:lnTo>
                      <a:pt x="157" y="67"/>
                    </a:lnTo>
                    <a:lnTo>
                      <a:pt x="130" y="67"/>
                    </a:lnTo>
                    <a:lnTo>
                      <a:pt x="82" y="67"/>
                    </a:lnTo>
                    <a:close/>
                    <a:moveTo>
                      <a:pt x="82" y="231"/>
                    </a:moveTo>
                    <a:lnTo>
                      <a:pt x="82" y="339"/>
                    </a:lnTo>
                    <a:lnTo>
                      <a:pt x="159" y="339"/>
                    </a:lnTo>
                    <a:lnTo>
                      <a:pt x="179" y="339"/>
                    </a:lnTo>
                    <a:lnTo>
                      <a:pt x="195" y="339"/>
                    </a:lnTo>
                    <a:lnTo>
                      <a:pt x="207" y="338"/>
                    </a:lnTo>
                    <a:lnTo>
                      <a:pt x="216" y="337"/>
                    </a:lnTo>
                    <a:lnTo>
                      <a:pt x="224" y="335"/>
                    </a:lnTo>
                    <a:lnTo>
                      <a:pt x="232" y="331"/>
                    </a:lnTo>
                    <a:lnTo>
                      <a:pt x="239" y="326"/>
                    </a:lnTo>
                    <a:lnTo>
                      <a:pt x="246" y="321"/>
                    </a:lnTo>
                    <a:lnTo>
                      <a:pt x="251" y="314"/>
                    </a:lnTo>
                    <a:lnTo>
                      <a:pt x="255" y="306"/>
                    </a:lnTo>
                    <a:lnTo>
                      <a:pt x="256" y="297"/>
                    </a:lnTo>
                    <a:lnTo>
                      <a:pt x="257" y="286"/>
                    </a:lnTo>
                    <a:lnTo>
                      <a:pt x="256" y="277"/>
                    </a:lnTo>
                    <a:lnTo>
                      <a:pt x="255" y="269"/>
                    </a:lnTo>
                    <a:lnTo>
                      <a:pt x="252" y="261"/>
                    </a:lnTo>
                    <a:lnTo>
                      <a:pt x="248" y="254"/>
                    </a:lnTo>
                    <a:lnTo>
                      <a:pt x="243" y="249"/>
                    </a:lnTo>
                    <a:lnTo>
                      <a:pt x="238" y="244"/>
                    </a:lnTo>
                    <a:lnTo>
                      <a:pt x="231" y="240"/>
                    </a:lnTo>
                    <a:lnTo>
                      <a:pt x="223" y="236"/>
                    </a:lnTo>
                    <a:lnTo>
                      <a:pt x="211" y="233"/>
                    </a:lnTo>
                    <a:lnTo>
                      <a:pt x="195" y="232"/>
                    </a:lnTo>
                    <a:lnTo>
                      <a:pt x="175" y="231"/>
                    </a:lnTo>
                    <a:lnTo>
                      <a:pt x="149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2" name="Freeform 354">
                <a:extLst>
                  <a:ext uri="{FF2B5EF4-FFF2-40B4-BE49-F238E27FC236}">
                    <a16:creationId xmlns:a16="http://schemas.microsoft.com/office/drawing/2014/main" id="{CE5116C1-DDFE-4A25-98BD-6D3DEEDC2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4" y="3276"/>
                <a:ext cx="85" cy="102"/>
              </a:xfrm>
              <a:custGeom>
                <a:avLst/>
                <a:gdLst>
                  <a:gd name="T0" fmla="*/ 163 w 342"/>
                  <a:gd name="T1" fmla="*/ 0 h 408"/>
                  <a:gd name="T2" fmla="*/ 206 w 342"/>
                  <a:gd name="T3" fmla="*/ 0 h 408"/>
                  <a:gd name="T4" fmla="*/ 236 w 342"/>
                  <a:gd name="T5" fmla="*/ 4 h 408"/>
                  <a:gd name="T6" fmla="*/ 259 w 342"/>
                  <a:gd name="T7" fmla="*/ 9 h 408"/>
                  <a:gd name="T8" fmla="*/ 279 w 342"/>
                  <a:gd name="T9" fmla="*/ 20 h 408"/>
                  <a:gd name="T10" fmla="*/ 296 w 342"/>
                  <a:gd name="T11" fmla="*/ 36 h 408"/>
                  <a:gd name="T12" fmla="*/ 309 w 342"/>
                  <a:gd name="T13" fmla="*/ 54 h 408"/>
                  <a:gd name="T14" fmla="*/ 320 w 342"/>
                  <a:gd name="T15" fmla="*/ 77 h 408"/>
                  <a:gd name="T16" fmla="*/ 322 w 342"/>
                  <a:gd name="T17" fmla="*/ 102 h 408"/>
                  <a:gd name="T18" fmla="*/ 318 w 342"/>
                  <a:gd name="T19" fmla="*/ 130 h 408"/>
                  <a:gd name="T20" fmla="*/ 306 w 342"/>
                  <a:gd name="T21" fmla="*/ 155 h 408"/>
                  <a:gd name="T22" fmla="*/ 288 w 342"/>
                  <a:gd name="T23" fmla="*/ 176 h 408"/>
                  <a:gd name="T24" fmla="*/ 265 w 342"/>
                  <a:gd name="T25" fmla="*/ 191 h 408"/>
                  <a:gd name="T26" fmla="*/ 297 w 342"/>
                  <a:gd name="T27" fmla="*/ 205 h 408"/>
                  <a:gd name="T28" fmla="*/ 312 w 342"/>
                  <a:gd name="T29" fmla="*/ 216 h 408"/>
                  <a:gd name="T30" fmla="*/ 322 w 342"/>
                  <a:gd name="T31" fmla="*/ 228 h 408"/>
                  <a:gd name="T32" fmla="*/ 332 w 342"/>
                  <a:gd name="T33" fmla="*/ 243 h 408"/>
                  <a:gd name="T34" fmla="*/ 337 w 342"/>
                  <a:gd name="T35" fmla="*/ 257 h 408"/>
                  <a:gd name="T36" fmla="*/ 342 w 342"/>
                  <a:gd name="T37" fmla="*/ 290 h 408"/>
                  <a:gd name="T38" fmla="*/ 340 w 342"/>
                  <a:gd name="T39" fmla="*/ 317 h 408"/>
                  <a:gd name="T40" fmla="*/ 329 w 342"/>
                  <a:gd name="T41" fmla="*/ 345 h 408"/>
                  <a:gd name="T42" fmla="*/ 314 w 342"/>
                  <a:gd name="T43" fmla="*/ 369 h 408"/>
                  <a:gd name="T44" fmla="*/ 294 w 342"/>
                  <a:gd name="T45" fmla="*/ 386 h 408"/>
                  <a:gd name="T46" fmla="*/ 269 w 342"/>
                  <a:gd name="T47" fmla="*/ 399 h 408"/>
                  <a:gd name="T48" fmla="*/ 239 w 342"/>
                  <a:gd name="T49" fmla="*/ 406 h 408"/>
                  <a:gd name="T50" fmla="*/ 203 w 342"/>
                  <a:gd name="T51" fmla="*/ 407 h 408"/>
                  <a:gd name="T52" fmla="*/ 139 w 342"/>
                  <a:gd name="T53" fmla="*/ 408 h 408"/>
                  <a:gd name="T54" fmla="*/ 0 w 342"/>
                  <a:gd name="T55" fmla="*/ 0 h 408"/>
                  <a:gd name="T56" fmla="*/ 82 w 342"/>
                  <a:gd name="T57" fmla="*/ 162 h 408"/>
                  <a:gd name="T58" fmla="*/ 158 w 342"/>
                  <a:gd name="T59" fmla="*/ 162 h 408"/>
                  <a:gd name="T60" fmla="*/ 188 w 342"/>
                  <a:gd name="T61" fmla="*/ 162 h 408"/>
                  <a:gd name="T62" fmla="*/ 207 w 342"/>
                  <a:gd name="T63" fmla="*/ 159 h 408"/>
                  <a:gd name="T64" fmla="*/ 223 w 342"/>
                  <a:gd name="T65" fmla="*/ 151 h 408"/>
                  <a:gd name="T66" fmla="*/ 235 w 342"/>
                  <a:gd name="T67" fmla="*/ 139 h 408"/>
                  <a:gd name="T68" fmla="*/ 241 w 342"/>
                  <a:gd name="T69" fmla="*/ 123 h 408"/>
                  <a:gd name="T70" fmla="*/ 241 w 342"/>
                  <a:gd name="T71" fmla="*/ 105 h 408"/>
                  <a:gd name="T72" fmla="*/ 236 w 342"/>
                  <a:gd name="T73" fmla="*/ 90 h 408"/>
                  <a:gd name="T74" fmla="*/ 225 w 342"/>
                  <a:gd name="T75" fmla="*/ 78 h 408"/>
                  <a:gd name="T76" fmla="*/ 210 w 342"/>
                  <a:gd name="T77" fmla="*/ 70 h 408"/>
                  <a:gd name="T78" fmla="*/ 191 w 342"/>
                  <a:gd name="T79" fmla="*/ 69 h 408"/>
                  <a:gd name="T80" fmla="*/ 156 w 342"/>
                  <a:gd name="T81" fmla="*/ 67 h 408"/>
                  <a:gd name="T82" fmla="*/ 82 w 342"/>
                  <a:gd name="T83" fmla="*/ 67 h 408"/>
                  <a:gd name="T84" fmla="*/ 82 w 342"/>
                  <a:gd name="T85" fmla="*/ 339 h 408"/>
                  <a:gd name="T86" fmla="*/ 179 w 342"/>
                  <a:gd name="T87" fmla="*/ 339 h 408"/>
                  <a:gd name="T88" fmla="*/ 207 w 342"/>
                  <a:gd name="T89" fmla="*/ 338 h 408"/>
                  <a:gd name="T90" fmla="*/ 224 w 342"/>
                  <a:gd name="T91" fmla="*/ 335 h 408"/>
                  <a:gd name="T92" fmla="*/ 239 w 342"/>
                  <a:gd name="T93" fmla="*/ 326 h 408"/>
                  <a:gd name="T94" fmla="*/ 251 w 342"/>
                  <a:gd name="T95" fmla="*/ 314 h 408"/>
                  <a:gd name="T96" fmla="*/ 256 w 342"/>
                  <a:gd name="T97" fmla="*/ 297 h 408"/>
                  <a:gd name="T98" fmla="*/ 256 w 342"/>
                  <a:gd name="T99" fmla="*/ 277 h 408"/>
                  <a:gd name="T100" fmla="*/ 252 w 342"/>
                  <a:gd name="T101" fmla="*/ 261 h 408"/>
                  <a:gd name="T102" fmla="*/ 243 w 342"/>
                  <a:gd name="T103" fmla="*/ 249 h 408"/>
                  <a:gd name="T104" fmla="*/ 229 w 342"/>
                  <a:gd name="T105" fmla="*/ 240 h 408"/>
                  <a:gd name="T106" fmla="*/ 211 w 342"/>
                  <a:gd name="T107" fmla="*/ 233 h 408"/>
                  <a:gd name="T108" fmla="*/ 175 w 342"/>
                  <a:gd name="T109" fmla="*/ 231 h 408"/>
                  <a:gd name="T110" fmla="*/ 82 w 342"/>
                  <a:gd name="T111" fmla="*/ 23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2" h="408">
                    <a:moveTo>
                      <a:pt x="0" y="0"/>
                    </a:moveTo>
                    <a:lnTo>
                      <a:pt x="163" y="0"/>
                    </a:lnTo>
                    <a:lnTo>
                      <a:pt x="186" y="0"/>
                    </a:lnTo>
                    <a:lnTo>
                      <a:pt x="206" y="0"/>
                    </a:lnTo>
                    <a:lnTo>
                      <a:pt x="221" y="1"/>
                    </a:lnTo>
                    <a:lnTo>
                      <a:pt x="236" y="4"/>
                    </a:lnTo>
                    <a:lnTo>
                      <a:pt x="247" y="6"/>
                    </a:lnTo>
                    <a:lnTo>
                      <a:pt x="259" y="9"/>
                    </a:lnTo>
                    <a:lnTo>
                      <a:pt x="268" y="14"/>
                    </a:lnTo>
                    <a:lnTo>
                      <a:pt x="279" y="20"/>
                    </a:lnTo>
                    <a:lnTo>
                      <a:pt x="288" y="28"/>
                    </a:lnTo>
                    <a:lnTo>
                      <a:pt x="296" y="36"/>
                    </a:lnTo>
                    <a:lnTo>
                      <a:pt x="302" y="45"/>
                    </a:lnTo>
                    <a:lnTo>
                      <a:pt x="309" y="54"/>
                    </a:lnTo>
                    <a:lnTo>
                      <a:pt x="316" y="65"/>
                    </a:lnTo>
                    <a:lnTo>
                      <a:pt x="320" y="77"/>
                    </a:lnTo>
                    <a:lnTo>
                      <a:pt x="321" y="90"/>
                    </a:lnTo>
                    <a:lnTo>
                      <a:pt x="322" y="102"/>
                    </a:lnTo>
                    <a:lnTo>
                      <a:pt x="321" y="117"/>
                    </a:lnTo>
                    <a:lnTo>
                      <a:pt x="318" y="130"/>
                    </a:lnTo>
                    <a:lnTo>
                      <a:pt x="313" y="143"/>
                    </a:lnTo>
                    <a:lnTo>
                      <a:pt x="306" y="155"/>
                    </a:lnTo>
                    <a:lnTo>
                      <a:pt x="298" y="167"/>
                    </a:lnTo>
                    <a:lnTo>
                      <a:pt x="288" y="176"/>
                    </a:lnTo>
                    <a:lnTo>
                      <a:pt x="277" y="184"/>
                    </a:lnTo>
                    <a:lnTo>
                      <a:pt x="265" y="191"/>
                    </a:lnTo>
                    <a:lnTo>
                      <a:pt x="283" y="197"/>
                    </a:lnTo>
                    <a:lnTo>
                      <a:pt x="297" y="205"/>
                    </a:lnTo>
                    <a:lnTo>
                      <a:pt x="305" y="211"/>
                    </a:lnTo>
                    <a:lnTo>
                      <a:pt x="312" y="216"/>
                    </a:lnTo>
                    <a:lnTo>
                      <a:pt x="317" y="221"/>
                    </a:lnTo>
                    <a:lnTo>
                      <a:pt x="322" y="228"/>
                    </a:lnTo>
                    <a:lnTo>
                      <a:pt x="326" y="235"/>
                    </a:lnTo>
                    <a:lnTo>
                      <a:pt x="332" y="243"/>
                    </a:lnTo>
                    <a:lnTo>
                      <a:pt x="334" y="249"/>
                    </a:lnTo>
                    <a:lnTo>
                      <a:pt x="337" y="257"/>
                    </a:lnTo>
                    <a:lnTo>
                      <a:pt x="341" y="273"/>
                    </a:lnTo>
                    <a:lnTo>
                      <a:pt x="342" y="290"/>
                    </a:lnTo>
                    <a:lnTo>
                      <a:pt x="341" y="304"/>
                    </a:lnTo>
                    <a:lnTo>
                      <a:pt x="340" y="317"/>
                    </a:lnTo>
                    <a:lnTo>
                      <a:pt x="336" y="331"/>
                    </a:lnTo>
                    <a:lnTo>
                      <a:pt x="329" y="345"/>
                    </a:lnTo>
                    <a:lnTo>
                      <a:pt x="322" y="357"/>
                    </a:lnTo>
                    <a:lnTo>
                      <a:pt x="314" y="369"/>
                    </a:lnTo>
                    <a:lnTo>
                      <a:pt x="305" y="378"/>
                    </a:lnTo>
                    <a:lnTo>
                      <a:pt x="294" y="386"/>
                    </a:lnTo>
                    <a:lnTo>
                      <a:pt x="283" y="394"/>
                    </a:lnTo>
                    <a:lnTo>
                      <a:pt x="269" y="399"/>
                    </a:lnTo>
                    <a:lnTo>
                      <a:pt x="255" y="403"/>
                    </a:lnTo>
                    <a:lnTo>
                      <a:pt x="239" y="406"/>
                    </a:lnTo>
                    <a:lnTo>
                      <a:pt x="224" y="407"/>
                    </a:lnTo>
                    <a:lnTo>
                      <a:pt x="203" y="407"/>
                    </a:lnTo>
                    <a:lnTo>
                      <a:pt x="175" y="408"/>
                    </a:lnTo>
                    <a:lnTo>
                      <a:pt x="139" y="408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  <a:moveTo>
                      <a:pt x="82" y="67"/>
                    </a:moveTo>
                    <a:lnTo>
                      <a:pt x="82" y="162"/>
                    </a:lnTo>
                    <a:lnTo>
                      <a:pt x="137" y="162"/>
                    </a:lnTo>
                    <a:lnTo>
                      <a:pt x="158" y="162"/>
                    </a:lnTo>
                    <a:lnTo>
                      <a:pt x="175" y="162"/>
                    </a:lnTo>
                    <a:lnTo>
                      <a:pt x="188" y="162"/>
                    </a:lnTo>
                    <a:lnTo>
                      <a:pt x="196" y="160"/>
                    </a:lnTo>
                    <a:lnTo>
                      <a:pt x="207" y="159"/>
                    </a:lnTo>
                    <a:lnTo>
                      <a:pt x="215" y="156"/>
                    </a:lnTo>
                    <a:lnTo>
                      <a:pt x="223" y="151"/>
                    </a:lnTo>
                    <a:lnTo>
                      <a:pt x="229" y="146"/>
                    </a:lnTo>
                    <a:lnTo>
                      <a:pt x="235" y="139"/>
                    </a:lnTo>
                    <a:lnTo>
                      <a:pt x="239" y="132"/>
                    </a:lnTo>
                    <a:lnTo>
                      <a:pt x="241" y="123"/>
                    </a:lnTo>
                    <a:lnTo>
                      <a:pt x="241" y="114"/>
                    </a:lnTo>
                    <a:lnTo>
                      <a:pt x="241" y="105"/>
                    </a:lnTo>
                    <a:lnTo>
                      <a:pt x="239" y="97"/>
                    </a:lnTo>
                    <a:lnTo>
                      <a:pt x="236" y="90"/>
                    </a:lnTo>
                    <a:lnTo>
                      <a:pt x="231" y="83"/>
                    </a:lnTo>
                    <a:lnTo>
                      <a:pt x="225" y="78"/>
                    </a:lnTo>
                    <a:lnTo>
                      <a:pt x="219" y="74"/>
                    </a:lnTo>
                    <a:lnTo>
                      <a:pt x="210" y="70"/>
                    </a:lnTo>
                    <a:lnTo>
                      <a:pt x="200" y="69"/>
                    </a:lnTo>
                    <a:lnTo>
                      <a:pt x="191" y="69"/>
                    </a:lnTo>
                    <a:lnTo>
                      <a:pt x="176" y="67"/>
                    </a:lnTo>
                    <a:lnTo>
                      <a:pt x="156" y="67"/>
                    </a:lnTo>
                    <a:lnTo>
                      <a:pt x="130" y="67"/>
                    </a:lnTo>
                    <a:lnTo>
                      <a:pt x="82" y="67"/>
                    </a:lnTo>
                    <a:close/>
                    <a:moveTo>
                      <a:pt x="82" y="231"/>
                    </a:moveTo>
                    <a:lnTo>
                      <a:pt x="82" y="339"/>
                    </a:lnTo>
                    <a:lnTo>
                      <a:pt x="159" y="339"/>
                    </a:lnTo>
                    <a:lnTo>
                      <a:pt x="179" y="339"/>
                    </a:lnTo>
                    <a:lnTo>
                      <a:pt x="195" y="339"/>
                    </a:lnTo>
                    <a:lnTo>
                      <a:pt x="207" y="338"/>
                    </a:lnTo>
                    <a:lnTo>
                      <a:pt x="215" y="337"/>
                    </a:lnTo>
                    <a:lnTo>
                      <a:pt x="224" y="335"/>
                    </a:lnTo>
                    <a:lnTo>
                      <a:pt x="232" y="331"/>
                    </a:lnTo>
                    <a:lnTo>
                      <a:pt x="239" y="326"/>
                    </a:lnTo>
                    <a:lnTo>
                      <a:pt x="245" y="321"/>
                    </a:lnTo>
                    <a:lnTo>
                      <a:pt x="251" y="314"/>
                    </a:lnTo>
                    <a:lnTo>
                      <a:pt x="253" y="306"/>
                    </a:lnTo>
                    <a:lnTo>
                      <a:pt x="256" y="297"/>
                    </a:lnTo>
                    <a:lnTo>
                      <a:pt x="257" y="286"/>
                    </a:lnTo>
                    <a:lnTo>
                      <a:pt x="256" y="277"/>
                    </a:lnTo>
                    <a:lnTo>
                      <a:pt x="255" y="269"/>
                    </a:lnTo>
                    <a:lnTo>
                      <a:pt x="252" y="261"/>
                    </a:lnTo>
                    <a:lnTo>
                      <a:pt x="248" y="254"/>
                    </a:lnTo>
                    <a:lnTo>
                      <a:pt x="243" y="249"/>
                    </a:lnTo>
                    <a:lnTo>
                      <a:pt x="237" y="244"/>
                    </a:lnTo>
                    <a:lnTo>
                      <a:pt x="229" y="240"/>
                    </a:lnTo>
                    <a:lnTo>
                      <a:pt x="221" y="236"/>
                    </a:lnTo>
                    <a:lnTo>
                      <a:pt x="211" y="233"/>
                    </a:lnTo>
                    <a:lnTo>
                      <a:pt x="195" y="232"/>
                    </a:lnTo>
                    <a:lnTo>
                      <a:pt x="175" y="231"/>
                    </a:lnTo>
                    <a:lnTo>
                      <a:pt x="148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3" name="Freeform 355">
                <a:extLst>
                  <a:ext uri="{FF2B5EF4-FFF2-40B4-BE49-F238E27FC236}">
                    <a16:creationId xmlns:a16="http://schemas.microsoft.com/office/drawing/2014/main" id="{3A35E5C7-8941-4CB2-BF87-BE4449A0C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3350"/>
                <a:ext cx="42" cy="65"/>
              </a:xfrm>
              <a:custGeom>
                <a:avLst/>
                <a:gdLst>
                  <a:gd name="T0" fmla="*/ 118 w 171"/>
                  <a:gd name="T1" fmla="*/ 63 h 262"/>
                  <a:gd name="T2" fmla="*/ 110 w 171"/>
                  <a:gd name="T3" fmla="*/ 48 h 262"/>
                  <a:gd name="T4" fmla="*/ 96 w 171"/>
                  <a:gd name="T5" fmla="*/ 41 h 262"/>
                  <a:gd name="T6" fmla="*/ 76 w 171"/>
                  <a:gd name="T7" fmla="*/ 44 h 262"/>
                  <a:gd name="T8" fmla="*/ 60 w 171"/>
                  <a:gd name="T9" fmla="*/ 64 h 262"/>
                  <a:gd name="T10" fmla="*/ 51 w 171"/>
                  <a:gd name="T11" fmla="*/ 113 h 262"/>
                  <a:gd name="T12" fmla="*/ 66 w 171"/>
                  <a:gd name="T13" fmla="*/ 100 h 262"/>
                  <a:gd name="T14" fmla="*/ 84 w 171"/>
                  <a:gd name="T15" fmla="*/ 93 h 262"/>
                  <a:gd name="T16" fmla="*/ 104 w 171"/>
                  <a:gd name="T17" fmla="*/ 92 h 262"/>
                  <a:gd name="T18" fmla="*/ 125 w 171"/>
                  <a:gd name="T19" fmla="*/ 97 h 262"/>
                  <a:gd name="T20" fmla="*/ 143 w 171"/>
                  <a:gd name="T21" fmla="*/ 109 h 262"/>
                  <a:gd name="T22" fmla="*/ 158 w 171"/>
                  <a:gd name="T23" fmla="*/ 128 h 262"/>
                  <a:gd name="T24" fmla="*/ 167 w 171"/>
                  <a:gd name="T25" fmla="*/ 149 h 262"/>
                  <a:gd name="T26" fmla="*/ 171 w 171"/>
                  <a:gd name="T27" fmla="*/ 175 h 262"/>
                  <a:gd name="T28" fmla="*/ 167 w 171"/>
                  <a:gd name="T29" fmla="*/ 202 h 262"/>
                  <a:gd name="T30" fmla="*/ 158 w 171"/>
                  <a:gd name="T31" fmla="*/ 226 h 262"/>
                  <a:gd name="T32" fmla="*/ 142 w 171"/>
                  <a:gd name="T33" fmla="*/ 243 h 262"/>
                  <a:gd name="T34" fmla="*/ 122 w 171"/>
                  <a:gd name="T35" fmla="*/ 256 h 262"/>
                  <a:gd name="T36" fmla="*/ 97 w 171"/>
                  <a:gd name="T37" fmla="*/ 262 h 262"/>
                  <a:gd name="T38" fmla="*/ 70 w 171"/>
                  <a:gd name="T39" fmla="*/ 260 h 262"/>
                  <a:gd name="T40" fmla="*/ 45 w 171"/>
                  <a:gd name="T41" fmla="*/ 250 h 262"/>
                  <a:gd name="T42" fmla="*/ 25 w 171"/>
                  <a:gd name="T43" fmla="*/ 231 h 262"/>
                  <a:gd name="T44" fmla="*/ 9 w 171"/>
                  <a:gd name="T45" fmla="*/ 203 h 262"/>
                  <a:gd name="T46" fmla="*/ 1 w 171"/>
                  <a:gd name="T47" fmla="*/ 165 h 262"/>
                  <a:gd name="T48" fmla="*/ 0 w 171"/>
                  <a:gd name="T49" fmla="*/ 116 h 262"/>
                  <a:gd name="T50" fmla="*/ 7 w 171"/>
                  <a:gd name="T51" fmla="*/ 72 h 262"/>
                  <a:gd name="T52" fmla="*/ 20 w 171"/>
                  <a:gd name="T53" fmla="*/ 40 h 262"/>
                  <a:gd name="T54" fmla="*/ 40 w 171"/>
                  <a:gd name="T55" fmla="*/ 18 h 262"/>
                  <a:gd name="T56" fmla="*/ 65 w 171"/>
                  <a:gd name="T57" fmla="*/ 6 h 262"/>
                  <a:gd name="T58" fmla="*/ 94 w 171"/>
                  <a:gd name="T59" fmla="*/ 0 h 262"/>
                  <a:gd name="T60" fmla="*/ 131 w 171"/>
                  <a:gd name="T61" fmla="*/ 10 h 262"/>
                  <a:gd name="T62" fmla="*/ 158 w 171"/>
                  <a:gd name="T63" fmla="*/ 37 h 262"/>
                  <a:gd name="T64" fmla="*/ 55 w 171"/>
                  <a:gd name="T65" fmla="*/ 171 h 262"/>
                  <a:gd name="T66" fmla="*/ 61 w 171"/>
                  <a:gd name="T67" fmla="*/ 201 h 262"/>
                  <a:gd name="T68" fmla="*/ 78 w 171"/>
                  <a:gd name="T69" fmla="*/ 218 h 262"/>
                  <a:gd name="T70" fmla="*/ 98 w 171"/>
                  <a:gd name="T71" fmla="*/ 220 h 262"/>
                  <a:gd name="T72" fmla="*/ 114 w 171"/>
                  <a:gd name="T73" fmla="*/ 210 h 262"/>
                  <a:gd name="T74" fmla="*/ 122 w 171"/>
                  <a:gd name="T75" fmla="*/ 187 h 262"/>
                  <a:gd name="T76" fmla="*/ 121 w 171"/>
                  <a:gd name="T77" fmla="*/ 154 h 262"/>
                  <a:gd name="T78" fmla="*/ 108 w 171"/>
                  <a:gd name="T79" fmla="*/ 134 h 262"/>
                  <a:gd name="T80" fmla="*/ 89 w 171"/>
                  <a:gd name="T81" fmla="*/ 128 h 262"/>
                  <a:gd name="T82" fmla="*/ 70 w 171"/>
                  <a:gd name="T83" fmla="*/ 134 h 262"/>
                  <a:gd name="T84" fmla="*/ 57 w 171"/>
                  <a:gd name="T85" fmla="*/ 153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" h="262">
                    <a:moveTo>
                      <a:pt x="166" y="64"/>
                    </a:moveTo>
                    <a:lnTo>
                      <a:pt x="118" y="69"/>
                    </a:lnTo>
                    <a:lnTo>
                      <a:pt x="118" y="63"/>
                    </a:lnTo>
                    <a:lnTo>
                      <a:pt x="116" y="57"/>
                    </a:lnTo>
                    <a:lnTo>
                      <a:pt x="113" y="52"/>
                    </a:lnTo>
                    <a:lnTo>
                      <a:pt x="110" y="48"/>
                    </a:lnTo>
                    <a:lnTo>
                      <a:pt x="106" y="45"/>
                    </a:lnTo>
                    <a:lnTo>
                      <a:pt x="101" y="43"/>
                    </a:lnTo>
                    <a:lnTo>
                      <a:pt x="96" y="41"/>
                    </a:lnTo>
                    <a:lnTo>
                      <a:pt x="90" y="41"/>
                    </a:lnTo>
                    <a:lnTo>
                      <a:pt x="84" y="41"/>
                    </a:lnTo>
                    <a:lnTo>
                      <a:pt x="76" y="44"/>
                    </a:lnTo>
                    <a:lnTo>
                      <a:pt x="70" y="48"/>
                    </a:lnTo>
                    <a:lnTo>
                      <a:pt x="64" y="55"/>
                    </a:lnTo>
                    <a:lnTo>
                      <a:pt x="60" y="64"/>
                    </a:lnTo>
                    <a:lnTo>
                      <a:pt x="56" y="76"/>
                    </a:lnTo>
                    <a:lnTo>
                      <a:pt x="53" y="93"/>
                    </a:lnTo>
                    <a:lnTo>
                      <a:pt x="51" y="113"/>
                    </a:lnTo>
                    <a:lnTo>
                      <a:pt x="56" y="108"/>
                    </a:lnTo>
                    <a:lnTo>
                      <a:pt x="61" y="104"/>
                    </a:lnTo>
                    <a:lnTo>
                      <a:pt x="66" y="100"/>
                    </a:lnTo>
                    <a:lnTo>
                      <a:pt x="72" y="97"/>
                    </a:lnTo>
                    <a:lnTo>
                      <a:pt x="77" y="94"/>
                    </a:lnTo>
                    <a:lnTo>
                      <a:pt x="84" y="93"/>
                    </a:lnTo>
                    <a:lnTo>
                      <a:pt x="90" y="92"/>
                    </a:lnTo>
                    <a:lnTo>
                      <a:pt x="97" y="92"/>
                    </a:lnTo>
                    <a:lnTo>
                      <a:pt x="104" y="92"/>
                    </a:lnTo>
                    <a:lnTo>
                      <a:pt x="112" y="93"/>
                    </a:lnTo>
                    <a:lnTo>
                      <a:pt x="118" y="94"/>
                    </a:lnTo>
                    <a:lnTo>
                      <a:pt x="125" y="97"/>
                    </a:lnTo>
                    <a:lnTo>
                      <a:pt x="131" y="100"/>
                    </a:lnTo>
                    <a:lnTo>
                      <a:pt x="138" y="105"/>
                    </a:lnTo>
                    <a:lnTo>
                      <a:pt x="143" y="109"/>
                    </a:lnTo>
                    <a:lnTo>
                      <a:pt x="149" y="114"/>
                    </a:lnTo>
                    <a:lnTo>
                      <a:pt x="154" y="121"/>
                    </a:lnTo>
                    <a:lnTo>
                      <a:pt x="158" y="128"/>
                    </a:lnTo>
                    <a:lnTo>
                      <a:pt x="162" y="134"/>
                    </a:lnTo>
                    <a:lnTo>
                      <a:pt x="166" y="141"/>
                    </a:lnTo>
                    <a:lnTo>
                      <a:pt x="167" y="149"/>
                    </a:lnTo>
                    <a:lnTo>
                      <a:pt x="170" y="157"/>
                    </a:lnTo>
                    <a:lnTo>
                      <a:pt x="171" y="166"/>
                    </a:lnTo>
                    <a:lnTo>
                      <a:pt x="171" y="175"/>
                    </a:lnTo>
                    <a:lnTo>
                      <a:pt x="171" y="185"/>
                    </a:lnTo>
                    <a:lnTo>
                      <a:pt x="170" y="194"/>
                    </a:lnTo>
                    <a:lnTo>
                      <a:pt x="167" y="202"/>
                    </a:lnTo>
                    <a:lnTo>
                      <a:pt x="165" y="210"/>
                    </a:lnTo>
                    <a:lnTo>
                      <a:pt x="162" y="218"/>
                    </a:lnTo>
                    <a:lnTo>
                      <a:pt x="158" y="226"/>
                    </a:lnTo>
                    <a:lnTo>
                      <a:pt x="153" y="232"/>
                    </a:lnTo>
                    <a:lnTo>
                      <a:pt x="147" y="238"/>
                    </a:lnTo>
                    <a:lnTo>
                      <a:pt x="142" y="243"/>
                    </a:lnTo>
                    <a:lnTo>
                      <a:pt x="135" y="248"/>
                    </a:lnTo>
                    <a:lnTo>
                      <a:pt x="129" y="252"/>
                    </a:lnTo>
                    <a:lnTo>
                      <a:pt x="122" y="256"/>
                    </a:lnTo>
                    <a:lnTo>
                      <a:pt x="114" y="259"/>
                    </a:lnTo>
                    <a:lnTo>
                      <a:pt x="106" y="260"/>
                    </a:lnTo>
                    <a:lnTo>
                      <a:pt x="97" y="262"/>
                    </a:lnTo>
                    <a:lnTo>
                      <a:pt x="89" y="262"/>
                    </a:lnTo>
                    <a:lnTo>
                      <a:pt x="80" y="262"/>
                    </a:lnTo>
                    <a:lnTo>
                      <a:pt x="70" y="260"/>
                    </a:lnTo>
                    <a:lnTo>
                      <a:pt x="61" y="258"/>
                    </a:lnTo>
                    <a:lnTo>
                      <a:pt x="53" y="254"/>
                    </a:lnTo>
                    <a:lnTo>
                      <a:pt x="45" y="250"/>
                    </a:lnTo>
                    <a:lnTo>
                      <a:pt x="39" y="244"/>
                    </a:lnTo>
                    <a:lnTo>
                      <a:pt x="32" y="239"/>
                    </a:lnTo>
                    <a:lnTo>
                      <a:pt x="25" y="231"/>
                    </a:lnTo>
                    <a:lnTo>
                      <a:pt x="19" y="223"/>
                    </a:lnTo>
                    <a:lnTo>
                      <a:pt x="15" y="214"/>
                    </a:lnTo>
                    <a:lnTo>
                      <a:pt x="9" y="203"/>
                    </a:lnTo>
                    <a:lnTo>
                      <a:pt x="7" y="191"/>
                    </a:lnTo>
                    <a:lnTo>
                      <a:pt x="4" y="179"/>
                    </a:lnTo>
                    <a:lnTo>
                      <a:pt x="1" y="165"/>
                    </a:lnTo>
                    <a:lnTo>
                      <a:pt x="0" y="150"/>
                    </a:lnTo>
                    <a:lnTo>
                      <a:pt x="0" y="133"/>
                    </a:lnTo>
                    <a:lnTo>
                      <a:pt x="0" y="116"/>
                    </a:lnTo>
                    <a:lnTo>
                      <a:pt x="1" y="100"/>
                    </a:lnTo>
                    <a:lnTo>
                      <a:pt x="4" y="85"/>
                    </a:lnTo>
                    <a:lnTo>
                      <a:pt x="7" y="72"/>
                    </a:lnTo>
                    <a:lnTo>
                      <a:pt x="11" y="60"/>
                    </a:lnTo>
                    <a:lnTo>
                      <a:pt x="15" y="49"/>
                    </a:lnTo>
                    <a:lnTo>
                      <a:pt x="20" y="40"/>
                    </a:lnTo>
                    <a:lnTo>
                      <a:pt x="27" y="32"/>
                    </a:lnTo>
                    <a:lnTo>
                      <a:pt x="33" y="24"/>
                    </a:lnTo>
                    <a:lnTo>
                      <a:pt x="40" y="18"/>
                    </a:lnTo>
                    <a:lnTo>
                      <a:pt x="48" y="12"/>
                    </a:lnTo>
                    <a:lnTo>
                      <a:pt x="56" y="8"/>
                    </a:lnTo>
                    <a:lnTo>
                      <a:pt x="65" y="6"/>
                    </a:lnTo>
                    <a:lnTo>
                      <a:pt x="74" y="3"/>
                    </a:lnTo>
                    <a:lnTo>
                      <a:pt x="84" y="2"/>
                    </a:lnTo>
                    <a:lnTo>
                      <a:pt x="94" y="0"/>
                    </a:lnTo>
                    <a:lnTo>
                      <a:pt x="108" y="2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42" y="18"/>
                    </a:lnTo>
                    <a:lnTo>
                      <a:pt x="150" y="25"/>
                    </a:lnTo>
                    <a:lnTo>
                      <a:pt x="158" y="37"/>
                    </a:lnTo>
                    <a:lnTo>
                      <a:pt x="163" y="49"/>
                    </a:lnTo>
                    <a:lnTo>
                      <a:pt x="166" y="64"/>
                    </a:lnTo>
                    <a:close/>
                    <a:moveTo>
                      <a:pt x="55" y="171"/>
                    </a:moveTo>
                    <a:lnTo>
                      <a:pt x="56" y="182"/>
                    </a:lnTo>
                    <a:lnTo>
                      <a:pt x="57" y="193"/>
                    </a:lnTo>
                    <a:lnTo>
                      <a:pt x="61" y="201"/>
                    </a:lnTo>
                    <a:lnTo>
                      <a:pt x="66" y="209"/>
                    </a:lnTo>
                    <a:lnTo>
                      <a:pt x="72" y="214"/>
                    </a:lnTo>
                    <a:lnTo>
                      <a:pt x="78" y="218"/>
                    </a:lnTo>
                    <a:lnTo>
                      <a:pt x="84" y="220"/>
                    </a:lnTo>
                    <a:lnTo>
                      <a:pt x="92" y="220"/>
                    </a:lnTo>
                    <a:lnTo>
                      <a:pt x="98" y="220"/>
                    </a:lnTo>
                    <a:lnTo>
                      <a:pt x="104" y="218"/>
                    </a:lnTo>
                    <a:lnTo>
                      <a:pt x="109" y="215"/>
                    </a:lnTo>
                    <a:lnTo>
                      <a:pt x="114" y="210"/>
                    </a:lnTo>
                    <a:lnTo>
                      <a:pt x="118" y="205"/>
                    </a:lnTo>
                    <a:lnTo>
                      <a:pt x="121" y="197"/>
                    </a:lnTo>
                    <a:lnTo>
                      <a:pt x="122" y="187"/>
                    </a:lnTo>
                    <a:lnTo>
                      <a:pt x="124" y="175"/>
                    </a:lnTo>
                    <a:lnTo>
                      <a:pt x="122" y="163"/>
                    </a:lnTo>
                    <a:lnTo>
                      <a:pt x="121" y="154"/>
                    </a:lnTo>
                    <a:lnTo>
                      <a:pt x="117" y="146"/>
                    </a:lnTo>
                    <a:lnTo>
                      <a:pt x="113" y="140"/>
                    </a:lnTo>
                    <a:lnTo>
                      <a:pt x="108" y="134"/>
                    </a:lnTo>
                    <a:lnTo>
                      <a:pt x="102" y="130"/>
                    </a:lnTo>
                    <a:lnTo>
                      <a:pt x="96" y="128"/>
                    </a:lnTo>
                    <a:lnTo>
                      <a:pt x="89" y="128"/>
                    </a:lnTo>
                    <a:lnTo>
                      <a:pt x="82" y="128"/>
                    </a:lnTo>
                    <a:lnTo>
                      <a:pt x="76" y="130"/>
                    </a:lnTo>
                    <a:lnTo>
                      <a:pt x="70" y="134"/>
                    </a:lnTo>
                    <a:lnTo>
                      <a:pt x="65" y="138"/>
                    </a:lnTo>
                    <a:lnTo>
                      <a:pt x="61" y="145"/>
                    </a:lnTo>
                    <a:lnTo>
                      <a:pt x="57" y="153"/>
                    </a:lnTo>
                    <a:lnTo>
                      <a:pt x="56" y="161"/>
                    </a:lnTo>
                    <a:lnTo>
                      <a:pt x="55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4" name="Freeform 356">
                <a:extLst>
                  <a:ext uri="{FF2B5EF4-FFF2-40B4-BE49-F238E27FC236}">
                    <a16:creationId xmlns:a16="http://schemas.microsoft.com/office/drawing/2014/main" id="{758AC4EA-C3DB-4616-84DE-4584E6990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350"/>
                <a:ext cx="27" cy="64"/>
              </a:xfrm>
              <a:custGeom>
                <a:avLst/>
                <a:gdLst>
                  <a:gd name="T0" fmla="*/ 112 w 112"/>
                  <a:gd name="T1" fmla="*/ 258 h 258"/>
                  <a:gd name="T2" fmla="*/ 63 w 112"/>
                  <a:gd name="T3" fmla="*/ 258 h 258"/>
                  <a:gd name="T4" fmla="*/ 63 w 112"/>
                  <a:gd name="T5" fmla="*/ 73 h 258"/>
                  <a:gd name="T6" fmla="*/ 49 w 112"/>
                  <a:gd name="T7" fmla="*/ 84 h 258"/>
                  <a:gd name="T8" fmla="*/ 33 w 112"/>
                  <a:gd name="T9" fmla="*/ 94 h 258"/>
                  <a:gd name="T10" fmla="*/ 18 w 112"/>
                  <a:gd name="T11" fmla="*/ 102 h 258"/>
                  <a:gd name="T12" fmla="*/ 0 w 112"/>
                  <a:gd name="T13" fmla="*/ 110 h 258"/>
                  <a:gd name="T14" fmla="*/ 0 w 112"/>
                  <a:gd name="T15" fmla="*/ 65 h 258"/>
                  <a:gd name="T16" fmla="*/ 10 w 112"/>
                  <a:gd name="T17" fmla="*/ 61 h 258"/>
                  <a:gd name="T18" fmla="*/ 20 w 112"/>
                  <a:gd name="T19" fmla="*/ 56 h 258"/>
                  <a:gd name="T20" fmla="*/ 31 w 112"/>
                  <a:gd name="T21" fmla="*/ 49 h 258"/>
                  <a:gd name="T22" fmla="*/ 41 w 112"/>
                  <a:gd name="T23" fmla="*/ 41 h 258"/>
                  <a:gd name="T24" fmla="*/ 52 w 112"/>
                  <a:gd name="T25" fmla="*/ 32 h 258"/>
                  <a:gd name="T26" fmla="*/ 60 w 112"/>
                  <a:gd name="T27" fmla="*/ 23 h 258"/>
                  <a:gd name="T28" fmla="*/ 68 w 112"/>
                  <a:gd name="T29" fmla="*/ 12 h 258"/>
                  <a:gd name="T30" fmla="*/ 72 w 112"/>
                  <a:gd name="T31" fmla="*/ 0 h 258"/>
                  <a:gd name="T32" fmla="*/ 112 w 112"/>
                  <a:gd name="T33" fmla="*/ 0 h 258"/>
                  <a:gd name="T34" fmla="*/ 112 w 112"/>
                  <a:gd name="T3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258">
                    <a:moveTo>
                      <a:pt x="112" y="258"/>
                    </a:moveTo>
                    <a:lnTo>
                      <a:pt x="63" y="258"/>
                    </a:lnTo>
                    <a:lnTo>
                      <a:pt x="63" y="73"/>
                    </a:lnTo>
                    <a:lnTo>
                      <a:pt x="49" y="84"/>
                    </a:lnTo>
                    <a:lnTo>
                      <a:pt x="33" y="94"/>
                    </a:lnTo>
                    <a:lnTo>
                      <a:pt x="18" y="102"/>
                    </a:lnTo>
                    <a:lnTo>
                      <a:pt x="0" y="110"/>
                    </a:lnTo>
                    <a:lnTo>
                      <a:pt x="0" y="65"/>
                    </a:lnTo>
                    <a:lnTo>
                      <a:pt x="10" y="61"/>
                    </a:lnTo>
                    <a:lnTo>
                      <a:pt x="20" y="56"/>
                    </a:lnTo>
                    <a:lnTo>
                      <a:pt x="31" y="49"/>
                    </a:lnTo>
                    <a:lnTo>
                      <a:pt x="41" y="41"/>
                    </a:lnTo>
                    <a:lnTo>
                      <a:pt x="52" y="32"/>
                    </a:lnTo>
                    <a:lnTo>
                      <a:pt x="60" y="23"/>
                    </a:lnTo>
                    <a:lnTo>
                      <a:pt x="68" y="12"/>
                    </a:lnTo>
                    <a:lnTo>
                      <a:pt x="72" y="0"/>
                    </a:lnTo>
                    <a:lnTo>
                      <a:pt x="112" y="0"/>
                    </a:lnTo>
                    <a:lnTo>
                      <a:pt x="112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5" name="Freeform 357">
                <a:extLst>
                  <a:ext uri="{FF2B5EF4-FFF2-40B4-BE49-F238E27FC236}">
                    <a16:creationId xmlns:a16="http://schemas.microsoft.com/office/drawing/2014/main" id="{A9DF3D22-08BF-4F81-9B43-59B978A4D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3350"/>
                <a:ext cx="43" cy="64"/>
              </a:xfrm>
              <a:custGeom>
                <a:avLst/>
                <a:gdLst>
                  <a:gd name="T0" fmla="*/ 172 w 172"/>
                  <a:gd name="T1" fmla="*/ 258 h 258"/>
                  <a:gd name="T2" fmla="*/ 2 w 172"/>
                  <a:gd name="T3" fmla="*/ 244 h 258"/>
                  <a:gd name="T4" fmla="*/ 11 w 172"/>
                  <a:gd name="T5" fmla="*/ 220 h 258"/>
                  <a:gd name="T6" fmla="*/ 26 w 172"/>
                  <a:gd name="T7" fmla="*/ 197 h 258"/>
                  <a:gd name="T8" fmla="*/ 53 w 172"/>
                  <a:gd name="T9" fmla="*/ 165 h 258"/>
                  <a:gd name="T10" fmla="*/ 87 w 172"/>
                  <a:gd name="T11" fmla="*/ 133 h 258"/>
                  <a:gd name="T12" fmla="*/ 108 w 172"/>
                  <a:gd name="T13" fmla="*/ 112 h 258"/>
                  <a:gd name="T14" fmla="*/ 117 w 172"/>
                  <a:gd name="T15" fmla="*/ 97 h 258"/>
                  <a:gd name="T16" fmla="*/ 122 w 172"/>
                  <a:gd name="T17" fmla="*/ 83 h 258"/>
                  <a:gd name="T18" fmla="*/ 122 w 172"/>
                  <a:gd name="T19" fmla="*/ 68 h 258"/>
                  <a:gd name="T20" fmla="*/ 118 w 172"/>
                  <a:gd name="T21" fmla="*/ 55 h 258"/>
                  <a:gd name="T22" fmla="*/ 109 w 172"/>
                  <a:gd name="T23" fmla="*/ 47 h 258"/>
                  <a:gd name="T24" fmla="*/ 97 w 172"/>
                  <a:gd name="T25" fmla="*/ 41 h 258"/>
                  <a:gd name="T26" fmla="*/ 83 w 172"/>
                  <a:gd name="T27" fmla="*/ 41 h 258"/>
                  <a:gd name="T28" fmla="*/ 71 w 172"/>
                  <a:gd name="T29" fmla="*/ 47 h 258"/>
                  <a:gd name="T30" fmla="*/ 61 w 172"/>
                  <a:gd name="T31" fmla="*/ 56 h 258"/>
                  <a:gd name="T32" fmla="*/ 56 w 172"/>
                  <a:gd name="T33" fmla="*/ 71 h 258"/>
                  <a:gd name="T34" fmla="*/ 6 w 172"/>
                  <a:gd name="T35" fmla="*/ 76 h 258"/>
                  <a:gd name="T36" fmla="*/ 10 w 172"/>
                  <a:gd name="T37" fmla="*/ 57 h 258"/>
                  <a:gd name="T38" fmla="*/ 15 w 172"/>
                  <a:gd name="T39" fmla="*/ 41 h 258"/>
                  <a:gd name="T40" fmla="*/ 23 w 172"/>
                  <a:gd name="T41" fmla="*/ 28 h 258"/>
                  <a:gd name="T42" fmla="*/ 34 w 172"/>
                  <a:gd name="T43" fmla="*/ 19 h 258"/>
                  <a:gd name="T44" fmla="*/ 59 w 172"/>
                  <a:gd name="T45" fmla="*/ 6 h 258"/>
                  <a:gd name="T46" fmla="*/ 91 w 172"/>
                  <a:gd name="T47" fmla="*/ 0 h 258"/>
                  <a:gd name="T48" fmla="*/ 109 w 172"/>
                  <a:gd name="T49" fmla="*/ 2 h 258"/>
                  <a:gd name="T50" fmla="*/ 125 w 172"/>
                  <a:gd name="T51" fmla="*/ 6 h 258"/>
                  <a:gd name="T52" fmla="*/ 138 w 172"/>
                  <a:gd name="T53" fmla="*/ 12 h 258"/>
                  <a:gd name="T54" fmla="*/ 150 w 172"/>
                  <a:gd name="T55" fmla="*/ 22 h 258"/>
                  <a:gd name="T56" fmla="*/ 160 w 172"/>
                  <a:gd name="T57" fmla="*/ 32 h 258"/>
                  <a:gd name="T58" fmla="*/ 166 w 172"/>
                  <a:gd name="T59" fmla="*/ 44 h 258"/>
                  <a:gd name="T60" fmla="*/ 170 w 172"/>
                  <a:gd name="T61" fmla="*/ 57 h 258"/>
                  <a:gd name="T62" fmla="*/ 172 w 172"/>
                  <a:gd name="T63" fmla="*/ 72 h 258"/>
                  <a:gd name="T64" fmla="*/ 170 w 172"/>
                  <a:gd name="T65" fmla="*/ 89 h 258"/>
                  <a:gd name="T66" fmla="*/ 166 w 172"/>
                  <a:gd name="T67" fmla="*/ 105 h 258"/>
                  <a:gd name="T68" fmla="*/ 146 w 172"/>
                  <a:gd name="T69" fmla="*/ 137 h 258"/>
                  <a:gd name="T70" fmla="*/ 114 w 172"/>
                  <a:gd name="T71" fmla="*/ 170 h 258"/>
                  <a:gd name="T72" fmla="*/ 84 w 172"/>
                  <a:gd name="T73" fmla="*/ 198 h 258"/>
                  <a:gd name="T74" fmla="*/ 75 w 172"/>
                  <a:gd name="T75" fmla="*/ 21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258">
                    <a:moveTo>
                      <a:pt x="172" y="213"/>
                    </a:moveTo>
                    <a:lnTo>
                      <a:pt x="172" y="258"/>
                    </a:lnTo>
                    <a:lnTo>
                      <a:pt x="0" y="258"/>
                    </a:lnTo>
                    <a:lnTo>
                      <a:pt x="2" y="244"/>
                    </a:lnTo>
                    <a:lnTo>
                      <a:pt x="6" y="232"/>
                    </a:lnTo>
                    <a:lnTo>
                      <a:pt x="11" y="220"/>
                    </a:lnTo>
                    <a:lnTo>
                      <a:pt x="16" y="209"/>
                    </a:lnTo>
                    <a:lnTo>
                      <a:pt x="26" y="197"/>
                    </a:lnTo>
                    <a:lnTo>
                      <a:pt x="38" y="182"/>
                    </a:lnTo>
                    <a:lnTo>
                      <a:pt x="53" y="165"/>
                    </a:lnTo>
                    <a:lnTo>
                      <a:pt x="72" y="148"/>
                    </a:lnTo>
                    <a:lnTo>
                      <a:pt x="87" y="133"/>
                    </a:lnTo>
                    <a:lnTo>
                      <a:pt x="99" y="121"/>
                    </a:lnTo>
                    <a:lnTo>
                      <a:pt x="108" y="112"/>
                    </a:lnTo>
                    <a:lnTo>
                      <a:pt x="113" y="105"/>
                    </a:lnTo>
                    <a:lnTo>
                      <a:pt x="117" y="97"/>
                    </a:lnTo>
                    <a:lnTo>
                      <a:pt x="120" y="90"/>
                    </a:lnTo>
                    <a:lnTo>
                      <a:pt x="122" y="83"/>
                    </a:lnTo>
                    <a:lnTo>
                      <a:pt x="122" y="76"/>
                    </a:lnTo>
                    <a:lnTo>
                      <a:pt x="122" y="68"/>
                    </a:lnTo>
                    <a:lnTo>
                      <a:pt x="121" y="61"/>
                    </a:lnTo>
                    <a:lnTo>
                      <a:pt x="118" y="55"/>
                    </a:lnTo>
                    <a:lnTo>
                      <a:pt x="114" y="49"/>
                    </a:lnTo>
                    <a:lnTo>
                      <a:pt x="109" y="47"/>
                    </a:lnTo>
                    <a:lnTo>
                      <a:pt x="104" y="44"/>
                    </a:lnTo>
                    <a:lnTo>
                      <a:pt x="97" y="41"/>
                    </a:lnTo>
                    <a:lnTo>
                      <a:pt x="89" y="41"/>
                    </a:lnTo>
                    <a:lnTo>
                      <a:pt x="83" y="41"/>
                    </a:lnTo>
                    <a:lnTo>
                      <a:pt x="76" y="44"/>
                    </a:lnTo>
                    <a:lnTo>
                      <a:pt x="71" y="47"/>
                    </a:lnTo>
                    <a:lnTo>
                      <a:pt x="65" y="51"/>
                    </a:lnTo>
                    <a:lnTo>
                      <a:pt x="61" y="56"/>
                    </a:lnTo>
                    <a:lnTo>
                      <a:pt x="57" y="63"/>
                    </a:lnTo>
                    <a:lnTo>
                      <a:pt x="56" y="71"/>
                    </a:lnTo>
                    <a:lnTo>
                      <a:pt x="55" y="81"/>
                    </a:lnTo>
                    <a:lnTo>
                      <a:pt x="6" y="76"/>
                    </a:lnTo>
                    <a:lnTo>
                      <a:pt x="7" y="67"/>
                    </a:lnTo>
                    <a:lnTo>
                      <a:pt x="10" y="57"/>
                    </a:lnTo>
                    <a:lnTo>
                      <a:pt x="12" y="49"/>
                    </a:lnTo>
                    <a:lnTo>
                      <a:pt x="15" y="41"/>
                    </a:lnTo>
                    <a:lnTo>
                      <a:pt x="19" y="35"/>
                    </a:lnTo>
                    <a:lnTo>
                      <a:pt x="23" y="28"/>
                    </a:lnTo>
                    <a:lnTo>
                      <a:pt x="28" y="23"/>
                    </a:lnTo>
                    <a:lnTo>
                      <a:pt x="34" y="19"/>
                    </a:lnTo>
                    <a:lnTo>
                      <a:pt x="45" y="11"/>
                    </a:lnTo>
                    <a:lnTo>
                      <a:pt x="59" y="6"/>
                    </a:lnTo>
                    <a:lnTo>
                      <a:pt x="75" y="2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9" y="2"/>
                    </a:lnTo>
                    <a:lnTo>
                      <a:pt x="117" y="3"/>
                    </a:lnTo>
                    <a:lnTo>
                      <a:pt x="125" y="6"/>
                    </a:lnTo>
                    <a:lnTo>
                      <a:pt x="132" y="8"/>
                    </a:lnTo>
                    <a:lnTo>
                      <a:pt x="138" y="12"/>
                    </a:lnTo>
                    <a:lnTo>
                      <a:pt x="145" y="16"/>
                    </a:lnTo>
                    <a:lnTo>
                      <a:pt x="150" y="22"/>
                    </a:lnTo>
                    <a:lnTo>
                      <a:pt x="156" y="27"/>
                    </a:lnTo>
                    <a:lnTo>
                      <a:pt x="160" y="32"/>
                    </a:lnTo>
                    <a:lnTo>
                      <a:pt x="164" y="37"/>
                    </a:lnTo>
                    <a:lnTo>
                      <a:pt x="166" y="44"/>
                    </a:lnTo>
                    <a:lnTo>
                      <a:pt x="169" y="51"/>
                    </a:lnTo>
                    <a:lnTo>
                      <a:pt x="170" y="57"/>
                    </a:lnTo>
                    <a:lnTo>
                      <a:pt x="172" y="64"/>
                    </a:lnTo>
                    <a:lnTo>
                      <a:pt x="172" y="72"/>
                    </a:lnTo>
                    <a:lnTo>
                      <a:pt x="172" y="80"/>
                    </a:lnTo>
                    <a:lnTo>
                      <a:pt x="170" y="89"/>
                    </a:lnTo>
                    <a:lnTo>
                      <a:pt x="169" y="97"/>
                    </a:lnTo>
                    <a:lnTo>
                      <a:pt x="166" y="105"/>
                    </a:lnTo>
                    <a:lnTo>
                      <a:pt x="158" y="121"/>
                    </a:lnTo>
                    <a:lnTo>
                      <a:pt x="146" y="137"/>
                    </a:lnTo>
                    <a:lnTo>
                      <a:pt x="133" y="152"/>
                    </a:lnTo>
                    <a:lnTo>
                      <a:pt x="114" y="170"/>
                    </a:lnTo>
                    <a:lnTo>
                      <a:pt x="95" y="187"/>
                    </a:lnTo>
                    <a:lnTo>
                      <a:pt x="84" y="198"/>
                    </a:lnTo>
                    <a:lnTo>
                      <a:pt x="79" y="205"/>
                    </a:lnTo>
                    <a:lnTo>
                      <a:pt x="75" y="213"/>
                    </a:lnTo>
                    <a:lnTo>
                      <a:pt x="172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6" name="Freeform 358">
                <a:extLst>
                  <a:ext uri="{FF2B5EF4-FFF2-40B4-BE49-F238E27FC236}">
                    <a16:creationId xmlns:a16="http://schemas.microsoft.com/office/drawing/2014/main" id="{9E663183-65FE-42BB-B887-44146783E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3520"/>
                <a:ext cx="95" cy="102"/>
              </a:xfrm>
              <a:custGeom>
                <a:avLst/>
                <a:gdLst>
                  <a:gd name="T0" fmla="*/ 146 w 380"/>
                  <a:gd name="T1" fmla="*/ 408 h 408"/>
                  <a:gd name="T2" fmla="*/ 0 w 380"/>
                  <a:gd name="T3" fmla="*/ 0 h 408"/>
                  <a:gd name="T4" fmla="*/ 90 w 380"/>
                  <a:gd name="T5" fmla="*/ 0 h 408"/>
                  <a:gd name="T6" fmla="*/ 193 w 380"/>
                  <a:gd name="T7" fmla="*/ 302 h 408"/>
                  <a:gd name="T8" fmla="*/ 293 w 380"/>
                  <a:gd name="T9" fmla="*/ 0 h 408"/>
                  <a:gd name="T10" fmla="*/ 380 w 380"/>
                  <a:gd name="T11" fmla="*/ 0 h 408"/>
                  <a:gd name="T12" fmla="*/ 234 w 380"/>
                  <a:gd name="T13" fmla="*/ 408 h 408"/>
                  <a:gd name="T14" fmla="*/ 146 w 380"/>
                  <a:gd name="T15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08">
                    <a:moveTo>
                      <a:pt x="146" y="408"/>
                    </a:moveTo>
                    <a:lnTo>
                      <a:pt x="0" y="0"/>
                    </a:lnTo>
                    <a:lnTo>
                      <a:pt x="90" y="0"/>
                    </a:lnTo>
                    <a:lnTo>
                      <a:pt x="193" y="302"/>
                    </a:lnTo>
                    <a:lnTo>
                      <a:pt x="293" y="0"/>
                    </a:lnTo>
                    <a:lnTo>
                      <a:pt x="380" y="0"/>
                    </a:lnTo>
                    <a:lnTo>
                      <a:pt x="234" y="408"/>
                    </a:lnTo>
                    <a:lnTo>
                      <a:pt x="146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7" name="Freeform 359">
                <a:extLst>
                  <a:ext uri="{FF2B5EF4-FFF2-40B4-BE49-F238E27FC236}">
                    <a16:creationId xmlns:a16="http://schemas.microsoft.com/office/drawing/2014/main" id="{E327C685-14F3-4561-B810-EFFF34EA4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3520"/>
                <a:ext cx="19" cy="102"/>
              </a:xfrm>
              <a:custGeom>
                <a:avLst/>
                <a:gdLst>
                  <a:gd name="T0" fmla="*/ 0 w 78"/>
                  <a:gd name="T1" fmla="*/ 73 h 408"/>
                  <a:gd name="T2" fmla="*/ 0 w 78"/>
                  <a:gd name="T3" fmla="*/ 0 h 408"/>
                  <a:gd name="T4" fmla="*/ 78 w 78"/>
                  <a:gd name="T5" fmla="*/ 0 h 408"/>
                  <a:gd name="T6" fmla="*/ 78 w 78"/>
                  <a:gd name="T7" fmla="*/ 73 h 408"/>
                  <a:gd name="T8" fmla="*/ 0 w 78"/>
                  <a:gd name="T9" fmla="*/ 73 h 408"/>
                  <a:gd name="T10" fmla="*/ 0 w 78"/>
                  <a:gd name="T11" fmla="*/ 408 h 408"/>
                  <a:gd name="T12" fmla="*/ 0 w 78"/>
                  <a:gd name="T13" fmla="*/ 113 h 408"/>
                  <a:gd name="T14" fmla="*/ 78 w 78"/>
                  <a:gd name="T15" fmla="*/ 113 h 408"/>
                  <a:gd name="T16" fmla="*/ 78 w 78"/>
                  <a:gd name="T17" fmla="*/ 408 h 408"/>
                  <a:gd name="T18" fmla="*/ 0 w 78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08">
                    <a:moveTo>
                      <a:pt x="0" y="73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73"/>
                    </a:lnTo>
                    <a:lnTo>
                      <a:pt x="0" y="73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8" y="113"/>
                    </a:lnTo>
                    <a:lnTo>
                      <a:pt x="78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8" name="Freeform 360">
                <a:extLst>
                  <a:ext uri="{FF2B5EF4-FFF2-40B4-BE49-F238E27FC236}">
                    <a16:creationId xmlns:a16="http://schemas.microsoft.com/office/drawing/2014/main" id="{5395E6FB-931B-42E7-9DDE-0A2A89C02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3522"/>
                <a:ext cx="44" cy="101"/>
              </a:xfrm>
              <a:custGeom>
                <a:avLst/>
                <a:gdLst>
                  <a:gd name="T0" fmla="*/ 169 w 175"/>
                  <a:gd name="T1" fmla="*/ 105 h 407"/>
                  <a:gd name="T2" fmla="*/ 169 w 175"/>
                  <a:gd name="T3" fmla="*/ 167 h 407"/>
                  <a:gd name="T4" fmla="*/ 116 w 175"/>
                  <a:gd name="T5" fmla="*/ 167 h 407"/>
                  <a:gd name="T6" fmla="*/ 116 w 175"/>
                  <a:gd name="T7" fmla="*/ 286 h 407"/>
                  <a:gd name="T8" fmla="*/ 116 w 175"/>
                  <a:gd name="T9" fmla="*/ 302 h 407"/>
                  <a:gd name="T10" fmla="*/ 116 w 175"/>
                  <a:gd name="T11" fmla="*/ 315 h 407"/>
                  <a:gd name="T12" fmla="*/ 116 w 175"/>
                  <a:gd name="T13" fmla="*/ 323 h 407"/>
                  <a:gd name="T14" fmla="*/ 117 w 175"/>
                  <a:gd name="T15" fmla="*/ 329 h 407"/>
                  <a:gd name="T16" fmla="*/ 120 w 175"/>
                  <a:gd name="T17" fmla="*/ 334 h 407"/>
                  <a:gd name="T18" fmla="*/ 124 w 175"/>
                  <a:gd name="T19" fmla="*/ 339 h 407"/>
                  <a:gd name="T20" fmla="*/ 130 w 175"/>
                  <a:gd name="T21" fmla="*/ 342 h 407"/>
                  <a:gd name="T22" fmla="*/ 137 w 175"/>
                  <a:gd name="T23" fmla="*/ 342 h 407"/>
                  <a:gd name="T24" fmla="*/ 150 w 175"/>
                  <a:gd name="T25" fmla="*/ 341 h 407"/>
                  <a:gd name="T26" fmla="*/ 169 w 175"/>
                  <a:gd name="T27" fmla="*/ 335 h 407"/>
                  <a:gd name="T28" fmla="*/ 175 w 175"/>
                  <a:gd name="T29" fmla="*/ 396 h 407"/>
                  <a:gd name="T30" fmla="*/ 161 w 175"/>
                  <a:gd name="T31" fmla="*/ 400 h 407"/>
                  <a:gd name="T32" fmla="*/ 146 w 175"/>
                  <a:gd name="T33" fmla="*/ 404 h 407"/>
                  <a:gd name="T34" fmla="*/ 130 w 175"/>
                  <a:gd name="T35" fmla="*/ 407 h 407"/>
                  <a:gd name="T36" fmla="*/ 113 w 175"/>
                  <a:gd name="T37" fmla="*/ 407 h 407"/>
                  <a:gd name="T38" fmla="*/ 102 w 175"/>
                  <a:gd name="T39" fmla="*/ 407 h 407"/>
                  <a:gd name="T40" fmla="*/ 93 w 175"/>
                  <a:gd name="T41" fmla="*/ 406 h 407"/>
                  <a:gd name="T42" fmla="*/ 84 w 175"/>
                  <a:gd name="T43" fmla="*/ 403 h 407"/>
                  <a:gd name="T44" fmla="*/ 75 w 175"/>
                  <a:gd name="T45" fmla="*/ 400 h 407"/>
                  <a:gd name="T46" fmla="*/ 67 w 175"/>
                  <a:gd name="T47" fmla="*/ 396 h 407"/>
                  <a:gd name="T48" fmla="*/ 60 w 175"/>
                  <a:gd name="T49" fmla="*/ 392 h 407"/>
                  <a:gd name="T50" fmla="*/ 55 w 175"/>
                  <a:gd name="T51" fmla="*/ 387 h 407"/>
                  <a:gd name="T52" fmla="*/ 51 w 175"/>
                  <a:gd name="T53" fmla="*/ 382 h 407"/>
                  <a:gd name="T54" fmla="*/ 47 w 175"/>
                  <a:gd name="T55" fmla="*/ 376 h 407"/>
                  <a:gd name="T56" fmla="*/ 43 w 175"/>
                  <a:gd name="T57" fmla="*/ 369 h 407"/>
                  <a:gd name="T58" fmla="*/ 41 w 175"/>
                  <a:gd name="T59" fmla="*/ 361 h 407"/>
                  <a:gd name="T60" fmla="*/ 39 w 175"/>
                  <a:gd name="T61" fmla="*/ 351 h 407"/>
                  <a:gd name="T62" fmla="*/ 37 w 175"/>
                  <a:gd name="T63" fmla="*/ 343 h 407"/>
                  <a:gd name="T64" fmla="*/ 37 w 175"/>
                  <a:gd name="T65" fmla="*/ 331 h 407"/>
                  <a:gd name="T66" fmla="*/ 36 w 175"/>
                  <a:gd name="T67" fmla="*/ 315 h 407"/>
                  <a:gd name="T68" fmla="*/ 36 w 175"/>
                  <a:gd name="T69" fmla="*/ 296 h 407"/>
                  <a:gd name="T70" fmla="*/ 36 w 175"/>
                  <a:gd name="T71" fmla="*/ 167 h 407"/>
                  <a:gd name="T72" fmla="*/ 0 w 175"/>
                  <a:gd name="T73" fmla="*/ 167 h 407"/>
                  <a:gd name="T74" fmla="*/ 0 w 175"/>
                  <a:gd name="T75" fmla="*/ 105 h 407"/>
                  <a:gd name="T76" fmla="*/ 36 w 175"/>
                  <a:gd name="T77" fmla="*/ 105 h 407"/>
                  <a:gd name="T78" fmla="*/ 36 w 175"/>
                  <a:gd name="T79" fmla="*/ 45 h 407"/>
                  <a:gd name="T80" fmla="*/ 116 w 175"/>
                  <a:gd name="T81" fmla="*/ 0 h 407"/>
                  <a:gd name="T82" fmla="*/ 116 w 175"/>
                  <a:gd name="T83" fmla="*/ 105 h 407"/>
                  <a:gd name="T84" fmla="*/ 169 w 175"/>
                  <a:gd name="T85" fmla="*/ 10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407">
                    <a:moveTo>
                      <a:pt x="169" y="105"/>
                    </a:moveTo>
                    <a:lnTo>
                      <a:pt x="169" y="167"/>
                    </a:lnTo>
                    <a:lnTo>
                      <a:pt x="116" y="167"/>
                    </a:lnTo>
                    <a:lnTo>
                      <a:pt x="116" y="286"/>
                    </a:lnTo>
                    <a:lnTo>
                      <a:pt x="116" y="302"/>
                    </a:lnTo>
                    <a:lnTo>
                      <a:pt x="116" y="315"/>
                    </a:lnTo>
                    <a:lnTo>
                      <a:pt x="116" y="323"/>
                    </a:lnTo>
                    <a:lnTo>
                      <a:pt x="117" y="329"/>
                    </a:lnTo>
                    <a:lnTo>
                      <a:pt x="120" y="334"/>
                    </a:lnTo>
                    <a:lnTo>
                      <a:pt x="124" y="339"/>
                    </a:lnTo>
                    <a:lnTo>
                      <a:pt x="130" y="342"/>
                    </a:lnTo>
                    <a:lnTo>
                      <a:pt x="137" y="342"/>
                    </a:lnTo>
                    <a:lnTo>
                      <a:pt x="150" y="341"/>
                    </a:lnTo>
                    <a:lnTo>
                      <a:pt x="169" y="335"/>
                    </a:lnTo>
                    <a:lnTo>
                      <a:pt x="175" y="396"/>
                    </a:lnTo>
                    <a:lnTo>
                      <a:pt x="161" y="400"/>
                    </a:lnTo>
                    <a:lnTo>
                      <a:pt x="146" y="404"/>
                    </a:lnTo>
                    <a:lnTo>
                      <a:pt x="130" y="407"/>
                    </a:lnTo>
                    <a:lnTo>
                      <a:pt x="113" y="407"/>
                    </a:lnTo>
                    <a:lnTo>
                      <a:pt x="102" y="407"/>
                    </a:lnTo>
                    <a:lnTo>
                      <a:pt x="93" y="406"/>
                    </a:lnTo>
                    <a:lnTo>
                      <a:pt x="84" y="403"/>
                    </a:lnTo>
                    <a:lnTo>
                      <a:pt x="75" y="400"/>
                    </a:lnTo>
                    <a:lnTo>
                      <a:pt x="67" y="396"/>
                    </a:lnTo>
                    <a:lnTo>
                      <a:pt x="60" y="392"/>
                    </a:lnTo>
                    <a:lnTo>
                      <a:pt x="55" y="387"/>
                    </a:lnTo>
                    <a:lnTo>
                      <a:pt x="51" y="382"/>
                    </a:lnTo>
                    <a:lnTo>
                      <a:pt x="47" y="376"/>
                    </a:lnTo>
                    <a:lnTo>
                      <a:pt x="43" y="369"/>
                    </a:lnTo>
                    <a:lnTo>
                      <a:pt x="41" y="361"/>
                    </a:lnTo>
                    <a:lnTo>
                      <a:pt x="39" y="351"/>
                    </a:lnTo>
                    <a:lnTo>
                      <a:pt x="37" y="343"/>
                    </a:lnTo>
                    <a:lnTo>
                      <a:pt x="37" y="331"/>
                    </a:lnTo>
                    <a:lnTo>
                      <a:pt x="36" y="315"/>
                    </a:lnTo>
                    <a:lnTo>
                      <a:pt x="36" y="296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6" y="105"/>
                    </a:lnTo>
                    <a:lnTo>
                      <a:pt x="36" y="45"/>
                    </a:lnTo>
                    <a:lnTo>
                      <a:pt x="116" y="0"/>
                    </a:lnTo>
                    <a:lnTo>
                      <a:pt x="116" y="105"/>
                    </a:lnTo>
                    <a:lnTo>
                      <a:pt x="169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29" name="Freeform 361">
                <a:extLst>
                  <a:ext uri="{FF2B5EF4-FFF2-40B4-BE49-F238E27FC236}">
                    <a16:creationId xmlns:a16="http://schemas.microsoft.com/office/drawing/2014/main" id="{4E751192-15B7-488A-B939-DDF72C354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" y="3546"/>
                <a:ext cx="69" cy="77"/>
              </a:xfrm>
              <a:custGeom>
                <a:avLst/>
                <a:gdLst>
                  <a:gd name="T0" fmla="*/ 11 w 278"/>
                  <a:gd name="T1" fmla="*/ 74 h 309"/>
                  <a:gd name="T2" fmla="*/ 24 w 278"/>
                  <a:gd name="T3" fmla="*/ 46 h 309"/>
                  <a:gd name="T4" fmla="*/ 41 w 278"/>
                  <a:gd name="T5" fmla="*/ 26 h 309"/>
                  <a:gd name="T6" fmla="*/ 65 w 278"/>
                  <a:gd name="T7" fmla="*/ 12 h 309"/>
                  <a:gd name="T8" fmla="*/ 97 w 278"/>
                  <a:gd name="T9" fmla="*/ 3 h 309"/>
                  <a:gd name="T10" fmla="*/ 136 w 278"/>
                  <a:gd name="T11" fmla="*/ 0 h 309"/>
                  <a:gd name="T12" fmla="*/ 199 w 278"/>
                  <a:gd name="T13" fmla="*/ 7 h 309"/>
                  <a:gd name="T14" fmla="*/ 236 w 278"/>
                  <a:gd name="T15" fmla="*/ 26 h 309"/>
                  <a:gd name="T16" fmla="*/ 255 w 278"/>
                  <a:gd name="T17" fmla="*/ 56 h 309"/>
                  <a:gd name="T18" fmla="*/ 262 w 278"/>
                  <a:gd name="T19" fmla="*/ 114 h 309"/>
                  <a:gd name="T20" fmla="*/ 262 w 278"/>
                  <a:gd name="T21" fmla="*/ 240 h 309"/>
                  <a:gd name="T22" fmla="*/ 267 w 278"/>
                  <a:gd name="T23" fmla="*/ 273 h 309"/>
                  <a:gd name="T24" fmla="*/ 278 w 278"/>
                  <a:gd name="T25" fmla="*/ 302 h 309"/>
                  <a:gd name="T26" fmla="*/ 193 w 278"/>
                  <a:gd name="T27" fmla="*/ 280 h 309"/>
                  <a:gd name="T28" fmla="*/ 179 w 278"/>
                  <a:gd name="T29" fmla="*/ 280 h 309"/>
                  <a:gd name="T30" fmla="*/ 148 w 278"/>
                  <a:gd name="T31" fmla="*/ 300 h 309"/>
                  <a:gd name="T32" fmla="*/ 112 w 278"/>
                  <a:gd name="T33" fmla="*/ 309 h 309"/>
                  <a:gd name="T34" fmla="*/ 77 w 278"/>
                  <a:gd name="T35" fmla="*/ 308 h 309"/>
                  <a:gd name="T36" fmla="*/ 48 w 278"/>
                  <a:gd name="T37" fmla="*/ 300 h 309"/>
                  <a:gd name="T38" fmla="*/ 26 w 278"/>
                  <a:gd name="T39" fmla="*/ 285 h 309"/>
                  <a:gd name="T40" fmla="*/ 10 w 278"/>
                  <a:gd name="T41" fmla="*/ 264 h 309"/>
                  <a:gd name="T42" fmla="*/ 2 w 278"/>
                  <a:gd name="T43" fmla="*/ 240 h 309"/>
                  <a:gd name="T44" fmla="*/ 0 w 278"/>
                  <a:gd name="T45" fmla="*/ 209 h 309"/>
                  <a:gd name="T46" fmla="*/ 12 w 278"/>
                  <a:gd name="T47" fmla="*/ 178 h 309"/>
                  <a:gd name="T48" fmla="*/ 35 w 278"/>
                  <a:gd name="T49" fmla="*/ 152 h 309"/>
                  <a:gd name="T50" fmla="*/ 72 w 278"/>
                  <a:gd name="T51" fmla="*/ 138 h 309"/>
                  <a:gd name="T52" fmla="*/ 133 w 278"/>
                  <a:gd name="T53" fmla="*/ 123 h 309"/>
                  <a:gd name="T54" fmla="*/ 183 w 278"/>
                  <a:gd name="T55" fmla="*/ 110 h 309"/>
                  <a:gd name="T56" fmla="*/ 181 w 278"/>
                  <a:gd name="T57" fmla="*/ 82 h 309"/>
                  <a:gd name="T58" fmla="*/ 166 w 278"/>
                  <a:gd name="T59" fmla="*/ 65 h 309"/>
                  <a:gd name="T60" fmla="*/ 130 w 278"/>
                  <a:gd name="T61" fmla="*/ 60 h 309"/>
                  <a:gd name="T62" fmla="*/ 104 w 278"/>
                  <a:gd name="T63" fmla="*/ 65 h 309"/>
                  <a:gd name="T64" fmla="*/ 88 w 278"/>
                  <a:gd name="T65" fmla="*/ 80 h 309"/>
                  <a:gd name="T66" fmla="*/ 183 w 278"/>
                  <a:gd name="T67" fmla="*/ 160 h 309"/>
                  <a:gd name="T68" fmla="*/ 152 w 278"/>
                  <a:gd name="T69" fmla="*/ 170 h 309"/>
                  <a:gd name="T70" fmla="*/ 109 w 278"/>
                  <a:gd name="T71" fmla="*/ 179 h 309"/>
                  <a:gd name="T72" fmla="*/ 87 w 278"/>
                  <a:gd name="T73" fmla="*/ 192 h 309"/>
                  <a:gd name="T74" fmla="*/ 79 w 278"/>
                  <a:gd name="T75" fmla="*/ 213 h 309"/>
                  <a:gd name="T76" fmla="*/ 85 w 278"/>
                  <a:gd name="T77" fmla="*/ 236 h 309"/>
                  <a:gd name="T78" fmla="*/ 104 w 278"/>
                  <a:gd name="T79" fmla="*/ 252 h 309"/>
                  <a:gd name="T80" fmla="*/ 132 w 278"/>
                  <a:gd name="T81" fmla="*/ 253 h 309"/>
                  <a:gd name="T82" fmla="*/ 162 w 278"/>
                  <a:gd name="T83" fmla="*/ 240 h 309"/>
                  <a:gd name="T84" fmla="*/ 178 w 278"/>
                  <a:gd name="T85" fmla="*/ 221 h 309"/>
                  <a:gd name="T86" fmla="*/ 183 w 278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309">
                    <a:moveTo>
                      <a:pt x="79" y="97"/>
                    </a:moveTo>
                    <a:lnTo>
                      <a:pt x="8" y="83"/>
                    </a:lnTo>
                    <a:lnTo>
                      <a:pt x="11" y="74"/>
                    </a:lnTo>
                    <a:lnTo>
                      <a:pt x="15" y="64"/>
                    </a:lnTo>
                    <a:lnTo>
                      <a:pt x="19" y="54"/>
                    </a:lnTo>
                    <a:lnTo>
                      <a:pt x="24" y="46"/>
                    </a:lnTo>
                    <a:lnTo>
                      <a:pt x="30" y="38"/>
                    </a:lnTo>
                    <a:lnTo>
                      <a:pt x="36" y="32"/>
                    </a:lnTo>
                    <a:lnTo>
                      <a:pt x="41" y="26"/>
                    </a:lnTo>
                    <a:lnTo>
                      <a:pt x="49" y="20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5" y="8"/>
                    </a:lnTo>
                    <a:lnTo>
                      <a:pt x="85" y="5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6" y="0"/>
                    </a:lnTo>
                    <a:lnTo>
                      <a:pt x="161" y="0"/>
                    </a:lnTo>
                    <a:lnTo>
                      <a:pt x="182" y="3"/>
                    </a:lnTo>
                    <a:lnTo>
                      <a:pt x="199" y="7"/>
                    </a:lnTo>
                    <a:lnTo>
                      <a:pt x="214" y="12"/>
                    </a:lnTo>
                    <a:lnTo>
                      <a:pt x="226" y="18"/>
                    </a:lnTo>
                    <a:lnTo>
                      <a:pt x="236" y="26"/>
                    </a:lnTo>
                    <a:lnTo>
                      <a:pt x="244" y="34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0"/>
                    </a:lnTo>
                    <a:lnTo>
                      <a:pt x="260" y="90"/>
                    </a:lnTo>
                    <a:lnTo>
                      <a:pt x="262" y="114"/>
                    </a:lnTo>
                    <a:lnTo>
                      <a:pt x="260" y="206"/>
                    </a:lnTo>
                    <a:lnTo>
                      <a:pt x="260" y="224"/>
                    </a:lnTo>
                    <a:lnTo>
                      <a:pt x="262" y="240"/>
                    </a:lnTo>
                    <a:lnTo>
                      <a:pt x="263" y="252"/>
                    </a:lnTo>
                    <a:lnTo>
                      <a:pt x="264" y="263"/>
                    </a:lnTo>
                    <a:lnTo>
                      <a:pt x="267" y="273"/>
                    </a:lnTo>
                    <a:lnTo>
                      <a:pt x="270" y="282"/>
                    </a:lnTo>
                    <a:lnTo>
                      <a:pt x="274" y="293"/>
                    </a:lnTo>
                    <a:lnTo>
                      <a:pt x="278" y="302"/>
                    </a:lnTo>
                    <a:lnTo>
                      <a:pt x="201" y="302"/>
                    </a:lnTo>
                    <a:lnTo>
                      <a:pt x="197" y="293"/>
                    </a:lnTo>
                    <a:lnTo>
                      <a:pt x="193" y="280"/>
                    </a:lnTo>
                    <a:lnTo>
                      <a:pt x="191" y="274"/>
                    </a:lnTo>
                    <a:lnTo>
                      <a:pt x="190" y="271"/>
                    </a:lnTo>
                    <a:lnTo>
                      <a:pt x="179" y="280"/>
                    </a:lnTo>
                    <a:lnTo>
                      <a:pt x="169" y="288"/>
                    </a:lnTo>
                    <a:lnTo>
                      <a:pt x="158" y="294"/>
                    </a:lnTo>
                    <a:lnTo>
                      <a:pt x="148" y="300"/>
                    </a:lnTo>
                    <a:lnTo>
                      <a:pt x="136" y="304"/>
                    </a:lnTo>
                    <a:lnTo>
                      <a:pt x="124" y="308"/>
                    </a:lnTo>
                    <a:lnTo>
                      <a:pt x="112" y="309"/>
                    </a:lnTo>
                    <a:lnTo>
                      <a:pt x="99" y="309"/>
                    </a:lnTo>
                    <a:lnTo>
                      <a:pt x="87" y="309"/>
                    </a:lnTo>
                    <a:lnTo>
                      <a:pt x="77" y="308"/>
                    </a:lnTo>
                    <a:lnTo>
                      <a:pt x="67" y="306"/>
                    </a:lnTo>
                    <a:lnTo>
                      <a:pt x="57" y="304"/>
                    </a:lnTo>
                    <a:lnTo>
                      <a:pt x="48" y="300"/>
                    </a:lnTo>
                    <a:lnTo>
                      <a:pt x="40" y="296"/>
                    </a:lnTo>
                    <a:lnTo>
                      <a:pt x="33" y="290"/>
                    </a:lnTo>
                    <a:lnTo>
                      <a:pt x="26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10" y="264"/>
                    </a:lnTo>
                    <a:lnTo>
                      <a:pt x="7" y="257"/>
                    </a:lnTo>
                    <a:lnTo>
                      <a:pt x="3" y="248"/>
                    </a:lnTo>
                    <a:lnTo>
                      <a:pt x="2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7" y="159"/>
                    </a:lnTo>
                    <a:lnTo>
                      <a:pt x="35" y="152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8"/>
                    </a:lnTo>
                    <a:lnTo>
                      <a:pt x="89" y="133"/>
                    </a:lnTo>
                    <a:lnTo>
                      <a:pt x="108" y="129"/>
                    </a:lnTo>
                    <a:lnTo>
                      <a:pt x="133" y="123"/>
                    </a:lnTo>
                    <a:lnTo>
                      <a:pt x="154" y="119"/>
                    </a:lnTo>
                    <a:lnTo>
                      <a:pt x="171" y="114"/>
                    </a:lnTo>
                    <a:lnTo>
                      <a:pt x="183" y="110"/>
                    </a:lnTo>
                    <a:lnTo>
                      <a:pt x="183" y="102"/>
                    </a:lnTo>
                    <a:lnTo>
                      <a:pt x="183" y="91"/>
                    </a:lnTo>
                    <a:lnTo>
                      <a:pt x="181" y="82"/>
                    </a:lnTo>
                    <a:lnTo>
                      <a:pt x="178" y="76"/>
                    </a:lnTo>
                    <a:lnTo>
                      <a:pt x="173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5" y="61"/>
                    </a:lnTo>
                    <a:lnTo>
                      <a:pt x="130" y="60"/>
                    </a:lnTo>
                    <a:lnTo>
                      <a:pt x="121" y="60"/>
                    </a:lnTo>
                    <a:lnTo>
                      <a:pt x="112" y="62"/>
                    </a:lnTo>
                    <a:lnTo>
                      <a:pt x="104" y="65"/>
                    </a:lnTo>
                    <a:lnTo>
                      <a:pt x="99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3" y="87"/>
                    </a:lnTo>
                    <a:lnTo>
                      <a:pt x="79" y="97"/>
                    </a:lnTo>
                    <a:close/>
                    <a:moveTo>
                      <a:pt x="183" y="160"/>
                    </a:moveTo>
                    <a:lnTo>
                      <a:pt x="175" y="163"/>
                    </a:lnTo>
                    <a:lnTo>
                      <a:pt x="165" y="166"/>
                    </a:lnTo>
                    <a:lnTo>
                      <a:pt x="152" y="170"/>
                    </a:lnTo>
                    <a:lnTo>
                      <a:pt x="136" y="172"/>
                    </a:lnTo>
                    <a:lnTo>
                      <a:pt x="121" y="176"/>
                    </a:lnTo>
                    <a:lnTo>
                      <a:pt x="109" y="179"/>
                    </a:lnTo>
                    <a:lnTo>
                      <a:pt x="100" y="183"/>
                    </a:lnTo>
                    <a:lnTo>
                      <a:pt x="93" y="186"/>
                    </a:lnTo>
                    <a:lnTo>
                      <a:pt x="87" y="192"/>
                    </a:lnTo>
                    <a:lnTo>
                      <a:pt x="83" y="199"/>
                    </a:lnTo>
                    <a:lnTo>
                      <a:pt x="79" y="206"/>
                    </a:lnTo>
                    <a:lnTo>
                      <a:pt x="79" y="213"/>
                    </a:lnTo>
                    <a:lnTo>
                      <a:pt x="79" y="221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1" y="243"/>
                    </a:lnTo>
                    <a:lnTo>
                      <a:pt x="97" y="248"/>
                    </a:lnTo>
                    <a:lnTo>
                      <a:pt x="104" y="252"/>
                    </a:lnTo>
                    <a:lnTo>
                      <a:pt x="113" y="253"/>
                    </a:lnTo>
                    <a:lnTo>
                      <a:pt x="122" y="255"/>
                    </a:lnTo>
                    <a:lnTo>
                      <a:pt x="132" y="253"/>
                    </a:lnTo>
                    <a:lnTo>
                      <a:pt x="142" y="251"/>
                    </a:lnTo>
                    <a:lnTo>
                      <a:pt x="153" y="247"/>
                    </a:lnTo>
                    <a:lnTo>
                      <a:pt x="162" y="240"/>
                    </a:lnTo>
                    <a:lnTo>
                      <a:pt x="169" y="235"/>
                    </a:lnTo>
                    <a:lnTo>
                      <a:pt x="174" y="228"/>
                    </a:lnTo>
                    <a:lnTo>
                      <a:pt x="178" y="221"/>
                    </a:lnTo>
                    <a:lnTo>
                      <a:pt x="181" y="215"/>
                    </a:lnTo>
                    <a:lnTo>
                      <a:pt x="183" y="200"/>
                    </a:lnTo>
                    <a:lnTo>
                      <a:pt x="183" y="176"/>
                    </a:lnTo>
                    <a:lnTo>
                      <a:pt x="183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0" name="Freeform 362">
                <a:extLst>
                  <a:ext uri="{FF2B5EF4-FFF2-40B4-BE49-F238E27FC236}">
                    <a16:creationId xmlns:a16="http://schemas.microsoft.com/office/drawing/2014/main" id="{DA55B3D5-FA4A-48EE-9986-46F5D347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3546"/>
                <a:ext cx="109" cy="76"/>
              </a:xfrm>
              <a:custGeom>
                <a:avLst/>
                <a:gdLst>
                  <a:gd name="T0" fmla="*/ 73 w 437"/>
                  <a:gd name="T1" fmla="*/ 7 h 302"/>
                  <a:gd name="T2" fmla="*/ 82 w 437"/>
                  <a:gd name="T3" fmla="*/ 36 h 302"/>
                  <a:gd name="T4" fmla="*/ 104 w 437"/>
                  <a:gd name="T5" fmla="*/ 18 h 302"/>
                  <a:gd name="T6" fmla="*/ 127 w 437"/>
                  <a:gd name="T7" fmla="*/ 7 h 302"/>
                  <a:gd name="T8" fmla="*/ 153 w 437"/>
                  <a:gd name="T9" fmla="*/ 0 h 302"/>
                  <a:gd name="T10" fmla="*/ 179 w 437"/>
                  <a:gd name="T11" fmla="*/ 0 h 302"/>
                  <a:gd name="T12" fmla="*/ 204 w 437"/>
                  <a:gd name="T13" fmla="*/ 7 h 302"/>
                  <a:gd name="T14" fmla="*/ 224 w 437"/>
                  <a:gd name="T15" fmla="*/ 18 h 302"/>
                  <a:gd name="T16" fmla="*/ 241 w 437"/>
                  <a:gd name="T17" fmla="*/ 36 h 302"/>
                  <a:gd name="T18" fmla="*/ 259 w 437"/>
                  <a:gd name="T19" fmla="*/ 36 h 302"/>
                  <a:gd name="T20" fmla="*/ 280 w 437"/>
                  <a:gd name="T21" fmla="*/ 18 h 302"/>
                  <a:gd name="T22" fmla="*/ 303 w 437"/>
                  <a:gd name="T23" fmla="*/ 7 h 302"/>
                  <a:gd name="T24" fmla="*/ 326 w 437"/>
                  <a:gd name="T25" fmla="*/ 0 h 302"/>
                  <a:gd name="T26" fmla="*/ 356 w 437"/>
                  <a:gd name="T27" fmla="*/ 0 h 302"/>
                  <a:gd name="T28" fmla="*/ 383 w 437"/>
                  <a:gd name="T29" fmla="*/ 8 h 302"/>
                  <a:gd name="T30" fmla="*/ 406 w 437"/>
                  <a:gd name="T31" fmla="*/ 20 h 302"/>
                  <a:gd name="T32" fmla="*/ 422 w 437"/>
                  <a:gd name="T33" fmla="*/ 40 h 302"/>
                  <a:gd name="T34" fmla="*/ 433 w 437"/>
                  <a:gd name="T35" fmla="*/ 62 h 302"/>
                  <a:gd name="T36" fmla="*/ 437 w 437"/>
                  <a:gd name="T37" fmla="*/ 94 h 302"/>
                  <a:gd name="T38" fmla="*/ 437 w 437"/>
                  <a:gd name="T39" fmla="*/ 302 h 302"/>
                  <a:gd name="T40" fmla="*/ 358 w 437"/>
                  <a:gd name="T41" fmla="*/ 134 h 302"/>
                  <a:gd name="T42" fmla="*/ 357 w 437"/>
                  <a:gd name="T43" fmla="*/ 97 h 302"/>
                  <a:gd name="T44" fmla="*/ 350 w 437"/>
                  <a:gd name="T45" fmla="*/ 77 h 302"/>
                  <a:gd name="T46" fmla="*/ 337 w 437"/>
                  <a:gd name="T47" fmla="*/ 64 h 302"/>
                  <a:gd name="T48" fmla="*/ 317 w 437"/>
                  <a:gd name="T49" fmla="*/ 60 h 302"/>
                  <a:gd name="T50" fmla="*/ 301 w 437"/>
                  <a:gd name="T51" fmla="*/ 62 h 302"/>
                  <a:gd name="T52" fmla="*/ 285 w 437"/>
                  <a:gd name="T53" fmla="*/ 70 h 302"/>
                  <a:gd name="T54" fmla="*/ 273 w 437"/>
                  <a:gd name="T55" fmla="*/ 82 h 302"/>
                  <a:gd name="T56" fmla="*/ 265 w 437"/>
                  <a:gd name="T57" fmla="*/ 99 h 302"/>
                  <a:gd name="T58" fmla="*/ 260 w 437"/>
                  <a:gd name="T59" fmla="*/ 125 h 302"/>
                  <a:gd name="T60" fmla="*/ 259 w 437"/>
                  <a:gd name="T61" fmla="*/ 160 h 302"/>
                  <a:gd name="T62" fmla="*/ 180 w 437"/>
                  <a:gd name="T63" fmla="*/ 302 h 302"/>
                  <a:gd name="T64" fmla="*/ 179 w 437"/>
                  <a:gd name="T65" fmla="*/ 121 h 302"/>
                  <a:gd name="T66" fmla="*/ 178 w 437"/>
                  <a:gd name="T67" fmla="*/ 93 h 302"/>
                  <a:gd name="T68" fmla="*/ 174 w 437"/>
                  <a:gd name="T69" fmla="*/ 78 h 302"/>
                  <a:gd name="T70" fmla="*/ 167 w 437"/>
                  <a:gd name="T71" fmla="*/ 69 h 302"/>
                  <a:gd name="T72" fmla="*/ 158 w 437"/>
                  <a:gd name="T73" fmla="*/ 64 h 302"/>
                  <a:gd name="T74" fmla="*/ 146 w 437"/>
                  <a:gd name="T75" fmla="*/ 60 h 302"/>
                  <a:gd name="T76" fmla="*/ 130 w 437"/>
                  <a:gd name="T77" fmla="*/ 61 h 302"/>
                  <a:gd name="T78" fmla="*/ 114 w 437"/>
                  <a:gd name="T79" fmla="*/ 65 h 302"/>
                  <a:gd name="T80" fmla="*/ 100 w 437"/>
                  <a:gd name="T81" fmla="*/ 76 h 302"/>
                  <a:gd name="T82" fmla="*/ 89 w 437"/>
                  <a:gd name="T83" fmla="*/ 89 h 302"/>
                  <a:gd name="T84" fmla="*/ 82 w 437"/>
                  <a:gd name="T85" fmla="*/ 109 h 302"/>
                  <a:gd name="T86" fmla="*/ 80 w 437"/>
                  <a:gd name="T87" fmla="*/ 139 h 302"/>
                  <a:gd name="T88" fmla="*/ 80 w 437"/>
                  <a:gd name="T89" fmla="*/ 302 h 302"/>
                  <a:gd name="T90" fmla="*/ 0 w 437"/>
                  <a:gd name="T91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7" h="302">
                    <a:moveTo>
                      <a:pt x="0" y="7"/>
                    </a:moveTo>
                    <a:lnTo>
                      <a:pt x="73" y="7"/>
                    </a:lnTo>
                    <a:lnTo>
                      <a:pt x="73" y="46"/>
                    </a:lnTo>
                    <a:lnTo>
                      <a:pt x="82" y="36"/>
                    </a:lnTo>
                    <a:lnTo>
                      <a:pt x="93" y="26"/>
                    </a:lnTo>
                    <a:lnTo>
                      <a:pt x="104" y="18"/>
                    </a:lnTo>
                    <a:lnTo>
                      <a:pt x="115" y="12"/>
                    </a:lnTo>
                    <a:lnTo>
                      <a:pt x="127" y="7"/>
                    </a:lnTo>
                    <a:lnTo>
                      <a:pt x="139" y="3"/>
                    </a:lnTo>
                    <a:lnTo>
                      <a:pt x="153" y="0"/>
                    </a:lnTo>
                    <a:lnTo>
                      <a:pt x="166" y="0"/>
                    </a:lnTo>
                    <a:lnTo>
                      <a:pt x="179" y="0"/>
                    </a:lnTo>
                    <a:lnTo>
                      <a:pt x="192" y="3"/>
                    </a:lnTo>
                    <a:lnTo>
                      <a:pt x="204" y="7"/>
                    </a:lnTo>
                    <a:lnTo>
                      <a:pt x="215" y="12"/>
                    </a:lnTo>
                    <a:lnTo>
                      <a:pt x="224" y="18"/>
                    </a:lnTo>
                    <a:lnTo>
                      <a:pt x="234" y="26"/>
                    </a:lnTo>
                    <a:lnTo>
                      <a:pt x="241" y="36"/>
                    </a:lnTo>
                    <a:lnTo>
                      <a:pt x="249" y="46"/>
                    </a:lnTo>
                    <a:lnTo>
                      <a:pt x="259" y="36"/>
                    </a:lnTo>
                    <a:lnTo>
                      <a:pt x="269" y="26"/>
                    </a:lnTo>
                    <a:lnTo>
                      <a:pt x="280" y="18"/>
                    </a:lnTo>
                    <a:lnTo>
                      <a:pt x="292" y="12"/>
                    </a:lnTo>
                    <a:lnTo>
                      <a:pt x="303" y="7"/>
                    </a:lnTo>
                    <a:lnTo>
                      <a:pt x="314" y="3"/>
                    </a:lnTo>
                    <a:lnTo>
                      <a:pt x="326" y="0"/>
                    </a:lnTo>
                    <a:lnTo>
                      <a:pt x="340" y="0"/>
                    </a:lnTo>
                    <a:lnTo>
                      <a:pt x="356" y="0"/>
                    </a:lnTo>
                    <a:lnTo>
                      <a:pt x="370" y="3"/>
                    </a:lnTo>
                    <a:lnTo>
                      <a:pt x="383" y="8"/>
                    </a:lnTo>
                    <a:lnTo>
                      <a:pt x="395" y="13"/>
                    </a:lnTo>
                    <a:lnTo>
                      <a:pt x="406" y="20"/>
                    </a:lnTo>
                    <a:lnTo>
                      <a:pt x="415" y="29"/>
                    </a:lnTo>
                    <a:lnTo>
                      <a:pt x="422" y="40"/>
                    </a:lnTo>
                    <a:lnTo>
                      <a:pt x="429" y="52"/>
                    </a:lnTo>
                    <a:lnTo>
                      <a:pt x="433" y="62"/>
                    </a:lnTo>
                    <a:lnTo>
                      <a:pt x="435" y="77"/>
                    </a:lnTo>
                    <a:lnTo>
                      <a:pt x="437" y="94"/>
                    </a:lnTo>
                    <a:lnTo>
                      <a:pt x="437" y="114"/>
                    </a:lnTo>
                    <a:lnTo>
                      <a:pt x="437" y="302"/>
                    </a:lnTo>
                    <a:lnTo>
                      <a:pt x="358" y="302"/>
                    </a:lnTo>
                    <a:lnTo>
                      <a:pt x="358" y="134"/>
                    </a:lnTo>
                    <a:lnTo>
                      <a:pt x="358" y="114"/>
                    </a:lnTo>
                    <a:lnTo>
                      <a:pt x="357" y="97"/>
                    </a:lnTo>
                    <a:lnTo>
                      <a:pt x="354" y="85"/>
                    </a:lnTo>
                    <a:lnTo>
                      <a:pt x="350" y="77"/>
                    </a:lnTo>
                    <a:lnTo>
                      <a:pt x="344" y="69"/>
                    </a:lnTo>
                    <a:lnTo>
                      <a:pt x="337" y="64"/>
                    </a:lnTo>
                    <a:lnTo>
                      <a:pt x="328" y="61"/>
                    </a:lnTo>
                    <a:lnTo>
                      <a:pt x="317" y="60"/>
                    </a:lnTo>
                    <a:lnTo>
                      <a:pt x="309" y="61"/>
                    </a:lnTo>
                    <a:lnTo>
                      <a:pt x="301" y="62"/>
                    </a:lnTo>
                    <a:lnTo>
                      <a:pt x="293" y="65"/>
                    </a:lnTo>
                    <a:lnTo>
                      <a:pt x="285" y="70"/>
                    </a:lnTo>
                    <a:lnTo>
                      <a:pt x="279" y="76"/>
                    </a:lnTo>
                    <a:lnTo>
                      <a:pt x="273" y="82"/>
                    </a:lnTo>
                    <a:lnTo>
                      <a:pt x="268" y="90"/>
                    </a:lnTo>
                    <a:lnTo>
                      <a:pt x="265" y="99"/>
                    </a:lnTo>
                    <a:lnTo>
                      <a:pt x="261" y="110"/>
                    </a:lnTo>
                    <a:lnTo>
                      <a:pt x="260" y="125"/>
                    </a:lnTo>
                    <a:lnTo>
                      <a:pt x="259" y="141"/>
                    </a:lnTo>
                    <a:lnTo>
                      <a:pt x="259" y="160"/>
                    </a:lnTo>
                    <a:lnTo>
                      <a:pt x="259" y="302"/>
                    </a:lnTo>
                    <a:lnTo>
                      <a:pt x="180" y="302"/>
                    </a:lnTo>
                    <a:lnTo>
                      <a:pt x="180" y="141"/>
                    </a:lnTo>
                    <a:lnTo>
                      <a:pt x="179" y="121"/>
                    </a:lnTo>
                    <a:lnTo>
                      <a:pt x="179" y="105"/>
                    </a:lnTo>
                    <a:lnTo>
                      <a:pt x="178" y="93"/>
                    </a:lnTo>
                    <a:lnTo>
                      <a:pt x="175" y="85"/>
                    </a:lnTo>
                    <a:lnTo>
                      <a:pt x="174" y="78"/>
                    </a:lnTo>
                    <a:lnTo>
                      <a:pt x="170" y="74"/>
                    </a:lnTo>
                    <a:lnTo>
                      <a:pt x="167" y="69"/>
                    </a:lnTo>
                    <a:lnTo>
                      <a:pt x="163" y="66"/>
                    </a:lnTo>
                    <a:lnTo>
                      <a:pt x="158" y="64"/>
                    </a:lnTo>
                    <a:lnTo>
                      <a:pt x="153" y="61"/>
                    </a:lnTo>
                    <a:lnTo>
                      <a:pt x="146" y="60"/>
                    </a:lnTo>
                    <a:lnTo>
                      <a:pt x="139" y="60"/>
                    </a:lnTo>
                    <a:lnTo>
                      <a:pt x="130" y="61"/>
                    </a:lnTo>
                    <a:lnTo>
                      <a:pt x="122" y="62"/>
                    </a:lnTo>
                    <a:lnTo>
                      <a:pt x="114" y="65"/>
                    </a:lnTo>
                    <a:lnTo>
                      <a:pt x="106" y="69"/>
                    </a:lnTo>
                    <a:lnTo>
                      <a:pt x="100" y="76"/>
                    </a:lnTo>
                    <a:lnTo>
                      <a:pt x="94" y="81"/>
                    </a:lnTo>
                    <a:lnTo>
                      <a:pt x="89" y="89"/>
                    </a:lnTo>
                    <a:lnTo>
                      <a:pt x="85" y="98"/>
                    </a:lnTo>
                    <a:lnTo>
                      <a:pt x="82" y="109"/>
                    </a:lnTo>
                    <a:lnTo>
                      <a:pt x="81" y="122"/>
                    </a:lnTo>
                    <a:lnTo>
                      <a:pt x="80" y="139"/>
                    </a:lnTo>
                    <a:lnTo>
                      <a:pt x="80" y="159"/>
                    </a:lnTo>
                    <a:lnTo>
                      <a:pt x="80" y="302"/>
                    </a:lnTo>
                    <a:lnTo>
                      <a:pt x="0" y="30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1" name="Freeform 363">
                <a:extLst>
                  <a:ext uri="{FF2B5EF4-FFF2-40B4-BE49-F238E27FC236}">
                    <a16:creationId xmlns:a16="http://schemas.microsoft.com/office/drawing/2014/main" id="{72AFC24B-8F6A-4D61-8337-5C60A0F0D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5" y="3520"/>
                <a:ext cx="19" cy="102"/>
              </a:xfrm>
              <a:custGeom>
                <a:avLst/>
                <a:gdLst>
                  <a:gd name="T0" fmla="*/ 0 w 78"/>
                  <a:gd name="T1" fmla="*/ 73 h 408"/>
                  <a:gd name="T2" fmla="*/ 0 w 78"/>
                  <a:gd name="T3" fmla="*/ 0 h 408"/>
                  <a:gd name="T4" fmla="*/ 78 w 78"/>
                  <a:gd name="T5" fmla="*/ 0 h 408"/>
                  <a:gd name="T6" fmla="*/ 78 w 78"/>
                  <a:gd name="T7" fmla="*/ 73 h 408"/>
                  <a:gd name="T8" fmla="*/ 0 w 78"/>
                  <a:gd name="T9" fmla="*/ 73 h 408"/>
                  <a:gd name="T10" fmla="*/ 0 w 78"/>
                  <a:gd name="T11" fmla="*/ 408 h 408"/>
                  <a:gd name="T12" fmla="*/ 0 w 78"/>
                  <a:gd name="T13" fmla="*/ 113 h 408"/>
                  <a:gd name="T14" fmla="*/ 78 w 78"/>
                  <a:gd name="T15" fmla="*/ 113 h 408"/>
                  <a:gd name="T16" fmla="*/ 78 w 78"/>
                  <a:gd name="T17" fmla="*/ 408 h 408"/>
                  <a:gd name="T18" fmla="*/ 0 w 78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08">
                    <a:moveTo>
                      <a:pt x="0" y="73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73"/>
                    </a:lnTo>
                    <a:lnTo>
                      <a:pt x="0" y="73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8" y="113"/>
                    </a:lnTo>
                    <a:lnTo>
                      <a:pt x="78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2" name="Freeform 364">
                <a:extLst>
                  <a:ext uri="{FF2B5EF4-FFF2-40B4-BE49-F238E27FC236}">
                    <a16:creationId xmlns:a16="http://schemas.microsoft.com/office/drawing/2014/main" id="{36834EE0-9269-4DD9-86ED-C9CCBF222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3546"/>
                <a:ext cx="68" cy="76"/>
              </a:xfrm>
              <a:custGeom>
                <a:avLst/>
                <a:gdLst>
                  <a:gd name="T0" fmla="*/ 270 w 270"/>
                  <a:gd name="T1" fmla="*/ 302 h 302"/>
                  <a:gd name="T2" fmla="*/ 192 w 270"/>
                  <a:gd name="T3" fmla="*/ 302 h 302"/>
                  <a:gd name="T4" fmla="*/ 192 w 270"/>
                  <a:gd name="T5" fmla="*/ 151 h 302"/>
                  <a:gd name="T6" fmla="*/ 192 w 270"/>
                  <a:gd name="T7" fmla="*/ 130 h 302"/>
                  <a:gd name="T8" fmla="*/ 191 w 270"/>
                  <a:gd name="T9" fmla="*/ 113 h 302"/>
                  <a:gd name="T10" fmla="*/ 189 w 270"/>
                  <a:gd name="T11" fmla="*/ 98 h 302"/>
                  <a:gd name="T12" fmla="*/ 187 w 270"/>
                  <a:gd name="T13" fmla="*/ 89 h 302"/>
                  <a:gd name="T14" fmla="*/ 184 w 270"/>
                  <a:gd name="T15" fmla="*/ 83 h 302"/>
                  <a:gd name="T16" fmla="*/ 180 w 270"/>
                  <a:gd name="T17" fmla="*/ 77 h 302"/>
                  <a:gd name="T18" fmla="*/ 176 w 270"/>
                  <a:gd name="T19" fmla="*/ 72 h 302"/>
                  <a:gd name="T20" fmla="*/ 171 w 270"/>
                  <a:gd name="T21" fmla="*/ 68 h 302"/>
                  <a:gd name="T22" fmla="*/ 164 w 270"/>
                  <a:gd name="T23" fmla="*/ 64 h 302"/>
                  <a:gd name="T24" fmla="*/ 159 w 270"/>
                  <a:gd name="T25" fmla="*/ 62 h 302"/>
                  <a:gd name="T26" fmla="*/ 151 w 270"/>
                  <a:gd name="T27" fmla="*/ 60 h 302"/>
                  <a:gd name="T28" fmla="*/ 143 w 270"/>
                  <a:gd name="T29" fmla="*/ 60 h 302"/>
                  <a:gd name="T30" fmla="*/ 134 w 270"/>
                  <a:gd name="T31" fmla="*/ 61 h 302"/>
                  <a:gd name="T32" fmla="*/ 124 w 270"/>
                  <a:gd name="T33" fmla="*/ 62 h 302"/>
                  <a:gd name="T34" fmla="*/ 115 w 270"/>
                  <a:gd name="T35" fmla="*/ 66 h 302"/>
                  <a:gd name="T36" fmla="*/ 107 w 270"/>
                  <a:gd name="T37" fmla="*/ 70 h 302"/>
                  <a:gd name="T38" fmla="*/ 99 w 270"/>
                  <a:gd name="T39" fmla="*/ 77 h 302"/>
                  <a:gd name="T40" fmla="*/ 94 w 270"/>
                  <a:gd name="T41" fmla="*/ 83 h 302"/>
                  <a:gd name="T42" fmla="*/ 89 w 270"/>
                  <a:gd name="T43" fmla="*/ 91 h 302"/>
                  <a:gd name="T44" fmla="*/ 85 w 270"/>
                  <a:gd name="T45" fmla="*/ 101 h 302"/>
                  <a:gd name="T46" fmla="*/ 82 w 270"/>
                  <a:gd name="T47" fmla="*/ 111 h 302"/>
                  <a:gd name="T48" fmla="*/ 81 w 270"/>
                  <a:gd name="T49" fmla="*/ 127 h 302"/>
                  <a:gd name="T50" fmla="*/ 79 w 270"/>
                  <a:gd name="T51" fmla="*/ 146 h 302"/>
                  <a:gd name="T52" fmla="*/ 79 w 270"/>
                  <a:gd name="T53" fmla="*/ 168 h 302"/>
                  <a:gd name="T54" fmla="*/ 79 w 270"/>
                  <a:gd name="T55" fmla="*/ 302 h 302"/>
                  <a:gd name="T56" fmla="*/ 0 w 270"/>
                  <a:gd name="T57" fmla="*/ 302 h 302"/>
                  <a:gd name="T58" fmla="*/ 0 w 270"/>
                  <a:gd name="T59" fmla="*/ 7 h 302"/>
                  <a:gd name="T60" fmla="*/ 73 w 270"/>
                  <a:gd name="T61" fmla="*/ 7 h 302"/>
                  <a:gd name="T62" fmla="*/ 73 w 270"/>
                  <a:gd name="T63" fmla="*/ 50 h 302"/>
                  <a:gd name="T64" fmla="*/ 83 w 270"/>
                  <a:gd name="T65" fmla="*/ 38 h 302"/>
                  <a:gd name="T66" fmla="*/ 94 w 270"/>
                  <a:gd name="T67" fmla="*/ 28 h 302"/>
                  <a:gd name="T68" fmla="*/ 104 w 270"/>
                  <a:gd name="T69" fmla="*/ 20 h 302"/>
                  <a:gd name="T70" fmla="*/ 116 w 270"/>
                  <a:gd name="T71" fmla="*/ 12 h 302"/>
                  <a:gd name="T72" fmla="*/ 130 w 270"/>
                  <a:gd name="T73" fmla="*/ 7 h 302"/>
                  <a:gd name="T74" fmla="*/ 143 w 270"/>
                  <a:gd name="T75" fmla="*/ 3 h 302"/>
                  <a:gd name="T76" fmla="*/ 156 w 270"/>
                  <a:gd name="T77" fmla="*/ 0 h 302"/>
                  <a:gd name="T78" fmla="*/ 171 w 270"/>
                  <a:gd name="T79" fmla="*/ 0 h 302"/>
                  <a:gd name="T80" fmla="*/ 184 w 270"/>
                  <a:gd name="T81" fmla="*/ 0 h 302"/>
                  <a:gd name="T82" fmla="*/ 196 w 270"/>
                  <a:gd name="T83" fmla="*/ 3 h 302"/>
                  <a:gd name="T84" fmla="*/ 208 w 270"/>
                  <a:gd name="T85" fmla="*/ 5 h 302"/>
                  <a:gd name="T86" fmla="*/ 219 w 270"/>
                  <a:gd name="T87" fmla="*/ 9 h 302"/>
                  <a:gd name="T88" fmla="*/ 228 w 270"/>
                  <a:gd name="T89" fmla="*/ 15 h 302"/>
                  <a:gd name="T90" fmla="*/ 237 w 270"/>
                  <a:gd name="T91" fmla="*/ 20 h 302"/>
                  <a:gd name="T92" fmla="*/ 245 w 270"/>
                  <a:gd name="T93" fmla="*/ 26 h 302"/>
                  <a:gd name="T94" fmla="*/ 250 w 270"/>
                  <a:gd name="T95" fmla="*/ 33 h 302"/>
                  <a:gd name="T96" fmla="*/ 256 w 270"/>
                  <a:gd name="T97" fmla="*/ 41 h 302"/>
                  <a:gd name="T98" fmla="*/ 260 w 270"/>
                  <a:gd name="T99" fmla="*/ 49 h 302"/>
                  <a:gd name="T100" fmla="*/ 264 w 270"/>
                  <a:gd name="T101" fmla="*/ 57 h 302"/>
                  <a:gd name="T102" fmla="*/ 266 w 270"/>
                  <a:gd name="T103" fmla="*/ 66 h 302"/>
                  <a:gd name="T104" fmla="*/ 268 w 270"/>
                  <a:gd name="T105" fmla="*/ 76 h 302"/>
                  <a:gd name="T106" fmla="*/ 269 w 270"/>
                  <a:gd name="T107" fmla="*/ 89 h 302"/>
                  <a:gd name="T108" fmla="*/ 270 w 270"/>
                  <a:gd name="T109" fmla="*/ 102 h 302"/>
                  <a:gd name="T110" fmla="*/ 270 w 270"/>
                  <a:gd name="T111" fmla="*/ 118 h 302"/>
                  <a:gd name="T112" fmla="*/ 270 w 270"/>
                  <a:gd name="T11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0" h="302">
                    <a:moveTo>
                      <a:pt x="270" y="302"/>
                    </a:moveTo>
                    <a:lnTo>
                      <a:pt x="192" y="302"/>
                    </a:lnTo>
                    <a:lnTo>
                      <a:pt x="192" y="151"/>
                    </a:lnTo>
                    <a:lnTo>
                      <a:pt x="192" y="130"/>
                    </a:lnTo>
                    <a:lnTo>
                      <a:pt x="191" y="113"/>
                    </a:lnTo>
                    <a:lnTo>
                      <a:pt x="189" y="98"/>
                    </a:lnTo>
                    <a:lnTo>
                      <a:pt x="187" y="89"/>
                    </a:lnTo>
                    <a:lnTo>
                      <a:pt x="184" y="83"/>
                    </a:lnTo>
                    <a:lnTo>
                      <a:pt x="180" y="77"/>
                    </a:lnTo>
                    <a:lnTo>
                      <a:pt x="176" y="72"/>
                    </a:lnTo>
                    <a:lnTo>
                      <a:pt x="171" y="68"/>
                    </a:lnTo>
                    <a:lnTo>
                      <a:pt x="164" y="64"/>
                    </a:lnTo>
                    <a:lnTo>
                      <a:pt x="159" y="62"/>
                    </a:lnTo>
                    <a:lnTo>
                      <a:pt x="151" y="60"/>
                    </a:lnTo>
                    <a:lnTo>
                      <a:pt x="143" y="60"/>
                    </a:lnTo>
                    <a:lnTo>
                      <a:pt x="134" y="61"/>
                    </a:lnTo>
                    <a:lnTo>
                      <a:pt x="124" y="62"/>
                    </a:lnTo>
                    <a:lnTo>
                      <a:pt x="115" y="66"/>
                    </a:lnTo>
                    <a:lnTo>
                      <a:pt x="107" y="70"/>
                    </a:lnTo>
                    <a:lnTo>
                      <a:pt x="99" y="77"/>
                    </a:lnTo>
                    <a:lnTo>
                      <a:pt x="94" y="83"/>
                    </a:lnTo>
                    <a:lnTo>
                      <a:pt x="89" y="91"/>
                    </a:lnTo>
                    <a:lnTo>
                      <a:pt x="85" y="101"/>
                    </a:lnTo>
                    <a:lnTo>
                      <a:pt x="82" y="111"/>
                    </a:lnTo>
                    <a:lnTo>
                      <a:pt x="81" y="127"/>
                    </a:lnTo>
                    <a:lnTo>
                      <a:pt x="79" y="146"/>
                    </a:lnTo>
                    <a:lnTo>
                      <a:pt x="79" y="168"/>
                    </a:lnTo>
                    <a:lnTo>
                      <a:pt x="79" y="302"/>
                    </a:lnTo>
                    <a:lnTo>
                      <a:pt x="0" y="302"/>
                    </a:lnTo>
                    <a:lnTo>
                      <a:pt x="0" y="7"/>
                    </a:lnTo>
                    <a:lnTo>
                      <a:pt x="73" y="7"/>
                    </a:lnTo>
                    <a:lnTo>
                      <a:pt x="73" y="50"/>
                    </a:lnTo>
                    <a:lnTo>
                      <a:pt x="83" y="38"/>
                    </a:lnTo>
                    <a:lnTo>
                      <a:pt x="94" y="28"/>
                    </a:lnTo>
                    <a:lnTo>
                      <a:pt x="104" y="20"/>
                    </a:lnTo>
                    <a:lnTo>
                      <a:pt x="116" y="12"/>
                    </a:lnTo>
                    <a:lnTo>
                      <a:pt x="130" y="7"/>
                    </a:lnTo>
                    <a:lnTo>
                      <a:pt x="143" y="3"/>
                    </a:lnTo>
                    <a:lnTo>
                      <a:pt x="156" y="0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6" y="3"/>
                    </a:lnTo>
                    <a:lnTo>
                      <a:pt x="208" y="5"/>
                    </a:lnTo>
                    <a:lnTo>
                      <a:pt x="219" y="9"/>
                    </a:lnTo>
                    <a:lnTo>
                      <a:pt x="228" y="15"/>
                    </a:lnTo>
                    <a:lnTo>
                      <a:pt x="237" y="20"/>
                    </a:lnTo>
                    <a:lnTo>
                      <a:pt x="245" y="26"/>
                    </a:lnTo>
                    <a:lnTo>
                      <a:pt x="250" y="33"/>
                    </a:lnTo>
                    <a:lnTo>
                      <a:pt x="256" y="41"/>
                    </a:lnTo>
                    <a:lnTo>
                      <a:pt x="260" y="49"/>
                    </a:lnTo>
                    <a:lnTo>
                      <a:pt x="264" y="57"/>
                    </a:lnTo>
                    <a:lnTo>
                      <a:pt x="266" y="66"/>
                    </a:lnTo>
                    <a:lnTo>
                      <a:pt x="268" y="76"/>
                    </a:lnTo>
                    <a:lnTo>
                      <a:pt x="269" y="89"/>
                    </a:lnTo>
                    <a:lnTo>
                      <a:pt x="270" y="102"/>
                    </a:lnTo>
                    <a:lnTo>
                      <a:pt x="270" y="118"/>
                    </a:lnTo>
                    <a:lnTo>
                      <a:pt x="27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3" name="Freeform 365">
                <a:extLst>
                  <a:ext uri="{FF2B5EF4-FFF2-40B4-BE49-F238E27FC236}">
                    <a16:creationId xmlns:a16="http://schemas.microsoft.com/office/drawing/2014/main" id="{673F36EF-B253-429F-B36C-11058553C8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7" y="3546"/>
                <a:ext cx="69" cy="77"/>
              </a:xfrm>
              <a:custGeom>
                <a:avLst/>
                <a:gdLst>
                  <a:gd name="T0" fmla="*/ 11 w 277"/>
                  <a:gd name="T1" fmla="*/ 74 h 309"/>
                  <a:gd name="T2" fmla="*/ 24 w 277"/>
                  <a:gd name="T3" fmla="*/ 46 h 309"/>
                  <a:gd name="T4" fmla="*/ 41 w 277"/>
                  <a:gd name="T5" fmla="*/ 26 h 309"/>
                  <a:gd name="T6" fmla="*/ 65 w 277"/>
                  <a:gd name="T7" fmla="*/ 12 h 309"/>
                  <a:gd name="T8" fmla="*/ 97 w 277"/>
                  <a:gd name="T9" fmla="*/ 3 h 309"/>
                  <a:gd name="T10" fmla="*/ 135 w 277"/>
                  <a:gd name="T11" fmla="*/ 0 h 309"/>
                  <a:gd name="T12" fmla="*/ 199 w 277"/>
                  <a:gd name="T13" fmla="*/ 7 h 309"/>
                  <a:gd name="T14" fmla="*/ 236 w 277"/>
                  <a:gd name="T15" fmla="*/ 26 h 309"/>
                  <a:gd name="T16" fmla="*/ 255 w 277"/>
                  <a:gd name="T17" fmla="*/ 56 h 309"/>
                  <a:gd name="T18" fmla="*/ 261 w 277"/>
                  <a:gd name="T19" fmla="*/ 114 h 309"/>
                  <a:gd name="T20" fmla="*/ 261 w 277"/>
                  <a:gd name="T21" fmla="*/ 240 h 309"/>
                  <a:gd name="T22" fmla="*/ 267 w 277"/>
                  <a:gd name="T23" fmla="*/ 273 h 309"/>
                  <a:gd name="T24" fmla="*/ 277 w 277"/>
                  <a:gd name="T25" fmla="*/ 302 h 309"/>
                  <a:gd name="T26" fmla="*/ 192 w 277"/>
                  <a:gd name="T27" fmla="*/ 280 h 309"/>
                  <a:gd name="T28" fmla="*/ 179 w 277"/>
                  <a:gd name="T29" fmla="*/ 280 h 309"/>
                  <a:gd name="T30" fmla="*/ 147 w 277"/>
                  <a:gd name="T31" fmla="*/ 300 h 309"/>
                  <a:gd name="T32" fmla="*/ 111 w 277"/>
                  <a:gd name="T33" fmla="*/ 309 h 309"/>
                  <a:gd name="T34" fmla="*/ 77 w 277"/>
                  <a:gd name="T35" fmla="*/ 308 h 309"/>
                  <a:gd name="T36" fmla="*/ 48 w 277"/>
                  <a:gd name="T37" fmla="*/ 300 h 309"/>
                  <a:gd name="T38" fmla="*/ 25 w 277"/>
                  <a:gd name="T39" fmla="*/ 285 h 309"/>
                  <a:gd name="T40" fmla="*/ 9 w 277"/>
                  <a:gd name="T41" fmla="*/ 264 h 309"/>
                  <a:gd name="T42" fmla="*/ 1 w 277"/>
                  <a:gd name="T43" fmla="*/ 240 h 309"/>
                  <a:gd name="T44" fmla="*/ 0 w 277"/>
                  <a:gd name="T45" fmla="*/ 209 h 309"/>
                  <a:gd name="T46" fmla="*/ 12 w 277"/>
                  <a:gd name="T47" fmla="*/ 178 h 309"/>
                  <a:gd name="T48" fmla="*/ 35 w 277"/>
                  <a:gd name="T49" fmla="*/ 152 h 309"/>
                  <a:gd name="T50" fmla="*/ 72 w 277"/>
                  <a:gd name="T51" fmla="*/ 138 h 309"/>
                  <a:gd name="T52" fmla="*/ 133 w 277"/>
                  <a:gd name="T53" fmla="*/ 123 h 309"/>
                  <a:gd name="T54" fmla="*/ 183 w 277"/>
                  <a:gd name="T55" fmla="*/ 110 h 309"/>
                  <a:gd name="T56" fmla="*/ 180 w 277"/>
                  <a:gd name="T57" fmla="*/ 82 h 309"/>
                  <a:gd name="T58" fmla="*/ 166 w 277"/>
                  <a:gd name="T59" fmla="*/ 65 h 309"/>
                  <a:gd name="T60" fmla="*/ 130 w 277"/>
                  <a:gd name="T61" fmla="*/ 60 h 309"/>
                  <a:gd name="T62" fmla="*/ 104 w 277"/>
                  <a:gd name="T63" fmla="*/ 65 h 309"/>
                  <a:gd name="T64" fmla="*/ 88 w 277"/>
                  <a:gd name="T65" fmla="*/ 80 h 309"/>
                  <a:gd name="T66" fmla="*/ 183 w 277"/>
                  <a:gd name="T67" fmla="*/ 160 h 309"/>
                  <a:gd name="T68" fmla="*/ 151 w 277"/>
                  <a:gd name="T69" fmla="*/ 170 h 309"/>
                  <a:gd name="T70" fmla="*/ 109 w 277"/>
                  <a:gd name="T71" fmla="*/ 179 h 309"/>
                  <a:gd name="T72" fmla="*/ 86 w 277"/>
                  <a:gd name="T73" fmla="*/ 192 h 309"/>
                  <a:gd name="T74" fmla="*/ 78 w 277"/>
                  <a:gd name="T75" fmla="*/ 213 h 309"/>
                  <a:gd name="T76" fmla="*/ 85 w 277"/>
                  <a:gd name="T77" fmla="*/ 236 h 309"/>
                  <a:gd name="T78" fmla="*/ 104 w 277"/>
                  <a:gd name="T79" fmla="*/ 252 h 309"/>
                  <a:gd name="T80" fmla="*/ 131 w 277"/>
                  <a:gd name="T81" fmla="*/ 253 h 309"/>
                  <a:gd name="T82" fmla="*/ 162 w 277"/>
                  <a:gd name="T83" fmla="*/ 240 h 309"/>
                  <a:gd name="T84" fmla="*/ 178 w 277"/>
                  <a:gd name="T85" fmla="*/ 221 h 309"/>
                  <a:gd name="T86" fmla="*/ 183 w 277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7" h="309">
                    <a:moveTo>
                      <a:pt x="78" y="97"/>
                    </a:moveTo>
                    <a:lnTo>
                      <a:pt x="8" y="83"/>
                    </a:lnTo>
                    <a:lnTo>
                      <a:pt x="11" y="74"/>
                    </a:lnTo>
                    <a:lnTo>
                      <a:pt x="15" y="64"/>
                    </a:lnTo>
                    <a:lnTo>
                      <a:pt x="19" y="54"/>
                    </a:lnTo>
                    <a:lnTo>
                      <a:pt x="24" y="46"/>
                    </a:lnTo>
                    <a:lnTo>
                      <a:pt x="29" y="38"/>
                    </a:lnTo>
                    <a:lnTo>
                      <a:pt x="36" y="32"/>
                    </a:lnTo>
                    <a:lnTo>
                      <a:pt x="41" y="26"/>
                    </a:lnTo>
                    <a:lnTo>
                      <a:pt x="49" y="20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4" y="8"/>
                    </a:lnTo>
                    <a:lnTo>
                      <a:pt x="85" y="5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61" y="0"/>
                    </a:lnTo>
                    <a:lnTo>
                      <a:pt x="182" y="3"/>
                    </a:lnTo>
                    <a:lnTo>
                      <a:pt x="199" y="7"/>
                    </a:lnTo>
                    <a:lnTo>
                      <a:pt x="214" y="12"/>
                    </a:lnTo>
                    <a:lnTo>
                      <a:pt x="226" y="18"/>
                    </a:lnTo>
                    <a:lnTo>
                      <a:pt x="236" y="26"/>
                    </a:lnTo>
                    <a:lnTo>
                      <a:pt x="244" y="34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0"/>
                    </a:lnTo>
                    <a:lnTo>
                      <a:pt x="260" y="90"/>
                    </a:lnTo>
                    <a:lnTo>
                      <a:pt x="261" y="114"/>
                    </a:lnTo>
                    <a:lnTo>
                      <a:pt x="260" y="206"/>
                    </a:lnTo>
                    <a:lnTo>
                      <a:pt x="260" y="224"/>
                    </a:lnTo>
                    <a:lnTo>
                      <a:pt x="261" y="240"/>
                    </a:lnTo>
                    <a:lnTo>
                      <a:pt x="263" y="252"/>
                    </a:lnTo>
                    <a:lnTo>
                      <a:pt x="264" y="263"/>
                    </a:lnTo>
                    <a:lnTo>
                      <a:pt x="267" y="273"/>
                    </a:lnTo>
                    <a:lnTo>
                      <a:pt x="269" y="282"/>
                    </a:lnTo>
                    <a:lnTo>
                      <a:pt x="273" y="293"/>
                    </a:lnTo>
                    <a:lnTo>
                      <a:pt x="277" y="302"/>
                    </a:lnTo>
                    <a:lnTo>
                      <a:pt x="200" y="302"/>
                    </a:lnTo>
                    <a:lnTo>
                      <a:pt x="196" y="293"/>
                    </a:lnTo>
                    <a:lnTo>
                      <a:pt x="192" y="280"/>
                    </a:lnTo>
                    <a:lnTo>
                      <a:pt x="191" y="274"/>
                    </a:lnTo>
                    <a:lnTo>
                      <a:pt x="190" y="271"/>
                    </a:lnTo>
                    <a:lnTo>
                      <a:pt x="179" y="280"/>
                    </a:lnTo>
                    <a:lnTo>
                      <a:pt x="169" y="288"/>
                    </a:lnTo>
                    <a:lnTo>
                      <a:pt x="158" y="294"/>
                    </a:lnTo>
                    <a:lnTo>
                      <a:pt x="147" y="300"/>
                    </a:lnTo>
                    <a:lnTo>
                      <a:pt x="135" y="304"/>
                    </a:lnTo>
                    <a:lnTo>
                      <a:pt x="123" y="308"/>
                    </a:lnTo>
                    <a:lnTo>
                      <a:pt x="111" y="309"/>
                    </a:lnTo>
                    <a:lnTo>
                      <a:pt x="98" y="309"/>
                    </a:lnTo>
                    <a:lnTo>
                      <a:pt x="86" y="309"/>
                    </a:lnTo>
                    <a:lnTo>
                      <a:pt x="77" y="308"/>
                    </a:lnTo>
                    <a:lnTo>
                      <a:pt x="66" y="306"/>
                    </a:lnTo>
                    <a:lnTo>
                      <a:pt x="57" y="304"/>
                    </a:lnTo>
                    <a:lnTo>
                      <a:pt x="48" y="300"/>
                    </a:lnTo>
                    <a:lnTo>
                      <a:pt x="40" y="296"/>
                    </a:lnTo>
                    <a:lnTo>
                      <a:pt x="33" y="290"/>
                    </a:lnTo>
                    <a:lnTo>
                      <a:pt x="25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9" y="264"/>
                    </a:lnTo>
                    <a:lnTo>
                      <a:pt x="7" y="257"/>
                    </a:lnTo>
                    <a:lnTo>
                      <a:pt x="3" y="248"/>
                    </a:lnTo>
                    <a:lnTo>
                      <a:pt x="1" y="240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3" y="198"/>
                    </a:lnTo>
                    <a:lnTo>
                      <a:pt x="7" y="187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7" y="159"/>
                    </a:lnTo>
                    <a:lnTo>
                      <a:pt x="35" y="152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8"/>
                    </a:lnTo>
                    <a:lnTo>
                      <a:pt x="89" y="133"/>
                    </a:lnTo>
                    <a:lnTo>
                      <a:pt x="108" y="129"/>
                    </a:lnTo>
                    <a:lnTo>
                      <a:pt x="133" y="123"/>
                    </a:lnTo>
                    <a:lnTo>
                      <a:pt x="154" y="119"/>
                    </a:lnTo>
                    <a:lnTo>
                      <a:pt x="171" y="114"/>
                    </a:lnTo>
                    <a:lnTo>
                      <a:pt x="183" y="110"/>
                    </a:lnTo>
                    <a:lnTo>
                      <a:pt x="183" y="102"/>
                    </a:lnTo>
                    <a:lnTo>
                      <a:pt x="183" y="91"/>
                    </a:lnTo>
                    <a:lnTo>
                      <a:pt x="180" y="82"/>
                    </a:lnTo>
                    <a:lnTo>
                      <a:pt x="178" y="76"/>
                    </a:lnTo>
                    <a:lnTo>
                      <a:pt x="173" y="69"/>
                    </a:lnTo>
                    <a:lnTo>
                      <a:pt x="166" y="65"/>
                    </a:lnTo>
                    <a:lnTo>
                      <a:pt x="157" y="62"/>
                    </a:lnTo>
                    <a:lnTo>
                      <a:pt x="145" y="61"/>
                    </a:lnTo>
                    <a:lnTo>
                      <a:pt x="130" y="60"/>
                    </a:lnTo>
                    <a:lnTo>
                      <a:pt x="121" y="60"/>
                    </a:lnTo>
                    <a:lnTo>
                      <a:pt x="111" y="62"/>
                    </a:lnTo>
                    <a:lnTo>
                      <a:pt x="104" y="65"/>
                    </a:lnTo>
                    <a:lnTo>
                      <a:pt x="98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2" y="87"/>
                    </a:lnTo>
                    <a:lnTo>
                      <a:pt x="78" y="97"/>
                    </a:lnTo>
                    <a:close/>
                    <a:moveTo>
                      <a:pt x="183" y="160"/>
                    </a:moveTo>
                    <a:lnTo>
                      <a:pt x="175" y="163"/>
                    </a:lnTo>
                    <a:lnTo>
                      <a:pt x="165" y="166"/>
                    </a:lnTo>
                    <a:lnTo>
                      <a:pt x="151" y="170"/>
                    </a:lnTo>
                    <a:lnTo>
                      <a:pt x="135" y="172"/>
                    </a:lnTo>
                    <a:lnTo>
                      <a:pt x="121" y="176"/>
                    </a:lnTo>
                    <a:lnTo>
                      <a:pt x="109" y="179"/>
                    </a:lnTo>
                    <a:lnTo>
                      <a:pt x="100" y="183"/>
                    </a:lnTo>
                    <a:lnTo>
                      <a:pt x="93" y="186"/>
                    </a:lnTo>
                    <a:lnTo>
                      <a:pt x="86" y="192"/>
                    </a:lnTo>
                    <a:lnTo>
                      <a:pt x="82" y="199"/>
                    </a:lnTo>
                    <a:lnTo>
                      <a:pt x="78" y="206"/>
                    </a:lnTo>
                    <a:lnTo>
                      <a:pt x="78" y="213"/>
                    </a:lnTo>
                    <a:lnTo>
                      <a:pt x="78" y="221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4" y="252"/>
                    </a:lnTo>
                    <a:lnTo>
                      <a:pt x="113" y="253"/>
                    </a:lnTo>
                    <a:lnTo>
                      <a:pt x="122" y="255"/>
                    </a:lnTo>
                    <a:lnTo>
                      <a:pt x="131" y="253"/>
                    </a:lnTo>
                    <a:lnTo>
                      <a:pt x="142" y="251"/>
                    </a:lnTo>
                    <a:lnTo>
                      <a:pt x="153" y="247"/>
                    </a:lnTo>
                    <a:lnTo>
                      <a:pt x="162" y="240"/>
                    </a:lnTo>
                    <a:lnTo>
                      <a:pt x="169" y="235"/>
                    </a:lnTo>
                    <a:lnTo>
                      <a:pt x="174" y="228"/>
                    </a:lnTo>
                    <a:lnTo>
                      <a:pt x="178" y="221"/>
                    </a:lnTo>
                    <a:lnTo>
                      <a:pt x="180" y="215"/>
                    </a:lnTo>
                    <a:lnTo>
                      <a:pt x="183" y="200"/>
                    </a:lnTo>
                    <a:lnTo>
                      <a:pt x="183" y="176"/>
                    </a:lnTo>
                    <a:lnTo>
                      <a:pt x="183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4" name="Freeform 366">
                <a:extLst>
                  <a:ext uri="{FF2B5EF4-FFF2-40B4-BE49-F238E27FC236}">
                    <a16:creationId xmlns:a16="http://schemas.microsoft.com/office/drawing/2014/main" id="{3951777F-85D6-4884-9547-0AC9DCDEE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1" y="3520"/>
                <a:ext cx="86" cy="102"/>
              </a:xfrm>
              <a:custGeom>
                <a:avLst/>
                <a:gdLst>
                  <a:gd name="T0" fmla="*/ 164 w 343"/>
                  <a:gd name="T1" fmla="*/ 0 h 408"/>
                  <a:gd name="T2" fmla="*/ 207 w 343"/>
                  <a:gd name="T3" fmla="*/ 1 h 408"/>
                  <a:gd name="T4" fmla="*/ 236 w 343"/>
                  <a:gd name="T5" fmla="*/ 4 h 408"/>
                  <a:gd name="T6" fmla="*/ 258 w 343"/>
                  <a:gd name="T7" fmla="*/ 10 h 408"/>
                  <a:gd name="T8" fmla="*/ 278 w 343"/>
                  <a:gd name="T9" fmla="*/ 21 h 408"/>
                  <a:gd name="T10" fmla="*/ 295 w 343"/>
                  <a:gd name="T11" fmla="*/ 36 h 408"/>
                  <a:gd name="T12" fmla="*/ 310 w 343"/>
                  <a:gd name="T13" fmla="*/ 54 h 408"/>
                  <a:gd name="T14" fmla="*/ 319 w 343"/>
                  <a:gd name="T15" fmla="*/ 78 h 408"/>
                  <a:gd name="T16" fmla="*/ 323 w 343"/>
                  <a:gd name="T17" fmla="*/ 103 h 408"/>
                  <a:gd name="T18" fmla="*/ 319 w 343"/>
                  <a:gd name="T19" fmla="*/ 130 h 408"/>
                  <a:gd name="T20" fmla="*/ 307 w 343"/>
                  <a:gd name="T21" fmla="*/ 155 h 408"/>
                  <a:gd name="T22" fmla="*/ 289 w 343"/>
                  <a:gd name="T23" fmla="*/ 176 h 408"/>
                  <a:gd name="T24" fmla="*/ 265 w 343"/>
                  <a:gd name="T25" fmla="*/ 191 h 408"/>
                  <a:gd name="T26" fmla="*/ 298 w 343"/>
                  <a:gd name="T27" fmla="*/ 207 h 408"/>
                  <a:gd name="T28" fmla="*/ 311 w 343"/>
                  <a:gd name="T29" fmla="*/ 216 h 408"/>
                  <a:gd name="T30" fmla="*/ 323 w 343"/>
                  <a:gd name="T31" fmla="*/ 228 h 408"/>
                  <a:gd name="T32" fmla="*/ 331 w 343"/>
                  <a:gd name="T33" fmla="*/ 243 h 408"/>
                  <a:gd name="T34" fmla="*/ 338 w 343"/>
                  <a:gd name="T35" fmla="*/ 257 h 408"/>
                  <a:gd name="T36" fmla="*/ 343 w 343"/>
                  <a:gd name="T37" fmla="*/ 290 h 408"/>
                  <a:gd name="T38" fmla="*/ 339 w 343"/>
                  <a:gd name="T39" fmla="*/ 318 h 408"/>
                  <a:gd name="T40" fmla="*/ 330 w 343"/>
                  <a:gd name="T41" fmla="*/ 345 h 408"/>
                  <a:gd name="T42" fmla="*/ 314 w 343"/>
                  <a:gd name="T43" fmla="*/ 369 h 408"/>
                  <a:gd name="T44" fmla="*/ 294 w 343"/>
                  <a:gd name="T45" fmla="*/ 387 h 408"/>
                  <a:gd name="T46" fmla="*/ 269 w 343"/>
                  <a:gd name="T47" fmla="*/ 399 h 408"/>
                  <a:gd name="T48" fmla="*/ 238 w 343"/>
                  <a:gd name="T49" fmla="*/ 406 h 408"/>
                  <a:gd name="T50" fmla="*/ 204 w 343"/>
                  <a:gd name="T51" fmla="*/ 408 h 408"/>
                  <a:gd name="T52" fmla="*/ 139 w 343"/>
                  <a:gd name="T53" fmla="*/ 408 h 408"/>
                  <a:gd name="T54" fmla="*/ 0 w 343"/>
                  <a:gd name="T55" fmla="*/ 0 h 408"/>
                  <a:gd name="T56" fmla="*/ 83 w 343"/>
                  <a:gd name="T57" fmla="*/ 163 h 408"/>
                  <a:gd name="T58" fmla="*/ 159 w 343"/>
                  <a:gd name="T59" fmla="*/ 163 h 408"/>
                  <a:gd name="T60" fmla="*/ 188 w 343"/>
                  <a:gd name="T61" fmla="*/ 162 h 408"/>
                  <a:gd name="T62" fmla="*/ 207 w 343"/>
                  <a:gd name="T63" fmla="*/ 159 h 408"/>
                  <a:gd name="T64" fmla="*/ 224 w 343"/>
                  <a:gd name="T65" fmla="*/ 152 h 408"/>
                  <a:gd name="T66" fmla="*/ 236 w 343"/>
                  <a:gd name="T67" fmla="*/ 140 h 408"/>
                  <a:gd name="T68" fmla="*/ 241 w 343"/>
                  <a:gd name="T69" fmla="*/ 123 h 408"/>
                  <a:gd name="T70" fmla="*/ 241 w 343"/>
                  <a:gd name="T71" fmla="*/ 106 h 408"/>
                  <a:gd name="T72" fmla="*/ 236 w 343"/>
                  <a:gd name="T73" fmla="*/ 90 h 408"/>
                  <a:gd name="T74" fmla="*/ 226 w 343"/>
                  <a:gd name="T75" fmla="*/ 78 h 408"/>
                  <a:gd name="T76" fmla="*/ 211 w 343"/>
                  <a:gd name="T77" fmla="*/ 71 h 408"/>
                  <a:gd name="T78" fmla="*/ 192 w 343"/>
                  <a:gd name="T79" fmla="*/ 69 h 408"/>
                  <a:gd name="T80" fmla="*/ 156 w 343"/>
                  <a:gd name="T81" fmla="*/ 67 h 408"/>
                  <a:gd name="T82" fmla="*/ 83 w 343"/>
                  <a:gd name="T83" fmla="*/ 67 h 408"/>
                  <a:gd name="T84" fmla="*/ 83 w 343"/>
                  <a:gd name="T85" fmla="*/ 339 h 408"/>
                  <a:gd name="T86" fmla="*/ 179 w 343"/>
                  <a:gd name="T87" fmla="*/ 339 h 408"/>
                  <a:gd name="T88" fmla="*/ 208 w 343"/>
                  <a:gd name="T89" fmla="*/ 338 h 408"/>
                  <a:gd name="T90" fmla="*/ 225 w 343"/>
                  <a:gd name="T91" fmla="*/ 335 h 408"/>
                  <a:gd name="T92" fmla="*/ 240 w 343"/>
                  <a:gd name="T93" fmla="*/ 327 h 408"/>
                  <a:gd name="T94" fmla="*/ 250 w 343"/>
                  <a:gd name="T95" fmla="*/ 314 h 408"/>
                  <a:gd name="T96" fmla="*/ 257 w 343"/>
                  <a:gd name="T97" fmla="*/ 297 h 408"/>
                  <a:gd name="T98" fmla="*/ 257 w 343"/>
                  <a:gd name="T99" fmla="*/ 277 h 408"/>
                  <a:gd name="T100" fmla="*/ 252 w 343"/>
                  <a:gd name="T101" fmla="*/ 262 h 408"/>
                  <a:gd name="T102" fmla="*/ 244 w 343"/>
                  <a:gd name="T103" fmla="*/ 249 h 408"/>
                  <a:gd name="T104" fmla="*/ 230 w 343"/>
                  <a:gd name="T105" fmla="*/ 240 h 408"/>
                  <a:gd name="T106" fmla="*/ 212 w 343"/>
                  <a:gd name="T107" fmla="*/ 233 h 408"/>
                  <a:gd name="T108" fmla="*/ 175 w 343"/>
                  <a:gd name="T109" fmla="*/ 231 h 408"/>
                  <a:gd name="T110" fmla="*/ 83 w 343"/>
                  <a:gd name="T111" fmla="*/ 23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3" h="408">
                    <a:moveTo>
                      <a:pt x="0" y="0"/>
                    </a:moveTo>
                    <a:lnTo>
                      <a:pt x="164" y="0"/>
                    </a:lnTo>
                    <a:lnTo>
                      <a:pt x="187" y="0"/>
                    </a:lnTo>
                    <a:lnTo>
                      <a:pt x="207" y="1"/>
                    </a:lnTo>
                    <a:lnTo>
                      <a:pt x="222" y="2"/>
                    </a:lnTo>
                    <a:lnTo>
                      <a:pt x="236" y="4"/>
                    </a:lnTo>
                    <a:lnTo>
                      <a:pt x="248" y="6"/>
                    </a:lnTo>
                    <a:lnTo>
                      <a:pt x="258" y="10"/>
                    </a:lnTo>
                    <a:lnTo>
                      <a:pt x="269" y="14"/>
                    </a:lnTo>
                    <a:lnTo>
                      <a:pt x="278" y="21"/>
                    </a:lnTo>
                    <a:lnTo>
                      <a:pt x="287" y="28"/>
                    </a:lnTo>
                    <a:lnTo>
                      <a:pt x="295" y="36"/>
                    </a:lnTo>
                    <a:lnTo>
                      <a:pt x="303" y="45"/>
                    </a:lnTo>
                    <a:lnTo>
                      <a:pt x="310" y="54"/>
                    </a:lnTo>
                    <a:lnTo>
                      <a:pt x="315" y="66"/>
                    </a:lnTo>
                    <a:lnTo>
                      <a:pt x="319" y="78"/>
                    </a:lnTo>
                    <a:lnTo>
                      <a:pt x="322" y="90"/>
                    </a:lnTo>
                    <a:lnTo>
                      <a:pt x="323" y="103"/>
                    </a:lnTo>
                    <a:lnTo>
                      <a:pt x="322" y="117"/>
                    </a:lnTo>
                    <a:lnTo>
                      <a:pt x="319" y="130"/>
                    </a:lnTo>
                    <a:lnTo>
                      <a:pt x="314" y="143"/>
                    </a:lnTo>
                    <a:lnTo>
                      <a:pt x="307" y="155"/>
                    </a:lnTo>
                    <a:lnTo>
                      <a:pt x="299" y="167"/>
                    </a:lnTo>
                    <a:lnTo>
                      <a:pt x="289" y="176"/>
                    </a:lnTo>
                    <a:lnTo>
                      <a:pt x="278" y="184"/>
                    </a:lnTo>
                    <a:lnTo>
                      <a:pt x="265" y="191"/>
                    </a:lnTo>
                    <a:lnTo>
                      <a:pt x="282" y="197"/>
                    </a:lnTo>
                    <a:lnTo>
                      <a:pt x="298" y="207"/>
                    </a:lnTo>
                    <a:lnTo>
                      <a:pt x="305" y="211"/>
                    </a:lnTo>
                    <a:lnTo>
                      <a:pt x="311" y="216"/>
                    </a:lnTo>
                    <a:lnTo>
                      <a:pt x="318" y="223"/>
                    </a:lnTo>
                    <a:lnTo>
                      <a:pt x="323" y="228"/>
                    </a:lnTo>
                    <a:lnTo>
                      <a:pt x="327" y="235"/>
                    </a:lnTo>
                    <a:lnTo>
                      <a:pt x="331" y="243"/>
                    </a:lnTo>
                    <a:lnTo>
                      <a:pt x="335" y="249"/>
                    </a:lnTo>
                    <a:lnTo>
                      <a:pt x="338" y="257"/>
                    </a:lnTo>
                    <a:lnTo>
                      <a:pt x="342" y="273"/>
                    </a:lnTo>
                    <a:lnTo>
                      <a:pt x="343" y="290"/>
                    </a:lnTo>
                    <a:lnTo>
                      <a:pt x="342" y="304"/>
                    </a:lnTo>
                    <a:lnTo>
                      <a:pt x="339" y="318"/>
                    </a:lnTo>
                    <a:lnTo>
                      <a:pt x="335" y="331"/>
                    </a:lnTo>
                    <a:lnTo>
                      <a:pt x="330" y="345"/>
                    </a:lnTo>
                    <a:lnTo>
                      <a:pt x="323" y="357"/>
                    </a:lnTo>
                    <a:lnTo>
                      <a:pt x="314" y="369"/>
                    </a:lnTo>
                    <a:lnTo>
                      <a:pt x="305" y="378"/>
                    </a:lnTo>
                    <a:lnTo>
                      <a:pt x="294" y="387"/>
                    </a:lnTo>
                    <a:lnTo>
                      <a:pt x="282" y="394"/>
                    </a:lnTo>
                    <a:lnTo>
                      <a:pt x="269" y="399"/>
                    </a:lnTo>
                    <a:lnTo>
                      <a:pt x="254" y="403"/>
                    </a:lnTo>
                    <a:lnTo>
                      <a:pt x="238" y="406"/>
                    </a:lnTo>
                    <a:lnTo>
                      <a:pt x="225" y="407"/>
                    </a:lnTo>
                    <a:lnTo>
                      <a:pt x="204" y="408"/>
                    </a:lnTo>
                    <a:lnTo>
                      <a:pt x="175" y="408"/>
                    </a:lnTo>
                    <a:lnTo>
                      <a:pt x="139" y="408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  <a:moveTo>
                      <a:pt x="83" y="67"/>
                    </a:moveTo>
                    <a:lnTo>
                      <a:pt x="83" y="163"/>
                    </a:lnTo>
                    <a:lnTo>
                      <a:pt x="136" y="163"/>
                    </a:lnTo>
                    <a:lnTo>
                      <a:pt x="159" y="163"/>
                    </a:lnTo>
                    <a:lnTo>
                      <a:pt x="176" y="162"/>
                    </a:lnTo>
                    <a:lnTo>
                      <a:pt x="188" y="162"/>
                    </a:lnTo>
                    <a:lnTo>
                      <a:pt x="197" y="160"/>
                    </a:lnTo>
                    <a:lnTo>
                      <a:pt x="207" y="159"/>
                    </a:lnTo>
                    <a:lnTo>
                      <a:pt x="216" y="156"/>
                    </a:lnTo>
                    <a:lnTo>
                      <a:pt x="224" y="152"/>
                    </a:lnTo>
                    <a:lnTo>
                      <a:pt x="230" y="146"/>
                    </a:lnTo>
                    <a:lnTo>
                      <a:pt x="236" y="140"/>
                    </a:lnTo>
                    <a:lnTo>
                      <a:pt x="240" y="132"/>
                    </a:lnTo>
                    <a:lnTo>
                      <a:pt x="241" y="123"/>
                    </a:lnTo>
                    <a:lnTo>
                      <a:pt x="242" y="114"/>
                    </a:lnTo>
                    <a:lnTo>
                      <a:pt x="241" y="106"/>
                    </a:lnTo>
                    <a:lnTo>
                      <a:pt x="240" y="97"/>
                    </a:lnTo>
                    <a:lnTo>
                      <a:pt x="236" y="90"/>
                    </a:lnTo>
                    <a:lnTo>
                      <a:pt x="232" y="83"/>
                    </a:lnTo>
                    <a:lnTo>
                      <a:pt x="226" y="78"/>
                    </a:lnTo>
                    <a:lnTo>
                      <a:pt x="218" y="74"/>
                    </a:lnTo>
                    <a:lnTo>
                      <a:pt x="211" y="71"/>
                    </a:lnTo>
                    <a:lnTo>
                      <a:pt x="201" y="69"/>
                    </a:lnTo>
                    <a:lnTo>
                      <a:pt x="192" y="69"/>
                    </a:lnTo>
                    <a:lnTo>
                      <a:pt x="177" y="69"/>
                    </a:lnTo>
                    <a:lnTo>
                      <a:pt x="156" y="67"/>
                    </a:lnTo>
                    <a:lnTo>
                      <a:pt x="130" y="67"/>
                    </a:lnTo>
                    <a:lnTo>
                      <a:pt x="83" y="67"/>
                    </a:lnTo>
                    <a:close/>
                    <a:moveTo>
                      <a:pt x="83" y="231"/>
                    </a:moveTo>
                    <a:lnTo>
                      <a:pt x="83" y="339"/>
                    </a:lnTo>
                    <a:lnTo>
                      <a:pt x="159" y="339"/>
                    </a:lnTo>
                    <a:lnTo>
                      <a:pt x="179" y="339"/>
                    </a:lnTo>
                    <a:lnTo>
                      <a:pt x="196" y="339"/>
                    </a:lnTo>
                    <a:lnTo>
                      <a:pt x="208" y="338"/>
                    </a:lnTo>
                    <a:lnTo>
                      <a:pt x="216" y="338"/>
                    </a:lnTo>
                    <a:lnTo>
                      <a:pt x="225" y="335"/>
                    </a:lnTo>
                    <a:lnTo>
                      <a:pt x="233" y="331"/>
                    </a:lnTo>
                    <a:lnTo>
                      <a:pt x="240" y="327"/>
                    </a:lnTo>
                    <a:lnTo>
                      <a:pt x="246" y="321"/>
                    </a:lnTo>
                    <a:lnTo>
                      <a:pt x="250" y="314"/>
                    </a:lnTo>
                    <a:lnTo>
                      <a:pt x="254" y="306"/>
                    </a:lnTo>
                    <a:lnTo>
                      <a:pt x="257" y="297"/>
                    </a:lnTo>
                    <a:lnTo>
                      <a:pt x="257" y="286"/>
                    </a:lnTo>
                    <a:lnTo>
                      <a:pt x="257" y="277"/>
                    </a:lnTo>
                    <a:lnTo>
                      <a:pt x="256" y="269"/>
                    </a:lnTo>
                    <a:lnTo>
                      <a:pt x="252" y="262"/>
                    </a:lnTo>
                    <a:lnTo>
                      <a:pt x="249" y="254"/>
                    </a:lnTo>
                    <a:lnTo>
                      <a:pt x="244" y="249"/>
                    </a:lnTo>
                    <a:lnTo>
                      <a:pt x="237" y="244"/>
                    </a:lnTo>
                    <a:lnTo>
                      <a:pt x="230" y="240"/>
                    </a:lnTo>
                    <a:lnTo>
                      <a:pt x="222" y="236"/>
                    </a:lnTo>
                    <a:lnTo>
                      <a:pt x="212" y="233"/>
                    </a:lnTo>
                    <a:lnTo>
                      <a:pt x="196" y="232"/>
                    </a:lnTo>
                    <a:lnTo>
                      <a:pt x="175" y="231"/>
                    </a:lnTo>
                    <a:lnTo>
                      <a:pt x="149" y="231"/>
                    </a:lnTo>
                    <a:lnTo>
                      <a:pt x="83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5" name="Freeform 367">
                <a:extLst>
                  <a:ext uri="{FF2B5EF4-FFF2-40B4-BE49-F238E27FC236}">
                    <a16:creationId xmlns:a16="http://schemas.microsoft.com/office/drawing/2014/main" id="{6CE073A1-F1C7-4C5E-AB53-0F17C2D93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520"/>
                <a:ext cx="81" cy="102"/>
              </a:xfrm>
              <a:custGeom>
                <a:avLst/>
                <a:gdLst>
                  <a:gd name="T0" fmla="*/ 0 w 325"/>
                  <a:gd name="T1" fmla="*/ 408 h 408"/>
                  <a:gd name="T2" fmla="*/ 0 w 325"/>
                  <a:gd name="T3" fmla="*/ 0 h 408"/>
                  <a:gd name="T4" fmla="*/ 81 w 325"/>
                  <a:gd name="T5" fmla="*/ 0 h 408"/>
                  <a:gd name="T6" fmla="*/ 249 w 325"/>
                  <a:gd name="T7" fmla="*/ 273 h 408"/>
                  <a:gd name="T8" fmla="*/ 249 w 325"/>
                  <a:gd name="T9" fmla="*/ 0 h 408"/>
                  <a:gd name="T10" fmla="*/ 325 w 325"/>
                  <a:gd name="T11" fmla="*/ 0 h 408"/>
                  <a:gd name="T12" fmla="*/ 325 w 325"/>
                  <a:gd name="T13" fmla="*/ 408 h 408"/>
                  <a:gd name="T14" fmla="*/ 243 w 325"/>
                  <a:gd name="T15" fmla="*/ 408 h 408"/>
                  <a:gd name="T16" fmla="*/ 77 w 325"/>
                  <a:gd name="T17" fmla="*/ 142 h 408"/>
                  <a:gd name="T18" fmla="*/ 77 w 325"/>
                  <a:gd name="T19" fmla="*/ 408 h 408"/>
                  <a:gd name="T20" fmla="*/ 0 w 325"/>
                  <a:gd name="T21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408">
                    <a:moveTo>
                      <a:pt x="0" y="408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249" y="273"/>
                    </a:lnTo>
                    <a:lnTo>
                      <a:pt x="249" y="0"/>
                    </a:lnTo>
                    <a:lnTo>
                      <a:pt x="325" y="0"/>
                    </a:lnTo>
                    <a:lnTo>
                      <a:pt x="325" y="408"/>
                    </a:lnTo>
                    <a:lnTo>
                      <a:pt x="243" y="408"/>
                    </a:lnTo>
                    <a:lnTo>
                      <a:pt x="77" y="142"/>
                    </a:lnTo>
                    <a:lnTo>
                      <a:pt x="77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6" name="Freeform 368">
                <a:extLst>
                  <a:ext uri="{FF2B5EF4-FFF2-40B4-BE49-F238E27FC236}">
                    <a16:creationId xmlns:a16="http://schemas.microsoft.com/office/drawing/2014/main" id="{23FC7A61-833F-4202-8043-9A2C7706E8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" y="3520"/>
                <a:ext cx="20" cy="102"/>
              </a:xfrm>
              <a:custGeom>
                <a:avLst/>
                <a:gdLst>
                  <a:gd name="T0" fmla="*/ 0 w 78"/>
                  <a:gd name="T1" fmla="*/ 73 h 408"/>
                  <a:gd name="T2" fmla="*/ 0 w 78"/>
                  <a:gd name="T3" fmla="*/ 0 h 408"/>
                  <a:gd name="T4" fmla="*/ 78 w 78"/>
                  <a:gd name="T5" fmla="*/ 0 h 408"/>
                  <a:gd name="T6" fmla="*/ 78 w 78"/>
                  <a:gd name="T7" fmla="*/ 73 h 408"/>
                  <a:gd name="T8" fmla="*/ 0 w 78"/>
                  <a:gd name="T9" fmla="*/ 73 h 408"/>
                  <a:gd name="T10" fmla="*/ 0 w 78"/>
                  <a:gd name="T11" fmla="*/ 408 h 408"/>
                  <a:gd name="T12" fmla="*/ 0 w 78"/>
                  <a:gd name="T13" fmla="*/ 113 h 408"/>
                  <a:gd name="T14" fmla="*/ 78 w 78"/>
                  <a:gd name="T15" fmla="*/ 113 h 408"/>
                  <a:gd name="T16" fmla="*/ 78 w 78"/>
                  <a:gd name="T17" fmla="*/ 408 h 408"/>
                  <a:gd name="T18" fmla="*/ 0 w 78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08">
                    <a:moveTo>
                      <a:pt x="0" y="73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73"/>
                    </a:lnTo>
                    <a:lnTo>
                      <a:pt x="0" y="73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8" y="113"/>
                    </a:lnTo>
                    <a:lnTo>
                      <a:pt x="78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7" name="Freeform 369">
                <a:extLst>
                  <a:ext uri="{FF2B5EF4-FFF2-40B4-BE49-F238E27FC236}">
                    <a16:creationId xmlns:a16="http://schemas.microsoft.com/office/drawing/2014/main" id="{18158EA9-3087-42FA-A4CA-F54158798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546"/>
                <a:ext cx="70" cy="77"/>
              </a:xfrm>
              <a:custGeom>
                <a:avLst/>
                <a:gdLst>
                  <a:gd name="T0" fmla="*/ 199 w 280"/>
                  <a:gd name="T1" fmla="*/ 109 h 309"/>
                  <a:gd name="T2" fmla="*/ 192 w 280"/>
                  <a:gd name="T3" fmla="*/ 87 h 309"/>
                  <a:gd name="T4" fmla="*/ 181 w 280"/>
                  <a:gd name="T5" fmla="*/ 73 h 309"/>
                  <a:gd name="T6" fmla="*/ 166 w 280"/>
                  <a:gd name="T7" fmla="*/ 65 h 309"/>
                  <a:gd name="T8" fmla="*/ 146 w 280"/>
                  <a:gd name="T9" fmla="*/ 61 h 309"/>
                  <a:gd name="T10" fmla="*/ 131 w 280"/>
                  <a:gd name="T11" fmla="*/ 62 h 309"/>
                  <a:gd name="T12" fmla="*/ 119 w 280"/>
                  <a:gd name="T13" fmla="*/ 66 h 309"/>
                  <a:gd name="T14" fmla="*/ 107 w 280"/>
                  <a:gd name="T15" fmla="*/ 73 h 309"/>
                  <a:gd name="T16" fmla="*/ 98 w 280"/>
                  <a:gd name="T17" fmla="*/ 82 h 309"/>
                  <a:gd name="T18" fmla="*/ 91 w 280"/>
                  <a:gd name="T19" fmla="*/ 94 h 309"/>
                  <a:gd name="T20" fmla="*/ 86 w 280"/>
                  <a:gd name="T21" fmla="*/ 109 h 309"/>
                  <a:gd name="T22" fmla="*/ 81 w 280"/>
                  <a:gd name="T23" fmla="*/ 150 h 309"/>
                  <a:gd name="T24" fmla="*/ 86 w 280"/>
                  <a:gd name="T25" fmla="*/ 195 h 309"/>
                  <a:gd name="T26" fmla="*/ 91 w 280"/>
                  <a:gd name="T27" fmla="*/ 211 h 309"/>
                  <a:gd name="T28" fmla="*/ 99 w 280"/>
                  <a:gd name="T29" fmla="*/ 224 h 309"/>
                  <a:gd name="T30" fmla="*/ 108 w 280"/>
                  <a:gd name="T31" fmla="*/ 233 h 309"/>
                  <a:gd name="T32" fmla="*/ 119 w 280"/>
                  <a:gd name="T33" fmla="*/ 240 h 309"/>
                  <a:gd name="T34" fmla="*/ 132 w 280"/>
                  <a:gd name="T35" fmla="*/ 244 h 309"/>
                  <a:gd name="T36" fmla="*/ 146 w 280"/>
                  <a:gd name="T37" fmla="*/ 245 h 309"/>
                  <a:gd name="T38" fmla="*/ 167 w 280"/>
                  <a:gd name="T39" fmla="*/ 243 h 309"/>
                  <a:gd name="T40" fmla="*/ 183 w 280"/>
                  <a:gd name="T41" fmla="*/ 233 h 309"/>
                  <a:gd name="T42" fmla="*/ 195 w 280"/>
                  <a:gd name="T43" fmla="*/ 216 h 309"/>
                  <a:gd name="T44" fmla="*/ 203 w 280"/>
                  <a:gd name="T45" fmla="*/ 190 h 309"/>
                  <a:gd name="T46" fmla="*/ 277 w 280"/>
                  <a:gd name="T47" fmla="*/ 215 h 309"/>
                  <a:gd name="T48" fmla="*/ 268 w 280"/>
                  <a:gd name="T49" fmla="*/ 239 h 309"/>
                  <a:gd name="T50" fmla="*/ 256 w 280"/>
                  <a:gd name="T51" fmla="*/ 259 h 309"/>
                  <a:gd name="T52" fmla="*/ 242 w 280"/>
                  <a:gd name="T53" fmla="*/ 276 h 309"/>
                  <a:gd name="T54" fmla="*/ 225 w 280"/>
                  <a:gd name="T55" fmla="*/ 289 h 309"/>
                  <a:gd name="T56" fmla="*/ 205 w 280"/>
                  <a:gd name="T57" fmla="*/ 300 h 309"/>
                  <a:gd name="T58" fmla="*/ 183 w 280"/>
                  <a:gd name="T59" fmla="*/ 306 h 309"/>
                  <a:gd name="T60" fmla="*/ 156 w 280"/>
                  <a:gd name="T61" fmla="*/ 309 h 309"/>
                  <a:gd name="T62" fmla="*/ 127 w 280"/>
                  <a:gd name="T63" fmla="*/ 309 h 309"/>
                  <a:gd name="T64" fmla="*/ 98 w 280"/>
                  <a:gd name="T65" fmla="*/ 304 h 309"/>
                  <a:gd name="T66" fmla="*/ 71 w 280"/>
                  <a:gd name="T67" fmla="*/ 293 h 309"/>
                  <a:gd name="T68" fmla="*/ 49 w 280"/>
                  <a:gd name="T69" fmla="*/ 278 h 309"/>
                  <a:gd name="T70" fmla="*/ 30 w 280"/>
                  <a:gd name="T71" fmla="*/ 257 h 309"/>
                  <a:gd name="T72" fmla="*/ 16 w 280"/>
                  <a:gd name="T73" fmla="*/ 233 h 309"/>
                  <a:gd name="T74" fmla="*/ 5 w 280"/>
                  <a:gd name="T75" fmla="*/ 206 h 309"/>
                  <a:gd name="T76" fmla="*/ 1 w 280"/>
                  <a:gd name="T77" fmla="*/ 172 h 309"/>
                  <a:gd name="T78" fmla="*/ 1 w 280"/>
                  <a:gd name="T79" fmla="*/ 137 h 309"/>
                  <a:gd name="T80" fmla="*/ 5 w 280"/>
                  <a:gd name="T81" fmla="*/ 105 h 309"/>
                  <a:gd name="T82" fmla="*/ 16 w 280"/>
                  <a:gd name="T83" fmla="*/ 76 h 309"/>
                  <a:gd name="T84" fmla="*/ 30 w 280"/>
                  <a:gd name="T85" fmla="*/ 52 h 309"/>
                  <a:gd name="T86" fmla="*/ 49 w 280"/>
                  <a:gd name="T87" fmla="*/ 30 h 309"/>
                  <a:gd name="T88" fmla="*/ 71 w 280"/>
                  <a:gd name="T89" fmla="*/ 16 h 309"/>
                  <a:gd name="T90" fmla="*/ 98 w 280"/>
                  <a:gd name="T91" fmla="*/ 5 h 309"/>
                  <a:gd name="T92" fmla="*/ 128 w 280"/>
                  <a:gd name="T93" fmla="*/ 0 h 309"/>
                  <a:gd name="T94" fmla="*/ 158 w 280"/>
                  <a:gd name="T95" fmla="*/ 0 h 309"/>
                  <a:gd name="T96" fmla="*/ 181 w 280"/>
                  <a:gd name="T97" fmla="*/ 3 h 309"/>
                  <a:gd name="T98" fmla="*/ 203 w 280"/>
                  <a:gd name="T99" fmla="*/ 9 h 309"/>
                  <a:gd name="T100" fmla="*/ 221 w 280"/>
                  <a:gd name="T101" fmla="*/ 17 h 309"/>
                  <a:gd name="T102" fmla="*/ 238 w 280"/>
                  <a:gd name="T103" fmla="*/ 29 h 309"/>
                  <a:gd name="T104" fmla="*/ 252 w 280"/>
                  <a:gd name="T105" fmla="*/ 44 h 309"/>
                  <a:gd name="T106" fmla="*/ 264 w 280"/>
                  <a:gd name="T107" fmla="*/ 62 h 309"/>
                  <a:gd name="T108" fmla="*/ 272 w 280"/>
                  <a:gd name="T109" fmla="*/ 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0" h="309">
                    <a:moveTo>
                      <a:pt x="276" y="94"/>
                    </a:moveTo>
                    <a:lnTo>
                      <a:pt x="199" y="109"/>
                    </a:lnTo>
                    <a:lnTo>
                      <a:pt x="196" y="97"/>
                    </a:lnTo>
                    <a:lnTo>
                      <a:pt x="192" y="87"/>
                    </a:lnTo>
                    <a:lnTo>
                      <a:pt x="187" y="80"/>
                    </a:lnTo>
                    <a:lnTo>
                      <a:pt x="181" y="73"/>
                    </a:lnTo>
                    <a:lnTo>
                      <a:pt x="173" y="68"/>
                    </a:lnTo>
                    <a:lnTo>
                      <a:pt x="166" y="65"/>
                    </a:lnTo>
                    <a:lnTo>
                      <a:pt x="156" y="62"/>
                    </a:lnTo>
                    <a:lnTo>
                      <a:pt x="146" y="61"/>
                    </a:lnTo>
                    <a:lnTo>
                      <a:pt x="138" y="62"/>
                    </a:lnTo>
                    <a:lnTo>
                      <a:pt x="131" y="62"/>
                    </a:lnTo>
                    <a:lnTo>
                      <a:pt x="124" y="65"/>
                    </a:lnTo>
                    <a:lnTo>
                      <a:pt x="119" y="66"/>
                    </a:lnTo>
                    <a:lnTo>
                      <a:pt x="112" y="69"/>
                    </a:lnTo>
                    <a:lnTo>
                      <a:pt x="107" y="73"/>
                    </a:lnTo>
                    <a:lnTo>
                      <a:pt x="103" y="77"/>
                    </a:lnTo>
                    <a:lnTo>
                      <a:pt x="98" y="82"/>
                    </a:lnTo>
                    <a:lnTo>
                      <a:pt x="94" y="87"/>
                    </a:lnTo>
                    <a:lnTo>
                      <a:pt x="91" y="94"/>
                    </a:lnTo>
                    <a:lnTo>
                      <a:pt x="87" y="101"/>
                    </a:lnTo>
                    <a:lnTo>
                      <a:pt x="86" y="109"/>
                    </a:lnTo>
                    <a:lnTo>
                      <a:pt x="82" y="127"/>
                    </a:lnTo>
                    <a:lnTo>
                      <a:pt x="81" y="150"/>
                    </a:lnTo>
                    <a:lnTo>
                      <a:pt x="82" y="174"/>
                    </a:lnTo>
                    <a:lnTo>
                      <a:pt x="86" y="195"/>
                    </a:lnTo>
                    <a:lnTo>
                      <a:pt x="87" y="203"/>
                    </a:lnTo>
                    <a:lnTo>
                      <a:pt x="91" y="211"/>
                    </a:lnTo>
                    <a:lnTo>
                      <a:pt x="94" y="217"/>
                    </a:lnTo>
                    <a:lnTo>
                      <a:pt x="99" y="224"/>
                    </a:lnTo>
                    <a:lnTo>
                      <a:pt x="103" y="229"/>
                    </a:lnTo>
                    <a:lnTo>
                      <a:pt x="108" y="233"/>
                    </a:lnTo>
                    <a:lnTo>
                      <a:pt x="114" y="237"/>
                    </a:lnTo>
                    <a:lnTo>
                      <a:pt x="119" y="240"/>
                    </a:lnTo>
                    <a:lnTo>
                      <a:pt x="126" y="243"/>
                    </a:lnTo>
                    <a:lnTo>
                      <a:pt x="132" y="244"/>
                    </a:lnTo>
                    <a:lnTo>
                      <a:pt x="139" y="245"/>
                    </a:lnTo>
                    <a:lnTo>
                      <a:pt x="146" y="245"/>
                    </a:lnTo>
                    <a:lnTo>
                      <a:pt x="156" y="245"/>
                    </a:lnTo>
                    <a:lnTo>
                      <a:pt x="167" y="243"/>
                    </a:lnTo>
                    <a:lnTo>
                      <a:pt x="175" y="239"/>
                    </a:lnTo>
                    <a:lnTo>
                      <a:pt x="183" y="233"/>
                    </a:lnTo>
                    <a:lnTo>
                      <a:pt x="189" y="225"/>
                    </a:lnTo>
                    <a:lnTo>
                      <a:pt x="195" y="216"/>
                    </a:lnTo>
                    <a:lnTo>
                      <a:pt x="200" y="204"/>
                    </a:lnTo>
                    <a:lnTo>
                      <a:pt x="203" y="190"/>
                    </a:lnTo>
                    <a:lnTo>
                      <a:pt x="280" y="203"/>
                    </a:lnTo>
                    <a:lnTo>
                      <a:pt x="277" y="215"/>
                    </a:lnTo>
                    <a:lnTo>
                      <a:pt x="273" y="227"/>
                    </a:lnTo>
                    <a:lnTo>
                      <a:pt x="268" y="239"/>
                    </a:lnTo>
                    <a:lnTo>
                      <a:pt x="262" y="249"/>
                    </a:lnTo>
                    <a:lnTo>
                      <a:pt x="256" y="259"/>
                    </a:lnTo>
                    <a:lnTo>
                      <a:pt x="249" y="268"/>
                    </a:lnTo>
                    <a:lnTo>
                      <a:pt x="242" y="276"/>
                    </a:lnTo>
                    <a:lnTo>
                      <a:pt x="235" y="282"/>
                    </a:lnTo>
                    <a:lnTo>
                      <a:pt x="225" y="289"/>
                    </a:lnTo>
                    <a:lnTo>
                      <a:pt x="216" y="294"/>
                    </a:lnTo>
                    <a:lnTo>
                      <a:pt x="205" y="300"/>
                    </a:lnTo>
                    <a:lnTo>
                      <a:pt x="193" y="302"/>
                    </a:lnTo>
                    <a:lnTo>
                      <a:pt x="183" y="306"/>
                    </a:lnTo>
                    <a:lnTo>
                      <a:pt x="169" y="308"/>
                    </a:lnTo>
                    <a:lnTo>
                      <a:pt x="156" y="309"/>
                    </a:lnTo>
                    <a:lnTo>
                      <a:pt x="143" y="309"/>
                    </a:lnTo>
                    <a:lnTo>
                      <a:pt x="127" y="309"/>
                    </a:lnTo>
                    <a:lnTo>
                      <a:pt x="111" y="308"/>
                    </a:lnTo>
                    <a:lnTo>
                      <a:pt x="98" y="304"/>
                    </a:lnTo>
                    <a:lnTo>
                      <a:pt x="85" y="300"/>
                    </a:lnTo>
                    <a:lnTo>
                      <a:pt x="71" y="293"/>
                    </a:lnTo>
                    <a:lnTo>
                      <a:pt x="59" y="286"/>
                    </a:lnTo>
                    <a:lnTo>
                      <a:pt x="49" y="278"/>
                    </a:lnTo>
                    <a:lnTo>
                      <a:pt x="39" y="269"/>
                    </a:lnTo>
                    <a:lnTo>
                      <a:pt x="30" y="257"/>
                    </a:lnTo>
                    <a:lnTo>
                      <a:pt x="22" y="247"/>
                    </a:lnTo>
                    <a:lnTo>
                      <a:pt x="16" y="233"/>
                    </a:lnTo>
                    <a:lnTo>
                      <a:pt x="10" y="220"/>
                    </a:lnTo>
                    <a:lnTo>
                      <a:pt x="5" y="206"/>
                    </a:lnTo>
                    <a:lnTo>
                      <a:pt x="2" y="190"/>
                    </a:lnTo>
                    <a:lnTo>
                      <a:pt x="1" y="172"/>
                    </a:lnTo>
                    <a:lnTo>
                      <a:pt x="0" y="155"/>
                    </a:lnTo>
                    <a:lnTo>
                      <a:pt x="1" y="137"/>
                    </a:lnTo>
                    <a:lnTo>
                      <a:pt x="2" y="121"/>
                    </a:lnTo>
                    <a:lnTo>
                      <a:pt x="5" y="105"/>
                    </a:lnTo>
                    <a:lnTo>
                      <a:pt x="10" y="90"/>
                    </a:lnTo>
                    <a:lnTo>
                      <a:pt x="16" y="76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39" y="41"/>
                    </a:lnTo>
                    <a:lnTo>
                      <a:pt x="49" y="30"/>
                    </a:lnTo>
                    <a:lnTo>
                      <a:pt x="61" y="22"/>
                    </a:lnTo>
                    <a:lnTo>
                      <a:pt x="71" y="16"/>
                    </a:lnTo>
                    <a:lnTo>
                      <a:pt x="85" y="11"/>
                    </a:lnTo>
                    <a:lnTo>
                      <a:pt x="98" y="5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58" y="0"/>
                    </a:lnTo>
                    <a:lnTo>
                      <a:pt x="169" y="1"/>
                    </a:lnTo>
                    <a:lnTo>
                      <a:pt x="181" y="3"/>
                    </a:lnTo>
                    <a:lnTo>
                      <a:pt x="192" y="5"/>
                    </a:lnTo>
                    <a:lnTo>
                      <a:pt x="203" y="9"/>
                    </a:lnTo>
                    <a:lnTo>
                      <a:pt x="213" y="13"/>
                    </a:lnTo>
                    <a:lnTo>
                      <a:pt x="221" y="17"/>
                    </a:lnTo>
                    <a:lnTo>
                      <a:pt x="231" y="22"/>
                    </a:lnTo>
                    <a:lnTo>
                      <a:pt x="238" y="29"/>
                    </a:lnTo>
                    <a:lnTo>
                      <a:pt x="245" y="36"/>
                    </a:lnTo>
                    <a:lnTo>
                      <a:pt x="252" y="44"/>
                    </a:lnTo>
                    <a:lnTo>
                      <a:pt x="257" y="53"/>
                    </a:lnTo>
                    <a:lnTo>
                      <a:pt x="264" y="62"/>
                    </a:lnTo>
                    <a:lnTo>
                      <a:pt x="268" y="72"/>
                    </a:lnTo>
                    <a:lnTo>
                      <a:pt x="272" y="82"/>
                    </a:lnTo>
                    <a:lnTo>
                      <a:pt x="27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8" name="Freeform 370">
                <a:extLst>
                  <a:ext uri="{FF2B5EF4-FFF2-40B4-BE49-F238E27FC236}">
                    <a16:creationId xmlns:a16="http://schemas.microsoft.com/office/drawing/2014/main" id="{C1FD210C-AAD9-4590-8CA6-753BE8B70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" y="3546"/>
                <a:ext cx="77" cy="77"/>
              </a:xfrm>
              <a:custGeom>
                <a:avLst/>
                <a:gdLst>
                  <a:gd name="T0" fmla="*/ 5 w 306"/>
                  <a:gd name="T1" fmla="*/ 111 h 309"/>
                  <a:gd name="T2" fmla="*/ 25 w 306"/>
                  <a:gd name="T3" fmla="*/ 66 h 309"/>
                  <a:gd name="T4" fmla="*/ 44 w 306"/>
                  <a:gd name="T5" fmla="*/ 42 h 309"/>
                  <a:gd name="T6" fmla="*/ 66 w 306"/>
                  <a:gd name="T7" fmla="*/ 24 h 309"/>
                  <a:gd name="T8" fmla="*/ 111 w 306"/>
                  <a:gd name="T9" fmla="*/ 4 h 309"/>
                  <a:gd name="T10" fmla="*/ 170 w 306"/>
                  <a:gd name="T11" fmla="*/ 0 h 309"/>
                  <a:gd name="T12" fmla="*/ 215 w 306"/>
                  <a:gd name="T13" fmla="*/ 11 h 309"/>
                  <a:gd name="T14" fmla="*/ 252 w 306"/>
                  <a:gd name="T15" fmla="*/ 33 h 309"/>
                  <a:gd name="T16" fmla="*/ 282 w 306"/>
                  <a:gd name="T17" fmla="*/ 66 h 309"/>
                  <a:gd name="T18" fmla="*/ 301 w 306"/>
                  <a:gd name="T19" fmla="*/ 107 h 309"/>
                  <a:gd name="T20" fmla="*/ 306 w 306"/>
                  <a:gd name="T21" fmla="*/ 154 h 309"/>
                  <a:gd name="T22" fmla="*/ 301 w 306"/>
                  <a:gd name="T23" fmla="*/ 202 h 309"/>
                  <a:gd name="T24" fmla="*/ 282 w 306"/>
                  <a:gd name="T25" fmla="*/ 241 h 309"/>
                  <a:gd name="T26" fmla="*/ 252 w 306"/>
                  <a:gd name="T27" fmla="*/ 276 h 309"/>
                  <a:gd name="T28" fmla="*/ 213 w 306"/>
                  <a:gd name="T29" fmla="*/ 298 h 309"/>
                  <a:gd name="T30" fmla="*/ 170 w 306"/>
                  <a:gd name="T31" fmla="*/ 309 h 309"/>
                  <a:gd name="T32" fmla="*/ 114 w 306"/>
                  <a:gd name="T33" fmla="*/ 305 h 309"/>
                  <a:gd name="T34" fmla="*/ 67 w 306"/>
                  <a:gd name="T35" fmla="*/ 286 h 309"/>
                  <a:gd name="T36" fmla="*/ 44 w 306"/>
                  <a:gd name="T37" fmla="*/ 268 h 309"/>
                  <a:gd name="T38" fmla="*/ 25 w 306"/>
                  <a:gd name="T39" fmla="*/ 245 h 309"/>
                  <a:gd name="T40" fmla="*/ 12 w 306"/>
                  <a:gd name="T41" fmla="*/ 219 h 309"/>
                  <a:gd name="T42" fmla="*/ 1 w 306"/>
                  <a:gd name="T43" fmla="*/ 175 h 309"/>
                  <a:gd name="T44" fmla="*/ 81 w 306"/>
                  <a:gd name="T45" fmla="*/ 166 h 309"/>
                  <a:gd name="T46" fmla="*/ 86 w 306"/>
                  <a:gd name="T47" fmla="*/ 194 h 309"/>
                  <a:gd name="T48" fmla="*/ 97 w 306"/>
                  <a:gd name="T49" fmla="*/ 216 h 309"/>
                  <a:gd name="T50" fmla="*/ 113 w 306"/>
                  <a:gd name="T51" fmla="*/ 232 h 309"/>
                  <a:gd name="T52" fmla="*/ 131 w 306"/>
                  <a:gd name="T53" fmla="*/ 243 h 309"/>
                  <a:gd name="T54" fmla="*/ 154 w 306"/>
                  <a:gd name="T55" fmla="*/ 245 h 309"/>
                  <a:gd name="T56" fmla="*/ 175 w 306"/>
                  <a:gd name="T57" fmla="*/ 243 h 309"/>
                  <a:gd name="T58" fmla="*/ 193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4 h 309"/>
                  <a:gd name="T64" fmla="*/ 225 w 306"/>
                  <a:gd name="T65" fmla="*/ 164 h 309"/>
                  <a:gd name="T66" fmla="*/ 224 w 306"/>
                  <a:gd name="T67" fmla="*/ 134 h 309"/>
                  <a:gd name="T68" fmla="*/ 217 w 306"/>
                  <a:gd name="T69" fmla="*/ 107 h 309"/>
                  <a:gd name="T70" fmla="*/ 205 w 306"/>
                  <a:gd name="T71" fmla="*/ 87 h 309"/>
                  <a:gd name="T72" fmla="*/ 188 w 306"/>
                  <a:gd name="T73" fmla="*/ 73 h 309"/>
                  <a:gd name="T74" fmla="*/ 168 w 306"/>
                  <a:gd name="T75" fmla="*/ 65 h 309"/>
                  <a:gd name="T76" fmla="*/ 146 w 306"/>
                  <a:gd name="T77" fmla="*/ 64 h 309"/>
                  <a:gd name="T78" fmla="*/ 124 w 306"/>
                  <a:gd name="T79" fmla="*/ 69 h 309"/>
                  <a:gd name="T80" fmla="*/ 107 w 306"/>
                  <a:gd name="T81" fmla="*/ 82 h 309"/>
                  <a:gd name="T82" fmla="*/ 93 w 306"/>
                  <a:gd name="T83" fmla="*/ 101 h 309"/>
                  <a:gd name="T84" fmla="*/ 83 w 306"/>
                  <a:gd name="T85" fmla="*/ 125 h 309"/>
                  <a:gd name="T86" fmla="*/ 81 w 306"/>
                  <a:gd name="T87" fmla="*/ 15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2" y="93"/>
                    </a:lnTo>
                    <a:lnTo>
                      <a:pt x="20" y="74"/>
                    </a:lnTo>
                    <a:lnTo>
                      <a:pt x="25" y="66"/>
                    </a:lnTo>
                    <a:lnTo>
                      <a:pt x="30" y="58"/>
                    </a:lnTo>
                    <a:lnTo>
                      <a:pt x="37" y="50"/>
                    </a:lnTo>
                    <a:lnTo>
                      <a:pt x="44" y="42"/>
                    </a:lnTo>
                    <a:lnTo>
                      <a:pt x="50" y="36"/>
                    </a:lnTo>
                    <a:lnTo>
                      <a:pt x="58" y="29"/>
                    </a:lnTo>
                    <a:lnTo>
                      <a:pt x="66" y="24"/>
                    </a:lnTo>
                    <a:lnTo>
                      <a:pt x="74" y="18"/>
                    </a:lnTo>
                    <a:lnTo>
                      <a:pt x="93" y="11"/>
                    </a:lnTo>
                    <a:lnTo>
                      <a:pt x="111" y="4"/>
                    </a:lnTo>
                    <a:lnTo>
                      <a:pt x="132" y="1"/>
                    </a:lnTo>
                    <a:lnTo>
                      <a:pt x="154" y="0"/>
                    </a:lnTo>
                    <a:lnTo>
                      <a:pt x="170" y="0"/>
                    </a:lnTo>
                    <a:lnTo>
                      <a:pt x="186" y="3"/>
                    </a:lnTo>
                    <a:lnTo>
                      <a:pt x="200" y="5"/>
                    </a:lnTo>
                    <a:lnTo>
                      <a:pt x="215" y="11"/>
                    </a:lnTo>
                    <a:lnTo>
                      <a:pt x="228" y="17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4" y="44"/>
                    </a:lnTo>
                    <a:lnTo>
                      <a:pt x="273" y="54"/>
                    </a:lnTo>
                    <a:lnTo>
                      <a:pt x="282" y="66"/>
                    </a:lnTo>
                    <a:lnTo>
                      <a:pt x="289" y="80"/>
                    </a:lnTo>
                    <a:lnTo>
                      <a:pt x="296" y="93"/>
                    </a:lnTo>
                    <a:lnTo>
                      <a:pt x="301" y="107"/>
                    </a:lnTo>
                    <a:lnTo>
                      <a:pt x="304" y="122"/>
                    </a:lnTo>
                    <a:lnTo>
                      <a:pt x="306" y="138"/>
                    </a:lnTo>
                    <a:lnTo>
                      <a:pt x="306" y="154"/>
                    </a:lnTo>
                    <a:lnTo>
                      <a:pt x="306" y="170"/>
                    </a:lnTo>
                    <a:lnTo>
                      <a:pt x="304" y="186"/>
                    </a:lnTo>
                    <a:lnTo>
                      <a:pt x="301" y="202"/>
                    </a:lnTo>
                    <a:lnTo>
                      <a:pt x="296" y="215"/>
                    </a:lnTo>
                    <a:lnTo>
                      <a:pt x="289" y="229"/>
                    </a:lnTo>
                    <a:lnTo>
                      <a:pt x="282" y="241"/>
                    </a:lnTo>
                    <a:lnTo>
                      <a:pt x="273" y="255"/>
                    </a:lnTo>
                    <a:lnTo>
                      <a:pt x="262" y="265"/>
                    </a:lnTo>
                    <a:lnTo>
                      <a:pt x="252" y="276"/>
                    </a:lnTo>
                    <a:lnTo>
                      <a:pt x="240" y="285"/>
                    </a:lnTo>
                    <a:lnTo>
                      <a:pt x="227" y="292"/>
                    </a:lnTo>
                    <a:lnTo>
                      <a:pt x="213" y="298"/>
                    </a:lnTo>
                    <a:lnTo>
                      <a:pt x="200" y="304"/>
                    </a:lnTo>
                    <a:lnTo>
                      <a:pt x="186" y="306"/>
                    </a:lnTo>
                    <a:lnTo>
                      <a:pt x="170" y="309"/>
                    </a:lnTo>
                    <a:lnTo>
                      <a:pt x="154" y="309"/>
                    </a:lnTo>
                    <a:lnTo>
                      <a:pt x="134" y="309"/>
                    </a:lnTo>
                    <a:lnTo>
                      <a:pt x="114" y="305"/>
                    </a:lnTo>
                    <a:lnTo>
                      <a:pt x="95" y="300"/>
                    </a:lnTo>
                    <a:lnTo>
                      <a:pt x="75" y="292"/>
                    </a:lnTo>
                    <a:lnTo>
                      <a:pt x="67" y="286"/>
                    </a:lnTo>
                    <a:lnTo>
                      <a:pt x="58" y="281"/>
                    </a:lnTo>
                    <a:lnTo>
                      <a:pt x="50" y="274"/>
                    </a:lnTo>
                    <a:lnTo>
                      <a:pt x="44" y="268"/>
                    </a:lnTo>
                    <a:lnTo>
                      <a:pt x="37" y="261"/>
                    </a:lnTo>
                    <a:lnTo>
                      <a:pt x="30" y="253"/>
                    </a:lnTo>
                    <a:lnTo>
                      <a:pt x="25" y="245"/>
                    </a:lnTo>
                    <a:lnTo>
                      <a:pt x="20" y="237"/>
                    </a:lnTo>
                    <a:lnTo>
                      <a:pt x="16" y="228"/>
                    </a:lnTo>
                    <a:lnTo>
                      <a:pt x="12" y="219"/>
                    </a:lnTo>
                    <a:lnTo>
                      <a:pt x="8" y="208"/>
                    </a:lnTo>
                    <a:lnTo>
                      <a:pt x="5" y="198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1" y="155"/>
                    </a:moveTo>
                    <a:lnTo>
                      <a:pt x="81" y="166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6" y="194"/>
                    </a:lnTo>
                    <a:lnTo>
                      <a:pt x="89" y="202"/>
                    </a:lnTo>
                    <a:lnTo>
                      <a:pt x="93" y="209"/>
                    </a:lnTo>
                    <a:lnTo>
                      <a:pt x="97" y="216"/>
                    </a:lnTo>
                    <a:lnTo>
                      <a:pt x="102" y="223"/>
                    </a:lnTo>
                    <a:lnTo>
                      <a:pt x="107" y="228"/>
                    </a:lnTo>
                    <a:lnTo>
                      <a:pt x="113" y="232"/>
                    </a:lnTo>
                    <a:lnTo>
                      <a:pt x="119" y="236"/>
                    </a:lnTo>
                    <a:lnTo>
                      <a:pt x="124" y="240"/>
                    </a:lnTo>
                    <a:lnTo>
                      <a:pt x="131" y="243"/>
                    </a:lnTo>
                    <a:lnTo>
                      <a:pt x="139" y="244"/>
                    </a:lnTo>
                    <a:lnTo>
                      <a:pt x="146" y="245"/>
                    </a:lnTo>
                    <a:lnTo>
                      <a:pt x="154" y="245"/>
                    </a:lnTo>
                    <a:lnTo>
                      <a:pt x="160" y="245"/>
                    </a:lnTo>
                    <a:lnTo>
                      <a:pt x="168" y="244"/>
                    </a:lnTo>
                    <a:lnTo>
                      <a:pt x="175" y="243"/>
                    </a:lnTo>
                    <a:lnTo>
                      <a:pt x="182" y="240"/>
                    </a:lnTo>
                    <a:lnTo>
                      <a:pt x="188" y="236"/>
                    </a:lnTo>
                    <a:lnTo>
                      <a:pt x="193" y="232"/>
                    </a:lnTo>
                    <a:lnTo>
                      <a:pt x="200" y="228"/>
                    </a:lnTo>
                    <a:lnTo>
                      <a:pt x="205" y="223"/>
                    </a:lnTo>
                    <a:lnTo>
                      <a:pt x="209" y="216"/>
                    </a:lnTo>
                    <a:lnTo>
                      <a:pt x="213" y="209"/>
                    </a:lnTo>
                    <a:lnTo>
                      <a:pt x="217" y="202"/>
                    </a:lnTo>
                    <a:lnTo>
                      <a:pt x="220" y="194"/>
                    </a:lnTo>
                    <a:lnTo>
                      <a:pt x="223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4"/>
                    </a:lnTo>
                    <a:lnTo>
                      <a:pt x="223" y="125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5" y="87"/>
                    </a:lnTo>
                    <a:lnTo>
                      <a:pt x="200" y="82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2" y="69"/>
                    </a:lnTo>
                    <a:lnTo>
                      <a:pt x="175" y="68"/>
                    </a:lnTo>
                    <a:lnTo>
                      <a:pt x="168" y="65"/>
                    </a:lnTo>
                    <a:lnTo>
                      <a:pt x="160" y="64"/>
                    </a:lnTo>
                    <a:lnTo>
                      <a:pt x="154" y="64"/>
                    </a:lnTo>
                    <a:lnTo>
                      <a:pt x="146" y="64"/>
                    </a:lnTo>
                    <a:lnTo>
                      <a:pt x="139" y="65"/>
                    </a:lnTo>
                    <a:lnTo>
                      <a:pt x="131" y="68"/>
                    </a:lnTo>
                    <a:lnTo>
                      <a:pt x="124" y="69"/>
                    </a:lnTo>
                    <a:lnTo>
                      <a:pt x="119" y="73"/>
                    </a:lnTo>
                    <a:lnTo>
                      <a:pt x="113" y="77"/>
                    </a:lnTo>
                    <a:lnTo>
                      <a:pt x="107" y="82"/>
                    </a:lnTo>
                    <a:lnTo>
                      <a:pt x="102" y="87"/>
                    </a:lnTo>
                    <a:lnTo>
                      <a:pt x="97" y="93"/>
                    </a:lnTo>
                    <a:lnTo>
                      <a:pt x="93" y="101"/>
                    </a:lnTo>
                    <a:lnTo>
                      <a:pt x="89" y="107"/>
                    </a:lnTo>
                    <a:lnTo>
                      <a:pt x="86" y="115"/>
                    </a:lnTo>
                    <a:lnTo>
                      <a:pt x="83" y="125"/>
                    </a:lnTo>
                    <a:lnTo>
                      <a:pt x="82" y="134"/>
                    </a:lnTo>
                    <a:lnTo>
                      <a:pt x="81" y="144"/>
                    </a:lnTo>
                    <a:lnTo>
                      <a:pt x="81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39" name="Freeform 371">
                <a:extLst>
                  <a:ext uri="{FF2B5EF4-FFF2-40B4-BE49-F238E27FC236}">
                    <a16:creationId xmlns:a16="http://schemas.microsoft.com/office/drawing/2014/main" id="{6CF9CDDD-A115-444E-B22D-E594A67FD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522"/>
                <a:ext cx="44" cy="101"/>
              </a:xfrm>
              <a:custGeom>
                <a:avLst/>
                <a:gdLst>
                  <a:gd name="T0" fmla="*/ 169 w 176"/>
                  <a:gd name="T1" fmla="*/ 105 h 407"/>
                  <a:gd name="T2" fmla="*/ 169 w 176"/>
                  <a:gd name="T3" fmla="*/ 167 h 407"/>
                  <a:gd name="T4" fmla="*/ 116 w 176"/>
                  <a:gd name="T5" fmla="*/ 167 h 407"/>
                  <a:gd name="T6" fmla="*/ 116 w 176"/>
                  <a:gd name="T7" fmla="*/ 286 h 407"/>
                  <a:gd name="T8" fmla="*/ 116 w 176"/>
                  <a:gd name="T9" fmla="*/ 302 h 407"/>
                  <a:gd name="T10" fmla="*/ 116 w 176"/>
                  <a:gd name="T11" fmla="*/ 315 h 407"/>
                  <a:gd name="T12" fmla="*/ 116 w 176"/>
                  <a:gd name="T13" fmla="*/ 323 h 407"/>
                  <a:gd name="T14" fmla="*/ 117 w 176"/>
                  <a:gd name="T15" fmla="*/ 329 h 407"/>
                  <a:gd name="T16" fmla="*/ 120 w 176"/>
                  <a:gd name="T17" fmla="*/ 334 h 407"/>
                  <a:gd name="T18" fmla="*/ 124 w 176"/>
                  <a:gd name="T19" fmla="*/ 339 h 407"/>
                  <a:gd name="T20" fmla="*/ 129 w 176"/>
                  <a:gd name="T21" fmla="*/ 342 h 407"/>
                  <a:gd name="T22" fmla="*/ 137 w 176"/>
                  <a:gd name="T23" fmla="*/ 342 h 407"/>
                  <a:gd name="T24" fmla="*/ 150 w 176"/>
                  <a:gd name="T25" fmla="*/ 341 h 407"/>
                  <a:gd name="T26" fmla="*/ 169 w 176"/>
                  <a:gd name="T27" fmla="*/ 335 h 407"/>
                  <a:gd name="T28" fmla="*/ 176 w 176"/>
                  <a:gd name="T29" fmla="*/ 396 h 407"/>
                  <a:gd name="T30" fmla="*/ 161 w 176"/>
                  <a:gd name="T31" fmla="*/ 400 h 407"/>
                  <a:gd name="T32" fmla="*/ 146 w 176"/>
                  <a:gd name="T33" fmla="*/ 404 h 407"/>
                  <a:gd name="T34" fmla="*/ 130 w 176"/>
                  <a:gd name="T35" fmla="*/ 407 h 407"/>
                  <a:gd name="T36" fmla="*/ 113 w 176"/>
                  <a:gd name="T37" fmla="*/ 407 h 407"/>
                  <a:gd name="T38" fmla="*/ 103 w 176"/>
                  <a:gd name="T39" fmla="*/ 407 h 407"/>
                  <a:gd name="T40" fmla="*/ 93 w 176"/>
                  <a:gd name="T41" fmla="*/ 406 h 407"/>
                  <a:gd name="T42" fmla="*/ 84 w 176"/>
                  <a:gd name="T43" fmla="*/ 403 h 407"/>
                  <a:gd name="T44" fmla="*/ 75 w 176"/>
                  <a:gd name="T45" fmla="*/ 400 h 407"/>
                  <a:gd name="T46" fmla="*/ 67 w 176"/>
                  <a:gd name="T47" fmla="*/ 396 h 407"/>
                  <a:gd name="T48" fmla="*/ 60 w 176"/>
                  <a:gd name="T49" fmla="*/ 392 h 407"/>
                  <a:gd name="T50" fmla="*/ 55 w 176"/>
                  <a:gd name="T51" fmla="*/ 387 h 407"/>
                  <a:gd name="T52" fmla="*/ 50 w 176"/>
                  <a:gd name="T53" fmla="*/ 382 h 407"/>
                  <a:gd name="T54" fmla="*/ 47 w 176"/>
                  <a:gd name="T55" fmla="*/ 376 h 407"/>
                  <a:gd name="T56" fmla="*/ 43 w 176"/>
                  <a:gd name="T57" fmla="*/ 369 h 407"/>
                  <a:gd name="T58" fmla="*/ 40 w 176"/>
                  <a:gd name="T59" fmla="*/ 361 h 407"/>
                  <a:gd name="T60" fmla="*/ 39 w 176"/>
                  <a:gd name="T61" fmla="*/ 351 h 407"/>
                  <a:gd name="T62" fmla="*/ 38 w 176"/>
                  <a:gd name="T63" fmla="*/ 343 h 407"/>
                  <a:gd name="T64" fmla="*/ 38 w 176"/>
                  <a:gd name="T65" fmla="*/ 331 h 407"/>
                  <a:gd name="T66" fmla="*/ 36 w 176"/>
                  <a:gd name="T67" fmla="*/ 315 h 407"/>
                  <a:gd name="T68" fmla="*/ 36 w 176"/>
                  <a:gd name="T69" fmla="*/ 296 h 407"/>
                  <a:gd name="T70" fmla="*/ 36 w 176"/>
                  <a:gd name="T71" fmla="*/ 167 h 407"/>
                  <a:gd name="T72" fmla="*/ 0 w 176"/>
                  <a:gd name="T73" fmla="*/ 167 h 407"/>
                  <a:gd name="T74" fmla="*/ 0 w 176"/>
                  <a:gd name="T75" fmla="*/ 105 h 407"/>
                  <a:gd name="T76" fmla="*/ 36 w 176"/>
                  <a:gd name="T77" fmla="*/ 105 h 407"/>
                  <a:gd name="T78" fmla="*/ 36 w 176"/>
                  <a:gd name="T79" fmla="*/ 45 h 407"/>
                  <a:gd name="T80" fmla="*/ 116 w 176"/>
                  <a:gd name="T81" fmla="*/ 0 h 407"/>
                  <a:gd name="T82" fmla="*/ 116 w 176"/>
                  <a:gd name="T83" fmla="*/ 105 h 407"/>
                  <a:gd name="T84" fmla="*/ 169 w 176"/>
                  <a:gd name="T85" fmla="*/ 10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407">
                    <a:moveTo>
                      <a:pt x="169" y="105"/>
                    </a:moveTo>
                    <a:lnTo>
                      <a:pt x="169" y="167"/>
                    </a:lnTo>
                    <a:lnTo>
                      <a:pt x="116" y="167"/>
                    </a:lnTo>
                    <a:lnTo>
                      <a:pt x="116" y="286"/>
                    </a:lnTo>
                    <a:lnTo>
                      <a:pt x="116" y="302"/>
                    </a:lnTo>
                    <a:lnTo>
                      <a:pt x="116" y="315"/>
                    </a:lnTo>
                    <a:lnTo>
                      <a:pt x="116" y="323"/>
                    </a:lnTo>
                    <a:lnTo>
                      <a:pt x="117" y="329"/>
                    </a:lnTo>
                    <a:lnTo>
                      <a:pt x="120" y="334"/>
                    </a:lnTo>
                    <a:lnTo>
                      <a:pt x="124" y="339"/>
                    </a:lnTo>
                    <a:lnTo>
                      <a:pt x="129" y="342"/>
                    </a:lnTo>
                    <a:lnTo>
                      <a:pt x="137" y="342"/>
                    </a:lnTo>
                    <a:lnTo>
                      <a:pt x="150" y="341"/>
                    </a:lnTo>
                    <a:lnTo>
                      <a:pt x="169" y="335"/>
                    </a:lnTo>
                    <a:lnTo>
                      <a:pt x="176" y="396"/>
                    </a:lnTo>
                    <a:lnTo>
                      <a:pt x="161" y="400"/>
                    </a:lnTo>
                    <a:lnTo>
                      <a:pt x="146" y="404"/>
                    </a:lnTo>
                    <a:lnTo>
                      <a:pt x="130" y="407"/>
                    </a:lnTo>
                    <a:lnTo>
                      <a:pt x="113" y="407"/>
                    </a:lnTo>
                    <a:lnTo>
                      <a:pt x="103" y="407"/>
                    </a:lnTo>
                    <a:lnTo>
                      <a:pt x="93" y="406"/>
                    </a:lnTo>
                    <a:lnTo>
                      <a:pt x="84" y="403"/>
                    </a:lnTo>
                    <a:lnTo>
                      <a:pt x="75" y="400"/>
                    </a:lnTo>
                    <a:lnTo>
                      <a:pt x="67" y="396"/>
                    </a:lnTo>
                    <a:lnTo>
                      <a:pt x="60" y="392"/>
                    </a:lnTo>
                    <a:lnTo>
                      <a:pt x="55" y="387"/>
                    </a:lnTo>
                    <a:lnTo>
                      <a:pt x="50" y="382"/>
                    </a:lnTo>
                    <a:lnTo>
                      <a:pt x="47" y="376"/>
                    </a:lnTo>
                    <a:lnTo>
                      <a:pt x="43" y="369"/>
                    </a:lnTo>
                    <a:lnTo>
                      <a:pt x="40" y="361"/>
                    </a:lnTo>
                    <a:lnTo>
                      <a:pt x="39" y="351"/>
                    </a:lnTo>
                    <a:lnTo>
                      <a:pt x="38" y="343"/>
                    </a:lnTo>
                    <a:lnTo>
                      <a:pt x="38" y="331"/>
                    </a:lnTo>
                    <a:lnTo>
                      <a:pt x="36" y="315"/>
                    </a:lnTo>
                    <a:lnTo>
                      <a:pt x="36" y="296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36" y="105"/>
                    </a:lnTo>
                    <a:lnTo>
                      <a:pt x="36" y="45"/>
                    </a:lnTo>
                    <a:lnTo>
                      <a:pt x="116" y="0"/>
                    </a:lnTo>
                    <a:lnTo>
                      <a:pt x="116" y="105"/>
                    </a:lnTo>
                    <a:lnTo>
                      <a:pt x="169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0" name="Freeform 372">
                <a:extLst>
                  <a:ext uri="{FF2B5EF4-FFF2-40B4-BE49-F238E27FC236}">
                    <a16:creationId xmlns:a16="http://schemas.microsoft.com/office/drawing/2014/main" id="{E5A270BC-A907-489B-8626-39265D217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1" y="3520"/>
                <a:ext cx="20" cy="102"/>
              </a:xfrm>
              <a:custGeom>
                <a:avLst/>
                <a:gdLst>
                  <a:gd name="T0" fmla="*/ 0 w 79"/>
                  <a:gd name="T1" fmla="*/ 73 h 408"/>
                  <a:gd name="T2" fmla="*/ 0 w 79"/>
                  <a:gd name="T3" fmla="*/ 0 h 408"/>
                  <a:gd name="T4" fmla="*/ 79 w 79"/>
                  <a:gd name="T5" fmla="*/ 0 h 408"/>
                  <a:gd name="T6" fmla="*/ 79 w 79"/>
                  <a:gd name="T7" fmla="*/ 73 h 408"/>
                  <a:gd name="T8" fmla="*/ 0 w 79"/>
                  <a:gd name="T9" fmla="*/ 73 h 408"/>
                  <a:gd name="T10" fmla="*/ 0 w 79"/>
                  <a:gd name="T11" fmla="*/ 408 h 408"/>
                  <a:gd name="T12" fmla="*/ 0 w 79"/>
                  <a:gd name="T13" fmla="*/ 113 h 408"/>
                  <a:gd name="T14" fmla="*/ 79 w 79"/>
                  <a:gd name="T15" fmla="*/ 113 h 408"/>
                  <a:gd name="T16" fmla="*/ 79 w 79"/>
                  <a:gd name="T17" fmla="*/ 408 h 408"/>
                  <a:gd name="T18" fmla="*/ 0 w 79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408">
                    <a:moveTo>
                      <a:pt x="0" y="73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73"/>
                    </a:lnTo>
                    <a:lnTo>
                      <a:pt x="0" y="73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9" y="113"/>
                    </a:lnTo>
                    <a:lnTo>
                      <a:pt x="79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1" name="Freeform 373">
                <a:extLst>
                  <a:ext uri="{FF2B5EF4-FFF2-40B4-BE49-F238E27FC236}">
                    <a16:creationId xmlns:a16="http://schemas.microsoft.com/office/drawing/2014/main" id="{1F9AF458-A8A9-4988-9F1C-24AC80076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546"/>
                <a:ext cx="67" cy="76"/>
              </a:xfrm>
              <a:custGeom>
                <a:avLst/>
                <a:gdLst>
                  <a:gd name="T0" fmla="*/ 271 w 271"/>
                  <a:gd name="T1" fmla="*/ 302 h 302"/>
                  <a:gd name="T2" fmla="*/ 193 w 271"/>
                  <a:gd name="T3" fmla="*/ 302 h 302"/>
                  <a:gd name="T4" fmla="*/ 193 w 271"/>
                  <a:gd name="T5" fmla="*/ 151 h 302"/>
                  <a:gd name="T6" fmla="*/ 193 w 271"/>
                  <a:gd name="T7" fmla="*/ 130 h 302"/>
                  <a:gd name="T8" fmla="*/ 191 w 271"/>
                  <a:gd name="T9" fmla="*/ 113 h 302"/>
                  <a:gd name="T10" fmla="*/ 190 w 271"/>
                  <a:gd name="T11" fmla="*/ 98 h 302"/>
                  <a:gd name="T12" fmla="*/ 187 w 271"/>
                  <a:gd name="T13" fmla="*/ 89 h 302"/>
                  <a:gd name="T14" fmla="*/ 185 w 271"/>
                  <a:gd name="T15" fmla="*/ 83 h 302"/>
                  <a:gd name="T16" fmla="*/ 181 w 271"/>
                  <a:gd name="T17" fmla="*/ 77 h 302"/>
                  <a:gd name="T18" fmla="*/ 177 w 271"/>
                  <a:gd name="T19" fmla="*/ 72 h 302"/>
                  <a:gd name="T20" fmla="*/ 171 w 271"/>
                  <a:gd name="T21" fmla="*/ 68 h 302"/>
                  <a:gd name="T22" fmla="*/ 165 w 271"/>
                  <a:gd name="T23" fmla="*/ 64 h 302"/>
                  <a:gd name="T24" fmla="*/ 158 w 271"/>
                  <a:gd name="T25" fmla="*/ 62 h 302"/>
                  <a:gd name="T26" fmla="*/ 151 w 271"/>
                  <a:gd name="T27" fmla="*/ 60 h 302"/>
                  <a:gd name="T28" fmla="*/ 143 w 271"/>
                  <a:gd name="T29" fmla="*/ 60 h 302"/>
                  <a:gd name="T30" fmla="*/ 134 w 271"/>
                  <a:gd name="T31" fmla="*/ 61 h 302"/>
                  <a:gd name="T32" fmla="*/ 125 w 271"/>
                  <a:gd name="T33" fmla="*/ 62 h 302"/>
                  <a:gd name="T34" fmla="*/ 116 w 271"/>
                  <a:gd name="T35" fmla="*/ 66 h 302"/>
                  <a:gd name="T36" fmla="*/ 108 w 271"/>
                  <a:gd name="T37" fmla="*/ 70 h 302"/>
                  <a:gd name="T38" fmla="*/ 100 w 271"/>
                  <a:gd name="T39" fmla="*/ 77 h 302"/>
                  <a:gd name="T40" fmla="*/ 93 w 271"/>
                  <a:gd name="T41" fmla="*/ 83 h 302"/>
                  <a:gd name="T42" fmla="*/ 89 w 271"/>
                  <a:gd name="T43" fmla="*/ 91 h 302"/>
                  <a:gd name="T44" fmla="*/ 85 w 271"/>
                  <a:gd name="T45" fmla="*/ 101 h 302"/>
                  <a:gd name="T46" fmla="*/ 82 w 271"/>
                  <a:gd name="T47" fmla="*/ 111 h 302"/>
                  <a:gd name="T48" fmla="*/ 81 w 271"/>
                  <a:gd name="T49" fmla="*/ 127 h 302"/>
                  <a:gd name="T50" fmla="*/ 80 w 271"/>
                  <a:gd name="T51" fmla="*/ 146 h 302"/>
                  <a:gd name="T52" fmla="*/ 78 w 271"/>
                  <a:gd name="T53" fmla="*/ 168 h 302"/>
                  <a:gd name="T54" fmla="*/ 78 w 271"/>
                  <a:gd name="T55" fmla="*/ 302 h 302"/>
                  <a:gd name="T56" fmla="*/ 0 w 271"/>
                  <a:gd name="T57" fmla="*/ 302 h 302"/>
                  <a:gd name="T58" fmla="*/ 0 w 271"/>
                  <a:gd name="T59" fmla="*/ 7 h 302"/>
                  <a:gd name="T60" fmla="*/ 73 w 271"/>
                  <a:gd name="T61" fmla="*/ 7 h 302"/>
                  <a:gd name="T62" fmla="*/ 73 w 271"/>
                  <a:gd name="T63" fmla="*/ 50 h 302"/>
                  <a:gd name="T64" fmla="*/ 84 w 271"/>
                  <a:gd name="T65" fmla="*/ 38 h 302"/>
                  <a:gd name="T66" fmla="*/ 94 w 271"/>
                  <a:gd name="T67" fmla="*/ 28 h 302"/>
                  <a:gd name="T68" fmla="*/ 105 w 271"/>
                  <a:gd name="T69" fmla="*/ 20 h 302"/>
                  <a:gd name="T70" fmla="*/ 117 w 271"/>
                  <a:gd name="T71" fmla="*/ 12 h 302"/>
                  <a:gd name="T72" fmla="*/ 130 w 271"/>
                  <a:gd name="T73" fmla="*/ 7 h 302"/>
                  <a:gd name="T74" fmla="*/ 143 w 271"/>
                  <a:gd name="T75" fmla="*/ 3 h 302"/>
                  <a:gd name="T76" fmla="*/ 157 w 271"/>
                  <a:gd name="T77" fmla="*/ 0 h 302"/>
                  <a:gd name="T78" fmla="*/ 171 w 271"/>
                  <a:gd name="T79" fmla="*/ 0 h 302"/>
                  <a:gd name="T80" fmla="*/ 183 w 271"/>
                  <a:gd name="T81" fmla="*/ 0 h 302"/>
                  <a:gd name="T82" fmla="*/ 197 w 271"/>
                  <a:gd name="T83" fmla="*/ 3 h 302"/>
                  <a:gd name="T84" fmla="*/ 207 w 271"/>
                  <a:gd name="T85" fmla="*/ 5 h 302"/>
                  <a:gd name="T86" fmla="*/ 219 w 271"/>
                  <a:gd name="T87" fmla="*/ 9 h 302"/>
                  <a:gd name="T88" fmla="*/ 228 w 271"/>
                  <a:gd name="T89" fmla="*/ 15 h 302"/>
                  <a:gd name="T90" fmla="*/ 238 w 271"/>
                  <a:gd name="T91" fmla="*/ 20 h 302"/>
                  <a:gd name="T92" fmla="*/ 246 w 271"/>
                  <a:gd name="T93" fmla="*/ 26 h 302"/>
                  <a:gd name="T94" fmla="*/ 251 w 271"/>
                  <a:gd name="T95" fmla="*/ 33 h 302"/>
                  <a:gd name="T96" fmla="*/ 256 w 271"/>
                  <a:gd name="T97" fmla="*/ 41 h 302"/>
                  <a:gd name="T98" fmla="*/ 260 w 271"/>
                  <a:gd name="T99" fmla="*/ 49 h 302"/>
                  <a:gd name="T100" fmla="*/ 264 w 271"/>
                  <a:gd name="T101" fmla="*/ 57 h 302"/>
                  <a:gd name="T102" fmla="*/ 267 w 271"/>
                  <a:gd name="T103" fmla="*/ 66 h 302"/>
                  <a:gd name="T104" fmla="*/ 268 w 271"/>
                  <a:gd name="T105" fmla="*/ 76 h 302"/>
                  <a:gd name="T106" fmla="*/ 270 w 271"/>
                  <a:gd name="T107" fmla="*/ 89 h 302"/>
                  <a:gd name="T108" fmla="*/ 271 w 271"/>
                  <a:gd name="T109" fmla="*/ 102 h 302"/>
                  <a:gd name="T110" fmla="*/ 271 w 271"/>
                  <a:gd name="T111" fmla="*/ 118 h 302"/>
                  <a:gd name="T112" fmla="*/ 271 w 271"/>
                  <a:gd name="T11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302">
                    <a:moveTo>
                      <a:pt x="271" y="302"/>
                    </a:moveTo>
                    <a:lnTo>
                      <a:pt x="193" y="302"/>
                    </a:lnTo>
                    <a:lnTo>
                      <a:pt x="193" y="151"/>
                    </a:lnTo>
                    <a:lnTo>
                      <a:pt x="193" y="130"/>
                    </a:lnTo>
                    <a:lnTo>
                      <a:pt x="191" y="113"/>
                    </a:lnTo>
                    <a:lnTo>
                      <a:pt x="190" y="98"/>
                    </a:lnTo>
                    <a:lnTo>
                      <a:pt x="187" y="89"/>
                    </a:lnTo>
                    <a:lnTo>
                      <a:pt x="185" y="83"/>
                    </a:lnTo>
                    <a:lnTo>
                      <a:pt x="181" y="77"/>
                    </a:lnTo>
                    <a:lnTo>
                      <a:pt x="177" y="72"/>
                    </a:lnTo>
                    <a:lnTo>
                      <a:pt x="171" y="68"/>
                    </a:lnTo>
                    <a:lnTo>
                      <a:pt x="165" y="64"/>
                    </a:lnTo>
                    <a:lnTo>
                      <a:pt x="158" y="62"/>
                    </a:lnTo>
                    <a:lnTo>
                      <a:pt x="151" y="60"/>
                    </a:lnTo>
                    <a:lnTo>
                      <a:pt x="143" y="60"/>
                    </a:lnTo>
                    <a:lnTo>
                      <a:pt x="134" y="61"/>
                    </a:lnTo>
                    <a:lnTo>
                      <a:pt x="125" y="62"/>
                    </a:lnTo>
                    <a:lnTo>
                      <a:pt x="116" y="66"/>
                    </a:lnTo>
                    <a:lnTo>
                      <a:pt x="108" y="70"/>
                    </a:lnTo>
                    <a:lnTo>
                      <a:pt x="100" y="77"/>
                    </a:lnTo>
                    <a:lnTo>
                      <a:pt x="93" y="83"/>
                    </a:lnTo>
                    <a:lnTo>
                      <a:pt x="89" y="91"/>
                    </a:lnTo>
                    <a:lnTo>
                      <a:pt x="85" y="101"/>
                    </a:lnTo>
                    <a:lnTo>
                      <a:pt x="82" y="111"/>
                    </a:lnTo>
                    <a:lnTo>
                      <a:pt x="81" y="127"/>
                    </a:lnTo>
                    <a:lnTo>
                      <a:pt x="80" y="146"/>
                    </a:lnTo>
                    <a:lnTo>
                      <a:pt x="78" y="168"/>
                    </a:lnTo>
                    <a:lnTo>
                      <a:pt x="78" y="302"/>
                    </a:lnTo>
                    <a:lnTo>
                      <a:pt x="0" y="302"/>
                    </a:lnTo>
                    <a:lnTo>
                      <a:pt x="0" y="7"/>
                    </a:lnTo>
                    <a:lnTo>
                      <a:pt x="73" y="7"/>
                    </a:lnTo>
                    <a:lnTo>
                      <a:pt x="73" y="50"/>
                    </a:lnTo>
                    <a:lnTo>
                      <a:pt x="84" y="38"/>
                    </a:lnTo>
                    <a:lnTo>
                      <a:pt x="94" y="28"/>
                    </a:lnTo>
                    <a:lnTo>
                      <a:pt x="105" y="20"/>
                    </a:lnTo>
                    <a:lnTo>
                      <a:pt x="117" y="12"/>
                    </a:lnTo>
                    <a:lnTo>
                      <a:pt x="130" y="7"/>
                    </a:lnTo>
                    <a:lnTo>
                      <a:pt x="143" y="3"/>
                    </a:lnTo>
                    <a:lnTo>
                      <a:pt x="157" y="0"/>
                    </a:lnTo>
                    <a:lnTo>
                      <a:pt x="171" y="0"/>
                    </a:lnTo>
                    <a:lnTo>
                      <a:pt x="183" y="0"/>
                    </a:lnTo>
                    <a:lnTo>
                      <a:pt x="197" y="3"/>
                    </a:lnTo>
                    <a:lnTo>
                      <a:pt x="207" y="5"/>
                    </a:lnTo>
                    <a:lnTo>
                      <a:pt x="219" y="9"/>
                    </a:lnTo>
                    <a:lnTo>
                      <a:pt x="228" y="15"/>
                    </a:lnTo>
                    <a:lnTo>
                      <a:pt x="238" y="20"/>
                    </a:lnTo>
                    <a:lnTo>
                      <a:pt x="246" y="26"/>
                    </a:lnTo>
                    <a:lnTo>
                      <a:pt x="251" y="33"/>
                    </a:lnTo>
                    <a:lnTo>
                      <a:pt x="256" y="41"/>
                    </a:lnTo>
                    <a:lnTo>
                      <a:pt x="260" y="49"/>
                    </a:lnTo>
                    <a:lnTo>
                      <a:pt x="264" y="57"/>
                    </a:lnTo>
                    <a:lnTo>
                      <a:pt x="267" y="66"/>
                    </a:lnTo>
                    <a:lnTo>
                      <a:pt x="268" y="76"/>
                    </a:lnTo>
                    <a:lnTo>
                      <a:pt x="270" y="89"/>
                    </a:lnTo>
                    <a:lnTo>
                      <a:pt x="271" y="102"/>
                    </a:lnTo>
                    <a:lnTo>
                      <a:pt x="271" y="118"/>
                    </a:lnTo>
                    <a:lnTo>
                      <a:pt x="271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2" name="Freeform 374">
                <a:extLst>
                  <a:ext uri="{FF2B5EF4-FFF2-40B4-BE49-F238E27FC236}">
                    <a16:creationId xmlns:a16="http://schemas.microsoft.com/office/drawing/2014/main" id="{19E85B30-D20E-4144-9DD3-8F547E643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3" y="3546"/>
                <a:ext cx="69" cy="77"/>
              </a:xfrm>
              <a:custGeom>
                <a:avLst/>
                <a:gdLst>
                  <a:gd name="T0" fmla="*/ 12 w 279"/>
                  <a:gd name="T1" fmla="*/ 74 h 309"/>
                  <a:gd name="T2" fmla="*/ 25 w 279"/>
                  <a:gd name="T3" fmla="*/ 46 h 309"/>
                  <a:gd name="T4" fmla="*/ 43 w 279"/>
                  <a:gd name="T5" fmla="*/ 26 h 309"/>
                  <a:gd name="T6" fmla="*/ 67 w 279"/>
                  <a:gd name="T7" fmla="*/ 12 h 309"/>
                  <a:gd name="T8" fmla="*/ 98 w 279"/>
                  <a:gd name="T9" fmla="*/ 3 h 309"/>
                  <a:gd name="T10" fmla="*/ 137 w 279"/>
                  <a:gd name="T11" fmla="*/ 0 h 309"/>
                  <a:gd name="T12" fmla="*/ 201 w 279"/>
                  <a:gd name="T13" fmla="*/ 7 h 309"/>
                  <a:gd name="T14" fmla="*/ 238 w 279"/>
                  <a:gd name="T15" fmla="*/ 26 h 309"/>
                  <a:gd name="T16" fmla="*/ 256 w 279"/>
                  <a:gd name="T17" fmla="*/ 56 h 309"/>
                  <a:gd name="T18" fmla="*/ 262 w 279"/>
                  <a:gd name="T19" fmla="*/ 114 h 309"/>
                  <a:gd name="T20" fmla="*/ 262 w 279"/>
                  <a:gd name="T21" fmla="*/ 240 h 309"/>
                  <a:gd name="T22" fmla="*/ 267 w 279"/>
                  <a:gd name="T23" fmla="*/ 273 h 309"/>
                  <a:gd name="T24" fmla="*/ 279 w 279"/>
                  <a:gd name="T25" fmla="*/ 302 h 309"/>
                  <a:gd name="T26" fmla="*/ 194 w 279"/>
                  <a:gd name="T27" fmla="*/ 280 h 309"/>
                  <a:gd name="T28" fmla="*/ 181 w 279"/>
                  <a:gd name="T29" fmla="*/ 280 h 309"/>
                  <a:gd name="T30" fmla="*/ 149 w 279"/>
                  <a:gd name="T31" fmla="*/ 300 h 309"/>
                  <a:gd name="T32" fmla="*/ 112 w 279"/>
                  <a:gd name="T33" fmla="*/ 309 h 309"/>
                  <a:gd name="T34" fmla="*/ 77 w 279"/>
                  <a:gd name="T35" fmla="*/ 308 h 309"/>
                  <a:gd name="T36" fmla="*/ 49 w 279"/>
                  <a:gd name="T37" fmla="*/ 300 h 309"/>
                  <a:gd name="T38" fmla="*/ 27 w 279"/>
                  <a:gd name="T39" fmla="*/ 285 h 309"/>
                  <a:gd name="T40" fmla="*/ 11 w 279"/>
                  <a:gd name="T41" fmla="*/ 264 h 309"/>
                  <a:gd name="T42" fmla="*/ 3 w 279"/>
                  <a:gd name="T43" fmla="*/ 240 h 309"/>
                  <a:gd name="T44" fmla="*/ 2 w 279"/>
                  <a:gd name="T45" fmla="*/ 209 h 309"/>
                  <a:gd name="T46" fmla="*/ 12 w 279"/>
                  <a:gd name="T47" fmla="*/ 178 h 309"/>
                  <a:gd name="T48" fmla="*/ 36 w 279"/>
                  <a:gd name="T49" fmla="*/ 152 h 309"/>
                  <a:gd name="T50" fmla="*/ 73 w 279"/>
                  <a:gd name="T51" fmla="*/ 138 h 309"/>
                  <a:gd name="T52" fmla="*/ 134 w 279"/>
                  <a:gd name="T53" fmla="*/ 123 h 309"/>
                  <a:gd name="T54" fmla="*/ 185 w 279"/>
                  <a:gd name="T55" fmla="*/ 110 h 309"/>
                  <a:gd name="T56" fmla="*/ 182 w 279"/>
                  <a:gd name="T57" fmla="*/ 82 h 309"/>
                  <a:gd name="T58" fmla="*/ 167 w 279"/>
                  <a:gd name="T59" fmla="*/ 65 h 309"/>
                  <a:gd name="T60" fmla="*/ 132 w 279"/>
                  <a:gd name="T61" fmla="*/ 60 h 309"/>
                  <a:gd name="T62" fmla="*/ 105 w 279"/>
                  <a:gd name="T63" fmla="*/ 65 h 309"/>
                  <a:gd name="T64" fmla="*/ 88 w 279"/>
                  <a:gd name="T65" fmla="*/ 80 h 309"/>
                  <a:gd name="T66" fmla="*/ 185 w 279"/>
                  <a:gd name="T67" fmla="*/ 160 h 309"/>
                  <a:gd name="T68" fmla="*/ 153 w 279"/>
                  <a:gd name="T69" fmla="*/ 170 h 309"/>
                  <a:gd name="T70" fmla="*/ 110 w 279"/>
                  <a:gd name="T71" fmla="*/ 179 h 309"/>
                  <a:gd name="T72" fmla="*/ 88 w 279"/>
                  <a:gd name="T73" fmla="*/ 192 h 309"/>
                  <a:gd name="T74" fmla="*/ 80 w 279"/>
                  <a:gd name="T75" fmla="*/ 213 h 309"/>
                  <a:gd name="T76" fmla="*/ 86 w 279"/>
                  <a:gd name="T77" fmla="*/ 236 h 309"/>
                  <a:gd name="T78" fmla="*/ 105 w 279"/>
                  <a:gd name="T79" fmla="*/ 252 h 309"/>
                  <a:gd name="T80" fmla="*/ 133 w 279"/>
                  <a:gd name="T81" fmla="*/ 253 h 309"/>
                  <a:gd name="T82" fmla="*/ 163 w 279"/>
                  <a:gd name="T83" fmla="*/ 240 h 309"/>
                  <a:gd name="T84" fmla="*/ 179 w 279"/>
                  <a:gd name="T85" fmla="*/ 221 h 309"/>
                  <a:gd name="T86" fmla="*/ 185 w 279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80" y="97"/>
                    </a:moveTo>
                    <a:lnTo>
                      <a:pt x="10" y="83"/>
                    </a:lnTo>
                    <a:lnTo>
                      <a:pt x="12" y="74"/>
                    </a:lnTo>
                    <a:lnTo>
                      <a:pt x="16" y="64"/>
                    </a:lnTo>
                    <a:lnTo>
                      <a:pt x="20" y="54"/>
                    </a:lnTo>
                    <a:lnTo>
                      <a:pt x="25" y="46"/>
                    </a:lnTo>
                    <a:lnTo>
                      <a:pt x="31" y="38"/>
                    </a:lnTo>
                    <a:lnTo>
                      <a:pt x="36" y="32"/>
                    </a:lnTo>
                    <a:lnTo>
                      <a:pt x="43" y="26"/>
                    </a:lnTo>
                    <a:lnTo>
                      <a:pt x="51" y="20"/>
                    </a:lnTo>
                    <a:lnTo>
                      <a:pt x="59" y="16"/>
                    </a:lnTo>
                    <a:lnTo>
                      <a:pt x="67" y="12"/>
                    </a:lnTo>
                    <a:lnTo>
                      <a:pt x="76" y="8"/>
                    </a:lnTo>
                    <a:lnTo>
                      <a:pt x="86" y="5"/>
                    </a:lnTo>
                    <a:lnTo>
                      <a:pt x="98" y="3"/>
                    </a:lnTo>
                    <a:lnTo>
                      <a:pt x="110" y="1"/>
                    </a:lnTo>
                    <a:lnTo>
                      <a:pt x="124" y="0"/>
                    </a:lnTo>
                    <a:lnTo>
                      <a:pt x="137" y="0"/>
                    </a:lnTo>
                    <a:lnTo>
                      <a:pt x="162" y="0"/>
                    </a:lnTo>
                    <a:lnTo>
                      <a:pt x="183" y="3"/>
                    </a:lnTo>
                    <a:lnTo>
                      <a:pt x="201" y="7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8" y="26"/>
                    </a:lnTo>
                    <a:lnTo>
                      <a:pt x="246" y="34"/>
                    </a:lnTo>
                    <a:lnTo>
                      <a:pt x="251" y="44"/>
                    </a:lnTo>
                    <a:lnTo>
                      <a:pt x="256" y="56"/>
                    </a:lnTo>
                    <a:lnTo>
                      <a:pt x="259" y="70"/>
                    </a:lnTo>
                    <a:lnTo>
                      <a:pt x="262" y="90"/>
                    </a:lnTo>
                    <a:lnTo>
                      <a:pt x="262" y="114"/>
                    </a:lnTo>
                    <a:lnTo>
                      <a:pt x="262" y="206"/>
                    </a:lnTo>
                    <a:lnTo>
                      <a:pt x="262" y="224"/>
                    </a:lnTo>
                    <a:lnTo>
                      <a:pt x="262" y="240"/>
                    </a:lnTo>
                    <a:lnTo>
                      <a:pt x="263" y="252"/>
                    </a:lnTo>
                    <a:lnTo>
                      <a:pt x="266" y="263"/>
                    </a:lnTo>
                    <a:lnTo>
                      <a:pt x="267" y="273"/>
                    </a:lnTo>
                    <a:lnTo>
                      <a:pt x="271" y="282"/>
                    </a:lnTo>
                    <a:lnTo>
                      <a:pt x="275" y="293"/>
                    </a:lnTo>
                    <a:lnTo>
                      <a:pt x="279" y="302"/>
                    </a:lnTo>
                    <a:lnTo>
                      <a:pt x="202" y="302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3" y="274"/>
                    </a:lnTo>
                    <a:lnTo>
                      <a:pt x="191" y="271"/>
                    </a:lnTo>
                    <a:lnTo>
                      <a:pt x="181" y="280"/>
                    </a:lnTo>
                    <a:lnTo>
                      <a:pt x="170" y="288"/>
                    </a:lnTo>
                    <a:lnTo>
                      <a:pt x="159" y="294"/>
                    </a:lnTo>
                    <a:lnTo>
                      <a:pt x="149" y="300"/>
                    </a:lnTo>
                    <a:lnTo>
                      <a:pt x="137" y="304"/>
                    </a:lnTo>
                    <a:lnTo>
                      <a:pt x="125" y="308"/>
                    </a:lnTo>
                    <a:lnTo>
                      <a:pt x="112" y="309"/>
                    </a:lnTo>
                    <a:lnTo>
                      <a:pt x="100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8" y="306"/>
                    </a:lnTo>
                    <a:lnTo>
                      <a:pt x="59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5" y="290"/>
                    </a:lnTo>
                    <a:lnTo>
                      <a:pt x="27" y="285"/>
                    </a:lnTo>
                    <a:lnTo>
                      <a:pt x="21" y="278"/>
                    </a:lnTo>
                    <a:lnTo>
                      <a:pt x="16" y="272"/>
                    </a:lnTo>
                    <a:lnTo>
                      <a:pt x="11" y="264"/>
                    </a:lnTo>
                    <a:lnTo>
                      <a:pt x="7" y="257"/>
                    </a:lnTo>
                    <a:lnTo>
                      <a:pt x="4" y="248"/>
                    </a:lnTo>
                    <a:lnTo>
                      <a:pt x="3" y="240"/>
                    </a:lnTo>
                    <a:lnTo>
                      <a:pt x="2" y="231"/>
                    </a:lnTo>
                    <a:lnTo>
                      <a:pt x="0" y="221"/>
                    </a:lnTo>
                    <a:lnTo>
                      <a:pt x="2" y="209"/>
                    </a:lnTo>
                    <a:lnTo>
                      <a:pt x="4" y="198"/>
                    </a:lnTo>
                    <a:lnTo>
                      <a:pt x="8" y="187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7" y="159"/>
                    </a:lnTo>
                    <a:lnTo>
                      <a:pt x="36" y="152"/>
                    </a:lnTo>
                    <a:lnTo>
                      <a:pt x="47" y="147"/>
                    </a:lnTo>
                    <a:lnTo>
                      <a:pt x="59" y="142"/>
                    </a:lnTo>
                    <a:lnTo>
                      <a:pt x="73" y="138"/>
                    </a:lnTo>
                    <a:lnTo>
                      <a:pt x="89" y="133"/>
                    </a:lnTo>
                    <a:lnTo>
                      <a:pt x="109" y="129"/>
                    </a:lnTo>
                    <a:lnTo>
                      <a:pt x="134" y="123"/>
                    </a:lnTo>
                    <a:lnTo>
                      <a:pt x="155" y="119"/>
                    </a:lnTo>
                    <a:lnTo>
                      <a:pt x="173" y="114"/>
                    </a:lnTo>
                    <a:lnTo>
                      <a:pt x="185" y="110"/>
                    </a:lnTo>
                    <a:lnTo>
                      <a:pt x="185" y="102"/>
                    </a:lnTo>
                    <a:lnTo>
                      <a:pt x="185" y="91"/>
                    </a:lnTo>
                    <a:lnTo>
                      <a:pt x="182" y="82"/>
                    </a:lnTo>
                    <a:lnTo>
                      <a:pt x="179" y="76"/>
                    </a:lnTo>
                    <a:lnTo>
                      <a:pt x="174" y="69"/>
                    </a:lnTo>
                    <a:lnTo>
                      <a:pt x="167" y="65"/>
                    </a:lnTo>
                    <a:lnTo>
                      <a:pt x="158" y="62"/>
                    </a:lnTo>
                    <a:lnTo>
                      <a:pt x="146" y="61"/>
                    </a:lnTo>
                    <a:lnTo>
                      <a:pt x="132" y="60"/>
                    </a:lnTo>
                    <a:lnTo>
                      <a:pt x="122" y="60"/>
                    </a:lnTo>
                    <a:lnTo>
                      <a:pt x="113" y="62"/>
                    </a:lnTo>
                    <a:lnTo>
                      <a:pt x="105" y="65"/>
                    </a:lnTo>
                    <a:lnTo>
                      <a:pt x="98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4" y="87"/>
                    </a:lnTo>
                    <a:lnTo>
                      <a:pt x="80" y="97"/>
                    </a:lnTo>
                    <a:close/>
                    <a:moveTo>
                      <a:pt x="185" y="160"/>
                    </a:moveTo>
                    <a:lnTo>
                      <a:pt x="177" y="163"/>
                    </a:lnTo>
                    <a:lnTo>
                      <a:pt x="166" y="166"/>
                    </a:lnTo>
                    <a:lnTo>
                      <a:pt x="153" y="170"/>
                    </a:lnTo>
                    <a:lnTo>
                      <a:pt x="137" y="172"/>
                    </a:lnTo>
                    <a:lnTo>
                      <a:pt x="122" y="176"/>
                    </a:lnTo>
                    <a:lnTo>
                      <a:pt x="110" y="179"/>
                    </a:lnTo>
                    <a:lnTo>
                      <a:pt x="101" y="183"/>
                    </a:lnTo>
                    <a:lnTo>
                      <a:pt x="94" y="186"/>
                    </a:lnTo>
                    <a:lnTo>
                      <a:pt x="88" y="192"/>
                    </a:lnTo>
                    <a:lnTo>
                      <a:pt x="82" y="199"/>
                    </a:lnTo>
                    <a:lnTo>
                      <a:pt x="80" y="206"/>
                    </a:lnTo>
                    <a:lnTo>
                      <a:pt x="80" y="213"/>
                    </a:lnTo>
                    <a:lnTo>
                      <a:pt x="80" y="221"/>
                    </a:lnTo>
                    <a:lnTo>
                      <a:pt x="82" y="229"/>
                    </a:lnTo>
                    <a:lnTo>
                      <a:pt x="86" y="236"/>
                    </a:lnTo>
                    <a:lnTo>
                      <a:pt x="92" y="243"/>
                    </a:lnTo>
                    <a:lnTo>
                      <a:pt x="98" y="248"/>
                    </a:lnTo>
                    <a:lnTo>
                      <a:pt x="105" y="252"/>
                    </a:lnTo>
                    <a:lnTo>
                      <a:pt x="114" y="253"/>
                    </a:lnTo>
                    <a:lnTo>
                      <a:pt x="122" y="255"/>
                    </a:lnTo>
                    <a:lnTo>
                      <a:pt x="133" y="253"/>
                    </a:lnTo>
                    <a:lnTo>
                      <a:pt x="144" y="251"/>
                    </a:lnTo>
                    <a:lnTo>
                      <a:pt x="154" y="247"/>
                    </a:lnTo>
                    <a:lnTo>
                      <a:pt x="163" y="240"/>
                    </a:lnTo>
                    <a:lnTo>
                      <a:pt x="170" y="235"/>
                    </a:lnTo>
                    <a:lnTo>
                      <a:pt x="175" y="228"/>
                    </a:lnTo>
                    <a:lnTo>
                      <a:pt x="179" y="221"/>
                    </a:lnTo>
                    <a:lnTo>
                      <a:pt x="182" y="215"/>
                    </a:lnTo>
                    <a:lnTo>
                      <a:pt x="185" y="200"/>
                    </a:lnTo>
                    <a:lnTo>
                      <a:pt x="185" y="176"/>
                    </a:lnTo>
                    <a:lnTo>
                      <a:pt x="18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3" name="Freeform 375">
                <a:extLst>
                  <a:ext uri="{FF2B5EF4-FFF2-40B4-BE49-F238E27FC236}">
                    <a16:creationId xmlns:a16="http://schemas.microsoft.com/office/drawing/2014/main" id="{B709B92A-FEE1-4367-8A59-34A2113D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3546"/>
                <a:ext cx="109" cy="76"/>
              </a:xfrm>
              <a:custGeom>
                <a:avLst/>
                <a:gdLst>
                  <a:gd name="T0" fmla="*/ 73 w 437"/>
                  <a:gd name="T1" fmla="*/ 7 h 302"/>
                  <a:gd name="T2" fmla="*/ 83 w 437"/>
                  <a:gd name="T3" fmla="*/ 36 h 302"/>
                  <a:gd name="T4" fmla="*/ 104 w 437"/>
                  <a:gd name="T5" fmla="*/ 18 h 302"/>
                  <a:gd name="T6" fmla="*/ 128 w 437"/>
                  <a:gd name="T7" fmla="*/ 7 h 302"/>
                  <a:gd name="T8" fmla="*/ 153 w 437"/>
                  <a:gd name="T9" fmla="*/ 0 h 302"/>
                  <a:gd name="T10" fmla="*/ 179 w 437"/>
                  <a:gd name="T11" fmla="*/ 0 h 302"/>
                  <a:gd name="T12" fmla="*/ 203 w 437"/>
                  <a:gd name="T13" fmla="*/ 7 h 302"/>
                  <a:gd name="T14" fmla="*/ 224 w 437"/>
                  <a:gd name="T15" fmla="*/ 18 h 302"/>
                  <a:gd name="T16" fmla="*/ 242 w 437"/>
                  <a:gd name="T17" fmla="*/ 36 h 302"/>
                  <a:gd name="T18" fmla="*/ 259 w 437"/>
                  <a:gd name="T19" fmla="*/ 36 h 302"/>
                  <a:gd name="T20" fmla="*/ 280 w 437"/>
                  <a:gd name="T21" fmla="*/ 18 h 302"/>
                  <a:gd name="T22" fmla="*/ 303 w 437"/>
                  <a:gd name="T23" fmla="*/ 7 h 302"/>
                  <a:gd name="T24" fmla="*/ 327 w 437"/>
                  <a:gd name="T25" fmla="*/ 0 h 302"/>
                  <a:gd name="T26" fmla="*/ 356 w 437"/>
                  <a:gd name="T27" fmla="*/ 0 h 302"/>
                  <a:gd name="T28" fmla="*/ 382 w 437"/>
                  <a:gd name="T29" fmla="*/ 8 h 302"/>
                  <a:gd name="T30" fmla="*/ 405 w 437"/>
                  <a:gd name="T31" fmla="*/ 20 h 302"/>
                  <a:gd name="T32" fmla="*/ 422 w 437"/>
                  <a:gd name="T33" fmla="*/ 40 h 302"/>
                  <a:gd name="T34" fmla="*/ 433 w 437"/>
                  <a:gd name="T35" fmla="*/ 62 h 302"/>
                  <a:gd name="T36" fmla="*/ 437 w 437"/>
                  <a:gd name="T37" fmla="*/ 94 h 302"/>
                  <a:gd name="T38" fmla="*/ 437 w 437"/>
                  <a:gd name="T39" fmla="*/ 302 h 302"/>
                  <a:gd name="T40" fmla="*/ 358 w 437"/>
                  <a:gd name="T41" fmla="*/ 134 h 302"/>
                  <a:gd name="T42" fmla="*/ 356 w 437"/>
                  <a:gd name="T43" fmla="*/ 97 h 302"/>
                  <a:gd name="T44" fmla="*/ 351 w 437"/>
                  <a:gd name="T45" fmla="*/ 77 h 302"/>
                  <a:gd name="T46" fmla="*/ 336 w 437"/>
                  <a:gd name="T47" fmla="*/ 64 h 302"/>
                  <a:gd name="T48" fmla="*/ 317 w 437"/>
                  <a:gd name="T49" fmla="*/ 60 h 302"/>
                  <a:gd name="T50" fmla="*/ 300 w 437"/>
                  <a:gd name="T51" fmla="*/ 62 h 302"/>
                  <a:gd name="T52" fmla="*/ 286 w 437"/>
                  <a:gd name="T53" fmla="*/ 70 h 302"/>
                  <a:gd name="T54" fmla="*/ 274 w 437"/>
                  <a:gd name="T55" fmla="*/ 82 h 302"/>
                  <a:gd name="T56" fmla="*/ 264 w 437"/>
                  <a:gd name="T57" fmla="*/ 99 h 302"/>
                  <a:gd name="T58" fmla="*/ 260 w 437"/>
                  <a:gd name="T59" fmla="*/ 125 h 302"/>
                  <a:gd name="T60" fmla="*/ 259 w 437"/>
                  <a:gd name="T61" fmla="*/ 160 h 302"/>
                  <a:gd name="T62" fmla="*/ 179 w 437"/>
                  <a:gd name="T63" fmla="*/ 302 h 302"/>
                  <a:gd name="T64" fmla="*/ 179 w 437"/>
                  <a:gd name="T65" fmla="*/ 121 h 302"/>
                  <a:gd name="T66" fmla="*/ 178 w 437"/>
                  <a:gd name="T67" fmla="*/ 93 h 302"/>
                  <a:gd name="T68" fmla="*/ 173 w 437"/>
                  <a:gd name="T69" fmla="*/ 78 h 302"/>
                  <a:gd name="T70" fmla="*/ 167 w 437"/>
                  <a:gd name="T71" fmla="*/ 69 h 302"/>
                  <a:gd name="T72" fmla="*/ 158 w 437"/>
                  <a:gd name="T73" fmla="*/ 64 h 302"/>
                  <a:gd name="T74" fmla="*/ 146 w 437"/>
                  <a:gd name="T75" fmla="*/ 60 h 302"/>
                  <a:gd name="T76" fmla="*/ 130 w 437"/>
                  <a:gd name="T77" fmla="*/ 61 h 302"/>
                  <a:gd name="T78" fmla="*/ 113 w 437"/>
                  <a:gd name="T79" fmla="*/ 65 h 302"/>
                  <a:gd name="T80" fmla="*/ 100 w 437"/>
                  <a:gd name="T81" fmla="*/ 76 h 302"/>
                  <a:gd name="T82" fmla="*/ 89 w 437"/>
                  <a:gd name="T83" fmla="*/ 89 h 302"/>
                  <a:gd name="T84" fmla="*/ 83 w 437"/>
                  <a:gd name="T85" fmla="*/ 109 h 302"/>
                  <a:gd name="T86" fmla="*/ 80 w 437"/>
                  <a:gd name="T87" fmla="*/ 139 h 302"/>
                  <a:gd name="T88" fmla="*/ 79 w 437"/>
                  <a:gd name="T89" fmla="*/ 302 h 302"/>
                  <a:gd name="T90" fmla="*/ 0 w 437"/>
                  <a:gd name="T91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7" h="302">
                    <a:moveTo>
                      <a:pt x="0" y="7"/>
                    </a:moveTo>
                    <a:lnTo>
                      <a:pt x="73" y="7"/>
                    </a:lnTo>
                    <a:lnTo>
                      <a:pt x="73" y="46"/>
                    </a:lnTo>
                    <a:lnTo>
                      <a:pt x="83" y="36"/>
                    </a:lnTo>
                    <a:lnTo>
                      <a:pt x="93" y="26"/>
                    </a:lnTo>
                    <a:lnTo>
                      <a:pt x="104" y="18"/>
                    </a:lnTo>
                    <a:lnTo>
                      <a:pt x="116" y="12"/>
                    </a:lnTo>
                    <a:lnTo>
                      <a:pt x="128" y="7"/>
                    </a:lnTo>
                    <a:lnTo>
                      <a:pt x="140" y="3"/>
                    </a:lnTo>
                    <a:lnTo>
                      <a:pt x="153" y="0"/>
                    </a:lnTo>
                    <a:lnTo>
                      <a:pt x="165" y="0"/>
                    </a:lnTo>
                    <a:lnTo>
                      <a:pt x="179" y="0"/>
                    </a:lnTo>
                    <a:lnTo>
                      <a:pt x="193" y="3"/>
                    </a:lnTo>
                    <a:lnTo>
                      <a:pt x="203" y="7"/>
                    </a:lnTo>
                    <a:lnTo>
                      <a:pt x="215" y="12"/>
                    </a:lnTo>
                    <a:lnTo>
                      <a:pt x="224" y="18"/>
                    </a:lnTo>
                    <a:lnTo>
                      <a:pt x="234" y="26"/>
                    </a:lnTo>
                    <a:lnTo>
                      <a:pt x="242" y="36"/>
                    </a:lnTo>
                    <a:lnTo>
                      <a:pt x="250" y="46"/>
                    </a:lnTo>
                    <a:lnTo>
                      <a:pt x="259" y="36"/>
                    </a:lnTo>
                    <a:lnTo>
                      <a:pt x="270" y="26"/>
                    </a:lnTo>
                    <a:lnTo>
                      <a:pt x="280" y="18"/>
                    </a:lnTo>
                    <a:lnTo>
                      <a:pt x="291" y="12"/>
                    </a:lnTo>
                    <a:lnTo>
                      <a:pt x="303" y="7"/>
                    </a:lnTo>
                    <a:lnTo>
                      <a:pt x="315" y="3"/>
                    </a:lnTo>
                    <a:lnTo>
                      <a:pt x="327" y="0"/>
                    </a:lnTo>
                    <a:lnTo>
                      <a:pt x="340" y="0"/>
                    </a:lnTo>
                    <a:lnTo>
                      <a:pt x="356" y="0"/>
                    </a:lnTo>
                    <a:lnTo>
                      <a:pt x="370" y="3"/>
                    </a:lnTo>
                    <a:lnTo>
                      <a:pt x="382" y="8"/>
                    </a:lnTo>
                    <a:lnTo>
                      <a:pt x="394" y="13"/>
                    </a:lnTo>
                    <a:lnTo>
                      <a:pt x="405" y="20"/>
                    </a:lnTo>
                    <a:lnTo>
                      <a:pt x="414" y="29"/>
                    </a:lnTo>
                    <a:lnTo>
                      <a:pt x="422" y="40"/>
                    </a:lnTo>
                    <a:lnTo>
                      <a:pt x="429" y="52"/>
                    </a:lnTo>
                    <a:lnTo>
                      <a:pt x="433" y="62"/>
                    </a:lnTo>
                    <a:lnTo>
                      <a:pt x="434" y="77"/>
                    </a:lnTo>
                    <a:lnTo>
                      <a:pt x="437" y="94"/>
                    </a:lnTo>
                    <a:lnTo>
                      <a:pt x="437" y="114"/>
                    </a:lnTo>
                    <a:lnTo>
                      <a:pt x="437" y="302"/>
                    </a:lnTo>
                    <a:lnTo>
                      <a:pt x="358" y="302"/>
                    </a:lnTo>
                    <a:lnTo>
                      <a:pt x="358" y="134"/>
                    </a:lnTo>
                    <a:lnTo>
                      <a:pt x="357" y="114"/>
                    </a:lnTo>
                    <a:lnTo>
                      <a:pt x="356" y="97"/>
                    </a:lnTo>
                    <a:lnTo>
                      <a:pt x="353" y="85"/>
                    </a:lnTo>
                    <a:lnTo>
                      <a:pt x="351" y="77"/>
                    </a:lnTo>
                    <a:lnTo>
                      <a:pt x="344" y="69"/>
                    </a:lnTo>
                    <a:lnTo>
                      <a:pt x="336" y="64"/>
                    </a:lnTo>
                    <a:lnTo>
                      <a:pt x="328" y="61"/>
                    </a:lnTo>
                    <a:lnTo>
                      <a:pt x="317" y="60"/>
                    </a:lnTo>
                    <a:lnTo>
                      <a:pt x="308" y="61"/>
                    </a:lnTo>
                    <a:lnTo>
                      <a:pt x="300" y="62"/>
                    </a:lnTo>
                    <a:lnTo>
                      <a:pt x="293" y="65"/>
                    </a:lnTo>
                    <a:lnTo>
                      <a:pt x="286" y="70"/>
                    </a:lnTo>
                    <a:lnTo>
                      <a:pt x="279" y="76"/>
                    </a:lnTo>
                    <a:lnTo>
                      <a:pt x="274" y="82"/>
                    </a:lnTo>
                    <a:lnTo>
                      <a:pt x="268" y="90"/>
                    </a:lnTo>
                    <a:lnTo>
                      <a:pt x="264" y="99"/>
                    </a:lnTo>
                    <a:lnTo>
                      <a:pt x="262" y="110"/>
                    </a:lnTo>
                    <a:lnTo>
                      <a:pt x="260" y="125"/>
                    </a:lnTo>
                    <a:lnTo>
                      <a:pt x="259" y="141"/>
                    </a:lnTo>
                    <a:lnTo>
                      <a:pt x="259" y="160"/>
                    </a:lnTo>
                    <a:lnTo>
                      <a:pt x="259" y="302"/>
                    </a:lnTo>
                    <a:lnTo>
                      <a:pt x="179" y="302"/>
                    </a:lnTo>
                    <a:lnTo>
                      <a:pt x="179" y="141"/>
                    </a:lnTo>
                    <a:lnTo>
                      <a:pt x="179" y="121"/>
                    </a:lnTo>
                    <a:lnTo>
                      <a:pt x="179" y="105"/>
                    </a:lnTo>
                    <a:lnTo>
                      <a:pt x="178" y="93"/>
                    </a:lnTo>
                    <a:lnTo>
                      <a:pt x="175" y="85"/>
                    </a:lnTo>
                    <a:lnTo>
                      <a:pt x="173" y="78"/>
                    </a:lnTo>
                    <a:lnTo>
                      <a:pt x="170" y="74"/>
                    </a:lnTo>
                    <a:lnTo>
                      <a:pt x="167" y="69"/>
                    </a:lnTo>
                    <a:lnTo>
                      <a:pt x="162" y="66"/>
                    </a:lnTo>
                    <a:lnTo>
                      <a:pt x="158" y="64"/>
                    </a:lnTo>
                    <a:lnTo>
                      <a:pt x="153" y="61"/>
                    </a:lnTo>
                    <a:lnTo>
                      <a:pt x="146" y="60"/>
                    </a:lnTo>
                    <a:lnTo>
                      <a:pt x="138" y="60"/>
                    </a:lnTo>
                    <a:lnTo>
                      <a:pt x="130" y="61"/>
                    </a:lnTo>
                    <a:lnTo>
                      <a:pt x="121" y="62"/>
                    </a:lnTo>
                    <a:lnTo>
                      <a:pt x="113" y="65"/>
                    </a:lnTo>
                    <a:lnTo>
                      <a:pt x="106" y="69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9" y="89"/>
                    </a:lnTo>
                    <a:lnTo>
                      <a:pt x="85" y="98"/>
                    </a:lnTo>
                    <a:lnTo>
                      <a:pt x="83" y="109"/>
                    </a:lnTo>
                    <a:lnTo>
                      <a:pt x="81" y="122"/>
                    </a:lnTo>
                    <a:lnTo>
                      <a:pt x="80" y="139"/>
                    </a:lnTo>
                    <a:lnTo>
                      <a:pt x="79" y="159"/>
                    </a:lnTo>
                    <a:lnTo>
                      <a:pt x="79" y="302"/>
                    </a:lnTo>
                    <a:lnTo>
                      <a:pt x="0" y="30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4" name="Freeform 376">
                <a:extLst>
                  <a:ext uri="{FF2B5EF4-FFF2-40B4-BE49-F238E27FC236}">
                    <a16:creationId xmlns:a16="http://schemas.microsoft.com/office/drawing/2014/main" id="{B15BA983-C99B-41C2-A6FE-B9CC189DB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5" y="3520"/>
                <a:ext cx="19" cy="102"/>
              </a:xfrm>
              <a:custGeom>
                <a:avLst/>
                <a:gdLst>
                  <a:gd name="T0" fmla="*/ 0 w 78"/>
                  <a:gd name="T1" fmla="*/ 73 h 408"/>
                  <a:gd name="T2" fmla="*/ 0 w 78"/>
                  <a:gd name="T3" fmla="*/ 0 h 408"/>
                  <a:gd name="T4" fmla="*/ 78 w 78"/>
                  <a:gd name="T5" fmla="*/ 0 h 408"/>
                  <a:gd name="T6" fmla="*/ 78 w 78"/>
                  <a:gd name="T7" fmla="*/ 73 h 408"/>
                  <a:gd name="T8" fmla="*/ 0 w 78"/>
                  <a:gd name="T9" fmla="*/ 73 h 408"/>
                  <a:gd name="T10" fmla="*/ 0 w 78"/>
                  <a:gd name="T11" fmla="*/ 408 h 408"/>
                  <a:gd name="T12" fmla="*/ 0 w 78"/>
                  <a:gd name="T13" fmla="*/ 113 h 408"/>
                  <a:gd name="T14" fmla="*/ 78 w 78"/>
                  <a:gd name="T15" fmla="*/ 113 h 408"/>
                  <a:gd name="T16" fmla="*/ 78 w 78"/>
                  <a:gd name="T17" fmla="*/ 408 h 408"/>
                  <a:gd name="T18" fmla="*/ 0 w 78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08">
                    <a:moveTo>
                      <a:pt x="0" y="73"/>
                    </a:moveTo>
                    <a:lnTo>
                      <a:pt x="0" y="0"/>
                    </a:lnTo>
                    <a:lnTo>
                      <a:pt x="78" y="0"/>
                    </a:lnTo>
                    <a:lnTo>
                      <a:pt x="78" y="73"/>
                    </a:lnTo>
                    <a:lnTo>
                      <a:pt x="0" y="73"/>
                    </a:lnTo>
                    <a:close/>
                    <a:moveTo>
                      <a:pt x="0" y="408"/>
                    </a:moveTo>
                    <a:lnTo>
                      <a:pt x="0" y="113"/>
                    </a:lnTo>
                    <a:lnTo>
                      <a:pt x="78" y="113"/>
                    </a:lnTo>
                    <a:lnTo>
                      <a:pt x="78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5" name="Freeform 377">
                <a:extLst>
                  <a:ext uri="{FF2B5EF4-FFF2-40B4-BE49-F238E27FC236}">
                    <a16:creationId xmlns:a16="http://schemas.microsoft.com/office/drawing/2014/main" id="{1308B1D1-FF06-4A42-9E48-8487B3F1D6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0" y="3520"/>
                <a:ext cx="73" cy="103"/>
              </a:xfrm>
              <a:custGeom>
                <a:avLst/>
                <a:gdLst>
                  <a:gd name="T0" fmla="*/ 217 w 290"/>
                  <a:gd name="T1" fmla="*/ 408 h 415"/>
                  <a:gd name="T2" fmla="*/ 208 w 290"/>
                  <a:gd name="T3" fmla="*/ 378 h 415"/>
                  <a:gd name="T4" fmla="*/ 185 w 290"/>
                  <a:gd name="T5" fmla="*/ 396 h 415"/>
                  <a:gd name="T6" fmla="*/ 162 w 290"/>
                  <a:gd name="T7" fmla="*/ 408 h 415"/>
                  <a:gd name="T8" fmla="*/ 136 w 290"/>
                  <a:gd name="T9" fmla="*/ 415 h 415"/>
                  <a:gd name="T10" fmla="*/ 111 w 290"/>
                  <a:gd name="T11" fmla="*/ 415 h 415"/>
                  <a:gd name="T12" fmla="*/ 89 w 290"/>
                  <a:gd name="T13" fmla="*/ 410 h 415"/>
                  <a:gd name="T14" fmla="*/ 66 w 290"/>
                  <a:gd name="T15" fmla="*/ 399 h 415"/>
                  <a:gd name="T16" fmla="*/ 46 w 290"/>
                  <a:gd name="T17" fmla="*/ 384 h 415"/>
                  <a:gd name="T18" fmla="*/ 28 w 290"/>
                  <a:gd name="T19" fmla="*/ 363 h 415"/>
                  <a:gd name="T20" fmla="*/ 14 w 290"/>
                  <a:gd name="T21" fmla="*/ 339 h 415"/>
                  <a:gd name="T22" fmla="*/ 5 w 290"/>
                  <a:gd name="T23" fmla="*/ 310 h 415"/>
                  <a:gd name="T24" fmla="*/ 1 w 290"/>
                  <a:gd name="T25" fmla="*/ 277 h 415"/>
                  <a:gd name="T26" fmla="*/ 1 w 290"/>
                  <a:gd name="T27" fmla="*/ 241 h 415"/>
                  <a:gd name="T28" fmla="*/ 5 w 290"/>
                  <a:gd name="T29" fmla="*/ 208 h 415"/>
                  <a:gd name="T30" fmla="*/ 14 w 290"/>
                  <a:gd name="T31" fmla="*/ 179 h 415"/>
                  <a:gd name="T32" fmla="*/ 28 w 290"/>
                  <a:gd name="T33" fmla="*/ 155 h 415"/>
                  <a:gd name="T34" fmla="*/ 45 w 290"/>
                  <a:gd name="T35" fmla="*/ 136 h 415"/>
                  <a:gd name="T36" fmla="*/ 65 w 290"/>
                  <a:gd name="T37" fmla="*/ 121 h 415"/>
                  <a:gd name="T38" fmla="*/ 87 w 290"/>
                  <a:gd name="T39" fmla="*/ 111 h 415"/>
                  <a:gd name="T40" fmla="*/ 112 w 290"/>
                  <a:gd name="T41" fmla="*/ 106 h 415"/>
                  <a:gd name="T42" fmla="*/ 138 w 290"/>
                  <a:gd name="T43" fmla="*/ 106 h 415"/>
                  <a:gd name="T44" fmla="*/ 160 w 290"/>
                  <a:gd name="T45" fmla="*/ 111 h 415"/>
                  <a:gd name="T46" fmla="*/ 183 w 290"/>
                  <a:gd name="T47" fmla="*/ 122 h 415"/>
                  <a:gd name="T48" fmla="*/ 203 w 290"/>
                  <a:gd name="T49" fmla="*/ 138 h 415"/>
                  <a:gd name="T50" fmla="*/ 212 w 290"/>
                  <a:gd name="T51" fmla="*/ 0 h 415"/>
                  <a:gd name="T52" fmla="*/ 290 w 290"/>
                  <a:gd name="T53" fmla="*/ 408 h 415"/>
                  <a:gd name="T54" fmla="*/ 81 w 290"/>
                  <a:gd name="T55" fmla="*/ 276 h 415"/>
                  <a:gd name="T56" fmla="*/ 86 w 290"/>
                  <a:gd name="T57" fmla="*/ 304 h 415"/>
                  <a:gd name="T58" fmla="*/ 90 w 290"/>
                  <a:gd name="T59" fmla="*/ 317 h 415"/>
                  <a:gd name="T60" fmla="*/ 98 w 290"/>
                  <a:gd name="T61" fmla="*/ 330 h 415"/>
                  <a:gd name="T62" fmla="*/ 110 w 290"/>
                  <a:gd name="T63" fmla="*/ 342 h 415"/>
                  <a:gd name="T64" fmla="*/ 123 w 290"/>
                  <a:gd name="T65" fmla="*/ 349 h 415"/>
                  <a:gd name="T66" fmla="*/ 138 w 290"/>
                  <a:gd name="T67" fmla="*/ 353 h 415"/>
                  <a:gd name="T68" fmla="*/ 154 w 290"/>
                  <a:gd name="T69" fmla="*/ 353 h 415"/>
                  <a:gd name="T70" fmla="*/ 166 w 290"/>
                  <a:gd name="T71" fmla="*/ 350 h 415"/>
                  <a:gd name="T72" fmla="*/ 177 w 290"/>
                  <a:gd name="T73" fmla="*/ 345 h 415"/>
                  <a:gd name="T74" fmla="*/ 188 w 290"/>
                  <a:gd name="T75" fmla="*/ 335 h 415"/>
                  <a:gd name="T76" fmla="*/ 197 w 290"/>
                  <a:gd name="T77" fmla="*/ 325 h 415"/>
                  <a:gd name="T78" fmla="*/ 204 w 290"/>
                  <a:gd name="T79" fmla="*/ 310 h 415"/>
                  <a:gd name="T80" fmla="*/ 209 w 290"/>
                  <a:gd name="T81" fmla="*/ 293 h 415"/>
                  <a:gd name="T82" fmla="*/ 212 w 290"/>
                  <a:gd name="T83" fmla="*/ 273 h 415"/>
                  <a:gd name="T84" fmla="*/ 212 w 290"/>
                  <a:gd name="T85" fmla="*/ 249 h 415"/>
                  <a:gd name="T86" fmla="*/ 209 w 290"/>
                  <a:gd name="T87" fmla="*/ 228 h 415"/>
                  <a:gd name="T88" fmla="*/ 204 w 290"/>
                  <a:gd name="T89" fmla="*/ 209 h 415"/>
                  <a:gd name="T90" fmla="*/ 197 w 290"/>
                  <a:gd name="T91" fmla="*/ 195 h 415"/>
                  <a:gd name="T92" fmla="*/ 188 w 290"/>
                  <a:gd name="T93" fmla="*/ 183 h 415"/>
                  <a:gd name="T94" fmla="*/ 177 w 290"/>
                  <a:gd name="T95" fmla="*/ 175 h 415"/>
                  <a:gd name="T96" fmla="*/ 166 w 290"/>
                  <a:gd name="T97" fmla="*/ 168 h 415"/>
                  <a:gd name="T98" fmla="*/ 154 w 290"/>
                  <a:gd name="T99" fmla="*/ 166 h 415"/>
                  <a:gd name="T100" fmla="*/ 139 w 290"/>
                  <a:gd name="T101" fmla="*/ 166 h 415"/>
                  <a:gd name="T102" fmla="*/ 126 w 290"/>
                  <a:gd name="T103" fmla="*/ 168 h 415"/>
                  <a:gd name="T104" fmla="*/ 115 w 290"/>
                  <a:gd name="T105" fmla="*/ 175 h 415"/>
                  <a:gd name="T106" fmla="*/ 104 w 290"/>
                  <a:gd name="T107" fmla="*/ 183 h 415"/>
                  <a:gd name="T108" fmla="*/ 95 w 290"/>
                  <a:gd name="T109" fmla="*/ 193 h 415"/>
                  <a:gd name="T110" fmla="*/ 87 w 290"/>
                  <a:gd name="T111" fmla="*/ 208 h 415"/>
                  <a:gd name="T112" fmla="*/ 83 w 290"/>
                  <a:gd name="T113" fmla="*/ 224 h 415"/>
                  <a:gd name="T114" fmla="*/ 81 w 290"/>
                  <a:gd name="T115" fmla="*/ 24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0" h="415">
                    <a:moveTo>
                      <a:pt x="290" y="408"/>
                    </a:moveTo>
                    <a:lnTo>
                      <a:pt x="217" y="408"/>
                    </a:lnTo>
                    <a:lnTo>
                      <a:pt x="217" y="366"/>
                    </a:lnTo>
                    <a:lnTo>
                      <a:pt x="208" y="378"/>
                    </a:lnTo>
                    <a:lnTo>
                      <a:pt x="197" y="387"/>
                    </a:lnTo>
                    <a:lnTo>
                      <a:pt x="185" y="396"/>
                    </a:lnTo>
                    <a:lnTo>
                      <a:pt x="173" y="403"/>
                    </a:lnTo>
                    <a:lnTo>
                      <a:pt x="162" y="408"/>
                    </a:lnTo>
                    <a:lnTo>
                      <a:pt x="150" y="412"/>
                    </a:lnTo>
                    <a:lnTo>
                      <a:pt x="136" y="415"/>
                    </a:lnTo>
                    <a:lnTo>
                      <a:pt x="124" y="415"/>
                    </a:lnTo>
                    <a:lnTo>
                      <a:pt x="111" y="415"/>
                    </a:lnTo>
                    <a:lnTo>
                      <a:pt x="99" y="414"/>
                    </a:lnTo>
                    <a:lnTo>
                      <a:pt x="89" y="410"/>
                    </a:lnTo>
                    <a:lnTo>
                      <a:pt x="77" y="406"/>
                    </a:lnTo>
                    <a:lnTo>
                      <a:pt x="66" y="399"/>
                    </a:lnTo>
                    <a:lnTo>
                      <a:pt x="55" y="392"/>
                    </a:lnTo>
                    <a:lnTo>
                      <a:pt x="46" y="384"/>
                    </a:lnTo>
                    <a:lnTo>
                      <a:pt x="37" y="374"/>
                    </a:lnTo>
                    <a:lnTo>
                      <a:pt x="28" y="363"/>
                    </a:lnTo>
                    <a:lnTo>
                      <a:pt x="21" y="351"/>
                    </a:lnTo>
                    <a:lnTo>
                      <a:pt x="14" y="339"/>
                    </a:lnTo>
                    <a:lnTo>
                      <a:pt x="9" y="325"/>
                    </a:lnTo>
                    <a:lnTo>
                      <a:pt x="5" y="310"/>
                    </a:lnTo>
                    <a:lnTo>
                      <a:pt x="2" y="294"/>
                    </a:lnTo>
                    <a:lnTo>
                      <a:pt x="1" y="277"/>
                    </a:lnTo>
                    <a:lnTo>
                      <a:pt x="0" y="260"/>
                    </a:lnTo>
                    <a:lnTo>
                      <a:pt x="1" y="241"/>
                    </a:lnTo>
                    <a:lnTo>
                      <a:pt x="2" y="224"/>
                    </a:lnTo>
                    <a:lnTo>
                      <a:pt x="5" y="208"/>
                    </a:lnTo>
                    <a:lnTo>
                      <a:pt x="9" y="193"/>
                    </a:lnTo>
                    <a:lnTo>
                      <a:pt x="14" y="179"/>
                    </a:lnTo>
                    <a:lnTo>
                      <a:pt x="20" y="167"/>
                    </a:lnTo>
                    <a:lnTo>
                      <a:pt x="28" y="155"/>
                    </a:lnTo>
                    <a:lnTo>
                      <a:pt x="35" y="144"/>
                    </a:lnTo>
                    <a:lnTo>
                      <a:pt x="45" y="136"/>
                    </a:lnTo>
                    <a:lnTo>
                      <a:pt x="54" y="128"/>
                    </a:lnTo>
                    <a:lnTo>
                      <a:pt x="65" y="121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99" y="109"/>
                    </a:lnTo>
                    <a:lnTo>
                      <a:pt x="112" y="106"/>
                    </a:lnTo>
                    <a:lnTo>
                      <a:pt x="126" y="106"/>
                    </a:lnTo>
                    <a:lnTo>
                      <a:pt x="138" y="106"/>
                    </a:lnTo>
                    <a:lnTo>
                      <a:pt x="150" y="109"/>
                    </a:lnTo>
                    <a:lnTo>
                      <a:pt x="160" y="111"/>
                    </a:lnTo>
                    <a:lnTo>
                      <a:pt x="172" y="117"/>
                    </a:lnTo>
                    <a:lnTo>
                      <a:pt x="183" y="122"/>
                    </a:lnTo>
                    <a:lnTo>
                      <a:pt x="192" y="128"/>
                    </a:lnTo>
                    <a:lnTo>
                      <a:pt x="203" y="138"/>
                    </a:lnTo>
                    <a:lnTo>
                      <a:pt x="212" y="147"/>
                    </a:lnTo>
                    <a:lnTo>
                      <a:pt x="212" y="0"/>
                    </a:lnTo>
                    <a:lnTo>
                      <a:pt x="290" y="0"/>
                    </a:lnTo>
                    <a:lnTo>
                      <a:pt x="290" y="408"/>
                    </a:lnTo>
                    <a:close/>
                    <a:moveTo>
                      <a:pt x="81" y="254"/>
                    </a:moveTo>
                    <a:lnTo>
                      <a:pt x="81" y="276"/>
                    </a:lnTo>
                    <a:lnTo>
                      <a:pt x="83" y="296"/>
                    </a:lnTo>
                    <a:lnTo>
                      <a:pt x="86" y="304"/>
                    </a:lnTo>
                    <a:lnTo>
                      <a:pt x="87" y="310"/>
                    </a:lnTo>
                    <a:lnTo>
                      <a:pt x="90" y="317"/>
                    </a:lnTo>
                    <a:lnTo>
                      <a:pt x="94" y="323"/>
                    </a:lnTo>
                    <a:lnTo>
                      <a:pt x="98" y="330"/>
                    </a:lnTo>
                    <a:lnTo>
                      <a:pt x="104" y="337"/>
                    </a:lnTo>
                    <a:lnTo>
                      <a:pt x="110" y="342"/>
                    </a:lnTo>
                    <a:lnTo>
                      <a:pt x="116" y="346"/>
                    </a:lnTo>
                    <a:lnTo>
                      <a:pt x="123" y="349"/>
                    </a:lnTo>
                    <a:lnTo>
                      <a:pt x="131" y="351"/>
                    </a:lnTo>
                    <a:lnTo>
                      <a:pt x="138" y="353"/>
                    </a:lnTo>
                    <a:lnTo>
                      <a:pt x="147" y="354"/>
                    </a:lnTo>
                    <a:lnTo>
                      <a:pt x="154" y="353"/>
                    </a:lnTo>
                    <a:lnTo>
                      <a:pt x="160" y="353"/>
                    </a:lnTo>
                    <a:lnTo>
                      <a:pt x="166" y="350"/>
                    </a:lnTo>
                    <a:lnTo>
                      <a:pt x="172" y="347"/>
                    </a:lnTo>
                    <a:lnTo>
                      <a:pt x="177" y="345"/>
                    </a:lnTo>
                    <a:lnTo>
                      <a:pt x="183" y="341"/>
                    </a:lnTo>
                    <a:lnTo>
                      <a:pt x="188" y="335"/>
                    </a:lnTo>
                    <a:lnTo>
                      <a:pt x="192" y="330"/>
                    </a:lnTo>
                    <a:lnTo>
                      <a:pt x="197" y="325"/>
                    </a:lnTo>
                    <a:lnTo>
                      <a:pt x="201" y="318"/>
                    </a:lnTo>
                    <a:lnTo>
                      <a:pt x="204" y="310"/>
                    </a:lnTo>
                    <a:lnTo>
                      <a:pt x="207" y="302"/>
                    </a:lnTo>
                    <a:lnTo>
                      <a:pt x="209" y="293"/>
                    </a:lnTo>
                    <a:lnTo>
                      <a:pt x="211" y="284"/>
                    </a:lnTo>
                    <a:lnTo>
                      <a:pt x="212" y="273"/>
                    </a:lnTo>
                    <a:lnTo>
                      <a:pt x="212" y="261"/>
                    </a:lnTo>
                    <a:lnTo>
                      <a:pt x="212" y="249"/>
                    </a:lnTo>
                    <a:lnTo>
                      <a:pt x="211" y="239"/>
                    </a:lnTo>
                    <a:lnTo>
                      <a:pt x="209" y="228"/>
                    </a:lnTo>
                    <a:lnTo>
                      <a:pt x="207" y="217"/>
                    </a:lnTo>
                    <a:lnTo>
                      <a:pt x="204" y="209"/>
                    </a:lnTo>
                    <a:lnTo>
                      <a:pt x="201" y="201"/>
                    </a:lnTo>
                    <a:lnTo>
                      <a:pt x="197" y="195"/>
                    </a:lnTo>
                    <a:lnTo>
                      <a:pt x="193" y="188"/>
                    </a:lnTo>
                    <a:lnTo>
                      <a:pt x="188" y="183"/>
                    </a:lnTo>
                    <a:lnTo>
                      <a:pt x="183" y="179"/>
                    </a:lnTo>
                    <a:lnTo>
                      <a:pt x="177" y="175"/>
                    </a:lnTo>
                    <a:lnTo>
                      <a:pt x="172" y="171"/>
                    </a:lnTo>
                    <a:lnTo>
                      <a:pt x="166" y="168"/>
                    </a:lnTo>
                    <a:lnTo>
                      <a:pt x="160" y="167"/>
                    </a:lnTo>
                    <a:lnTo>
                      <a:pt x="154" y="166"/>
                    </a:lnTo>
                    <a:lnTo>
                      <a:pt x="146" y="166"/>
                    </a:lnTo>
                    <a:lnTo>
                      <a:pt x="139" y="166"/>
                    </a:lnTo>
                    <a:lnTo>
                      <a:pt x="132" y="167"/>
                    </a:lnTo>
                    <a:lnTo>
                      <a:pt x="126" y="168"/>
                    </a:lnTo>
                    <a:lnTo>
                      <a:pt x="120" y="171"/>
                    </a:lnTo>
                    <a:lnTo>
                      <a:pt x="115" y="175"/>
                    </a:lnTo>
                    <a:lnTo>
                      <a:pt x="110" y="179"/>
                    </a:lnTo>
                    <a:lnTo>
                      <a:pt x="104" y="183"/>
                    </a:lnTo>
                    <a:lnTo>
                      <a:pt x="99" y="188"/>
                    </a:lnTo>
                    <a:lnTo>
                      <a:pt x="95" y="193"/>
                    </a:lnTo>
                    <a:lnTo>
                      <a:pt x="91" y="200"/>
                    </a:lnTo>
                    <a:lnTo>
                      <a:pt x="87" y="208"/>
                    </a:lnTo>
                    <a:lnTo>
                      <a:pt x="85" y="216"/>
                    </a:lnTo>
                    <a:lnTo>
                      <a:pt x="83" y="224"/>
                    </a:lnTo>
                    <a:lnTo>
                      <a:pt x="82" y="233"/>
                    </a:lnTo>
                    <a:lnTo>
                      <a:pt x="81" y="244"/>
                    </a:lnTo>
                    <a:lnTo>
                      <a:pt x="81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6" name="Freeform 378">
                <a:extLst>
                  <a:ext uri="{FF2B5EF4-FFF2-40B4-BE49-F238E27FC236}">
                    <a16:creationId xmlns:a16="http://schemas.microsoft.com/office/drawing/2014/main" id="{37DCF236-D0FD-4F50-9BD2-952F562A4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6" y="3546"/>
                <a:ext cx="70" cy="77"/>
              </a:xfrm>
              <a:custGeom>
                <a:avLst/>
                <a:gdLst>
                  <a:gd name="T0" fmla="*/ 12 w 279"/>
                  <a:gd name="T1" fmla="*/ 74 h 309"/>
                  <a:gd name="T2" fmla="*/ 25 w 279"/>
                  <a:gd name="T3" fmla="*/ 46 h 309"/>
                  <a:gd name="T4" fmla="*/ 42 w 279"/>
                  <a:gd name="T5" fmla="*/ 26 h 309"/>
                  <a:gd name="T6" fmla="*/ 66 w 279"/>
                  <a:gd name="T7" fmla="*/ 12 h 309"/>
                  <a:gd name="T8" fmla="*/ 98 w 279"/>
                  <a:gd name="T9" fmla="*/ 3 h 309"/>
                  <a:gd name="T10" fmla="*/ 137 w 279"/>
                  <a:gd name="T11" fmla="*/ 0 h 309"/>
                  <a:gd name="T12" fmla="*/ 200 w 279"/>
                  <a:gd name="T13" fmla="*/ 7 h 309"/>
                  <a:gd name="T14" fmla="*/ 237 w 279"/>
                  <a:gd name="T15" fmla="*/ 26 h 309"/>
                  <a:gd name="T16" fmla="*/ 256 w 279"/>
                  <a:gd name="T17" fmla="*/ 56 h 309"/>
                  <a:gd name="T18" fmla="*/ 261 w 279"/>
                  <a:gd name="T19" fmla="*/ 114 h 309"/>
                  <a:gd name="T20" fmla="*/ 261 w 279"/>
                  <a:gd name="T21" fmla="*/ 240 h 309"/>
                  <a:gd name="T22" fmla="*/ 267 w 279"/>
                  <a:gd name="T23" fmla="*/ 273 h 309"/>
                  <a:gd name="T24" fmla="*/ 279 w 279"/>
                  <a:gd name="T25" fmla="*/ 302 h 309"/>
                  <a:gd name="T26" fmla="*/ 194 w 279"/>
                  <a:gd name="T27" fmla="*/ 280 h 309"/>
                  <a:gd name="T28" fmla="*/ 180 w 279"/>
                  <a:gd name="T29" fmla="*/ 280 h 309"/>
                  <a:gd name="T30" fmla="*/ 149 w 279"/>
                  <a:gd name="T31" fmla="*/ 300 h 309"/>
                  <a:gd name="T32" fmla="*/ 111 w 279"/>
                  <a:gd name="T33" fmla="*/ 309 h 309"/>
                  <a:gd name="T34" fmla="*/ 77 w 279"/>
                  <a:gd name="T35" fmla="*/ 308 h 309"/>
                  <a:gd name="T36" fmla="*/ 49 w 279"/>
                  <a:gd name="T37" fmla="*/ 300 h 309"/>
                  <a:gd name="T38" fmla="*/ 26 w 279"/>
                  <a:gd name="T39" fmla="*/ 285 h 309"/>
                  <a:gd name="T40" fmla="*/ 11 w 279"/>
                  <a:gd name="T41" fmla="*/ 264 h 309"/>
                  <a:gd name="T42" fmla="*/ 3 w 279"/>
                  <a:gd name="T43" fmla="*/ 240 h 309"/>
                  <a:gd name="T44" fmla="*/ 1 w 279"/>
                  <a:gd name="T45" fmla="*/ 209 h 309"/>
                  <a:gd name="T46" fmla="*/ 12 w 279"/>
                  <a:gd name="T47" fmla="*/ 178 h 309"/>
                  <a:gd name="T48" fmla="*/ 36 w 279"/>
                  <a:gd name="T49" fmla="*/ 152 h 309"/>
                  <a:gd name="T50" fmla="*/ 73 w 279"/>
                  <a:gd name="T51" fmla="*/ 138 h 309"/>
                  <a:gd name="T52" fmla="*/ 134 w 279"/>
                  <a:gd name="T53" fmla="*/ 123 h 309"/>
                  <a:gd name="T54" fmla="*/ 184 w 279"/>
                  <a:gd name="T55" fmla="*/ 110 h 309"/>
                  <a:gd name="T56" fmla="*/ 182 w 279"/>
                  <a:gd name="T57" fmla="*/ 82 h 309"/>
                  <a:gd name="T58" fmla="*/ 167 w 279"/>
                  <a:gd name="T59" fmla="*/ 65 h 309"/>
                  <a:gd name="T60" fmla="*/ 131 w 279"/>
                  <a:gd name="T61" fmla="*/ 60 h 309"/>
                  <a:gd name="T62" fmla="*/ 105 w 279"/>
                  <a:gd name="T63" fmla="*/ 65 h 309"/>
                  <a:gd name="T64" fmla="*/ 88 w 279"/>
                  <a:gd name="T65" fmla="*/ 80 h 309"/>
                  <a:gd name="T66" fmla="*/ 184 w 279"/>
                  <a:gd name="T67" fmla="*/ 160 h 309"/>
                  <a:gd name="T68" fmla="*/ 153 w 279"/>
                  <a:gd name="T69" fmla="*/ 170 h 309"/>
                  <a:gd name="T70" fmla="*/ 110 w 279"/>
                  <a:gd name="T71" fmla="*/ 179 h 309"/>
                  <a:gd name="T72" fmla="*/ 88 w 279"/>
                  <a:gd name="T73" fmla="*/ 192 h 309"/>
                  <a:gd name="T74" fmla="*/ 80 w 279"/>
                  <a:gd name="T75" fmla="*/ 213 h 309"/>
                  <a:gd name="T76" fmla="*/ 86 w 279"/>
                  <a:gd name="T77" fmla="*/ 236 h 309"/>
                  <a:gd name="T78" fmla="*/ 105 w 279"/>
                  <a:gd name="T79" fmla="*/ 252 h 309"/>
                  <a:gd name="T80" fmla="*/ 133 w 279"/>
                  <a:gd name="T81" fmla="*/ 253 h 309"/>
                  <a:gd name="T82" fmla="*/ 163 w 279"/>
                  <a:gd name="T83" fmla="*/ 240 h 309"/>
                  <a:gd name="T84" fmla="*/ 179 w 279"/>
                  <a:gd name="T85" fmla="*/ 221 h 309"/>
                  <a:gd name="T86" fmla="*/ 184 w 279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09">
                    <a:moveTo>
                      <a:pt x="80" y="97"/>
                    </a:moveTo>
                    <a:lnTo>
                      <a:pt x="9" y="83"/>
                    </a:lnTo>
                    <a:lnTo>
                      <a:pt x="12" y="74"/>
                    </a:lnTo>
                    <a:lnTo>
                      <a:pt x="16" y="64"/>
                    </a:lnTo>
                    <a:lnTo>
                      <a:pt x="20" y="54"/>
                    </a:lnTo>
                    <a:lnTo>
                      <a:pt x="25" y="46"/>
                    </a:lnTo>
                    <a:lnTo>
                      <a:pt x="30" y="38"/>
                    </a:lnTo>
                    <a:lnTo>
                      <a:pt x="36" y="32"/>
                    </a:lnTo>
                    <a:lnTo>
                      <a:pt x="42" y="26"/>
                    </a:lnTo>
                    <a:lnTo>
                      <a:pt x="50" y="20"/>
                    </a:lnTo>
                    <a:lnTo>
                      <a:pt x="58" y="16"/>
                    </a:lnTo>
                    <a:lnTo>
                      <a:pt x="66" y="12"/>
                    </a:lnTo>
                    <a:lnTo>
                      <a:pt x="76" y="8"/>
                    </a:lnTo>
                    <a:lnTo>
                      <a:pt x="86" y="5"/>
                    </a:lnTo>
                    <a:lnTo>
                      <a:pt x="98" y="3"/>
                    </a:lnTo>
                    <a:lnTo>
                      <a:pt x="110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62" y="0"/>
                    </a:lnTo>
                    <a:lnTo>
                      <a:pt x="183" y="3"/>
                    </a:lnTo>
                    <a:lnTo>
                      <a:pt x="200" y="7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7" y="26"/>
                    </a:lnTo>
                    <a:lnTo>
                      <a:pt x="245" y="34"/>
                    </a:lnTo>
                    <a:lnTo>
                      <a:pt x="251" y="44"/>
                    </a:lnTo>
                    <a:lnTo>
                      <a:pt x="256" y="56"/>
                    </a:lnTo>
                    <a:lnTo>
                      <a:pt x="259" y="70"/>
                    </a:lnTo>
                    <a:lnTo>
                      <a:pt x="261" y="90"/>
                    </a:lnTo>
                    <a:lnTo>
                      <a:pt x="261" y="114"/>
                    </a:lnTo>
                    <a:lnTo>
                      <a:pt x="261" y="206"/>
                    </a:lnTo>
                    <a:lnTo>
                      <a:pt x="261" y="224"/>
                    </a:lnTo>
                    <a:lnTo>
                      <a:pt x="261" y="240"/>
                    </a:lnTo>
                    <a:lnTo>
                      <a:pt x="263" y="252"/>
                    </a:lnTo>
                    <a:lnTo>
                      <a:pt x="265" y="263"/>
                    </a:lnTo>
                    <a:lnTo>
                      <a:pt x="267" y="273"/>
                    </a:lnTo>
                    <a:lnTo>
                      <a:pt x="271" y="282"/>
                    </a:lnTo>
                    <a:lnTo>
                      <a:pt x="275" y="293"/>
                    </a:lnTo>
                    <a:lnTo>
                      <a:pt x="279" y="302"/>
                    </a:lnTo>
                    <a:lnTo>
                      <a:pt x="202" y="302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2" y="274"/>
                    </a:lnTo>
                    <a:lnTo>
                      <a:pt x="191" y="271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9" y="294"/>
                    </a:lnTo>
                    <a:lnTo>
                      <a:pt x="149" y="300"/>
                    </a:lnTo>
                    <a:lnTo>
                      <a:pt x="137" y="304"/>
                    </a:lnTo>
                    <a:lnTo>
                      <a:pt x="125" y="308"/>
                    </a:lnTo>
                    <a:lnTo>
                      <a:pt x="111" y="309"/>
                    </a:lnTo>
                    <a:lnTo>
                      <a:pt x="99" y="309"/>
                    </a:lnTo>
                    <a:lnTo>
                      <a:pt x="88" y="309"/>
                    </a:lnTo>
                    <a:lnTo>
                      <a:pt x="77" y="308"/>
                    </a:lnTo>
                    <a:lnTo>
                      <a:pt x="68" y="306"/>
                    </a:lnTo>
                    <a:lnTo>
                      <a:pt x="58" y="304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4" y="290"/>
                    </a:lnTo>
                    <a:lnTo>
                      <a:pt x="26" y="285"/>
                    </a:lnTo>
                    <a:lnTo>
                      <a:pt x="21" y="278"/>
                    </a:lnTo>
                    <a:lnTo>
                      <a:pt x="16" y="272"/>
                    </a:lnTo>
                    <a:lnTo>
                      <a:pt x="11" y="264"/>
                    </a:lnTo>
                    <a:lnTo>
                      <a:pt x="7" y="257"/>
                    </a:lnTo>
                    <a:lnTo>
                      <a:pt x="4" y="248"/>
                    </a:lnTo>
                    <a:lnTo>
                      <a:pt x="3" y="240"/>
                    </a:lnTo>
                    <a:lnTo>
                      <a:pt x="1" y="231"/>
                    </a:lnTo>
                    <a:lnTo>
                      <a:pt x="0" y="221"/>
                    </a:lnTo>
                    <a:lnTo>
                      <a:pt x="1" y="209"/>
                    </a:lnTo>
                    <a:lnTo>
                      <a:pt x="4" y="198"/>
                    </a:lnTo>
                    <a:lnTo>
                      <a:pt x="7" y="187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6" y="159"/>
                    </a:lnTo>
                    <a:lnTo>
                      <a:pt x="36" y="152"/>
                    </a:lnTo>
                    <a:lnTo>
                      <a:pt x="46" y="147"/>
                    </a:lnTo>
                    <a:lnTo>
                      <a:pt x="58" y="142"/>
                    </a:lnTo>
                    <a:lnTo>
                      <a:pt x="73" y="138"/>
                    </a:lnTo>
                    <a:lnTo>
                      <a:pt x="89" y="133"/>
                    </a:lnTo>
                    <a:lnTo>
                      <a:pt x="109" y="129"/>
                    </a:lnTo>
                    <a:lnTo>
                      <a:pt x="134" y="123"/>
                    </a:lnTo>
                    <a:lnTo>
                      <a:pt x="155" y="119"/>
                    </a:lnTo>
                    <a:lnTo>
                      <a:pt x="172" y="114"/>
                    </a:lnTo>
                    <a:lnTo>
                      <a:pt x="184" y="110"/>
                    </a:lnTo>
                    <a:lnTo>
                      <a:pt x="184" y="102"/>
                    </a:lnTo>
                    <a:lnTo>
                      <a:pt x="184" y="91"/>
                    </a:lnTo>
                    <a:lnTo>
                      <a:pt x="182" y="82"/>
                    </a:lnTo>
                    <a:lnTo>
                      <a:pt x="179" y="76"/>
                    </a:lnTo>
                    <a:lnTo>
                      <a:pt x="174" y="69"/>
                    </a:lnTo>
                    <a:lnTo>
                      <a:pt x="167" y="65"/>
                    </a:lnTo>
                    <a:lnTo>
                      <a:pt x="158" y="62"/>
                    </a:lnTo>
                    <a:lnTo>
                      <a:pt x="146" y="61"/>
                    </a:lnTo>
                    <a:lnTo>
                      <a:pt x="131" y="60"/>
                    </a:lnTo>
                    <a:lnTo>
                      <a:pt x="122" y="60"/>
                    </a:lnTo>
                    <a:lnTo>
                      <a:pt x="113" y="62"/>
                    </a:lnTo>
                    <a:lnTo>
                      <a:pt x="105" y="65"/>
                    </a:lnTo>
                    <a:lnTo>
                      <a:pt x="98" y="68"/>
                    </a:lnTo>
                    <a:lnTo>
                      <a:pt x="93" y="73"/>
                    </a:lnTo>
                    <a:lnTo>
                      <a:pt x="88" y="80"/>
                    </a:lnTo>
                    <a:lnTo>
                      <a:pt x="84" y="87"/>
                    </a:lnTo>
                    <a:lnTo>
                      <a:pt x="80" y="97"/>
                    </a:lnTo>
                    <a:close/>
                    <a:moveTo>
                      <a:pt x="184" y="160"/>
                    </a:moveTo>
                    <a:lnTo>
                      <a:pt x="176" y="163"/>
                    </a:lnTo>
                    <a:lnTo>
                      <a:pt x="166" y="166"/>
                    </a:lnTo>
                    <a:lnTo>
                      <a:pt x="153" y="170"/>
                    </a:lnTo>
                    <a:lnTo>
                      <a:pt x="137" y="172"/>
                    </a:lnTo>
                    <a:lnTo>
                      <a:pt x="122" y="176"/>
                    </a:lnTo>
                    <a:lnTo>
                      <a:pt x="110" y="179"/>
                    </a:lnTo>
                    <a:lnTo>
                      <a:pt x="101" y="183"/>
                    </a:lnTo>
                    <a:lnTo>
                      <a:pt x="94" y="186"/>
                    </a:lnTo>
                    <a:lnTo>
                      <a:pt x="88" y="192"/>
                    </a:lnTo>
                    <a:lnTo>
                      <a:pt x="82" y="199"/>
                    </a:lnTo>
                    <a:lnTo>
                      <a:pt x="80" y="206"/>
                    </a:lnTo>
                    <a:lnTo>
                      <a:pt x="80" y="213"/>
                    </a:lnTo>
                    <a:lnTo>
                      <a:pt x="80" y="221"/>
                    </a:lnTo>
                    <a:lnTo>
                      <a:pt x="82" y="229"/>
                    </a:lnTo>
                    <a:lnTo>
                      <a:pt x="86" y="236"/>
                    </a:lnTo>
                    <a:lnTo>
                      <a:pt x="91" y="243"/>
                    </a:lnTo>
                    <a:lnTo>
                      <a:pt x="98" y="248"/>
                    </a:lnTo>
                    <a:lnTo>
                      <a:pt x="105" y="252"/>
                    </a:lnTo>
                    <a:lnTo>
                      <a:pt x="114" y="253"/>
                    </a:lnTo>
                    <a:lnTo>
                      <a:pt x="122" y="255"/>
                    </a:lnTo>
                    <a:lnTo>
                      <a:pt x="133" y="253"/>
                    </a:lnTo>
                    <a:lnTo>
                      <a:pt x="143" y="251"/>
                    </a:lnTo>
                    <a:lnTo>
                      <a:pt x="154" y="247"/>
                    </a:lnTo>
                    <a:lnTo>
                      <a:pt x="163" y="240"/>
                    </a:lnTo>
                    <a:lnTo>
                      <a:pt x="170" y="235"/>
                    </a:lnTo>
                    <a:lnTo>
                      <a:pt x="175" y="228"/>
                    </a:lnTo>
                    <a:lnTo>
                      <a:pt x="179" y="221"/>
                    </a:lnTo>
                    <a:lnTo>
                      <a:pt x="182" y="215"/>
                    </a:lnTo>
                    <a:lnTo>
                      <a:pt x="184" y="200"/>
                    </a:lnTo>
                    <a:lnTo>
                      <a:pt x="184" y="176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7" name="Freeform 379">
                <a:extLst>
                  <a:ext uri="{FF2B5EF4-FFF2-40B4-BE49-F238E27FC236}">
                    <a16:creationId xmlns:a16="http://schemas.microsoft.com/office/drawing/2014/main" id="{DBD9C60F-5A91-4150-8DAF-7294E288A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" y="3520"/>
                <a:ext cx="86" cy="102"/>
              </a:xfrm>
              <a:custGeom>
                <a:avLst/>
                <a:gdLst>
                  <a:gd name="T0" fmla="*/ 163 w 343"/>
                  <a:gd name="T1" fmla="*/ 0 h 408"/>
                  <a:gd name="T2" fmla="*/ 205 w 343"/>
                  <a:gd name="T3" fmla="*/ 1 h 408"/>
                  <a:gd name="T4" fmla="*/ 236 w 343"/>
                  <a:gd name="T5" fmla="*/ 4 h 408"/>
                  <a:gd name="T6" fmla="*/ 259 w 343"/>
                  <a:gd name="T7" fmla="*/ 10 h 408"/>
                  <a:gd name="T8" fmla="*/ 278 w 343"/>
                  <a:gd name="T9" fmla="*/ 21 h 408"/>
                  <a:gd name="T10" fmla="*/ 296 w 343"/>
                  <a:gd name="T11" fmla="*/ 36 h 408"/>
                  <a:gd name="T12" fmla="*/ 310 w 343"/>
                  <a:gd name="T13" fmla="*/ 54 h 408"/>
                  <a:gd name="T14" fmla="*/ 320 w 343"/>
                  <a:gd name="T15" fmla="*/ 78 h 408"/>
                  <a:gd name="T16" fmla="*/ 322 w 343"/>
                  <a:gd name="T17" fmla="*/ 103 h 408"/>
                  <a:gd name="T18" fmla="*/ 318 w 343"/>
                  <a:gd name="T19" fmla="*/ 130 h 408"/>
                  <a:gd name="T20" fmla="*/ 308 w 343"/>
                  <a:gd name="T21" fmla="*/ 155 h 408"/>
                  <a:gd name="T22" fmla="*/ 289 w 343"/>
                  <a:gd name="T23" fmla="*/ 176 h 408"/>
                  <a:gd name="T24" fmla="*/ 265 w 343"/>
                  <a:gd name="T25" fmla="*/ 191 h 408"/>
                  <a:gd name="T26" fmla="*/ 298 w 343"/>
                  <a:gd name="T27" fmla="*/ 207 h 408"/>
                  <a:gd name="T28" fmla="*/ 312 w 343"/>
                  <a:gd name="T29" fmla="*/ 216 h 408"/>
                  <a:gd name="T30" fmla="*/ 322 w 343"/>
                  <a:gd name="T31" fmla="*/ 228 h 408"/>
                  <a:gd name="T32" fmla="*/ 331 w 343"/>
                  <a:gd name="T33" fmla="*/ 243 h 408"/>
                  <a:gd name="T34" fmla="*/ 338 w 343"/>
                  <a:gd name="T35" fmla="*/ 257 h 408"/>
                  <a:gd name="T36" fmla="*/ 343 w 343"/>
                  <a:gd name="T37" fmla="*/ 290 h 408"/>
                  <a:gd name="T38" fmla="*/ 339 w 343"/>
                  <a:gd name="T39" fmla="*/ 318 h 408"/>
                  <a:gd name="T40" fmla="*/ 330 w 343"/>
                  <a:gd name="T41" fmla="*/ 345 h 408"/>
                  <a:gd name="T42" fmla="*/ 314 w 343"/>
                  <a:gd name="T43" fmla="*/ 369 h 408"/>
                  <a:gd name="T44" fmla="*/ 294 w 343"/>
                  <a:gd name="T45" fmla="*/ 387 h 408"/>
                  <a:gd name="T46" fmla="*/ 269 w 343"/>
                  <a:gd name="T47" fmla="*/ 399 h 408"/>
                  <a:gd name="T48" fmla="*/ 239 w 343"/>
                  <a:gd name="T49" fmla="*/ 406 h 408"/>
                  <a:gd name="T50" fmla="*/ 204 w 343"/>
                  <a:gd name="T51" fmla="*/ 408 h 408"/>
                  <a:gd name="T52" fmla="*/ 139 w 343"/>
                  <a:gd name="T53" fmla="*/ 408 h 408"/>
                  <a:gd name="T54" fmla="*/ 0 w 343"/>
                  <a:gd name="T55" fmla="*/ 0 h 408"/>
                  <a:gd name="T56" fmla="*/ 82 w 343"/>
                  <a:gd name="T57" fmla="*/ 163 h 408"/>
                  <a:gd name="T58" fmla="*/ 159 w 343"/>
                  <a:gd name="T59" fmla="*/ 163 h 408"/>
                  <a:gd name="T60" fmla="*/ 188 w 343"/>
                  <a:gd name="T61" fmla="*/ 162 h 408"/>
                  <a:gd name="T62" fmla="*/ 207 w 343"/>
                  <a:gd name="T63" fmla="*/ 159 h 408"/>
                  <a:gd name="T64" fmla="*/ 224 w 343"/>
                  <a:gd name="T65" fmla="*/ 152 h 408"/>
                  <a:gd name="T66" fmla="*/ 236 w 343"/>
                  <a:gd name="T67" fmla="*/ 140 h 408"/>
                  <a:gd name="T68" fmla="*/ 241 w 343"/>
                  <a:gd name="T69" fmla="*/ 123 h 408"/>
                  <a:gd name="T70" fmla="*/ 241 w 343"/>
                  <a:gd name="T71" fmla="*/ 106 h 408"/>
                  <a:gd name="T72" fmla="*/ 236 w 343"/>
                  <a:gd name="T73" fmla="*/ 90 h 408"/>
                  <a:gd name="T74" fmla="*/ 225 w 343"/>
                  <a:gd name="T75" fmla="*/ 78 h 408"/>
                  <a:gd name="T76" fmla="*/ 211 w 343"/>
                  <a:gd name="T77" fmla="*/ 71 h 408"/>
                  <a:gd name="T78" fmla="*/ 192 w 343"/>
                  <a:gd name="T79" fmla="*/ 69 h 408"/>
                  <a:gd name="T80" fmla="*/ 156 w 343"/>
                  <a:gd name="T81" fmla="*/ 67 h 408"/>
                  <a:gd name="T82" fmla="*/ 82 w 343"/>
                  <a:gd name="T83" fmla="*/ 67 h 408"/>
                  <a:gd name="T84" fmla="*/ 82 w 343"/>
                  <a:gd name="T85" fmla="*/ 339 h 408"/>
                  <a:gd name="T86" fmla="*/ 179 w 343"/>
                  <a:gd name="T87" fmla="*/ 339 h 408"/>
                  <a:gd name="T88" fmla="*/ 208 w 343"/>
                  <a:gd name="T89" fmla="*/ 338 h 408"/>
                  <a:gd name="T90" fmla="*/ 224 w 343"/>
                  <a:gd name="T91" fmla="*/ 335 h 408"/>
                  <a:gd name="T92" fmla="*/ 240 w 343"/>
                  <a:gd name="T93" fmla="*/ 327 h 408"/>
                  <a:gd name="T94" fmla="*/ 251 w 343"/>
                  <a:gd name="T95" fmla="*/ 314 h 408"/>
                  <a:gd name="T96" fmla="*/ 257 w 343"/>
                  <a:gd name="T97" fmla="*/ 297 h 408"/>
                  <a:gd name="T98" fmla="*/ 257 w 343"/>
                  <a:gd name="T99" fmla="*/ 277 h 408"/>
                  <a:gd name="T100" fmla="*/ 252 w 343"/>
                  <a:gd name="T101" fmla="*/ 262 h 408"/>
                  <a:gd name="T102" fmla="*/ 244 w 343"/>
                  <a:gd name="T103" fmla="*/ 249 h 408"/>
                  <a:gd name="T104" fmla="*/ 231 w 343"/>
                  <a:gd name="T105" fmla="*/ 240 h 408"/>
                  <a:gd name="T106" fmla="*/ 212 w 343"/>
                  <a:gd name="T107" fmla="*/ 233 h 408"/>
                  <a:gd name="T108" fmla="*/ 175 w 343"/>
                  <a:gd name="T109" fmla="*/ 231 h 408"/>
                  <a:gd name="T110" fmla="*/ 82 w 343"/>
                  <a:gd name="T111" fmla="*/ 23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3" h="408">
                    <a:moveTo>
                      <a:pt x="0" y="0"/>
                    </a:moveTo>
                    <a:lnTo>
                      <a:pt x="163" y="0"/>
                    </a:lnTo>
                    <a:lnTo>
                      <a:pt x="187" y="0"/>
                    </a:lnTo>
                    <a:lnTo>
                      <a:pt x="205" y="1"/>
                    </a:lnTo>
                    <a:lnTo>
                      <a:pt x="223" y="2"/>
                    </a:lnTo>
                    <a:lnTo>
                      <a:pt x="236" y="4"/>
                    </a:lnTo>
                    <a:lnTo>
                      <a:pt x="248" y="6"/>
                    </a:lnTo>
                    <a:lnTo>
                      <a:pt x="259" y="10"/>
                    </a:lnTo>
                    <a:lnTo>
                      <a:pt x="269" y="14"/>
                    </a:lnTo>
                    <a:lnTo>
                      <a:pt x="278" y="21"/>
                    </a:lnTo>
                    <a:lnTo>
                      <a:pt x="288" y="28"/>
                    </a:lnTo>
                    <a:lnTo>
                      <a:pt x="296" y="36"/>
                    </a:lnTo>
                    <a:lnTo>
                      <a:pt x="304" y="45"/>
                    </a:lnTo>
                    <a:lnTo>
                      <a:pt x="310" y="54"/>
                    </a:lnTo>
                    <a:lnTo>
                      <a:pt x="316" y="66"/>
                    </a:lnTo>
                    <a:lnTo>
                      <a:pt x="320" y="78"/>
                    </a:lnTo>
                    <a:lnTo>
                      <a:pt x="322" y="90"/>
                    </a:lnTo>
                    <a:lnTo>
                      <a:pt x="322" y="103"/>
                    </a:lnTo>
                    <a:lnTo>
                      <a:pt x="322" y="117"/>
                    </a:lnTo>
                    <a:lnTo>
                      <a:pt x="318" y="130"/>
                    </a:lnTo>
                    <a:lnTo>
                      <a:pt x="314" y="143"/>
                    </a:lnTo>
                    <a:lnTo>
                      <a:pt x="308" y="155"/>
                    </a:lnTo>
                    <a:lnTo>
                      <a:pt x="298" y="167"/>
                    </a:lnTo>
                    <a:lnTo>
                      <a:pt x="289" y="176"/>
                    </a:lnTo>
                    <a:lnTo>
                      <a:pt x="277" y="184"/>
                    </a:lnTo>
                    <a:lnTo>
                      <a:pt x="265" y="191"/>
                    </a:lnTo>
                    <a:lnTo>
                      <a:pt x="282" y="197"/>
                    </a:lnTo>
                    <a:lnTo>
                      <a:pt x="298" y="207"/>
                    </a:lnTo>
                    <a:lnTo>
                      <a:pt x="305" y="211"/>
                    </a:lnTo>
                    <a:lnTo>
                      <a:pt x="312" y="216"/>
                    </a:lnTo>
                    <a:lnTo>
                      <a:pt x="317" y="223"/>
                    </a:lnTo>
                    <a:lnTo>
                      <a:pt x="322" y="228"/>
                    </a:lnTo>
                    <a:lnTo>
                      <a:pt x="328" y="235"/>
                    </a:lnTo>
                    <a:lnTo>
                      <a:pt x="331" y="243"/>
                    </a:lnTo>
                    <a:lnTo>
                      <a:pt x="335" y="249"/>
                    </a:lnTo>
                    <a:lnTo>
                      <a:pt x="338" y="257"/>
                    </a:lnTo>
                    <a:lnTo>
                      <a:pt x="342" y="273"/>
                    </a:lnTo>
                    <a:lnTo>
                      <a:pt x="343" y="290"/>
                    </a:lnTo>
                    <a:lnTo>
                      <a:pt x="342" y="304"/>
                    </a:lnTo>
                    <a:lnTo>
                      <a:pt x="339" y="318"/>
                    </a:lnTo>
                    <a:lnTo>
                      <a:pt x="335" y="331"/>
                    </a:lnTo>
                    <a:lnTo>
                      <a:pt x="330" y="345"/>
                    </a:lnTo>
                    <a:lnTo>
                      <a:pt x="322" y="357"/>
                    </a:lnTo>
                    <a:lnTo>
                      <a:pt x="314" y="369"/>
                    </a:lnTo>
                    <a:lnTo>
                      <a:pt x="305" y="378"/>
                    </a:lnTo>
                    <a:lnTo>
                      <a:pt x="294" y="387"/>
                    </a:lnTo>
                    <a:lnTo>
                      <a:pt x="282" y="394"/>
                    </a:lnTo>
                    <a:lnTo>
                      <a:pt x="269" y="399"/>
                    </a:lnTo>
                    <a:lnTo>
                      <a:pt x="255" y="403"/>
                    </a:lnTo>
                    <a:lnTo>
                      <a:pt x="239" y="406"/>
                    </a:lnTo>
                    <a:lnTo>
                      <a:pt x="225" y="407"/>
                    </a:lnTo>
                    <a:lnTo>
                      <a:pt x="204" y="408"/>
                    </a:lnTo>
                    <a:lnTo>
                      <a:pt x="175" y="408"/>
                    </a:lnTo>
                    <a:lnTo>
                      <a:pt x="139" y="408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  <a:moveTo>
                      <a:pt x="82" y="67"/>
                    </a:moveTo>
                    <a:lnTo>
                      <a:pt x="82" y="163"/>
                    </a:lnTo>
                    <a:lnTo>
                      <a:pt x="136" y="163"/>
                    </a:lnTo>
                    <a:lnTo>
                      <a:pt x="159" y="163"/>
                    </a:lnTo>
                    <a:lnTo>
                      <a:pt x="176" y="162"/>
                    </a:lnTo>
                    <a:lnTo>
                      <a:pt x="188" y="162"/>
                    </a:lnTo>
                    <a:lnTo>
                      <a:pt x="196" y="160"/>
                    </a:lnTo>
                    <a:lnTo>
                      <a:pt x="207" y="159"/>
                    </a:lnTo>
                    <a:lnTo>
                      <a:pt x="216" y="156"/>
                    </a:lnTo>
                    <a:lnTo>
                      <a:pt x="224" y="152"/>
                    </a:lnTo>
                    <a:lnTo>
                      <a:pt x="231" y="146"/>
                    </a:lnTo>
                    <a:lnTo>
                      <a:pt x="236" y="140"/>
                    </a:lnTo>
                    <a:lnTo>
                      <a:pt x="239" y="132"/>
                    </a:lnTo>
                    <a:lnTo>
                      <a:pt x="241" y="123"/>
                    </a:lnTo>
                    <a:lnTo>
                      <a:pt x="243" y="114"/>
                    </a:lnTo>
                    <a:lnTo>
                      <a:pt x="241" y="106"/>
                    </a:lnTo>
                    <a:lnTo>
                      <a:pt x="240" y="97"/>
                    </a:lnTo>
                    <a:lnTo>
                      <a:pt x="236" y="90"/>
                    </a:lnTo>
                    <a:lnTo>
                      <a:pt x="232" y="83"/>
                    </a:lnTo>
                    <a:lnTo>
                      <a:pt x="225" y="78"/>
                    </a:lnTo>
                    <a:lnTo>
                      <a:pt x="219" y="74"/>
                    </a:lnTo>
                    <a:lnTo>
                      <a:pt x="211" y="71"/>
                    </a:lnTo>
                    <a:lnTo>
                      <a:pt x="200" y="69"/>
                    </a:lnTo>
                    <a:lnTo>
                      <a:pt x="192" y="69"/>
                    </a:lnTo>
                    <a:lnTo>
                      <a:pt x="176" y="69"/>
                    </a:lnTo>
                    <a:lnTo>
                      <a:pt x="156" y="67"/>
                    </a:lnTo>
                    <a:lnTo>
                      <a:pt x="130" y="67"/>
                    </a:lnTo>
                    <a:lnTo>
                      <a:pt x="82" y="67"/>
                    </a:lnTo>
                    <a:close/>
                    <a:moveTo>
                      <a:pt x="82" y="231"/>
                    </a:moveTo>
                    <a:lnTo>
                      <a:pt x="82" y="339"/>
                    </a:lnTo>
                    <a:lnTo>
                      <a:pt x="159" y="339"/>
                    </a:lnTo>
                    <a:lnTo>
                      <a:pt x="179" y="339"/>
                    </a:lnTo>
                    <a:lnTo>
                      <a:pt x="196" y="339"/>
                    </a:lnTo>
                    <a:lnTo>
                      <a:pt x="208" y="338"/>
                    </a:lnTo>
                    <a:lnTo>
                      <a:pt x="216" y="338"/>
                    </a:lnTo>
                    <a:lnTo>
                      <a:pt x="224" y="335"/>
                    </a:lnTo>
                    <a:lnTo>
                      <a:pt x="232" y="331"/>
                    </a:lnTo>
                    <a:lnTo>
                      <a:pt x="240" y="327"/>
                    </a:lnTo>
                    <a:lnTo>
                      <a:pt x="245" y="321"/>
                    </a:lnTo>
                    <a:lnTo>
                      <a:pt x="251" y="314"/>
                    </a:lnTo>
                    <a:lnTo>
                      <a:pt x="255" y="306"/>
                    </a:lnTo>
                    <a:lnTo>
                      <a:pt x="257" y="297"/>
                    </a:lnTo>
                    <a:lnTo>
                      <a:pt x="257" y="286"/>
                    </a:lnTo>
                    <a:lnTo>
                      <a:pt x="257" y="277"/>
                    </a:lnTo>
                    <a:lnTo>
                      <a:pt x="255" y="269"/>
                    </a:lnTo>
                    <a:lnTo>
                      <a:pt x="252" y="262"/>
                    </a:lnTo>
                    <a:lnTo>
                      <a:pt x="248" y="254"/>
                    </a:lnTo>
                    <a:lnTo>
                      <a:pt x="244" y="249"/>
                    </a:lnTo>
                    <a:lnTo>
                      <a:pt x="237" y="244"/>
                    </a:lnTo>
                    <a:lnTo>
                      <a:pt x="231" y="240"/>
                    </a:lnTo>
                    <a:lnTo>
                      <a:pt x="223" y="236"/>
                    </a:lnTo>
                    <a:lnTo>
                      <a:pt x="212" y="233"/>
                    </a:lnTo>
                    <a:lnTo>
                      <a:pt x="196" y="232"/>
                    </a:lnTo>
                    <a:lnTo>
                      <a:pt x="175" y="231"/>
                    </a:lnTo>
                    <a:lnTo>
                      <a:pt x="150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8" name="Freeform 380">
                <a:extLst>
                  <a:ext uri="{FF2B5EF4-FFF2-40B4-BE49-F238E27FC236}">
                    <a16:creationId xmlns:a16="http://schemas.microsoft.com/office/drawing/2014/main" id="{C0A4C888-625E-4CDA-877D-EF8B10311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3593"/>
                <a:ext cx="43" cy="65"/>
              </a:xfrm>
              <a:custGeom>
                <a:avLst/>
                <a:gdLst>
                  <a:gd name="T0" fmla="*/ 172 w 172"/>
                  <a:gd name="T1" fmla="*/ 258 h 258"/>
                  <a:gd name="T2" fmla="*/ 2 w 172"/>
                  <a:gd name="T3" fmla="*/ 244 h 258"/>
                  <a:gd name="T4" fmla="*/ 11 w 172"/>
                  <a:gd name="T5" fmla="*/ 220 h 258"/>
                  <a:gd name="T6" fmla="*/ 26 w 172"/>
                  <a:gd name="T7" fmla="*/ 197 h 258"/>
                  <a:gd name="T8" fmla="*/ 53 w 172"/>
                  <a:gd name="T9" fmla="*/ 166 h 258"/>
                  <a:gd name="T10" fmla="*/ 87 w 172"/>
                  <a:gd name="T11" fmla="*/ 133 h 258"/>
                  <a:gd name="T12" fmla="*/ 106 w 172"/>
                  <a:gd name="T13" fmla="*/ 112 h 258"/>
                  <a:gd name="T14" fmla="*/ 117 w 172"/>
                  <a:gd name="T15" fmla="*/ 98 h 258"/>
                  <a:gd name="T16" fmla="*/ 122 w 172"/>
                  <a:gd name="T17" fmla="*/ 83 h 258"/>
                  <a:gd name="T18" fmla="*/ 122 w 172"/>
                  <a:gd name="T19" fmla="*/ 68 h 258"/>
                  <a:gd name="T20" fmla="*/ 117 w 172"/>
                  <a:gd name="T21" fmla="*/ 55 h 258"/>
                  <a:gd name="T22" fmla="*/ 109 w 172"/>
                  <a:gd name="T23" fmla="*/ 47 h 258"/>
                  <a:gd name="T24" fmla="*/ 97 w 172"/>
                  <a:gd name="T25" fmla="*/ 43 h 258"/>
                  <a:gd name="T26" fmla="*/ 83 w 172"/>
                  <a:gd name="T27" fmla="*/ 43 h 258"/>
                  <a:gd name="T28" fmla="*/ 69 w 172"/>
                  <a:gd name="T29" fmla="*/ 47 h 258"/>
                  <a:gd name="T30" fmla="*/ 61 w 172"/>
                  <a:gd name="T31" fmla="*/ 56 h 258"/>
                  <a:gd name="T32" fmla="*/ 56 w 172"/>
                  <a:gd name="T33" fmla="*/ 72 h 258"/>
                  <a:gd name="T34" fmla="*/ 6 w 172"/>
                  <a:gd name="T35" fmla="*/ 77 h 258"/>
                  <a:gd name="T36" fmla="*/ 8 w 172"/>
                  <a:gd name="T37" fmla="*/ 57 h 258"/>
                  <a:gd name="T38" fmla="*/ 15 w 172"/>
                  <a:gd name="T39" fmla="*/ 41 h 258"/>
                  <a:gd name="T40" fmla="*/ 23 w 172"/>
                  <a:gd name="T41" fmla="*/ 28 h 258"/>
                  <a:gd name="T42" fmla="*/ 34 w 172"/>
                  <a:gd name="T43" fmla="*/ 19 h 258"/>
                  <a:gd name="T44" fmla="*/ 59 w 172"/>
                  <a:gd name="T45" fmla="*/ 6 h 258"/>
                  <a:gd name="T46" fmla="*/ 91 w 172"/>
                  <a:gd name="T47" fmla="*/ 0 h 258"/>
                  <a:gd name="T48" fmla="*/ 109 w 172"/>
                  <a:gd name="T49" fmla="*/ 2 h 258"/>
                  <a:gd name="T50" fmla="*/ 125 w 172"/>
                  <a:gd name="T51" fmla="*/ 6 h 258"/>
                  <a:gd name="T52" fmla="*/ 138 w 172"/>
                  <a:gd name="T53" fmla="*/ 12 h 258"/>
                  <a:gd name="T54" fmla="*/ 150 w 172"/>
                  <a:gd name="T55" fmla="*/ 21 h 258"/>
                  <a:gd name="T56" fmla="*/ 160 w 172"/>
                  <a:gd name="T57" fmla="*/ 32 h 258"/>
                  <a:gd name="T58" fmla="*/ 166 w 172"/>
                  <a:gd name="T59" fmla="*/ 44 h 258"/>
                  <a:gd name="T60" fmla="*/ 170 w 172"/>
                  <a:gd name="T61" fmla="*/ 57 h 258"/>
                  <a:gd name="T62" fmla="*/ 172 w 172"/>
                  <a:gd name="T63" fmla="*/ 72 h 258"/>
                  <a:gd name="T64" fmla="*/ 170 w 172"/>
                  <a:gd name="T65" fmla="*/ 89 h 258"/>
                  <a:gd name="T66" fmla="*/ 166 w 172"/>
                  <a:gd name="T67" fmla="*/ 105 h 258"/>
                  <a:gd name="T68" fmla="*/ 146 w 172"/>
                  <a:gd name="T69" fmla="*/ 138 h 258"/>
                  <a:gd name="T70" fmla="*/ 114 w 172"/>
                  <a:gd name="T71" fmla="*/ 170 h 258"/>
                  <a:gd name="T72" fmla="*/ 84 w 172"/>
                  <a:gd name="T73" fmla="*/ 198 h 258"/>
                  <a:gd name="T74" fmla="*/ 75 w 172"/>
                  <a:gd name="T75" fmla="*/ 21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258">
                    <a:moveTo>
                      <a:pt x="172" y="213"/>
                    </a:moveTo>
                    <a:lnTo>
                      <a:pt x="172" y="258"/>
                    </a:lnTo>
                    <a:lnTo>
                      <a:pt x="0" y="258"/>
                    </a:lnTo>
                    <a:lnTo>
                      <a:pt x="2" y="244"/>
                    </a:lnTo>
                    <a:lnTo>
                      <a:pt x="6" y="232"/>
                    </a:lnTo>
                    <a:lnTo>
                      <a:pt x="11" y="220"/>
                    </a:lnTo>
                    <a:lnTo>
                      <a:pt x="16" y="209"/>
                    </a:lnTo>
                    <a:lnTo>
                      <a:pt x="26" y="197"/>
                    </a:lnTo>
                    <a:lnTo>
                      <a:pt x="37" y="182"/>
                    </a:lnTo>
                    <a:lnTo>
                      <a:pt x="53" y="166"/>
                    </a:lnTo>
                    <a:lnTo>
                      <a:pt x="72" y="148"/>
                    </a:lnTo>
                    <a:lnTo>
                      <a:pt x="87" y="133"/>
                    </a:lnTo>
                    <a:lnTo>
                      <a:pt x="99" y="121"/>
                    </a:lnTo>
                    <a:lnTo>
                      <a:pt x="106" y="112"/>
                    </a:lnTo>
                    <a:lnTo>
                      <a:pt x="113" y="105"/>
                    </a:lnTo>
                    <a:lnTo>
                      <a:pt x="117" y="98"/>
                    </a:lnTo>
                    <a:lnTo>
                      <a:pt x="120" y="90"/>
                    </a:lnTo>
                    <a:lnTo>
                      <a:pt x="122" y="83"/>
                    </a:lnTo>
                    <a:lnTo>
                      <a:pt x="122" y="76"/>
                    </a:lnTo>
                    <a:lnTo>
                      <a:pt x="122" y="68"/>
                    </a:lnTo>
                    <a:lnTo>
                      <a:pt x="120" y="61"/>
                    </a:lnTo>
                    <a:lnTo>
                      <a:pt x="117" y="55"/>
                    </a:lnTo>
                    <a:lnTo>
                      <a:pt x="114" y="51"/>
                    </a:lnTo>
                    <a:lnTo>
                      <a:pt x="109" y="47"/>
                    </a:lnTo>
                    <a:lnTo>
                      <a:pt x="104" y="44"/>
                    </a:lnTo>
                    <a:lnTo>
                      <a:pt x="97" y="43"/>
                    </a:lnTo>
                    <a:lnTo>
                      <a:pt x="89" y="41"/>
                    </a:lnTo>
                    <a:lnTo>
                      <a:pt x="83" y="43"/>
                    </a:lnTo>
                    <a:lnTo>
                      <a:pt x="76" y="44"/>
                    </a:lnTo>
                    <a:lnTo>
                      <a:pt x="69" y="47"/>
                    </a:lnTo>
                    <a:lnTo>
                      <a:pt x="65" y="51"/>
                    </a:lnTo>
                    <a:lnTo>
                      <a:pt x="61" y="56"/>
                    </a:lnTo>
                    <a:lnTo>
                      <a:pt x="57" y="63"/>
                    </a:lnTo>
                    <a:lnTo>
                      <a:pt x="56" y="72"/>
                    </a:lnTo>
                    <a:lnTo>
                      <a:pt x="55" y="81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15" y="41"/>
                    </a:lnTo>
                    <a:lnTo>
                      <a:pt x="19" y="35"/>
                    </a:lnTo>
                    <a:lnTo>
                      <a:pt x="23" y="28"/>
                    </a:lnTo>
                    <a:lnTo>
                      <a:pt x="28" y="23"/>
                    </a:lnTo>
                    <a:lnTo>
                      <a:pt x="34" y="19"/>
                    </a:lnTo>
                    <a:lnTo>
                      <a:pt x="45" y="11"/>
                    </a:lnTo>
                    <a:lnTo>
                      <a:pt x="59" y="6"/>
                    </a:lnTo>
                    <a:lnTo>
                      <a:pt x="75" y="2"/>
                    </a:lnTo>
                    <a:lnTo>
                      <a:pt x="91" y="0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17" y="4"/>
                    </a:lnTo>
                    <a:lnTo>
                      <a:pt x="125" y="6"/>
                    </a:lnTo>
                    <a:lnTo>
                      <a:pt x="132" y="8"/>
                    </a:lnTo>
                    <a:lnTo>
                      <a:pt x="138" y="12"/>
                    </a:lnTo>
                    <a:lnTo>
                      <a:pt x="145" y="16"/>
                    </a:lnTo>
                    <a:lnTo>
                      <a:pt x="150" y="21"/>
                    </a:lnTo>
                    <a:lnTo>
                      <a:pt x="156" y="27"/>
                    </a:lnTo>
                    <a:lnTo>
                      <a:pt x="160" y="32"/>
                    </a:lnTo>
                    <a:lnTo>
                      <a:pt x="164" y="37"/>
                    </a:lnTo>
                    <a:lnTo>
                      <a:pt x="166" y="44"/>
                    </a:lnTo>
                    <a:lnTo>
                      <a:pt x="169" y="51"/>
                    </a:lnTo>
                    <a:lnTo>
                      <a:pt x="170" y="57"/>
                    </a:lnTo>
                    <a:lnTo>
                      <a:pt x="172" y="64"/>
                    </a:lnTo>
                    <a:lnTo>
                      <a:pt x="172" y="72"/>
                    </a:lnTo>
                    <a:lnTo>
                      <a:pt x="172" y="81"/>
                    </a:lnTo>
                    <a:lnTo>
                      <a:pt x="170" y="89"/>
                    </a:lnTo>
                    <a:lnTo>
                      <a:pt x="169" y="97"/>
                    </a:lnTo>
                    <a:lnTo>
                      <a:pt x="166" y="105"/>
                    </a:lnTo>
                    <a:lnTo>
                      <a:pt x="158" y="121"/>
                    </a:lnTo>
                    <a:lnTo>
                      <a:pt x="146" y="138"/>
                    </a:lnTo>
                    <a:lnTo>
                      <a:pt x="133" y="151"/>
                    </a:lnTo>
                    <a:lnTo>
                      <a:pt x="114" y="170"/>
                    </a:lnTo>
                    <a:lnTo>
                      <a:pt x="95" y="189"/>
                    </a:lnTo>
                    <a:lnTo>
                      <a:pt x="84" y="198"/>
                    </a:lnTo>
                    <a:lnTo>
                      <a:pt x="79" y="206"/>
                    </a:lnTo>
                    <a:lnTo>
                      <a:pt x="75" y="213"/>
                    </a:lnTo>
                    <a:lnTo>
                      <a:pt x="172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49" name="Freeform 381">
                <a:extLst>
                  <a:ext uri="{FF2B5EF4-FFF2-40B4-BE49-F238E27FC236}">
                    <a16:creationId xmlns:a16="http://schemas.microsoft.com/office/drawing/2014/main" id="{3BAC91EA-280C-46D4-9D33-FAE89B4F7E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8" y="3593"/>
                <a:ext cx="43" cy="66"/>
              </a:xfrm>
              <a:custGeom>
                <a:avLst/>
                <a:gdLst>
                  <a:gd name="T0" fmla="*/ 118 w 171"/>
                  <a:gd name="T1" fmla="*/ 63 h 262"/>
                  <a:gd name="T2" fmla="*/ 110 w 171"/>
                  <a:gd name="T3" fmla="*/ 48 h 262"/>
                  <a:gd name="T4" fmla="*/ 97 w 171"/>
                  <a:gd name="T5" fmla="*/ 41 h 262"/>
                  <a:gd name="T6" fmla="*/ 77 w 171"/>
                  <a:gd name="T7" fmla="*/ 44 h 262"/>
                  <a:gd name="T8" fmla="*/ 60 w 171"/>
                  <a:gd name="T9" fmla="*/ 64 h 262"/>
                  <a:gd name="T10" fmla="*/ 52 w 171"/>
                  <a:gd name="T11" fmla="*/ 113 h 262"/>
                  <a:gd name="T12" fmla="*/ 66 w 171"/>
                  <a:gd name="T13" fmla="*/ 100 h 262"/>
                  <a:gd name="T14" fmla="*/ 83 w 171"/>
                  <a:gd name="T15" fmla="*/ 93 h 262"/>
                  <a:gd name="T16" fmla="*/ 105 w 171"/>
                  <a:gd name="T17" fmla="*/ 92 h 262"/>
                  <a:gd name="T18" fmla="*/ 125 w 171"/>
                  <a:gd name="T19" fmla="*/ 97 h 262"/>
                  <a:gd name="T20" fmla="*/ 143 w 171"/>
                  <a:gd name="T21" fmla="*/ 109 h 262"/>
                  <a:gd name="T22" fmla="*/ 159 w 171"/>
                  <a:gd name="T23" fmla="*/ 128 h 262"/>
                  <a:gd name="T24" fmla="*/ 168 w 171"/>
                  <a:gd name="T25" fmla="*/ 150 h 262"/>
                  <a:gd name="T26" fmla="*/ 171 w 171"/>
                  <a:gd name="T27" fmla="*/ 175 h 262"/>
                  <a:gd name="T28" fmla="*/ 168 w 171"/>
                  <a:gd name="T29" fmla="*/ 203 h 262"/>
                  <a:gd name="T30" fmla="*/ 158 w 171"/>
                  <a:gd name="T31" fmla="*/ 226 h 262"/>
                  <a:gd name="T32" fmla="*/ 142 w 171"/>
                  <a:gd name="T33" fmla="*/ 244 h 262"/>
                  <a:gd name="T34" fmla="*/ 122 w 171"/>
                  <a:gd name="T35" fmla="*/ 256 h 262"/>
                  <a:gd name="T36" fmla="*/ 98 w 171"/>
                  <a:gd name="T37" fmla="*/ 262 h 262"/>
                  <a:gd name="T38" fmla="*/ 70 w 171"/>
                  <a:gd name="T39" fmla="*/ 260 h 262"/>
                  <a:gd name="T40" fmla="*/ 46 w 171"/>
                  <a:gd name="T41" fmla="*/ 251 h 262"/>
                  <a:gd name="T42" fmla="*/ 25 w 171"/>
                  <a:gd name="T43" fmla="*/ 232 h 262"/>
                  <a:gd name="T44" fmla="*/ 11 w 171"/>
                  <a:gd name="T45" fmla="*/ 205 h 262"/>
                  <a:gd name="T46" fmla="*/ 1 w 171"/>
                  <a:gd name="T47" fmla="*/ 165 h 262"/>
                  <a:gd name="T48" fmla="*/ 0 w 171"/>
                  <a:gd name="T49" fmla="*/ 117 h 262"/>
                  <a:gd name="T50" fmla="*/ 7 w 171"/>
                  <a:gd name="T51" fmla="*/ 73 h 262"/>
                  <a:gd name="T52" fmla="*/ 20 w 171"/>
                  <a:gd name="T53" fmla="*/ 40 h 262"/>
                  <a:gd name="T54" fmla="*/ 40 w 171"/>
                  <a:gd name="T55" fmla="*/ 19 h 262"/>
                  <a:gd name="T56" fmla="*/ 65 w 171"/>
                  <a:gd name="T57" fmla="*/ 6 h 262"/>
                  <a:gd name="T58" fmla="*/ 94 w 171"/>
                  <a:gd name="T59" fmla="*/ 0 h 262"/>
                  <a:gd name="T60" fmla="*/ 131 w 171"/>
                  <a:gd name="T61" fmla="*/ 10 h 262"/>
                  <a:gd name="T62" fmla="*/ 158 w 171"/>
                  <a:gd name="T63" fmla="*/ 37 h 262"/>
                  <a:gd name="T64" fmla="*/ 56 w 171"/>
                  <a:gd name="T65" fmla="*/ 171 h 262"/>
                  <a:gd name="T66" fmla="*/ 61 w 171"/>
                  <a:gd name="T67" fmla="*/ 201 h 262"/>
                  <a:gd name="T68" fmla="*/ 78 w 171"/>
                  <a:gd name="T69" fmla="*/ 218 h 262"/>
                  <a:gd name="T70" fmla="*/ 98 w 171"/>
                  <a:gd name="T71" fmla="*/ 220 h 262"/>
                  <a:gd name="T72" fmla="*/ 114 w 171"/>
                  <a:gd name="T73" fmla="*/ 211 h 262"/>
                  <a:gd name="T74" fmla="*/ 122 w 171"/>
                  <a:gd name="T75" fmla="*/ 187 h 262"/>
                  <a:gd name="T76" fmla="*/ 121 w 171"/>
                  <a:gd name="T77" fmla="*/ 154 h 262"/>
                  <a:gd name="T78" fmla="*/ 109 w 171"/>
                  <a:gd name="T79" fmla="*/ 134 h 262"/>
                  <a:gd name="T80" fmla="*/ 89 w 171"/>
                  <a:gd name="T81" fmla="*/ 128 h 262"/>
                  <a:gd name="T82" fmla="*/ 70 w 171"/>
                  <a:gd name="T83" fmla="*/ 134 h 262"/>
                  <a:gd name="T84" fmla="*/ 57 w 171"/>
                  <a:gd name="T85" fmla="*/ 153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" h="262">
                    <a:moveTo>
                      <a:pt x="166" y="64"/>
                    </a:moveTo>
                    <a:lnTo>
                      <a:pt x="119" y="69"/>
                    </a:lnTo>
                    <a:lnTo>
                      <a:pt x="118" y="63"/>
                    </a:lnTo>
                    <a:lnTo>
                      <a:pt x="115" y="57"/>
                    </a:lnTo>
                    <a:lnTo>
                      <a:pt x="113" y="52"/>
                    </a:lnTo>
                    <a:lnTo>
                      <a:pt x="110" y="48"/>
                    </a:lnTo>
                    <a:lnTo>
                      <a:pt x="106" y="45"/>
                    </a:lnTo>
                    <a:lnTo>
                      <a:pt x="101" y="43"/>
                    </a:lnTo>
                    <a:lnTo>
                      <a:pt x="97" y="41"/>
                    </a:lnTo>
                    <a:lnTo>
                      <a:pt x="91" y="41"/>
                    </a:lnTo>
                    <a:lnTo>
                      <a:pt x="83" y="41"/>
                    </a:lnTo>
                    <a:lnTo>
                      <a:pt x="77" y="44"/>
                    </a:lnTo>
                    <a:lnTo>
                      <a:pt x="70" y="49"/>
                    </a:lnTo>
                    <a:lnTo>
                      <a:pt x="65" y="55"/>
                    </a:lnTo>
                    <a:lnTo>
                      <a:pt x="60" y="64"/>
                    </a:lnTo>
                    <a:lnTo>
                      <a:pt x="56" y="77"/>
                    </a:lnTo>
                    <a:lnTo>
                      <a:pt x="53" y="93"/>
                    </a:lnTo>
                    <a:lnTo>
                      <a:pt x="52" y="113"/>
                    </a:lnTo>
                    <a:lnTo>
                      <a:pt x="56" y="108"/>
                    </a:lnTo>
                    <a:lnTo>
                      <a:pt x="61" y="104"/>
                    </a:lnTo>
                    <a:lnTo>
                      <a:pt x="66" y="100"/>
                    </a:lnTo>
                    <a:lnTo>
                      <a:pt x="72" y="97"/>
                    </a:lnTo>
                    <a:lnTo>
                      <a:pt x="77" y="94"/>
                    </a:lnTo>
                    <a:lnTo>
                      <a:pt x="83" y="93"/>
                    </a:lnTo>
                    <a:lnTo>
                      <a:pt x="90" y="92"/>
                    </a:lnTo>
                    <a:lnTo>
                      <a:pt x="97" y="92"/>
                    </a:lnTo>
                    <a:lnTo>
                      <a:pt x="105" y="92"/>
                    </a:lnTo>
                    <a:lnTo>
                      <a:pt x="111" y="93"/>
                    </a:lnTo>
                    <a:lnTo>
                      <a:pt x="118" y="94"/>
                    </a:lnTo>
                    <a:lnTo>
                      <a:pt x="125" y="97"/>
                    </a:lnTo>
                    <a:lnTo>
                      <a:pt x="131" y="101"/>
                    </a:lnTo>
                    <a:lnTo>
                      <a:pt x="138" y="105"/>
                    </a:lnTo>
                    <a:lnTo>
                      <a:pt x="143" y="109"/>
                    </a:lnTo>
                    <a:lnTo>
                      <a:pt x="150" y="116"/>
                    </a:lnTo>
                    <a:lnTo>
                      <a:pt x="154" y="121"/>
                    </a:lnTo>
                    <a:lnTo>
                      <a:pt x="159" y="128"/>
                    </a:lnTo>
                    <a:lnTo>
                      <a:pt x="163" y="134"/>
                    </a:lnTo>
                    <a:lnTo>
                      <a:pt x="166" y="142"/>
                    </a:lnTo>
                    <a:lnTo>
                      <a:pt x="168" y="150"/>
                    </a:lnTo>
                    <a:lnTo>
                      <a:pt x="170" y="158"/>
                    </a:lnTo>
                    <a:lnTo>
                      <a:pt x="171" y="166"/>
                    </a:lnTo>
                    <a:lnTo>
                      <a:pt x="171" y="175"/>
                    </a:lnTo>
                    <a:lnTo>
                      <a:pt x="171" y="185"/>
                    </a:lnTo>
                    <a:lnTo>
                      <a:pt x="170" y="194"/>
                    </a:lnTo>
                    <a:lnTo>
                      <a:pt x="168" y="203"/>
                    </a:lnTo>
                    <a:lnTo>
                      <a:pt x="166" y="211"/>
                    </a:lnTo>
                    <a:lnTo>
                      <a:pt x="162" y="218"/>
                    </a:lnTo>
                    <a:lnTo>
                      <a:pt x="158" y="226"/>
                    </a:lnTo>
                    <a:lnTo>
                      <a:pt x="154" y="232"/>
                    </a:lnTo>
                    <a:lnTo>
                      <a:pt x="148" y="238"/>
                    </a:lnTo>
                    <a:lnTo>
                      <a:pt x="142" y="244"/>
                    </a:lnTo>
                    <a:lnTo>
                      <a:pt x="135" y="248"/>
                    </a:lnTo>
                    <a:lnTo>
                      <a:pt x="129" y="252"/>
                    </a:lnTo>
                    <a:lnTo>
                      <a:pt x="122" y="256"/>
                    </a:lnTo>
                    <a:lnTo>
                      <a:pt x="114" y="259"/>
                    </a:lnTo>
                    <a:lnTo>
                      <a:pt x="106" y="260"/>
                    </a:lnTo>
                    <a:lnTo>
                      <a:pt x="98" y="262"/>
                    </a:lnTo>
                    <a:lnTo>
                      <a:pt x="89" y="262"/>
                    </a:lnTo>
                    <a:lnTo>
                      <a:pt x="79" y="262"/>
                    </a:lnTo>
                    <a:lnTo>
                      <a:pt x="70" y="260"/>
                    </a:lnTo>
                    <a:lnTo>
                      <a:pt x="62" y="258"/>
                    </a:lnTo>
                    <a:lnTo>
                      <a:pt x="53" y="255"/>
                    </a:lnTo>
                    <a:lnTo>
                      <a:pt x="46" y="251"/>
                    </a:lnTo>
                    <a:lnTo>
                      <a:pt x="38" y="246"/>
                    </a:lnTo>
                    <a:lnTo>
                      <a:pt x="32" y="239"/>
                    </a:lnTo>
                    <a:lnTo>
                      <a:pt x="25" y="232"/>
                    </a:lnTo>
                    <a:lnTo>
                      <a:pt x="20" y="224"/>
                    </a:lnTo>
                    <a:lnTo>
                      <a:pt x="14" y="215"/>
                    </a:lnTo>
                    <a:lnTo>
                      <a:pt x="11" y="205"/>
                    </a:lnTo>
                    <a:lnTo>
                      <a:pt x="7" y="193"/>
                    </a:lnTo>
                    <a:lnTo>
                      <a:pt x="4" y="179"/>
                    </a:lnTo>
                    <a:lnTo>
                      <a:pt x="1" y="165"/>
                    </a:lnTo>
                    <a:lnTo>
                      <a:pt x="0" y="150"/>
                    </a:lnTo>
                    <a:lnTo>
                      <a:pt x="0" y="133"/>
                    </a:lnTo>
                    <a:lnTo>
                      <a:pt x="0" y="117"/>
                    </a:lnTo>
                    <a:lnTo>
                      <a:pt x="1" y="101"/>
                    </a:lnTo>
                    <a:lnTo>
                      <a:pt x="4" y="86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4" y="49"/>
                    </a:lnTo>
                    <a:lnTo>
                      <a:pt x="20" y="40"/>
                    </a:lnTo>
                    <a:lnTo>
                      <a:pt x="26" y="32"/>
                    </a:lnTo>
                    <a:lnTo>
                      <a:pt x="33" y="24"/>
                    </a:lnTo>
                    <a:lnTo>
                      <a:pt x="40" y="19"/>
                    </a:lnTo>
                    <a:lnTo>
                      <a:pt x="48" y="14"/>
                    </a:lnTo>
                    <a:lnTo>
                      <a:pt x="56" y="8"/>
                    </a:lnTo>
                    <a:lnTo>
                      <a:pt x="65" y="6"/>
                    </a:lnTo>
                    <a:lnTo>
                      <a:pt x="74" y="3"/>
                    </a:lnTo>
                    <a:lnTo>
                      <a:pt x="83" y="2"/>
                    </a:lnTo>
                    <a:lnTo>
                      <a:pt x="94" y="0"/>
                    </a:lnTo>
                    <a:lnTo>
                      <a:pt x="107" y="2"/>
                    </a:lnTo>
                    <a:lnTo>
                      <a:pt x="121" y="6"/>
                    </a:lnTo>
                    <a:lnTo>
                      <a:pt x="131" y="10"/>
                    </a:lnTo>
                    <a:lnTo>
                      <a:pt x="142" y="18"/>
                    </a:lnTo>
                    <a:lnTo>
                      <a:pt x="151" y="27"/>
                    </a:lnTo>
                    <a:lnTo>
                      <a:pt x="158" y="37"/>
                    </a:lnTo>
                    <a:lnTo>
                      <a:pt x="163" y="49"/>
                    </a:lnTo>
                    <a:lnTo>
                      <a:pt x="166" y="64"/>
                    </a:lnTo>
                    <a:close/>
                    <a:moveTo>
                      <a:pt x="56" y="171"/>
                    </a:moveTo>
                    <a:lnTo>
                      <a:pt x="56" y="183"/>
                    </a:lnTo>
                    <a:lnTo>
                      <a:pt x="58" y="193"/>
                    </a:lnTo>
                    <a:lnTo>
                      <a:pt x="61" y="201"/>
                    </a:lnTo>
                    <a:lnTo>
                      <a:pt x="66" y="209"/>
                    </a:lnTo>
                    <a:lnTo>
                      <a:pt x="72" y="214"/>
                    </a:lnTo>
                    <a:lnTo>
                      <a:pt x="78" y="218"/>
                    </a:lnTo>
                    <a:lnTo>
                      <a:pt x="85" y="220"/>
                    </a:lnTo>
                    <a:lnTo>
                      <a:pt x="91" y="222"/>
                    </a:lnTo>
                    <a:lnTo>
                      <a:pt x="98" y="220"/>
                    </a:lnTo>
                    <a:lnTo>
                      <a:pt x="103" y="219"/>
                    </a:lnTo>
                    <a:lnTo>
                      <a:pt x="109" y="215"/>
                    </a:lnTo>
                    <a:lnTo>
                      <a:pt x="114" y="211"/>
                    </a:lnTo>
                    <a:lnTo>
                      <a:pt x="118" y="205"/>
                    </a:lnTo>
                    <a:lnTo>
                      <a:pt x="121" y="197"/>
                    </a:lnTo>
                    <a:lnTo>
                      <a:pt x="122" y="187"/>
                    </a:lnTo>
                    <a:lnTo>
                      <a:pt x="123" y="175"/>
                    </a:lnTo>
                    <a:lnTo>
                      <a:pt x="122" y="165"/>
                    </a:lnTo>
                    <a:lnTo>
                      <a:pt x="121" y="154"/>
                    </a:lnTo>
                    <a:lnTo>
                      <a:pt x="118" y="146"/>
                    </a:lnTo>
                    <a:lnTo>
                      <a:pt x="113" y="140"/>
                    </a:lnTo>
                    <a:lnTo>
                      <a:pt x="109" y="134"/>
                    </a:lnTo>
                    <a:lnTo>
                      <a:pt x="102" y="130"/>
                    </a:lnTo>
                    <a:lnTo>
                      <a:pt x="95" y="129"/>
                    </a:lnTo>
                    <a:lnTo>
                      <a:pt x="89" y="128"/>
                    </a:lnTo>
                    <a:lnTo>
                      <a:pt x="82" y="129"/>
                    </a:lnTo>
                    <a:lnTo>
                      <a:pt x="76" y="130"/>
                    </a:lnTo>
                    <a:lnTo>
                      <a:pt x="70" y="134"/>
                    </a:lnTo>
                    <a:lnTo>
                      <a:pt x="65" y="138"/>
                    </a:lnTo>
                    <a:lnTo>
                      <a:pt x="61" y="145"/>
                    </a:lnTo>
                    <a:lnTo>
                      <a:pt x="57" y="153"/>
                    </a:lnTo>
                    <a:lnTo>
                      <a:pt x="56" y="161"/>
                    </a:lnTo>
                    <a:lnTo>
                      <a:pt x="56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0" name="Freeform 382">
                <a:extLst>
                  <a:ext uri="{FF2B5EF4-FFF2-40B4-BE49-F238E27FC236}">
                    <a16:creationId xmlns:a16="http://schemas.microsoft.com/office/drawing/2014/main" id="{680DFAB3-3761-489C-AA58-D811D527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" y="2101"/>
                <a:ext cx="1010" cy="850"/>
              </a:xfrm>
              <a:custGeom>
                <a:avLst/>
                <a:gdLst>
                  <a:gd name="T0" fmla="*/ 3721 w 4041"/>
                  <a:gd name="T1" fmla="*/ 1 h 3401"/>
                  <a:gd name="T2" fmla="*/ 3772 w 4041"/>
                  <a:gd name="T3" fmla="*/ 6 h 3401"/>
                  <a:gd name="T4" fmla="*/ 3820 w 4041"/>
                  <a:gd name="T5" fmla="*/ 18 h 3401"/>
                  <a:gd name="T6" fmla="*/ 3865 w 4041"/>
                  <a:gd name="T7" fmla="*/ 37 h 3401"/>
                  <a:gd name="T8" fmla="*/ 3906 w 4041"/>
                  <a:gd name="T9" fmla="*/ 61 h 3401"/>
                  <a:gd name="T10" fmla="*/ 3943 w 4041"/>
                  <a:gd name="T11" fmla="*/ 90 h 3401"/>
                  <a:gd name="T12" fmla="*/ 3973 w 4041"/>
                  <a:gd name="T13" fmla="*/ 123 h 3401"/>
                  <a:gd name="T14" fmla="*/ 4000 w 4041"/>
                  <a:gd name="T15" fmla="*/ 160 h 3401"/>
                  <a:gd name="T16" fmla="*/ 4021 w 4041"/>
                  <a:gd name="T17" fmla="*/ 200 h 3401"/>
                  <a:gd name="T18" fmla="*/ 4034 w 4041"/>
                  <a:gd name="T19" fmla="*/ 242 h 3401"/>
                  <a:gd name="T20" fmla="*/ 4041 w 4041"/>
                  <a:gd name="T21" fmla="*/ 289 h 3401"/>
                  <a:gd name="T22" fmla="*/ 4041 w 4041"/>
                  <a:gd name="T23" fmla="*/ 3113 h 3401"/>
                  <a:gd name="T24" fmla="*/ 4034 w 4041"/>
                  <a:gd name="T25" fmla="*/ 3158 h 3401"/>
                  <a:gd name="T26" fmla="*/ 4021 w 4041"/>
                  <a:gd name="T27" fmla="*/ 3202 h 3401"/>
                  <a:gd name="T28" fmla="*/ 4000 w 4041"/>
                  <a:gd name="T29" fmla="*/ 3242 h 3401"/>
                  <a:gd name="T30" fmla="*/ 3973 w 4041"/>
                  <a:gd name="T31" fmla="*/ 3279 h 3401"/>
                  <a:gd name="T32" fmla="*/ 3943 w 4041"/>
                  <a:gd name="T33" fmla="*/ 3312 h 3401"/>
                  <a:gd name="T34" fmla="*/ 3906 w 4041"/>
                  <a:gd name="T35" fmla="*/ 3341 h 3401"/>
                  <a:gd name="T36" fmla="*/ 3865 w 4041"/>
                  <a:gd name="T37" fmla="*/ 3365 h 3401"/>
                  <a:gd name="T38" fmla="*/ 3820 w 4041"/>
                  <a:gd name="T39" fmla="*/ 3382 h 3401"/>
                  <a:gd name="T40" fmla="*/ 3772 w 4041"/>
                  <a:gd name="T41" fmla="*/ 3395 h 3401"/>
                  <a:gd name="T42" fmla="*/ 3721 w 4041"/>
                  <a:gd name="T43" fmla="*/ 3401 h 3401"/>
                  <a:gd name="T44" fmla="*/ 320 w 4041"/>
                  <a:gd name="T45" fmla="*/ 3401 h 3401"/>
                  <a:gd name="T46" fmla="*/ 269 w 4041"/>
                  <a:gd name="T47" fmla="*/ 3395 h 3401"/>
                  <a:gd name="T48" fmla="*/ 221 w 4041"/>
                  <a:gd name="T49" fmla="*/ 3382 h 3401"/>
                  <a:gd name="T50" fmla="*/ 176 w 4041"/>
                  <a:gd name="T51" fmla="*/ 3365 h 3401"/>
                  <a:gd name="T52" fmla="*/ 135 w 4041"/>
                  <a:gd name="T53" fmla="*/ 3341 h 3401"/>
                  <a:gd name="T54" fmla="*/ 99 w 4041"/>
                  <a:gd name="T55" fmla="*/ 3312 h 3401"/>
                  <a:gd name="T56" fmla="*/ 67 w 4041"/>
                  <a:gd name="T57" fmla="*/ 3279 h 3401"/>
                  <a:gd name="T58" fmla="*/ 41 w 4041"/>
                  <a:gd name="T59" fmla="*/ 3242 h 3401"/>
                  <a:gd name="T60" fmla="*/ 21 w 4041"/>
                  <a:gd name="T61" fmla="*/ 3202 h 3401"/>
                  <a:gd name="T62" fmla="*/ 6 w 4041"/>
                  <a:gd name="T63" fmla="*/ 3158 h 3401"/>
                  <a:gd name="T64" fmla="*/ 1 w 4041"/>
                  <a:gd name="T65" fmla="*/ 3113 h 3401"/>
                  <a:gd name="T66" fmla="*/ 1 w 4041"/>
                  <a:gd name="T67" fmla="*/ 289 h 3401"/>
                  <a:gd name="T68" fmla="*/ 6 w 4041"/>
                  <a:gd name="T69" fmla="*/ 242 h 3401"/>
                  <a:gd name="T70" fmla="*/ 21 w 4041"/>
                  <a:gd name="T71" fmla="*/ 200 h 3401"/>
                  <a:gd name="T72" fmla="*/ 41 w 4041"/>
                  <a:gd name="T73" fmla="*/ 160 h 3401"/>
                  <a:gd name="T74" fmla="*/ 67 w 4041"/>
                  <a:gd name="T75" fmla="*/ 123 h 3401"/>
                  <a:gd name="T76" fmla="*/ 99 w 4041"/>
                  <a:gd name="T77" fmla="*/ 90 h 3401"/>
                  <a:gd name="T78" fmla="*/ 135 w 4041"/>
                  <a:gd name="T79" fmla="*/ 61 h 3401"/>
                  <a:gd name="T80" fmla="*/ 176 w 4041"/>
                  <a:gd name="T81" fmla="*/ 37 h 3401"/>
                  <a:gd name="T82" fmla="*/ 221 w 4041"/>
                  <a:gd name="T83" fmla="*/ 18 h 3401"/>
                  <a:gd name="T84" fmla="*/ 269 w 4041"/>
                  <a:gd name="T85" fmla="*/ 6 h 3401"/>
                  <a:gd name="T86" fmla="*/ 320 w 4041"/>
                  <a:gd name="T87" fmla="*/ 1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1" h="3401">
                    <a:moveTo>
                      <a:pt x="337" y="0"/>
                    </a:moveTo>
                    <a:lnTo>
                      <a:pt x="3704" y="0"/>
                    </a:lnTo>
                    <a:lnTo>
                      <a:pt x="3721" y="1"/>
                    </a:lnTo>
                    <a:lnTo>
                      <a:pt x="3739" y="2"/>
                    </a:lnTo>
                    <a:lnTo>
                      <a:pt x="3756" y="4"/>
                    </a:lnTo>
                    <a:lnTo>
                      <a:pt x="3772" y="6"/>
                    </a:lnTo>
                    <a:lnTo>
                      <a:pt x="3788" y="10"/>
                    </a:lnTo>
                    <a:lnTo>
                      <a:pt x="3805" y="14"/>
                    </a:lnTo>
                    <a:lnTo>
                      <a:pt x="3820" y="18"/>
                    </a:lnTo>
                    <a:lnTo>
                      <a:pt x="3835" y="25"/>
                    </a:lnTo>
                    <a:lnTo>
                      <a:pt x="3850" y="30"/>
                    </a:lnTo>
                    <a:lnTo>
                      <a:pt x="3865" y="37"/>
                    </a:lnTo>
                    <a:lnTo>
                      <a:pt x="3879" y="45"/>
                    </a:lnTo>
                    <a:lnTo>
                      <a:pt x="3892" y="53"/>
                    </a:lnTo>
                    <a:lnTo>
                      <a:pt x="3906" y="61"/>
                    </a:lnTo>
                    <a:lnTo>
                      <a:pt x="3918" y="70"/>
                    </a:lnTo>
                    <a:lnTo>
                      <a:pt x="3931" y="79"/>
                    </a:lnTo>
                    <a:lnTo>
                      <a:pt x="3943" y="90"/>
                    </a:lnTo>
                    <a:lnTo>
                      <a:pt x="3954" y="100"/>
                    </a:lnTo>
                    <a:lnTo>
                      <a:pt x="3964" y="111"/>
                    </a:lnTo>
                    <a:lnTo>
                      <a:pt x="3973" y="123"/>
                    </a:lnTo>
                    <a:lnTo>
                      <a:pt x="3984" y="135"/>
                    </a:lnTo>
                    <a:lnTo>
                      <a:pt x="3992" y="147"/>
                    </a:lnTo>
                    <a:lnTo>
                      <a:pt x="4000" y="160"/>
                    </a:lnTo>
                    <a:lnTo>
                      <a:pt x="4008" y="172"/>
                    </a:lnTo>
                    <a:lnTo>
                      <a:pt x="4015" y="187"/>
                    </a:lnTo>
                    <a:lnTo>
                      <a:pt x="4021" y="200"/>
                    </a:lnTo>
                    <a:lnTo>
                      <a:pt x="4026" y="214"/>
                    </a:lnTo>
                    <a:lnTo>
                      <a:pt x="4030" y="228"/>
                    </a:lnTo>
                    <a:lnTo>
                      <a:pt x="4034" y="242"/>
                    </a:lnTo>
                    <a:lnTo>
                      <a:pt x="4037" y="258"/>
                    </a:lnTo>
                    <a:lnTo>
                      <a:pt x="4040" y="273"/>
                    </a:lnTo>
                    <a:lnTo>
                      <a:pt x="4041" y="289"/>
                    </a:lnTo>
                    <a:lnTo>
                      <a:pt x="4041" y="303"/>
                    </a:lnTo>
                    <a:lnTo>
                      <a:pt x="4041" y="3097"/>
                    </a:lnTo>
                    <a:lnTo>
                      <a:pt x="4041" y="3113"/>
                    </a:lnTo>
                    <a:lnTo>
                      <a:pt x="4040" y="3129"/>
                    </a:lnTo>
                    <a:lnTo>
                      <a:pt x="4037" y="3143"/>
                    </a:lnTo>
                    <a:lnTo>
                      <a:pt x="4034" y="3158"/>
                    </a:lnTo>
                    <a:lnTo>
                      <a:pt x="4030" y="3173"/>
                    </a:lnTo>
                    <a:lnTo>
                      <a:pt x="4026" y="3187"/>
                    </a:lnTo>
                    <a:lnTo>
                      <a:pt x="4021" y="3202"/>
                    </a:lnTo>
                    <a:lnTo>
                      <a:pt x="4015" y="3215"/>
                    </a:lnTo>
                    <a:lnTo>
                      <a:pt x="4008" y="3228"/>
                    </a:lnTo>
                    <a:lnTo>
                      <a:pt x="4000" y="3242"/>
                    </a:lnTo>
                    <a:lnTo>
                      <a:pt x="3992" y="3255"/>
                    </a:lnTo>
                    <a:lnTo>
                      <a:pt x="3984" y="3267"/>
                    </a:lnTo>
                    <a:lnTo>
                      <a:pt x="3973" y="3279"/>
                    </a:lnTo>
                    <a:lnTo>
                      <a:pt x="3964" y="3291"/>
                    </a:lnTo>
                    <a:lnTo>
                      <a:pt x="3954" y="3301"/>
                    </a:lnTo>
                    <a:lnTo>
                      <a:pt x="3943" y="3312"/>
                    </a:lnTo>
                    <a:lnTo>
                      <a:pt x="3931" y="3323"/>
                    </a:lnTo>
                    <a:lnTo>
                      <a:pt x="3918" y="3332"/>
                    </a:lnTo>
                    <a:lnTo>
                      <a:pt x="3906" y="3341"/>
                    </a:lnTo>
                    <a:lnTo>
                      <a:pt x="3892" y="3349"/>
                    </a:lnTo>
                    <a:lnTo>
                      <a:pt x="3879" y="3357"/>
                    </a:lnTo>
                    <a:lnTo>
                      <a:pt x="3865" y="3365"/>
                    </a:lnTo>
                    <a:lnTo>
                      <a:pt x="3850" y="3372"/>
                    </a:lnTo>
                    <a:lnTo>
                      <a:pt x="3835" y="3377"/>
                    </a:lnTo>
                    <a:lnTo>
                      <a:pt x="3820" y="3382"/>
                    </a:lnTo>
                    <a:lnTo>
                      <a:pt x="3805" y="3388"/>
                    </a:lnTo>
                    <a:lnTo>
                      <a:pt x="3788" y="3392"/>
                    </a:lnTo>
                    <a:lnTo>
                      <a:pt x="3772" y="3395"/>
                    </a:lnTo>
                    <a:lnTo>
                      <a:pt x="3756" y="3398"/>
                    </a:lnTo>
                    <a:lnTo>
                      <a:pt x="3739" y="3399"/>
                    </a:lnTo>
                    <a:lnTo>
                      <a:pt x="3721" y="3401"/>
                    </a:lnTo>
                    <a:lnTo>
                      <a:pt x="3704" y="3401"/>
                    </a:lnTo>
                    <a:lnTo>
                      <a:pt x="337" y="3401"/>
                    </a:lnTo>
                    <a:lnTo>
                      <a:pt x="320" y="3401"/>
                    </a:lnTo>
                    <a:lnTo>
                      <a:pt x="302" y="3399"/>
                    </a:lnTo>
                    <a:lnTo>
                      <a:pt x="285" y="3398"/>
                    </a:lnTo>
                    <a:lnTo>
                      <a:pt x="269" y="3395"/>
                    </a:lnTo>
                    <a:lnTo>
                      <a:pt x="253" y="3392"/>
                    </a:lnTo>
                    <a:lnTo>
                      <a:pt x="237" y="3388"/>
                    </a:lnTo>
                    <a:lnTo>
                      <a:pt x="221" y="3382"/>
                    </a:lnTo>
                    <a:lnTo>
                      <a:pt x="205" y="3377"/>
                    </a:lnTo>
                    <a:lnTo>
                      <a:pt x="191" y="3372"/>
                    </a:lnTo>
                    <a:lnTo>
                      <a:pt x="176" y="3365"/>
                    </a:lnTo>
                    <a:lnTo>
                      <a:pt x="163" y="3357"/>
                    </a:lnTo>
                    <a:lnTo>
                      <a:pt x="148" y="3349"/>
                    </a:lnTo>
                    <a:lnTo>
                      <a:pt x="135" y="3341"/>
                    </a:lnTo>
                    <a:lnTo>
                      <a:pt x="123" y="3332"/>
                    </a:lnTo>
                    <a:lnTo>
                      <a:pt x="111" y="3323"/>
                    </a:lnTo>
                    <a:lnTo>
                      <a:pt x="99" y="3312"/>
                    </a:lnTo>
                    <a:lnTo>
                      <a:pt x="87" y="3301"/>
                    </a:lnTo>
                    <a:lnTo>
                      <a:pt x="77" y="3291"/>
                    </a:lnTo>
                    <a:lnTo>
                      <a:pt x="67" y="3279"/>
                    </a:lnTo>
                    <a:lnTo>
                      <a:pt x="58" y="3267"/>
                    </a:lnTo>
                    <a:lnTo>
                      <a:pt x="49" y="3255"/>
                    </a:lnTo>
                    <a:lnTo>
                      <a:pt x="41" y="3242"/>
                    </a:lnTo>
                    <a:lnTo>
                      <a:pt x="33" y="3228"/>
                    </a:lnTo>
                    <a:lnTo>
                      <a:pt x="26" y="3215"/>
                    </a:lnTo>
                    <a:lnTo>
                      <a:pt x="21" y="3202"/>
                    </a:lnTo>
                    <a:lnTo>
                      <a:pt x="16" y="3187"/>
                    </a:lnTo>
                    <a:lnTo>
                      <a:pt x="10" y="3173"/>
                    </a:lnTo>
                    <a:lnTo>
                      <a:pt x="6" y="3158"/>
                    </a:lnTo>
                    <a:lnTo>
                      <a:pt x="4" y="3143"/>
                    </a:lnTo>
                    <a:lnTo>
                      <a:pt x="1" y="3129"/>
                    </a:lnTo>
                    <a:lnTo>
                      <a:pt x="1" y="3113"/>
                    </a:lnTo>
                    <a:lnTo>
                      <a:pt x="0" y="3097"/>
                    </a:lnTo>
                    <a:lnTo>
                      <a:pt x="0" y="303"/>
                    </a:lnTo>
                    <a:lnTo>
                      <a:pt x="1" y="289"/>
                    </a:lnTo>
                    <a:lnTo>
                      <a:pt x="1" y="273"/>
                    </a:lnTo>
                    <a:lnTo>
                      <a:pt x="4" y="258"/>
                    </a:lnTo>
                    <a:lnTo>
                      <a:pt x="6" y="242"/>
                    </a:lnTo>
                    <a:lnTo>
                      <a:pt x="10" y="228"/>
                    </a:lnTo>
                    <a:lnTo>
                      <a:pt x="16" y="214"/>
                    </a:lnTo>
                    <a:lnTo>
                      <a:pt x="21" y="200"/>
                    </a:lnTo>
                    <a:lnTo>
                      <a:pt x="26" y="187"/>
                    </a:lnTo>
                    <a:lnTo>
                      <a:pt x="33" y="172"/>
                    </a:lnTo>
                    <a:lnTo>
                      <a:pt x="41" y="160"/>
                    </a:lnTo>
                    <a:lnTo>
                      <a:pt x="49" y="147"/>
                    </a:lnTo>
                    <a:lnTo>
                      <a:pt x="58" y="135"/>
                    </a:lnTo>
                    <a:lnTo>
                      <a:pt x="67" y="123"/>
                    </a:lnTo>
                    <a:lnTo>
                      <a:pt x="77" y="111"/>
                    </a:lnTo>
                    <a:lnTo>
                      <a:pt x="87" y="100"/>
                    </a:lnTo>
                    <a:lnTo>
                      <a:pt x="99" y="90"/>
                    </a:lnTo>
                    <a:lnTo>
                      <a:pt x="111" y="79"/>
                    </a:lnTo>
                    <a:lnTo>
                      <a:pt x="123" y="70"/>
                    </a:lnTo>
                    <a:lnTo>
                      <a:pt x="135" y="61"/>
                    </a:lnTo>
                    <a:lnTo>
                      <a:pt x="148" y="53"/>
                    </a:lnTo>
                    <a:lnTo>
                      <a:pt x="163" y="45"/>
                    </a:lnTo>
                    <a:lnTo>
                      <a:pt x="176" y="37"/>
                    </a:lnTo>
                    <a:lnTo>
                      <a:pt x="191" y="30"/>
                    </a:lnTo>
                    <a:lnTo>
                      <a:pt x="205" y="25"/>
                    </a:lnTo>
                    <a:lnTo>
                      <a:pt x="221" y="18"/>
                    </a:lnTo>
                    <a:lnTo>
                      <a:pt x="237" y="14"/>
                    </a:lnTo>
                    <a:lnTo>
                      <a:pt x="253" y="10"/>
                    </a:lnTo>
                    <a:lnTo>
                      <a:pt x="269" y="6"/>
                    </a:lnTo>
                    <a:lnTo>
                      <a:pt x="285" y="4"/>
                    </a:lnTo>
                    <a:lnTo>
                      <a:pt x="302" y="2"/>
                    </a:lnTo>
                    <a:lnTo>
                      <a:pt x="320" y="1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1" name="Freeform 383">
                <a:extLst>
                  <a:ext uri="{FF2B5EF4-FFF2-40B4-BE49-F238E27FC236}">
                    <a16:creationId xmlns:a16="http://schemas.microsoft.com/office/drawing/2014/main" id="{776FAE94-306B-4E5E-BE5B-F2D6CD69C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" y="2083"/>
                <a:ext cx="1046" cy="886"/>
              </a:xfrm>
              <a:custGeom>
                <a:avLst/>
                <a:gdLst>
                  <a:gd name="T0" fmla="*/ 409 w 4185"/>
                  <a:gd name="T1" fmla="*/ 142 h 3543"/>
                  <a:gd name="T2" fmla="*/ 3817 w 4185"/>
                  <a:gd name="T3" fmla="*/ 2 h 3543"/>
                  <a:gd name="T4" fmla="*/ 3895 w 4185"/>
                  <a:gd name="T5" fmla="*/ 16 h 3543"/>
                  <a:gd name="T6" fmla="*/ 3968 w 4185"/>
                  <a:gd name="T7" fmla="*/ 44 h 3543"/>
                  <a:gd name="T8" fmla="*/ 4033 w 4185"/>
                  <a:gd name="T9" fmla="*/ 84 h 3543"/>
                  <a:gd name="T10" fmla="*/ 3947 w 4185"/>
                  <a:gd name="T11" fmla="*/ 198 h 3543"/>
                  <a:gd name="T12" fmla="*/ 3857 w 4185"/>
                  <a:gd name="T13" fmla="*/ 153 h 3543"/>
                  <a:gd name="T14" fmla="*/ 3776 w 4185"/>
                  <a:gd name="T15" fmla="*/ 0 h 3543"/>
                  <a:gd name="T16" fmla="*/ 4101 w 4185"/>
                  <a:gd name="T17" fmla="*/ 149 h 3543"/>
                  <a:gd name="T18" fmla="*/ 4144 w 4185"/>
                  <a:gd name="T19" fmla="*/ 211 h 3543"/>
                  <a:gd name="T20" fmla="*/ 4171 w 4185"/>
                  <a:gd name="T21" fmla="*/ 280 h 3543"/>
                  <a:gd name="T22" fmla="*/ 4183 w 4185"/>
                  <a:gd name="T23" fmla="*/ 356 h 3543"/>
                  <a:gd name="T24" fmla="*/ 4036 w 4185"/>
                  <a:gd name="T25" fmla="*/ 329 h 3543"/>
                  <a:gd name="T26" fmla="*/ 3998 w 4185"/>
                  <a:gd name="T27" fmla="*/ 247 h 3543"/>
                  <a:gd name="T28" fmla="*/ 4185 w 4185"/>
                  <a:gd name="T29" fmla="*/ 374 h 3543"/>
                  <a:gd name="T30" fmla="*/ 4185 w 4185"/>
                  <a:gd name="T31" fmla="*/ 374 h 3543"/>
                  <a:gd name="T32" fmla="*/ 4179 w 4185"/>
                  <a:gd name="T33" fmla="*/ 3226 h 3543"/>
                  <a:gd name="T34" fmla="*/ 4160 w 4185"/>
                  <a:gd name="T35" fmla="*/ 3298 h 3543"/>
                  <a:gd name="T36" fmla="*/ 4124 w 4185"/>
                  <a:gd name="T37" fmla="*/ 3364 h 3543"/>
                  <a:gd name="T38" fmla="*/ 4076 w 4185"/>
                  <a:gd name="T39" fmla="*/ 3423 h 3543"/>
                  <a:gd name="T40" fmla="*/ 3998 w 4185"/>
                  <a:gd name="T41" fmla="*/ 3295 h 3543"/>
                  <a:gd name="T42" fmla="*/ 4036 w 4185"/>
                  <a:gd name="T43" fmla="*/ 3214 h 3543"/>
                  <a:gd name="T44" fmla="*/ 4061 w 4185"/>
                  <a:gd name="T45" fmla="*/ 3436 h 3543"/>
                  <a:gd name="T46" fmla="*/ 4002 w 4185"/>
                  <a:gd name="T47" fmla="*/ 3481 h 3543"/>
                  <a:gd name="T48" fmla="*/ 3933 w 4185"/>
                  <a:gd name="T49" fmla="*/ 3514 h 3543"/>
                  <a:gd name="T50" fmla="*/ 3857 w 4185"/>
                  <a:gd name="T51" fmla="*/ 3535 h 3543"/>
                  <a:gd name="T52" fmla="*/ 3776 w 4185"/>
                  <a:gd name="T53" fmla="*/ 3543 h 3543"/>
                  <a:gd name="T54" fmla="*/ 3857 w 4185"/>
                  <a:gd name="T55" fmla="*/ 3390 h 3543"/>
                  <a:gd name="T56" fmla="*/ 3947 w 4185"/>
                  <a:gd name="T57" fmla="*/ 3346 h 3543"/>
                  <a:gd name="T58" fmla="*/ 409 w 4185"/>
                  <a:gd name="T59" fmla="*/ 3543 h 3543"/>
                  <a:gd name="T60" fmla="*/ 409 w 4185"/>
                  <a:gd name="T61" fmla="*/ 3543 h 3543"/>
                  <a:gd name="T62" fmla="*/ 328 w 4185"/>
                  <a:gd name="T63" fmla="*/ 3535 h 3543"/>
                  <a:gd name="T64" fmla="*/ 252 w 4185"/>
                  <a:gd name="T65" fmla="*/ 3514 h 3543"/>
                  <a:gd name="T66" fmla="*/ 183 w 4185"/>
                  <a:gd name="T67" fmla="*/ 3481 h 3543"/>
                  <a:gd name="T68" fmla="*/ 124 w 4185"/>
                  <a:gd name="T69" fmla="*/ 3436 h 3543"/>
                  <a:gd name="T70" fmla="*/ 280 w 4185"/>
                  <a:gd name="T71" fmla="*/ 3371 h 3543"/>
                  <a:gd name="T72" fmla="*/ 381 w 4185"/>
                  <a:gd name="T73" fmla="*/ 3399 h 3543"/>
                  <a:gd name="T74" fmla="*/ 109 w 4185"/>
                  <a:gd name="T75" fmla="*/ 3423 h 3543"/>
                  <a:gd name="T76" fmla="*/ 61 w 4185"/>
                  <a:gd name="T77" fmla="*/ 3364 h 3543"/>
                  <a:gd name="T78" fmla="*/ 27 w 4185"/>
                  <a:gd name="T79" fmla="*/ 3298 h 3543"/>
                  <a:gd name="T80" fmla="*/ 5 w 4185"/>
                  <a:gd name="T81" fmla="*/ 3226 h 3543"/>
                  <a:gd name="T82" fmla="*/ 143 w 4185"/>
                  <a:gd name="T83" fmla="*/ 3168 h 3543"/>
                  <a:gd name="T84" fmla="*/ 163 w 4185"/>
                  <a:gd name="T85" fmla="*/ 3257 h 3543"/>
                  <a:gd name="T86" fmla="*/ 219 w 4185"/>
                  <a:gd name="T87" fmla="*/ 3330 h 3543"/>
                  <a:gd name="T88" fmla="*/ 143 w 4185"/>
                  <a:gd name="T89" fmla="*/ 374 h 3543"/>
                  <a:gd name="T90" fmla="*/ 1 w 4185"/>
                  <a:gd name="T91" fmla="*/ 356 h 3543"/>
                  <a:gd name="T92" fmla="*/ 13 w 4185"/>
                  <a:gd name="T93" fmla="*/ 280 h 3543"/>
                  <a:gd name="T94" fmla="*/ 43 w 4185"/>
                  <a:gd name="T95" fmla="*/ 211 h 3543"/>
                  <a:gd name="T96" fmla="*/ 84 w 4185"/>
                  <a:gd name="T97" fmla="*/ 149 h 3543"/>
                  <a:gd name="T98" fmla="*/ 219 w 4185"/>
                  <a:gd name="T99" fmla="*/ 214 h 3543"/>
                  <a:gd name="T100" fmla="*/ 163 w 4185"/>
                  <a:gd name="T101" fmla="*/ 287 h 3543"/>
                  <a:gd name="T102" fmla="*/ 143 w 4185"/>
                  <a:gd name="T103" fmla="*/ 374 h 3543"/>
                  <a:gd name="T104" fmla="*/ 153 w 4185"/>
                  <a:gd name="T105" fmla="*/ 84 h 3543"/>
                  <a:gd name="T106" fmla="*/ 216 w 4185"/>
                  <a:gd name="T107" fmla="*/ 44 h 3543"/>
                  <a:gd name="T108" fmla="*/ 289 w 4185"/>
                  <a:gd name="T109" fmla="*/ 16 h 3543"/>
                  <a:gd name="T110" fmla="*/ 368 w 4185"/>
                  <a:gd name="T111" fmla="*/ 2 h 3543"/>
                  <a:gd name="T112" fmla="*/ 381 w 4185"/>
                  <a:gd name="T113" fmla="*/ 144 h 3543"/>
                  <a:gd name="T114" fmla="*/ 280 w 4185"/>
                  <a:gd name="T115" fmla="*/ 171 h 3543"/>
                  <a:gd name="T116" fmla="*/ 124 w 4185"/>
                  <a:gd name="T117" fmla="*/ 108 h 3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5" h="3543">
                    <a:moveTo>
                      <a:pt x="409" y="0"/>
                    </a:moveTo>
                    <a:lnTo>
                      <a:pt x="3776" y="0"/>
                    </a:lnTo>
                    <a:lnTo>
                      <a:pt x="3776" y="142"/>
                    </a:lnTo>
                    <a:lnTo>
                      <a:pt x="409" y="142"/>
                    </a:lnTo>
                    <a:lnTo>
                      <a:pt x="409" y="0"/>
                    </a:lnTo>
                    <a:close/>
                    <a:moveTo>
                      <a:pt x="3776" y="0"/>
                    </a:moveTo>
                    <a:lnTo>
                      <a:pt x="3797" y="0"/>
                    </a:lnTo>
                    <a:lnTo>
                      <a:pt x="3817" y="2"/>
                    </a:lnTo>
                    <a:lnTo>
                      <a:pt x="3837" y="4"/>
                    </a:lnTo>
                    <a:lnTo>
                      <a:pt x="3857" y="7"/>
                    </a:lnTo>
                    <a:lnTo>
                      <a:pt x="3877" y="11"/>
                    </a:lnTo>
                    <a:lnTo>
                      <a:pt x="3895" y="16"/>
                    </a:lnTo>
                    <a:lnTo>
                      <a:pt x="3915" y="23"/>
                    </a:lnTo>
                    <a:lnTo>
                      <a:pt x="3933" y="28"/>
                    </a:lnTo>
                    <a:lnTo>
                      <a:pt x="3951" y="36"/>
                    </a:lnTo>
                    <a:lnTo>
                      <a:pt x="3968" y="44"/>
                    </a:lnTo>
                    <a:lnTo>
                      <a:pt x="3986" y="53"/>
                    </a:lnTo>
                    <a:lnTo>
                      <a:pt x="4002" y="63"/>
                    </a:lnTo>
                    <a:lnTo>
                      <a:pt x="4018" y="73"/>
                    </a:lnTo>
                    <a:lnTo>
                      <a:pt x="4033" y="84"/>
                    </a:lnTo>
                    <a:lnTo>
                      <a:pt x="4048" y="96"/>
                    </a:lnTo>
                    <a:lnTo>
                      <a:pt x="4061" y="108"/>
                    </a:lnTo>
                    <a:lnTo>
                      <a:pt x="3967" y="214"/>
                    </a:lnTo>
                    <a:lnTo>
                      <a:pt x="3947" y="198"/>
                    </a:lnTo>
                    <a:lnTo>
                      <a:pt x="3927" y="183"/>
                    </a:lnTo>
                    <a:lnTo>
                      <a:pt x="3905" y="171"/>
                    </a:lnTo>
                    <a:lnTo>
                      <a:pt x="3881" y="162"/>
                    </a:lnTo>
                    <a:lnTo>
                      <a:pt x="3857" y="153"/>
                    </a:lnTo>
                    <a:lnTo>
                      <a:pt x="3830" y="148"/>
                    </a:lnTo>
                    <a:lnTo>
                      <a:pt x="3804" y="144"/>
                    </a:lnTo>
                    <a:lnTo>
                      <a:pt x="3776" y="142"/>
                    </a:lnTo>
                    <a:lnTo>
                      <a:pt x="3776" y="0"/>
                    </a:lnTo>
                    <a:close/>
                    <a:moveTo>
                      <a:pt x="4061" y="108"/>
                    </a:moveTo>
                    <a:lnTo>
                      <a:pt x="4076" y="121"/>
                    </a:lnTo>
                    <a:lnTo>
                      <a:pt x="4089" y="134"/>
                    </a:lnTo>
                    <a:lnTo>
                      <a:pt x="4101" y="149"/>
                    </a:lnTo>
                    <a:lnTo>
                      <a:pt x="4113" y="163"/>
                    </a:lnTo>
                    <a:lnTo>
                      <a:pt x="4124" y="178"/>
                    </a:lnTo>
                    <a:lnTo>
                      <a:pt x="4134" y="194"/>
                    </a:lnTo>
                    <a:lnTo>
                      <a:pt x="4144" y="211"/>
                    </a:lnTo>
                    <a:lnTo>
                      <a:pt x="4152" y="227"/>
                    </a:lnTo>
                    <a:lnTo>
                      <a:pt x="4160" y="244"/>
                    </a:lnTo>
                    <a:lnTo>
                      <a:pt x="4166" y="263"/>
                    </a:lnTo>
                    <a:lnTo>
                      <a:pt x="4171" y="280"/>
                    </a:lnTo>
                    <a:lnTo>
                      <a:pt x="4175" y="299"/>
                    </a:lnTo>
                    <a:lnTo>
                      <a:pt x="4179" y="317"/>
                    </a:lnTo>
                    <a:lnTo>
                      <a:pt x="4182" y="336"/>
                    </a:lnTo>
                    <a:lnTo>
                      <a:pt x="4183" y="356"/>
                    </a:lnTo>
                    <a:lnTo>
                      <a:pt x="4185" y="374"/>
                    </a:lnTo>
                    <a:lnTo>
                      <a:pt x="4041" y="374"/>
                    </a:lnTo>
                    <a:lnTo>
                      <a:pt x="4040" y="352"/>
                    </a:lnTo>
                    <a:lnTo>
                      <a:pt x="4036" y="329"/>
                    </a:lnTo>
                    <a:lnTo>
                      <a:pt x="4031" y="308"/>
                    </a:lnTo>
                    <a:lnTo>
                      <a:pt x="4022" y="287"/>
                    </a:lnTo>
                    <a:lnTo>
                      <a:pt x="4011" y="267"/>
                    </a:lnTo>
                    <a:lnTo>
                      <a:pt x="3998" y="247"/>
                    </a:lnTo>
                    <a:lnTo>
                      <a:pt x="3983" y="230"/>
                    </a:lnTo>
                    <a:lnTo>
                      <a:pt x="3967" y="214"/>
                    </a:lnTo>
                    <a:lnTo>
                      <a:pt x="4061" y="108"/>
                    </a:lnTo>
                    <a:close/>
                    <a:moveTo>
                      <a:pt x="4185" y="374"/>
                    </a:moveTo>
                    <a:lnTo>
                      <a:pt x="4185" y="3168"/>
                    </a:lnTo>
                    <a:lnTo>
                      <a:pt x="4041" y="3168"/>
                    </a:lnTo>
                    <a:lnTo>
                      <a:pt x="4041" y="374"/>
                    </a:lnTo>
                    <a:lnTo>
                      <a:pt x="4185" y="374"/>
                    </a:lnTo>
                    <a:close/>
                    <a:moveTo>
                      <a:pt x="4185" y="3168"/>
                    </a:moveTo>
                    <a:lnTo>
                      <a:pt x="4183" y="3188"/>
                    </a:lnTo>
                    <a:lnTo>
                      <a:pt x="4182" y="3208"/>
                    </a:lnTo>
                    <a:lnTo>
                      <a:pt x="4179" y="3226"/>
                    </a:lnTo>
                    <a:lnTo>
                      <a:pt x="4175" y="3245"/>
                    </a:lnTo>
                    <a:lnTo>
                      <a:pt x="4171" y="3264"/>
                    </a:lnTo>
                    <a:lnTo>
                      <a:pt x="4166" y="3281"/>
                    </a:lnTo>
                    <a:lnTo>
                      <a:pt x="4160" y="3298"/>
                    </a:lnTo>
                    <a:lnTo>
                      <a:pt x="4152" y="3315"/>
                    </a:lnTo>
                    <a:lnTo>
                      <a:pt x="4144" y="3333"/>
                    </a:lnTo>
                    <a:lnTo>
                      <a:pt x="4134" y="3348"/>
                    </a:lnTo>
                    <a:lnTo>
                      <a:pt x="4124" y="3364"/>
                    </a:lnTo>
                    <a:lnTo>
                      <a:pt x="4113" y="3380"/>
                    </a:lnTo>
                    <a:lnTo>
                      <a:pt x="4101" y="3395"/>
                    </a:lnTo>
                    <a:lnTo>
                      <a:pt x="4089" y="3409"/>
                    </a:lnTo>
                    <a:lnTo>
                      <a:pt x="4076" y="3423"/>
                    </a:lnTo>
                    <a:lnTo>
                      <a:pt x="4061" y="3436"/>
                    </a:lnTo>
                    <a:lnTo>
                      <a:pt x="3967" y="3330"/>
                    </a:lnTo>
                    <a:lnTo>
                      <a:pt x="3983" y="3314"/>
                    </a:lnTo>
                    <a:lnTo>
                      <a:pt x="3998" y="3295"/>
                    </a:lnTo>
                    <a:lnTo>
                      <a:pt x="4011" y="3277"/>
                    </a:lnTo>
                    <a:lnTo>
                      <a:pt x="4022" y="3257"/>
                    </a:lnTo>
                    <a:lnTo>
                      <a:pt x="4031" y="3236"/>
                    </a:lnTo>
                    <a:lnTo>
                      <a:pt x="4036" y="3214"/>
                    </a:lnTo>
                    <a:lnTo>
                      <a:pt x="4040" y="3192"/>
                    </a:lnTo>
                    <a:lnTo>
                      <a:pt x="4041" y="3168"/>
                    </a:lnTo>
                    <a:lnTo>
                      <a:pt x="4185" y="3168"/>
                    </a:lnTo>
                    <a:close/>
                    <a:moveTo>
                      <a:pt x="4061" y="3436"/>
                    </a:moveTo>
                    <a:lnTo>
                      <a:pt x="4048" y="3448"/>
                    </a:lnTo>
                    <a:lnTo>
                      <a:pt x="4033" y="3460"/>
                    </a:lnTo>
                    <a:lnTo>
                      <a:pt x="4018" y="3470"/>
                    </a:lnTo>
                    <a:lnTo>
                      <a:pt x="4002" y="3481"/>
                    </a:lnTo>
                    <a:lnTo>
                      <a:pt x="3986" y="3490"/>
                    </a:lnTo>
                    <a:lnTo>
                      <a:pt x="3968" y="3500"/>
                    </a:lnTo>
                    <a:lnTo>
                      <a:pt x="3951" y="3508"/>
                    </a:lnTo>
                    <a:lnTo>
                      <a:pt x="3933" y="3514"/>
                    </a:lnTo>
                    <a:lnTo>
                      <a:pt x="3915" y="3521"/>
                    </a:lnTo>
                    <a:lnTo>
                      <a:pt x="3895" y="3528"/>
                    </a:lnTo>
                    <a:lnTo>
                      <a:pt x="3877" y="3531"/>
                    </a:lnTo>
                    <a:lnTo>
                      <a:pt x="3857" y="3535"/>
                    </a:lnTo>
                    <a:lnTo>
                      <a:pt x="3837" y="3539"/>
                    </a:lnTo>
                    <a:lnTo>
                      <a:pt x="3817" y="3542"/>
                    </a:lnTo>
                    <a:lnTo>
                      <a:pt x="3797" y="3543"/>
                    </a:lnTo>
                    <a:lnTo>
                      <a:pt x="3776" y="3543"/>
                    </a:lnTo>
                    <a:lnTo>
                      <a:pt x="3776" y="3400"/>
                    </a:lnTo>
                    <a:lnTo>
                      <a:pt x="3804" y="3399"/>
                    </a:lnTo>
                    <a:lnTo>
                      <a:pt x="3830" y="3396"/>
                    </a:lnTo>
                    <a:lnTo>
                      <a:pt x="3857" y="3390"/>
                    </a:lnTo>
                    <a:lnTo>
                      <a:pt x="3881" y="3382"/>
                    </a:lnTo>
                    <a:lnTo>
                      <a:pt x="3905" y="3371"/>
                    </a:lnTo>
                    <a:lnTo>
                      <a:pt x="3927" y="3359"/>
                    </a:lnTo>
                    <a:lnTo>
                      <a:pt x="3947" y="3346"/>
                    </a:lnTo>
                    <a:lnTo>
                      <a:pt x="3967" y="3330"/>
                    </a:lnTo>
                    <a:lnTo>
                      <a:pt x="4061" y="3436"/>
                    </a:lnTo>
                    <a:close/>
                    <a:moveTo>
                      <a:pt x="3776" y="3543"/>
                    </a:moveTo>
                    <a:lnTo>
                      <a:pt x="409" y="3543"/>
                    </a:lnTo>
                    <a:lnTo>
                      <a:pt x="409" y="3400"/>
                    </a:lnTo>
                    <a:lnTo>
                      <a:pt x="3776" y="3400"/>
                    </a:lnTo>
                    <a:lnTo>
                      <a:pt x="3776" y="3543"/>
                    </a:lnTo>
                    <a:close/>
                    <a:moveTo>
                      <a:pt x="409" y="3543"/>
                    </a:moveTo>
                    <a:lnTo>
                      <a:pt x="388" y="3543"/>
                    </a:lnTo>
                    <a:lnTo>
                      <a:pt x="368" y="3542"/>
                    </a:lnTo>
                    <a:lnTo>
                      <a:pt x="348" y="3539"/>
                    </a:lnTo>
                    <a:lnTo>
                      <a:pt x="328" y="3535"/>
                    </a:lnTo>
                    <a:lnTo>
                      <a:pt x="308" y="3531"/>
                    </a:lnTo>
                    <a:lnTo>
                      <a:pt x="289" y="3528"/>
                    </a:lnTo>
                    <a:lnTo>
                      <a:pt x="271" y="3521"/>
                    </a:lnTo>
                    <a:lnTo>
                      <a:pt x="252" y="3514"/>
                    </a:lnTo>
                    <a:lnTo>
                      <a:pt x="234" y="3508"/>
                    </a:lnTo>
                    <a:lnTo>
                      <a:pt x="216" y="3500"/>
                    </a:lnTo>
                    <a:lnTo>
                      <a:pt x="199" y="3490"/>
                    </a:lnTo>
                    <a:lnTo>
                      <a:pt x="183" y="3481"/>
                    </a:lnTo>
                    <a:lnTo>
                      <a:pt x="167" y="3470"/>
                    </a:lnTo>
                    <a:lnTo>
                      <a:pt x="153" y="3460"/>
                    </a:lnTo>
                    <a:lnTo>
                      <a:pt x="137" y="3448"/>
                    </a:lnTo>
                    <a:lnTo>
                      <a:pt x="124" y="3436"/>
                    </a:lnTo>
                    <a:lnTo>
                      <a:pt x="219" y="3330"/>
                    </a:lnTo>
                    <a:lnTo>
                      <a:pt x="238" y="3346"/>
                    </a:lnTo>
                    <a:lnTo>
                      <a:pt x="259" y="3359"/>
                    </a:lnTo>
                    <a:lnTo>
                      <a:pt x="280" y="3371"/>
                    </a:lnTo>
                    <a:lnTo>
                      <a:pt x="304" y="3382"/>
                    </a:lnTo>
                    <a:lnTo>
                      <a:pt x="329" y="3390"/>
                    </a:lnTo>
                    <a:lnTo>
                      <a:pt x="354" y="3396"/>
                    </a:lnTo>
                    <a:lnTo>
                      <a:pt x="381" y="3399"/>
                    </a:lnTo>
                    <a:lnTo>
                      <a:pt x="409" y="3400"/>
                    </a:lnTo>
                    <a:lnTo>
                      <a:pt x="409" y="3543"/>
                    </a:lnTo>
                    <a:close/>
                    <a:moveTo>
                      <a:pt x="124" y="3436"/>
                    </a:moveTo>
                    <a:lnTo>
                      <a:pt x="109" y="3423"/>
                    </a:lnTo>
                    <a:lnTo>
                      <a:pt x="96" y="3409"/>
                    </a:lnTo>
                    <a:lnTo>
                      <a:pt x="84" y="3395"/>
                    </a:lnTo>
                    <a:lnTo>
                      <a:pt x="72" y="3380"/>
                    </a:lnTo>
                    <a:lnTo>
                      <a:pt x="61" y="3364"/>
                    </a:lnTo>
                    <a:lnTo>
                      <a:pt x="52" y="3348"/>
                    </a:lnTo>
                    <a:lnTo>
                      <a:pt x="43" y="3333"/>
                    </a:lnTo>
                    <a:lnTo>
                      <a:pt x="33" y="3315"/>
                    </a:lnTo>
                    <a:lnTo>
                      <a:pt x="27" y="3298"/>
                    </a:lnTo>
                    <a:lnTo>
                      <a:pt x="20" y="3281"/>
                    </a:lnTo>
                    <a:lnTo>
                      <a:pt x="13" y="3264"/>
                    </a:lnTo>
                    <a:lnTo>
                      <a:pt x="9" y="3245"/>
                    </a:lnTo>
                    <a:lnTo>
                      <a:pt x="5" y="3226"/>
                    </a:lnTo>
                    <a:lnTo>
                      <a:pt x="3" y="3208"/>
                    </a:lnTo>
                    <a:lnTo>
                      <a:pt x="1" y="3188"/>
                    </a:lnTo>
                    <a:lnTo>
                      <a:pt x="0" y="3168"/>
                    </a:lnTo>
                    <a:lnTo>
                      <a:pt x="143" y="3168"/>
                    </a:lnTo>
                    <a:lnTo>
                      <a:pt x="145" y="3192"/>
                    </a:lnTo>
                    <a:lnTo>
                      <a:pt x="149" y="3214"/>
                    </a:lnTo>
                    <a:lnTo>
                      <a:pt x="155" y="3236"/>
                    </a:lnTo>
                    <a:lnTo>
                      <a:pt x="163" y="3257"/>
                    </a:lnTo>
                    <a:lnTo>
                      <a:pt x="174" y="3277"/>
                    </a:lnTo>
                    <a:lnTo>
                      <a:pt x="187" y="3295"/>
                    </a:lnTo>
                    <a:lnTo>
                      <a:pt x="202" y="3314"/>
                    </a:lnTo>
                    <a:lnTo>
                      <a:pt x="219" y="3330"/>
                    </a:lnTo>
                    <a:lnTo>
                      <a:pt x="124" y="3436"/>
                    </a:lnTo>
                    <a:close/>
                    <a:moveTo>
                      <a:pt x="0" y="3168"/>
                    </a:moveTo>
                    <a:lnTo>
                      <a:pt x="0" y="374"/>
                    </a:lnTo>
                    <a:lnTo>
                      <a:pt x="143" y="374"/>
                    </a:lnTo>
                    <a:lnTo>
                      <a:pt x="143" y="3168"/>
                    </a:lnTo>
                    <a:lnTo>
                      <a:pt x="0" y="3168"/>
                    </a:lnTo>
                    <a:close/>
                    <a:moveTo>
                      <a:pt x="0" y="374"/>
                    </a:moveTo>
                    <a:lnTo>
                      <a:pt x="1" y="356"/>
                    </a:lnTo>
                    <a:lnTo>
                      <a:pt x="3" y="336"/>
                    </a:lnTo>
                    <a:lnTo>
                      <a:pt x="5" y="317"/>
                    </a:lnTo>
                    <a:lnTo>
                      <a:pt x="9" y="299"/>
                    </a:lnTo>
                    <a:lnTo>
                      <a:pt x="13" y="280"/>
                    </a:lnTo>
                    <a:lnTo>
                      <a:pt x="20" y="263"/>
                    </a:lnTo>
                    <a:lnTo>
                      <a:pt x="27" y="244"/>
                    </a:lnTo>
                    <a:lnTo>
                      <a:pt x="33" y="227"/>
                    </a:lnTo>
                    <a:lnTo>
                      <a:pt x="43" y="211"/>
                    </a:lnTo>
                    <a:lnTo>
                      <a:pt x="52" y="194"/>
                    </a:lnTo>
                    <a:lnTo>
                      <a:pt x="61" y="178"/>
                    </a:lnTo>
                    <a:lnTo>
                      <a:pt x="72" y="163"/>
                    </a:lnTo>
                    <a:lnTo>
                      <a:pt x="84" y="149"/>
                    </a:lnTo>
                    <a:lnTo>
                      <a:pt x="96" y="134"/>
                    </a:lnTo>
                    <a:lnTo>
                      <a:pt x="109" y="121"/>
                    </a:lnTo>
                    <a:lnTo>
                      <a:pt x="124" y="108"/>
                    </a:lnTo>
                    <a:lnTo>
                      <a:pt x="219" y="214"/>
                    </a:lnTo>
                    <a:lnTo>
                      <a:pt x="202" y="230"/>
                    </a:lnTo>
                    <a:lnTo>
                      <a:pt x="187" y="247"/>
                    </a:lnTo>
                    <a:lnTo>
                      <a:pt x="174" y="267"/>
                    </a:lnTo>
                    <a:lnTo>
                      <a:pt x="163" y="287"/>
                    </a:lnTo>
                    <a:lnTo>
                      <a:pt x="155" y="308"/>
                    </a:lnTo>
                    <a:lnTo>
                      <a:pt x="149" y="329"/>
                    </a:lnTo>
                    <a:lnTo>
                      <a:pt x="145" y="352"/>
                    </a:lnTo>
                    <a:lnTo>
                      <a:pt x="143" y="374"/>
                    </a:lnTo>
                    <a:lnTo>
                      <a:pt x="0" y="374"/>
                    </a:lnTo>
                    <a:close/>
                    <a:moveTo>
                      <a:pt x="124" y="108"/>
                    </a:moveTo>
                    <a:lnTo>
                      <a:pt x="137" y="96"/>
                    </a:lnTo>
                    <a:lnTo>
                      <a:pt x="153" y="84"/>
                    </a:lnTo>
                    <a:lnTo>
                      <a:pt x="167" y="73"/>
                    </a:lnTo>
                    <a:lnTo>
                      <a:pt x="183" y="63"/>
                    </a:lnTo>
                    <a:lnTo>
                      <a:pt x="199" y="53"/>
                    </a:lnTo>
                    <a:lnTo>
                      <a:pt x="216" y="44"/>
                    </a:lnTo>
                    <a:lnTo>
                      <a:pt x="234" y="36"/>
                    </a:lnTo>
                    <a:lnTo>
                      <a:pt x="252" y="28"/>
                    </a:lnTo>
                    <a:lnTo>
                      <a:pt x="271" y="23"/>
                    </a:lnTo>
                    <a:lnTo>
                      <a:pt x="289" y="16"/>
                    </a:lnTo>
                    <a:lnTo>
                      <a:pt x="308" y="11"/>
                    </a:lnTo>
                    <a:lnTo>
                      <a:pt x="328" y="7"/>
                    </a:lnTo>
                    <a:lnTo>
                      <a:pt x="348" y="4"/>
                    </a:lnTo>
                    <a:lnTo>
                      <a:pt x="368" y="2"/>
                    </a:lnTo>
                    <a:lnTo>
                      <a:pt x="388" y="0"/>
                    </a:lnTo>
                    <a:lnTo>
                      <a:pt x="409" y="0"/>
                    </a:lnTo>
                    <a:lnTo>
                      <a:pt x="409" y="142"/>
                    </a:lnTo>
                    <a:lnTo>
                      <a:pt x="381" y="144"/>
                    </a:lnTo>
                    <a:lnTo>
                      <a:pt x="354" y="148"/>
                    </a:lnTo>
                    <a:lnTo>
                      <a:pt x="329" y="153"/>
                    </a:lnTo>
                    <a:lnTo>
                      <a:pt x="304" y="162"/>
                    </a:lnTo>
                    <a:lnTo>
                      <a:pt x="280" y="171"/>
                    </a:lnTo>
                    <a:lnTo>
                      <a:pt x="259" y="183"/>
                    </a:lnTo>
                    <a:lnTo>
                      <a:pt x="238" y="198"/>
                    </a:lnTo>
                    <a:lnTo>
                      <a:pt x="219" y="214"/>
                    </a:lnTo>
                    <a:lnTo>
                      <a:pt x="124" y="10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2" name="Freeform 384">
                <a:extLst>
                  <a:ext uri="{FF2B5EF4-FFF2-40B4-BE49-F238E27FC236}">
                    <a16:creationId xmlns:a16="http://schemas.microsoft.com/office/drawing/2014/main" id="{11EDBF9E-52AB-444B-A7AC-F6CC9E2E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2276"/>
                <a:ext cx="98" cy="103"/>
              </a:xfrm>
              <a:custGeom>
                <a:avLst/>
                <a:gdLst>
                  <a:gd name="T0" fmla="*/ 0 w 395"/>
                  <a:gd name="T1" fmla="*/ 408 h 408"/>
                  <a:gd name="T2" fmla="*/ 0 w 395"/>
                  <a:gd name="T3" fmla="*/ 0 h 408"/>
                  <a:gd name="T4" fmla="*/ 124 w 395"/>
                  <a:gd name="T5" fmla="*/ 0 h 408"/>
                  <a:gd name="T6" fmla="*/ 198 w 395"/>
                  <a:gd name="T7" fmla="*/ 278 h 408"/>
                  <a:gd name="T8" fmla="*/ 272 w 395"/>
                  <a:gd name="T9" fmla="*/ 0 h 408"/>
                  <a:gd name="T10" fmla="*/ 395 w 395"/>
                  <a:gd name="T11" fmla="*/ 0 h 408"/>
                  <a:gd name="T12" fmla="*/ 395 w 395"/>
                  <a:gd name="T13" fmla="*/ 408 h 408"/>
                  <a:gd name="T14" fmla="*/ 319 w 395"/>
                  <a:gd name="T15" fmla="*/ 408 h 408"/>
                  <a:gd name="T16" fmla="*/ 319 w 395"/>
                  <a:gd name="T17" fmla="*/ 86 h 408"/>
                  <a:gd name="T18" fmla="*/ 238 w 395"/>
                  <a:gd name="T19" fmla="*/ 408 h 408"/>
                  <a:gd name="T20" fmla="*/ 158 w 395"/>
                  <a:gd name="T21" fmla="*/ 408 h 408"/>
                  <a:gd name="T22" fmla="*/ 77 w 395"/>
                  <a:gd name="T23" fmla="*/ 86 h 408"/>
                  <a:gd name="T24" fmla="*/ 77 w 395"/>
                  <a:gd name="T25" fmla="*/ 408 h 408"/>
                  <a:gd name="T26" fmla="*/ 0 w 395"/>
                  <a:gd name="T27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408">
                    <a:moveTo>
                      <a:pt x="0" y="408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98" y="278"/>
                    </a:lnTo>
                    <a:lnTo>
                      <a:pt x="272" y="0"/>
                    </a:lnTo>
                    <a:lnTo>
                      <a:pt x="395" y="0"/>
                    </a:lnTo>
                    <a:lnTo>
                      <a:pt x="395" y="408"/>
                    </a:lnTo>
                    <a:lnTo>
                      <a:pt x="319" y="408"/>
                    </a:lnTo>
                    <a:lnTo>
                      <a:pt x="319" y="86"/>
                    </a:lnTo>
                    <a:lnTo>
                      <a:pt x="238" y="408"/>
                    </a:lnTo>
                    <a:lnTo>
                      <a:pt x="158" y="408"/>
                    </a:lnTo>
                    <a:lnTo>
                      <a:pt x="77" y="86"/>
                    </a:lnTo>
                    <a:lnTo>
                      <a:pt x="77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3" name="Freeform 385">
                <a:extLst>
                  <a:ext uri="{FF2B5EF4-FFF2-40B4-BE49-F238E27FC236}">
                    <a16:creationId xmlns:a16="http://schemas.microsoft.com/office/drawing/2014/main" id="{BCE52A25-F863-4FC6-9FA4-2D12810CE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2303"/>
                <a:ext cx="69" cy="77"/>
              </a:xfrm>
              <a:custGeom>
                <a:avLst/>
                <a:gdLst>
                  <a:gd name="T0" fmla="*/ 273 w 277"/>
                  <a:gd name="T1" fmla="*/ 221 h 309"/>
                  <a:gd name="T2" fmla="*/ 264 w 277"/>
                  <a:gd name="T3" fmla="*/ 241 h 309"/>
                  <a:gd name="T4" fmla="*/ 253 w 277"/>
                  <a:gd name="T5" fmla="*/ 258 h 309"/>
                  <a:gd name="T6" fmla="*/ 241 w 277"/>
                  <a:gd name="T7" fmla="*/ 274 h 309"/>
                  <a:gd name="T8" fmla="*/ 225 w 277"/>
                  <a:gd name="T9" fmla="*/ 286 h 309"/>
                  <a:gd name="T10" fmla="*/ 208 w 277"/>
                  <a:gd name="T11" fmla="*/ 297 h 309"/>
                  <a:gd name="T12" fmla="*/ 190 w 277"/>
                  <a:gd name="T13" fmla="*/ 304 h 309"/>
                  <a:gd name="T14" fmla="*/ 167 w 277"/>
                  <a:gd name="T15" fmla="*/ 308 h 309"/>
                  <a:gd name="T16" fmla="*/ 144 w 277"/>
                  <a:gd name="T17" fmla="*/ 309 h 309"/>
                  <a:gd name="T18" fmla="*/ 107 w 277"/>
                  <a:gd name="T19" fmla="*/ 306 h 309"/>
                  <a:gd name="T20" fmla="*/ 77 w 277"/>
                  <a:gd name="T21" fmla="*/ 297 h 309"/>
                  <a:gd name="T22" fmla="*/ 50 w 277"/>
                  <a:gd name="T23" fmla="*/ 281 h 309"/>
                  <a:gd name="T24" fmla="*/ 29 w 277"/>
                  <a:gd name="T25" fmla="*/ 258 h 309"/>
                  <a:gd name="T26" fmla="*/ 17 w 277"/>
                  <a:gd name="T27" fmla="*/ 237 h 309"/>
                  <a:gd name="T28" fmla="*/ 8 w 277"/>
                  <a:gd name="T29" fmla="*/ 213 h 309"/>
                  <a:gd name="T30" fmla="*/ 3 w 277"/>
                  <a:gd name="T31" fmla="*/ 185 h 309"/>
                  <a:gd name="T32" fmla="*/ 0 w 277"/>
                  <a:gd name="T33" fmla="*/ 156 h 309"/>
                  <a:gd name="T34" fmla="*/ 3 w 277"/>
                  <a:gd name="T35" fmla="*/ 122 h 309"/>
                  <a:gd name="T36" fmla="*/ 10 w 277"/>
                  <a:gd name="T37" fmla="*/ 91 h 309"/>
                  <a:gd name="T38" fmla="*/ 22 w 277"/>
                  <a:gd name="T39" fmla="*/ 63 h 309"/>
                  <a:gd name="T40" fmla="*/ 38 w 277"/>
                  <a:gd name="T41" fmla="*/ 41 h 309"/>
                  <a:gd name="T42" fmla="*/ 60 w 277"/>
                  <a:gd name="T43" fmla="*/ 22 h 309"/>
                  <a:gd name="T44" fmla="*/ 82 w 277"/>
                  <a:gd name="T45" fmla="*/ 9 h 309"/>
                  <a:gd name="T46" fmla="*/ 109 w 277"/>
                  <a:gd name="T47" fmla="*/ 2 h 309"/>
                  <a:gd name="T48" fmla="*/ 137 w 277"/>
                  <a:gd name="T49" fmla="*/ 0 h 309"/>
                  <a:gd name="T50" fmla="*/ 167 w 277"/>
                  <a:gd name="T51" fmla="*/ 2 h 309"/>
                  <a:gd name="T52" fmla="*/ 195 w 277"/>
                  <a:gd name="T53" fmla="*/ 10 h 309"/>
                  <a:gd name="T54" fmla="*/ 220 w 277"/>
                  <a:gd name="T55" fmla="*/ 24 h 309"/>
                  <a:gd name="T56" fmla="*/ 241 w 277"/>
                  <a:gd name="T57" fmla="*/ 44 h 309"/>
                  <a:gd name="T58" fmla="*/ 257 w 277"/>
                  <a:gd name="T59" fmla="*/ 67 h 309"/>
                  <a:gd name="T60" fmla="*/ 269 w 277"/>
                  <a:gd name="T61" fmla="*/ 98 h 309"/>
                  <a:gd name="T62" fmla="*/ 276 w 277"/>
                  <a:gd name="T63" fmla="*/ 135 h 309"/>
                  <a:gd name="T64" fmla="*/ 277 w 277"/>
                  <a:gd name="T65" fmla="*/ 176 h 309"/>
                  <a:gd name="T66" fmla="*/ 82 w 277"/>
                  <a:gd name="T67" fmla="*/ 193 h 309"/>
                  <a:gd name="T68" fmla="*/ 89 w 277"/>
                  <a:gd name="T69" fmla="*/ 215 h 309"/>
                  <a:gd name="T70" fmla="*/ 95 w 277"/>
                  <a:gd name="T71" fmla="*/ 227 h 309"/>
                  <a:gd name="T72" fmla="*/ 105 w 277"/>
                  <a:gd name="T73" fmla="*/ 236 h 309"/>
                  <a:gd name="T74" fmla="*/ 114 w 277"/>
                  <a:gd name="T75" fmla="*/ 243 h 309"/>
                  <a:gd name="T76" fmla="*/ 133 w 277"/>
                  <a:gd name="T77" fmla="*/ 249 h 309"/>
                  <a:gd name="T78" fmla="*/ 154 w 277"/>
                  <a:gd name="T79" fmla="*/ 250 h 309"/>
                  <a:gd name="T80" fmla="*/ 170 w 277"/>
                  <a:gd name="T81" fmla="*/ 245 h 309"/>
                  <a:gd name="T82" fmla="*/ 182 w 277"/>
                  <a:gd name="T83" fmla="*/ 235 h 309"/>
                  <a:gd name="T84" fmla="*/ 191 w 277"/>
                  <a:gd name="T85" fmla="*/ 219 h 309"/>
                  <a:gd name="T86" fmla="*/ 199 w 277"/>
                  <a:gd name="T87" fmla="*/ 128 h 309"/>
                  <a:gd name="T88" fmla="*/ 195 w 277"/>
                  <a:gd name="T89" fmla="*/ 99 h 309"/>
                  <a:gd name="T90" fmla="*/ 190 w 277"/>
                  <a:gd name="T91" fmla="*/ 87 h 309"/>
                  <a:gd name="T92" fmla="*/ 182 w 277"/>
                  <a:gd name="T93" fmla="*/ 77 h 309"/>
                  <a:gd name="T94" fmla="*/ 163 w 277"/>
                  <a:gd name="T95" fmla="*/ 63 h 309"/>
                  <a:gd name="T96" fmla="*/ 141 w 277"/>
                  <a:gd name="T97" fmla="*/ 59 h 309"/>
                  <a:gd name="T98" fmla="*/ 118 w 277"/>
                  <a:gd name="T99" fmla="*/ 63 h 309"/>
                  <a:gd name="T100" fmla="*/ 98 w 277"/>
                  <a:gd name="T101" fmla="*/ 78 h 309"/>
                  <a:gd name="T102" fmla="*/ 91 w 277"/>
                  <a:gd name="T103" fmla="*/ 89 h 309"/>
                  <a:gd name="T104" fmla="*/ 86 w 277"/>
                  <a:gd name="T105" fmla="*/ 101 h 309"/>
                  <a:gd name="T106" fmla="*/ 82 w 277"/>
                  <a:gd name="T107" fmla="*/ 1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09">
                    <a:moveTo>
                      <a:pt x="195" y="208"/>
                    </a:moveTo>
                    <a:lnTo>
                      <a:pt x="273" y="221"/>
                    </a:lnTo>
                    <a:lnTo>
                      <a:pt x="269" y="232"/>
                    </a:lnTo>
                    <a:lnTo>
                      <a:pt x="264" y="241"/>
                    </a:lnTo>
                    <a:lnTo>
                      <a:pt x="260" y="250"/>
                    </a:lnTo>
                    <a:lnTo>
                      <a:pt x="253" y="258"/>
                    </a:lnTo>
                    <a:lnTo>
                      <a:pt x="248" y="266"/>
                    </a:lnTo>
                    <a:lnTo>
                      <a:pt x="241" y="274"/>
                    </a:lnTo>
                    <a:lnTo>
                      <a:pt x="233" y="281"/>
                    </a:lnTo>
                    <a:lnTo>
                      <a:pt x="225" y="286"/>
                    </a:lnTo>
                    <a:lnTo>
                      <a:pt x="217" y="292"/>
                    </a:lnTo>
                    <a:lnTo>
                      <a:pt x="208" y="297"/>
                    </a:lnTo>
                    <a:lnTo>
                      <a:pt x="199" y="301"/>
                    </a:lnTo>
                    <a:lnTo>
                      <a:pt x="190" y="304"/>
                    </a:lnTo>
                    <a:lnTo>
                      <a:pt x="179" y="306"/>
                    </a:lnTo>
                    <a:lnTo>
                      <a:pt x="167" y="308"/>
                    </a:lnTo>
                    <a:lnTo>
                      <a:pt x="156" y="309"/>
                    </a:lnTo>
                    <a:lnTo>
                      <a:pt x="144" y="309"/>
                    </a:lnTo>
                    <a:lnTo>
                      <a:pt x="126" y="309"/>
                    </a:lnTo>
                    <a:lnTo>
                      <a:pt x="107" y="306"/>
                    </a:lnTo>
                    <a:lnTo>
                      <a:pt x="91" y="302"/>
                    </a:lnTo>
                    <a:lnTo>
                      <a:pt x="77" y="297"/>
                    </a:lnTo>
                    <a:lnTo>
                      <a:pt x="64" y="289"/>
                    </a:lnTo>
                    <a:lnTo>
                      <a:pt x="50" y="281"/>
                    </a:lnTo>
                    <a:lnTo>
                      <a:pt x="40" y="270"/>
                    </a:lnTo>
                    <a:lnTo>
                      <a:pt x="29" y="258"/>
                    </a:lnTo>
                    <a:lnTo>
                      <a:pt x="22" y="248"/>
                    </a:lnTo>
                    <a:lnTo>
                      <a:pt x="17" y="237"/>
                    </a:lnTo>
                    <a:lnTo>
                      <a:pt x="12" y="225"/>
                    </a:lnTo>
                    <a:lnTo>
                      <a:pt x="8" y="213"/>
                    </a:lnTo>
                    <a:lnTo>
                      <a:pt x="4" y="200"/>
                    </a:lnTo>
                    <a:lnTo>
                      <a:pt x="3" y="185"/>
                    </a:lnTo>
                    <a:lnTo>
                      <a:pt x="1" y="171"/>
                    </a:lnTo>
                    <a:lnTo>
                      <a:pt x="0" y="156"/>
                    </a:lnTo>
                    <a:lnTo>
                      <a:pt x="1" y="139"/>
                    </a:lnTo>
                    <a:lnTo>
                      <a:pt x="3" y="122"/>
                    </a:lnTo>
                    <a:lnTo>
                      <a:pt x="5" y="106"/>
                    </a:lnTo>
                    <a:lnTo>
                      <a:pt x="10" y="91"/>
                    </a:lnTo>
                    <a:lnTo>
                      <a:pt x="16" y="77"/>
                    </a:lnTo>
                    <a:lnTo>
                      <a:pt x="22" y="63"/>
                    </a:lnTo>
                    <a:lnTo>
                      <a:pt x="30" y="52"/>
                    </a:lnTo>
                    <a:lnTo>
                      <a:pt x="38" y="41"/>
                    </a:lnTo>
                    <a:lnTo>
                      <a:pt x="49" y="32"/>
                    </a:lnTo>
                    <a:lnTo>
                      <a:pt x="60" y="22"/>
                    </a:lnTo>
                    <a:lnTo>
                      <a:pt x="70" y="16"/>
                    </a:lnTo>
                    <a:lnTo>
                      <a:pt x="82" y="9"/>
                    </a:lnTo>
                    <a:lnTo>
                      <a:pt x="95" y="5"/>
                    </a:lnTo>
                    <a:lnTo>
                      <a:pt x="109" y="2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52" y="0"/>
                    </a:lnTo>
                    <a:lnTo>
                      <a:pt x="167" y="2"/>
                    </a:lnTo>
                    <a:lnTo>
                      <a:pt x="182" y="5"/>
                    </a:lnTo>
                    <a:lnTo>
                      <a:pt x="195" y="10"/>
                    </a:lnTo>
                    <a:lnTo>
                      <a:pt x="208" y="16"/>
                    </a:lnTo>
                    <a:lnTo>
                      <a:pt x="220" y="24"/>
                    </a:lnTo>
                    <a:lnTo>
                      <a:pt x="231" y="33"/>
                    </a:lnTo>
                    <a:lnTo>
                      <a:pt x="241" y="44"/>
                    </a:lnTo>
                    <a:lnTo>
                      <a:pt x="249" y="54"/>
                    </a:lnTo>
                    <a:lnTo>
                      <a:pt x="257" y="67"/>
                    </a:lnTo>
                    <a:lnTo>
                      <a:pt x="264" y="82"/>
                    </a:lnTo>
                    <a:lnTo>
                      <a:pt x="269" y="98"/>
                    </a:lnTo>
                    <a:lnTo>
                      <a:pt x="273" y="115"/>
                    </a:lnTo>
                    <a:lnTo>
                      <a:pt x="276" y="135"/>
                    </a:lnTo>
                    <a:lnTo>
                      <a:pt x="277" y="155"/>
                    </a:lnTo>
                    <a:lnTo>
                      <a:pt x="277" y="176"/>
                    </a:lnTo>
                    <a:lnTo>
                      <a:pt x="81" y="176"/>
                    </a:lnTo>
                    <a:lnTo>
                      <a:pt x="82" y="193"/>
                    </a:lnTo>
                    <a:lnTo>
                      <a:pt x="86" y="208"/>
                    </a:lnTo>
                    <a:lnTo>
                      <a:pt x="89" y="215"/>
                    </a:lnTo>
                    <a:lnTo>
                      <a:pt x="91" y="220"/>
                    </a:lnTo>
                    <a:lnTo>
                      <a:pt x="95" y="227"/>
                    </a:lnTo>
                    <a:lnTo>
                      <a:pt x="99" y="231"/>
                    </a:lnTo>
                    <a:lnTo>
                      <a:pt x="105" y="236"/>
                    </a:lnTo>
                    <a:lnTo>
                      <a:pt x="110" y="240"/>
                    </a:lnTo>
                    <a:lnTo>
                      <a:pt x="114" y="243"/>
                    </a:lnTo>
                    <a:lnTo>
                      <a:pt x="121" y="245"/>
                    </a:lnTo>
                    <a:lnTo>
                      <a:pt x="133" y="249"/>
                    </a:lnTo>
                    <a:lnTo>
                      <a:pt x="144" y="250"/>
                    </a:lnTo>
                    <a:lnTo>
                      <a:pt x="154" y="250"/>
                    </a:lnTo>
                    <a:lnTo>
                      <a:pt x="162" y="248"/>
                    </a:lnTo>
                    <a:lnTo>
                      <a:pt x="170" y="245"/>
                    </a:lnTo>
                    <a:lnTo>
                      <a:pt x="176" y="240"/>
                    </a:lnTo>
                    <a:lnTo>
                      <a:pt x="182" y="235"/>
                    </a:lnTo>
                    <a:lnTo>
                      <a:pt x="187" y="228"/>
                    </a:lnTo>
                    <a:lnTo>
                      <a:pt x="191" y="219"/>
                    </a:lnTo>
                    <a:lnTo>
                      <a:pt x="195" y="208"/>
                    </a:lnTo>
                    <a:close/>
                    <a:moveTo>
                      <a:pt x="199" y="128"/>
                    </a:moveTo>
                    <a:lnTo>
                      <a:pt x="198" y="113"/>
                    </a:lnTo>
                    <a:lnTo>
                      <a:pt x="195" y="99"/>
                    </a:lnTo>
                    <a:lnTo>
                      <a:pt x="192" y="93"/>
                    </a:lnTo>
                    <a:lnTo>
                      <a:pt x="190" y="87"/>
                    </a:lnTo>
                    <a:lnTo>
                      <a:pt x="186" y="82"/>
                    </a:lnTo>
                    <a:lnTo>
                      <a:pt x="182" y="77"/>
                    </a:lnTo>
                    <a:lnTo>
                      <a:pt x="174" y="69"/>
                    </a:lnTo>
                    <a:lnTo>
                      <a:pt x="163" y="63"/>
                    </a:lnTo>
                    <a:lnTo>
                      <a:pt x="152" y="61"/>
                    </a:lnTo>
                    <a:lnTo>
                      <a:pt x="141" y="59"/>
                    </a:lnTo>
                    <a:lnTo>
                      <a:pt x="129" y="61"/>
                    </a:lnTo>
                    <a:lnTo>
                      <a:pt x="118" y="63"/>
                    </a:lnTo>
                    <a:lnTo>
                      <a:pt x="107" y="70"/>
                    </a:lnTo>
                    <a:lnTo>
                      <a:pt x="98" y="78"/>
                    </a:lnTo>
                    <a:lnTo>
                      <a:pt x="95" y="83"/>
                    </a:lnTo>
                    <a:lnTo>
                      <a:pt x="91" y="89"/>
                    </a:lnTo>
                    <a:lnTo>
                      <a:pt x="89" y="94"/>
                    </a:lnTo>
                    <a:lnTo>
                      <a:pt x="86" y="101"/>
                    </a:lnTo>
                    <a:lnTo>
                      <a:pt x="83" y="114"/>
                    </a:lnTo>
                    <a:lnTo>
                      <a:pt x="82" y="128"/>
                    </a:lnTo>
                    <a:lnTo>
                      <a:pt x="199" y="12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4" name="Freeform 386">
                <a:extLst>
                  <a:ext uri="{FF2B5EF4-FFF2-40B4-BE49-F238E27FC236}">
                    <a16:creationId xmlns:a16="http://schemas.microsoft.com/office/drawing/2014/main" id="{5942FC4E-262D-4E52-86CB-6033CAED8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278"/>
                <a:ext cx="44" cy="102"/>
              </a:xfrm>
              <a:custGeom>
                <a:avLst/>
                <a:gdLst>
                  <a:gd name="T0" fmla="*/ 168 w 175"/>
                  <a:gd name="T1" fmla="*/ 104 h 407"/>
                  <a:gd name="T2" fmla="*/ 168 w 175"/>
                  <a:gd name="T3" fmla="*/ 167 h 407"/>
                  <a:gd name="T4" fmla="*/ 114 w 175"/>
                  <a:gd name="T5" fmla="*/ 167 h 407"/>
                  <a:gd name="T6" fmla="*/ 114 w 175"/>
                  <a:gd name="T7" fmla="*/ 286 h 407"/>
                  <a:gd name="T8" fmla="*/ 115 w 175"/>
                  <a:gd name="T9" fmla="*/ 302 h 407"/>
                  <a:gd name="T10" fmla="*/ 115 w 175"/>
                  <a:gd name="T11" fmla="*/ 315 h 407"/>
                  <a:gd name="T12" fmla="*/ 115 w 175"/>
                  <a:gd name="T13" fmla="*/ 323 h 407"/>
                  <a:gd name="T14" fmla="*/ 117 w 175"/>
                  <a:gd name="T15" fmla="*/ 329 h 407"/>
                  <a:gd name="T16" fmla="*/ 118 w 175"/>
                  <a:gd name="T17" fmla="*/ 334 h 407"/>
                  <a:gd name="T18" fmla="*/ 123 w 175"/>
                  <a:gd name="T19" fmla="*/ 338 h 407"/>
                  <a:gd name="T20" fmla="*/ 129 w 175"/>
                  <a:gd name="T21" fmla="*/ 341 h 407"/>
                  <a:gd name="T22" fmla="*/ 137 w 175"/>
                  <a:gd name="T23" fmla="*/ 342 h 407"/>
                  <a:gd name="T24" fmla="*/ 150 w 175"/>
                  <a:gd name="T25" fmla="*/ 341 h 407"/>
                  <a:gd name="T26" fmla="*/ 168 w 175"/>
                  <a:gd name="T27" fmla="*/ 334 h 407"/>
                  <a:gd name="T28" fmla="*/ 175 w 175"/>
                  <a:gd name="T29" fmla="*/ 395 h 407"/>
                  <a:gd name="T30" fmla="*/ 161 w 175"/>
                  <a:gd name="T31" fmla="*/ 400 h 407"/>
                  <a:gd name="T32" fmla="*/ 146 w 175"/>
                  <a:gd name="T33" fmla="*/ 404 h 407"/>
                  <a:gd name="T34" fmla="*/ 130 w 175"/>
                  <a:gd name="T35" fmla="*/ 407 h 407"/>
                  <a:gd name="T36" fmla="*/ 113 w 175"/>
                  <a:gd name="T37" fmla="*/ 407 h 407"/>
                  <a:gd name="T38" fmla="*/ 102 w 175"/>
                  <a:gd name="T39" fmla="*/ 407 h 407"/>
                  <a:gd name="T40" fmla="*/ 93 w 175"/>
                  <a:gd name="T41" fmla="*/ 406 h 407"/>
                  <a:gd name="T42" fmla="*/ 84 w 175"/>
                  <a:gd name="T43" fmla="*/ 403 h 407"/>
                  <a:gd name="T44" fmla="*/ 74 w 175"/>
                  <a:gd name="T45" fmla="*/ 400 h 407"/>
                  <a:gd name="T46" fmla="*/ 66 w 175"/>
                  <a:gd name="T47" fmla="*/ 396 h 407"/>
                  <a:gd name="T48" fmla="*/ 60 w 175"/>
                  <a:gd name="T49" fmla="*/ 392 h 407"/>
                  <a:gd name="T50" fmla="*/ 54 w 175"/>
                  <a:gd name="T51" fmla="*/ 387 h 407"/>
                  <a:gd name="T52" fmla="*/ 49 w 175"/>
                  <a:gd name="T53" fmla="*/ 382 h 407"/>
                  <a:gd name="T54" fmla="*/ 46 w 175"/>
                  <a:gd name="T55" fmla="*/ 375 h 407"/>
                  <a:gd name="T56" fmla="*/ 42 w 175"/>
                  <a:gd name="T57" fmla="*/ 368 h 407"/>
                  <a:gd name="T58" fmla="*/ 40 w 175"/>
                  <a:gd name="T59" fmla="*/ 360 h 407"/>
                  <a:gd name="T60" fmla="*/ 38 w 175"/>
                  <a:gd name="T61" fmla="*/ 351 h 407"/>
                  <a:gd name="T62" fmla="*/ 37 w 175"/>
                  <a:gd name="T63" fmla="*/ 342 h 407"/>
                  <a:gd name="T64" fmla="*/ 37 w 175"/>
                  <a:gd name="T65" fmla="*/ 330 h 407"/>
                  <a:gd name="T66" fmla="*/ 36 w 175"/>
                  <a:gd name="T67" fmla="*/ 315 h 407"/>
                  <a:gd name="T68" fmla="*/ 36 w 175"/>
                  <a:gd name="T69" fmla="*/ 295 h 407"/>
                  <a:gd name="T70" fmla="*/ 36 w 175"/>
                  <a:gd name="T71" fmla="*/ 167 h 407"/>
                  <a:gd name="T72" fmla="*/ 0 w 175"/>
                  <a:gd name="T73" fmla="*/ 167 h 407"/>
                  <a:gd name="T74" fmla="*/ 0 w 175"/>
                  <a:gd name="T75" fmla="*/ 104 h 407"/>
                  <a:gd name="T76" fmla="*/ 36 w 175"/>
                  <a:gd name="T77" fmla="*/ 104 h 407"/>
                  <a:gd name="T78" fmla="*/ 36 w 175"/>
                  <a:gd name="T79" fmla="*/ 45 h 407"/>
                  <a:gd name="T80" fmla="*/ 114 w 175"/>
                  <a:gd name="T81" fmla="*/ 0 h 407"/>
                  <a:gd name="T82" fmla="*/ 114 w 175"/>
                  <a:gd name="T83" fmla="*/ 104 h 407"/>
                  <a:gd name="T84" fmla="*/ 168 w 175"/>
                  <a:gd name="T85" fmla="*/ 10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407">
                    <a:moveTo>
                      <a:pt x="168" y="104"/>
                    </a:moveTo>
                    <a:lnTo>
                      <a:pt x="168" y="167"/>
                    </a:lnTo>
                    <a:lnTo>
                      <a:pt x="114" y="167"/>
                    </a:lnTo>
                    <a:lnTo>
                      <a:pt x="114" y="286"/>
                    </a:lnTo>
                    <a:lnTo>
                      <a:pt x="115" y="302"/>
                    </a:lnTo>
                    <a:lnTo>
                      <a:pt x="115" y="315"/>
                    </a:lnTo>
                    <a:lnTo>
                      <a:pt x="115" y="323"/>
                    </a:lnTo>
                    <a:lnTo>
                      <a:pt x="117" y="329"/>
                    </a:lnTo>
                    <a:lnTo>
                      <a:pt x="118" y="334"/>
                    </a:lnTo>
                    <a:lnTo>
                      <a:pt x="123" y="338"/>
                    </a:lnTo>
                    <a:lnTo>
                      <a:pt x="129" y="341"/>
                    </a:lnTo>
                    <a:lnTo>
                      <a:pt x="137" y="342"/>
                    </a:lnTo>
                    <a:lnTo>
                      <a:pt x="150" y="341"/>
                    </a:lnTo>
                    <a:lnTo>
                      <a:pt x="168" y="334"/>
                    </a:lnTo>
                    <a:lnTo>
                      <a:pt x="175" y="395"/>
                    </a:lnTo>
                    <a:lnTo>
                      <a:pt x="161" y="400"/>
                    </a:lnTo>
                    <a:lnTo>
                      <a:pt x="146" y="404"/>
                    </a:lnTo>
                    <a:lnTo>
                      <a:pt x="130" y="407"/>
                    </a:lnTo>
                    <a:lnTo>
                      <a:pt x="113" y="407"/>
                    </a:lnTo>
                    <a:lnTo>
                      <a:pt x="102" y="407"/>
                    </a:lnTo>
                    <a:lnTo>
                      <a:pt x="93" y="406"/>
                    </a:lnTo>
                    <a:lnTo>
                      <a:pt x="84" y="403"/>
                    </a:lnTo>
                    <a:lnTo>
                      <a:pt x="74" y="400"/>
                    </a:lnTo>
                    <a:lnTo>
                      <a:pt x="66" y="396"/>
                    </a:lnTo>
                    <a:lnTo>
                      <a:pt x="60" y="392"/>
                    </a:lnTo>
                    <a:lnTo>
                      <a:pt x="54" y="387"/>
                    </a:lnTo>
                    <a:lnTo>
                      <a:pt x="49" y="382"/>
                    </a:lnTo>
                    <a:lnTo>
                      <a:pt x="46" y="375"/>
                    </a:lnTo>
                    <a:lnTo>
                      <a:pt x="42" y="368"/>
                    </a:lnTo>
                    <a:lnTo>
                      <a:pt x="40" y="360"/>
                    </a:lnTo>
                    <a:lnTo>
                      <a:pt x="38" y="351"/>
                    </a:lnTo>
                    <a:lnTo>
                      <a:pt x="37" y="342"/>
                    </a:lnTo>
                    <a:lnTo>
                      <a:pt x="37" y="330"/>
                    </a:lnTo>
                    <a:lnTo>
                      <a:pt x="36" y="315"/>
                    </a:lnTo>
                    <a:lnTo>
                      <a:pt x="36" y="295"/>
                    </a:lnTo>
                    <a:lnTo>
                      <a:pt x="36" y="167"/>
                    </a:lnTo>
                    <a:lnTo>
                      <a:pt x="0" y="167"/>
                    </a:lnTo>
                    <a:lnTo>
                      <a:pt x="0" y="104"/>
                    </a:lnTo>
                    <a:lnTo>
                      <a:pt x="36" y="104"/>
                    </a:lnTo>
                    <a:lnTo>
                      <a:pt x="36" y="45"/>
                    </a:lnTo>
                    <a:lnTo>
                      <a:pt x="114" y="0"/>
                    </a:lnTo>
                    <a:lnTo>
                      <a:pt x="114" y="104"/>
                    </a:lnTo>
                    <a:lnTo>
                      <a:pt x="168" y="10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5" name="Freeform 387">
                <a:extLst>
                  <a:ext uri="{FF2B5EF4-FFF2-40B4-BE49-F238E27FC236}">
                    <a16:creationId xmlns:a16="http://schemas.microsoft.com/office/drawing/2014/main" id="{EF7610E5-DC1E-4193-B119-E6F05B6BD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7" y="2303"/>
                <a:ext cx="69" cy="77"/>
              </a:xfrm>
              <a:custGeom>
                <a:avLst/>
                <a:gdLst>
                  <a:gd name="T0" fmla="*/ 12 w 278"/>
                  <a:gd name="T1" fmla="*/ 73 h 309"/>
                  <a:gd name="T2" fmla="*/ 25 w 278"/>
                  <a:gd name="T3" fmla="*/ 46 h 309"/>
                  <a:gd name="T4" fmla="*/ 42 w 278"/>
                  <a:gd name="T5" fmla="*/ 25 h 309"/>
                  <a:gd name="T6" fmla="*/ 66 w 278"/>
                  <a:gd name="T7" fmla="*/ 10 h 309"/>
                  <a:gd name="T8" fmla="*/ 98 w 278"/>
                  <a:gd name="T9" fmla="*/ 2 h 309"/>
                  <a:gd name="T10" fmla="*/ 136 w 278"/>
                  <a:gd name="T11" fmla="*/ 0 h 309"/>
                  <a:gd name="T12" fmla="*/ 200 w 278"/>
                  <a:gd name="T13" fmla="*/ 6 h 309"/>
                  <a:gd name="T14" fmla="*/ 237 w 278"/>
                  <a:gd name="T15" fmla="*/ 26 h 309"/>
                  <a:gd name="T16" fmla="*/ 256 w 278"/>
                  <a:gd name="T17" fmla="*/ 54 h 309"/>
                  <a:gd name="T18" fmla="*/ 261 w 278"/>
                  <a:gd name="T19" fmla="*/ 114 h 309"/>
                  <a:gd name="T20" fmla="*/ 261 w 278"/>
                  <a:gd name="T21" fmla="*/ 239 h 309"/>
                  <a:gd name="T22" fmla="*/ 266 w 278"/>
                  <a:gd name="T23" fmla="*/ 272 h 309"/>
                  <a:gd name="T24" fmla="*/ 278 w 278"/>
                  <a:gd name="T25" fmla="*/ 302 h 309"/>
                  <a:gd name="T26" fmla="*/ 193 w 278"/>
                  <a:gd name="T27" fmla="*/ 280 h 309"/>
                  <a:gd name="T28" fmla="*/ 180 w 278"/>
                  <a:gd name="T29" fmla="*/ 280 h 309"/>
                  <a:gd name="T30" fmla="*/ 147 w 278"/>
                  <a:gd name="T31" fmla="*/ 300 h 309"/>
                  <a:gd name="T32" fmla="*/ 111 w 278"/>
                  <a:gd name="T33" fmla="*/ 309 h 309"/>
                  <a:gd name="T34" fmla="*/ 77 w 278"/>
                  <a:gd name="T35" fmla="*/ 308 h 309"/>
                  <a:gd name="T36" fmla="*/ 49 w 278"/>
                  <a:gd name="T37" fmla="*/ 300 h 309"/>
                  <a:gd name="T38" fmla="*/ 26 w 278"/>
                  <a:gd name="T39" fmla="*/ 284 h 309"/>
                  <a:gd name="T40" fmla="*/ 10 w 278"/>
                  <a:gd name="T41" fmla="*/ 264 h 309"/>
                  <a:gd name="T42" fmla="*/ 2 w 278"/>
                  <a:gd name="T43" fmla="*/ 240 h 309"/>
                  <a:gd name="T44" fmla="*/ 1 w 278"/>
                  <a:gd name="T45" fmla="*/ 209 h 309"/>
                  <a:gd name="T46" fmla="*/ 12 w 278"/>
                  <a:gd name="T47" fmla="*/ 176 h 309"/>
                  <a:gd name="T48" fmla="*/ 36 w 278"/>
                  <a:gd name="T49" fmla="*/ 152 h 309"/>
                  <a:gd name="T50" fmla="*/ 73 w 278"/>
                  <a:gd name="T51" fmla="*/ 136 h 309"/>
                  <a:gd name="T52" fmla="*/ 134 w 278"/>
                  <a:gd name="T53" fmla="*/ 123 h 309"/>
                  <a:gd name="T54" fmla="*/ 184 w 278"/>
                  <a:gd name="T55" fmla="*/ 109 h 309"/>
                  <a:gd name="T56" fmla="*/ 182 w 278"/>
                  <a:gd name="T57" fmla="*/ 82 h 309"/>
                  <a:gd name="T58" fmla="*/ 167 w 278"/>
                  <a:gd name="T59" fmla="*/ 65 h 309"/>
                  <a:gd name="T60" fmla="*/ 131 w 278"/>
                  <a:gd name="T61" fmla="*/ 59 h 309"/>
                  <a:gd name="T62" fmla="*/ 105 w 278"/>
                  <a:gd name="T63" fmla="*/ 63 h 309"/>
                  <a:gd name="T64" fmla="*/ 87 w 278"/>
                  <a:gd name="T65" fmla="*/ 79 h 309"/>
                  <a:gd name="T66" fmla="*/ 184 w 278"/>
                  <a:gd name="T67" fmla="*/ 160 h 309"/>
                  <a:gd name="T68" fmla="*/ 152 w 278"/>
                  <a:gd name="T69" fmla="*/ 168 h 309"/>
                  <a:gd name="T70" fmla="*/ 110 w 278"/>
                  <a:gd name="T71" fmla="*/ 179 h 309"/>
                  <a:gd name="T72" fmla="*/ 87 w 278"/>
                  <a:gd name="T73" fmla="*/ 192 h 309"/>
                  <a:gd name="T74" fmla="*/ 78 w 278"/>
                  <a:gd name="T75" fmla="*/ 213 h 309"/>
                  <a:gd name="T76" fmla="*/ 86 w 278"/>
                  <a:gd name="T77" fmla="*/ 236 h 309"/>
                  <a:gd name="T78" fmla="*/ 105 w 278"/>
                  <a:gd name="T79" fmla="*/ 250 h 309"/>
                  <a:gd name="T80" fmla="*/ 132 w 278"/>
                  <a:gd name="T81" fmla="*/ 253 h 309"/>
                  <a:gd name="T82" fmla="*/ 163 w 278"/>
                  <a:gd name="T83" fmla="*/ 240 h 309"/>
                  <a:gd name="T84" fmla="*/ 179 w 278"/>
                  <a:gd name="T85" fmla="*/ 221 h 309"/>
                  <a:gd name="T86" fmla="*/ 184 w 278"/>
                  <a:gd name="T87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309">
                    <a:moveTo>
                      <a:pt x="79" y="97"/>
                    </a:moveTo>
                    <a:lnTo>
                      <a:pt x="8" y="83"/>
                    </a:lnTo>
                    <a:lnTo>
                      <a:pt x="12" y="73"/>
                    </a:lnTo>
                    <a:lnTo>
                      <a:pt x="16" y="63"/>
                    </a:lnTo>
                    <a:lnTo>
                      <a:pt x="20" y="54"/>
                    </a:lnTo>
                    <a:lnTo>
                      <a:pt x="25" y="46"/>
                    </a:lnTo>
                    <a:lnTo>
                      <a:pt x="30" y="38"/>
                    </a:lnTo>
                    <a:lnTo>
                      <a:pt x="36" y="32"/>
                    </a:lnTo>
                    <a:lnTo>
                      <a:pt x="42" y="25"/>
                    </a:lnTo>
                    <a:lnTo>
                      <a:pt x="50" y="20"/>
                    </a:lnTo>
                    <a:lnTo>
                      <a:pt x="57" y="14"/>
                    </a:lnTo>
                    <a:lnTo>
                      <a:pt x="66" y="10"/>
                    </a:lnTo>
                    <a:lnTo>
                      <a:pt x="75" y="8"/>
                    </a:lnTo>
                    <a:lnTo>
                      <a:pt x="86" y="4"/>
                    </a:lnTo>
                    <a:lnTo>
                      <a:pt x="98" y="2"/>
                    </a:lnTo>
                    <a:lnTo>
                      <a:pt x="110" y="1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62" y="0"/>
                    </a:lnTo>
                    <a:lnTo>
                      <a:pt x="183" y="2"/>
                    </a:lnTo>
                    <a:lnTo>
                      <a:pt x="200" y="6"/>
                    </a:lnTo>
                    <a:lnTo>
                      <a:pt x="215" y="12"/>
                    </a:lnTo>
                    <a:lnTo>
                      <a:pt x="227" y="18"/>
                    </a:lnTo>
                    <a:lnTo>
                      <a:pt x="237" y="26"/>
                    </a:lnTo>
                    <a:lnTo>
                      <a:pt x="245" y="34"/>
                    </a:lnTo>
                    <a:lnTo>
                      <a:pt x="251" y="44"/>
                    </a:lnTo>
                    <a:lnTo>
                      <a:pt x="256" y="54"/>
                    </a:lnTo>
                    <a:lnTo>
                      <a:pt x="258" y="70"/>
                    </a:lnTo>
                    <a:lnTo>
                      <a:pt x="261" y="90"/>
                    </a:lnTo>
                    <a:lnTo>
                      <a:pt x="261" y="114"/>
                    </a:lnTo>
                    <a:lnTo>
                      <a:pt x="261" y="205"/>
                    </a:lnTo>
                    <a:lnTo>
                      <a:pt x="261" y="223"/>
                    </a:lnTo>
                    <a:lnTo>
                      <a:pt x="261" y="239"/>
                    </a:lnTo>
                    <a:lnTo>
                      <a:pt x="262" y="252"/>
                    </a:lnTo>
                    <a:lnTo>
                      <a:pt x="265" y="262"/>
                    </a:lnTo>
                    <a:lnTo>
                      <a:pt x="266" y="272"/>
                    </a:lnTo>
                    <a:lnTo>
                      <a:pt x="270" y="282"/>
                    </a:lnTo>
                    <a:lnTo>
                      <a:pt x="274" y="292"/>
                    </a:lnTo>
                    <a:lnTo>
                      <a:pt x="278" y="302"/>
                    </a:lnTo>
                    <a:lnTo>
                      <a:pt x="201" y="302"/>
                    </a:lnTo>
                    <a:lnTo>
                      <a:pt x="197" y="293"/>
                    </a:lnTo>
                    <a:lnTo>
                      <a:pt x="193" y="280"/>
                    </a:lnTo>
                    <a:lnTo>
                      <a:pt x="192" y="273"/>
                    </a:lnTo>
                    <a:lnTo>
                      <a:pt x="191" y="270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9" y="294"/>
                    </a:lnTo>
                    <a:lnTo>
                      <a:pt x="147" y="300"/>
                    </a:lnTo>
                    <a:lnTo>
                      <a:pt x="136" y="304"/>
                    </a:lnTo>
                    <a:lnTo>
                      <a:pt x="124" y="306"/>
                    </a:lnTo>
                    <a:lnTo>
                      <a:pt x="111" y="309"/>
                    </a:lnTo>
                    <a:lnTo>
                      <a:pt x="99" y="309"/>
                    </a:lnTo>
                    <a:lnTo>
                      <a:pt x="87" y="309"/>
                    </a:lnTo>
                    <a:lnTo>
                      <a:pt x="77" y="308"/>
                    </a:lnTo>
                    <a:lnTo>
                      <a:pt x="67" y="306"/>
                    </a:lnTo>
                    <a:lnTo>
                      <a:pt x="58" y="302"/>
                    </a:lnTo>
                    <a:lnTo>
                      <a:pt x="49" y="300"/>
                    </a:lnTo>
                    <a:lnTo>
                      <a:pt x="41" y="296"/>
                    </a:lnTo>
                    <a:lnTo>
                      <a:pt x="33" y="290"/>
                    </a:lnTo>
                    <a:lnTo>
                      <a:pt x="26" y="284"/>
                    </a:lnTo>
                    <a:lnTo>
                      <a:pt x="21" y="278"/>
                    </a:lnTo>
                    <a:lnTo>
                      <a:pt x="16" y="270"/>
                    </a:lnTo>
                    <a:lnTo>
                      <a:pt x="10" y="264"/>
                    </a:lnTo>
                    <a:lnTo>
                      <a:pt x="6" y="256"/>
                    </a:lnTo>
                    <a:lnTo>
                      <a:pt x="4" y="248"/>
                    </a:lnTo>
                    <a:lnTo>
                      <a:pt x="2" y="240"/>
                    </a:lnTo>
                    <a:lnTo>
                      <a:pt x="1" y="231"/>
                    </a:lnTo>
                    <a:lnTo>
                      <a:pt x="0" y="221"/>
                    </a:lnTo>
                    <a:lnTo>
                      <a:pt x="1" y="209"/>
                    </a:lnTo>
                    <a:lnTo>
                      <a:pt x="4" y="197"/>
                    </a:lnTo>
                    <a:lnTo>
                      <a:pt x="6" y="187"/>
                    </a:lnTo>
                    <a:lnTo>
                      <a:pt x="12" y="176"/>
                    </a:lnTo>
                    <a:lnTo>
                      <a:pt x="18" y="167"/>
                    </a:lnTo>
                    <a:lnTo>
                      <a:pt x="26" y="159"/>
                    </a:lnTo>
                    <a:lnTo>
                      <a:pt x="36" y="152"/>
                    </a:lnTo>
                    <a:lnTo>
                      <a:pt x="46" y="147"/>
                    </a:lnTo>
                    <a:lnTo>
                      <a:pt x="58" y="142"/>
                    </a:lnTo>
                    <a:lnTo>
                      <a:pt x="73" y="136"/>
                    </a:lnTo>
                    <a:lnTo>
                      <a:pt x="89" y="132"/>
                    </a:lnTo>
                    <a:lnTo>
                      <a:pt x="109" y="128"/>
                    </a:lnTo>
                    <a:lnTo>
                      <a:pt x="134" y="123"/>
                    </a:lnTo>
                    <a:lnTo>
                      <a:pt x="155" y="118"/>
                    </a:lnTo>
                    <a:lnTo>
                      <a:pt x="172" y="114"/>
                    </a:lnTo>
                    <a:lnTo>
                      <a:pt x="184" y="109"/>
                    </a:lnTo>
                    <a:lnTo>
                      <a:pt x="184" y="101"/>
                    </a:lnTo>
                    <a:lnTo>
                      <a:pt x="184" y="90"/>
                    </a:lnTo>
                    <a:lnTo>
                      <a:pt x="182" y="82"/>
                    </a:lnTo>
                    <a:lnTo>
                      <a:pt x="178" y="74"/>
                    </a:lnTo>
                    <a:lnTo>
                      <a:pt x="174" y="69"/>
                    </a:lnTo>
                    <a:lnTo>
                      <a:pt x="167" y="65"/>
                    </a:lnTo>
                    <a:lnTo>
                      <a:pt x="158" y="62"/>
                    </a:lnTo>
                    <a:lnTo>
                      <a:pt x="146" y="59"/>
                    </a:lnTo>
                    <a:lnTo>
                      <a:pt x="131" y="59"/>
                    </a:lnTo>
                    <a:lnTo>
                      <a:pt x="122" y="59"/>
                    </a:lnTo>
                    <a:lnTo>
                      <a:pt x="113" y="61"/>
                    </a:lnTo>
                    <a:lnTo>
                      <a:pt x="105" y="63"/>
                    </a:lnTo>
                    <a:lnTo>
                      <a:pt x="98" y="67"/>
                    </a:lnTo>
                    <a:lnTo>
                      <a:pt x="93" y="73"/>
                    </a:lnTo>
                    <a:lnTo>
                      <a:pt x="87" y="79"/>
                    </a:lnTo>
                    <a:lnTo>
                      <a:pt x="83" y="87"/>
                    </a:lnTo>
                    <a:lnTo>
                      <a:pt x="79" y="97"/>
                    </a:lnTo>
                    <a:close/>
                    <a:moveTo>
                      <a:pt x="184" y="160"/>
                    </a:moveTo>
                    <a:lnTo>
                      <a:pt x="176" y="163"/>
                    </a:lnTo>
                    <a:lnTo>
                      <a:pt x="166" y="166"/>
                    </a:lnTo>
                    <a:lnTo>
                      <a:pt x="152" y="168"/>
                    </a:lnTo>
                    <a:lnTo>
                      <a:pt x="136" y="172"/>
                    </a:lnTo>
                    <a:lnTo>
                      <a:pt x="122" y="175"/>
                    </a:lnTo>
                    <a:lnTo>
                      <a:pt x="110" y="179"/>
                    </a:lnTo>
                    <a:lnTo>
                      <a:pt x="101" y="183"/>
                    </a:lnTo>
                    <a:lnTo>
                      <a:pt x="94" y="185"/>
                    </a:lnTo>
                    <a:lnTo>
                      <a:pt x="87" y="192"/>
                    </a:lnTo>
                    <a:lnTo>
                      <a:pt x="82" y="197"/>
                    </a:lnTo>
                    <a:lnTo>
                      <a:pt x="79" y="205"/>
                    </a:lnTo>
                    <a:lnTo>
                      <a:pt x="78" y="213"/>
                    </a:lnTo>
                    <a:lnTo>
                      <a:pt x="79" y="221"/>
                    </a:lnTo>
                    <a:lnTo>
                      <a:pt x="82" y="229"/>
                    </a:lnTo>
                    <a:lnTo>
                      <a:pt x="86" y="236"/>
                    </a:lnTo>
                    <a:lnTo>
                      <a:pt x="91" y="241"/>
                    </a:lnTo>
                    <a:lnTo>
                      <a:pt x="98" y="247"/>
                    </a:lnTo>
                    <a:lnTo>
                      <a:pt x="105" y="250"/>
                    </a:lnTo>
                    <a:lnTo>
                      <a:pt x="113" y="253"/>
                    </a:lnTo>
                    <a:lnTo>
                      <a:pt x="122" y="253"/>
                    </a:lnTo>
                    <a:lnTo>
                      <a:pt x="132" y="253"/>
                    </a:lnTo>
                    <a:lnTo>
                      <a:pt x="143" y="250"/>
                    </a:lnTo>
                    <a:lnTo>
                      <a:pt x="152" y="247"/>
                    </a:lnTo>
                    <a:lnTo>
                      <a:pt x="163" y="240"/>
                    </a:lnTo>
                    <a:lnTo>
                      <a:pt x="170" y="235"/>
                    </a:lnTo>
                    <a:lnTo>
                      <a:pt x="175" y="228"/>
                    </a:lnTo>
                    <a:lnTo>
                      <a:pt x="179" y="221"/>
                    </a:lnTo>
                    <a:lnTo>
                      <a:pt x="182" y="213"/>
                    </a:lnTo>
                    <a:lnTo>
                      <a:pt x="184" y="199"/>
                    </a:lnTo>
                    <a:lnTo>
                      <a:pt x="184" y="176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6" name="Freeform 388">
                <a:extLst>
                  <a:ext uri="{FF2B5EF4-FFF2-40B4-BE49-F238E27FC236}">
                    <a16:creationId xmlns:a16="http://schemas.microsoft.com/office/drawing/2014/main" id="{92D6441C-C7B4-4732-A3CA-26DAB6170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1" y="2276"/>
                <a:ext cx="72" cy="104"/>
              </a:xfrm>
              <a:custGeom>
                <a:avLst/>
                <a:gdLst>
                  <a:gd name="T0" fmla="*/ 0 w 290"/>
                  <a:gd name="T1" fmla="*/ 0 h 415"/>
                  <a:gd name="T2" fmla="*/ 79 w 290"/>
                  <a:gd name="T3" fmla="*/ 147 h 415"/>
                  <a:gd name="T4" fmla="*/ 99 w 290"/>
                  <a:gd name="T5" fmla="*/ 128 h 415"/>
                  <a:gd name="T6" fmla="*/ 118 w 290"/>
                  <a:gd name="T7" fmla="*/ 115 h 415"/>
                  <a:gd name="T8" fmla="*/ 141 w 290"/>
                  <a:gd name="T9" fmla="*/ 107 h 415"/>
                  <a:gd name="T10" fmla="*/ 165 w 290"/>
                  <a:gd name="T11" fmla="*/ 106 h 415"/>
                  <a:gd name="T12" fmla="*/ 191 w 290"/>
                  <a:gd name="T13" fmla="*/ 107 h 415"/>
                  <a:gd name="T14" fmla="*/ 214 w 290"/>
                  <a:gd name="T15" fmla="*/ 115 h 415"/>
                  <a:gd name="T16" fmla="*/ 235 w 290"/>
                  <a:gd name="T17" fmla="*/ 127 h 415"/>
                  <a:gd name="T18" fmla="*/ 255 w 290"/>
                  <a:gd name="T19" fmla="*/ 144 h 415"/>
                  <a:gd name="T20" fmla="*/ 270 w 290"/>
                  <a:gd name="T21" fmla="*/ 167 h 415"/>
                  <a:gd name="T22" fmla="*/ 282 w 290"/>
                  <a:gd name="T23" fmla="*/ 192 h 415"/>
                  <a:gd name="T24" fmla="*/ 288 w 290"/>
                  <a:gd name="T25" fmla="*/ 223 h 415"/>
                  <a:gd name="T26" fmla="*/ 290 w 290"/>
                  <a:gd name="T27" fmla="*/ 257 h 415"/>
                  <a:gd name="T28" fmla="*/ 288 w 290"/>
                  <a:gd name="T29" fmla="*/ 293 h 415"/>
                  <a:gd name="T30" fmla="*/ 282 w 290"/>
                  <a:gd name="T31" fmla="*/ 325 h 415"/>
                  <a:gd name="T32" fmla="*/ 270 w 290"/>
                  <a:gd name="T33" fmla="*/ 351 h 415"/>
                  <a:gd name="T34" fmla="*/ 254 w 290"/>
                  <a:gd name="T35" fmla="*/ 374 h 415"/>
                  <a:gd name="T36" fmla="*/ 235 w 290"/>
                  <a:gd name="T37" fmla="*/ 392 h 415"/>
                  <a:gd name="T38" fmla="*/ 214 w 290"/>
                  <a:gd name="T39" fmla="*/ 404 h 415"/>
                  <a:gd name="T40" fmla="*/ 191 w 290"/>
                  <a:gd name="T41" fmla="*/ 412 h 415"/>
                  <a:gd name="T42" fmla="*/ 166 w 290"/>
                  <a:gd name="T43" fmla="*/ 415 h 415"/>
                  <a:gd name="T44" fmla="*/ 141 w 290"/>
                  <a:gd name="T45" fmla="*/ 412 h 415"/>
                  <a:gd name="T46" fmla="*/ 116 w 290"/>
                  <a:gd name="T47" fmla="*/ 403 h 415"/>
                  <a:gd name="T48" fmla="*/ 93 w 290"/>
                  <a:gd name="T49" fmla="*/ 387 h 415"/>
                  <a:gd name="T50" fmla="*/ 73 w 290"/>
                  <a:gd name="T51" fmla="*/ 364 h 415"/>
                  <a:gd name="T52" fmla="*/ 0 w 290"/>
                  <a:gd name="T53" fmla="*/ 408 h 415"/>
                  <a:gd name="T54" fmla="*/ 79 w 290"/>
                  <a:gd name="T55" fmla="*/ 276 h 415"/>
                  <a:gd name="T56" fmla="*/ 84 w 290"/>
                  <a:gd name="T57" fmla="*/ 302 h 415"/>
                  <a:gd name="T58" fmla="*/ 89 w 290"/>
                  <a:gd name="T59" fmla="*/ 315 h 415"/>
                  <a:gd name="T60" fmla="*/ 99 w 290"/>
                  <a:gd name="T61" fmla="*/ 329 h 415"/>
                  <a:gd name="T62" fmla="*/ 111 w 290"/>
                  <a:gd name="T63" fmla="*/ 341 h 415"/>
                  <a:gd name="T64" fmla="*/ 124 w 290"/>
                  <a:gd name="T65" fmla="*/ 349 h 415"/>
                  <a:gd name="T66" fmla="*/ 138 w 290"/>
                  <a:gd name="T67" fmla="*/ 353 h 415"/>
                  <a:gd name="T68" fmla="*/ 153 w 290"/>
                  <a:gd name="T69" fmla="*/ 353 h 415"/>
                  <a:gd name="T70" fmla="*/ 165 w 290"/>
                  <a:gd name="T71" fmla="*/ 350 h 415"/>
                  <a:gd name="T72" fmla="*/ 177 w 290"/>
                  <a:gd name="T73" fmla="*/ 345 h 415"/>
                  <a:gd name="T74" fmla="*/ 186 w 290"/>
                  <a:gd name="T75" fmla="*/ 337 h 415"/>
                  <a:gd name="T76" fmla="*/ 195 w 290"/>
                  <a:gd name="T77" fmla="*/ 325 h 415"/>
                  <a:gd name="T78" fmla="*/ 202 w 290"/>
                  <a:gd name="T79" fmla="*/ 310 h 415"/>
                  <a:gd name="T80" fmla="*/ 209 w 290"/>
                  <a:gd name="T81" fmla="*/ 284 h 415"/>
                  <a:gd name="T82" fmla="*/ 210 w 290"/>
                  <a:gd name="T83" fmla="*/ 249 h 415"/>
                  <a:gd name="T84" fmla="*/ 207 w 290"/>
                  <a:gd name="T85" fmla="*/ 226 h 415"/>
                  <a:gd name="T86" fmla="*/ 202 w 290"/>
                  <a:gd name="T87" fmla="*/ 208 h 415"/>
                  <a:gd name="T88" fmla="*/ 195 w 290"/>
                  <a:gd name="T89" fmla="*/ 193 h 415"/>
                  <a:gd name="T90" fmla="*/ 186 w 290"/>
                  <a:gd name="T91" fmla="*/ 183 h 415"/>
                  <a:gd name="T92" fmla="*/ 176 w 290"/>
                  <a:gd name="T93" fmla="*/ 173 h 415"/>
                  <a:gd name="T94" fmla="*/ 164 w 290"/>
                  <a:gd name="T95" fmla="*/ 168 h 415"/>
                  <a:gd name="T96" fmla="*/ 152 w 290"/>
                  <a:gd name="T97" fmla="*/ 165 h 415"/>
                  <a:gd name="T98" fmla="*/ 137 w 290"/>
                  <a:gd name="T99" fmla="*/ 165 h 415"/>
                  <a:gd name="T100" fmla="*/ 124 w 290"/>
                  <a:gd name="T101" fmla="*/ 168 h 415"/>
                  <a:gd name="T102" fmla="*/ 112 w 290"/>
                  <a:gd name="T103" fmla="*/ 173 h 415"/>
                  <a:gd name="T104" fmla="*/ 103 w 290"/>
                  <a:gd name="T105" fmla="*/ 181 h 415"/>
                  <a:gd name="T106" fmla="*/ 93 w 290"/>
                  <a:gd name="T107" fmla="*/ 193 h 415"/>
                  <a:gd name="T108" fmla="*/ 85 w 290"/>
                  <a:gd name="T109" fmla="*/ 207 h 415"/>
                  <a:gd name="T110" fmla="*/ 81 w 290"/>
                  <a:gd name="T111" fmla="*/ 224 h 415"/>
                  <a:gd name="T112" fmla="*/ 79 w 290"/>
                  <a:gd name="T113" fmla="*/ 24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" h="415">
                    <a:moveTo>
                      <a:pt x="0" y="408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147"/>
                    </a:lnTo>
                    <a:lnTo>
                      <a:pt x="88" y="136"/>
                    </a:lnTo>
                    <a:lnTo>
                      <a:pt x="99" y="128"/>
                    </a:lnTo>
                    <a:lnTo>
                      <a:pt x="108" y="122"/>
                    </a:lnTo>
                    <a:lnTo>
                      <a:pt x="118" y="115"/>
                    </a:lnTo>
                    <a:lnTo>
                      <a:pt x="129" y="111"/>
                    </a:lnTo>
                    <a:lnTo>
                      <a:pt x="141" y="107"/>
                    </a:lnTo>
                    <a:lnTo>
                      <a:pt x="153" y="106"/>
                    </a:lnTo>
                    <a:lnTo>
                      <a:pt x="165" y="106"/>
                    </a:lnTo>
                    <a:lnTo>
                      <a:pt x="178" y="106"/>
                    </a:lnTo>
                    <a:lnTo>
                      <a:pt x="191" y="107"/>
                    </a:lnTo>
                    <a:lnTo>
                      <a:pt x="203" y="111"/>
                    </a:lnTo>
                    <a:lnTo>
                      <a:pt x="214" y="115"/>
                    </a:lnTo>
                    <a:lnTo>
                      <a:pt x="226" y="120"/>
                    </a:lnTo>
                    <a:lnTo>
                      <a:pt x="235" y="127"/>
                    </a:lnTo>
                    <a:lnTo>
                      <a:pt x="246" y="135"/>
                    </a:lnTo>
                    <a:lnTo>
                      <a:pt x="255" y="144"/>
                    </a:lnTo>
                    <a:lnTo>
                      <a:pt x="263" y="155"/>
                    </a:lnTo>
                    <a:lnTo>
                      <a:pt x="270" y="167"/>
                    </a:lnTo>
                    <a:lnTo>
                      <a:pt x="276" y="179"/>
                    </a:lnTo>
                    <a:lnTo>
                      <a:pt x="282" y="192"/>
                    </a:lnTo>
                    <a:lnTo>
                      <a:pt x="286" y="207"/>
                    </a:lnTo>
                    <a:lnTo>
                      <a:pt x="288" y="223"/>
                    </a:lnTo>
                    <a:lnTo>
                      <a:pt x="290" y="240"/>
                    </a:lnTo>
                    <a:lnTo>
                      <a:pt x="290" y="257"/>
                    </a:lnTo>
                    <a:lnTo>
                      <a:pt x="290" y="276"/>
                    </a:lnTo>
                    <a:lnTo>
                      <a:pt x="288" y="293"/>
                    </a:lnTo>
                    <a:lnTo>
                      <a:pt x="286" y="309"/>
                    </a:lnTo>
                    <a:lnTo>
                      <a:pt x="282" y="325"/>
                    </a:lnTo>
                    <a:lnTo>
                      <a:pt x="276" y="338"/>
                    </a:lnTo>
                    <a:lnTo>
                      <a:pt x="270" y="351"/>
                    </a:lnTo>
                    <a:lnTo>
                      <a:pt x="262" y="363"/>
                    </a:lnTo>
                    <a:lnTo>
                      <a:pt x="254" y="374"/>
                    </a:lnTo>
                    <a:lnTo>
                      <a:pt x="245" y="384"/>
                    </a:lnTo>
                    <a:lnTo>
                      <a:pt x="235" y="392"/>
                    </a:lnTo>
                    <a:lnTo>
                      <a:pt x="225" y="399"/>
                    </a:lnTo>
                    <a:lnTo>
                      <a:pt x="214" y="404"/>
                    </a:lnTo>
                    <a:lnTo>
                      <a:pt x="202" y="410"/>
                    </a:lnTo>
                    <a:lnTo>
                      <a:pt x="191" y="412"/>
                    </a:lnTo>
                    <a:lnTo>
                      <a:pt x="178" y="415"/>
                    </a:lnTo>
                    <a:lnTo>
                      <a:pt x="166" y="415"/>
                    </a:lnTo>
                    <a:lnTo>
                      <a:pt x="153" y="415"/>
                    </a:lnTo>
                    <a:lnTo>
                      <a:pt x="141" y="412"/>
                    </a:lnTo>
                    <a:lnTo>
                      <a:pt x="128" y="408"/>
                    </a:lnTo>
                    <a:lnTo>
                      <a:pt x="116" y="403"/>
                    </a:lnTo>
                    <a:lnTo>
                      <a:pt x="104" y="395"/>
                    </a:lnTo>
                    <a:lnTo>
                      <a:pt x="93" y="387"/>
                    </a:lnTo>
                    <a:lnTo>
                      <a:pt x="83" y="376"/>
                    </a:lnTo>
                    <a:lnTo>
                      <a:pt x="73" y="364"/>
                    </a:lnTo>
                    <a:lnTo>
                      <a:pt x="73" y="408"/>
                    </a:lnTo>
                    <a:lnTo>
                      <a:pt x="0" y="408"/>
                    </a:lnTo>
                    <a:close/>
                    <a:moveTo>
                      <a:pt x="79" y="254"/>
                    </a:moveTo>
                    <a:lnTo>
                      <a:pt x="79" y="276"/>
                    </a:lnTo>
                    <a:lnTo>
                      <a:pt x="83" y="294"/>
                    </a:lnTo>
                    <a:lnTo>
                      <a:pt x="84" y="302"/>
                    </a:lnTo>
                    <a:lnTo>
                      <a:pt x="87" y="309"/>
                    </a:lnTo>
                    <a:lnTo>
                      <a:pt x="89" y="315"/>
                    </a:lnTo>
                    <a:lnTo>
                      <a:pt x="93" y="322"/>
                    </a:lnTo>
                    <a:lnTo>
                      <a:pt x="99" y="329"/>
                    </a:lnTo>
                    <a:lnTo>
                      <a:pt x="104" y="335"/>
                    </a:lnTo>
                    <a:lnTo>
                      <a:pt x="111" y="341"/>
                    </a:lnTo>
                    <a:lnTo>
                      <a:pt x="117" y="346"/>
                    </a:lnTo>
                    <a:lnTo>
                      <a:pt x="124" y="349"/>
                    </a:lnTo>
                    <a:lnTo>
                      <a:pt x="130" y="351"/>
                    </a:lnTo>
                    <a:lnTo>
                      <a:pt x="138" y="353"/>
                    </a:lnTo>
                    <a:lnTo>
                      <a:pt x="148" y="353"/>
                    </a:lnTo>
                    <a:lnTo>
                      <a:pt x="153" y="353"/>
                    </a:lnTo>
                    <a:lnTo>
                      <a:pt x="160" y="351"/>
                    </a:lnTo>
                    <a:lnTo>
                      <a:pt x="165" y="350"/>
                    </a:lnTo>
                    <a:lnTo>
                      <a:pt x="172" y="347"/>
                    </a:lnTo>
                    <a:lnTo>
                      <a:pt x="177" y="345"/>
                    </a:lnTo>
                    <a:lnTo>
                      <a:pt x="182" y="341"/>
                    </a:lnTo>
                    <a:lnTo>
                      <a:pt x="186" y="337"/>
                    </a:lnTo>
                    <a:lnTo>
                      <a:pt x="191" y="331"/>
                    </a:lnTo>
                    <a:lnTo>
                      <a:pt x="195" y="325"/>
                    </a:lnTo>
                    <a:lnTo>
                      <a:pt x="199" y="318"/>
                    </a:lnTo>
                    <a:lnTo>
                      <a:pt x="202" y="310"/>
                    </a:lnTo>
                    <a:lnTo>
                      <a:pt x="205" y="302"/>
                    </a:lnTo>
                    <a:lnTo>
                      <a:pt x="209" y="284"/>
                    </a:lnTo>
                    <a:lnTo>
                      <a:pt x="210" y="261"/>
                    </a:lnTo>
                    <a:lnTo>
                      <a:pt x="210" y="249"/>
                    </a:lnTo>
                    <a:lnTo>
                      <a:pt x="209" y="237"/>
                    </a:lnTo>
                    <a:lnTo>
                      <a:pt x="207" y="226"/>
                    </a:lnTo>
                    <a:lnTo>
                      <a:pt x="205" y="217"/>
                    </a:lnTo>
                    <a:lnTo>
                      <a:pt x="202" y="208"/>
                    </a:lnTo>
                    <a:lnTo>
                      <a:pt x="199" y="201"/>
                    </a:lnTo>
                    <a:lnTo>
                      <a:pt x="195" y="193"/>
                    </a:lnTo>
                    <a:lnTo>
                      <a:pt x="191" y="188"/>
                    </a:lnTo>
                    <a:lnTo>
                      <a:pt x="186" y="183"/>
                    </a:lnTo>
                    <a:lnTo>
                      <a:pt x="181" y="177"/>
                    </a:lnTo>
                    <a:lnTo>
                      <a:pt x="176" y="173"/>
                    </a:lnTo>
                    <a:lnTo>
                      <a:pt x="170" y="171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2" y="165"/>
                    </a:lnTo>
                    <a:lnTo>
                      <a:pt x="144" y="165"/>
                    </a:lnTo>
                    <a:lnTo>
                      <a:pt x="137" y="165"/>
                    </a:lnTo>
                    <a:lnTo>
                      <a:pt x="130" y="167"/>
                    </a:lnTo>
                    <a:lnTo>
                      <a:pt x="124" y="168"/>
                    </a:lnTo>
                    <a:lnTo>
                      <a:pt x="118" y="171"/>
                    </a:lnTo>
                    <a:lnTo>
                      <a:pt x="112" y="173"/>
                    </a:lnTo>
                    <a:lnTo>
                      <a:pt x="107" y="177"/>
                    </a:lnTo>
                    <a:lnTo>
                      <a:pt x="103" y="181"/>
                    </a:lnTo>
                    <a:lnTo>
                      <a:pt x="97" y="187"/>
                    </a:lnTo>
                    <a:lnTo>
                      <a:pt x="93" y="193"/>
                    </a:lnTo>
                    <a:lnTo>
                      <a:pt x="89" y="200"/>
                    </a:lnTo>
                    <a:lnTo>
                      <a:pt x="85" y="207"/>
                    </a:lnTo>
                    <a:lnTo>
                      <a:pt x="83" y="215"/>
                    </a:lnTo>
                    <a:lnTo>
                      <a:pt x="81" y="224"/>
                    </a:lnTo>
                    <a:lnTo>
                      <a:pt x="80" y="233"/>
                    </a:lnTo>
                    <a:lnTo>
                      <a:pt x="79" y="242"/>
                    </a:lnTo>
                    <a:lnTo>
                      <a:pt x="79" y="25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7" name="Freeform 389">
                <a:extLst>
                  <a:ext uri="{FF2B5EF4-FFF2-40B4-BE49-F238E27FC236}">
                    <a16:creationId xmlns:a16="http://schemas.microsoft.com/office/drawing/2014/main" id="{22490AD9-CCE6-4BE6-B71A-540F9294C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4" y="2303"/>
                <a:ext cx="77" cy="77"/>
              </a:xfrm>
              <a:custGeom>
                <a:avLst/>
                <a:gdLst>
                  <a:gd name="T0" fmla="*/ 5 w 306"/>
                  <a:gd name="T1" fmla="*/ 111 h 309"/>
                  <a:gd name="T2" fmla="*/ 25 w 306"/>
                  <a:gd name="T3" fmla="*/ 65 h 309"/>
                  <a:gd name="T4" fmla="*/ 42 w 306"/>
                  <a:gd name="T5" fmla="*/ 42 h 309"/>
                  <a:gd name="T6" fmla="*/ 65 w 306"/>
                  <a:gd name="T7" fmla="*/ 24 h 309"/>
                  <a:gd name="T8" fmla="*/ 111 w 306"/>
                  <a:gd name="T9" fmla="*/ 4 h 309"/>
                  <a:gd name="T10" fmla="*/ 170 w 306"/>
                  <a:gd name="T11" fmla="*/ 0 h 309"/>
                  <a:gd name="T12" fmla="*/ 213 w 306"/>
                  <a:gd name="T13" fmla="*/ 10 h 309"/>
                  <a:gd name="T14" fmla="*/ 252 w 306"/>
                  <a:gd name="T15" fmla="*/ 33 h 309"/>
                  <a:gd name="T16" fmla="*/ 282 w 306"/>
                  <a:gd name="T17" fmla="*/ 66 h 309"/>
                  <a:gd name="T18" fmla="*/ 300 w 306"/>
                  <a:gd name="T19" fmla="*/ 106 h 309"/>
                  <a:gd name="T20" fmla="*/ 306 w 306"/>
                  <a:gd name="T21" fmla="*/ 154 h 309"/>
                  <a:gd name="T22" fmla="*/ 300 w 306"/>
                  <a:gd name="T23" fmla="*/ 200 h 309"/>
                  <a:gd name="T24" fmla="*/ 281 w 306"/>
                  <a:gd name="T25" fmla="*/ 241 h 309"/>
                  <a:gd name="T26" fmla="*/ 252 w 306"/>
                  <a:gd name="T27" fmla="*/ 276 h 309"/>
                  <a:gd name="T28" fmla="*/ 213 w 306"/>
                  <a:gd name="T29" fmla="*/ 298 h 309"/>
                  <a:gd name="T30" fmla="*/ 170 w 306"/>
                  <a:gd name="T31" fmla="*/ 309 h 309"/>
                  <a:gd name="T32" fmla="*/ 114 w 306"/>
                  <a:gd name="T33" fmla="*/ 305 h 309"/>
                  <a:gd name="T34" fmla="*/ 66 w 306"/>
                  <a:gd name="T35" fmla="*/ 286 h 309"/>
                  <a:gd name="T36" fmla="*/ 44 w 306"/>
                  <a:gd name="T37" fmla="*/ 268 h 309"/>
                  <a:gd name="T38" fmla="*/ 25 w 306"/>
                  <a:gd name="T39" fmla="*/ 245 h 309"/>
                  <a:gd name="T40" fmla="*/ 10 w 306"/>
                  <a:gd name="T41" fmla="*/ 217 h 309"/>
                  <a:gd name="T42" fmla="*/ 1 w 306"/>
                  <a:gd name="T43" fmla="*/ 175 h 309"/>
                  <a:gd name="T44" fmla="*/ 81 w 306"/>
                  <a:gd name="T45" fmla="*/ 164 h 309"/>
                  <a:gd name="T46" fmla="*/ 86 w 306"/>
                  <a:gd name="T47" fmla="*/ 193 h 309"/>
                  <a:gd name="T48" fmla="*/ 97 w 306"/>
                  <a:gd name="T49" fmla="*/ 216 h 309"/>
                  <a:gd name="T50" fmla="*/ 113 w 306"/>
                  <a:gd name="T51" fmla="*/ 232 h 309"/>
                  <a:gd name="T52" fmla="*/ 131 w 306"/>
                  <a:gd name="T53" fmla="*/ 241 h 309"/>
                  <a:gd name="T54" fmla="*/ 154 w 306"/>
                  <a:gd name="T55" fmla="*/ 245 h 309"/>
                  <a:gd name="T56" fmla="*/ 175 w 306"/>
                  <a:gd name="T57" fmla="*/ 241 h 309"/>
                  <a:gd name="T58" fmla="*/ 193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3 h 309"/>
                  <a:gd name="T64" fmla="*/ 225 w 306"/>
                  <a:gd name="T65" fmla="*/ 164 h 309"/>
                  <a:gd name="T66" fmla="*/ 224 w 306"/>
                  <a:gd name="T67" fmla="*/ 132 h 309"/>
                  <a:gd name="T68" fmla="*/ 217 w 306"/>
                  <a:gd name="T69" fmla="*/ 107 h 309"/>
                  <a:gd name="T70" fmla="*/ 204 w 306"/>
                  <a:gd name="T71" fmla="*/ 86 h 309"/>
                  <a:gd name="T72" fmla="*/ 188 w 306"/>
                  <a:gd name="T73" fmla="*/ 73 h 309"/>
                  <a:gd name="T74" fmla="*/ 168 w 306"/>
                  <a:gd name="T75" fmla="*/ 65 h 309"/>
                  <a:gd name="T76" fmla="*/ 146 w 306"/>
                  <a:gd name="T77" fmla="*/ 63 h 309"/>
                  <a:gd name="T78" fmla="*/ 124 w 306"/>
                  <a:gd name="T79" fmla="*/ 69 h 309"/>
                  <a:gd name="T80" fmla="*/ 107 w 306"/>
                  <a:gd name="T81" fmla="*/ 81 h 309"/>
                  <a:gd name="T82" fmla="*/ 93 w 306"/>
                  <a:gd name="T83" fmla="*/ 99 h 309"/>
                  <a:gd name="T84" fmla="*/ 83 w 306"/>
                  <a:gd name="T85" fmla="*/ 124 h 309"/>
                  <a:gd name="T86" fmla="*/ 81 w 306"/>
                  <a:gd name="T87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0" y="93"/>
                    </a:lnTo>
                    <a:lnTo>
                      <a:pt x="20" y="74"/>
                    </a:lnTo>
                    <a:lnTo>
                      <a:pt x="25" y="65"/>
                    </a:lnTo>
                    <a:lnTo>
                      <a:pt x="30" y="57"/>
                    </a:lnTo>
                    <a:lnTo>
                      <a:pt x="36" y="49"/>
                    </a:lnTo>
                    <a:lnTo>
                      <a:pt x="42" y="42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4"/>
                    </a:lnTo>
                    <a:lnTo>
                      <a:pt x="74" y="18"/>
                    </a:lnTo>
                    <a:lnTo>
                      <a:pt x="93" y="10"/>
                    </a:lnTo>
                    <a:lnTo>
                      <a:pt x="111" y="4"/>
                    </a:lnTo>
                    <a:lnTo>
                      <a:pt x="131" y="0"/>
                    </a:lnTo>
                    <a:lnTo>
                      <a:pt x="152" y="0"/>
                    </a:lnTo>
                    <a:lnTo>
                      <a:pt x="170" y="0"/>
                    </a:lnTo>
                    <a:lnTo>
                      <a:pt x="185" y="2"/>
                    </a:lnTo>
                    <a:lnTo>
                      <a:pt x="200" y="5"/>
                    </a:lnTo>
                    <a:lnTo>
                      <a:pt x="213" y="10"/>
                    </a:lnTo>
                    <a:lnTo>
                      <a:pt x="228" y="16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2" y="44"/>
                    </a:lnTo>
                    <a:lnTo>
                      <a:pt x="273" y="54"/>
                    </a:lnTo>
                    <a:lnTo>
                      <a:pt x="282" y="66"/>
                    </a:lnTo>
                    <a:lnTo>
                      <a:pt x="289" y="79"/>
                    </a:lnTo>
                    <a:lnTo>
                      <a:pt x="296" y="93"/>
                    </a:lnTo>
                    <a:lnTo>
                      <a:pt x="300" y="106"/>
                    </a:lnTo>
                    <a:lnTo>
                      <a:pt x="304" y="122"/>
                    </a:lnTo>
                    <a:lnTo>
                      <a:pt x="305" y="136"/>
                    </a:lnTo>
                    <a:lnTo>
                      <a:pt x="306" y="154"/>
                    </a:lnTo>
                    <a:lnTo>
                      <a:pt x="305" y="170"/>
                    </a:lnTo>
                    <a:lnTo>
                      <a:pt x="304" y="185"/>
                    </a:lnTo>
                    <a:lnTo>
                      <a:pt x="300" y="200"/>
                    </a:lnTo>
                    <a:lnTo>
                      <a:pt x="296" y="215"/>
                    </a:lnTo>
                    <a:lnTo>
                      <a:pt x="289" y="228"/>
                    </a:lnTo>
                    <a:lnTo>
                      <a:pt x="281" y="241"/>
                    </a:lnTo>
                    <a:lnTo>
                      <a:pt x="273" y="253"/>
                    </a:lnTo>
                    <a:lnTo>
                      <a:pt x="262" y="265"/>
                    </a:lnTo>
                    <a:lnTo>
                      <a:pt x="252" y="276"/>
                    </a:lnTo>
                    <a:lnTo>
                      <a:pt x="240" y="284"/>
                    </a:lnTo>
                    <a:lnTo>
                      <a:pt x="227" y="292"/>
                    </a:lnTo>
                    <a:lnTo>
                      <a:pt x="213" y="298"/>
                    </a:lnTo>
                    <a:lnTo>
                      <a:pt x="200" y="302"/>
                    </a:lnTo>
                    <a:lnTo>
                      <a:pt x="185" y="306"/>
                    </a:lnTo>
                    <a:lnTo>
                      <a:pt x="170" y="309"/>
                    </a:lnTo>
                    <a:lnTo>
                      <a:pt x="154" y="309"/>
                    </a:lnTo>
                    <a:lnTo>
                      <a:pt x="134" y="308"/>
                    </a:lnTo>
                    <a:lnTo>
                      <a:pt x="114" y="305"/>
                    </a:lnTo>
                    <a:lnTo>
                      <a:pt x="94" y="298"/>
                    </a:lnTo>
                    <a:lnTo>
                      <a:pt x="75" y="290"/>
                    </a:lnTo>
                    <a:lnTo>
                      <a:pt x="66" y="286"/>
                    </a:lnTo>
                    <a:lnTo>
                      <a:pt x="58" y="281"/>
                    </a:lnTo>
                    <a:lnTo>
                      <a:pt x="50" y="274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30" y="253"/>
                    </a:lnTo>
                    <a:lnTo>
                      <a:pt x="25" y="245"/>
                    </a:lnTo>
                    <a:lnTo>
                      <a:pt x="20" y="237"/>
                    </a:lnTo>
                    <a:lnTo>
                      <a:pt x="14" y="228"/>
                    </a:lnTo>
                    <a:lnTo>
                      <a:pt x="10" y="217"/>
                    </a:lnTo>
                    <a:lnTo>
                      <a:pt x="8" y="208"/>
                    </a:lnTo>
                    <a:lnTo>
                      <a:pt x="5" y="197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1" y="154"/>
                    </a:moveTo>
                    <a:lnTo>
                      <a:pt x="81" y="164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6" y="193"/>
                    </a:lnTo>
                    <a:lnTo>
                      <a:pt x="89" y="201"/>
                    </a:lnTo>
                    <a:lnTo>
                      <a:pt x="93" y="208"/>
                    </a:lnTo>
                    <a:lnTo>
                      <a:pt x="97" y="216"/>
                    </a:lnTo>
                    <a:lnTo>
                      <a:pt x="102" y="221"/>
                    </a:lnTo>
                    <a:lnTo>
                      <a:pt x="107" y="227"/>
                    </a:lnTo>
                    <a:lnTo>
                      <a:pt x="113" y="232"/>
                    </a:lnTo>
                    <a:lnTo>
                      <a:pt x="118" y="236"/>
                    </a:lnTo>
                    <a:lnTo>
                      <a:pt x="124" y="240"/>
                    </a:lnTo>
                    <a:lnTo>
                      <a:pt x="131" y="241"/>
                    </a:lnTo>
                    <a:lnTo>
                      <a:pt x="138" y="244"/>
                    </a:lnTo>
                    <a:lnTo>
                      <a:pt x="146" y="245"/>
                    </a:lnTo>
                    <a:lnTo>
                      <a:pt x="154" y="245"/>
                    </a:lnTo>
                    <a:lnTo>
                      <a:pt x="160" y="245"/>
                    </a:lnTo>
                    <a:lnTo>
                      <a:pt x="168" y="244"/>
                    </a:lnTo>
                    <a:lnTo>
                      <a:pt x="175" y="241"/>
                    </a:lnTo>
                    <a:lnTo>
                      <a:pt x="182" y="240"/>
                    </a:lnTo>
                    <a:lnTo>
                      <a:pt x="188" y="236"/>
                    </a:lnTo>
                    <a:lnTo>
                      <a:pt x="193" y="232"/>
                    </a:lnTo>
                    <a:lnTo>
                      <a:pt x="199" y="227"/>
                    </a:lnTo>
                    <a:lnTo>
                      <a:pt x="204" y="221"/>
                    </a:lnTo>
                    <a:lnTo>
                      <a:pt x="209" y="216"/>
                    </a:lnTo>
                    <a:lnTo>
                      <a:pt x="213" y="208"/>
                    </a:lnTo>
                    <a:lnTo>
                      <a:pt x="217" y="201"/>
                    </a:lnTo>
                    <a:lnTo>
                      <a:pt x="220" y="193"/>
                    </a:lnTo>
                    <a:lnTo>
                      <a:pt x="223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2"/>
                    </a:lnTo>
                    <a:lnTo>
                      <a:pt x="223" y="123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4" y="86"/>
                    </a:lnTo>
                    <a:lnTo>
                      <a:pt x="199" y="81"/>
                    </a:lnTo>
                    <a:lnTo>
                      <a:pt x="193" y="77"/>
                    </a:lnTo>
                    <a:lnTo>
                      <a:pt x="188" y="73"/>
                    </a:lnTo>
                    <a:lnTo>
                      <a:pt x="182" y="69"/>
                    </a:lnTo>
                    <a:lnTo>
                      <a:pt x="175" y="66"/>
                    </a:lnTo>
                    <a:lnTo>
                      <a:pt x="168" y="65"/>
                    </a:lnTo>
                    <a:lnTo>
                      <a:pt x="160" y="63"/>
                    </a:lnTo>
                    <a:lnTo>
                      <a:pt x="154" y="63"/>
                    </a:lnTo>
                    <a:lnTo>
                      <a:pt x="146" y="63"/>
                    </a:lnTo>
                    <a:lnTo>
                      <a:pt x="138" y="65"/>
                    </a:lnTo>
                    <a:lnTo>
                      <a:pt x="131" y="66"/>
                    </a:lnTo>
                    <a:lnTo>
                      <a:pt x="124" y="69"/>
                    </a:lnTo>
                    <a:lnTo>
                      <a:pt x="118" y="73"/>
                    </a:lnTo>
                    <a:lnTo>
                      <a:pt x="113" y="77"/>
                    </a:lnTo>
                    <a:lnTo>
                      <a:pt x="107" y="81"/>
                    </a:lnTo>
                    <a:lnTo>
                      <a:pt x="102" y="86"/>
                    </a:lnTo>
                    <a:lnTo>
                      <a:pt x="97" y="93"/>
                    </a:lnTo>
                    <a:lnTo>
                      <a:pt x="93" y="99"/>
                    </a:lnTo>
                    <a:lnTo>
                      <a:pt x="89" y="107"/>
                    </a:lnTo>
                    <a:lnTo>
                      <a:pt x="86" y="115"/>
                    </a:lnTo>
                    <a:lnTo>
                      <a:pt x="83" y="124"/>
                    </a:lnTo>
                    <a:lnTo>
                      <a:pt x="82" y="134"/>
                    </a:lnTo>
                    <a:lnTo>
                      <a:pt x="81" y="143"/>
                    </a:lnTo>
                    <a:lnTo>
                      <a:pt x="81" y="15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8" name="Rectangle 390">
                <a:extLst>
                  <a:ext uri="{FF2B5EF4-FFF2-40B4-BE49-F238E27FC236}">
                    <a16:creationId xmlns:a16="http://schemas.microsoft.com/office/drawing/2014/main" id="{60879B72-0ABF-4FBA-A786-B3B75EDD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2276"/>
                <a:ext cx="20" cy="103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59" name="Freeform 391">
                <a:extLst>
                  <a:ext uri="{FF2B5EF4-FFF2-40B4-BE49-F238E27FC236}">
                    <a16:creationId xmlns:a16="http://schemas.microsoft.com/office/drawing/2014/main" id="{98BA0BF4-EF2B-428E-8ED7-DE33B5EF93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6" y="2276"/>
                <a:ext cx="19" cy="103"/>
              </a:xfrm>
              <a:custGeom>
                <a:avLst/>
                <a:gdLst>
                  <a:gd name="T0" fmla="*/ 0 w 79"/>
                  <a:gd name="T1" fmla="*/ 71 h 408"/>
                  <a:gd name="T2" fmla="*/ 0 w 79"/>
                  <a:gd name="T3" fmla="*/ 0 h 408"/>
                  <a:gd name="T4" fmla="*/ 79 w 79"/>
                  <a:gd name="T5" fmla="*/ 0 h 408"/>
                  <a:gd name="T6" fmla="*/ 79 w 79"/>
                  <a:gd name="T7" fmla="*/ 71 h 408"/>
                  <a:gd name="T8" fmla="*/ 0 w 79"/>
                  <a:gd name="T9" fmla="*/ 71 h 408"/>
                  <a:gd name="T10" fmla="*/ 0 w 79"/>
                  <a:gd name="T11" fmla="*/ 408 h 408"/>
                  <a:gd name="T12" fmla="*/ 0 w 79"/>
                  <a:gd name="T13" fmla="*/ 112 h 408"/>
                  <a:gd name="T14" fmla="*/ 79 w 79"/>
                  <a:gd name="T15" fmla="*/ 112 h 408"/>
                  <a:gd name="T16" fmla="*/ 79 w 79"/>
                  <a:gd name="T17" fmla="*/ 408 h 408"/>
                  <a:gd name="T18" fmla="*/ 0 w 79"/>
                  <a:gd name="T1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408">
                    <a:moveTo>
                      <a:pt x="0" y="71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71"/>
                    </a:lnTo>
                    <a:lnTo>
                      <a:pt x="0" y="71"/>
                    </a:lnTo>
                    <a:close/>
                    <a:moveTo>
                      <a:pt x="0" y="408"/>
                    </a:moveTo>
                    <a:lnTo>
                      <a:pt x="0" y="112"/>
                    </a:lnTo>
                    <a:lnTo>
                      <a:pt x="79" y="112"/>
                    </a:lnTo>
                    <a:lnTo>
                      <a:pt x="79" y="40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0" name="Freeform 392">
                <a:extLst>
                  <a:ext uri="{FF2B5EF4-FFF2-40B4-BE49-F238E27FC236}">
                    <a16:creationId xmlns:a16="http://schemas.microsoft.com/office/drawing/2014/main" id="{129919F4-7A40-4F9C-B3D7-002B08D4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303"/>
                <a:ext cx="69" cy="77"/>
              </a:xfrm>
              <a:custGeom>
                <a:avLst/>
                <a:gdLst>
                  <a:gd name="T0" fmla="*/ 82 w 277"/>
                  <a:gd name="T1" fmla="*/ 216 h 309"/>
                  <a:gd name="T2" fmla="*/ 99 w 277"/>
                  <a:gd name="T3" fmla="*/ 241 h 309"/>
                  <a:gd name="T4" fmla="*/ 129 w 277"/>
                  <a:gd name="T5" fmla="*/ 252 h 309"/>
                  <a:gd name="T6" fmla="*/ 168 w 277"/>
                  <a:gd name="T7" fmla="*/ 249 h 309"/>
                  <a:gd name="T8" fmla="*/ 192 w 277"/>
                  <a:gd name="T9" fmla="*/ 237 h 309"/>
                  <a:gd name="T10" fmla="*/ 198 w 277"/>
                  <a:gd name="T11" fmla="*/ 220 h 309"/>
                  <a:gd name="T12" fmla="*/ 195 w 277"/>
                  <a:gd name="T13" fmla="*/ 208 h 309"/>
                  <a:gd name="T14" fmla="*/ 183 w 277"/>
                  <a:gd name="T15" fmla="*/ 200 h 309"/>
                  <a:gd name="T16" fmla="*/ 123 w 277"/>
                  <a:gd name="T17" fmla="*/ 185 h 309"/>
                  <a:gd name="T18" fmla="*/ 62 w 277"/>
                  <a:gd name="T19" fmla="*/ 166 h 309"/>
                  <a:gd name="T20" fmla="*/ 37 w 277"/>
                  <a:gd name="T21" fmla="*/ 151 h 309"/>
                  <a:gd name="T22" fmla="*/ 20 w 277"/>
                  <a:gd name="T23" fmla="*/ 128 h 309"/>
                  <a:gd name="T24" fmla="*/ 10 w 277"/>
                  <a:gd name="T25" fmla="*/ 101 h 309"/>
                  <a:gd name="T26" fmla="*/ 12 w 277"/>
                  <a:gd name="T27" fmla="*/ 71 h 309"/>
                  <a:gd name="T28" fmla="*/ 22 w 277"/>
                  <a:gd name="T29" fmla="*/ 46 h 309"/>
                  <a:gd name="T30" fmla="*/ 41 w 277"/>
                  <a:gd name="T31" fmla="*/ 25 h 309"/>
                  <a:gd name="T32" fmla="*/ 69 w 277"/>
                  <a:gd name="T33" fmla="*/ 9 h 309"/>
                  <a:gd name="T34" fmla="*/ 106 w 277"/>
                  <a:gd name="T35" fmla="*/ 1 h 309"/>
                  <a:gd name="T36" fmla="*/ 150 w 277"/>
                  <a:gd name="T37" fmla="*/ 0 h 309"/>
                  <a:gd name="T38" fmla="*/ 188 w 277"/>
                  <a:gd name="T39" fmla="*/ 4 h 309"/>
                  <a:gd name="T40" fmla="*/ 217 w 277"/>
                  <a:gd name="T41" fmla="*/ 14 h 309"/>
                  <a:gd name="T42" fmla="*/ 240 w 277"/>
                  <a:gd name="T43" fmla="*/ 30 h 309"/>
                  <a:gd name="T44" fmla="*/ 256 w 277"/>
                  <a:gd name="T45" fmla="*/ 52 h 309"/>
                  <a:gd name="T46" fmla="*/ 266 w 277"/>
                  <a:gd name="T47" fmla="*/ 78 h 309"/>
                  <a:gd name="T48" fmla="*/ 186 w 277"/>
                  <a:gd name="T49" fmla="*/ 75 h 309"/>
                  <a:gd name="T50" fmla="*/ 167 w 277"/>
                  <a:gd name="T51" fmla="*/ 61 h 309"/>
                  <a:gd name="T52" fmla="*/ 136 w 277"/>
                  <a:gd name="T53" fmla="*/ 55 h 309"/>
                  <a:gd name="T54" fmla="*/ 101 w 277"/>
                  <a:gd name="T55" fmla="*/ 61 h 309"/>
                  <a:gd name="T56" fmla="*/ 86 w 277"/>
                  <a:gd name="T57" fmla="*/ 71 h 309"/>
                  <a:gd name="T58" fmla="*/ 83 w 277"/>
                  <a:gd name="T59" fmla="*/ 85 h 309"/>
                  <a:gd name="T60" fmla="*/ 91 w 277"/>
                  <a:gd name="T61" fmla="*/ 94 h 309"/>
                  <a:gd name="T62" fmla="*/ 136 w 277"/>
                  <a:gd name="T63" fmla="*/ 110 h 309"/>
                  <a:gd name="T64" fmla="*/ 217 w 277"/>
                  <a:gd name="T65" fmla="*/ 132 h 309"/>
                  <a:gd name="T66" fmla="*/ 245 w 277"/>
                  <a:gd name="T67" fmla="*/ 146 h 309"/>
                  <a:gd name="T68" fmla="*/ 263 w 277"/>
                  <a:gd name="T69" fmla="*/ 163 h 309"/>
                  <a:gd name="T70" fmla="*/ 273 w 277"/>
                  <a:gd name="T71" fmla="*/ 184 h 309"/>
                  <a:gd name="T72" fmla="*/ 277 w 277"/>
                  <a:gd name="T73" fmla="*/ 209 h 309"/>
                  <a:gd name="T74" fmla="*/ 272 w 277"/>
                  <a:gd name="T75" fmla="*/ 239 h 309"/>
                  <a:gd name="T76" fmla="*/ 257 w 277"/>
                  <a:gd name="T77" fmla="*/ 265 h 309"/>
                  <a:gd name="T78" fmla="*/ 233 w 277"/>
                  <a:gd name="T79" fmla="*/ 286 h 309"/>
                  <a:gd name="T80" fmla="*/ 200 w 277"/>
                  <a:gd name="T81" fmla="*/ 302 h 309"/>
                  <a:gd name="T82" fmla="*/ 158 w 277"/>
                  <a:gd name="T83" fmla="*/ 309 h 309"/>
                  <a:gd name="T84" fmla="*/ 113 w 277"/>
                  <a:gd name="T85" fmla="*/ 308 h 309"/>
                  <a:gd name="T86" fmla="*/ 75 w 277"/>
                  <a:gd name="T87" fmla="*/ 300 h 309"/>
                  <a:gd name="T88" fmla="*/ 46 w 277"/>
                  <a:gd name="T89" fmla="*/ 285 h 309"/>
                  <a:gd name="T90" fmla="*/ 22 w 277"/>
                  <a:gd name="T91" fmla="*/ 264 h 309"/>
                  <a:gd name="T92" fmla="*/ 6 w 277"/>
                  <a:gd name="T93" fmla="*/ 23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09">
                    <a:moveTo>
                      <a:pt x="0" y="217"/>
                    </a:moveTo>
                    <a:lnTo>
                      <a:pt x="78" y="205"/>
                    </a:lnTo>
                    <a:lnTo>
                      <a:pt x="82" y="216"/>
                    </a:lnTo>
                    <a:lnTo>
                      <a:pt x="86" y="225"/>
                    </a:lnTo>
                    <a:lnTo>
                      <a:pt x="91" y="235"/>
                    </a:lnTo>
                    <a:lnTo>
                      <a:pt x="99" y="241"/>
                    </a:lnTo>
                    <a:lnTo>
                      <a:pt x="107" y="245"/>
                    </a:lnTo>
                    <a:lnTo>
                      <a:pt x="117" y="249"/>
                    </a:lnTo>
                    <a:lnTo>
                      <a:pt x="129" y="252"/>
                    </a:lnTo>
                    <a:lnTo>
                      <a:pt x="142" y="252"/>
                    </a:lnTo>
                    <a:lnTo>
                      <a:pt x="156" y="252"/>
                    </a:lnTo>
                    <a:lnTo>
                      <a:pt x="168" y="249"/>
                    </a:lnTo>
                    <a:lnTo>
                      <a:pt x="179" y="247"/>
                    </a:lnTo>
                    <a:lnTo>
                      <a:pt x="187" y="241"/>
                    </a:lnTo>
                    <a:lnTo>
                      <a:pt x="192" y="237"/>
                    </a:lnTo>
                    <a:lnTo>
                      <a:pt x="195" y="232"/>
                    </a:lnTo>
                    <a:lnTo>
                      <a:pt x="198" y="227"/>
                    </a:lnTo>
                    <a:lnTo>
                      <a:pt x="198" y="220"/>
                    </a:lnTo>
                    <a:lnTo>
                      <a:pt x="198" y="216"/>
                    </a:lnTo>
                    <a:lnTo>
                      <a:pt x="196" y="212"/>
                    </a:lnTo>
                    <a:lnTo>
                      <a:pt x="195" y="208"/>
                    </a:lnTo>
                    <a:lnTo>
                      <a:pt x="192" y="205"/>
                    </a:lnTo>
                    <a:lnTo>
                      <a:pt x="188" y="203"/>
                    </a:lnTo>
                    <a:lnTo>
                      <a:pt x="183" y="200"/>
                    </a:lnTo>
                    <a:lnTo>
                      <a:pt x="175" y="197"/>
                    </a:lnTo>
                    <a:lnTo>
                      <a:pt x="166" y="195"/>
                    </a:lnTo>
                    <a:lnTo>
                      <a:pt x="123" y="185"/>
                    </a:lnTo>
                    <a:lnTo>
                      <a:pt x="89" y="175"/>
                    </a:lnTo>
                    <a:lnTo>
                      <a:pt x="74" y="171"/>
                    </a:lnTo>
                    <a:lnTo>
                      <a:pt x="62" y="166"/>
                    </a:lnTo>
                    <a:lnTo>
                      <a:pt x="53" y="162"/>
                    </a:lnTo>
                    <a:lnTo>
                      <a:pt x="46" y="158"/>
                    </a:lnTo>
                    <a:lnTo>
                      <a:pt x="37" y="151"/>
                    </a:lnTo>
                    <a:lnTo>
                      <a:pt x="30" y="144"/>
                    </a:lnTo>
                    <a:lnTo>
                      <a:pt x="24" y="136"/>
                    </a:lnTo>
                    <a:lnTo>
                      <a:pt x="20" y="128"/>
                    </a:lnTo>
                    <a:lnTo>
                      <a:pt x="16" y="119"/>
                    </a:lnTo>
                    <a:lnTo>
                      <a:pt x="13" y="110"/>
                    </a:lnTo>
                    <a:lnTo>
                      <a:pt x="10" y="101"/>
                    </a:lnTo>
                    <a:lnTo>
                      <a:pt x="10" y="90"/>
                    </a:lnTo>
                    <a:lnTo>
                      <a:pt x="10" y="81"/>
                    </a:lnTo>
                    <a:lnTo>
                      <a:pt x="12" y="71"/>
                    </a:lnTo>
                    <a:lnTo>
                      <a:pt x="14" y="63"/>
                    </a:lnTo>
                    <a:lnTo>
                      <a:pt x="18" y="54"/>
                    </a:lnTo>
                    <a:lnTo>
                      <a:pt x="22" y="46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41" y="25"/>
                    </a:lnTo>
                    <a:lnTo>
                      <a:pt x="49" y="20"/>
                    </a:lnTo>
                    <a:lnTo>
                      <a:pt x="58" y="14"/>
                    </a:lnTo>
                    <a:lnTo>
                      <a:pt x="69" y="9"/>
                    </a:lnTo>
                    <a:lnTo>
                      <a:pt x="79" y="5"/>
                    </a:lnTo>
                    <a:lnTo>
                      <a:pt x="91" y="2"/>
                    </a:lnTo>
                    <a:lnTo>
                      <a:pt x="106" y="1"/>
                    </a:lnTo>
                    <a:lnTo>
                      <a:pt x="119" y="0"/>
                    </a:lnTo>
                    <a:lnTo>
                      <a:pt x="135" y="0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6" y="2"/>
                    </a:lnTo>
                    <a:lnTo>
                      <a:pt x="188" y="4"/>
                    </a:lnTo>
                    <a:lnTo>
                      <a:pt x="199" y="6"/>
                    </a:lnTo>
                    <a:lnTo>
                      <a:pt x="209" y="10"/>
                    </a:lnTo>
                    <a:lnTo>
                      <a:pt x="217" y="14"/>
                    </a:lnTo>
                    <a:lnTo>
                      <a:pt x="225" y="18"/>
                    </a:lnTo>
                    <a:lnTo>
                      <a:pt x="233" y="24"/>
                    </a:lnTo>
                    <a:lnTo>
                      <a:pt x="240" y="30"/>
                    </a:lnTo>
                    <a:lnTo>
                      <a:pt x="245" y="37"/>
                    </a:lnTo>
                    <a:lnTo>
                      <a:pt x="251" y="44"/>
                    </a:lnTo>
                    <a:lnTo>
                      <a:pt x="256" y="52"/>
                    </a:lnTo>
                    <a:lnTo>
                      <a:pt x="260" y="59"/>
                    </a:lnTo>
                    <a:lnTo>
                      <a:pt x="264" y="69"/>
                    </a:lnTo>
                    <a:lnTo>
                      <a:pt x="266" y="78"/>
                    </a:lnTo>
                    <a:lnTo>
                      <a:pt x="192" y="91"/>
                    </a:lnTo>
                    <a:lnTo>
                      <a:pt x="190" y="83"/>
                    </a:lnTo>
                    <a:lnTo>
                      <a:pt x="186" y="75"/>
                    </a:lnTo>
                    <a:lnTo>
                      <a:pt x="180" y="70"/>
                    </a:lnTo>
                    <a:lnTo>
                      <a:pt x="175" y="65"/>
                    </a:lnTo>
                    <a:lnTo>
                      <a:pt x="167" y="61"/>
                    </a:lnTo>
                    <a:lnTo>
                      <a:pt x="159" y="58"/>
                    </a:lnTo>
                    <a:lnTo>
                      <a:pt x="148" y="57"/>
                    </a:lnTo>
                    <a:lnTo>
                      <a:pt x="136" y="55"/>
                    </a:lnTo>
                    <a:lnTo>
                      <a:pt x="122" y="55"/>
                    </a:lnTo>
                    <a:lnTo>
                      <a:pt x="110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7"/>
                    </a:lnTo>
                    <a:lnTo>
                      <a:pt x="86" y="71"/>
                    </a:lnTo>
                    <a:lnTo>
                      <a:pt x="83" y="75"/>
                    </a:lnTo>
                    <a:lnTo>
                      <a:pt x="83" y="81"/>
                    </a:lnTo>
                    <a:lnTo>
                      <a:pt x="83" y="85"/>
                    </a:lnTo>
                    <a:lnTo>
                      <a:pt x="85" y="87"/>
                    </a:lnTo>
                    <a:lnTo>
                      <a:pt x="87" y="91"/>
                    </a:lnTo>
                    <a:lnTo>
                      <a:pt x="91" y="94"/>
                    </a:lnTo>
                    <a:lnTo>
                      <a:pt x="99" y="99"/>
                    </a:lnTo>
                    <a:lnTo>
                      <a:pt x="115" y="103"/>
                    </a:lnTo>
                    <a:lnTo>
                      <a:pt x="136" y="110"/>
                    </a:lnTo>
                    <a:lnTo>
                      <a:pt x="164" y="117"/>
                    </a:lnTo>
                    <a:lnTo>
                      <a:pt x="194" y="124"/>
                    </a:lnTo>
                    <a:lnTo>
                      <a:pt x="217" y="132"/>
                    </a:lnTo>
                    <a:lnTo>
                      <a:pt x="228" y="136"/>
                    </a:lnTo>
                    <a:lnTo>
                      <a:pt x="237" y="142"/>
                    </a:lnTo>
                    <a:lnTo>
                      <a:pt x="245" y="146"/>
                    </a:lnTo>
                    <a:lnTo>
                      <a:pt x="252" y="151"/>
                    </a:lnTo>
                    <a:lnTo>
                      <a:pt x="257" y="156"/>
                    </a:lnTo>
                    <a:lnTo>
                      <a:pt x="263" y="163"/>
                    </a:lnTo>
                    <a:lnTo>
                      <a:pt x="266" y="170"/>
                    </a:lnTo>
                    <a:lnTo>
                      <a:pt x="270" y="176"/>
                    </a:lnTo>
                    <a:lnTo>
                      <a:pt x="273" y="184"/>
                    </a:lnTo>
                    <a:lnTo>
                      <a:pt x="274" y="192"/>
                    </a:lnTo>
                    <a:lnTo>
                      <a:pt x="276" y="200"/>
                    </a:lnTo>
                    <a:lnTo>
                      <a:pt x="277" y="209"/>
                    </a:lnTo>
                    <a:lnTo>
                      <a:pt x="276" y="220"/>
                    </a:lnTo>
                    <a:lnTo>
                      <a:pt x="274" y="229"/>
                    </a:lnTo>
                    <a:lnTo>
                      <a:pt x="272" y="239"/>
                    </a:lnTo>
                    <a:lnTo>
                      <a:pt x="268" y="248"/>
                    </a:lnTo>
                    <a:lnTo>
                      <a:pt x="264" y="256"/>
                    </a:lnTo>
                    <a:lnTo>
                      <a:pt x="257" y="265"/>
                    </a:lnTo>
                    <a:lnTo>
                      <a:pt x="251" y="272"/>
                    </a:lnTo>
                    <a:lnTo>
                      <a:pt x="243" y="280"/>
                    </a:lnTo>
                    <a:lnTo>
                      <a:pt x="233" y="286"/>
                    </a:lnTo>
                    <a:lnTo>
                      <a:pt x="224" y="293"/>
                    </a:lnTo>
                    <a:lnTo>
                      <a:pt x="212" y="298"/>
                    </a:lnTo>
                    <a:lnTo>
                      <a:pt x="200" y="302"/>
                    </a:lnTo>
                    <a:lnTo>
                      <a:pt x="187" y="305"/>
                    </a:lnTo>
                    <a:lnTo>
                      <a:pt x="174" y="308"/>
                    </a:lnTo>
                    <a:lnTo>
                      <a:pt x="158" y="309"/>
                    </a:lnTo>
                    <a:lnTo>
                      <a:pt x="142" y="309"/>
                    </a:lnTo>
                    <a:lnTo>
                      <a:pt x="127" y="309"/>
                    </a:lnTo>
                    <a:lnTo>
                      <a:pt x="113" y="308"/>
                    </a:lnTo>
                    <a:lnTo>
                      <a:pt x="99" y="306"/>
                    </a:lnTo>
                    <a:lnTo>
                      <a:pt x="87" y="304"/>
                    </a:lnTo>
                    <a:lnTo>
                      <a:pt x="75" y="300"/>
                    </a:lnTo>
                    <a:lnTo>
                      <a:pt x="65" y="296"/>
                    </a:lnTo>
                    <a:lnTo>
                      <a:pt x="56" y="290"/>
                    </a:lnTo>
                    <a:lnTo>
                      <a:pt x="46" y="285"/>
                    </a:lnTo>
                    <a:lnTo>
                      <a:pt x="37" y="278"/>
                    </a:lnTo>
                    <a:lnTo>
                      <a:pt x="29" y="272"/>
                    </a:lnTo>
                    <a:lnTo>
                      <a:pt x="22" y="264"/>
                    </a:lnTo>
                    <a:lnTo>
                      <a:pt x="17" y="256"/>
                    </a:lnTo>
                    <a:lnTo>
                      <a:pt x="12" y="247"/>
                    </a:lnTo>
                    <a:lnTo>
                      <a:pt x="6" y="237"/>
                    </a:lnTo>
                    <a:lnTo>
                      <a:pt x="2" y="22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1" name="Freeform 393">
                <a:extLst>
                  <a:ext uri="{FF2B5EF4-FFF2-40B4-BE49-F238E27FC236}">
                    <a16:creationId xmlns:a16="http://schemas.microsoft.com/office/drawing/2014/main" id="{D1D4DFAF-4B68-46FE-B3DF-E29307646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303"/>
                <a:ext cx="109" cy="76"/>
              </a:xfrm>
              <a:custGeom>
                <a:avLst/>
                <a:gdLst>
                  <a:gd name="T0" fmla="*/ 72 w 437"/>
                  <a:gd name="T1" fmla="*/ 6 h 302"/>
                  <a:gd name="T2" fmla="*/ 83 w 437"/>
                  <a:gd name="T3" fmla="*/ 36 h 302"/>
                  <a:gd name="T4" fmla="*/ 104 w 437"/>
                  <a:gd name="T5" fmla="*/ 17 h 302"/>
                  <a:gd name="T6" fmla="*/ 127 w 437"/>
                  <a:gd name="T7" fmla="*/ 6 h 302"/>
                  <a:gd name="T8" fmla="*/ 152 w 437"/>
                  <a:gd name="T9" fmla="*/ 0 h 302"/>
                  <a:gd name="T10" fmla="*/ 180 w 437"/>
                  <a:gd name="T11" fmla="*/ 0 h 302"/>
                  <a:gd name="T12" fmla="*/ 203 w 437"/>
                  <a:gd name="T13" fmla="*/ 6 h 302"/>
                  <a:gd name="T14" fmla="*/ 225 w 437"/>
                  <a:gd name="T15" fmla="*/ 17 h 302"/>
                  <a:gd name="T16" fmla="*/ 242 w 437"/>
                  <a:gd name="T17" fmla="*/ 36 h 302"/>
                  <a:gd name="T18" fmla="*/ 259 w 437"/>
                  <a:gd name="T19" fmla="*/ 36 h 302"/>
                  <a:gd name="T20" fmla="*/ 280 w 437"/>
                  <a:gd name="T21" fmla="*/ 17 h 302"/>
                  <a:gd name="T22" fmla="*/ 303 w 437"/>
                  <a:gd name="T23" fmla="*/ 6 h 302"/>
                  <a:gd name="T24" fmla="*/ 327 w 437"/>
                  <a:gd name="T25" fmla="*/ 0 h 302"/>
                  <a:gd name="T26" fmla="*/ 355 w 437"/>
                  <a:gd name="T27" fmla="*/ 0 h 302"/>
                  <a:gd name="T28" fmla="*/ 383 w 437"/>
                  <a:gd name="T29" fmla="*/ 6 h 302"/>
                  <a:gd name="T30" fmla="*/ 405 w 437"/>
                  <a:gd name="T31" fmla="*/ 20 h 302"/>
                  <a:gd name="T32" fmla="*/ 422 w 437"/>
                  <a:gd name="T33" fmla="*/ 40 h 302"/>
                  <a:gd name="T34" fmla="*/ 432 w 437"/>
                  <a:gd name="T35" fmla="*/ 62 h 302"/>
                  <a:gd name="T36" fmla="*/ 436 w 437"/>
                  <a:gd name="T37" fmla="*/ 93 h 302"/>
                  <a:gd name="T38" fmla="*/ 437 w 437"/>
                  <a:gd name="T39" fmla="*/ 302 h 302"/>
                  <a:gd name="T40" fmla="*/ 359 w 437"/>
                  <a:gd name="T41" fmla="*/ 132 h 302"/>
                  <a:gd name="T42" fmla="*/ 356 w 437"/>
                  <a:gd name="T43" fmla="*/ 97 h 302"/>
                  <a:gd name="T44" fmla="*/ 349 w 437"/>
                  <a:gd name="T45" fmla="*/ 75 h 302"/>
                  <a:gd name="T46" fmla="*/ 336 w 437"/>
                  <a:gd name="T47" fmla="*/ 63 h 302"/>
                  <a:gd name="T48" fmla="*/ 316 w 437"/>
                  <a:gd name="T49" fmla="*/ 59 h 302"/>
                  <a:gd name="T50" fmla="*/ 300 w 437"/>
                  <a:gd name="T51" fmla="*/ 62 h 302"/>
                  <a:gd name="T52" fmla="*/ 286 w 437"/>
                  <a:gd name="T53" fmla="*/ 69 h 302"/>
                  <a:gd name="T54" fmla="*/ 272 w 437"/>
                  <a:gd name="T55" fmla="*/ 82 h 302"/>
                  <a:gd name="T56" fmla="*/ 264 w 437"/>
                  <a:gd name="T57" fmla="*/ 99 h 302"/>
                  <a:gd name="T58" fmla="*/ 259 w 437"/>
                  <a:gd name="T59" fmla="*/ 123 h 302"/>
                  <a:gd name="T60" fmla="*/ 258 w 437"/>
                  <a:gd name="T61" fmla="*/ 160 h 302"/>
                  <a:gd name="T62" fmla="*/ 180 w 437"/>
                  <a:gd name="T63" fmla="*/ 302 h 302"/>
                  <a:gd name="T64" fmla="*/ 180 w 437"/>
                  <a:gd name="T65" fmla="*/ 120 h 302"/>
                  <a:gd name="T66" fmla="*/ 177 w 437"/>
                  <a:gd name="T67" fmla="*/ 93 h 302"/>
                  <a:gd name="T68" fmla="*/ 173 w 437"/>
                  <a:gd name="T69" fmla="*/ 78 h 302"/>
                  <a:gd name="T70" fmla="*/ 166 w 437"/>
                  <a:gd name="T71" fmla="*/ 69 h 302"/>
                  <a:gd name="T72" fmla="*/ 158 w 437"/>
                  <a:gd name="T73" fmla="*/ 62 h 302"/>
                  <a:gd name="T74" fmla="*/ 146 w 437"/>
                  <a:gd name="T75" fmla="*/ 59 h 302"/>
                  <a:gd name="T76" fmla="*/ 129 w 437"/>
                  <a:gd name="T77" fmla="*/ 59 h 302"/>
                  <a:gd name="T78" fmla="*/ 113 w 437"/>
                  <a:gd name="T79" fmla="*/ 65 h 302"/>
                  <a:gd name="T80" fmla="*/ 99 w 437"/>
                  <a:gd name="T81" fmla="*/ 74 h 302"/>
                  <a:gd name="T82" fmla="*/ 89 w 437"/>
                  <a:gd name="T83" fmla="*/ 89 h 302"/>
                  <a:gd name="T84" fmla="*/ 83 w 437"/>
                  <a:gd name="T85" fmla="*/ 109 h 302"/>
                  <a:gd name="T86" fmla="*/ 79 w 437"/>
                  <a:gd name="T87" fmla="*/ 139 h 302"/>
                  <a:gd name="T88" fmla="*/ 79 w 437"/>
                  <a:gd name="T89" fmla="*/ 302 h 302"/>
                  <a:gd name="T90" fmla="*/ 0 w 437"/>
                  <a:gd name="T91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7" h="302">
                    <a:moveTo>
                      <a:pt x="0" y="6"/>
                    </a:moveTo>
                    <a:lnTo>
                      <a:pt x="72" y="6"/>
                    </a:lnTo>
                    <a:lnTo>
                      <a:pt x="72" y="46"/>
                    </a:lnTo>
                    <a:lnTo>
                      <a:pt x="83" y="36"/>
                    </a:lnTo>
                    <a:lnTo>
                      <a:pt x="93" y="26"/>
                    </a:lnTo>
                    <a:lnTo>
                      <a:pt x="104" y="17"/>
                    </a:lnTo>
                    <a:lnTo>
                      <a:pt x="116" y="10"/>
                    </a:lnTo>
                    <a:lnTo>
                      <a:pt x="127" y="6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65" y="0"/>
                    </a:lnTo>
                    <a:lnTo>
                      <a:pt x="180" y="0"/>
                    </a:lnTo>
                    <a:lnTo>
                      <a:pt x="192" y="2"/>
                    </a:lnTo>
                    <a:lnTo>
                      <a:pt x="203" y="6"/>
                    </a:lnTo>
                    <a:lnTo>
                      <a:pt x="214" y="10"/>
                    </a:lnTo>
                    <a:lnTo>
                      <a:pt x="225" y="17"/>
                    </a:lnTo>
                    <a:lnTo>
                      <a:pt x="234" y="25"/>
                    </a:lnTo>
                    <a:lnTo>
                      <a:pt x="242" y="36"/>
                    </a:lnTo>
                    <a:lnTo>
                      <a:pt x="249" y="46"/>
                    </a:lnTo>
                    <a:lnTo>
                      <a:pt x="259" y="36"/>
                    </a:lnTo>
                    <a:lnTo>
                      <a:pt x="270" y="25"/>
                    </a:lnTo>
                    <a:lnTo>
                      <a:pt x="280" y="17"/>
                    </a:lnTo>
                    <a:lnTo>
                      <a:pt x="291" y="10"/>
                    </a:lnTo>
                    <a:lnTo>
                      <a:pt x="303" y="6"/>
                    </a:lnTo>
                    <a:lnTo>
                      <a:pt x="315" y="2"/>
                    </a:lnTo>
                    <a:lnTo>
                      <a:pt x="327" y="0"/>
                    </a:lnTo>
                    <a:lnTo>
                      <a:pt x="339" y="0"/>
                    </a:lnTo>
                    <a:lnTo>
                      <a:pt x="355" y="0"/>
                    </a:lnTo>
                    <a:lnTo>
                      <a:pt x="369" y="2"/>
                    </a:lnTo>
                    <a:lnTo>
                      <a:pt x="383" y="6"/>
                    </a:lnTo>
                    <a:lnTo>
                      <a:pt x="395" y="13"/>
                    </a:lnTo>
                    <a:lnTo>
                      <a:pt x="405" y="20"/>
                    </a:lnTo>
                    <a:lnTo>
                      <a:pt x="414" y="29"/>
                    </a:lnTo>
                    <a:lnTo>
                      <a:pt x="422" y="40"/>
                    </a:lnTo>
                    <a:lnTo>
                      <a:pt x="429" y="52"/>
                    </a:lnTo>
                    <a:lnTo>
                      <a:pt x="432" y="62"/>
                    </a:lnTo>
                    <a:lnTo>
                      <a:pt x="434" y="77"/>
                    </a:lnTo>
                    <a:lnTo>
                      <a:pt x="436" y="93"/>
                    </a:lnTo>
                    <a:lnTo>
                      <a:pt x="437" y="113"/>
                    </a:lnTo>
                    <a:lnTo>
                      <a:pt x="437" y="302"/>
                    </a:lnTo>
                    <a:lnTo>
                      <a:pt x="359" y="302"/>
                    </a:lnTo>
                    <a:lnTo>
                      <a:pt x="359" y="132"/>
                    </a:lnTo>
                    <a:lnTo>
                      <a:pt x="357" y="113"/>
                    </a:lnTo>
                    <a:lnTo>
                      <a:pt x="356" y="97"/>
                    </a:lnTo>
                    <a:lnTo>
                      <a:pt x="353" y="85"/>
                    </a:lnTo>
                    <a:lnTo>
                      <a:pt x="349" y="75"/>
                    </a:lnTo>
                    <a:lnTo>
                      <a:pt x="344" y="69"/>
                    </a:lnTo>
                    <a:lnTo>
                      <a:pt x="336" y="63"/>
                    </a:lnTo>
                    <a:lnTo>
                      <a:pt x="327" y="61"/>
                    </a:lnTo>
                    <a:lnTo>
                      <a:pt x="316" y="59"/>
                    </a:lnTo>
                    <a:lnTo>
                      <a:pt x="308" y="59"/>
                    </a:lnTo>
                    <a:lnTo>
                      <a:pt x="300" y="62"/>
                    </a:lnTo>
                    <a:lnTo>
                      <a:pt x="292" y="65"/>
                    </a:lnTo>
                    <a:lnTo>
                      <a:pt x="286" y="69"/>
                    </a:lnTo>
                    <a:lnTo>
                      <a:pt x="279" y="75"/>
                    </a:lnTo>
                    <a:lnTo>
                      <a:pt x="272" y="82"/>
                    </a:lnTo>
                    <a:lnTo>
                      <a:pt x="268" y="90"/>
                    </a:lnTo>
                    <a:lnTo>
                      <a:pt x="264" y="99"/>
                    </a:lnTo>
                    <a:lnTo>
                      <a:pt x="262" y="110"/>
                    </a:lnTo>
                    <a:lnTo>
                      <a:pt x="259" y="123"/>
                    </a:lnTo>
                    <a:lnTo>
                      <a:pt x="259" y="140"/>
                    </a:lnTo>
                    <a:lnTo>
                      <a:pt x="258" y="160"/>
                    </a:lnTo>
                    <a:lnTo>
                      <a:pt x="258" y="302"/>
                    </a:lnTo>
                    <a:lnTo>
                      <a:pt x="180" y="302"/>
                    </a:lnTo>
                    <a:lnTo>
                      <a:pt x="180" y="140"/>
                    </a:lnTo>
                    <a:lnTo>
                      <a:pt x="180" y="120"/>
                    </a:lnTo>
                    <a:lnTo>
                      <a:pt x="178" y="105"/>
                    </a:lnTo>
                    <a:lnTo>
                      <a:pt x="177" y="93"/>
                    </a:lnTo>
                    <a:lnTo>
                      <a:pt x="176" y="85"/>
                    </a:lnTo>
                    <a:lnTo>
                      <a:pt x="173" y="78"/>
                    </a:lnTo>
                    <a:lnTo>
                      <a:pt x="170" y="73"/>
                    </a:lnTo>
                    <a:lnTo>
                      <a:pt x="166" y="69"/>
                    </a:lnTo>
                    <a:lnTo>
                      <a:pt x="162" y="65"/>
                    </a:lnTo>
                    <a:lnTo>
                      <a:pt x="158" y="62"/>
                    </a:lnTo>
                    <a:lnTo>
                      <a:pt x="152" y="61"/>
                    </a:lnTo>
                    <a:lnTo>
                      <a:pt x="146" y="59"/>
                    </a:lnTo>
                    <a:lnTo>
                      <a:pt x="138" y="59"/>
                    </a:lnTo>
                    <a:lnTo>
                      <a:pt x="129" y="59"/>
                    </a:lnTo>
                    <a:lnTo>
                      <a:pt x="121" y="62"/>
                    </a:lnTo>
                    <a:lnTo>
                      <a:pt x="113" y="65"/>
                    </a:lnTo>
                    <a:lnTo>
                      <a:pt x="107" y="69"/>
                    </a:lnTo>
                    <a:lnTo>
                      <a:pt x="99" y="74"/>
                    </a:lnTo>
                    <a:lnTo>
                      <a:pt x="93" y="81"/>
                    </a:lnTo>
                    <a:lnTo>
                      <a:pt x="89" y="89"/>
                    </a:lnTo>
                    <a:lnTo>
                      <a:pt x="85" y="97"/>
                    </a:lnTo>
                    <a:lnTo>
                      <a:pt x="83" y="109"/>
                    </a:lnTo>
                    <a:lnTo>
                      <a:pt x="80" y="122"/>
                    </a:lnTo>
                    <a:lnTo>
                      <a:pt x="79" y="139"/>
                    </a:lnTo>
                    <a:lnTo>
                      <a:pt x="79" y="159"/>
                    </a:lnTo>
                    <a:lnTo>
                      <a:pt x="79" y="302"/>
                    </a:lnTo>
                    <a:lnTo>
                      <a:pt x="0" y="30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2" name="Freeform 394">
                <a:extLst>
                  <a:ext uri="{FF2B5EF4-FFF2-40B4-BE49-F238E27FC236}">
                    <a16:creationId xmlns:a16="http://schemas.microsoft.com/office/drawing/2014/main" id="{412E3485-A468-4DE6-BDC5-AFC2EEC0E5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8" y="2303"/>
                <a:ext cx="76" cy="77"/>
              </a:xfrm>
              <a:custGeom>
                <a:avLst/>
                <a:gdLst>
                  <a:gd name="T0" fmla="*/ 5 w 306"/>
                  <a:gd name="T1" fmla="*/ 111 h 309"/>
                  <a:gd name="T2" fmla="*/ 24 w 306"/>
                  <a:gd name="T3" fmla="*/ 65 h 309"/>
                  <a:gd name="T4" fmla="*/ 42 w 306"/>
                  <a:gd name="T5" fmla="*/ 42 h 309"/>
                  <a:gd name="T6" fmla="*/ 65 w 306"/>
                  <a:gd name="T7" fmla="*/ 24 h 309"/>
                  <a:gd name="T8" fmla="*/ 111 w 306"/>
                  <a:gd name="T9" fmla="*/ 4 h 309"/>
                  <a:gd name="T10" fmla="*/ 168 w 306"/>
                  <a:gd name="T11" fmla="*/ 0 h 309"/>
                  <a:gd name="T12" fmla="*/ 213 w 306"/>
                  <a:gd name="T13" fmla="*/ 10 h 309"/>
                  <a:gd name="T14" fmla="*/ 252 w 306"/>
                  <a:gd name="T15" fmla="*/ 33 h 309"/>
                  <a:gd name="T16" fmla="*/ 281 w 306"/>
                  <a:gd name="T17" fmla="*/ 66 h 309"/>
                  <a:gd name="T18" fmla="*/ 300 w 306"/>
                  <a:gd name="T19" fmla="*/ 106 h 309"/>
                  <a:gd name="T20" fmla="*/ 306 w 306"/>
                  <a:gd name="T21" fmla="*/ 154 h 309"/>
                  <a:gd name="T22" fmla="*/ 300 w 306"/>
                  <a:gd name="T23" fmla="*/ 200 h 309"/>
                  <a:gd name="T24" fmla="*/ 281 w 306"/>
                  <a:gd name="T25" fmla="*/ 241 h 309"/>
                  <a:gd name="T26" fmla="*/ 250 w 306"/>
                  <a:gd name="T27" fmla="*/ 276 h 309"/>
                  <a:gd name="T28" fmla="*/ 213 w 306"/>
                  <a:gd name="T29" fmla="*/ 298 h 309"/>
                  <a:gd name="T30" fmla="*/ 169 w 306"/>
                  <a:gd name="T31" fmla="*/ 309 h 309"/>
                  <a:gd name="T32" fmla="*/ 112 w 306"/>
                  <a:gd name="T33" fmla="*/ 305 h 309"/>
                  <a:gd name="T34" fmla="*/ 66 w 306"/>
                  <a:gd name="T35" fmla="*/ 286 h 309"/>
                  <a:gd name="T36" fmla="*/ 42 w 306"/>
                  <a:gd name="T37" fmla="*/ 268 h 309"/>
                  <a:gd name="T38" fmla="*/ 24 w 306"/>
                  <a:gd name="T39" fmla="*/ 245 h 309"/>
                  <a:gd name="T40" fmla="*/ 10 w 306"/>
                  <a:gd name="T41" fmla="*/ 217 h 309"/>
                  <a:gd name="T42" fmla="*/ 1 w 306"/>
                  <a:gd name="T43" fmla="*/ 175 h 309"/>
                  <a:gd name="T44" fmla="*/ 81 w 306"/>
                  <a:gd name="T45" fmla="*/ 164 h 309"/>
                  <a:gd name="T46" fmla="*/ 86 w 306"/>
                  <a:gd name="T47" fmla="*/ 193 h 309"/>
                  <a:gd name="T48" fmla="*/ 97 w 306"/>
                  <a:gd name="T49" fmla="*/ 216 h 309"/>
                  <a:gd name="T50" fmla="*/ 112 w 306"/>
                  <a:gd name="T51" fmla="*/ 232 h 309"/>
                  <a:gd name="T52" fmla="*/ 131 w 306"/>
                  <a:gd name="T53" fmla="*/ 241 h 309"/>
                  <a:gd name="T54" fmla="*/ 152 w 306"/>
                  <a:gd name="T55" fmla="*/ 245 h 309"/>
                  <a:gd name="T56" fmla="*/ 175 w 306"/>
                  <a:gd name="T57" fmla="*/ 241 h 309"/>
                  <a:gd name="T58" fmla="*/ 193 w 306"/>
                  <a:gd name="T59" fmla="*/ 232 h 309"/>
                  <a:gd name="T60" fmla="*/ 209 w 306"/>
                  <a:gd name="T61" fmla="*/ 216 h 309"/>
                  <a:gd name="T62" fmla="*/ 220 w 306"/>
                  <a:gd name="T63" fmla="*/ 193 h 309"/>
                  <a:gd name="T64" fmla="*/ 225 w 306"/>
                  <a:gd name="T65" fmla="*/ 164 h 309"/>
                  <a:gd name="T66" fmla="*/ 224 w 306"/>
                  <a:gd name="T67" fmla="*/ 132 h 309"/>
                  <a:gd name="T68" fmla="*/ 217 w 306"/>
                  <a:gd name="T69" fmla="*/ 107 h 309"/>
                  <a:gd name="T70" fmla="*/ 204 w 306"/>
                  <a:gd name="T71" fmla="*/ 86 h 309"/>
                  <a:gd name="T72" fmla="*/ 187 w 306"/>
                  <a:gd name="T73" fmla="*/ 73 h 309"/>
                  <a:gd name="T74" fmla="*/ 167 w 306"/>
                  <a:gd name="T75" fmla="*/ 65 h 309"/>
                  <a:gd name="T76" fmla="*/ 146 w 306"/>
                  <a:gd name="T77" fmla="*/ 63 h 309"/>
                  <a:gd name="T78" fmla="*/ 124 w 306"/>
                  <a:gd name="T79" fmla="*/ 69 h 309"/>
                  <a:gd name="T80" fmla="*/ 106 w 306"/>
                  <a:gd name="T81" fmla="*/ 81 h 309"/>
                  <a:gd name="T82" fmla="*/ 91 w 306"/>
                  <a:gd name="T83" fmla="*/ 99 h 309"/>
                  <a:gd name="T84" fmla="*/ 83 w 306"/>
                  <a:gd name="T85" fmla="*/ 124 h 309"/>
                  <a:gd name="T86" fmla="*/ 81 w 306"/>
                  <a:gd name="T87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6" h="309">
                    <a:moveTo>
                      <a:pt x="0" y="150"/>
                    </a:moveTo>
                    <a:lnTo>
                      <a:pt x="1" y="131"/>
                    </a:lnTo>
                    <a:lnTo>
                      <a:pt x="5" y="111"/>
                    </a:lnTo>
                    <a:lnTo>
                      <a:pt x="10" y="93"/>
                    </a:lnTo>
                    <a:lnTo>
                      <a:pt x="18" y="74"/>
                    </a:lnTo>
                    <a:lnTo>
                      <a:pt x="24" y="65"/>
                    </a:lnTo>
                    <a:lnTo>
                      <a:pt x="29" y="57"/>
                    </a:lnTo>
                    <a:lnTo>
                      <a:pt x="35" y="49"/>
                    </a:lnTo>
                    <a:lnTo>
                      <a:pt x="42" y="42"/>
                    </a:lnTo>
                    <a:lnTo>
                      <a:pt x="49" y="36"/>
                    </a:lnTo>
                    <a:lnTo>
                      <a:pt x="57" y="29"/>
                    </a:lnTo>
                    <a:lnTo>
                      <a:pt x="65" y="24"/>
                    </a:lnTo>
                    <a:lnTo>
                      <a:pt x="74" y="18"/>
                    </a:lnTo>
                    <a:lnTo>
                      <a:pt x="91" y="10"/>
                    </a:lnTo>
                    <a:lnTo>
                      <a:pt x="111" y="4"/>
                    </a:lnTo>
                    <a:lnTo>
                      <a:pt x="131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4" y="2"/>
                    </a:lnTo>
                    <a:lnTo>
                      <a:pt x="200" y="5"/>
                    </a:lnTo>
                    <a:lnTo>
                      <a:pt x="213" y="10"/>
                    </a:lnTo>
                    <a:lnTo>
                      <a:pt x="227" y="16"/>
                    </a:lnTo>
                    <a:lnTo>
                      <a:pt x="240" y="24"/>
                    </a:lnTo>
                    <a:lnTo>
                      <a:pt x="252" y="33"/>
                    </a:lnTo>
                    <a:lnTo>
                      <a:pt x="262" y="44"/>
                    </a:lnTo>
                    <a:lnTo>
                      <a:pt x="273" y="54"/>
                    </a:lnTo>
                    <a:lnTo>
                      <a:pt x="281" y="66"/>
                    </a:lnTo>
                    <a:lnTo>
                      <a:pt x="289" y="79"/>
                    </a:lnTo>
                    <a:lnTo>
                      <a:pt x="296" y="93"/>
                    </a:lnTo>
                    <a:lnTo>
                      <a:pt x="300" y="106"/>
                    </a:lnTo>
                    <a:lnTo>
                      <a:pt x="304" y="122"/>
                    </a:lnTo>
                    <a:lnTo>
                      <a:pt x="305" y="136"/>
                    </a:lnTo>
                    <a:lnTo>
                      <a:pt x="306" y="154"/>
                    </a:lnTo>
                    <a:lnTo>
                      <a:pt x="305" y="170"/>
                    </a:lnTo>
                    <a:lnTo>
                      <a:pt x="304" y="185"/>
                    </a:lnTo>
                    <a:lnTo>
                      <a:pt x="300" y="200"/>
                    </a:lnTo>
                    <a:lnTo>
                      <a:pt x="294" y="215"/>
                    </a:lnTo>
                    <a:lnTo>
                      <a:pt x="289" y="228"/>
                    </a:lnTo>
                    <a:lnTo>
                      <a:pt x="281" y="241"/>
                    </a:lnTo>
                    <a:lnTo>
                      <a:pt x="273" y="253"/>
                    </a:lnTo>
                    <a:lnTo>
                      <a:pt x="262" y="265"/>
                    </a:lnTo>
                    <a:lnTo>
                      <a:pt x="250" y="276"/>
                    </a:lnTo>
                    <a:lnTo>
                      <a:pt x="238" y="284"/>
                    </a:lnTo>
                    <a:lnTo>
                      <a:pt x="227" y="292"/>
                    </a:lnTo>
                    <a:lnTo>
                      <a:pt x="213" y="298"/>
                    </a:lnTo>
                    <a:lnTo>
                      <a:pt x="199" y="302"/>
                    </a:lnTo>
                    <a:lnTo>
                      <a:pt x="184" y="306"/>
                    </a:lnTo>
                    <a:lnTo>
                      <a:pt x="169" y="309"/>
                    </a:lnTo>
                    <a:lnTo>
                      <a:pt x="154" y="309"/>
                    </a:lnTo>
                    <a:lnTo>
                      <a:pt x="132" y="308"/>
                    </a:lnTo>
                    <a:lnTo>
                      <a:pt x="112" y="305"/>
                    </a:lnTo>
                    <a:lnTo>
                      <a:pt x="94" y="298"/>
                    </a:lnTo>
                    <a:lnTo>
                      <a:pt x="75" y="290"/>
                    </a:lnTo>
                    <a:lnTo>
                      <a:pt x="66" y="286"/>
                    </a:lnTo>
                    <a:lnTo>
                      <a:pt x="58" y="281"/>
                    </a:lnTo>
                    <a:lnTo>
                      <a:pt x="50" y="274"/>
                    </a:lnTo>
                    <a:lnTo>
                      <a:pt x="42" y="268"/>
                    </a:lnTo>
                    <a:lnTo>
                      <a:pt x="35" y="261"/>
                    </a:lnTo>
                    <a:lnTo>
                      <a:pt x="30" y="253"/>
                    </a:lnTo>
                    <a:lnTo>
                      <a:pt x="24" y="245"/>
                    </a:lnTo>
                    <a:lnTo>
                      <a:pt x="18" y="237"/>
                    </a:lnTo>
                    <a:lnTo>
                      <a:pt x="14" y="228"/>
                    </a:lnTo>
                    <a:lnTo>
                      <a:pt x="10" y="217"/>
                    </a:lnTo>
                    <a:lnTo>
                      <a:pt x="8" y="208"/>
                    </a:lnTo>
                    <a:lnTo>
                      <a:pt x="5" y="197"/>
                    </a:lnTo>
                    <a:lnTo>
                      <a:pt x="1" y="175"/>
                    </a:lnTo>
                    <a:lnTo>
                      <a:pt x="0" y="150"/>
                    </a:lnTo>
                    <a:close/>
                    <a:moveTo>
                      <a:pt x="81" y="154"/>
                    </a:moveTo>
                    <a:lnTo>
                      <a:pt x="81" y="164"/>
                    </a:lnTo>
                    <a:lnTo>
                      <a:pt x="82" y="175"/>
                    </a:lnTo>
                    <a:lnTo>
                      <a:pt x="83" y="184"/>
                    </a:lnTo>
                    <a:lnTo>
                      <a:pt x="86" y="193"/>
                    </a:lnTo>
                    <a:lnTo>
                      <a:pt x="89" y="201"/>
                    </a:lnTo>
                    <a:lnTo>
                      <a:pt x="91" y="208"/>
                    </a:lnTo>
                    <a:lnTo>
                      <a:pt x="97" y="216"/>
                    </a:lnTo>
                    <a:lnTo>
                      <a:pt x="101" y="221"/>
                    </a:lnTo>
                    <a:lnTo>
                      <a:pt x="106" y="227"/>
                    </a:lnTo>
                    <a:lnTo>
                      <a:pt x="112" y="232"/>
                    </a:lnTo>
                    <a:lnTo>
                      <a:pt x="118" y="236"/>
                    </a:lnTo>
                    <a:lnTo>
                      <a:pt x="124" y="240"/>
                    </a:lnTo>
                    <a:lnTo>
                      <a:pt x="131" y="241"/>
                    </a:lnTo>
                    <a:lnTo>
                      <a:pt x="138" y="244"/>
                    </a:lnTo>
                    <a:lnTo>
                      <a:pt x="146" y="245"/>
                    </a:lnTo>
                    <a:lnTo>
                      <a:pt x="152" y="245"/>
                    </a:lnTo>
                    <a:lnTo>
                      <a:pt x="160" y="245"/>
                    </a:lnTo>
                    <a:lnTo>
                      <a:pt x="167" y="244"/>
                    </a:lnTo>
                    <a:lnTo>
                      <a:pt x="175" y="241"/>
                    </a:lnTo>
                    <a:lnTo>
                      <a:pt x="181" y="240"/>
                    </a:lnTo>
                    <a:lnTo>
                      <a:pt x="187" y="236"/>
                    </a:lnTo>
                    <a:lnTo>
                      <a:pt x="193" y="232"/>
                    </a:lnTo>
                    <a:lnTo>
                      <a:pt x="199" y="227"/>
                    </a:lnTo>
                    <a:lnTo>
                      <a:pt x="204" y="221"/>
                    </a:lnTo>
                    <a:lnTo>
                      <a:pt x="209" y="216"/>
                    </a:lnTo>
                    <a:lnTo>
                      <a:pt x="213" y="208"/>
                    </a:lnTo>
                    <a:lnTo>
                      <a:pt x="217" y="201"/>
                    </a:lnTo>
                    <a:lnTo>
                      <a:pt x="220" y="193"/>
                    </a:lnTo>
                    <a:lnTo>
                      <a:pt x="223" y="184"/>
                    </a:lnTo>
                    <a:lnTo>
                      <a:pt x="224" y="175"/>
                    </a:lnTo>
                    <a:lnTo>
                      <a:pt x="225" y="164"/>
                    </a:lnTo>
                    <a:lnTo>
                      <a:pt x="225" y="154"/>
                    </a:lnTo>
                    <a:lnTo>
                      <a:pt x="225" y="143"/>
                    </a:lnTo>
                    <a:lnTo>
                      <a:pt x="224" y="132"/>
                    </a:lnTo>
                    <a:lnTo>
                      <a:pt x="223" y="123"/>
                    </a:lnTo>
                    <a:lnTo>
                      <a:pt x="220" y="115"/>
                    </a:lnTo>
                    <a:lnTo>
                      <a:pt x="217" y="107"/>
                    </a:lnTo>
                    <a:lnTo>
                      <a:pt x="213" y="99"/>
                    </a:lnTo>
                    <a:lnTo>
                      <a:pt x="209" y="93"/>
                    </a:lnTo>
                    <a:lnTo>
                      <a:pt x="204" y="86"/>
                    </a:lnTo>
                    <a:lnTo>
                      <a:pt x="199" y="81"/>
                    </a:lnTo>
                    <a:lnTo>
                      <a:pt x="193" y="77"/>
                    </a:lnTo>
                    <a:lnTo>
                      <a:pt x="187" y="73"/>
                    </a:lnTo>
                    <a:lnTo>
                      <a:pt x="181" y="69"/>
                    </a:lnTo>
                    <a:lnTo>
                      <a:pt x="175" y="66"/>
                    </a:lnTo>
                    <a:lnTo>
                      <a:pt x="167" y="65"/>
                    </a:lnTo>
                    <a:lnTo>
                      <a:pt x="160" y="63"/>
                    </a:lnTo>
                    <a:lnTo>
                      <a:pt x="152" y="63"/>
                    </a:lnTo>
                    <a:lnTo>
                      <a:pt x="146" y="63"/>
                    </a:lnTo>
                    <a:lnTo>
                      <a:pt x="138" y="65"/>
                    </a:lnTo>
                    <a:lnTo>
                      <a:pt x="131" y="66"/>
                    </a:lnTo>
                    <a:lnTo>
                      <a:pt x="124" y="69"/>
                    </a:lnTo>
                    <a:lnTo>
                      <a:pt x="118" y="73"/>
                    </a:lnTo>
                    <a:lnTo>
                      <a:pt x="112" y="77"/>
                    </a:lnTo>
                    <a:lnTo>
                      <a:pt x="106" y="81"/>
                    </a:lnTo>
                    <a:lnTo>
                      <a:pt x="101" y="86"/>
                    </a:lnTo>
                    <a:lnTo>
                      <a:pt x="97" y="93"/>
                    </a:lnTo>
                    <a:lnTo>
                      <a:pt x="91" y="99"/>
                    </a:lnTo>
                    <a:lnTo>
                      <a:pt x="89" y="107"/>
                    </a:lnTo>
                    <a:lnTo>
                      <a:pt x="86" y="115"/>
                    </a:lnTo>
                    <a:lnTo>
                      <a:pt x="83" y="124"/>
                    </a:lnTo>
                    <a:lnTo>
                      <a:pt x="82" y="134"/>
                    </a:lnTo>
                    <a:lnTo>
                      <a:pt x="81" y="143"/>
                    </a:lnTo>
                    <a:lnTo>
                      <a:pt x="81" y="15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3" name="Freeform 395">
                <a:extLst>
                  <a:ext uri="{FF2B5EF4-FFF2-40B4-BE49-F238E27FC236}">
                    <a16:creationId xmlns:a16="http://schemas.microsoft.com/office/drawing/2014/main" id="{DDDA057B-E541-4FC3-A330-7E8A22719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8" y="2468"/>
                <a:ext cx="72" cy="104"/>
              </a:xfrm>
              <a:custGeom>
                <a:avLst/>
                <a:gdLst>
                  <a:gd name="T0" fmla="*/ 216 w 289"/>
                  <a:gd name="T1" fmla="*/ 410 h 417"/>
                  <a:gd name="T2" fmla="*/ 207 w 289"/>
                  <a:gd name="T3" fmla="*/ 378 h 417"/>
                  <a:gd name="T4" fmla="*/ 186 w 289"/>
                  <a:gd name="T5" fmla="*/ 397 h 417"/>
                  <a:gd name="T6" fmla="*/ 160 w 289"/>
                  <a:gd name="T7" fmla="*/ 410 h 417"/>
                  <a:gd name="T8" fmla="*/ 135 w 289"/>
                  <a:gd name="T9" fmla="*/ 415 h 417"/>
                  <a:gd name="T10" fmla="*/ 111 w 289"/>
                  <a:gd name="T11" fmla="*/ 417 h 417"/>
                  <a:gd name="T12" fmla="*/ 87 w 289"/>
                  <a:gd name="T13" fmla="*/ 411 h 417"/>
                  <a:gd name="T14" fmla="*/ 65 w 289"/>
                  <a:gd name="T15" fmla="*/ 401 h 417"/>
                  <a:gd name="T16" fmla="*/ 45 w 289"/>
                  <a:gd name="T17" fmla="*/ 385 h 417"/>
                  <a:gd name="T18" fmla="*/ 28 w 289"/>
                  <a:gd name="T19" fmla="*/ 365 h 417"/>
                  <a:gd name="T20" fmla="*/ 13 w 289"/>
                  <a:gd name="T21" fmla="*/ 340 h 417"/>
                  <a:gd name="T22" fmla="*/ 4 w 289"/>
                  <a:gd name="T23" fmla="*/ 312 h 417"/>
                  <a:gd name="T24" fmla="*/ 0 w 289"/>
                  <a:gd name="T25" fmla="*/ 279 h 417"/>
                  <a:gd name="T26" fmla="*/ 0 w 289"/>
                  <a:gd name="T27" fmla="*/ 243 h 417"/>
                  <a:gd name="T28" fmla="*/ 4 w 289"/>
                  <a:gd name="T29" fmla="*/ 210 h 417"/>
                  <a:gd name="T30" fmla="*/ 13 w 289"/>
                  <a:gd name="T31" fmla="*/ 180 h 417"/>
                  <a:gd name="T32" fmla="*/ 26 w 289"/>
                  <a:gd name="T33" fmla="*/ 157 h 417"/>
                  <a:gd name="T34" fmla="*/ 44 w 289"/>
                  <a:gd name="T35" fmla="*/ 137 h 417"/>
                  <a:gd name="T36" fmla="*/ 64 w 289"/>
                  <a:gd name="T37" fmla="*/ 122 h 417"/>
                  <a:gd name="T38" fmla="*/ 86 w 289"/>
                  <a:gd name="T39" fmla="*/ 113 h 417"/>
                  <a:gd name="T40" fmla="*/ 111 w 289"/>
                  <a:gd name="T41" fmla="*/ 108 h 417"/>
                  <a:gd name="T42" fmla="*/ 137 w 289"/>
                  <a:gd name="T43" fmla="*/ 108 h 417"/>
                  <a:gd name="T44" fmla="*/ 159 w 289"/>
                  <a:gd name="T45" fmla="*/ 113 h 417"/>
                  <a:gd name="T46" fmla="*/ 182 w 289"/>
                  <a:gd name="T47" fmla="*/ 123 h 417"/>
                  <a:gd name="T48" fmla="*/ 202 w 289"/>
                  <a:gd name="T49" fmla="*/ 138 h 417"/>
                  <a:gd name="T50" fmla="*/ 211 w 289"/>
                  <a:gd name="T51" fmla="*/ 0 h 417"/>
                  <a:gd name="T52" fmla="*/ 289 w 289"/>
                  <a:gd name="T53" fmla="*/ 410 h 417"/>
                  <a:gd name="T54" fmla="*/ 81 w 289"/>
                  <a:gd name="T55" fmla="*/ 277 h 417"/>
                  <a:gd name="T56" fmla="*/ 85 w 289"/>
                  <a:gd name="T57" fmla="*/ 304 h 417"/>
                  <a:gd name="T58" fmla="*/ 90 w 289"/>
                  <a:gd name="T59" fmla="*/ 318 h 417"/>
                  <a:gd name="T60" fmla="*/ 98 w 289"/>
                  <a:gd name="T61" fmla="*/ 332 h 417"/>
                  <a:gd name="T62" fmla="*/ 109 w 289"/>
                  <a:gd name="T63" fmla="*/ 342 h 417"/>
                  <a:gd name="T64" fmla="*/ 122 w 289"/>
                  <a:gd name="T65" fmla="*/ 350 h 417"/>
                  <a:gd name="T66" fmla="*/ 138 w 289"/>
                  <a:gd name="T67" fmla="*/ 354 h 417"/>
                  <a:gd name="T68" fmla="*/ 153 w 289"/>
                  <a:gd name="T69" fmla="*/ 354 h 417"/>
                  <a:gd name="T70" fmla="*/ 164 w 289"/>
                  <a:gd name="T71" fmla="*/ 352 h 417"/>
                  <a:gd name="T72" fmla="*/ 176 w 289"/>
                  <a:gd name="T73" fmla="*/ 346 h 417"/>
                  <a:gd name="T74" fmla="*/ 187 w 289"/>
                  <a:gd name="T75" fmla="*/ 337 h 417"/>
                  <a:gd name="T76" fmla="*/ 196 w 289"/>
                  <a:gd name="T77" fmla="*/ 325 h 417"/>
                  <a:gd name="T78" fmla="*/ 203 w 289"/>
                  <a:gd name="T79" fmla="*/ 310 h 417"/>
                  <a:gd name="T80" fmla="*/ 208 w 289"/>
                  <a:gd name="T81" fmla="*/ 295 h 417"/>
                  <a:gd name="T82" fmla="*/ 211 w 289"/>
                  <a:gd name="T83" fmla="*/ 273 h 417"/>
                  <a:gd name="T84" fmla="*/ 211 w 289"/>
                  <a:gd name="T85" fmla="*/ 251 h 417"/>
                  <a:gd name="T86" fmla="*/ 208 w 289"/>
                  <a:gd name="T87" fmla="*/ 228 h 417"/>
                  <a:gd name="T88" fmla="*/ 203 w 289"/>
                  <a:gd name="T89" fmla="*/ 210 h 417"/>
                  <a:gd name="T90" fmla="*/ 196 w 289"/>
                  <a:gd name="T91" fmla="*/ 195 h 417"/>
                  <a:gd name="T92" fmla="*/ 187 w 289"/>
                  <a:gd name="T93" fmla="*/ 184 h 417"/>
                  <a:gd name="T94" fmla="*/ 176 w 289"/>
                  <a:gd name="T95" fmla="*/ 175 h 417"/>
                  <a:gd name="T96" fmla="*/ 166 w 289"/>
                  <a:gd name="T97" fmla="*/ 170 h 417"/>
                  <a:gd name="T98" fmla="*/ 153 w 289"/>
                  <a:gd name="T99" fmla="*/ 167 h 417"/>
                  <a:gd name="T100" fmla="*/ 138 w 289"/>
                  <a:gd name="T101" fmla="*/ 167 h 417"/>
                  <a:gd name="T102" fmla="*/ 126 w 289"/>
                  <a:gd name="T103" fmla="*/ 170 h 417"/>
                  <a:gd name="T104" fmla="*/ 114 w 289"/>
                  <a:gd name="T105" fmla="*/ 175 h 417"/>
                  <a:gd name="T106" fmla="*/ 103 w 289"/>
                  <a:gd name="T107" fmla="*/ 183 h 417"/>
                  <a:gd name="T108" fmla="*/ 94 w 289"/>
                  <a:gd name="T109" fmla="*/ 195 h 417"/>
                  <a:gd name="T110" fmla="*/ 86 w 289"/>
                  <a:gd name="T111" fmla="*/ 208 h 417"/>
                  <a:gd name="T112" fmla="*/ 82 w 289"/>
                  <a:gd name="T113" fmla="*/ 226 h 417"/>
                  <a:gd name="T114" fmla="*/ 80 w 289"/>
                  <a:gd name="T115" fmla="*/ 24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9" h="417">
                    <a:moveTo>
                      <a:pt x="289" y="410"/>
                    </a:moveTo>
                    <a:lnTo>
                      <a:pt x="216" y="410"/>
                    </a:lnTo>
                    <a:lnTo>
                      <a:pt x="216" y="366"/>
                    </a:lnTo>
                    <a:lnTo>
                      <a:pt x="207" y="378"/>
                    </a:lnTo>
                    <a:lnTo>
                      <a:pt x="196" y="389"/>
                    </a:lnTo>
                    <a:lnTo>
                      <a:pt x="186" y="397"/>
                    </a:lnTo>
                    <a:lnTo>
                      <a:pt x="174" y="405"/>
                    </a:lnTo>
                    <a:lnTo>
                      <a:pt x="160" y="410"/>
                    </a:lnTo>
                    <a:lnTo>
                      <a:pt x="149" y="414"/>
                    </a:lnTo>
                    <a:lnTo>
                      <a:pt x="135" y="415"/>
                    </a:lnTo>
                    <a:lnTo>
                      <a:pt x="123" y="417"/>
                    </a:lnTo>
                    <a:lnTo>
                      <a:pt x="111" y="417"/>
                    </a:lnTo>
                    <a:lnTo>
                      <a:pt x="98" y="414"/>
                    </a:lnTo>
                    <a:lnTo>
                      <a:pt x="87" y="411"/>
                    </a:lnTo>
                    <a:lnTo>
                      <a:pt x="76" y="406"/>
                    </a:lnTo>
                    <a:lnTo>
                      <a:pt x="65" y="401"/>
                    </a:lnTo>
                    <a:lnTo>
                      <a:pt x="54" y="394"/>
                    </a:lnTo>
                    <a:lnTo>
                      <a:pt x="45" y="385"/>
                    </a:lnTo>
                    <a:lnTo>
                      <a:pt x="36" y="375"/>
                    </a:lnTo>
                    <a:lnTo>
                      <a:pt x="28" y="365"/>
                    </a:lnTo>
                    <a:lnTo>
                      <a:pt x="20" y="353"/>
                    </a:lnTo>
                    <a:lnTo>
                      <a:pt x="13" y="340"/>
                    </a:lnTo>
                    <a:lnTo>
                      <a:pt x="8" y="326"/>
                    </a:lnTo>
                    <a:lnTo>
                      <a:pt x="4" y="312"/>
                    </a:lnTo>
                    <a:lnTo>
                      <a:pt x="1" y="296"/>
                    </a:lnTo>
                    <a:lnTo>
                      <a:pt x="0" y="279"/>
                    </a:lnTo>
                    <a:lnTo>
                      <a:pt x="0" y="260"/>
                    </a:lnTo>
                    <a:lnTo>
                      <a:pt x="0" y="243"/>
                    </a:lnTo>
                    <a:lnTo>
                      <a:pt x="1" y="226"/>
                    </a:lnTo>
                    <a:lnTo>
                      <a:pt x="4" y="210"/>
                    </a:lnTo>
                    <a:lnTo>
                      <a:pt x="8" y="194"/>
                    </a:lnTo>
                    <a:lnTo>
                      <a:pt x="13" y="180"/>
                    </a:lnTo>
                    <a:lnTo>
                      <a:pt x="20" y="167"/>
                    </a:lnTo>
                    <a:lnTo>
                      <a:pt x="26" y="157"/>
                    </a:lnTo>
                    <a:lnTo>
                      <a:pt x="34" y="146"/>
                    </a:lnTo>
                    <a:lnTo>
                      <a:pt x="44" y="137"/>
                    </a:lnTo>
                    <a:lnTo>
                      <a:pt x="53" y="129"/>
                    </a:lnTo>
                    <a:lnTo>
                      <a:pt x="64" y="122"/>
                    </a:lnTo>
                    <a:lnTo>
                      <a:pt x="76" y="117"/>
                    </a:lnTo>
                    <a:lnTo>
                      <a:pt x="86" y="113"/>
                    </a:lnTo>
                    <a:lnTo>
                      <a:pt x="98" y="109"/>
                    </a:lnTo>
                    <a:lnTo>
                      <a:pt x="111" y="108"/>
                    </a:lnTo>
                    <a:lnTo>
                      <a:pt x="125" y="106"/>
                    </a:lnTo>
                    <a:lnTo>
                      <a:pt x="137" y="108"/>
                    </a:lnTo>
                    <a:lnTo>
                      <a:pt x="149" y="109"/>
                    </a:lnTo>
                    <a:lnTo>
                      <a:pt x="159" y="113"/>
                    </a:lnTo>
                    <a:lnTo>
                      <a:pt x="171" y="117"/>
                    </a:lnTo>
                    <a:lnTo>
                      <a:pt x="182" y="123"/>
                    </a:lnTo>
                    <a:lnTo>
                      <a:pt x="191" y="130"/>
                    </a:lnTo>
                    <a:lnTo>
                      <a:pt x="202" y="138"/>
                    </a:lnTo>
                    <a:lnTo>
                      <a:pt x="211" y="149"/>
                    </a:lnTo>
                    <a:lnTo>
                      <a:pt x="211" y="0"/>
                    </a:lnTo>
                    <a:lnTo>
                      <a:pt x="289" y="0"/>
                    </a:lnTo>
                    <a:lnTo>
                      <a:pt x="289" y="410"/>
                    </a:lnTo>
                    <a:close/>
                    <a:moveTo>
                      <a:pt x="80" y="255"/>
                    </a:moveTo>
                    <a:lnTo>
                      <a:pt x="81" y="277"/>
                    </a:lnTo>
                    <a:lnTo>
                      <a:pt x="82" y="296"/>
                    </a:lnTo>
                    <a:lnTo>
                      <a:pt x="85" y="304"/>
                    </a:lnTo>
                    <a:lnTo>
                      <a:pt x="87" y="312"/>
                    </a:lnTo>
                    <a:lnTo>
                      <a:pt x="90" y="318"/>
                    </a:lnTo>
                    <a:lnTo>
                      <a:pt x="93" y="324"/>
                    </a:lnTo>
                    <a:lnTo>
                      <a:pt x="98" y="332"/>
                    </a:lnTo>
                    <a:lnTo>
                      <a:pt x="103" y="337"/>
                    </a:lnTo>
                    <a:lnTo>
                      <a:pt x="109" y="342"/>
                    </a:lnTo>
                    <a:lnTo>
                      <a:pt x="115" y="348"/>
                    </a:lnTo>
                    <a:lnTo>
                      <a:pt x="122" y="350"/>
                    </a:lnTo>
                    <a:lnTo>
                      <a:pt x="130" y="353"/>
                    </a:lnTo>
                    <a:lnTo>
                      <a:pt x="138" y="354"/>
                    </a:lnTo>
                    <a:lnTo>
                      <a:pt x="146" y="354"/>
                    </a:lnTo>
                    <a:lnTo>
                      <a:pt x="153" y="354"/>
                    </a:lnTo>
                    <a:lnTo>
                      <a:pt x="159" y="353"/>
                    </a:lnTo>
                    <a:lnTo>
                      <a:pt x="164" y="352"/>
                    </a:lnTo>
                    <a:lnTo>
                      <a:pt x="171" y="349"/>
                    </a:lnTo>
                    <a:lnTo>
                      <a:pt x="176" y="346"/>
                    </a:lnTo>
                    <a:lnTo>
                      <a:pt x="182" y="342"/>
                    </a:lnTo>
                    <a:lnTo>
                      <a:pt x="187" y="337"/>
                    </a:lnTo>
                    <a:lnTo>
                      <a:pt x="192" y="332"/>
                    </a:lnTo>
                    <a:lnTo>
                      <a:pt x="196" y="325"/>
                    </a:lnTo>
                    <a:lnTo>
                      <a:pt x="200" y="318"/>
                    </a:lnTo>
                    <a:lnTo>
                      <a:pt x="203" y="310"/>
                    </a:lnTo>
                    <a:lnTo>
                      <a:pt x="206" y="302"/>
                    </a:lnTo>
                    <a:lnTo>
                      <a:pt x="208" y="295"/>
                    </a:lnTo>
                    <a:lnTo>
                      <a:pt x="210" y="284"/>
                    </a:lnTo>
                    <a:lnTo>
                      <a:pt x="211" y="273"/>
                    </a:lnTo>
                    <a:lnTo>
                      <a:pt x="211" y="263"/>
                    </a:lnTo>
                    <a:lnTo>
                      <a:pt x="211" y="251"/>
                    </a:lnTo>
                    <a:lnTo>
                      <a:pt x="210" y="239"/>
                    </a:lnTo>
                    <a:lnTo>
                      <a:pt x="208" y="228"/>
                    </a:lnTo>
                    <a:lnTo>
                      <a:pt x="206" y="219"/>
                    </a:lnTo>
                    <a:lnTo>
                      <a:pt x="203" y="210"/>
                    </a:lnTo>
                    <a:lnTo>
                      <a:pt x="200" y="202"/>
                    </a:lnTo>
                    <a:lnTo>
                      <a:pt x="196" y="195"/>
                    </a:lnTo>
                    <a:lnTo>
                      <a:pt x="192" y="190"/>
                    </a:lnTo>
                    <a:lnTo>
                      <a:pt x="187" y="184"/>
                    </a:lnTo>
                    <a:lnTo>
                      <a:pt x="183" y="179"/>
                    </a:lnTo>
                    <a:lnTo>
                      <a:pt x="176" y="175"/>
                    </a:lnTo>
                    <a:lnTo>
                      <a:pt x="171" y="173"/>
                    </a:lnTo>
                    <a:lnTo>
                      <a:pt x="166" y="170"/>
                    </a:lnTo>
                    <a:lnTo>
                      <a:pt x="159" y="169"/>
                    </a:lnTo>
                    <a:lnTo>
                      <a:pt x="153" y="167"/>
                    </a:lnTo>
                    <a:lnTo>
                      <a:pt x="145" y="167"/>
                    </a:lnTo>
                    <a:lnTo>
                      <a:pt x="138" y="167"/>
                    </a:lnTo>
                    <a:lnTo>
                      <a:pt x="131" y="169"/>
                    </a:lnTo>
                    <a:lnTo>
                      <a:pt x="126" y="170"/>
                    </a:lnTo>
                    <a:lnTo>
                      <a:pt x="119" y="173"/>
                    </a:lnTo>
                    <a:lnTo>
                      <a:pt x="114" y="175"/>
                    </a:lnTo>
                    <a:lnTo>
                      <a:pt x="109" y="179"/>
                    </a:lnTo>
                    <a:lnTo>
                      <a:pt x="103" y="183"/>
                    </a:lnTo>
                    <a:lnTo>
                      <a:pt x="98" y="188"/>
                    </a:lnTo>
                    <a:lnTo>
                      <a:pt x="94" y="195"/>
                    </a:lnTo>
                    <a:lnTo>
                      <a:pt x="90" y="202"/>
                    </a:lnTo>
                    <a:lnTo>
                      <a:pt x="86" y="208"/>
                    </a:lnTo>
                    <a:lnTo>
                      <a:pt x="84" y="216"/>
                    </a:lnTo>
                    <a:lnTo>
                      <a:pt x="82" y="226"/>
                    </a:lnTo>
                    <a:lnTo>
                      <a:pt x="81" y="235"/>
                    </a:lnTo>
                    <a:lnTo>
                      <a:pt x="80" y="244"/>
                    </a:lnTo>
                    <a:lnTo>
                      <a:pt x="80" y="25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4" name="Freeform 396">
                <a:extLst>
                  <a:ext uri="{FF2B5EF4-FFF2-40B4-BE49-F238E27FC236}">
                    <a16:creationId xmlns:a16="http://schemas.microsoft.com/office/drawing/2014/main" id="{2BFB6BE3-1AF5-4A95-B6F1-B741CA807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" y="2494"/>
                <a:ext cx="69" cy="78"/>
              </a:xfrm>
              <a:custGeom>
                <a:avLst/>
                <a:gdLst>
                  <a:gd name="T0" fmla="*/ 272 w 277"/>
                  <a:gd name="T1" fmla="*/ 223 h 311"/>
                  <a:gd name="T2" fmla="*/ 264 w 277"/>
                  <a:gd name="T3" fmla="*/ 243 h 311"/>
                  <a:gd name="T4" fmla="*/ 253 w 277"/>
                  <a:gd name="T5" fmla="*/ 260 h 311"/>
                  <a:gd name="T6" fmla="*/ 240 w 277"/>
                  <a:gd name="T7" fmla="*/ 276 h 311"/>
                  <a:gd name="T8" fmla="*/ 225 w 277"/>
                  <a:gd name="T9" fmla="*/ 288 h 311"/>
                  <a:gd name="T10" fmla="*/ 208 w 277"/>
                  <a:gd name="T11" fmla="*/ 297 h 311"/>
                  <a:gd name="T12" fmla="*/ 188 w 277"/>
                  <a:gd name="T13" fmla="*/ 305 h 311"/>
                  <a:gd name="T14" fmla="*/ 167 w 277"/>
                  <a:gd name="T15" fmla="*/ 309 h 311"/>
                  <a:gd name="T16" fmla="*/ 143 w 277"/>
                  <a:gd name="T17" fmla="*/ 311 h 311"/>
                  <a:gd name="T18" fmla="*/ 107 w 277"/>
                  <a:gd name="T19" fmla="*/ 308 h 311"/>
                  <a:gd name="T20" fmla="*/ 75 w 277"/>
                  <a:gd name="T21" fmla="*/ 299 h 311"/>
                  <a:gd name="T22" fmla="*/ 50 w 277"/>
                  <a:gd name="T23" fmla="*/ 283 h 311"/>
                  <a:gd name="T24" fmla="*/ 29 w 277"/>
                  <a:gd name="T25" fmla="*/ 260 h 311"/>
                  <a:gd name="T26" fmla="*/ 15 w 277"/>
                  <a:gd name="T27" fmla="*/ 239 h 311"/>
                  <a:gd name="T28" fmla="*/ 6 w 277"/>
                  <a:gd name="T29" fmla="*/ 214 h 311"/>
                  <a:gd name="T30" fmla="*/ 1 w 277"/>
                  <a:gd name="T31" fmla="*/ 187 h 311"/>
                  <a:gd name="T32" fmla="*/ 0 w 277"/>
                  <a:gd name="T33" fmla="*/ 158 h 311"/>
                  <a:gd name="T34" fmla="*/ 2 w 277"/>
                  <a:gd name="T35" fmla="*/ 124 h 311"/>
                  <a:gd name="T36" fmla="*/ 9 w 277"/>
                  <a:gd name="T37" fmla="*/ 92 h 311"/>
                  <a:gd name="T38" fmla="*/ 21 w 277"/>
                  <a:gd name="T39" fmla="*/ 65 h 311"/>
                  <a:gd name="T40" fmla="*/ 38 w 277"/>
                  <a:gd name="T41" fmla="*/ 43 h 311"/>
                  <a:gd name="T42" fmla="*/ 58 w 277"/>
                  <a:gd name="T43" fmla="*/ 24 h 311"/>
                  <a:gd name="T44" fmla="*/ 82 w 277"/>
                  <a:gd name="T45" fmla="*/ 11 h 311"/>
                  <a:gd name="T46" fmla="*/ 107 w 277"/>
                  <a:gd name="T47" fmla="*/ 3 h 311"/>
                  <a:gd name="T48" fmla="*/ 135 w 277"/>
                  <a:gd name="T49" fmla="*/ 0 h 311"/>
                  <a:gd name="T50" fmla="*/ 167 w 277"/>
                  <a:gd name="T51" fmla="*/ 3 h 311"/>
                  <a:gd name="T52" fmla="*/ 195 w 277"/>
                  <a:gd name="T53" fmla="*/ 12 h 311"/>
                  <a:gd name="T54" fmla="*/ 218 w 277"/>
                  <a:gd name="T55" fmla="*/ 25 h 311"/>
                  <a:gd name="T56" fmla="*/ 240 w 277"/>
                  <a:gd name="T57" fmla="*/ 44 h 311"/>
                  <a:gd name="T58" fmla="*/ 257 w 277"/>
                  <a:gd name="T59" fmla="*/ 69 h 311"/>
                  <a:gd name="T60" fmla="*/ 268 w 277"/>
                  <a:gd name="T61" fmla="*/ 100 h 311"/>
                  <a:gd name="T62" fmla="*/ 274 w 277"/>
                  <a:gd name="T63" fmla="*/ 135 h 311"/>
                  <a:gd name="T64" fmla="*/ 277 w 277"/>
                  <a:gd name="T65" fmla="*/ 178 h 311"/>
                  <a:gd name="T66" fmla="*/ 82 w 277"/>
                  <a:gd name="T67" fmla="*/ 195 h 311"/>
                  <a:gd name="T68" fmla="*/ 87 w 277"/>
                  <a:gd name="T69" fmla="*/ 216 h 311"/>
                  <a:gd name="T70" fmla="*/ 94 w 277"/>
                  <a:gd name="T71" fmla="*/ 227 h 311"/>
                  <a:gd name="T72" fmla="*/ 103 w 277"/>
                  <a:gd name="T73" fmla="*/ 238 h 311"/>
                  <a:gd name="T74" fmla="*/ 114 w 277"/>
                  <a:gd name="T75" fmla="*/ 244 h 311"/>
                  <a:gd name="T76" fmla="*/ 131 w 277"/>
                  <a:gd name="T77" fmla="*/ 251 h 311"/>
                  <a:gd name="T78" fmla="*/ 153 w 277"/>
                  <a:gd name="T79" fmla="*/ 251 h 311"/>
                  <a:gd name="T80" fmla="*/ 168 w 277"/>
                  <a:gd name="T81" fmla="*/ 247 h 311"/>
                  <a:gd name="T82" fmla="*/ 181 w 277"/>
                  <a:gd name="T83" fmla="*/ 236 h 311"/>
                  <a:gd name="T84" fmla="*/ 191 w 277"/>
                  <a:gd name="T85" fmla="*/ 220 h 311"/>
                  <a:gd name="T86" fmla="*/ 199 w 277"/>
                  <a:gd name="T87" fmla="*/ 130 h 311"/>
                  <a:gd name="T88" fmla="*/ 193 w 277"/>
                  <a:gd name="T89" fmla="*/ 100 h 311"/>
                  <a:gd name="T90" fmla="*/ 188 w 277"/>
                  <a:gd name="T91" fmla="*/ 88 h 311"/>
                  <a:gd name="T92" fmla="*/ 181 w 277"/>
                  <a:gd name="T93" fmla="*/ 78 h 311"/>
                  <a:gd name="T94" fmla="*/ 163 w 277"/>
                  <a:gd name="T95" fmla="*/ 65 h 311"/>
                  <a:gd name="T96" fmla="*/ 140 w 277"/>
                  <a:gd name="T97" fmla="*/ 61 h 311"/>
                  <a:gd name="T98" fmla="*/ 116 w 277"/>
                  <a:gd name="T99" fmla="*/ 65 h 311"/>
                  <a:gd name="T100" fmla="*/ 98 w 277"/>
                  <a:gd name="T101" fmla="*/ 80 h 311"/>
                  <a:gd name="T102" fmla="*/ 90 w 277"/>
                  <a:gd name="T103" fmla="*/ 89 h 311"/>
                  <a:gd name="T104" fmla="*/ 86 w 277"/>
                  <a:gd name="T105" fmla="*/ 101 h 311"/>
                  <a:gd name="T106" fmla="*/ 80 w 277"/>
                  <a:gd name="T107" fmla="*/ 13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7" h="311">
                    <a:moveTo>
                      <a:pt x="193" y="210"/>
                    </a:moveTo>
                    <a:lnTo>
                      <a:pt x="272" y="223"/>
                    </a:lnTo>
                    <a:lnTo>
                      <a:pt x="268" y="234"/>
                    </a:lnTo>
                    <a:lnTo>
                      <a:pt x="264" y="243"/>
                    </a:lnTo>
                    <a:lnTo>
                      <a:pt x="258" y="252"/>
                    </a:lnTo>
                    <a:lnTo>
                      <a:pt x="253" y="260"/>
                    </a:lnTo>
                    <a:lnTo>
                      <a:pt x="246" y="268"/>
                    </a:lnTo>
                    <a:lnTo>
                      <a:pt x="240" y="276"/>
                    </a:lnTo>
                    <a:lnTo>
                      <a:pt x="232" y="283"/>
                    </a:lnTo>
                    <a:lnTo>
                      <a:pt x="225" y="288"/>
                    </a:lnTo>
                    <a:lnTo>
                      <a:pt x="216" y="293"/>
                    </a:lnTo>
                    <a:lnTo>
                      <a:pt x="208" y="297"/>
                    </a:lnTo>
                    <a:lnTo>
                      <a:pt x="197" y="301"/>
                    </a:lnTo>
                    <a:lnTo>
                      <a:pt x="188" y="305"/>
                    </a:lnTo>
                    <a:lnTo>
                      <a:pt x="177" y="308"/>
                    </a:lnTo>
                    <a:lnTo>
                      <a:pt x="167" y="309"/>
                    </a:lnTo>
                    <a:lnTo>
                      <a:pt x="155" y="311"/>
                    </a:lnTo>
                    <a:lnTo>
                      <a:pt x="143" y="311"/>
                    </a:lnTo>
                    <a:lnTo>
                      <a:pt x="124" y="309"/>
                    </a:lnTo>
                    <a:lnTo>
                      <a:pt x="107" y="308"/>
                    </a:lnTo>
                    <a:lnTo>
                      <a:pt x="91" y="304"/>
                    </a:lnTo>
                    <a:lnTo>
                      <a:pt x="75" y="299"/>
                    </a:lnTo>
                    <a:lnTo>
                      <a:pt x="62" y="291"/>
                    </a:lnTo>
                    <a:lnTo>
                      <a:pt x="50" y="283"/>
                    </a:lnTo>
                    <a:lnTo>
                      <a:pt x="38" y="272"/>
                    </a:lnTo>
                    <a:lnTo>
                      <a:pt x="29" y="260"/>
                    </a:lnTo>
                    <a:lnTo>
                      <a:pt x="22" y="250"/>
                    </a:lnTo>
                    <a:lnTo>
                      <a:pt x="15" y="239"/>
                    </a:lnTo>
                    <a:lnTo>
                      <a:pt x="10" y="227"/>
                    </a:lnTo>
                    <a:lnTo>
                      <a:pt x="6" y="214"/>
                    </a:lnTo>
                    <a:lnTo>
                      <a:pt x="4" y="202"/>
                    </a:lnTo>
                    <a:lnTo>
                      <a:pt x="1" y="187"/>
                    </a:lnTo>
                    <a:lnTo>
                      <a:pt x="0" y="173"/>
                    </a:lnTo>
                    <a:lnTo>
                      <a:pt x="0" y="158"/>
                    </a:lnTo>
                    <a:lnTo>
                      <a:pt x="0" y="139"/>
                    </a:lnTo>
                    <a:lnTo>
                      <a:pt x="2" y="124"/>
                    </a:lnTo>
                    <a:lnTo>
                      <a:pt x="5" y="108"/>
                    </a:lnTo>
                    <a:lnTo>
                      <a:pt x="9" y="92"/>
                    </a:lnTo>
                    <a:lnTo>
                      <a:pt x="14" y="78"/>
                    </a:lnTo>
                    <a:lnTo>
                      <a:pt x="21" y="65"/>
                    </a:lnTo>
                    <a:lnTo>
                      <a:pt x="29" y="53"/>
                    </a:lnTo>
                    <a:lnTo>
                      <a:pt x="38" y="43"/>
                    </a:lnTo>
                    <a:lnTo>
                      <a:pt x="47" y="32"/>
                    </a:lnTo>
                    <a:lnTo>
                      <a:pt x="58" y="24"/>
                    </a:lnTo>
                    <a:lnTo>
                      <a:pt x="70" y="17"/>
                    </a:lnTo>
                    <a:lnTo>
                      <a:pt x="82" y="11"/>
                    </a:lnTo>
                    <a:lnTo>
                      <a:pt x="94" y="7"/>
                    </a:lnTo>
                    <a:lnTo>
                      <a:pt x="107" y="3"/>
                    </a:lnTo>
                    <a:lnTo>
                      <a:pt x="120" y="2"/>
                    </a:lnTo>
                    <a:lnTo>
                      <a:pt x="135" y="0"/>
                    </a:lnTo>
                    <a:lnTo>
                      <a:pt x="151" y="2"/>
                    </a:lnTo>
                    <a:lnTo>
                      <a:pt x="167" y="3"/>
                    </a:lnTo>
                    <a:lnTo>
                      <a:pt x="181" y="7"/>
                    </a:lnTo>
                    <a:lnTo>
                      <a:pt x="195" y="12"/>
                    </a:lnTo>
                    <a:lnTo>
                      <a:pt x="207" y="17"/>
                    </a:lnTo>
                    <a:lnTo>
                      <a:pt x="218" y="25"/>
                    </a:lnTo>
                    <a:lnTo>
                      <a:pt x="229" y="35"/>
                    </a:lnTo>
                    <a:lnTo>
                      <a:pt x="240" y="44"/>
                    </a:lnTo>
                    <a:lnTo>
                      <a:pt x="249" y="56"/>
                    </a:lnTo>
                    <a:lnTo>
                      <a:pt x="257" y="69"/>
                    </a:lnTo>
                    <a:lnTo>
                      <a:pt x="262" y="84"/>
                    </a:lnTo>
                    <a:lnTo>
                      <a:pt x="268" y="100"/>
                    </a:lnTo>
                    <a:lnTo>
                      <a:pt x="272" y="117"/>
                    </a:lnTo>
                    <a:lnTo>
                      <a:pt x="274" y="135"/>
                    </a:lnTo>
                    <a:lnTo>
                      <a:pt x="276" y="157"/>
                    </a:lnTo>
                    <a:lnTo>
                      <a:pt x="277" y="178"/>
                    </a:lnTo>
                    <a:lnTo>
                      <a:pt x="79" y="178"/>
                    </a:lnTo>
                    <a:lnTo>
                      <a:pt x="82" y="195"/>
                    </a:lnTo>
                    <a:lnTo>
                      <a:pt x="84" y="210"/>
                    </a:lnTo>
                    <a:lnTo>
                      <a:pt x="87" y="216"/>
                    </a:lnTo>
                    <a:lnTo>
                      <a:pt x="91" y="222"/>
                    </a:lnTo>
                    <a:lnTo>
                      <a:pt x="94" y="227"/>
                    </a:lnTo>
                    <a:lnTo>
                      <a:pt x="99" y="232"/>
                    </a:lnTo>
                    <a:lnTo>
                      <a:pt x="103" y="238"/>
                    </a:lnTo>
                    <a:lnTo>
                      <a:pt x="108" y="242"/>
                    </a:lnTo>
                    <a:lnTo>
                      <a:pt x="114" y="244"/>
                    </a:lnTo>
                    <a:lnTo>
                      <a:pt x="119" y="247"/>
                    </a:lnTo>
                    <a:lnTo>
                      <a:pt x="131" y="251"/>
                    </a:lnTo>
                    <a:lnTo>
                      <a:pt x="144" y="252"/>
                    </a:lnTo>
                    <a:lnTo>
                      <a:pt x="153" y="251"/>
                    </a:lnTo>
                    <a:lnTo>
                      <a:pt x="161" y="250"/>
                    </a:lnTo>
                    <a:lnTo>
                      <a:pt x="168" y="247"/>
                    </a:lnTo>
                    <a:lnTo>
                      <a:pt x="175" y="242"/>
                    </a:lnTo>
                    <a:lnTo>
                      <a:pt x="181" y="236"/>
                    </a:lnTo>
                    <a:lnTo>
                      <a:pt x="187" y="228"/>
                    </a:lnTo>
                    <a:lnTo>
                      <a:pt x="191" y="220"/>
                    </a:lnTo>
                    <a:lnTo>
                      <a:pt x="193" y="210"/>
                    </a:lnTo>
                    <a:close/>
                    <a:moveTo>
                      <a:pt x="199" y="130"/>
                    </a:moveTo>
                    <a:lnTo>
                      <a:pt x="197" y="114"/>
                    </a:lnTo>
                    <a:lnTo>
                      <a:pt x="193" y="100"/>
                    </a:lnTo>
                    <a:lnTo>
                      <a:pt x="191" y="94"/>
                    </a:lnTo>
                    <a:lnTo>
                      <a:pt x="188" y="88"/>
                    </a:lnTo>
                    <a:lnTo>
                      <a:pt x="185" y="84"/>
                    </a:lnTo>
                    <a:lnTo>
                      <a:pt x="181" y="78"/>
                    </a:lnTo>
                    <a:lnTo>
                      <a:pt x="172" y="70"/>
                    </a:lnTo>
                    <a:lnTo>
                      <a:pt x="163" y="65"/>
                    </a:lnTo>
                    <a:lnTo>
                      <a:pt x="152" y="61"/>
                    </a:lnTo>
                    <a:lnTo>
                      <a:pt x="140" y="61"/>
                    </a:lnTo>
                    <a:lnTo>
                      <a:pt x="128" y="63"/>
                    </a:lnTo>
                    <a:lnTo>
                      <a:pt x="116" y="65"/>
                    </a:lnTo>
                    <a:lnTo>
                      <a:pt x="107" y="72"/>
                    </a:lnTo>
                    <a:lnTo>
                      <a:pt x="98" y="80"/>
                    </a:lnTo>
                    <a:lnTo>
                      <a:pt x="94" y="84"/>
                    </a:lnTo>
                    <a:lnTo>
                      <a:pt x="90" y="89"/>
                    </a:lnTo>
                    <a:lnTo>
                      <a:pt x="87" y="96"/>
                    </a:lnTo>
                    <a:lnTo>
                      <a:pt x="86" y="101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199" y="13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5" name="Rectangle 397">
                <a:extLst>
                  <a:ext uri="{FF2B5EF4-FFF2-40B4-BE49-F238E27FC236}">
                    <a16:creationId xmlns:a16="http://schemas.microsoft.com/office/drawing/2014/main" id="{7AE27853-879C-491D-B457-267D8E0A4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9" y="2468"/>
                <a:ext cx="19" cy="102"/>
              </a:xfrm>
              <a:prstGeom prst="rect">
                <a:avLst/>
              </a:pr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6" name="Freeform 398">
                <a:extLst>
                  <a:ext uri="{FF2B5EF4-FFF2-40B4-BE49-F238E27FC236}">
                    <a16:creationId xmlns:a16="http://schemas.microsoft.com/office/drawing/2014/main" id="{9A9B1CC8-FF56-4387-9165-AB7D9D0FAE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" y="2494"/>
                <a:ext cx="70" cy="78"/>
              </a:xfrm>
              <a:custGeom>
                <a:avLst/>
                <a:gdLst>
                  <a:gd name="T0" fmla="*/ 10 w 278"/>
                  <a:gd name="T1" fmla="*/ 74 h 311"/>
                  <a:gd name="T2" fmla="*/ 24 w 278"/>
                  <a:gd name="T3" fmla="*/ 48 h 311"/>
                  <a:gd name="T4" fmla="*/ 42 w 278"/>
                  <a:gd name="T5" fmla="*/ 27 h 311"/>
                  <a:gd name="T6" fmla="*/ 65 w 278"/>
                  <a:gd name="T7" fmla="*/ 12 h 311"/>
                  <a:gd name="T8" fmla="*/ 97 w 278"/>
                  <a:gd name="T9" fmla="*/ 4 h 311"/>
                  <a:gd name="T10" fmla="*/ 136 w 278"/>
                  <a:gd name="T11" fmla="*/ 0 h 311"/>
                  <a:gd name="T12" fmla="*/ 200 w 278"/>
                  <a:gd name="T13" fmla="*/ 8 h 311"/>
                  <a:gd name="T14" fmla="*/ 236 w 278"/>
                  <a:gd name="T15" fmla="*/ 27 h 311"/>
                  <a:gd name="T16" fmla="*/ 254 w 278"/>
                  <a:gd name="T17" fmla="*/ 56 h 311"/>
                  <a:gd name="T18" fmla="*/ 261 w 278"/>
                  <a:gd name="T19" fmla="*/ 116 h 311"/>
                  <a:gd name="T20" fmla="*/ 261 w 278"/>
                  <a:gd name="T21" fmla="*/ 240 h 311"/>
                  <a:gd name="T22" fmla="*/ 266 w 278"/>
                  <a:gd name="T23" fmla="*/ 273 h 311"/>
                  <a:gd name="T24" fmla="*/ 278 w 278"/>
                  <a:gd name="T25" fmla="*/ 304 h 311"/>
                  <a:gd name="T26" fmla="*/ 192 w 278"/>
                  <a:gd name="T27" fmla="*/ 281 h 311"/>
                  <a:gd name="T28" fmla="*/ 180 w 278"/>
                  <a:gd name="T29" fmla="*/ 280 h 311"/>
                  <a:gd name="T30" fmla="*/ 147 w 278"/>
                  <a:gd name="T31" fmla="*/ 301 h 311"/>
                  <a:gd name="T32" fmla="*/ 111 w 278"/>
                  <a:gd name="T33" fmla="*/ 311 h 311"/>
                  <a:gd name="T34" fmla="*/ 77 w 278"/>
                  <a:gd name="T35" fmla="*/ 309 h 311"/>
                  <a:gd name="T36" fmla="*/ 49 w 278"/>
                  <a:gd name="T37" fmla="*/ 301 h 311"/>
                  <a:gd name="T38" fmla="*/ 26 w 278"/>
                  <a:gd name="T39" fmla="*/ 285 h 311"/>
                  <a:gd name="T40" fmla="*/ 9 w 278"/>
                  <a:gd name="T41" fmla="*/ 265 h 311"/>
                  <a:gd name="T42" fmla="*/ 1 w 278"/>
                  <a:gd name="T43" fmla="*/ 242 h 311"/>
                  <a:gd name="T44" fmla="*/ 0 w 278"/>
                  <a:gd name="T45" fmla="*/ 211 h 311"/>
                  <a:gd name="T46" fmla="*/ 12 w 278"/>
                  <a:gd name="T47" fmla="*/ 178 h 311"/>
                  <a:gd name="T48" fmla="*/ 34 w 278"/>
                  <a:gd name="T49" fmla="*/ 154 h 311"/>
                  <a:gd name="T50" fmla="*/ 71 w 278"/>
                  <a:gd name="T51" fmla="*/ 138 h 311"/>
                  <a:gd name="T52" fmla="*/ 132 w 278"/>
                  <a:gd name="T53" fmla="*/ 125 h 311"/>
                  <a:gd name="T54" fmla="*/ 184 w 278"/>
                  <a:gd name="T55" fmla="*/ 110 h 311"/>
                  <a:gd name="T56" fmla="*/ 180 w 278"/>
                  <a:gd name="T57" fmla="*/ 84 h 311"/>
                  <a:gd name="T58" fmla="*/ 166 w 278"/>
                  <a:gd name="T59" fmla="*/ 67 h 311"/>
                  <a:gd name="T60" fmla="*/ 130 w 278"/>
                  <a:gd name="T61" fmla="*/ 61 h 311"/>
                  <a:gd name="T62" fmla="*/ 105 w 278"/>
                  <a:gd name="T63" fmla="*/ 65 h 311"/>
                  <a:gd name="T64" fmla="*/ 87 w 278"/>
                  <a:gd name="T65" fmla="*/ 80 h 311"/>
                  <a:gd name="T66" fmla="*/ 184 w 278"/>
                  <a:gd name="T67" fmla="*/ 162 h 311"/>
                  <a:gd name="T68" fmla="*/ 151 w 278"/>
                  <a:gd name="T69" fmla="*/ 170 h 311"/>
                  <a:gd name="T70" fmla="*/ 109 w 278"/>
                  <a:gd name="T71" fmla="*/ 181 h 311"/>
                  <a:gd name="T72" fmla="*/ 86 w 278"/>
                  <a:gd name="T73" fmla="*/ 193 h 311"/>
                  <a:gd name="T74" fmla="*/ 78 w 278"/>
                  <a:gd name="T75" fmla="*/ 215 h 311"/>
                  <a:gd name="T76" fmla="*/ 85 w 278"/>
                  <a:gd name="T77" fmla="*/ 238 h 311"/>
                  <a:gd name="T78" fmla="*/ 105 w 278"/>
                  <a:gd name="T79" fmla="*/ 252 h 311"/>
                  <a:gd name="T80" fmla="*/ 132 w 278"/>
                  <a:gd name="T81" fmla="*/ 255 h 311"/>
                  <a:gd name="T82" fmla="*/ 162 w 278"/>
                  <a:gd name="T83" fmla="*/ 242 h 311"/>
                  <a:gd name="T84" fmla="*/ 178 w 278"/>
                  <a:gd name="T85" fmla="*/ 223 h 311"/>
                  <a:gd name="T86" fmla="*/ 184 w 278"/>
                  <a:gd name="T87" fmla="*/ 1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311">
                    <a:moveTo>
                      <a:pt x="78" y="98"/>
                    </a:moveTo>
                    <a:lnTo>
                      <a:pt x="8" y="85"/>
                    </a:lnTo>
                    <a:lnTo>
                      <a:pt x="10" y="74"/>
                    </a:lnTo>
                    <a:lnTo>
                      <a:pt x="14" y="65"/>
                    </a:lnTo>
                    <a:lnTo>
                      <a:pt x="18" y="56"/>
                    </a:lnTo>
                    <a:lnTo>
                      <a:pt x="24" y="48"/>
                    </a:lnTo>
                    <a:lnTo>
                      <a:pt x="29" y="40"/>
                    </a:lnTo>
                    <a:lnTo>
                      <a:pt x="36" y="33"/>
                    </a:lnTo>
                    <a:lnTo>
                      <a:pt x="42" y="27"/>
                    </a:lnTo>
                    <a:lnTo>
                      <a:pt x="49" y="21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5" y="9"/>
                    </a:lnTo>
                    <a:lnTo>
                      <a:pt x="85" y="5"/>
                    </a:lnTo>
                    <a:lnTo>
                      <a:pt x="97" y="4"/>
                    </a:lnTo>
                    <a:lnTo>
                      <a:pt x="109" y="2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60" y="2"/>
                    </a:lnTo>
                    <a:lnTo>
                      <a:pt x="181" y="4"/>
                    </a:lnTo>
                    <a:lnTo>
                      <a:pt x="200" y="8"/>
                    </a:lnTo>
                    <a:lnTo>
                      <a:pt x="215" y="13"/>
                    </a:lnTo>
                    <a:lnTo>
                      <a:pt x="227" y="20"/>
                    </a:lnTo>
                    <a:lnTo>
                      <a:pt x="236" y="27"/>
                    </a:lnTo>
                    <a:lnTo>
                      <a:pt x="244" y="36"/>
                    </a:lnTo>
                    <a:lnTo>
                      <a:pt x="250" y="45"/>
                    </a:lnTo>
                    <a:lnTo>
                      <a:pt x="254" y="56"/>
                    </a:lnTo>
                    <a:lnTo>
                      <a:pt x="258" y="72"/>
                    </a:lnTo>
                    <a:lnTo>
                      <a:pt x="260" y="92"/>
                    </a:lnTo>
                    <a:lnTo>
                      <a:pt x="261" y="116"/>
                    </a:lnTo>
                    <a:lnTo>
                      <a:pt x="260" y="207"/>
                    </a:lnTo>
                    <a:lnTo>
                      <a:pt x="260" y="224"/>
                    </a:lnTo>
                    <a:lnTo>
                      <a:pt x="261" y="240"/>
                    </a:lnTo>
                    <a:lnTo>
                      <a:pt x="262" y="254"/>
                    </a:lnTo>
                    <a:lnTo>
                      <a:pt x="264" y="264"/>
                    </a:lnTo>
                    <a:lnTo>
                      <a:pt x="266" y="273"/>
                    </a:lnTo>
                    <a:lnTo>
                      <a:pt x="269" y="283"/>
                    </a:lnTo>
                    <a:lnTo>
                      <a:pt x="273" y="293"/>
                    </a:lnTo>
                    <a:lnTo>
                      <a:pt x="278" y="304"/>
                    </a:lnTo>
                    <a:lnTo>
                      <a:pt x="200" y="304"/>
                    </a:lnTo>
                    <a:lnTo>
                      <a:pt x="196" y="295"/>
                    </a:lnTo>
                    <a:lnTo>
                      <a:pt x="192" y="281"/>
                    </a:lnTo>
                    <a:lnTo>
                      <a:pt x="191" y="275"/>
                    </a:lnTo>
                    <a:lnTo>
                      <a:pt x="189" y="272"/>
                    </a:lnTo>
                    <a:lnTo>
                      <a:pt x="180" y="280"/>
                    </a:lnTo>
                    <a:lnTo>
                      <a:pt x="170" y="288"/>
                    </a:lnTo>
                    <a:lnTo>
                      <a:pt x="158" y="296"/>
                    </a:lnTo>
                    <a:lnTo>
                      <a:pt x="147" y="301"/>
                    </a:lnTo>
                    <a:lnTo>
                      <a:pt x="135" y="305"/>
                    </a:lnTo>
                    <a:lnTo>
                      <a:pt x="123" y="308"/>
                    </a:lnTo>
                    <a:lnTo>
                      <a:pt x="111" y="311"/>
                    </a:lnTo>
                    <a:lnTo>
                      <a:pt x="98" y="311"/>
                    </a:lnTo>
                    <a:lnTo>
                      <a:pt x="87" y="311"/>
                    </a:lnTo>
                    <a:lnTo>
                      <a:pt x="77" y="309"/>
                    </a:lnTo>
                    <a:lnTo>
                      <a:pt x="66" y="307"/>
                    </a:lnTo>
                    <a:lnTo>
                      <a:pt x="57" y="304"/>
                    </a:lnTo>
                    <a:lnTo>
                      <a:pt x="49" y="301"/>
                    </a:lnTo>
                    <a:lnTo>
                      <a:pt x="40" y="296"/>
                    </a:lnTo>
                    <a:lnTo>
                      <a:pt x="33" y="292"/>
                    </a:lnTo>
                    <a:lnTo>
                      <a:pt x="26" y="285"/>
                    </a:lnTo>
                    <a:lnTo>
                      <a:pt x="20" y="279"/>
                    </a:lnTo>
                    <a:lnTo>
                      <a:pt x="14" y="272"/>
                    </a:lnTo>
                    <a:lnTo>
                      <a:pt x="9" y="265"/>
                    </a:lnTo>
                    <a:lnTo>
                      <a:pt x="6" y="258"/>
                    </a:lnTo>
                    <a:lnTo>
                      <a:pt x="4" y="250"/>
                    </a:lnTo>
                    <a:lnTo>
                      <a:pt x="1" y="242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2" y="199"/>
                    </a:lnTo>
                    <a:lnTo>
                      <a:pt x="6" y="189"/>
                    </a:lnTo>
                    <a:lnTo>
                      <a:pt x="12" y="178"/>
                    </a:lnTo>
                    <a:lnTo>
                      <a:pt x="18" y="169"/>
                    </a:lnTo>
                    <a:lnTo>
                      <a:pt x="26" y="161"/>
                    </a:lnTo>
                    <a:lnTo>
                      <a:pt x="34" y="154"/>
                    </a:lnTo>
                    <a:lnTo>
                      <a:pt x="45" y="147"/>
                    </a:lnTo>
                    <a:lnTo>
                      <a:pt x="57" y="143"/>
                    </a:lnTo>
                    <a:lnTo>
                      <a:pt x="71" y="138"/>
                    </a:lnTo>
                    <a:lnTo>
                      <a:pt x="89" y="134"/>
                    </a:lnTo>
                    <a:lnTo>
                      <a:pt x="107" y="130"/>
                    </a:lnTo>
                    <a:lnTo>
                      <a:pt x="132" y="125"/>
                    </a:lnTo>
                    <a:lnTo>
                      <a:pt x="154" y="120"/>
                    </a:lnTo>
                    <a:lnTo>
                      <a:pt x="171" y="116"/>
                    </a:lnTo>
                    <a:lnTo>
                      <a:pt x="184" y="110"/>
                    </a:lnTo>
                    <a:lnTo>
                      <a:pt x="184" y="102"/>
                    </a:lnTo>
                    <a:lnTo>
                      <a:pt x="183" y="92"/>
                    </a:lnTo>
                    <a:lnTo>
                      <a:pt x="180" y="84"/>
                    </a:lnTo>
                    <a:lnTo>
                      <a:pt x="178" y="76"/>
                    </a:lnTo>
                    <a:lnTo>
                      <a:pt x="172" y="70"/>
                    </a:lnTo>
                    <a:lnTo>
                      <a:pt x="166" y="67"/>
                    </a:lnTo>
                    <a:lnTo>
                      <a:pt x="156" y="63"/>
                    </a:lnTo>
                    <a:lnTo>
                      <a:pt x="144" y="61"/>
                    </a:lnTo>
                    <a:lnTo>
                      <a:pt x="130" y="61"/>
                    </a:lnTo>
                    <a:lnTo>
                      <a:pt x="120" y="61"/>
                    </a:lnTo>
                    <a:lnTo>
                      <a:pt x="111" y="63"/>
                    </a:lnTo>
                    <a:lnTo>
                      <a:pt x="105" y="65"/>
                    </a:lnTo>
                    <a:lnTo>
                      <a:pt x="98" y="69"/>
                    </a:lnTo>
                    <a:lnTo>
                      <a:pt x="93" y="74"/>
                    </a:lnTo>
                    <a:lnTo>
                      <a:pt x="87" y="80"/>
                    </a:lnTo>
                    <a:lnTo>
                      <a:pt x="82" y="88"/>
                    </a:lnTo>
                    <a:lnTo>
                      <a:pt x="78" y="98"/>
                    </a:lnTo>
                    <a:close/>
                    <a:moveTo>
                      <a:pt x="184" y="162"/>
                    </a:moveTo>
                    <a:lnTo>
                      <a:pt x="175" y="165"/>
                    </a:lnTo>
                    <a:lnTo>
                      <a:pt x="164" y="167"/>
                    </a:lnTo>
                    <a:lnTo>
                      <a:pt x="151" y="170"/>
                    </a:lnTo>
                    <a:lnTo>
                      <a:pt x="136" y="174"/>
                    </a:lnTo>
                    <a:lnTo>
                      <a:pt x="120" y="177"/>
                    </a:lnTo>
                    <a:lnTo>
                      <a:pt x="109" y="181"/>
                    </a:lnTo>
                    <a:lnTo>
                      <a:pt x="99" y="183"/>
                    </a:lnTo>
                    <a:lnTo>
                      <a:pt x="93" y="187"/>
                    </a:lnTo>
                    <a:lnTo>
                      <a:pt x="86" y="193"/>
                    </a:lnTo>
                    <a:lnTo>
                      <a:pt x="82" y="199"/>
                    </a:lnTo>
                    <a:lnTo>
                      <a:pt x="79" y="207"/>
                    </a:lnTo>
                    <a:lnTo>
                      <a:pt x="78" y="215"/>
                    </a:lnTo>
                    <a:lnTo>
                      <a:pt x="78" y="223"/>
                    </a:lnTo>
                    <a:lnTo>
                      <a:pt x="81" y="230"/>
                    </a:lnTo>
                    <a:lnTo>
                      <a:pt x="85" y="238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5" y="252"/>
                    </a:lnTo>
                    <a:lnTo>
                      <a:pt x="112" y="255"/>
                    </a:lnTo>
                    <a:lnTo>
                      <a:pt x="122" y="255"/>
                    </a:lnTo>
                    <a:lnTo>
                      <a:pt x="132" y="255"/>
                    </a:lnTo>
                    <a:lnTo>
                      <a:pt x="142" y="252"/>
                    </a:lnTo>
                    <a:lnTo>
                      <a:pt x="152" y="247"/>
                    </a:lnTo>
                    <a:lnTo>
                      <a:pt x="162" y="242"/>
                    </a:lnTo>
                    <a:lnTo>
                      <a:pt x="168" y="236"/>
                    </a:lnTo>
                    <a:lnTo>
                      <a:pt x="174" y="230"/>
                    </a:lnTo>
                    <a:lnTo>
                      <a:pt x="178" y="223"/>
                    </a:lnTo>
                    <a:lnTo>
                      <a:pt x="180" y="215"/>
                    </a:lnTo>
                    <a:lnTo>
                      <a:pt x="183" y="200"/>
                    </a:lnTo>
                    <a:lnTo>
                      <a:pt x="184" y="177"/>
                    </a:lnTo>
                    <a:lnTo>
                      <a:pt x="184" y="162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7" name="Freeform 399">
                <a:extLst>
                  <a:ext uri="{FF2B5EF4-FFF2-40B4-BE49-F238E27FC236}">
                    <a16:creationId xmlns:a16="http://schemas.microsoft.com/office/drawing/2014/main" id="{41B13299-4BC7-4990-9342-1A91E150C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494"/>
                <a:ext cx="69" cy="78"/>
              </a:xfrm>
              <a:custGeom>
                <a:avLst/>
                <a:gdLst>
                  <a:gd name="T0" fmla="*/ 82 w 277"/>
                  <a:gd name="T1" fmla="*/ 218 h 311"/>
                  <a:gd name="T2" fmla="*/ 100 w 277"/>
                  <a:gd name="T3" fmla="*/ 242 h 311"/>
                  <a:gd name="T4" fmla="*/ 129 w 277"/>
                  <a:gd name="T5" fmla="*/ 254 h 311"/>
                  <a:gd name="T6" fmla="*/ 169 w 277"/>
                  <a:gd name="T7" fmla="*/ 251 h 311"/>
                  <a:gd name="T8" fmla="*/ 193 w 277"/>
                  <a:gd name="T9" fmla="*/ 239 h 311"/>
                  <a:gd name="T10" fmla="*/ 199 w 277"/>
                  <a:gd name="T11" fmla="*/ 222 h 311"/>
                  <a:gd name="T12" fmla="*/ 195 w 277"/>
                  <a:gd name="T13" fmla="*/ 210 h 311"/>
                  <a:gd name="T14" fmla="*/ 183 w 277"/>
                  <a:gd name="T15" fmla="*/ 202 h 311"/>
                  <a:gd name="T16" fmla="*/ 124 w 277"/>
                  <a:gd name="T17" fmla="*/ 186 h 311"/>
                  <a:gd name="T18" fmla="*/ 64 w 277"/>
                  <a:gd name="T19" fmla="*/ 167 h 311"/>
                  <a:gd name="T20" fmla="*/ 39 w 277"/>
                  <a:gd name="T21" fmla="*/ 153 h 311"/>
                  <a:gd name="T22" fmla="*/ 20 w 277"/>
                  <a:gd name="T23" fmla="*/ 130 h 311"/>
                  <a:gd name="T24" fmla="*/ 12 w 277"/>
                  <a:gd name="T25" fmla="*/ 102 h 311"/>
                  <a:gd name="T26" fmla="*/ 13 w 277"/>
                  <a:gd name="T27" fmla="*/ 73 h 311"/>
                  <a:gd name="T28" fmla="*/ 23 w 277"/>
                  <a:gd name="T29" fmla="*/ 48 h 311"/>
                  <a:gd name="T30" fmla="*/ 41 w 277"/>
                  <a:gd name="T31" fmla="*/ 27 h 311"/>
                  <a:gd name="T32" fmla="*/ 69 w 277"/>
                  <a:gd name="T33" fmla="*/ 11 h 311"/>
                  <a:gd name="T34" fmla="*/ 106 w 277"/>
                  <a:gd name="T35" fmla="*/ 3 h 311"/>
                  <a:gd name="T36" fmla="*/ 151 w 277"/>
                  <a:gd name="T37" fmla="*/ 2 h 311"/>
                  <a:gd name="T38" fmla="*/ 189 w 277"/>
                  <a:gd name="T39" fmla="*/ 5 h 311"/>
                  <a:gd name="T40" fmla="*/ 219 w 277"/>
                  <a:gd name="T41" fmla="*/ 16 h 311"/>
                  <a:gd name="T42" fmla="*/ 240 w 277"/>
                  <a:gd name="T43" fmla="*/ 32 h 311"/>
                  <a:gd name="T44" fmla="*/ 256 w 277"/>
                  <a:gd name="T45" fmla="*/ 53 h 311"/>
                  <a:gd name="T46" fmla="*/ 267 w 277"/>
                  <a:gd name="T47" fmla="*/ 80 h 311"/>
                  <a:gd name="T48" fmla="*/ 186 w 277"/>
                  <a:gd name="T49" fmla="*/ 77 h 311"/>
                  <a:gd name="T50" fmla="*/ 167 w 277"/>
                  <a:gd name="T51" fmla="*/ 63 h 311"/>
                  <a:gd name="T52" fmla="*/ 138 w 277"/>
                  <a:gd name="T53" fmla="*/ 57 h 311"/>
                  <a:gd name="T54" fmla="*/ 101 w 277"/>
                  <a:gd name="T55" fmla="*/ 63 h 311"/>
                  <a:gd name="T56" fmla="*/ 86 w 277"/>
                  <a:gd name="T57" fmla="*/ 73 h 311"/>
                  <a:gd name="T58" fmla="*/ 85 w 277"/>
                  <a:gd name="T59" fmla="*/ 85 h 311"/>
                  <a:gd name="T60" fmla="*/ 92 w 277"/>
                  <a:gd name="T61" fmla="*/ 96 h 311"/>
                  <a:gd name="T62" fmla="*/ 137 w 277"/>
                  <a:gd name="T63" fmla="*/ 112 h 311"/>
                  <a:gd name="T64" fmla="*/ 219 w 277"/>
                  <a:gd name="T65" fmla="*/ 134 h 311"/>
                  <a:gd name="T66" fmla="*/ 246 w 277"/>
                  <a:gd name="T67" fmla="*/ 147 h 311"/>
                  <a:gd name="T68" fmla="*/ 264 w 277"/>
                  <a:gd name="T69" fmla="*/ 165 h 311"/>
                  <a:gd name="T70" fmla="*/ 273 w 277"/>
                  <a:gd name="T71" fmla="*/ 186 h 311"/>
                  <a:gd name="T72" fmla="*/ 277 w 277"/>
                  <a:gd name="T73" fmla="*/ 211 h 311"/>
                  <a:gd name="T74" fmla="*/ 272 w 277"/>
                  <a:gd name="T75" fmla="*/ 240 h 311"/>
                  <a:gd name="T76" fmla="*/ 258 w 277"/>
                  <a:gd name="T77" fmla="*/ 265 h 311"/>
                  <a:gd name="T78" fmla="*/ 234 w 277"/>
                  <a:gd name="T79" fmla="*/ 288 h 311"/>
                  <a:gd name="T80" fmla="*/ 201 w 277"/>
                  <a:gd name="T81" fmla="*/ 304 h 311"/>
                  <a:gd name="T82" fmla="*/ 158 w 277"/>
                  <a:gd name="T83" fmla="*/ 311 h 311"/>
                  <a:gd name="T84" fmla="*/ 114 w 277"/>
                  <a:gd name="T85" fmla="*/ 309 h 311"/>
                  <a:gd name="T86" fmla="*/ 77 w 277"/>
                  <a:gd name="T87" fmla="*/ 301 h 311"/>
                  <a:gd name="T88" fmla="*/ 47 w 277"/>
                  <a:gd name="T89" fmla="*/ 285 h 311"/>
                  <a:gd name="T90" fmla="*/ 24 w 277"/>
                  <a:gd name="T91" fmla="*/ 265 h 311"/>
                  <a:gd name="T92" fmla="*/ 7 w 277"/>
                  <a:gd name="T93" fmla="*/ 23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11">
                    <a:moveTo>
                      <a:pt x="0" y="219"/>
                    </a:moveTo>
                    <a:lnTo>
                      <a:pt x="80" y="207"/>
                    </a:lnTo>
                    <a:lnTo>
                      <a:pt x="82" y="218"/>
                    </a:lnTo>
                    <a:lnTo>
                      <a:pt x="86" y="227"/>
                    </a:lnTo>
                    <a:lnTo>
                      <a:pt x="93" y="235"/>
                    </a:lnTo>
                    <a:lnTo>
                      <a:pt x="100" y="242"/>
                    </a:lnTo>
                    <a:lnTo>
                      <a:pt x="108" y="247"/>
                    </a:lnTo>
                    <a:lnTo>
                      <a:pt x="118" y="251"/>
                    </a:lnTo>
                    <a:lnTo>
                      <a:pt x="129" y="254"/>
                    </a:lnTo>
                    <a:lnTo>
                      <a:pt x="142" y="254"/>
                    </a:lnTo>
                    <a:lnTo>
                      <a:pt x="157" y="254"/>
                    </a:lnTo>
                    <a:lnTo>
                      <a:pt x="169" y="251"/>
                    </a:lnTo>
                    <a:lnTo>
                      <a:pt x="179" y="248"/>
                    </a:lnTo>
                    <a:lnTo>
                      <a:pt x="189" y="243"/>
                    </a:lnTo>
                    <a:lnTo>
                      <a:pt x="193" y="239"/>
                    </a:lnTo>
                    <a:lnTo>
                      <a:pt x="197" y="234"/>
                    </a:lnTo>
                    <a:lnTo>
                      <a:pt x="198" y="228"/>
                    </a:lnTo>
                    <a:lnTo>
                      <a:pt x="199" y="222"/>
                    </a:lnTo>
                    <a:lnTo>
                      <a:pt x="198" y="218"/>
                    </a:lnTo>
                    <a:lnTo>
                      <a:pt x="198" y="214"/>
                    </a:lnTo>
                    <a:lnTo>
                      <a:pt x="195" y="210"/>
                    </a:lnTo>
                    <a:lnTo>
                      <a:pt x="193" y="207"/>
                    </a:lnTo>
                    <a:lnTo>
                      <a:pt x="189" y="204"/>
                    </a:lnTo>
                    <a:lnTo>
                      <a:pt x="183" y="202"/>
                    </a:lnTo>
                    <a:lnTo>
                      <a:pt x="177" y="199"/>
                    </a:lnTo>
                    <a:lnTo>
                      <a:pt x="167" y="196"/>
                    </a:lnTo>
                    <a:lnTo>
                      <a:pt x="124" y="186"/>
                    </a:lnTo>
                    <a:lnTo>
                      <a:pt x="89" y="177"/>
                    </a:lnTo>
                    <a:lnTo>
                      <a:pt x="76" y="173"/>
                    </a:lnTo>
                    <a:lnTo>
                      <a:pt x="64" y="167"/>
                    </a:lnTo>
                    <a:lnTo>
                      <a:pt x="55" y="163"/>
                    </a:lnTo>
                    <a:lnTo>
                      <a:pt x="47" y="158"/>
                    </a:lnTo>
                    <a:lnTo>
                      <a:pt x="39" y="153"/>
                    </a:lnTo>
                    <a:lnTo>
                      <a:pt x="31" y="145"/>
                    </a:lnTo>
                    <a:lnTo>
                      <a:pt x="25" y="138"/>
                    </a:lnTo>
                    <a:lnTo>
                      <a:pt x="20" y="130"/>
                    </a:lnTo>
                    <a:lnTo>
                      <a:pt x="16" y="121"/>
                    </a:lnTo>
                    <a:lnTo>
                      <a:pt x="13" y="112"/>
                    </a:lnTo>
                    <a:lnTo>
                      <a:pt x="12" y="102"/>
                    </a:lnTo>
                    <a:lnTo>
                      <a:pt x="11" y="92"/>
                    </a:lnTo>
                    <a:lnTo>
                      <a:pt x="12" y="82"/>
                    </a:lnTo>
                    <a:lnTo>
                      <a:pt x="13" y="73"/>
                    </a:lnTo>
                    <a:lnTo>
                      <a:pt x="16" y="65"/>
                    </a:lnTo>
                    <a:lnTo>
                      <a:pt x="19" y="56"/>
                    </a:lnTo>
                    <a:lnTo>
                      <a:pt x="23" y="48"/>
                    </a:lnTo>
                    <a:lnTo>
                      <a:pt x="28" y="41"/>
                    </a:lnTo>
                    <a:lnTo>
                      <a:pt x="35" y="33"/>
                    </a:lnTo>
                    <a:lnTo>
                      <a:pt x="41" y="27"/>
                    </a:lnTo>
                    <a:lnTo>
                      <a:pt x="49" y="21"/>
                    </a:lnTo>
                    <a:lnTo>
                      <a:pt x="59" y="16"/>
                    </a:lnTo>
                    <a:lnTo>
                      <a:pt x="69" y="11"/>
                    </a:lnTo>
                    <a:lnTo>
                      <a:pt x="81" y="7"/>
                    </a:lnTo>
                    <a:lnTo>
                      <a:pt x="93" y="4"/>
                    </a:lnTo>
                    <a:lnTo>
                      <a:pt x="106" y="3"/>
                    </a:lnTo>
                    <a:lnTo>
                      <a:pt x="121" y="2"/>
                    </a:lnTo>
                    <a:lnTo>
                      <a:pt x="136" y="0"/>
                    </a:lnTo>
                    <a:lnTo>
                      <a:pt x="151" y="2"/>
                    </a:lnTo>
                    <a:lnTo>
                      <a:pt x="165" y="2"/>
                    </a:lnTo>
                    <a:lnTo>
                      <a:pt x="178" y="4"/>
                    </a:lnTo>
                    <a:lnTo>
                      <a:pt x="189" y="5"/>
                    </a:lnTo>
                    <a:lnTo>
                      <a:pt x="201" y="8"/>
                    </a:lnTo>
                    <a:lnTo>
                      <a:pt x="210" y="12"/>
                    </a:lnTo>
                    <a:lnTo>
                      <a:pt x="219" y="16"/>
                    </a:lnTo>
                    <a:lnTo>
                      <a:pt x="227" y="20"/>
                    </a:lnTo>
                    <a:lnTo>
                      <a:pt x="234" y="25"/>
                    </a:lnTo>
                    <a:lnTo>
                      <a:pt x="240" y="32"/>
                    </a:lnTo>
                    <a:lnTo>
                      <a:pt x="246" y="39"/>
                    </a:lnTo>
                    <a:lnTo>
                      <a:pt x="251" y="45"/>
                    </a:lnTo>
                    <a:lnTo>
                      <a:pt x="256" y="53"/>
                    </a:lnTo>
                    <a:lnTo>
                      <a:pt x="260" y="61"/>
                    </a:lnTo>
                    <a:lnTo>
                      <a:pt x="264" y="69"/>
                    </a:lnTo>
                    <a:lnTo>
                      <a:pt x="267" y="80"/>
                    </a:lnTo>
                    <a:lnTo>
                      <a:pt x="194" y="93"/>
                    </a:lnTo>
                    <a:lnTo>
                      <a:pt x="190" y="85"/>
                    </a:lnTo>
                    <a:lnTo>
                      <a:pt x="186" y="77"/>
                    </a:lnTo>
                    <a:lnTo>
                      <a:pt x="182" y="72"/>
                    </a:lnTo>
                    <a:lnTo>
                      <a:pt x="175" y="67"/>
                    </a:lnTo>
                    <a:lnTo>
                      <a:pt x="167" y="63"/>
                    </a:lnTo>
                    <a:lnTo>
                      <a:pt x="159" y="60"/>
                    </a:lnTo>
                    <a:lnTo>
                      <a:pt x="149" y="57"/>
                    </a:lnTo>
                    <a:lnTo>
                      <a:pt x="138" y="57"/>
                    </a:lnTo>
                    <a:lnTo>
                      <a:pt x="124" y="57"/>
                    </a:lnTo>
                    <a:lnTo>
                      <a:pt x="110" y="60"/>
                    </a:lnTo>
                    <a:lnTo>
                      <a:pt x="101" y="63"/>
                    </a:lnTo>
                    <a:lnTo>
                      <a:pt x="93" y="65"/>
                    </a:lnTo>
                    <a:lnTo>
                      <a:pt x="89" y="69"/>
                    </a:lnTo>
                    <a:lnTo>
                      <a:pt x="86" y="73"/>
                    </a:lnTo>
                    <a:lnTo>
                      <a:pt x="85" y="77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6" y="89"/>
                    </a:lnTo>
                    <a:lnTo>
                      <a:pt x="89" y="93"/>
                    </a:lnTo>
                    <a:lnTo>
                      <a:pt x="92" y="96"/>
                    </a:lnTo>
                    <a:lnTo>
                      <a:pt x="101" y="100"/>
                    </a:lnTo>
                    <a:lnTo>
                      <a:pt x="116" y="105"/>
                    </a:lnTo>
                    <a:lnTo>
                      <a:pt x="137" y="112"/>
                    </a:lnTo>
                    <a:lnTo>
                      <a:pt x="165" y="118"/>
                    </a:lnTo>
                    <a:lnTo>
                      <a:pt x="194" y="125"/>
                    </a:lnTo>
                    <a:lnTo>
                      <a:pt x="219" y="134"/>
                    </a:lnTo>
                    <a:lnTo>
                      <a:pt x="228" y="138"/>
                    </a:lnTo>
                    <a:lnTo>
                      <a:pt x="238" y="143"/>
                    </a:lnTo>
                    <a:lnTo>
                      <a:pt x="246" y="147"/>
                    </a:lnTo>
                    <a:lnTo>
                      <a:pt x="252" y="153"/>
                    </a:lnTo>
                    <a:lnTo>
                      <a:pt x="259" y="158"/>
                    </a:lnTo>
                    <a:lnTo>
                      <a:pt x="264" y="165"/>
                    </a:lnTo>
                    <a:lnTo>
                      <a:pt x="268" y="171"/>
                    </a:lnTo>
                    <a:lnTo>
                      <a:pt x="271" y="178"/>
                    </a:lnTo>
                    <a:lnTo>
                      <a:pt x="273" y="186"/>
                    </a:lnTo>
                    <a:lnTo>
                      <a:pt x="276" y="194"/>
                    </a:lnTo>
                    <a:lnTo>
                      <a:pt x="277" y="202"/>
                    </a:lnTo>
                    <a:lnTo>
                      <a:pt x="277" y="211"/>
                    </a:lnTo>
                    <a:lnTo>
                      <a:pt x="277" y="222"/>
                    </a:lnTo>
                    <a:lnTo>
                      <a:pt x="275" y="231"/>
                    </a:lnTo>
                    <a:lnTo>
                      <a:pt x="272" y="240"/>
                    </a:lnTo>
                    <a:lnTo>
                      <a:pt x="270" y="250"/>
                    </a:lnTo>
                    <a:lnTo>
                      <a:pt x="264" y="258"/>
                    </a:lnTo>
                    <a:lnTo>
                      <a:pt x="258" y="265"/>
                    </a:lnTo>
                    <a:lnTo>
                      <a:pt x="251" y="273"/>
                    </a:lnTo>
                    <a:lnTo>
                      <a:pt x="243" y="281"/>
                    </a:lnTo>
                    <a:lnTo>
                      <a:pt x="234" y="288"/>
                    </a:lnTo>
                    <a:lnTo>
                      <a:pt x="224" y="295"/>
                    </a:lnTo>
                    <a:lnTo>
                      <a:pt x="214" y="299"/>
                    </a:lnTo>
                    <a:lnTo>
                      <a:pt x="201" y="304"/>
                    </a:lnTo>
                    <a:lnTo>
                      <a:pt x="189" y="307"/>
                    </a:lnTo>
                    <a:lnTo>
                      <a:pt x="174" y="309"/>
                    </a:lnTo>
                    <a:lnTo>
                      <a:pt x="158" y="311"/>
                    </a:lnTo>
                    <a:lnTo>
                      <a:pt x="142" y="311"/>
                    </a:lnTo>
                    <a:lnTo>
                      <a:pt x="128" y="311"/>
                    </a:lnTo>
                    <a:lnTo>
                      <a:pt x="114" y="309"/>
                    </a:lnTo>
                    <a:lnTo>
                      <a:pt x="101" y="307"/>
                    </a:lnTo>
                    <a:lnTo>
                      <a:pt x="88" y="304"/>
                    </a:lnTo>
                    <a:lnTo>
                      <a:pt x="77" y="301"/>
                    </a:lnTo>
                    <a:lnTo>
                      <a:pt x="67" y="297"/>
                    </a:lnTo>
                    <a:lnTo>
                      <a:pt x="56" y="292"/>
                    </a:lnTo>
                    <a:lnTo>
                      <a:pt x="47" y="285"/>
                    </a:lnTo>
                    <a:lnTo>
                      <a:pt x="39" y="280"/>
                    </a:lnTo>
                    <a:lnTo>
                      <a:pt x="31" y="272"/>
                    </a:lnTo>
                    <a:lnTo>
                      <a:pt x="24" y="265"/>
                    </a:lnTo>
                    <a:lnTo>
                      <a:pt x="17" y="258"/>
                    </a:lnTo>
                    <a:lnTo>
                      <a:pt x="12" y="248"/>
                    </a:lnTo>
                    <a:lnTo>
                      <a:pt x="7" y="239"/>
                    </a:lnTo>
                    <a:lnTo>
                      <a:pt x="4" y="23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8" name="Freeform 400">
                <a:extLst>
                  <a:ext uri="{FF2B5EF4-FFF2-40B4-BE49-F238E27FC236}">
                    <a16:creationId xmlns:a16="http://schemas.microsoft.com/office/drawing/2014/main" id="{4B7DA9B8-8D5A-4755-9484-A604C712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658"/>
                <a:ext cx="95" cy="106"/>
              </a:xfrm>
              <a:custGeom>
                <a:avLst/>
                <a:gdLst>
                  <a:gd name="T0" fmla="*/ 204 w 382"/>
                  <a:gd name="T1" fmla="*/ 196 h 423"/>
                  <a:gd name="T2" fmla="*/ 382 w 382"/>
                  <a:gd name="T3" fmla="*/ 360 h 423"/>
                  <a:gd name="T4" fmla="*/ 350 w 382"/>
                  <a:gd name="T5" fmla="*/ 384 h 423"/>
                  <a:gd name="T6" fmla="*/ 306 w 382"/>
                  <a:gd name="T7" fmla="*/ 405 h 423"/>
                  <a:gd name="T8" fmla="*/ 257 w 382"/>
                  <a:gd name="T9" fmla="*/ 418 h 423"/>
                  <a:gd name="T10" fmla="*/ 207 w 382"/>
                  <a:gd name="T11" fmla="*/ 423 h 423"/>
                  <a:gd name="T12" fmla="*/ 176 w 382"/>
                  <a:gd name="T13" fmla="*/ 422 h 423"/>
                  <a:gd name="T14" fmla="*/ 147 w 382"/>
                  <a:gd name="T15" fmla="*/ 417 h 423"/>
                  <a:gd name="T16" fmla="*/ 119 w 382"/>
                  <a:gd name="T17" fmla="*/ 409 h 423"/>
                  <a:gd name="T18" fmla="*/ 95 w 382"/>
                  <a:gd name="T19" fmla="*/ 397 h 423"/>
                  <a:gd name="T20" fmla="*/ 73 w 382"/>
                  <a:gd name="T21" fmla="*/ 382 h 423"/>
                  <a:gd name="T22" fmla="*/ 53 w 382"/>
                  <a:gd name="T23" fmla="*/ 364 h 423"/>
                  <a:gd name="T24" fmla="*/ 37 w 382"/>
                  <a:gd name="T25" fmla="*/ 344 h 423"/>
                  <a:gd name="T26" fmla="*/ 24 w 382"/>
                  <a:gd name="T27" fmla="*/ 320 h 423"/>
                  <a:gd name="T28" fmla="*/ 13 w 382"/>
                  <a:gd name="T29" fmla="*/ 293 h 423"/>
                  <a:gd name="T30" fmla="*/ 5 w 382"/>
                  <a:gd name="T31" fmla="*/ 267 h 423"/>
                  <a:gd name="T32" fmla="*/ 1 w 382"/>
                  <a:gd name="T33" fmla="*/ 239 h 423"/>
                  <a:gd name="T34" fmla="*/ 0 w 382"/>
                  <a:gd name="T35" fmla="*/ 211 h 423"/>
                  <a:gd name="T36" fmla="*/ 1 w 382"/>
                  <a:gd name="T37" fmla="*/ 179 h 423"/>
                  <a:gd name="T38" fmla="*/ 6 w 382"/>
                  <a:gd name="T39" fmla="*/ 150 h 423"/>
                  <a:gd name="T40" fmla="*/ 14 w 382"/>
                  <a:gd name="T41" fmla="*/ 122 h 423"/>
                  <a:gd name="T42" fmla="*/ 26 w 382"/>
                  <a:gd name="T43" fmla="*/ 97 h 423"/>
                  <a:gd name="T44" fmla="*/ 41 w 382"/>
                  <a:gd name="T45" fmla="*/ 73 h 423"/>
                  <a:gd name="T46" fmla="*/ 59 w 382"/>
                  <a:gd name="T47" fmla="*/ 53 h 423"/>
                  <a:gd name="T48" fmla="*/ 81 w 382"/>
                  <a:gd name="T49" fmla="*/ 35 h 423"/>
                  <a:gd name="T50" fmla="*/ 105 w 382"/>
                  <a:gd name="T51" fmla="*/ 20 h 423"/>
                  <a:gd name="T52" fmla="*/ 126 w 382"/>
                  <a:gd name="T53" fmla="*/ 12 h 423"/>
                  <a:gd name="T54" fmla="*/ 148 w 382"/>
                  <a:gd name="T55" fmla="*/ 5 h 423"/>
                  <a:gd name="T56" fmla="*/ 175 w 382"/>
                  <a:gd name="T57" fmla="*/ 1 h 423"/>
                  <a:gd name="T58" fmla="*/ 203 w 382"/>
                  <a:gd name="T59" fmla="*/ 0 h 423"/>
                  <a:gd name="T60" fmla="*/ 239 w 382"/>
                  <a:gd name="T61" fmla="*/ 3 h 423"/>
                  <a:gd name="T62" fmla="*/ 270 w 382"/>
                  <a:gd name="T63" fmla="*/ 8 h 423"/>
                  <a:gd name="T64" fmla="*/ 298 w 382"/>
                  <a:gd name="T65" fmla="*/ 19 h 423"/>
                  <a:gd name="T66" fmla="*/ 321 w 382"/>
                  <a:gd name="T67" fmla="*/ 32 h 423"/>
                  <a:gd name="T68" fmla="*/ 341 w 382"/>
                  <a:gd name="T69" fmla="*/ 49 h 423"/>
                  <a:gd name="T70" fmla="*/ 357 w 382"/>
                  <a:gd name="T71" fmla="*/ 70 h 423"/>
                  <a:gd name="T72" fmla="*/ 369 w 382"/>
                  <a:gd name="T73" fmla="*/ 94 h 423"/>
                  <a:gd name="T74" fmla="*/ 376 w 382"/>
                  <a:gd name="T75" fmla="*/ 121 h 423"/>
                  <a:gd name="T76" fmla="*/ 289 w 382"/>
                  <a:gd name="T77" fmla="*/ 122 h 423"/>
                  <a:gd name="T78" fmla="*/ 273 w 382"/>
                  <a:gd name="T79" fmla="*/ 98 h 423"/>
                  <a:gd name="T80" fmla="*/ 249 w 382"/>
                  <a:gd name="T81" fmla="*/ 81 h 423"/>
                  <a:gd name="T82" fmla="*/ 220 w 382"/>
                  <a:gd name="T83" fmla="*/ 72 h 423"/>
                  <a:gd name="T84" fmla="*/ 189 w 382"/>
                  <a:gd name="T85" fmla="*/ 72 h 423"/>
                  <a:gd name="T86" fmla="*/ 164 w 382"/>
                  <a:gd name="T87" fmla="*/ 76 h 423"/>
                  <a:gd name="T88" fmla="*/ 143 w 382"/>
                  <a:gd name="T89" fmla="*/ 84 h 423"/>
                  <a:gd name="T90" fmla="*/ 124 w 382"/>
                  <a:gd name="T91" fmla="*/ 97 h 423"/>
                  <a:gd name="T92" fmla="*/ 108 w 382"/>
                  <a:gd name="T93" fmla="*/ 114 h 423"/>
                  <a:gd name="T94" fmla="*/ 97 w 382"/>
                  <a:gd name="T95" fmla="*/ 135 h 423"/>
                  <a:gd name="T96" fmla="*/ 89 w 382"/>
                  <a:gd name="T97" fmla="*/ 161 h 423"/>
                  <a:gd name="T98" fmla="*/ 85 w 382"/>
                  <a:gd name="T99" fmla="*/ 191 h 423"/>
                  <a:gd name="T100" fmla="*/ 85 w 382"/>
                  <a:gd name="T101" fmla="*/ 224 h 423"/>
                  <a:gd name="T102" fmla="*/ 89 w 382"/>
                  <a:gd name="T103" fmla="*/ 256 h 423"/>
                  <a:gd name="T104" fmla="*/ 97 w 382"/>
                  <a:gd name="T105" fmla="*/ 284 h 423"/>
                  <a:gd name="T106" fmla="*/ 108 w 382"/>
                  <a:gd name="T107" fmla="*/ 307 h 423"/>
                  <a:gd name="T108" fmla="*/ 124 w 382"/>
                  <a:gd name="T109" fmla="*/ 325 h 423"/>
                  <a:gd name="T110" fmla="*/ 144 w 382"/>
                  <a:gd name="T111" fmla="*/ 338 h 423"/>
                  <a:gd name="T112" fmla="*/ 166 w 382"/>
                  <a:gd name="T113" fmla="*/ 348 h 423"/>
                  <a:gd name="T114" fmla="*/ 188 w 382"/>
                  <a:gd name="T115" fmla="*/ 352 h 423"/>
                  <a:gd name="T116" fmla="*/ 215 w 382"/>
                  <a:gd name="T117" fmla="*/ 352 h 423"/>
                  <a:gd name="T118" fmla="*/ 241 w 382"/>
                  <a:gd name="T119" fmla="*/ 348 h 423"/>
                  <a:gd name="T120" fmla="*/ 266 w 382"/>
                  <a:gd name="T121" fmla="*/ 337 h 423"/>
                  <a:gd name="T122" fmla="*/ 289 w 382"/>
                  <a:gd name="T123" fmla="*/ 325 h 423"/>
                  <a:gd name="T124" fmla="*/ 298 w 382"/>
                  <a:gd name="T125" fmla="*/ 265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2" h="423">
                    <a:moveTo>
                      <a:pt x="204" y="265"/>
                    </a:moveTo>
                    <a:lnTo>
                      <a:pt x="204" y="196"/>
                    </a:lnTo>
                    <a:lnTo>
                      <a:pt x="382" y="196"/>
                    </a:lnTo>
                    <a:lnTo>
                      <a:pt x="382" y="360"/>
                    </a:lnTo>
                    <a:lnTo>
                      <a:pt x="367" y="372"/>
                    </a:lnTo>
                    <a:lnTo>
                      <a:pt x="350" y="384"/>
                    </a:lnTo>
                    <a:lnTo>
                      <a:pt x="330" y="394"/>
                    </a:lnTo>
                    <a:lnTo>
                      <a:pt x="306" y="405"/>
                    </a:lnTo>
                    <a:lnTo>
                      <a:pt x="282" y="413"/>
                    </a:lnTo>
                    <a:lnTo>
                      <a:pt x="257" y="418"/>
                    </a:lnTo>
                    <a:lnTo>
                      <a:pt x="232" y="422"/>
                    </a:lnTo>
                    <a:lnTo>
                      <a:pt x="207" y="423"/>
                    </a:lnTo>
                    <a:lnTo>
                      <a:pt x="191" y="423"/>
                    </a:lnTo>
                    <a:lnTo>
                      <a:pt x="176" y="422"/>
                    </a:lnTo>
                    <a:lnTo>
                      <a:pt x="162" y="419"/>
                    </a:lnTo>
                    <a:lnTo>
                      <a:pt x="147" y="417"/>
                    </a:lnTo>
                    <a:lnTo>
                      <a:pt x="132" y="413"/>
                    </a:lnTo>
                    <a:lnTo>
                      <a:pt x="119" y="409"/>
                    </a:lnTo>
                    <a:lnTo>
                      <a:pt x="107" y="403"/>
                    </a:lnTo>
                    <a:lnTo>
                      <a:pt x="95" y="397"/>
                    </a:lnTo>
                    <a:lnTo>
                      <a:pt x="83" y="389"/>
                    </a:lnTo>
                    <a:lnTo>
                      <a:pt x="73" y="382"/>
                    </a:lnTo>
                    <a:lnTo>
                      <a:pt x="62" y="373"/>
                    </a:lnTo>
                    <a:lnTo>
                      <a:pt x="53" y="364"/>
                    </a:lnTo>
                    <a:lnTo>
                      <a:pt x="45" y="354"/>
                    </a:lnTo>
                    <a:lnTo>
                      <a:pt x="37" y="344"/>
                    </a:lnTo>
                    <a:lnTo>
                      <a:pt x="29" y="332"/>
                    </a:lnTo>
                    <a:lnTo>
                      <a:pt x="24" y="320"/>
                    </a:lnTo>
                    <a:lnTo>
                      <a:pt x="17" y="307"/>
                    </a:lnTo>
                    <a:lnTo>
                      <a:pt x="13" y="293"/>
                    </a:lnTo>
                    <a:lnTo>
                      <a:pt x="9" y="280"/>
                    </a:lnTo>
                    <a:lnTo>
                      <a:pt x="5" y="267"/>
                    </a:lnTo>
                    <a:lnTo>
                      <a:pt x="2" y="254"/>
                    </a:lnTo>
                    <a:lnTo>
                      <a:pt x="1" y="239"/>
                    </a:lnTo>
                    <a:lnTo>
                      <a:pt x="0" y="226"/>
                    </a:lnTo>
                    <a:lnTo>
                      <a:pt x="0" y="211"/>
                    </a:lnTo>
                    <a:lnTo>
                      <a:pt x="0" y="195"/>
                    </a:lnTo>
                    <a:lnTo>
                      <a:pt x="1" y="179"/>
                    </a:lnTo>
                    <a:lnTo>
                      <a:pt x="2" y="165"/>
                    </a:lnTo>
                    <a:lnTo>
                      <a:pt x="6" y="150"/>
                    </a:lnTo>
                    <a:lnTo>
                      <a:pt x="9" y="135"/>
                    </a:lnTo>
                    <a:lnTo>
                      <a:pt x="14" y="122"/>
                    </a:lnTo>
                    <a:lnTo>
                      <a:pt x="20" y="109"/>
                    </a:lnTo>
                    <a:lnTo>
                      <a:pt x="26" y="97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49" y="62"/>
                    </a:lnTo>
                    <a:lnTo>
                      <a:pt x="59" y="53"/>
                    </a:lnTo>
                    <a:lnTo>
                      <a:pt x="69" y="44"/>
                    </a:lnTo>
                    <a:lnTo>
                      <a:pt x="81" y="35"/>
                    </a:lnTo>
                    <a:lnTo>
                      <a:pt x="91" y="28"/>
                    </a:lnTo>
                    <a:lnTo>
                      <a:pt x="105" y="20"/>
                    </a:lnTo>
                    <a:lnTo>
                      <a:pt x="115" y="16"/>
                    </a:lnTo>
                    <a:lnTo>
                      <a:pt x="126" y="12"/>
                    </a:lnTo>
                    <a:lnTo>
                      <a:pt x="136" y="8"/>
                    </a:lnTo>
                    <a:lnTo>
                      <a:pt x="148" y="5"/>
                    </a:lnTo>
                    <a:lnTo>
                      <a:pt x="162" y="3"/>
                    </a:lnTo>
                    <a:lnTo>
                      <a:pt x="175" y="1"/>
                    </a:lnTo>
                    <a:lnTo>
                      <a:pt x="188" y="0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3"/>
                    </a:lnTo>
                    <a:lnTo>
                      <a:pt x="254" y="4"/>
                    </a:lnTo>
                    <a:lnTo>
                      <a:pt x="270" y="8"/>
                    </a:lnTo>
                    <a:lnTo>
                      <a:pt x="285" y="12"/>
                    </a:lnTo>
                    <a:lnTo>
                      <a:pt x="298" y="19"/>
                    </a:lnTo>
                    <a:lnTo>
                      <a:pt x="310" y="24"/>
                    </a:lnTo>
                    <a:lnTo>
                      <a:pt x="321" y="32"/>
                    </a:lnTo>
                    <a:lnTo>
                      <a:pt x="331" y="40"/>
                    </a:lnTo>
                    <a:lnTo>
                      <a:pt x="341" y="49"/>
                    </a:lnTo>
                    <a:lnTo>
                      <a:pt x="349" y="60"/>
                    </a:lnTo>
                    <a:lnTo>
                      <a:pt x="357" y="70"/>
                    </a:lnTo>
                    <a:lnTo>
                      <a:pt x="363" y="81"/>
                    </a:lnTo>
                    <a:lnTo>
                      <a:pt x="369" y="94"/>
                    </a:lnTo>
                    <a:lnTo>
                      <a:pt x="373" y="106"/>
                    </a:lnTo>
                    <a:lnTo>
                      <a:pt x="376" y="121"/>
                    </a:lnTo>
                    <a:lnTo>
                      <a:pt x="294" y="135"/>
                    </a:lnTo>
                    <a:lnTo>
                      <a:pt x="289" y="122"/>
                    </a:lnTo>
                    <a:lnTo>
                      <a:pt x="282" y="109"/>
                    </a:lnTo>
                    <a:lnTo>
                      <a:pt x="273" y="98"/>
                    </a:lnTo>
                    <a:lnTo>
                      <a:pt x="262" y="88"/>
                    </a:lnTo>
                    <a:lnTo>
                      <a:pt x="249" y="81"/>
                    </a:lnTo>
                    <a:lnTo>
                      <a:pt x="235" y="76"/>
                    </a:lnTo>
                    <a:lnTo>
                      <a:pt x="220" y="72"/>
                    </a:lnTo>
                    <a:lnTo>
                      <a:pt x="203" y="70"/>
                    </a:lnTo>
                    <a:lnTo>
                      <a:pt x="189" y="72"/>
                    </a:lnTo>
                    <a:lnTo>
                      <a:pt x="176" y="73"/>
                    </a:lnTo>
                    <a:lnTo>
                      <a:pt x="164" y="76"/>
                    </a:lnTo>
                    <a:lnTo>
                      <a:pt x="154" y="80"/>
                    </a:lnTo>
                    <a:lnTo>
                      <a:pt x="143" y="84"/>
                    </a:lnTo>
                    <a:lnTo>
                      <a:pt x="134" y="90"/>
                    </a:lnTo>
                    <a:lnTo>
                      <a:pt x="124" y="97"/>
                    </a:lnTo>
                    <a:lnTo>
                      <a:pt x="116" y="105"/>
                    </a:lnTo>
                    <a:lnTo>
                      <a:pt x="108" y="114"/>
                    </a:lnTo>
                    <a:lnTo>
                      <a:pt x="102" y="125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61"/>
                    </a:lnTo>
                    <a:lnTo>
                      <a:pt x="86" y="175"/>
                    </a:lnTo>
                    <a:lnTo>
                      <a:pt x="85" y="191"/>
                    </a:lnTo>
                    <a:lnTo>
                      <a:pt x="85" y="207"/>
                    </a:lnTo>
                    <a:lnTo>
                      <a:pt x="85" y="224"/>
                    </a:lnTo>
                    <a:lnTo>
                      <a:pt x="86" y="242"/>
                    </a:lnTo>
                    <a:lnTo>
                      <a:pt x="89" y="256"/>
                    </a:lnTo>
                    <a:lnTo>
                      <a:pt x="93" y="271"/>
                    </a:lnTo>
                    <a:lnTo>
                      <a:pt x="97" y="284"/>
                    </a:lnTo>
                    <a:lnTo>
                      <a:pt x="102" y="296"/>
                    </a:lnTo>
                    <a:lnTo>
                      <a:pt x="108" y="307"/>
                    </a:lnTo>
                    <a:lnTo>
                      <a:pt x="116" y="316"/>
                    </a:lnTo>
                    <a:lnTo>
                      <a:pt x="124" y="325"/>
                    </a:lnTo>
                    <a:lnTo>
                      <a:pt x="134" y="332"/>
                    </a:lnTo>
                    <a:lnTo>
                      <a:pt x="144" y="338"/>
                    </a:lnTo>
                    <a:lnTo>
                      <a:pt x="154" y="344"/>
                    </a:lnTo>
                    <a:lnTo>
                      <a:pt x="166" y="348"/>
                    </a:lnTo>
                    <a:lnTo>
                      <a:pt x="176" y="350"/>
                    </a:lnTo>
                    <a:lnTo>
                      <a:pt x="188" y="352"/>
                    </a:lnTo>
                    <a:lnTo>
                      <a:pt x="201" y="353"/>
                    </a:lnTo>
                    <a:lnTo>
                      <a:pt x="215" y="352"/>
                    </a:lnTo>
                    <a:lnTo>
                      <a:pt x="228" y="350"/>
                    </a:lnTo>
                    <a:lnTo>
                      <a:pt x="241" y="348"/>
                    </a:lnTo>
                    <a:lnTo>
                      <a:pt x="253" y="342"/>
                    </a:lnTo>
                    <a:lnTo>
                      <a:pt x="266" y="337"/>
                    </a:lnTo>
                    <a:lnTo>
                      <a:pt x="278" y="332"/>
                    </a:lnTo>
                    <a:lnTo>
                      <a:pt x="289" y="325"/>
                    </a:lnTo>
                    <a:lnTo>
                      <a:pt x="298" y="319"/>
                    </a:lnTo>
                    <a:lnTo>
                      <a:pt x="298" y="265"/>
                    </a:lnTo>
                    <a:lnTo>
                      <a:pt x="204" y="265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69" name="Freeform 401">
                <a:extLst>
                  <a:ext uri="{FF2B5EF4-FFF2-40B4-BE49-F238E27FC236}">
                    <a16:creationId xmlns:a16="http://schemas.microsoft.com/office/drawing/2014/main" id="{B5E6E530-7368-48CD-BC71-56738191E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686"/>
                <a:ext cx="47" cy="76"/>
              </a:xfrm>
              <a:custGeom>
                <a:avLst/>
                <a:gdLst>
                  <a:gd name="T0" fmla="*/ 78 w 191"/>
                  <a:gd name="T1" fmla="*/ 304 h 304"/>
                  <a:gd name="T2" fmla="*/ 0 w 191"/>
                  <a:gd name="T3" fmla="*/ 304 h 304"/>
                  <a:gd name="T4" fmla="*/ 0 w 191"/>
                  <a:gd name="T5" fmla="*/ 7 h 304"/>
                  <a:gd name="T6" fmla="*/ 71 w 191"/>
                  <a:gd name="T7" fmla="*/ 7 h 304"/>
                  <a:gd name="T8" fmla="*/ 71 w 191"/>
                  <a:gd name="T9" fmla="*/ 49 h 304"/>
                  <a:gd name="T10" fmla="*/ 81 w 191"/>
                  <a:gd name="T11" fmla="*/ 36 h 304"/>
                  <a:gd name="T12" fmla="*/ 90 w 191"/>
                  <a:gd name="T13" fmla="*/ 24 h 304"/>
                  <a:gd name="T14" fmla="*/ 98 w 191"/>
                  <a:gd name="T15" fmla="*/ 16 h 304"/>
                  <a:gd name="T16" fmla="*/ 106 w 191"/>
                  <a:gd name="T17" fmla="*/ 9 h 304"/>
                  <a:gd name="T18" fmla="*/ 114 w 191"/>
                  <a:gd name="T19" fmla="*/ 5 h 304"/>
                  <a:gd name="T20" fmla="*/ 122 w 191"/>
                  <a:gd name="T21" fmla="*/ 3 h 304"/>
                  <a:gd name="T22" fmla="*/ 130 w 191"/>
                  <a:gd name="T23" fmla="*/ 1 h 304"/>
                  <a:gd name="T24" fmla="*/ 139 w 191"/>
                  <a:gd name="T25" fmla="*/ 0 h 304"/>
                  <a:gd name="T26" fmla="*/ 152 w 191"/>
                  <a:gd name="T27" fmla="*/ 1 h 304"/>
                  <a:gd name="T28" fmla="*/ 166 w 191"/>
                  <a:gd name="T29" fmla="*/ 4 h 304"/>
                  <a:gd name="T30" fmla="*/ 179 w 191"/>
                  <a:gd name="T31" fmla="*/ 9 h 304"/>
                  <a:gd name="T32" fmla="*/ 191 w 191"/>
                  <a:gd name="T33" fmla="*/ 14 h 304"/>
                  <a:gd name="T34" fmla="*/ 167 w 191"/>
                  <a:gd name="T35" fmla="*/ 83 h 304"/>
                  <a:gd name="T36" fmla="*/ 158 w 191"/>
                  <a:gd name="T37" fmla="*/ 78 h 304"/>
                  <a:gd name="T38" fmla="*/ 148 w 191"/>
                  <a:gd name="T39" fmla="*/ 74 h 304"/>
                  <a:gd name="T40" fmla="*/ 139 w 191"/>
                  <a:gd name="T41" fmla="*/ 72 h 304"/>
                  <a:gd name="T42" fmla="*/ 130 w 191"/>
                  <a:gd name="T43" fmla="*/ 70 h 304"/>
                  <a:gd name="T44" fmla="*/ 122 w 191"/>
                  <a:gd name="T45" fmla="*/ 72 h 304"/>
                  <a:gd name="T46" fmla="*/ 115 w 191"/>
                  <a:gd name="T47" fmla="*/ 73 h 304"/>
                  <a:gd name="T48" fmla="*/ 109 w 191"/>
                  <a:gd name="T49" fmla="*/ 76 h 304"/>
                  <a:gd name="T50" fmla="*/ 102 w 191"/>
                  <a:gd name="T51" fmla="*/ 79 h 304"/>
                  <a:gd name="T52" fmla="*/ 97 w 191"/>
                  <a:gd name="T53" fmla="*/ 85 h 304"/>
                  <a:gd name="T54" fmla="*/ 93 w 191"/>
                  <a:gd name="T55" fmla="*/ 93 h 304"/>
                  <a:gd name="T56" fmla="*/ 87 w 191"/>
                  <a:gd name="T57" fmla="*/ 102 h 304"/>
                  <a:gd name="T58" fmla="*/ 85 w 191"/>
                  <a:gd name="T59" fmla="*/ 113 h 304"/>
                  <a:gd name="T60" fmla="*/ 81 w 191"/>
                  <a:gd name="T61" fmla="*/ 127 h 304"/>
                  <a:gd name="T62" fmla="*/ 79 w 191"/>
                  <a:gd name="T63" fmla="*/ 150 h 304"/>
                  <a:gd name="T64" fmla="*/ 78 w 191"/>
                  <a:gd name="T65" fmla="*/ 178 h 304"/>
                  <a:gd name="T66" fmla="*/ 78 w 191"/>
                  <a:gd name="T67" fmla="*/ 212 h 304"/>
                  <a:gd name="T68" fmla="*/ 78 w 191"/>
                  <a:gd name="T69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1" h="304">
                    <a:moveTo>
                      <a:pt x="78" y="304"/>
                    </a:moveTo>
                    <a:lnTo>
                      <a:pt x="0" y="304"/>
                    </a:lnTo>
                    <a:lnTo>
                      <a:pt x="0" y="7"/>
                    </a:lnTo>
                    <a:lnTo>
                      <a:pt x="71" y="7"/>
                    </a:lnTo>
                    <a:lnTo>
                      <a:pt x="71" y="49"/>
                    </a:lnTo>
                    <a:lnTo>
                      <a:pt x="81" y="36"/>
                    </a:lnTo>
                    <a:lnTo>
                      <a:pt x="90" y="24"/>
                    </a:lnTo>
                    <a:lnTo>
                      <a:pt x="98" y="16"/>
                    </a:lnTo>
                    <a:lnTo>
                      <a:pt x="106" y="9"/>
                    </a:lnTo>
                    <a:lnTo>
                      <a:pt x="114" y="5"/>
                    </a:lnTo>
                    <a:lnTo>
                      <a:pt x="122" y="3"/>
                    </a:lnTo>
                    <a:lnTo>
                      <a:pt x="130" y="1"/>
                    </a:lnTo>
                    <a:lnTo>
                      <a:pt x="139" y="0"/>
                    </a:lnTo>
                    <a:lnTo>
                      <a:pt x="152" y="1"/>
                    </a:lnTo>
                    <a:lnTo>
                      <a:pt x="166" y="4"/>
                    </a:lnTo>
                    <a:lnTo>
                      <a:pt x="179" y="9"/>
                    </a:lnTo>
                    <a:lnTo>
                      <a:pt x="191" y="14"/>
                    </a:lnTo>
                    <a:lnTo>
                      <a:pt x="167" y="83"/>
                    </a:lnTo>
                    <a:lnTo>
                      <a:pt x="158" y="78"/>
                    </a:lnTo>
                    <a:lnTo>
                      <a:pt x="148" y="74"/>
                    </a:lnTo>
                    <a:lnTo>
                      <a:pt x="139" y="72"/>
                    </a:lnTo>
                    <a:lnTo>
                      <a:pt x="130" y="70"/>
                    </a:lnTo>
                    <a:lnTo>
                      <a:pt x="122" y="72"/>
                    </a:lnTo>
                    <a:lnTo>
                      <a:pt x="115" y="73"/>
                    </a:lnTo>
                    <a:lnTo>
                      <a:pt x="109" y="76"/>
                    </a:lnTo>
                    <a:lnTo>
                      <a:pt x="102" y="79"/>
                    </a:lnTo>
                    <a:lnTo>
                      <a:pt x="97" y="85"/>
                    </a:lnTo>
                    <a:lnTo>
                      <a:pt x="93" y="93"/>
                    </a:lnTo>
                    <a:lnTo>
                      <a:pt x="87" y="102"/>
                    </a:lnTo>
                    <a:lnTo>
                      <a:pt x="85" y="113"/>
                    </a:lnTo>
                    <a:lnTo>
                      <a:pt x="81" y="127"/>
                    </a:lnTo>
                    <a:lnTo>
                      <a:pt x="79" y="150"/>
                    </a:lnTo>
                    <a:lnTo>
                      <a:pt x="78" y="178"/>
                    </a:lnTo>
                    <a:lnTo>
                      <a:pt x="78" y="212"/>
                    </a:lnTo>
                    <a:lnTo>
                      <a:pt x="78" y="304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0" name="Freeform 402">
                <a:extLst>
                  <a:ext uri="{FF2B5EF4-FFF2-40B4-BE49-F238E27FC236}">
                    <a16:creationId xmlns:a16="http://schemas.microsoft.com/office/drawing/2014/main" id="{E5488C51-2D23-4D4F-A830-F376DD251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4" y="2686"/>
                <a:ext cx="69" cy="78"/>
              </a:xfrm>
              <a:custGeom>
                <a:avLst/>
                <a:gdLst>
                  <a:gd name="T0" fmla="*/ 12 w 279"/>
                  <a:gd name="T1" fmla="*/ 74 h 310"/>
                  <a:gd name="T2" fmla="*/ 25 w 279"/>
                  <a:gd name="T3" fmla="*/ 48 h 310"/>
                  <a:gd name="T4" fmla="*/ 43 w 279"/>
                  <a:gd name="T5" fmla="*/ 26 h 310"/>
                  <a:gd name="T6" fmla="*/ 66 w 279"/>
                  <a:gd name="T7" fmla="*/ 12 h 310"/>
                  <a:gd name="T8" fmla="*/ 97 w 279"/>
                  <a:gd name="T9" fmla="*/ 3 h 310"/>
                  <a:gd name="T10" fmla="*/ 137 w 279"/>
                  <a:gd name="T11" fmla="*/ 0 h 310"/>
                  <a:gd name="T12" fmla="*/ 200 w 279"/>
                  <a:gd name="T13" fmla="*/ 8 h 310"/>
                  <a:gd name="T14" fmla="*/ 238 w 279"/>
                  <a:gd name="T15" fmla="*/ 26 h 310"/>
                  <a:gd name="T16" fmla="*/ 256 w 279"/>
                  <a:gd name="T17" fmla="*/ 56 h 310"/>
                  <a:gd name="T18" fmla="*/ 261 w 279"/>
                  <a:gd name="T19" fmla="*/ 114 h 310"/>
                  <a:gd name="T20" fmla="*/ 261 w 279"/>
                  <a:gd name="T21" fmla="*/ 240 h 310"/>
                  <a:gd name="T22" fmla="*/ 267 w 279"/>
                  <a:gd name="T23" fmla="*/ 273 h 310"/>
                  <a:gd name="T24" fmla="*/ 279 w 279"/>
                  <a:gd name="T25" fmla="*/ 304 h 310"/>
                  <a:gd name="T26" fmla="*/ 194 w 279"/>
                  <a:gd name="T27" fmla="*/ 280 h 310"/>
                  <a:gd name="T28" fmla="*/ 181 w 279"/>
                  <a:gd name="T29" fmla="*/ 280 h 310"/>
                  <a:gd name="T30" fmla="*/ 147 w 279"/>
                  <a:gd name="T31" fmla="*/ 301 h 310"/>
                  <a:gd name="T32" fmla="*/ 112 w 279"/>
                  <a:gd name="T33" fmla="*/ 309 h 310"/>
                  <a:gd name="T34" fmla="*/ 77 w 279"/>
                  <a:gd name="T35" fmla="*/ 309 h 310"/>
                  <a:gd name="T36" fmla="*/ 49 w 279"/>
                  <a:gd name="T37" fmla="*/ 301 h 310"/>
                  <a:gd name="T38" fmla="*/ 27 w 279"/>
                  <a:gd name="T39" fmla="*/ 285 h 310"/>
                  <a:gd name="T40" fmla="*/ 11 w 279"/>
                  <a:gd name="T41" fmla="*/ 265 h 310"/>
                  <a:gd name="T42" fmla="*/ 1 w 279"/>
                  <a:gd name="T43" fmla="*/ 240 h 310"/>
                  <a:gd name="T44" fmla="*/ 1 w 279"/>
                  <a:gd name="T45" fmla="*/ 211 h 310"/>
                  <a:gd name="T46" fmla="*/ 12 w 279"/>
                  <a:gd name="T47" fmla="*/ 178 h 310"/>
                  <a:gd name="T48" fmla="*/ 36 w 279"/>
                  <a:gd name="T49" fmla="*/ 154 h 310"/>
                  <a:gd name="T50" fmla="*/ 73 w 279"/>
                  <a:gd name="T51" fmla="*/ 138 h 310"/>
                  <a:gd name="T52" fmla="*/ 134 w 279"/>
                  <a:gd name="T53" fmla="*/ 125 h 310"/>
                  <a:gd name="T54" fmla="*/ 185 w 279"/>
                  <a:gd name="T55" fmla="*/ 110 h 310"/>
                  <a:gd name="T56" fmla="*/ 182 w 279"/>
                  <a:gd name="T57" fmla="*/ 82 h 310"/>
                  <a:gd name="T58" fmla="*/ 167 w 279"/>
                  <a:gd name="T59" fmla="*/ 66 h 310"/>
                  <a:gd name="T60" fmla="*/ 131 w 279"/>
                  <a:gd name="T61" fmla="*/ 60 h 310"/>
                  <a:gd name="T62" fmla="*/ 105 w 279"/>
                  <a:gd name="T63" fmla="*/ 65 h 310"/>
                  <a:gd name="T64" fmla="*/ 88 w 279"/>
                  <a:gd name="T65" fmla="*/ 79 h 310"/>
                  <a:gd name="T66" fmla="*/ 185 w 279"/>
                  <a:gd name="T67" fmla="*/ 160 h 310"/>
                  <a:gd name="T68" fmla="*/ 153 w 279"/>
                  <a:gd name="T69" fmla="*/ 170 h 310"/>
                  <a:gd name="T70" fmla="*/ 110 w 279"/>
                  <a:gd name="T71" fmla="*/ 180 h 310"/>
                  <a:gd name="T72" fmla="*/ 88 w 279"/>
                  <a:gd name="T73" fmla="*/ 192 h 310"/>
                  <a:gd name="T74" fmla="*/ 78 w 279"/>
                  <a:gd name="T75" fmla="*/ 215 h 310"/>
                  <a:gd name="T76" fmla="*/ 86 w 279"/>
                  <a:gd name="T77" fmla="*/ 236 h 310"/>
                  <a:gd name="T78" fmla="*/ 105 w 279"/>
                  <a:gd name="T79" fmla="*/ 252 h 310"/>
                  <a:gd name="T80" fmla="*/ 133 w 279"/>
                  <a:gd name="T81" fmla="*/ 255 h 310"/>
                  <a:gd name="T82" fmla="*/ 163 w 279"/>
                  <a:gd name="T83" fmla="*/ 241 h 310"/>
                  <a:gd name="T84" fmla="*/ 179 w 279"/>
                  <a:gd name="T85" fmla="*/ 223 h 310"/>
                  <a:gd name="T86" fmla="*/ 185 w 279"/>
                  <a:gd name="T87" fmla="*/ 17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10">
                    <a:moveTo>
                      <a:pt x="80" y="98"/>
                    </a:moveTo>
                    <a:lnTo>
                      <a:pt x="8" y="85"/>
                    </a:lnTo>
                    <a:lnTo>
                      <a:pt x="12" y="74"/>
                    </a:lnTo>
                    <a:lnTo>
                      <a:pt x="16" y="65"/>
                    </a:lnTo>
                    <a:lnTo>
                      <a:pt x="20" y="56"/>
                    </a:lnTo>
                    <a:lnTo>
                      <a:pt x="25" y="48"/>
                    </a:lnTo>
                    <a:lnTo>
                      <a:pt x="31" y="40"/>
                    </a:lnTo>
                    <a:lnTo>
                      <a:pt x="36" y="33"/>
                    </a:lnTo>
                    <a:lnTo>
                      <a:pt x="43" y="26"/>
                    </a:lnTo>
                    <a:lnTo>
                      <a:pt x="49" y="21"/>
                    </a:lnTo>
                    <a:lnTo>
                      <a:pt x="57" y="16"/>
                    </a:lnTo>
                    <a:lnTo>
                      <a:pt x="66" y="12"/>
                    </a:lnTo>
                    <a:lnTo>
                      <a:pt x="76" y="8"/>
                    </a:lnTo>
                    <a:lnTo>
                      <a:pt x="86" y="5"/>
                    </a:lnTo>
                    <a:lnTo>
                      <a:pt x="97" y="3"/>
                    </a:lnTo>
                    <a:lnTo>
                      <a:pt x="110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62" y="1"/>
                    </a:lnTo>
                    <a:lnTo>
                      <a:pt x="183" y="4"/>
                    </a:lnTo>
                    <a:lnTo>
                      <a:pt x="200" y="8"/>
                    </a:lnTo>
                    <a:lnTo>
                      <a:pt x="215" y="13"/>
                    </a:lnTo>
                    <a:lnTo>
                      <a:pt x="227" y="20"/>
                    </a:lnTo>
                    <a:lnTo>
                      <a:pt x="238" y="26"/>
                    </a:lnTo>
                    <a:lnTo>
                      <a:pt x="246" y="36"/>
                    </a:lnTo>
                    <a:lnTo>
                      <a:pt x="251" y="44"/>
                    </a:lnTo>
                    <a:lnTo>
                      <a:pt x="256" y="56"/>
                    </a:lnTo>
                    <a:lnTo>
                      <a:pt x="259" y="72"/>
                    </a:lnTo>
                    <a:lnTo>
                      <a:pt x="261" y="91"/>
                    </a:lnTo>
                    <a:lnTo>
                      <a:pt x="261" y="114"/>
                    </a:lnTo>
                    <a:lnTo>
                      <a:pt x="261" y="206"/>
                    </a:lnTo>
                    <a:lnTo>
                      <a:pt x="261" y="224"/>
                    </a:lnTo>
                    <a:lnTo>
                      <a:pt x="261" y="240"/>
                    </a:lnTo>
                    <a:lnTo>
                      <a:pt x="263" y="253"/>
                    </a:lnTo>
                    <a:lnTo>
                      <a:pt x="264" y="264"/>
                    </a:lnTo>
                    <a:lnTo>
                      <a:pt x="267" y="273"/>
                    </a:lnTo>
                    <a:lnTo>
                      <a:pt x="271" y="282"/>
                    </a:lnTo>
                    <a:lnTo>
                      <a:pt x="275" y="293"/>
                    </a:lnTo>
                    <a:lnTo>
                      <a:pt x="279" y="304"/>
                    </a:lnTo>
                    <a:lnTo>
                      <a:pt x="202" y="304"/>
                    </a:lnTo>
                    <a:lnTo>
                      <a:pt x="198" y="293"/>
                    </a:lnTo>
                    <a:lnTo>
                      <a:pt x="194" y="280"/>
                    </a:lnTo>
                    <a:lnTo>
                      <a:pt x="192" y="274"/>
                    </a:lnTo>
                    <a:lnTo>
                      <a:pt x="191" y="271"/>
                    </a:lnTo>
                    <a:lnTo>
                      <a:pt x="181" y="280"/>
                    </a:lnTo>
                    <a:lnTo>
                      <a:pt x="170" y="288"/>
                    </a:lnTo>
                    <a:lnTo>
                      <a:pt x="159" y="294"/>
                    </a:lnTo>
                    <a:lnTo>
                      <a:pt x="147" y="301"/>
                    </a:lnTo>
                    <a:lnTo>
                      <a:pt x="137" y="305"/>
                    </a:lnTo>
                    <a:lnTo>
                      <a:pt x="125" y="308"/>
                    </a:lnTo>
                    <a:lnTo>
                      <a:pt x="112" y="309"/>
                    </a:lnTo>
                    <a:lnTo>
                      <a:pt x="100" y="310"/>
                    </a:lnTo>
                    <a:lnTo>
                      <a:pt x="88" y="310"/>
                    </a:lnTo>
                    <a:lnTo>
                      <a:pt x="77" y="309"/>
                    </a:lnTo>
                    <a:lnTo>
                      <a:pt x="68" y="306"/>
                    </a:lnTo>
                    <a:lnTo>
                      <a:pt x="58" y="304"/>
                    </a:lnTo>
                    <a:lnTo>
                      <a:pt x="49" y="301"/>
                    </a:lnTo>
                    <a:lnTo>
                      <a:pt x="41" y="296"/>
                    </a:lnTo>
                    <a:lnTo>
                      <a:pt x="33" y="292"/>
                    </a:lnTo>
                    <a:lnTo>
                      <a:pt x="27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11" y="265"/>
                    </a:lnTo>
                    <a:lnTo>
                      <a:pt x="7" y="257"/>
                    </a:lnTo>
                    <a:lnTo>
                      <a:pt x="4" y="249"/>
                    </a:lnTo>
                    <a:lnTo>
                      <a:pt x="1" y="240"/>
                    </a:lnTo>
                    <a:lnTo>
                      <a:pt x="1" y="232"/>
                    </a:lnTo>
                    <a:lnTo>
                      <a:pt x="0" y="223"/>
                    </a:lnTo>
                    <a:lnTo>
                      <a:pt x="1" y="211"/>
                    </a:lnTo>
                    <a:lnTo>
                      <a:pt x="4" y="199"/>
                    </a:lnTo>
                    <a:lnTo>
                      <a:pt x="7" y="188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7" y="160"/>
                    </a:lnTo>
                    <a:lnTo>
                      <a:pt x="36" y="154"/>
                    </a:lnTo>
                    <a:lnTo>
                      <a:pt x="47" y="147"/>
                    </a:lnTo>
                    <a:lnTo>
                      <a:pt x="58" y="142"/>
                    </a:lnTo>
                    <a:lnTo>
                      <a:pt x="73" y="138"/>
                    </a:lnTo>
                    <a:lnTo>
                      <a:pt x="89" y="134"/>
                    </a:lnTo>
                    <a:lnTo>
                      <a:pt x="109" y="129"/>
                    </a:lnTo>
                    <a:lnTo>
                      <a:pt x="134" y="125"/>
                    </a:lnTo>
                    <a:lnTo>
                      <a:pt x="155" y="119"/>
                    </a:lnTo>
                    <a:lnTo>
                      <a:pt x="173" y="114"/>
                    </a:lnTo>
                    <a:lnTo>
                      <a:pt x="185" y="110"/>
                    </a:lnTo>
                    <a:lnTo>
                      <a:pt x="185" y="102"/>
                    </a:lnTo>
                    <a:lnTo>
                      <a:pt x="185" y="91"/>
                    </a:lnTo>
                    <a:lnTo>
                      <a:pt x="182" y="82"/>
                    </a:lnTo>
                    <a:lnTo>
                      <a:pt x="178" y="76"/>
                    </a:lnTo>
                    <a:lnTo>
                      <a:pt x="174" y="70"/>
                    </a:lnTo>
                    <a:lnTo>
                      <a:pt x="167" y="66"/>
                    </a:lnTo>
                    <a:lnTo>
                      <a:pt x="158" y="62"/>
                    </a:lnTo>
                    <a:lnTo>
                      <a:pt x="146" y="61"/>
                    </a:lnTo>
                    <a:lnTo>
                      <a:pt x="131" y="60"/>
                    </a:lnTo>
                    <a:lnTo>
                      <a:pt x="121" y="61"/>
                    </a:lnTo>
                    <a:lnTo>
                      <a:pt x="113" y="62"/>
                    </a:lnTo>
                    <a:lnTo>
                      <a:pt x="105" y="65"/>
                    </a:lnTo>
                    <a:lnTo>
                      <a:pt x="98" y="69"/>
                    </a:lnTo>
                    <a:lnTo>
                      <a:pt x="93" y="73"/>
                    </a:lnTo>
                    <a:lnTo>
                      <a:pt x="88" y="79"/>
                    </a:lnTo>
                    <a:lnTo>
                      <a:pt x="84" y="87"/>
                    </a:lnTo>
                    <a:lnTo>
                      <a:pt x="80" y="98"/>
                    </a:lnTo>
                    <a:close/>
                    <a:moveTo>
                      <a:pt x="185" y="160"/>
                    </a:moveTo>
                    <a:lnTo>
                      <a:pt x="177" y="163"/>
                    </a:lnTo>
                    <a:lnTo>
                      <a:pt x="165" y="167"/>
                    </a:lnTo>
                    <a:lnTo>
                      <a:pt x="153" y="170"/>
                    </a:lnTo>
                    <a:lnTo>
                      <a:pt x="137" y="174"/>
                    </a:lnTo>
                    <a:lnTo>
                      <a:pt x="122" y="176"/>
                    </a:lnTo>
                    <a:lnTo>
                      <a:pt x="110" y="180"/>
                    </a:lnTo>
                    <a:lnTo>
                      <a:pt x="101" y="183"/>
                    </a:lnTo>
                    <a:lnTo>
                      <a:pt x="94" y="187"/>
                    </a:lnTo>
                    <a:lnTo>
                      <a:pt x="88" y="192"/>
                    </a:lnTo>
                    <a:lnTo>
                      <a:pt x="82" y="199"/>
                    </a:lnTo>
                    <a:lnTo>
                      <a:pt x="80" y="207"/>
                    </a:lnTo>
                    <a:lnTo>
                      <a:pt x="78" y="215"/>
                    </a:lnTo>
                    <a:lnTo>
                      <a:pt x="80" y="223"/>
                    </a:lnTo>
                    <a:lnTo>
                      <a:pt x="82" y="229"/>
                    </a:lnTo>
                    <a:lnTo>
                      <a:pt x="86" y="236"/>
                    </a:lnTo>
                    <a:lnTo>
                      <a:pt x="92" y="243"/>
                    </a:lnTo>
                    <a:lnTo>
                      <a:pt x="98" y="248"/>
                    </a:lnTo>
                    <a:lnTo>
                      <a:pt x="105" y="252"/>
                    </a:lnTo>
                    <a:lnTo>
                      <a:pt x="113" y="255"/>
                    </a:lnTo>
                    <a:lnTo>
                      <a:pt x="122" y="255"/>
                    </a:lnTo>
                    <a:lnTo>
                      <a:pt x="133" y="255"/>
                    </a:lnTo>
                    <a:lnTo>
                      <a:pt x="143" y="252"/>
                    </a:lnTo>
                    <a:lnTo>
                      <a:pt x="153" y="247"/>
                    </a:lnTo>
                    <a:lnTo>
                      <a:pt x="163" y="241"/>
                    </a:lnTo>
                    <a:lnTo>
                      <a:pt x="170" y="235"/>
                    </a:lnTo>
                    <a:lnTo>
                      <a:pt x="175" y="229"/>
                    </a:lnTo>
                    <a:lnTo>
                      <a:pt x="179" y="223"/>
                    </a:lnTo>
                    <a:lnTo>
                      <a:pt x="182" y="215"/>
                    </a:lnTo>
                    <a:lnTo>
                      <a:pt x="185" y="200"/>
                    </a:lnTo>
                    <a:lnTo>
                      <a:pt x="185" y="176"/>
                    </a:lnTo>
                    <a:lnTo>
                      <a:pt x="185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1" name="Freeform 403">
                <a:extLst>
                  <a:ext uri="{FF2B5EF4-FFF2-40B4-BE49-F238E27FC236}">
                    <a16:creationId xmlns:a16="http://schemas.microsoft.com/office/drawing/2014/main" id="{C49A0278-27FC-4763-923B-D7CEE2AE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" y="2686"/>
                <a:ext cx="69" cy="78"/>
              </a:xfrm>
              <a:custGeom>
                <a:avLst/>
                <a:gdLst>
                  <a:gd name="T0" fmla="*/ 81 w 276"/>
                  <a:gd name="T1" fmla="*/ 217 h 310"/>
                  <a:gd name="T2" fmla="*/ 98 w 276"/>
                  <a:gd name="T3" fmla="*/ 241 h 310"/>
                  <a:gd name="T4" fmla="*/ 129 w 276"/>
                  <a:gd name="T5" fmla="*/ 253 h 310"/>
                  <a:gd name="T6" fmla="*/ 168 w 276"/>
                  <a:gd name="T7" fmla="*/ 251 h 310"/>
                  <a:gd name="T8" fmla="*/ 192 w 276"/>
                  <a:gd name="T9" fmla="*/ 239 h 310"/>
                  <a:gd name="T10" fmla="*/ 198 w 276"/>
                  <a:gd name="T11" fmla="*/ 221 h 310"/>
                  <a:gd name="T12" fmla="*/ 195 w 276"/>
                  <a:gd name="T13" fmla="*/ 209 h 310"/>
                  <a:gd name="T14" fmla="*/ 183 w 276"/>
                  <a:gd name="T15" fmla="*/ 202 h 310"/>
                  <a:gd name="T16" fmla="*/ 123 w 276"/>
                  <a:gd name="T17" fmla="*/ 186 h 310"/>
                  <a:gd name="T18" fmla="*/ 62 w 276"/>
                  <a:gd name="T19" fmla="*/ 167 h 310"/>
                  <a:gd name="T20" fmla="*/ 37 w 276"/>
                  <a:gd name="T21" fmla="*/ 151 h 310"/>
                  <a:gd name="T22" fmla="*/ 20 w 276"/>
                  <a:gd name="T23" fmla="*/ 130 h 310"/>
                  <a:gd name="T24" fmla="*/ 10 w 276"/>
                  <a:gd name="T25" fmla="*/ 102 h 310"/>
                  <a:gd name="T26" fmla="*/ 12 w 276"/>
                  <a:gd name="T27" fmla="*/ 73 h 310"/>
                  <a:gd name="T28" fmla="*/ 22 w 276"/>
                  <a:gd name="T29" fmla="*/ 48 h 310"/>
                  <a:gd name="T30" fmla="*/ 41 w 276"/>
                  <a:gd name="T31" fmla="*/ 26 h 310"/>
                  <a:gd name="T32" fmla="*/ 69 w 276"/>
                  <a:gd name="T33" fmla="*/ 11 h 310"/>
                  <a:gd name="T34" fmla="*/ 105 w 276"/>
                  <a:gd name="T35" fmla="*/ 1 h 310"/>
                  <a:gd name="T36" fmla="*/ 150 w 276"/>
                  <a:gd name="T37" fmla="*/ 0 h 310"/>
                  <a:gd name="T38" fmla="*/ 188 w 276"/>
                  <a:gd name="T39" fmla="*/ 5 h 310"/>
                  <a:gd name="T40" fmla="*/ 217 w 276"/>
                  <a:gd name="T41" fmla="*/ 16 h 310"/>
                  <a:gd name="T42" fmla="*/ 239 w 276"/>
                  <a:gd name="T43" fmla="*/ 32 h 310"/>
                  <a:gd name="T44" fmla="*/ 256 w 276"/>
                  <a:gd name="T45" fmla="*/ 52 h 310"/>
                  <a:gd name="T46" fmla="*/ 267 w 276"/>
                  <a:gd name="T47" fmla="*/ 78 h 310"/>
                  <a:gd name="T48" fmla="*/ 186 w 276"/>
                  <a:gd name="T49" fmla="*/ 77 h 310"/>
                  <a:gd name="T50" fmla="*/ 167 w 276"/>
                  <a:gd name="T51" fmla="*/ 62 h 310"/>
                  <a:gd name="T52" fmla="*/ 137 w 276"/>
                  <a:gd name="T53" fmla="*/ 57 h 310"/>
                  <a:gd name="T54" fmla="*/ 99 w 276"/>
                  <a:gd name="T55" fmla="*/ 61 h 310"/>
                  <a:gd name="T56" fmla="*/ 86 w 276"/>
                  <a:gd name="T57" fmla="*/ 73 h 310"/>
                  <a:gd name="T58" fmla="*/ 83 w 276"/>
                  <a:gd name="T59" fmla="*/ 85 h 310"/>
                  <a:gd name="T60" fmla="*/ 91 w 276"/>
                  <a:gd name="T61" fmla="*/ 95 h 310"/>
                  <a:gd name="T62" fmla="*/ 137 w 276"/>
                  <a:gd name="T63" fmla="*/ 111 h 310"/>
                  <a:gd name="T64" fmla="*/ 217 w 276"/>
                  <a:gd name="T65" fmla="*/ 134 h 310"/>
                  <a:gd name="T66" fmla="*/ 245 w 276"/>
                  <a:gd name="T67" fmla="*/ 147 h 310"/>
                  <a:gd name="T68" fmla="*/ 263 w 276"/>
                  <a:gd name="T69" fmla="*/ 164 h 310"/>
                  <a:gd name="T70" fmla="*/ 273 w 276"/>
                  <a:gd name="T71" fmla="*/ 186 h 310"/>
                  <a:gd name="T72" fmla="*/ 276 w 276"/>
                  <a:gd name="T73" fmla="*/ 211 h 310"/>
                  <a:gd name="T74" fmla="*/ 272 w 276"/>
                  <a:gd name="T75" fmla="*/ 240 h 310"/>
                  <a:gd name="T76" fmla="*/ 257 w 276"/>
                  <a:gd name="T77" fmla="*/ 265 h 310"/>
                  <a:gd name="T78" fmla="*/ 233 w 276"/>
                  <a:gd name="T79" fmla="*/ 288 h 310"/>
                  <a:gd name="T80" fmla="*/ 200 w 276"/>
                  <a:gd name="T81" fmla="*/ 302 h 310"/>
                  <a:gd name="T82" fmla="*/ 158 w 276"/>
                  <a:gd name="T83" fmla="*/ 310 h 310"/>
                  <a:gd name="T84" fmla="*/ 113 w 276"/>
                  <a:gd name="T85" fmla="*/ 309 h 310"/>
                  <a:gd name="T86" fmla="*/ 75 w 276"/>
                  <a:gd name="T87" fmla="*/ 301 h 310"/>
                  <a:gd name="T88" fmla="*/ 46 w 276"/>
                  <a:gd name="T89" fmla="*/ 285 h 310"/>
                  <a:gd name="T90" fmla="*/ 22 w 276"/>
                  <a:gd name="T91" fmla="*/ 265 h 310"/>
                  <a:gd name="T92" fmla="*/ 7 w 276"/>
                  <a:gd name="T93" fmla="*/ 23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6" h="310">
                    <a:moveTo>
                      <a:pt x="0" y="219"/>
                    </a:moveTo>
                    <a:lnTo>
                      <a:pt x="78" y="207"/>
                    </a:lnTo>
                    <a:lnTo>
                      <a:pt x="81" y="217"/>
                    </a:lnTo>
                    <a:lnTo>
                      <a:pt x="86" y="227"/>
                    </a:lnTo>
                    <a:lnTo>
                      <a:pt x="91" y="235"/>
                    </a:lnTo>
                    <a:lnTo>
                      <a:pt x="98" y="241"/>
                    </a:lnTo>
                    <a:lnTo>
                      <a:pt x="107" y="247"/>
                    </a:lnTo>
                    <a:lnTo>
                      <a:pt x="117" y="251"/>
                    </a:lnTo>
                    <a:lnTo>
                      <a:pt x="129" y="253"/>
                    </a:lnTo>
                    <a:lnTo>
                      <a:pt x="142" y="253"/>
                    </a:lnTo>
                    <a:lnTo>
                      <a:pt x="156" y="253"/>
                    </a:lnTo>
                    <a:lnTo>
                      <a:pt x="168" y="251"/>
                    </a:lnTo>
                    <a:lnTo>
                      <a:pt x="179" y="247"/>
                    </a:lnTo>
                    <a:lnTo>
                      <a:pt x="187" y="243"/>
                    </a:lnTo>
                    <a:lnTo>
                      <a:pt x="192" y="239"/>
                    </a:lnTo>
                    <a:lnTo>
                      <a:pt x="195" y="233"/>
                    </a:lnTo>
                    <a:lnTo>
                      <a:pt x="198" y="228"/>
                    </a:lnTo>
                    <a:lnTo>
                      <a:pt x="198" y="221"/>
                    </a:lnTo>
                    <a:lnTo>
                      <a:pt x="198" y="217"/>
                    </a:lnTo>
                    <a:lnTo>
                      <a:pt x="196" y="213"/>
                    </a:lnTo>
                    <a:lnTo>
                      <a:pt x="195" y="209"/>
                    </a:lnTo>
                    <a:lnTo>
                      <a:pt x="192" y="207"/>
                    </a:lnTo>
                    <a:lnTo>
                      <a:pt x="188" y="204"/>
                    </a:lnTo>
                    <a:lnTo>
                      <a:pt x="183" y="202"/>
                    </a:lnTo>
                    <a:lnTo>
                      <a:pt x="175" y="199"/>
                    </a:lnTo>
                    <a:lnTo>
                      <a:pt x="166" y="196"/>
                    </a:lnTo>
                    <a:lnTo>
                      <a:pt x="123" y="186"/>
                    </a:lnTo>
                    <a:lnTo>
                      <a:pt x="89" y="176"/>
                    </a:lnTo>
                    <a:lnTo>
                      <a:pt x="74" y="171"/>
                    </a:lnTo>
                    <a:lnTo>
                      <a:pt x="62" y="167"/>
                    </a:lnTo>
                    <a:lnTo>
                      <a:pt x="53" y="163"/>
                    </a:lnTo>
                    <a:lnTo>
                      <a:pt x="45" y="158"/>
                    </a:lnTo>
                    <a:lnTo>
                      <a:pt x="37" y="151"/>
                    </a:lnTo>
                    <a:lnTo>
                      <a:pt x="30" y="144"/>
                    </a:lnTo>
                    <a:lnTo>
                      <a:pt x="24" y="138"/>
                    </a:lnTo>
                    <a:lnTo>
                      <a:pt x="20" y="130"/>
                    </a:lnTo>
                    <a:lnTo>
                      <a:pt x="16" y="121"/>
                    </a:lnTo>
                    <a:lnTo>
                      <a:pt x="13" y="111"/>
                    </a:lnTo>
                    <a:lnTo>
                      <a:pt x="10" y="102"/>
                    </a:lnTo>
                    <a:lnTo>
                      <a:pt x="10" y="91"/>
                    </a:lnTo>
                    <a:lnTo>
                      <a:pt x="10" y="82"/>
                    </a:lnTo>
                    <a:lnTo>
                      <a:pt x="12" y="73"/>
                    </a:lnTo>
                    <a:lnTo>
                      <a:pt x="14" y="64"/>
                    </a:lnTo>
                    <a:lnTo>
                      <a:pt x="18" y="56"/>
                    </a:lnTo>
                    <a:lnTo>
                      <a:pt x="22" y="48"/>
                    </a:lnTo>
                    <a:lnTo>
                      <a:pt x="28" y="41"/>
                    </a:lnTo>
                    <a:lnTo>
                      <a:pt x="33" y="33"/>
                    </a:lnTo>
                    <a:lnTo>
                      <a:pt x="41" y="26"/>
                    </a:lnTo>
                    <a:lnTo>
                      <a:pt x="49" y="20"/>
                    </a:lnTo>
                    <a:lnTo>
                      <a:pt x="58" y="14"/>
                    </a:lnTo>
                    <a:lnTo>
                      <a:pt x="69" y="11"/>
                    </a:lnTo>
                    <a:lnTo>
                      <a:pt x="79" y="7"/>
                    </a:lnTo>
                    <a:lnTo>
                      <a:pt x="91" y="4"/>
                    </a:lnTo>
                    <a:lnTo>
                      <a:pt x="105" y="1"/>
                    </a:lnTo>
                    <a:lnTo>
                      <a:pt x="119" y="1"/>
                    </a:lnTo>
                    <a:lnTo>
                      <a:pt x="135" y="0"/>
                    </a:lnTo>
                    <a:lnTo>
                      <a:pt x="150" y="0"/>
                    </a:lnTo>
                    <a:lnTo>
                      <a:pt x="163" y="1"/>
                    </a:lnTo>
                    <a:lnTo>
                      <a:pt x="176" y="3"/>
                    </a:lnTo>
                    <a:lnTo>
                      <a:pt x="188" y="5"/>
                    </a:lnTo>
                    <a:lnTo>
                      <a:pt x="199" y="8"/>
                    </a:lnTo>
                    <a:lnTo>
                      <a:pt x="210" y="12"/>
                    </a:lnTo>
                    <a:lnTo>
                      <a:pt x="217" y="16"/>
                    </a:lnTo>
                    <a:lnTo>
                      <a:pt x="225" y="20"/>
                    </a:lnTo>
                    <a:lnTo>
                      <a:pt x="233" y="25"/>
                    </a:lnTo>
                    <a:lnTo>
                      <a:pt x="239" y="32"/>
                    </a:lnTo>
                    <a:lnTo>
                      <a:pt x="245" y="37"/>
                    </a:lnTo>
                    <a:lnTo>
                      <a:pt x="251" y="45"/>
                    </a:lnTo>
                    <a:lnTo>
                      <a:pt x="256" y="52"/>
                    </a:lnTo>
                    <a:lnTo>
                      <a:pt x="260" y="61"/>
                    </a:lnTo>
                    <a:lnTo>
                      <a:pt x="264" y="69"/>
                    </a:lnTo>
                    <a:lnTo>
                      <a:pt x="267" y="78"/>
                    </a:lnTo>
                    <a:lnTo>
                      <a:pt x="192" y="93"/>
                    </a:lnTo>
                    <a:lnTo>
                      <a:pt x="190" y="85"/>
                    </a:lnTo>
                    <a:lnTo>
                      <a:pt x="186" y="77"/>
                    </a:lnTo>
                    <a:lnTo>
                      <a:pt x="180" y="72"/>
                    </a:lnTo>
                    <a:lnTo>
                      <a:pt x="175" y="66"/>
                    </a:lnTo>
                    <a:lnTo>
                      <a:pt x="167" y="62"/>
                    </a:lnTo>
                    <a:lnTo>
                      <a:pt x="158" y="58"/>
                    </a:lnTo>
                    <a:lnTo>
                      <a:pt x="148" y="57"/>
                    </a:lnTo>
                    <a:lnTo>
                      <a:pt x="137" y="57"/>
                    </a:lnTo>
                    <a:lnTo>
                      <a:pt x="122" y="57"/>
                    </a:lnTo>
                    <a:lnTo>
                      <a:pt x="110" y="58"/>
                    </a:lnTo>
                    <a:lnTo>
                      <a:pt x="99" y="61"/>
                    </a:lnTo>
                    <a:lnTo>
                      <a:pt x="93" y="65"/>
                    </a:lnTo>
                    <a:lnTo>
                      <a:pt x="89" y="69"/>
                    </a:lnTo>
                    <a:lnTo>
                      <a:pt x="86" y="73"/>
                    </a:lnTo>
                    <a:lnTo>
                      <a:pt x="83" y="77"/>
                    </a:lnTo>
                    <a:lnTo>
                      <a:pt x="83" y="81"/>
                    </a:lnTo>
                    <a:lnTo>
                      <a:pt x="83" y="85"/>
                    </a:lnTo>
                    <a:lnTo>
                      <a:pt x="85" y="89"/>
                    </a:lnTo>
                    <a:lnTo>
                      <a:pt x="87" y="93"/>
                    </a:lnTo>
                    <a:lnTo>
                      <a:pt x="91" y="95"/>
                    </a:lnTo>
                    <a:lnTo>
                      <a:pt x="99" y="99"/>
                    </a:lnTo>
                    <a:lnTo>
                      <a:pt x="115" y="105"/>
                    </a:lnTo>
                    <a:lnTo>
                      <a:pt x="137" y="111"/>
                    </a:lnTo>
                    <a:lnTo>
                      <a:pt x="164" y="118"/>
                    </a:lnTo>
                    <a:lnTo>
                      <a:pt x="194" y="125"/>
                    </a:lnTo>
                    <a:lnTo>
                      <a:pt x="217" y="134"/>
                    </a:lnTo>
                    <a:lnTo>
                      <a:pt x="228" y="138"/>
                    </a:lnTo>
                    <a:lnTo>
                      <a:pt x="237" y="142"/>
                    </a:lnTo>
                    <a:lnTo>
                      <a:pt x="245" y="147"/>
                    </a:lnTo>
                    <a:lnTo>
                      <a:pt x="252" y="152"/>
                    </a:lnTo>
                    <a:lnTo>
                      <a:pt x="257" y="158"/>
                    </a:lnTo>
                    <a:lnTo>
                      <a:pt x="263" y="164"/>
                    </a:lnTo>
                    <a:lnTo>
                      <a:pt x="267" y="171"/>
                    </a:lnTo>
                    <a:lnTo>
                      <a:pt x="271" y="178"/>
                    </a:lnTo>
                    <a:lnTo>
                      <a:pt x="273" y="186"/>
                    </a:lnTo>
                    <a:lnTo>
                      <a:pt x="275" y="194"/>
                    </a:lnTo>
                    <a:lnTo>
                      <a:pt x="276" y="202"/>
                    </a:lnTo>
                    <a:lnTo>
                      <a:pt x="276" y="211"/>
                    </a:lnTo>
                    <a:lnTo>
                      <a:pt x="276" y="220"/>
                    </a:lnTo>
                    <a:lnTo>
                      <a:pt x="275" y="231"/>
                    </a:lnTo>
                    <a:lnTo>
                      <a:pt x="272" y="240"/>
                    </a:lnTo>
                    <a:lnTo>
                      <a:pt x="268" y="249"/>
                    </a:lnTo>
                    <a:lnTo>
                      <a:pt x="263" y="257"/>
                    </a:lnTo>
                    <a:lnTo>
                      <a:pt x="257" y="265"/>
                    </a:lnTo>
                    <a:lnTo>
                      <a:pt x="251" y="273"/>
                    </a:lnTo>
                    <a:lnTo>
                      <a:pt x="243" y="281"/>
                    </a:lnTo>
                    <a:lnTo>
                      <a:pt x="233" y="288"/>
                    </a:lnTo>
                    <a:lnTo>
                      <a:pt x="223" y="293"/>
                    </a:lnTo>
                    <a:lnTo>
                      <a:pt x="212" y="298"/>
                    </a:lnTo>
                    <a:lnTo>
                      <a:pt x="200" y="302"/>
                    </a:lnTo>
                    <a:lnTo>
                      <a:pt x="187" y="306"/>
                    </a:lnTo>
                    <a:lnTo>
                      <a:pt x="172" y="308"/>
                    </a:lnTo>
                    <a:lnTo>
                      <a:pt x="158" y="310"/>
                    </a:lnTo>
                    <a:lnTo>
                      <a:pt x="142" y="310"/>
                    </a:lnTo>
                    <a:lnTo>
                      <a:pt x="127" y="310"/>
                    </a:lnTo>
                    <a:lnTo>
                      <a:pt x="113" y="309"/>
                    </a:lnTo>
                    <a:lnTo>
                      <a:pt x="99" y="306"/>
                    </a:lnTo>
                    <a:lnTo>
                      <a:pt x="87" y="304"/>
                    </a:lnTo>
                    <a:lnTo>
                      <a:pt x="75" y="301"/>
                    </a:lnTo>
                    <a:lnTo>
                      <a:pt x="65" y="296"/>
                    </a:lnTo>
                    <a:lnTo>
                      <a:pt x="54" y="292"/>
                    </a:lnTo>
                    <a:lnTo>
                      <a:pt x="46" y="285"/>
                    </a:lnTo>
                    <a:lnTo>
                      <a:pt x="37" y="278"/>
                    </a:lnTo>
                    <a:lnTo>
                      <a:pt x="29" y="272"/>
                    </a:lnTo>
                    <a:lnTo>
                      <a:pt x="22" y="265"/>
                    </a:lnTo>
                    <a:lnTo>
                      <a:pt x="17" y="257"/>
                    </a:lnTo>
                    <a:lnTo>
                      <a:pt x="10" y="248"/>
                    </a:lnTo>
                    <a:lnTo>
                      <a:pt x="7" y="239"/>
                    </a:lnTo>
                    <a:lnTo>
                      <a:pt x="3" y="22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2" name="Freeform 404">
                <a:extLst>
                  <a:ext uri="{FF2B5EF4-FFF2-40B4-BE49-F238E27FC236}">
                    <a16:creationId xmlns:a16="http://schemas.microsoft.com/office/drawing/2014/main" id="{BBA971D1-8A5B-4BAF-98FC-9755B597F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3" y="2686"/>
                <a:ext cx="70" cy="78"/>
              </a:xfrm>
              <a:custGeom>
                <a:avLst/>
                <a:gdLst>
                  <a:gd name="T0" fmla="*/ 11 w 279"/>
                  <a:gd name="T1" fmla="*/ 74 h 310"/>
                  <a:gd name="T2" fmla="*/ 24 w 279"/>
                  <a:gd name="T3" fmla="*/ 48 h 310"/>
                  <a:gd name="T4" fmla="*/ 42 w 279"/>
                  <a:gd name="T5" fmla="*/ 26 h 310"/>
                  <a:gd name="T6" fmla="*/ 65 w 279"/>
                  <a:gd name="T7" fmla="*/ 12 h 310"/>
                  <a:gd name="T8" fmla="*/ 97 w 279"/>
                  <a:gd name="T9" fmla="*/ 3 h 310"/>
                  <a:gd name="T10" fmla="*/ 137 w 279"/>
                  <a:gd name="T11" fmla="*/ 0 h 310"/>
                  <a:gd name="T12" fmla="*/ 200 w 279"/>
                  <a:gd name="T13" fmla="*/ 8 h 310"/>
                  <a:gd name="T14" fmla="*/ 236 w 279"/>
                  <a:gd name="T15" fmla="*/ 26 h 310"/>
                  <a:gd name="T16" fmla="*/ 255 w 279"/>
                  <a:gd name="T17" fmla="*/ 56 h 310"/>
                  <a:gd name="T18" fmla="*/ 261 w 279"/>
                  <a:gd name="T19" fmla="*/ 114 h 310"/>
                  <a:gd name="T20" fmla="*/ 261 w 279"/>
                  <a:gd name="T21" fmla="*/ 240 h 310"/>
                  <a:gd name="T22" fmla="*/ 267 w 279"/>
                  <a:gd name="T23" fmla="*/ 273 h 310"/>
                  <a:gd name="T24" fmla="*/ 279 w 279"/>
                  <a:gd name="T25" fmla="*/ 304 h 310"/>
                  <a:gd name="T26" fmla="*/ 192 w 279"/>
                  <a:gd name="T27" fmla="*/ 280 h 310"/>
                  <a:gd name="T28" fmla="*/ 179 w 279"/>
                  <a:gd name="T29" fmla="*/ 280 h 310"/>
                  <a:gd name="T30" fmla="*/ 147 w 279"/>
                  <a:gd name="T31" fmla="*/ 301 h 310"/>
                  <a:gd name="T32" fmla="*/ 111 w 279"/>
                  <a:gd name="T33" fmla="*/ 309 h 310"/>
                  <a:gd name="T34" fmla="*/ 77 w 279"/>
                  <a:gd name="T35" fmla="*/ 309 h 310"/>
                  <a:gd name="T36" fmla="*/ 49 w 279"/>
                  <a:gd name="T37" fmla="*/ 301 h 310"/>
                  <a:gd name="T38" fmla="*/ 26 w 279"/>
                  <a:gd name="T39" fmla="*/ 285 h 310"/>
                  <a:gd name="T40" fmla="*/ 9 w 279"/>
                  <a:gd name="T41" fmla="*/ 265 h 310"/>
                  <a:gd name="T42" fmla="*/ 1 w 279"/>
                  <a:gd name="T43" fmla="*/ 240 h 310"/>
                  <a:gd name="T44" fmla="*/ 0 w 279"/>
                  <a:gd name="T45" fmla="*/ 211 h 310"/>
                  <a:gd name="T46" fmla="*/ 12 w 279"/>
                  <a:gd name="T47" fmla="*/ 178 h 310"/>
                  <a:gd name="T48" fmla="*/ 34 w 279"/>
                  <a:gd name="T49" fmla="*/ 154 h 310"/>
                  <a:gd name="T50" fmla="*/ 72 w 279"/>
                  <a:gd name="T51" fmla="*/ 138 h 310"/>
                  <a:gd name="T52" fmla="*/ 133 w 279"/>
                  <a:gd name="T53" fmla="*/ 125 h 310"/>
                  <a:gd name="T54" fmla="*/ 184 w 279"/>
                  <a:gd name="T55" fmla="*/ 110 h 310"/>
                  <a:gd name="T56" fmla="*/ 180 w 279"/>
                  <a:gd name="T57" fmla="*/ 82 h 310"/>
                  <a:gd name="T58" fmla="*/ 166 w 279"/>
                  <a:gd name="T59" fmla="*/ 66 h 310"/>
                  <a:gd name="T60" fmla="*/ 130 w 279"/>
                  <a:gd name="T61" fmla="*/ 60 h 310"/>
                  <a:gd name="T62" fmla="*/ 105 w 279"/>
                  <a:gd name="T63" fmla="*/ 65 h 310"/>
                  <a:gd name="T64" fmla="*/ 87 w 279"/>
                  <a:gd name="T65" fmla="*/ 79 h 310"/>
                  <a:gd name="T66" fmla="*/ 184 w 279"/>
                  <a:gd name="T67" fmla="*/ 160 h 310"/>
                  <a:gd name="T68" fmla="*/ 151 w 279"/>
                  <a:gd name="T69" fmla="*/ 170 h 310"/>
                  <a:gd name="T70" fmla="*/ 109 w 279"/>
                  <a:gd name="T71" fmla="*/ 180 h 310"/>
                  <a:gd name="T72" fmla="*/ 86 w 279"/>
                  <a:gd name="T73" fmla="*/ 192 h 310"/>
                  <a:gd name="T74" fmla="*/ 78 w 279"/>
                  <a:gd name="T75" fmla="*/ 215 h 310"/>
                  <a:gd name="T76" fmla="*/ 85 w 279"/>
                  <a:gd name="T77" fmla="*/ 236 h 310"/>
                  <a:gd name="T78" fmla="*/ 105 w 279"/>
                  <a:gd name="T79" fmla="*/ 252 h 310"/>
                  <a:gd name="T80" fmla="*/ 133 w 279"/>
                  <a:gd name="T81" fmla="*/ 255 h 310"/>
                  <a:gd name="T82" fmla="*/ 162 w 279"/>
                  <a:gd name="T83" fmla="*/ 241 h 310"/>
                  <a:gd name="T84" fmla="*/ 178 w 279"/>
                  <a:gd name="T85" fmla="*/ 223 h 310"/>
                  <a:gd name="T86" fmla="*/ 184 w 279"/>
                  <a:gd name="T87" fmla="*/ 17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310">
                    <a:moveTo>
                      <a:pt x="78" y="98"/>
                    </a:moveTo>
                    <a:lnTo>
                      <a:pt x="8" y="85"/>
                    </a:lnTo>
                    <a:lnTo>
                      <a:pt x="11" y="74"/>
                    </a:lnTo>
                    <a:lnTo>
                      <a:pt x="15" y="65"/>
                    </a:lnTo>
                    <a:lnTo>
                      <a:pt x="19" y="56"/>
                    </a:lnTo>
                    <a:lnTo>
                      <a:pt x="24" y="48"/>
                    </a:lnTo>
                    <a:lnTo>
                      <a:pt x="29" y="40"/>
                    </a:lnTo>
                    <a:lnTo>
                      <a:pt x="36" y="33"/>
                    </a:lnTo>
                    <a:lnTo>
                      <a:pt x="42" y="26"/>
                    </a:lnTo>
                    <a:lnTo>
                      <a:pt x="49" y="21"/>
                    </a:lnTo>
                    <a:lnTo>
                      <a:pt x="57" y="16"/>
                    </a:lnTo>
                    <a:lnTo>
                      <a:pt x="65" y="12"/>
                    </a:lnTo>
                    <a:lnTo>
                      <a:pt x="76" y="8"/>
                    </a:lnTo>
                    <a:lnTo>
                      <a:pt x="85" y="5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60" y="1"/>
                    </a:lnTo>
                    <a:lnTo>
                      <a:pt x="182" y="4"/>
                    </a:lnTo>
                    <a:lnTo>
                      <a:pt x="200" y="8"/>
                    </a:lnTo>
                    <a:lnTo>
                      <a:pt x="215" y="13"/>
                    </a:lnTo>
                    <a:lnTo>
                      <a:pt x="225" y="20"/>
                    </a:lnTo>
                    <a:lnTo>
                      <a:pt x="236" y="26"/>
                    </a:lnTo>
                    <a:lnTo>
                      <a:pt x="244" y="36"/>
                    </a:lnTo>
                    <a:lnTo>
                      <a:pt x="251" y="44"/>
                    </a:lnTo>
                    <a:lnTo>
                      <a:pt x="255" y="56"/>
                    </a:lnTo>
                    <a:lnTo>
                      <a:pt x="259" y="72"/>
                    </a:lnTo>
                    <a:lnTo>
                      <a:pt x="260" y="91"/>
                    </a:lnTo>
                    <a:lnTo>
                      <a:pt x="261" y="114"/>
                    </a:lnTo>
                    <a:lnTo>
                      <a:pt x="260" y="206"/>
                    </a:lnTo>
                    <a:lnTo>
                      <a:pt x="260" y="224"/>
                    </a:lnTo>
                    <a:lnTo>
                      <a:pt x="261" y="240"/>
                    </a:lnTo>
                    <a:lnTo>
                      <a:pt x="263" y="253"/>
                    </a:lnTo>
                    <a:lnTo>
                      <a:pt x="264" y="264"/>
                    </a:lnTo>
                    <a:lnTo>
                      <a:pt x="267" y="273"/>
                    </a:lnTo>
                    <a:lnTo>
                      <a:pt x="269" y="282"/>
                    </a:lnTo>
                    <a:lnTo>
                      <a:pt x="273" y="293"/>
                    </a:lnTo>
                    <a:lnTo>
                      <a:pt x="279" y="304"/>
                    </a:lnTo>
                    <a:lnTo>
                      <a:pt x="200" y="304"/>
                    </a:lnTo>
                    <a:lnTo>
                      <a:pt x="196" y="293"/>
                    </a:lnTo>
                    <a:lnTo>
                      <a:pt x="192" y="280"/>
                    </a:lnTo>
                    <a:lnTo>
                      <a:pt x="191" y="274"/>
                    </a:lnTo>
                    <a:lnTo>
                      <a:pt x="190" y="271"/>
                    </a:lnTo>
                    <a:lnTo>
                      <a:pt x="179" y="280"/>
                    </a:lnTo>
                    <a:lnTo>
                      <a:pt x="170" y="288"/>
                    </a:lnTo>
                    <a:lnTo>
                      <a:pt x="158" y="294"/>
                    </a:lnTo>
                    <a:lnTo>
                      <a:pt x="147" y="301"/>
                    </a:lnTo>
                    <a:lnTo>
                      <a:pt x="135" y="305"/>
                    </a:lnTo>
                    <a:lnTo>
                      <a:pt x="123" y="308"/>
                    </a:lnTo>
                    <a:lnTo>
                      <a:pt x="111" y="309"/>
                    </a:lnTo>
                    <a:lnTo>
                      <a:pt x="98" y="310"/>
                    </a:lnTo>
                    <a:lnTo>
                      <a:pt x="87" y="310"/>
                    </a:lnTo>
                    <a:lnTo>
                      <a:pt x="77" y="309"/>
                    </a:lnTo>
                    <a:lnTo>
                      <a:pt x="66" y="306"/>
                    </a:lnTo>
                    <a:lnTo>
                      <a:pt x="57" y="304"/>
                    </a:lnTo>
                    <a:lnTo>
                      <a:pt x="49" y="301"/>
                    </a:lnTo>
                    <a:lnTo>
                      <a:pt x="40" y="296"/>
                    </a:lnTo>
                    <a:lnTo>
                      <a:pt x="33" y="292"/>
                    </a:lnTo>
                    <a:lnTo>
                      <a:pt x="26" y="285"/>
                    </a:lnTo>
                    <a:lnTo>
                      <a:pt x="20" y="278"/>
                    </a:lnTo>
                    <a:lnTo>
                      <a:pt x="15" y="272"/>
                    </a:lnTo>
                    <a:lnTo>
                      <a:pt x="9" y="265"/>
                    </a:lnTo>
                    <a:lnTo>
                      <a:pt x="7" y="257"/>
                    </a:lnTo>
                    <a:lnTo>
                      <a:pt x="3" y="249"/>
                    </a:lnTo>
                    <a:lnTo>
                      <a:pt x="1" y="240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3" y="199"/>
                    </a:lnTo>
                    <a:lnTo>
                      <a:pt x="7" y="188"/>
                    </a:lnTo>
                    <a:lnTo>
                      <a:pt x="12" y="178"/>
                    </a:lnTo>
                    <a:lnTo>
                      <a:pt x="19" y="168"/>
                    </a:lnTo>
                    <a:lnTo>
                      <a:pt x="26" y="160"/>
                    </a:lnTo>
                    <a:lnTo>
                      <a:pt x="34" y="154"/>
                    </a:lnTo>
                    <a:lnTo>
                      <a:pt x="45" y="147"/>
                    </a:lnTo>
                    <a:lnTo>
                      <a:pt x="57" y="142"/>
                    </a:lnTo>
                    <a:lnTo>
                      <a:pt x="72" y="138"/>
                    </a:lnTo>
                    <a:lnTo>
                      <a:pt x="89" y="134"/>
                    </a:lnTo>
                    <a:lnTo>
                      <a:pt x="107" y="129"/>
                    </a:lnTo>
                    <a:lnTo>
                      <a:pt x="133" y="125"/>
                    </a:lnTo>
                    <a:lnTo>
                      <a:pt x="154" y="119"/>
                    </a:lnTo>
                    <a:lnTo>
                      <a:pt x="171" y="114"/>
                    </a:lnTo>
                    <a:lnTo>
                      <a:pt x="184" y="110"/>
                    </a:lnTo>
                    <a:lnTo>
                      <a:pt x="184" y="102"/>
                    </a:lnTo>
                    <a:lnTo>
                      <a:pt x="183" y="91"/>
                    </a:lnTo>
                    <a:lnTo>
                      <a:pt x="180" y="82"/>
                    </a:lnTo>
                    <a:lnTo>
                      <a:pt x="178" y="76"/>
                    </a:lnTo>
                    <a:lnTo>
                      <a:pt x="172" y="70"/>
                    </a:lnTo>
                    <a:lnTo>
                      <a:pt x="166" y="66"/>
                    </a:lnTo>
                    <a:lnTo>
                      <a:pt x="156" y="62"/>
                    </a:lnTo>
                    <a:lnTo>
                      <a:pt x="145" y="61"/>
                    </a:lnTo>
                    <a:lnTo>
                      <a:pt x="130" y="60"/>
                    </a:lnTo>
                    <a:lnTo>
                      <a:pt x="121" y="61"/>
                    </a:lnTo>
                    <a:lnTo>
                      <a:pt x="111" y="62"/>
                    </a:lnTo>
                    <a:lnTo>
                      <a:pt x="105" y="65"/>
                    </a:lnTo>
                    <a:lnTo>
                      <a:pt x="98" y="69"/>
                    </a:lnTo>
                    <a:lnTo>
                      <a:pt x="93" y="73"/>
                    </a:lnTo>
                    <a:lnTo>
                      <a:pt x="87" y="79"/>
                    </a:lnTo>
                    <a:lnTo>
                      <a:pt x="82" y="87"/>
                    </a:lnTo>
                    <a:lnTo>
                      <a:pt x="78" y="98"/>
                    </a:lnTo>
                    <a:close/>
                    <a:moveTo>
                      <a:pt x="184" y="160"/>
                    </a:moveTo>
                    <a:lnTo>
                      <a:pt x="175" y="163"/>
                    </a:lnTo>
                    <a:lnTo>
                      <a:pt x="164" y="167"/>
                    </a:lnTo>
                    <a:lnTo>
                      <a:pt x="151" y="170"/>
                    </a:lnTo>
                    <a:lnTo>
                      <a:pt x="137" y="174"/>
                    </a:lnTo>
                    <a:lnTo>
                      <a:pt x="121" y="176"/>
                    </a:lnTo>
                    <a:lnTo>
                      <a:pt x="109" y="180"/>
                    </a:lnTo>
                    <a:lnTo>
                      <a:pt x="99" y="183"/>
                    </a:lnTo>
                    <a:lnTo>
                      <a:pt x="93" y="187"/>
                    </a:lnTo>
                    <a:lnTo>
                      <a:pt x="86" y="192"/>
                    </a:lnTo>
                    <a:lnTo>
                      <a:pt x="82" y="199"/>
                    </a:lnTo>
                    <a:lnTo>
                      <a:pt x="80" y="207"/>
                    </a:lnTo>
                    <a:lnTo>
                      <a:pt x="78" y="215"/>
                    </a:lnTo>
                    <a:lnTo>
                      <a:pt x="78" y="223"/>
                    </a:lnTo>
                    <a:lnTo>
                      <a:pt x="81" y="229"/>
                    </a:lnTo>
                    <a:lnTo>
                      <a:pt x="85" y="236"/>
                    </a:lnTo>
                    <a:lnTo>
                      <a:pt x="90" y="243"/>
                    </a:lnTo>
                    <a:lnTo>
                      <a:pt x="97" y="248"/>
                    </a:lnTo>
                    <a:lnTo>
                      <a:pt x="105" y="252"/>
                    </a:lnTo>
                    <a:lnTo>
                      <a:pt x="113" y="255"/>
                    </a:lnTo>
                    <a:lnTo>
                      <a:pt x="122" y="255"/>
                    </a:lnTo>
                    <a:lnTo>
                      <a:pt x="133" y="255"/>
                    </a:lnTo>
                    <a:lnTo>
                      <a:pt x="142" y="252"/>
                    </a:lnTo>
                    <a:lnTo>
                      <a:pt x="153" y="247"/>
                    </a:lnTo>
                    <a:lnTo>
                      <a:pt x="162" y="241"/>
                    </a:lnTo>
                    <a:lnTo>
                      <a:pt x="168" y="235"/>
                    </a:lnTo>
                    <a:lnTo>
                      <a:pt x="174" y="229"/>
                    </a:lnTo>
                    <a:lnTo>
                      <a:pt x="178" y="223"/>
                    </a:lnTo>
                    <a:lnTo>
                      <a:pt x="180" y="215"/>
                    </a:lnTo>
                    <a:lnTo>
                      <a:pt x="183" y="200"/>
                    </a:lnTo>
                    <a:lnTo>
                      <a:pt x="184" y="176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3" name="Freeform 405">
                <a:extLst>
                  <a:ext uri="{FF2B5EF4-FFF2-40B4-BE49-F238E27FC236}">
                    <a16:creationId xmlns:a16="http://schemas.microsoft.com/office/drawing/2014/main" id="{7CCE32C1-F8AE-48C0-8FEE-BED52435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2686"/>
                <a:ext cx="69" cy="78"/>
              </a:xfrm>
              <a:custGeom>
                <a:avLst/>
                <a:gdLst>
                  <a:gd name="T0" fmla="*/ 83 w 278"/>
                  <a:gd name="T1" fmla="*/ 217 h 310"/>
                  <a:gd name="T2" fmla="*/ 100 w 278"/>
                  <a:gd name="T3" fmla="*/ 241 h 310"/>
                  <a:gd name="T4" fmla="*/ 129 w 278"/>
                  <a:gd name="T5" fmla="*/ 253 h 310"/>
                  <a:gd name="T6" fmla="*/ 169 w 278"/>
                  <a:gd name="T7" fmla="*/ 251 h 310"/>
                  <a:gd name="T8" fmla="*/ 193 w 278"/>
                  <a:gd name="T9" fmla="*/ 239 h 310"/>
                  <a:gd name="T10" fmla="*/ 199 w 278"/>
                  <a:gd name="T11" fmla="*/ 221 h 310"/>
                  <a:gd name="T12" fmla="*/ 195 w 278"/>
                  <a:gd name="T13" fmla="*/ 209 h 310"/>
                  <a:gd name="T14" fmla="*/ 183 w 278"/>
                  <a:gd name="T15" fmla="*/ 202 h 310"/>
                  <a:gd name="T16" fmla="*/ 124 w 278"/>
                  <a:gd name="T17" fmla="*/ 186 h 310"/>
                  <a:gd name="T18" fmla="*/ 64 w 278"/>
                  <a:gd name="T19" fmla="*/ 167 h 310"/>
                  <a:gd name="T20" fmla="*/ 39 w 278"/>
                  <a:gd name="T21" fmla="*/ 151 h 310"/>
                  <a:gd name="T22" fmla="*/ 20 w 278"/>
                  <a:gd name="T23" fmla="*/ 130 h 310"/>
                  <a:gd name="T24" fmla="*/ 12 w 278"/>
                  <a:gd name="T25" fmla="*/ 102 h 310"/>
                  <a:gd name="T26" fmla="*/ 14 w 278"/>
                  <a:gd name="T27" fmla="*/ 73 h 310"/>
                  <a:gd name="T28" fmla="*/ 23 w 278"/>
                  <a:gd name="T29" fmla="*/ 48 h 310"/>
                  <a:gd name="T30" fmla="*/ 42 w 278"/>
                  <a:gd name="T31" fmla="*/ 26 h 310"/>
                  <a:gd name="T32" fmla="*/ 69 w 278"/>
                  <a:gd name="T33" fmla="*/ 11 h 310"/>
                  <a:gd name="T34" fmla="*/ 107 w 278"/>
                  <a:gd name="T35" fmla="*/ 1 h 310"/>
                  <a:gd name="T36" fmla="*/ 150 w 278"/>
                  <a:gd name="T37" fmla="*/ 0 h 310"/>
                  <a:gd name="T38" fmla="*/ 189 w 278"/>
                  <a:gd name="T39" fmla="*/ 5 h 310"/>
                  <a:gd name="T40" fmla="*/ 219 w 278"/>
                  <a:gd name="T41" fmla="*/ 16 h 310"/>
                  <a:gd name="T42" fmla="*/ 241 w 278"/>
                  <a:gd name="T43" fmla="*/ 32 h 310"/>
                  <a:gd name="T44" fmla="*/ 256 w 278"/>
                  <a:gd name="T45" fmla="*/ 52 h 310"/>
                  <a:gd name="T46" fmla="*/ 267 w 278"/>
                  <a:gd name="T47" fmla="*/ 78 h 310"/>
                  <a:gd name="T48" fmla="*/ 186 w 278"/>
                  <a:gd name="T49" fmla="*/ 77 h 310"/>
                  <a:gd name="T50" fmla="*/ 168 w 278"/>
                  <a:gd name="T51" fmla="*/ 62 h 310"/>
                  <a:gd name="T52" fmla="*/ 137 w 278"/>
                  <a:gd name="T53" fmla="*/ 57 h 310"/>
                  <a:gd name="T54" fmla="*/ 101 w 278"/>
                  <a:gd name="T55" fmla="*/ 61 h 310"/>
                  <a:gd name="T56" fmla="*/ 87 w 278"/>
                  <a:gd name="T57" fmla="*/ 73 h 310"/>
                  <a:gd name="T58" fmla="*/ 85 w 278"/>
                  <a:gd name="T59" fmla="*/ 85 h 310"/>
                  <a:gd name="T60" fmla="*/ 92 w 278"/>
                  <a:gd name="T61" fmla="*/ 95 h 310"/>
                  <a:gd name="T62" fmla="*/ 137 w 278"/>
                  <a:gd name="T63" fmla="*/ 111 h 310"/>
                  <a:gd name="T64" fmla="*/ 219 w 278"/>
                  <a:gd name="T65" fmla="*/ 134 h 310"/>
                  <a:gd name="T66" fmla="*/ 246 w 278"/>
                  <a:gd name="T67" fmla="*/ 147 h 310"/>
                  <a:gd name="T68" fmla="*/ 263 w 278"/>
                  <a:gd name="T69" fmla="*/ 164 h 310"/>
                  <a:gd name="T70" fmla="*/ 274 w 278"/>
                  <a:gd name="T71" fmla="*/ 186 h 310"/>
                  <a:gd name="T72" fmla="*/ 278 w 278"/>
                  <a:gd name="T73" fmla="*/ 211 h 310"/>
                  <a:gd name="T74" fmla="*/ 272 w 278"/>
                  <a:gd name="T75" fmla="*/ 240 h 310"/>
                  <a:gd name="T76" fmla="*/ 258 w 278"/>
                  <a:gd name="T77" fmla="*/ 265 h 310"/>
                  <a:gd name="T78" fmla="*/ 234 w 278"/>
                  <a:gd name="T79" fmla="*/ 288 h 310"/>
                  <a:gd name="T80" fmla="*/ 201 w 278"/>
                  <a:gd name="T81" fmla="*/ 302 h 310"/>
                  <a:gd name="T82" fmla="*/ 158 w 278"/>
                  <a:gd name="T83" fmla="*/ 310 h 310"/>
                  <a:gd name="T84" fmla="*/ 114 w 278"/>
                  <a:gd name="T85" fmla="*/ 309 h 310"/>
                  <a:gd name="T86" fmla="*/ 77 w 278"/>
                  <a:gd name="T87" fmla="*/ 301 h 310"/>
                  <a:gd name="T88" fmla="*/ 47 w 278"/>
                  <a:gd name="T89" fmla="*/ 285 h 310"/>
                  <a:gd name="T90" fmla="*/ 24 w 278"/>
                  <a:gd name="T91" fmla="*/ 265 h 310"/>
                  <a:gd name="T92" fmla="*/ 7 w 278"/>
                  <a:gd name="T93" fmla="*/ 23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310">
                    <a:moveTo>
                      <a:pt x="0" y="219"/>
                    </a:moveTo>
                    <a:lnTo>
                      <a:pt x="80" y="207"/>
                    </a:lnTo>
                    <a:lnTo>
                      <a:pt x="83" y="217"/>
                    </a:lnTo>
                    <a:lnTo>
                      <a:pt x="87" y="227"/>
                    </a:lnTo>
                    <a:lnTo>
                      <a:pt x="93" y="235"/>
                    </a:lnTo>
                    <a:lnTo>
                      <a:pt x="100" y="241"/>
                    </a:lnTo>
                    <a:lnTo>
                      <a:pt x="108" y="247"/>
                    </a:lnTo>
                    <a:lnTo>
                      <a:pt x="118" y="251"/>
                    </a:lnTo>
                    <a:lnTo>
                      <a:pt x="129" y="253"/>
                    </a:lnTo>
                    <a:lnTo>
                      <a:pt x="142" y="253"/>
                    </a:lnTo>
                    <a:lnTo>
                      <a:pt x="157" y="253"/>
                    </a:lnTo>
                    <a:lnTo>
                      <a:pt x="169" y="251"/>
                    </a:lnTo>
                    <a:lnTo>
                      <a:pt x="179" y="247"/>
                    </a:lnTo>
                    <a:lnTo>
                      <a:pt x="189" y="243"/>
                    </a:lnTo>
                    <a:lnTo>
                      <a:pt x="193" y="239"/>
                    </a:lnTo>
                    <a:lnTo>
                      <a:pt x="197" y="233"/>
                    </a:lnTo>
                    <a:lnTo>
                      <a:pt x="198" y="228"/>
                    </a:lnTo>
                    <a:lnTo>
                      <a:pt x="199" y="221"/>
                    </a:lnTo>
                    <a:lnTo>
                      <a:pt x="198" y="217"/>
                    </a:lnTo>
                    <a:lnTo>
                      <a:pt x="198" y="213"/>
                    </a:lnTo>
                    <a:lnTo>
                      <a:pt x="195" y="209"/>
                    </a:lnTo>
                    <a:lnTo>
                      <a:pt x="193" y="207"/>
                    </a:lnTo>
                    <a:lnTo>
                      <a:pt x="189" y="204"/>
                    </a:lnTo>
                    <a:lnTo>
                      <a:pt x="183" y="202"/>
                    </a:lnTo>
                    <a:lnTo>
                      <a:pt x="177" y="199"/>
                    </a:lnTo>
                    <a:lnTo>
                      <a:pt x="168" y="196"/>
                    </a:lnTo>
                    <a:lnTo>
                      <a:pt x="124" y="186"/>
                    </a:lnTo>
                    <a:lnTo>
                      <a:pt x="89" y="176"/>
                    </a:lnTo>
                    <a:lnTo>
                      <a:pt x="76" y="171"/>
                    </a:lnTo>
                    <a:lnTo>
                      <a:pt x="64" y="167"/>
                    </a:lnTo>
                    <a:lnTo>
                      <a:pt x="53" y="163"/>
                    </a:lnTo>
                    <a:lnTo>
                      <a:pt x="47" y="158"/>
                    </a:lnTo>
                    <a:lnTo>
                      <a:pt x="39" y="151"/>
                    </a:lnTo>
                    <a:lnTo>
                      <a:pt x="31" y="144"/>
                    </a:lnTo>
                    <a:lnTo>
                      <a:pt x="26" y="138"/>
                    </a:lnTo>
                    <a:lnTo>
                      <a:pt x="20" y="130"/>
                    </a:lnTo>
                    <a:lnTo>
                      <a:pt x="16" y="121"/>
                    </a:lnTo>
                    <a:lnTo>
                      <a:pt x="14" y="111"/>
                    </a:lnTo>
                    <a:lnTo>
                      <a:pt x="12" y="102"/>
                    </a:lnTo>
                    <a:lnTo>
                      <a:pt x="11" y="91"/>
                    </a:lnTo>
                    <a:lnTo>
                      <a:pt x="12" y="82"/>
                    </a:lnTo>
                    <a:lnTo>
                      <a:pt x="14" y="73"/>
                    </a:lnTo>
                    <a:lnTo>
                      <a:pt x="16" y="64"/>
                    </a:lnTo>
                    <a:lnTo>
                      <a:pt x="19" y="56"/>
                    </a:lnTo>
                    <a:lnTo>
                      <a:pt x="23" y="48"/>
                    </a:lnTo>
                    <a:lnTo>
                      <a:pt x="28" y="41"/>
                    </a:lnTo>
                    <a:lnTo>
                      <a:pt x="35" y="33"/>
                    </a:lnTo>
                    <a:lnTo>
                      <a:pt x="42" y="26"/>
                    </a:lnTo>
                    <a:lnTo>
                      <a:pt x="49" y="20"/>
                    </a:lnTo>
                    <a:lnTo>
                      <a:pt x="59" y="14"/>
                    </a:lnTo>
                    <a:lnTo>
                      <a:pt x="69" y="11"/>
                    </a:lnTo>
                    <a:lnTo>
                      <a:pt x="81" y="7"/>
                    </a:lnTo>
                    <a:lnTo>
                      <a:pt x="93" y="4"/>
                    </a:lnTo>
                    <a:lnTo>
                      <a:pt x="107" y="1"/>
                    </a:lnTo>
                    <a:lnTo>
                      <a:pt x="121" y="1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5" y="1"/>
                    </a:lnTo>
                    <a:lnTo>
                      <a:pt x="177" y="3"/>
                    </a:lnTo>
                    <a:lnTo>
                      <a:pt x="189" y="5"/>
                    </a:lnTo>
                    <a:lnTo>
                      <a:pt x="201" y="8"/>
                    </a:lnTo>
                    <a:lnTo>
                      <a:pt x="210" y="12"/>
                    </a:lnTo>
                    <a:lnTo>
                      <a:pt x="219" y="16"/>
                    </a:lnTo>
                    <a:lnTo>
                      <a:pt x="227" y="20"/>
                    </a:lnTo>
                    <a:lnTo>
                      <a:pt x="234" y="25"/>
                    </a:lnTo>
                    <a:lnTo>
                      <a:pt x="241" y="32"/>
                    </a:lnTo>
                    <a:lnTo>
                      <a:pt x="246" y="37"/>
                    </a:lnTo>
                    <a:lnTo>
                      <a:pt x="251" y="45"/>
                    </a:lnTo>
                    <a:lnTo>
                      <a:pt x="256" y="52"/>
                    </a:lnTo>
                    <a:lnTo>
                      <a:pt x="260" y="61"/>
                    </a:lnTo>
                    <a:lnTo>
                      <a:pt x="264" y="69"/>
                    </a:lnTo>
                    <a:lnTo>
                      <a:pt x="267" y="78"/>
                    </a:lnTo>
                    <a:lnTo>
                      <a:pt x="194" y="93"/>
                    </a:lnTo>
                    <a:lnTo>
                      <a:pt x="190" y="85"/>
                    </a:lnTo>
                    <a:lnTo>
                      <a:pt x="186" y="77"/>
                    </a:lnTo>
                    <a:lnTo>
                      <a:pt x="182" y="72"/>
                    </a:lnTo>
                    <a:lnTo>
                      <a:pt x="176" y="66"/>
                    </a:lnTo>
                    <a:lnTo>
                      <a:pt x="168" y="62"/>
                    </a:lnTo>
                    <a:lnTo>
                      <a:pt x="160" y="58"/>
                    </a:lnTo>
                    <a:lnTo>
                      <a:pt x="149" y="57"/>
                    </a:lnTo>
                    <a:lnTo>
                      <a:pt x="137" y="57"/>
                    </a:lnTo>
                    <a:lnTo>
                      <a:pt x="124" y="57"/>
                    </a:lnTo>
                    <a:lnTo>
                      <a:pt x="111" y="58"/>
                    </a:lnTo>
                    <a:lnTo>
                      <a:pt x="101" y="61"/>
                    </a:lnTo>
                    <a:lnTo>
                      <a:pt x="93" y="65"/>
                    </a:lnTo>
                    <a:lnTo>
                      <a:pt x="89" y="69"/>
                    </a:lnTo>
                    <a:lnTo>
                      <a:pt x="87" y="73"/>
                    </a:lnTo>
                    <a:lnTo>
                      <a:pt x="85" y="77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7" y="89"/>
                    </a:lnTo>
                    <a:lnTo>
                      <a:pt x="89" y="93"/>
                    </a:lnTo>
                    <a:lnTo>
                      <a:pt x="92" y="95"/>
                    </a:lnTo>
                    <a:lnTo>
                      <a:pt x="101" y="99"/>
                    </a:lnTo>
                    <a:lnTo>
                      <a:pt x="116" y="105"/>
                    </a:lnTo>
                    <a:lnTo>
                      <a:pt x="137" y="111"/>
                    </a:lnTo>
                    <a:lnTo>
                      <a:pt x="165" y="118"/>
                    </a:lnTo>
                    <a:lnTo>
                      <a:pt x="194" y="125"/>
                    </a:lnTo>
                    <a:lnTo>
                      <a:pt x="219" y="134"/>
                    </a:lnTo>
                    <a:lnTo>
                      <a:pt x="229" y="138"/>
                    </a:lnTo>
                    <a:lnTo>
                      <a:pt x="238" y="142"/>
                    </a:lnTo>
                    <a:lnTo>
                      <a:pt x="246" y="147"/>
                    </a:lnTo>
                    <a:lnTo>
                      <a:pt x="252" y="152"/>
                    </a:lnTo>
                    <a:lnTo>
                      <a:pt x="259" y="158"/>
                    </a:lnTo>
                    <a:lnTo>
                      <a:pt x="263" y="164"/>
                    </a:lnTo>
                    <a:lnTo>
                      <a:pt x="268" y="171"/>
                    </a:lnTo>
                    <a:lnTo>
                      <a:pt x="271" y="178"/>
                    </a:lnTo>
                    <a:lnTo>
                      <a:pt x="274" y="186"/>
                    </a:lnTo>
                    <a:lnTo>
                      <a:pt x="276" y="194"/>
                    </a:lnTo>
                    <a:lnTo>
                      <a:pt x="278" y="202"/>
                    </a:lnTo>
                    <a:lnTo>
                      <a:pt x="278" y="211"/>
                    </a:lnTo>
                    <a:lnTo>
                      <a:pt x="278" y="220"/>
                    </a:lnTo>
                    <a:lnTo>
                      <a:pt x="275" y="231"/>
                    </a:lnTo>
                    <a:lnTo>
                      <a:pt x="272" y="240"/>
                    </a:lnTo>
                    <a:lnTo>
                      <a:pt x="268" y="249"/>
                    </a:lnTo>
                    <a:lnTo>
                      <a:pt x="264" y="257"/>
                    </a:lnTo>
                    <a:lnTo>
                      <a:pt x="258" y="265"/>
                    </a:lnTo>
                    <a:lnTo>
                      <a:pt x="251" y="273"/>
                    </a:lnTo>
                    <a:lnTo>
                      <a:pt x="243" y="281"/>
                    </a:lnTo>
                    <a:lnTo>
                      <a:pt x="234" y="288"/>
                    </a:lnTo>
                    <a:lnTo>
                      <a:pt x="225" y="293"/>
                    </a:lnTo>
                    <a:lnTo>
                      <a:pt x="213" y="298"/>
                    </a:lnTo>
                    <a:lnTo>
                      <a:pt x="201" y="302"/>
                    </a:lnTo>
                    <a:lnTo>
                      <a:pt x="189" y="306"/>
                    </a:lnTo>
                    <a:lnTo>
                      <a:pt x="174" y="308"/>
                    </a:lnTo>
                    <a:lnTo>
                      <a:pt x="158" y="310"/>
                    </a:lnTo>
                    <a:lnTo>
                      <a:pt x="142" y="310"/>
                    </a:lnTo>
                    <a:lnTo>
                      <a:pt x="128" y="310"/>
                    </a:lnTo>
                    <a:lnTo>
                      <a:pt x="114" y="309"/>
                    </a:lnTo>
                    <a:lnTo>
                      <a:pt x="101" y="306"/>
                    </a:lnTo>
                    <a:lnTo>
                      <a:pt x="88" y="304"/>
                    </a:lnTo>
                    <a:lnTo>
                      <a:pt x="77" y="301"/>
                    </a:lnTo>
                    <a:lnTo>
                      <a:pt x="65" y="296"/>
                    </a:lnTo>
                    <a:lnTo>
                      <a:pt x="56" y="292"/>
                    </a:lnTo>
                    <a:lnTo>
                      <a:pt x="47" y="285"/>
                    </a:lnTo>
                    <a:lnTo>
                      <a:pt x="39" y="278"/>
                    </a:lnTo>
                    <a:lnTo>
                      <a:pt x="31" y="272"/>
                    </a:lnTo>
                    <a:lnTo>
                      <a:pt x="24" y="265"/>
                    </a:lnTo>
                    <a:lnTo>
                      <a:pt x="18" y="257"/>
                    </a:lnTo>
                    <a:lnTo>
                      <a:pt x="12" y="248"/>
                    </a:lnTo>
                    <a:lnTo>
                      <a:pt x="7" y="239"/>
                    </a:lnTo>
                    <a:lnTo>
                      <a:pt x="3" y="22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291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4" name="Freeform 406">
                <a:extLst>
                  <a:ext uri="{FF2B5EF4-FFF2-40B4-BE49-F238E27FC236}">
                    <a16:creationId xmlns:a16="http://schemas.microsoft.com/office/drawing/2014/main" id="{CC79D134-132A-4D1E-B768-4D37A3065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469"/>
                <a:ext cx="111" cy="102"/>
              </a:xfrm>
              <a:custGeom>
                <a:avLst/>
                <a:gdLst>
                  <a:gd name="T0" fmla="*/ 0 w 444"/>
                  <a:gd name="T1" fmla="*/ 0 h 409"/>
                  <a:gd name="T2" fmla="*/ 132 w 444"/>
                  <a:gd name="T3" fmla="*/ 0 h 409"/>
                  <a:gd name="T4" fmla="*/ 225 w 444"/>
                  <a:gd name="T5" fmla="*/ 294 h 409"/>
                  <a:gd name="T6" fmla="*/ 315 w 444"/>
                  <a:gd name="T7" fmla="*/ 0 h 409"/>
                  <a:gd name="T8" fmla="*/ 444 w 444"/>
                  <a:gd name="T9" fmla="*/ 0 h 409"/>
                  <a:gd name="T10" fmla="*/ 292 w 444"/>
                  <a:gd name="T11" fmla="*/ 409 h 409"/>
                  <a:gd name="T12" fmla="*/ 155 w 444"/>
                  <a:gd name="T13" fmla="*/ 409 h 409"/>
                  <a:gd name="T14" fmla="*/ 0 w 444"/>
                  <a:gd name="T1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4" h="409">
                    <a:moveTo>
                      <a:pt x="0" y="0"/>
                    </a:moveTo>
                    <a:lnTo>
                      <a:pt x="132" y="0"/>
                    </a:lnTo>
                    <a:lnTo>
                      <a:pt x="225" y="294"/>
                    </a:lnTo>
                    <a:lnTo>
                      <a:pt x="315" y="0"/>
                    </a:lnTo>
                    <a:lnTo>
                      <a:pt x="444" y="0"/>
                    </a:lnTo>
                    <a:lnTo>
                      <a:pt x="292" y="409"/>
                    </a:lnTo>
                    <a:lnTo>
                      <a:pt x="155" y="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5" name="Freeform 407">
                <a:extLst>
                  <a:ext uri="{FF2B5EF4-FFF2-40B4-BE49-F238E27FC236}">
                    <a16:creationId xmlns:a16="http://schemas.microsoft.com/office/drawing/2014/main" id="{1B729BD7-A18A-4E75-BAFB-B5C4FDA1CE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6" y="1469"/>
                <a:ext cx="28" cy="102"/>
              </a:xfrm>
              <a:custGeom>
                <a:avLst/>
                <a:gdLst>
                  <a:gd name="T0" fmla="*/ 0 w 113"/>
                  <a:gd name="T1" fmla="*/ 0 h 409"/>
                  <a:gd name="T2" fmla="*/ 113 w 113"/>
                  <a:gd name="T3" fmla="*/ 0 h 409"/>
                  <a:gd name="T4" fmla="*/ 113 w 113"/>
                  <a:gd name="T5" fmla="*/ 76 h 409"/>
                  <a:gd name="T6" fmla="*/ 0 w 113"/>
                  <a:gd name="T7" fmla="*/ 76 h 409"/>
                  <a:gd name="T8" fmla="*/ 0 w 113"/>
                  <a:gd name="T9" fmla="*/ 0 h 409"/>
                  <a:gd name="T10" fmla="*/ 0 w 113"/>
                  <a:gd name="T11" fmla="*/ 112 h 409"/>
                  <a:gd name="T12" fmla="*/ 113 w 113"/>
                  <a:gd name="T13" fmla="*/ 112 h 409"/>
                  <a:gd name="T14" fmla="*/ 113 w 113"/>
                  <a:gd name="T15" fmla="*/ 409 h 409"/>
                  <a:gd name="T16" fmla="*/ 0 w 113"/>
                  <a:gd name="T17" fmla="*/ 409 h 409"/>
                  <a:gd name="T18" fmla="*/ 0 w 113"/>
                  <a:gd name="T19" fmla="*/ 11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409">
                    <a:moveTo>
                      <a:pt x="0" y="0"/>
                    </a:moveTo>
                    <a:lnTo>
                      <a:pt x="113" y="0"/>
                    </a:lnTo>
                    <a:lnTo>
                      <a:pt x="113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112"/>
                    </a:moveTo>
                    <a:lnTo>
                      <a:pt x="113" y="112"/>
                    </a:lnTo>
                    <a:lnTo>
                      <a:pt x="113" y="409"/>
                    </a:lnTo>
                    <a:lnTo>
                      <a:pt x="0" y="40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6" name="Freeform 408">
                <a:extLst>
                  <a:ext uri="{FF2B5EF4-FFF2-40B4-BE49-F238E27FC236}">
                    <a16:creationId xmlns:a16="http://schemas.microsoft.com/office/drawing/2014/main" id="{50B5A5DF-00F1-4890-BE41-2F1B9F74F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1469"/>
                <a:ext cx="56" cy="104"/>
              </a:xfrm>
              <a:custGeom>
                <a:avLst/>
                <a:gdLst>
                  <a:gd name="T0" fmla="*/ 155 w 223"/>
                  <a:gd name="T1" fmla="*/ 0 h 416"/>
                  <a:gd name="T2" fmla="*/ 155 w 223"/>
                  <a:gd name="T3" fmla="*/ 112 h 416"/>
                  <a:gd name="T4" fmla="*/ 218 w 223"/>
                  <a:gd name="T5" fmla="*/ 112 h 416"/>
                  <a:gd name="T6" fmla="*/ 218 w 223"/>
                  <a:gd name="T7" fmla="*/ 196 h 416"/>
                  <a:gd name="T8" fmla="*/ 155 w 223"/>
                  <a:gd name="T9" fmla="*/ 196 h 416"/>
                  <a:gd name="T10" fmla="*/ 155 w 223"/>
                  <a:gd name="T11" fmla="*/ 301 h 416"/>
                  <a:gd name="T12" fmla="*/ 155 w 223"/>
                  <a:gd name="T13" fmla="*/ 310 h 416"/>
                  <a:gd name="T14" fmla="*/ 157 w 223"/>
                  <a:gd name="T15" fmla="*/ 317 h 416"/>
                  <a:gd name="T16" fmla="*/ 158 w 223"/>
                  <a:gd name="T17" fmla="*/ 322 h 416"/>
                  <a:gd name="T18" fmla="*/ 159 w 223"/>
                  <a:gd name="T19" fmla="*/ 326 h 416"/>
                  <a:gd name="T20" fmla="*/ 163 w 223"/>
                  <a:gd name="T21" fmla="*/ 330 h 416"/>
                  <a:gd name="T22" fmla="*/ 167 w 223"/>
                  <a:gd name="T23" fmla="*/ 333 h 416"/>
                  <a:gd name="T24" fmla="*/ 173 w 223"/>
                  <a:gd name="T25" fmla="*/ 335 h 416"/>
                  <a:gd name="T26" fmla="*/ 179 w 223"/>
                  <a:gd name="T27" fmla="*/ 335 h 416"/>
                  <a:gd name="T28" fmla="*/ 194 w 223"/>
                  <a:gd name="T29" fmla="*/ 334 h 416"/>
                  <a:gd name="T30" fmla="*/ 214 w 223"/>
                  <a:gd name="T31" fmla="*/ 329 h 416"/>
                  <a:gd name="T32" fmla="*/ 223 w 223"/>
                  <a:gd name="T33" fmla="*/ 407 h 416"/>
                  <a:gd name="T34" fmla="*/ 202 w 223"/>
                  <a:gd name="T35" fmla="*/ 411 h 416"/>
                  <a:gd name="T36" fmla="*/ 182 w 223"/>
                  <a:gd name="T37" fmla="*/ 413 h 416"/>
                  <a:gd name="T38" fmla="*/ 162 w 223"/>
                  <a:gd name="T39" fmla="*/ 415 h 416"/>
                  <a:gd name="T40" fmla="*/ 143 w 223"/>
                  <a:gd name="T41" fmla="*/ 416 h 416"/>
                  <a:gd name="T42" fmla="*/ 124 w 223"/>
                  <a:gd name="T43" fmla="*/ 415 h 416"/>
                  <a:gd name="T44" fmla="*/ 106 w 223"/>
                  <a:gd name="T45" fmla="*/ 413 h 416"/>
                  <a:gd name="T46" fmla="*/ 93 w 223"/>
                  <a:gd name="T47" fmla="*/ 409 h 416"/>
                  <a:gd name="T48" fmla="*/ 81 w 223"/>
                  <a:gd name="T49" fmla="*/ 405 h 416"/>
                  <a:gd name="T50" fmla="*/ 72 w 223"/>
                  <a:gd name="T51" fmla="*/ 399 h 416"/>
                  <a:gd name="T52" fmla="*/ 64 w 223"/>
                  <a:gd name="T53" fmla="*/ 391 h 416"/>
                  <a:gd name="T54" fmla="*/ 57 w 223"/>
                  <a:gd name="T55" fmla="*/ 382 h 416"/>
                  <a:gd name="T56" fmla="*/ 52 w 223"/>
                  <a:gd name="T57" fmla="*/ 372 h 416"/>
                  <a:gd name="T58" fmla="*/ 48 w 223"/>
                  <a:gd name="T59" fmla="*/ 359 h 416"/>
                  <a:gd name="T60" fmla="*/ 44 w 223"/>
                  <a:gd name="T61" fmla="*/ 343 h 416"/>
                  <a:gd name="T62" fmla="*/ 43 w 223"/>
                  <a:gd name="T63" fmla="*/ 323 h 416"/>
                  <a:gd name="T64" fmla="*/ 41 w 223"/>
                  <a:gd name="T65" fmla="*/ 299 h 416"/>
                  <a:gd name="T66" fmla="*/ 41 w 223"/>
                  <a:gd name="T67" fmla="*/ 196 h 416"/>
                  <a:gd name="T68" fmla="*/ 0 w 223"/>
                  <a:gd name="T69" fmla="*/ 196 h 416"/>
                  <a:gd name="T70" fmla="*/ 0 w 223"/>
                  <a:gd name="T71" fmla="*/ 112 h 416"/>
                  <a:gd name="T72" fmla="*/ 41 w 223"/>
                  <a:gd name="T73" fmla="*/ 112 h 416"/>
                  <a:gd name="T74" fmla="*/ 41 w 223"/>
                  <a:gd name="T75" fmla="*/ 58 h 416"/>
                  <a:gd name="T76" fmla="*/ 155 w 223"/>
                  <a:gd name="T77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3" h="416">
                    <a:moveTo>
                      <a:pt x="155" y="0"/>
                    </a:moveTo>
                    <a:lnTo>
                      <a:pt x="155" y="112"/>
                    </a:lnTo>
                    <a:lnTo>
                      <a:pt x="218" y="112"/>
                    </a:lnTo>
                    <a:lnTo>
                      <a:pt x="218" y="196"/>
                    </a:lnTo>
                    <a:lnTo>
                      <a:pt x="155" y="196"/>
                    </a:lnTo>
                    <a:lnTo>
                      <a:pt x="155" y="301"/>
                    </a:lnTo>
                    <a:lnTo>
                      <a:pt x="155" y="310"/>
                    </a:lnTo>
                    <a:lnTo>
                      <a:pt x="157" y="317"/>
                    </a:lnTo>
                    <a:lnTo>
                      <a:pt x="158" y="322"/>
                    </a:lnTo>
                    <a:lnTo>
                      <a:pt x="159" y="326"/>
                    </a:lnTo>
                    <a:lnTo>
                      <a:pt x="163" y="330"/>
                    </a:lnTo>
                    <a:lnTo>
                      <a:pt x="167" y="333"/>
                    </a:lnTo>
                    <a:lnTo>
                      <a:pt x="173" y="335"/>
                    </a:lnTo>
                    <a:lnTo>
                      <a:pt x="179" y="335"/>
                    </a:lnTo>
                    <a:lnTo>
                      <a:pt x="194" y="334"/>
                    </a:lnTo>
                    <a:lnTo>
                      <a:pt x="214" y="329"/>
                    </a:lnTo>
                    <a:lnTo>
                      <a:pt x="223" y="407"/>
                    </a:lnTo>
                    <a:lnTo>
                      <a:pt x="202" y="411"/>
                    </a:lnTo>
                    <a:lnTo>
                      <a:pt x="182" y="413"/>
                    </a:lnTo>
                    <a:lnTo>
                      <a:pt x="162" y="415"/>
                    </a:lnTo>
                    <a:lnTo>
                      <a:pt x="143" y="416"/>
                    </a:lnTo>
                    <a:lnTo>
                      <a:pt x="124" y="415"/>
                    </a:lnTo>
                    <a:lnTo>
                      <a:pt x="106" y="413"/>
                    </a:lnTo>
                    <a:lnTo>
                      <a:pt x="93" y="409"/>
                    </a:lnTo>
                    <a:lnTo>
                      <a:pt x="81" y="405"/>
                    </a:lnTo>
                    <a:lnTo>
                      <a:pt x="72" y="399"/>
                    </a:lnTo>
                    <a:lnTo>
                      <a:pt x="64" y="391"/>
                    </a:lnTo>
                    <a:lnTo>
                      <a:pt x="57" y="382"/>
                    </a:lnTo>
                    <a:lnTo>
                      <a:pt x="52" y="372"/>
                    </a:lnTo>
                    <a:lnTo>
                      <a:pt x="48" y="359"/>
                    </a:lnTo>
                    <a:lnTo>
                      <a:pt x="44" y="343"/>
                    </a:lnTo>
                    <a:lnTo>
                      <a:pt x="43" y="323"/>
                    </a:lnTo>
                    <a:lnTo>
                      <a:pt x="41" y="299"/>
                    </a:lnTo>
                    <a:lnTo>
                      <a:pt x="41" y="196"/>
                    </a:lnTo>
                    <a:lnTo>
                      <a:pt x="0" y="196"/>
                    </a:lnTo>
                    <a:lnTo>
                      <a:pt x="0" y="112"/>
                    </a:lnTo>
                    <a:lnTo>
                      <a:pt x="41" y="112"/>
                    </a:lnTo>
                    <a:lnTo>
                      <a:pt x="41" y="58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7" name="Freeform 409">
                <a:extLst>
                  <a:ext uri="{FF2B5EF4-FFF2-40B4-BE49-F238E27FC236}">
                    <a16:creationId xmlns:a16="http://schemas.microsoft.com/office/drawing/2014/main" id="{FBEEB566-E257-4E41-B466-B96E02EB4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2" y="1495"/>
                <a:ext cx="86" cy="78"/>
              </a:xfrm>
              <a:custGeom>
                <a:avLst/>
                <a:gdLst>
                  <a:gd name="T0" fmla="*/ 12 w 341"/>
                  <a:gd name="T1" fmla="*/ 78 h 310"/>
                  <a:gd name="T2" fmla="*/ 26 w 341"/>
                  <a:gd name="T3" fmla="*/ 46 h 310"/>
                  <a:gd name="T4" fmla="*/ 49 w 341"/>
                  <a:gd name="T5" fmla="*/ 25 h 310"/>
                  <a:gd name="T6" fmla="*/ 78 w 341"/>
                  <a:gd name="T7" fmla="*/ 10 h 310"/>
                  <a:gd name="T8" fmla="*/ 117 w 341"/>
                  <a:gd name="T9" fmla="*/ 2 h 310"/>
                  <a:gd name="T10" fmla="*/ 162 w 341"/>
                  <a:gd name="T11" fmla="*/ 0 h 310"/>
                  <a:gd name="T12" fmla="*/ 227 w 341"/>
                  <a:gd name="T13" fmla="*/ 4 h 310"/>
                  <a:gd name="T14" fmla="*/ 272 w 341"/>
                  <a:gd name="T15" fmla="*/ 14 h 310"/>
                  <a:gd name="T16" fmla="*/ 302 w 341"/>
                  <a:gd name="T17" fmla="*/ 37 h 310"/>
                  <a:gd name="T18" fmla="*/ 318 w 341"/>
                  <a:gd name="T19" fmla="*/ 65 h 310"/>
                  <a:gd name="T20" fmla="*/ 326 w 341"/>
                  <a:gd name="T21" fmla="*/ 98 h 310"/>
                  <a:gd name="T22" fmla="*/ 328 w 341"/>
                  <a:gd name="T23" fmla="*/ 258 h 310"/>
                  <a:gd name="T24" fmla="*/ 341 w 341"/>
                  <a:gd name="T25" fmla="*/ 303 h 310"/>
                  <a:gd name="T26" fmla="*/ 225 w 341"/>
                  <a:gd name="T27" fmla="*/ 286 h 310"/>
                  <a:gd name="T28" fmla="*/ 211 w 341"/>
                  <a:gd name="T29" fmla="*/ 277 h 310"/>
                  <a:gd name="T30" fmla="*/ 178 w 341"/>
                  <a:gd name="T31" fmla="*/ 297 h 310"/>
                  <a:gd name="T32" fmla="*/ 127 w 341"/>
                  <a:gd name="T33" fmla="*/ 309 h 310"/>
                  <a:gd name="T34" fmla="*/ 82 w 341"/>
                  <a:gd name="T35" fmla="*/ 309 h 310"/>
                  <a:gd name="T36" fmla="*/ 52 w 341"/>
                  <a:gd name="T37" fmla="*/ 301 h 310"/>
                  <a:gd name="T38" fmla="*/ 26 w 341"/>
                  <a:gd name="T39" fmla="*/ 285 h 310"/>
                  <a:gd name="T40" fmla="*/ 10 w 341"/>
                  <a:gd name="T41" fmla="*/ 265 h 310"/>
                  <a:gd name="T42" fmla="*/ 1 w 341"/>
                  <a:gd name="T43" fmla="*/ 242 h 310"/>
                  <a:gd name="T44" fmla="*/ 0 w 341"/>
                  <a:gd name="T45" fmla="*/ 216 h 310"/>
                  <a:gd name="T46" fmla="*/ 4 w 341"/>
                  <a:gd name="T47" fmla="*/ 193 h 310"/>
                  <a:gd name="T48" fmla="*/ 14 w 341"/>
                  <a:gd name="T49" fmla="*/ 175 h 310"/>
                  <a:gd name="T50" fmla="*/ 32 w 341"/>
                  <a:gd name="T51" fmla="*/ 159 h 310"/>
                  <a:gd name="T52" fmla="*/ 68 w 341"/>
                  <a:gd name="T53" fmla="*/ 143 h 310"/>
                  <a:gd name="T54" fmla="*/ 146 w 341"/>
                  <a:gd name="T55" fmla="*/ 126 h 310"/>
                  <a:gd name="T56" fmla="*/ 186 w 341"/>
                  <a:gd name="T57" fmla="*/ 116 h 310"/>
                  <a:gd name="T58" fmla="*/ 216 w 341"/>
                  <a:gd name="T59" fmla="*/ 104 h 310"/>
                  <a:gd name="T60" fmla="*/ 211 w 341"/>
                  <a:gd name="T61" fmla="*/ 81 h 310"/>
                  <a:gd name="T62" fmla="*/ 195 w 341"/>
                  <a:gd name="T63" fmla="*/ 70 h 310"/>
                  <a:gd name="T64" fmla="*/ 163 w 341"/>
                  <a:gd name="T65" fmla="*/ 67 h 310"/>
                  <a:gd name="T66" fmla="*/ 135 w 341"/>
                  <a:gd name="T67" fmla="*/ 77 h 310"/>
                  <a:gd name="T68" fmla="*/ 121 w 341"/>
                  <a:gd name="T69" fmla="*/ 94 h 310"/>
                  <a:gd name="T70" fmla="*/ 204 w 341"/>
                  <a:gd name="T71" fmla="*/ 167 h 310"/>
                  <a:gd name="T72" fmla="*/ 167 w 341"/>
                  <a:gd name="T73" fmla="*/ 177 h 310"/>
                  <a:gd name="T74" fmla="*/ 129 w 341"/>
                  <a:gd name="T75" fmla="*/ 191 h 310"/>
                  <a:gd name="T76" fmla="*/ 115 w 341"/>
                  <a:gd name="T77" fmla="*/ 205 h 310"/>
                  <a:gd name="T78" fmla="*/ 114 w 341"/>
                  <a:gd name="T79" fmla="*/ 223 h 310"/>
                  <a:gd name="T80" fmla="*/ 123 w 341"/>
                  <a:gd name="T81" fmla="*/ 238 h 310"/>
                  <a:gd name="T82" fmla="*/ 142 w 341"/>
                  <a:gd name="T83" fmla="*/ 246 h 310"/>
                  <a:gd name="T84" fmla="*/ 168 w 341"/>
                  <a:gd name="T85" fmla="*/ 244 h 310"/>
                  <a:gd name="T86" fmla="*/ 194 w 341"/>
                  <a:gd name="T87" fmla="*/ 233 h 310"/>
                  <a:gd name="T88" fmla="*/ 209 w 341"/>
                  <a:gd name="T89" fmla="*/ 215 h 310"/>
                  <a:gd name="T90" fmla="*/ 215 w 341"/>
                  <a:gd name="T91" fmla="*/ 19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10">
                    <a:moveTo>
                      <a:pt x="117" y="103"/>
                    </a:moveTo>
                    <a:lnTo>
                      <a:pt x="9" y="91"/>
                    </a:lnTo>
                    <a:lnTo>
                      <a:pt x="12" y="78"/>
                    </a:lnTo>
                    <a:lnTo>
                      <a:pt x="16" y="66"/>
                    </a:lnTo>
                    <a:lnTo>
                      <a:pt x="21" y="55"/>
                    </a:lnTo>
                    <a:lnTo>
                      <a:pt x="26" y="46"/>
                    </a:lnTo>
                    <a:lnTo>
                      <a:pt x="33" y="38"/>
                    </a:lnTo>
                    <a:lnTo>
                      <a:pt x="41" y="32"/>
                    </a:lnTo>
                    <a:lnTo>
                      <a:pt x="49" y="25"/>
                    </a:lnTo>
                    <a:lnTo>
                      <a:pt x="60" y="18"/>
                    </a:lnTo>
                    <a:lnTo>
                      <a:pt x="68" y="14"/>
                    </a:lnTo>
                    <a:lnTo>
                      <a:pt x="78" y="10"/>
                    </a:lnTo>
                    <a:lnTo>
                      <a:pt x="90" y="8"/>
                    </a:lnTo>
                    <a:lnTo>
                      <a:pt x="102" y="5"/>
                    </a:lnTo>
                    <a:lnTo>
                      <a:pt x="117" y="2"/>
                    </a:lnTo>
                    <a:lnTo>
                      <a:pt x="131" y="1"/>
                    </a:lnTo>
                    <a:lnTo>
                      <a:pt x="146" y="0"/>
                    </a:lnTo>
                    <a:lnTo>
                      <a:pt x="162" y="0"/>
                    </a:lnTo>
                    <a:lnTo>
                      <a:pt x="186" y="0"/>
                    </a:lnTo>
                    <a:lnTo>
                      <a:pt x="208" y="1"/>
                    </a:lnTo>
                    <a:lnTo>
                      <a:pt x="227" y="4"/>
                    </a:lnTo>
                    <a:lnTo>
                      <a:pt x="244" y="5"/>
                    </a:lnTo>
                    <a:lnTo>
                      <a:pt x="259" y="9"/>
                    </a:lnTo>
                    <a:lnTo>
                      <a:pt x="272" y="14"/>
                    </a:lnTo>
                    <a:lnTo>
                      <a:pt x="285" y="21"/>
                    </a:lnTo>
                    <a:lnTo>
                      <a:pt x="296" y="29"/>
                    </a:lnTo>
                    <a:lnTo>
                      <a:pt x="302" y="37"/>
                    </a:lnTo>
                    <a:lnTo>
                      <a:pt x="309" y="45"/>
                    </a:lnTo>
                    <a:lnTo>
                      <a:pt x="314" y="54"/>
                    </a:lnTo>
                    <a:lnTo>
                      <a:pt x="318" y="65"/>
                    </a:lnTo>
                    <a:lnTo>
                      <a:pt x="322" y="77"/>
                    </a:lnTo>
                    <a:lnTo>
                      <a:pt x="325" y="87"/>
                    </a:lnTo>
                    <a:lnTo>
                      <a:pt x="326" y="98"/>
                    </a:lnTo>
                    <a:lnTo>
                      <a:pt x="326" y="108"/>
                    </a:lnTo>
                    <a:lnTo>
                      <a:pt x="326" y="240"/>
                    </a:lnTo>
                    <a:lnTo>
                      <a:pt x="328" y="258"/>
                    </a:lnTo>
                    <a:lnTo>
                      <a:pt x="329" y="273"/>
                    </a:lnTo>
                    <a:lnTo>
                      <a:pt x="334" y="286"/>
                    </a:lnTo>
                    <a:lnTo>
                      <a:pt x="341" y="303"/>
                    </a:lnTo>
                    <a:lnTo>
                      <a:pt x="235" y="303"/>
                    </a:lnTo>
                    <a:lnTo>
                      <a:pt x="229" y="293"/>
                    </a:lnTo>
                    <a:lnTo>
                      <a:pt x="225" y="286"/>
                    </a:lnTo>
                    <a:lnTo>
                      <a:pt x="224" y="278"/>
                    </a:lnTo>
                    <a:lnTo>
                      <a:pt x="221" y="266"/>
                    </a:lnTo>
                    <a:lnTo>
                      <a:pt x="211" y="277"/>
                    </a:lnTo>
                    <a:lnTo>
                      <a:pt x="200" y="285"/>
                    </a:lnTo>
                    <a:lnTo>
                      <a:pt x="188" y="292"/>
                    </a:lnTo>
                    <a:lnTo>
                      <a:pt x="178" y="297"/>
                    </a:lnTo>
                    <a:lnTo>
                      <a:pt x="162" y="303"/>
                    </a:lnTo>
                    <a:lnTo>
                      <a:pt x="144" y="306"/>
                    </a:lnTo>
                    <a:lnTo>
                      <a:pt x="127" y="309"/>
                    </a:lnTo>
                    <a:lnTo>
                      <a:pt x="107" y="310"/>
                    </a:lnTo>
                    <a:lnTo>
                      <a:pt x="95" y="309"/>
                    </a:lnTo>
                    <a:lnTo>
                      <a:pt x="82" y="309"/>
                    </a:lnTo>
                    <a:lnTo>
                      <a:pt x="71" y="306"/>
                    </a:lnTo>
                    <a:lnTo>
                      <a:pt x="61" y="303"/>
                    </a:lnTo>
                    <a:lnTo>
                      <a:pt x="52" y="301"/>
                    </a:lnTo>
                    <a:lnTo>
                      <a:pt x="42" y="295"/>
                    </a:lnTo>
                    <a:lnTo>
                      <a:pt x="34" y="292"/>
                    </a:lnTo>
                    <a:lnTo>
                      <a:pt x="26" y="285"/>
                    </a:lnTo>
                    <a:lnTo>
                      <a:pt x="21" y="278"/>
                    </a:lnTo>
                    <a:lnTo>
                      <a:pt x="14" y="272"/>
                    </a:lnTo>
                    <a:lnTo>
                      <a:pt x="10" y="265"/>
                    </a:lnTo>
                    <a:lnTo>
                      <a:pt x="6" y="258"/>
                    </a:lnTo>
                    <a:lnTo>
                      <a:pt x="4" y="250"/>
                    </a:lnTo>
                    <a:lnTo>
                      <a:pt x="1" y="242"/>
                    </a:lnTo>
                    <a:lnTo>
                      <a:pt x="0" y="233"/>
                    </a:lnTo>
                    <a:lnTo>
                      <a:pt x="0" y="225"/>
                    </a:lnTo>
                    <a:lnTo>
                      <a:pt x="0" y="216"/>
                    </a:lnTo>
                    <a:lnTo>
                      <a:pt x="1" y="208"/>
                    </a:lnTo>
                    <a:lnTo>
                      <a:pt x="2" y="201"/>
                    </a:lnTo>
                    <a:lnTo>
                      <a:pt x="4" y="193"/>
                    </a:lnTo>
                    <a:lnTo>
                      <a:pt x="8" y="187"/>
                    </a:lnTo>
                    <a:lnTo>
                      <a:pt x="10" y="180"/>
                    </a:lnTo>
                    <a:lnTo>
                      <a:pt x="14" y="175"/>
                    </a:lnTo>
                    <a:lnTo>
                      <a:pt x="20" y="169"/>
                    </a:lnTo>
                    <a:lnTo>
                      <a:pt x="25" y="164"/>
                    </a:lnTo>
                    <a:lnTo>
                      <a:pt x="32" y="159"/>
                    </a:lnTo>
                    <a:lnTo>
                      <a:pt x="38" y="155"/>
                    </a:lnTo>
                    <a:lnTo>
                      <a:pt x="48" y="150"/>
                    </a:lnTo>
                    <a:lnTo>
                      <a:pt x="68" y="143"/>
                    </a:lnTo>
                    <a:lnTo>
                      <a:pt x="93" y="136"/>
                    </a:lnTo>
                    <a:lnTo>
                      <a:pt x="122" y="131"/>
                    </a:lnTo>
                    <a:lnTo>
                      <a:pt x="146" y="126"/>
                    </a:lnTo>
                    <a:lnTo>
                      <a:pt x="163" y="122"/>
                    </a:lnTo>
                    <a:lnTo>
                      <a:pt x="175" y="119"/>
                    </a:lnTo>
                    <a:lnTo>
                      <a:pt x="186" y="116"/>
                    </a:lnTo>
                    <a:lnTo>
                      <a:pt x="195" y="112"/>
                    </a:lnTo>
                    <a:lnTo>
                      <a:pt x="205" y="108"/>
                    </a:lnTo>
                    <a:lnTo>
                      <a:pt x="216" y="104"/>
                    </a:lnTo>
                    <a:lnTo>
                      <a:pt x="215" y="95"/>
                    </a:lnTo>
                    <a:lnTo>
                      <a:pt x="213" y="87"/>
                    </a:lnTo>
                    <a:lnTo>
                      <a:pt x="211" y="81"/>
                    </a:lnTo>
                    <a:lnTo>
                      <a:pt x="207" y="75"/>
                    </a:lnTo>
                    <a:lnTo>
                      <a:pt x="202" y="73"/>
                    </a:lnTo>
                    <a:lnTo>
                      <a:pt x="195" y="70"/>
                    </a:lnTo>
                    <a:lnTo>
                      <a:pt x="187" y="67"/>
                    </a:lnTo>
                    <a:lnTo>
                      <a:pt x="176" y="67"/>
                    </a:lnTo>
                    <a:lnTo>
                      <a:pt x="163" y="67"/>
                    </a:lnTo>
                    <a:lnTo>
                      <a:pt x="152" y="70"/>
                    </a:lnTo>
                    <a:lnTo>
                      <a:pt x="143" y="73"/>
                    </a:lnTo>
                    <a:lnTo>
                      <a:pt x="135" y="77"/>
                    </a:lnTo>
                    <a:lnTo>
                      <a:pt x="130" y="81"/>
                    </a:lnTo>
                    <a:lnTo>
                      <a:pt x="125" y="86"/>
                    </a:lnTo>
                    <a:lnTo>
                      <a:pt x="121" y="94"/>
                    </a:lnTo>
                    <a:lnTo>
                      <a:pt x="117" y="103"/>
                    </a:lnTo>
                    <a:close/>
                    <a:moveTo>
                      <a:pt x="216" y="163"/>
                    </a:moveTo>
                    <a:lnTo>
                      <a:pt x="204" y="167"/>
                    </a:lnTo>
                    <a:lnTo>
                      <a:pt x="192" y="171"/>
                    </a:lnTo>
                    <a:lnTo>
                      <a:pt x="179" y="173"/>
                    </a:lnTo>
                    <a:lnTo>
                      <a:pt x="167" y="177"/>
                    </a:lnTo>
                    <a:lnTo>
                      <a:pt x="151" y="181"/>
                    </a:lnTo>
                    <a:lnTo>
                      <a:pt x="139" y="187"/>
                    </a:lnTo>
                    <a:lnTo>
                      <a:pt x="129" y="191"/>
                    </a:lnTo>
                    <a:lnTo>
                      <a:pt x="123" y="195"/>
                    </a:lnTo>
                    <a:lnTo>
                      <a:pt x="119" y="200"/>
                    </a:lnTo>
                    <a:lnTo>
                      <a:pt x="115" y="205"/>
                    </a:lnTo>
                    <a:lnTo>
                      <a:pt x="114" y="211"/>
                    </a:lnTo>
                    <a:lnTo>
                      <a:pt x="114" y="216"/>
                    </a:lnTo>
                    <a:lnTo>
                      <a:pt x="114" y="223"/>
                    </a:lnTo>
                    <a:lnTo>
                      <a:pt x="115" y="228"/>
                    </a:lnTo>
                    <a:lnTo>
                      <a:pt x="119" y="233"/>
                    </a:lnTo>
                    <a:lnTo>
                      <a:pt x="123" y="238"/>
                    </a:lnTo>
                    <a:lnTo>
                      <a:pt x="129" y="242"/>
                    </a:lnTo>
                    <a:lnTo>
                      <a:pt x="134" y="245"/>
                    </a:lnTo>
                    <a:lnTo>
                      <a:pt x="142" y="246"/>
                    </a:lnTo>
                    <a:lnTo>
                      <a:pt x="150" y="246"/>
                    </a:lnTo>
                    <a:lnTo>
                      <a:pt x="159" y="246"/>
                    </a:lnTo>
                    <a:lnTo>
                      <a:pt x="168" y="244"/>
                    </a:lnTo>
                    <a:lnTo>
                      <a:pt x="178" y="241"/>
                    </a:lnTo>
                    <a:lnTo>
                      <a:pt x="186" y="237"/>
                    </a:lnTo>
                    <a:lnTo>
                      <a:pt x="194" y="233"/>
                    </a:lnTo>
                    <a:lnTo>
                      <a:pt x="200" y="228"/>
                    </a:lnTo>
                    <a:lnTo>
                      <a:pt x="204" y="221"/>
                    </a:lnTo>
                    <a:lnTo>
                      <a:pt x="209" y="215"/>
                    </a:lnTo>
                    <a:lnTo>
                      <a:pt x="212" y="208"/>
                    </a:lnTo>
                    <a:lnTo>
                      <a:pt x="213" y="200"/>
                    </a:lnTo>
                    <a:lnTo>
                      <a:pt x="215" y="191"/>
                    </a:lnTo>
                    <a:lnTo>
                      <a:pt x="216" y="180"/>
                    </a:lnTo>
                    <a:lnTo>
                      <a:pt x="216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8" name="Freeform 410">
                <a:extLst>
                  <a:ext uri="{FF2B5EF4-FFF2-40B4-BE49-F238E27FC236}">
                    <a16:creationId xmlns:a16="http://schemas.microsoft.com/office/drawing/2014/main" id="{8339DEAA-895A-4D67-8997-1486AF965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1495"/>
                <a:ext cx="126" cy="76"/>
              </a:xfrm>
              <a:custGeom>
                <a:avLst/>
                <a:gdLst>
                  <a:gd name="T0" fmla="*/ 106 w 504"/>
                  <a:gd name="T1" fmla="*/ 6 h 303"/>
                  <a:gd name="T2" fmla="*/ 118 w 504"/>
                  <a:gd name="T3" fmla="*/ 37 h 303"/>
                  <a:gd name="T4" fmla="*/ 141 w 504"/>
                  <a:gd name="T5" fmla="*/ 18 h 303"/>
                  <a:gd name="T6" fmla="*/ 165 w 504"/>
                  <a:gd name="T7" fmla="*/ 6 h 303"/>
                  <a:gd name="T8" fmla="*/ 194 w 504"/>
                  <a:gd name="T9" fmla="*/ 1 h 303"/>
                  <a:gd name="T10" fmla="*/ 226 w 504"/>
                  <a:gd name="T11" fmla="*/ 1 h 303"/>
                  <a:gd name="T12" fmla="*/ 254 w 504"/>
                  <a:gd name="T13" fmla="*/ 6 h 303"/>
                  <a:gd name="T14" fmla="*/ 275 w 504"/>
                  <a:gd name="T15" fmla="*/ 20 h 303"/>
                  <a:gd name="T16" fmla="*/ 292 w 504"/>
                  <a:gd name="T17" fmla="*/ 38 h 303"/>
                  <a:gd name="T18" fmla="*/ 312 w 504"/>
                  <a:gd name="T19" fmla="*/ 37 h 303"/>
                  <a:gd name="T20" fmla="*/ 337 w 504"/>
                  <a:gd name="T21" fmla="*/ 17 h 303"/>
                  <a:gd name="T22" fmla="*/ 360 w 504"/>
                  <a:gd name="T23" fmla="*/ 6 h 303"/>
                  <a:gd name="T24" fmla="*/ 388 w 504"/>
                  <a:gd name="T25" fmla="*/ 1 h 303"/>
                  <a:gd name="T26" fmla="*/ 414 w 504"/>
                  <a:gd name="T27" fmla="*/ 0 h 303"/>
                  <a:gd name="T28" fmla="*/ 435 w 504"/>
                  <a:gd name="T29" fmla="*/ 4 h 303"/>
                  <a:gd name="T30" fmla="*/ 454 w 504"/>
                  <a:gd name="T31" fmla="*/ 10 h 303"/>
                  <a:gd name="T32" fmla="*/ 470 w 504"/>
                  <a:gd name="T33" fmla="*/ 21 h 303"/>
                  <a:gd name="T34" fmla="*/ 483 w 504"/>
                  <a:gd name="T35" fmla="*/ 35 h 303"/>
                  <a:gd name="T36" fmla="*/ 494 w 504"/>
                  <a:gd name="T37" fmla="*/ 54 h 303"/>
                  <a:gd name="T38" fmla="*/ 500 w 504"/>
                  <a:gd name="T39" fmla="*/ 77 h 303"/>
                  <a:gd name="T40" fmla="*/ 503 w 504"/>
                  <a:gd name="T41" fmla="*/ 102 h 303"/>
                  <a:gd name="T42" fmla="*/ 504 w 504"/>
                  <a:gd name="T43" fmla="*/ 303 h 303"/>
                  <a:gd name="T44" fmla="*/ 390 w 504"/>
                  <a:gd name="T45" fmla="*/ 134 h 303"/>
                  <a:gd name="T46" fmla="*/ 388 w 504"/>
                  <a:gd name="T47" fmla="*/ 116 h 303"/>
                  <a:gd name="T48" fmla="*/ 382 w 504"/>
                  <a:gd name="T49" fmla="*/ 104 h 303"/>
                  <a:gd name="T50" fmla="*/ 369 w 504"/>
                  <a:gd name="T51" fmla="*/ 93 h 303"/>
                  <a:gd name="T52" fmla="*/ 353 w 504"/>
                  <a:gd name="T53" fmla="*/ 89 h 303"/>
                  <a:gd name="T54" fmla="*/ 336 w 504"/>
                  <a:gd name="T55" fmla="*/ 93 h 303"/>
                  <a:gd name="T56" fmla="*/ 321 w 504"/>
                  <a:gd name="T57" fmla="*/ 103 h 303"/>
                  <a:gd name="T58" fmla="*/ 312 w 504"/>
                  <a:gd name="T59" fmla="*/ 122 h 303"/>
                  <a:gd name="T60" fmla="*/ 309 w 504"/>
                  <a:gd name="T61" fmla="*/ 150 h 303"/>
                  <a:gd name="T62" fmla="*/ 195 w 504"/>
                  <a:gd name="T63" fmla="*/ 303 h 303"/>
                  <a:gd name="T64" fmla="*/ 194 w 504"/>
                  <a:gd name="T65" fmla="*/ 123 h 303"/>
                  <a:gd name="T66" fmla="*/ 191 w 504"/>
                  <a:gd name="T67" fmla="*/ 108 h 303"/>
                  <a:gd name="T68" fmla="*/ 185 w 504"/>
                  <a:gd name="T69" fmla="*/ 99 h 303"/>
                  <a:gd name="T70" fmla="*/ 175 w 504"/>
                  <a:gd name="T71" fmla="*/ 93 h 303"/>
                  <a:gd name="T72" fmla="*/ 165 w 504"/>
                  <a:gd name="T73" fmla="*/ 89 h 303"/>
                  <a:gd name="T74" fmla="*/ 150 w 504"/>
                  <a:gd name="T75" fmla="*/ 90 h 303"/>
                  <a:gd name="T76" fmla="*/ 134 w 504"/>
                  <a:gd name="T77" fmla="*/ 97 h 303"/>
                  <a:gd name="T78" fmla="*/ 122 w 504"/>
                  <a:gd name="T79" fmla="*/ 111 h 303"/>
                  <a:gd name="T80" fmla="*/ 116 w 504"/>
                  <a:gd name="T81" fmla="*/ 136 h 303"/>
                  <a:gd name="T82" fmla="*/ 114 w 504"/>
                  <a:gd name="T83" fmla="*/ 303 h 303"/>
                  <a:gd name="T84" fmla="*/ 0 w 504"/>
                  <a:gd name="T85" fmla="*/ 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4" h="303">
                    <a:moveTo>
                      <a:pt x="0" y="6"/>
                    </a:moveTo>
                    <a:lnTo>
                      <a:pt x="106" y="6"/>
                    </a:lnTo>
                    <a:lnTo>
                      <a:pt x="106" y="50"/>
                    </a:lnTo>
                    <a:lnTo>
                      <a:pt x="118" y="37"/>
                    </a:lnTo>
                    <a:lnTo>
                      <a:pt x="130" y="26"/>
                    </a:lnTo>
                    <a:lnTo>
                      <a:pt x="141" y="18"/>
                    </a:lnTo>
                    <a:lnTo>
                      <a:pt x="153" y="12"/>
                    </a:lnTo>
                    <a:lnTo>
                      <a:pt x="165" y="6"/>
                    </a:lnTo>
                    <a:lnTo>
                      <a:pt x="179" y="2"/>
                    </a:lnTo>
                    <a:lnTo>
                      <a:pt x="194" y="1"/>
                    </a:lnTo>
                    <a:lnTo>
                      <a:pt x="210" y="0"/>
                    </a:lnTo>
                    <a:lnTo>
                      <a:pt x="226" y="1"/>
                    </a:lnTo>
                    <a:lnTo>
                      <a:pt x="242" y="2"/>
                    </a:lnTo>
                    <a:lnTo>
                      <a:pt x="254" y="6"/>
                    </a:lnTo>
                    <a:lnTo>
                      <a:pt x="266" y="13"/>
                    </a:lnTo>
                    <a:lnTo>
                      <a:pt x="275" y="20"/>
                    </a:lnTo>
                    <a:lnTo>
                      <a:pt x="284" y="28"/>
                    </a:lnTo>
                    <a:lnTo>
                      <a:pt x="292" y="38"/>
                    </a:lnTo>
                    <a:lnTo>
                      <a:pt x="299" y="50"/>
                    </a:lnTo>
                    <a:lnTo>
                      <a:pt x="312" y="37"/>
                    </a:lnTo>
                    <a:lnTo>
                      <a:pt x="325" y="25"/>
                    </a:lnTo>
                    <a:lnTo>
                      <a:pt x="337" y="17"/>
                    </a:lnTo>
                    <a:lnTo>
                      <a:pt x="348" y="10"/>
                    </a:lnTo>
                    <a:lnTo>
                      <a:pt x="360" y="6"/>
                    </a:lnTo>
                    <a:lnTo>
                      <a:pt x="373" y="2"/>
                    </a:lnTo>
                    <a:lnTo>
                      <a:pt x="388" y="1"/>
                    </a:lnTo>
                    <a:lnTo>
                      <a:pt x="402" y="0"/>
                    </a:lnTo>
                    <a:lnTo>
                      <a:pt x="414" y="0"/>
                    </a:lnTo>
                    <a:lnTo>
                      <a:pt x="425" y="1"/>
                    </a:lnTo>
                    <a:lnTo>
                      <a:pt x="435" y="4"/>
                    </a:lnTo>
                    <a:lnTo>
                      <a:pt x="445" y="6"/>
                    </a:lnTo>
                    <a:lnTo>
                      <a:pt x="454" y="10"/>
                    </a:lnTo>
                    <a:lnTo>
                      <a:pt x="462" y="16"/>
                    </a:lnTo>
                    <a:lnTo>
                      <a:pt x="470" y="21"/>
                    </a:lnTo>
                    <a:lnTo>
                      <a:pt x="477" y="29"/>
                    </a:lnTo>
                    <a:lnTo>
                      <a:pt x="483" y="35"/>
                    </a:lnTo>
                    <a:lnTo>
                      <a:pt x="488" y="45"/>
                    </a:lnTo>
                    <a:lnTo>
                      <a:pt x="494" y="54"/>
                    </a:lnTo>
                    <a:lnTo>
                      <a:pt x="498" y="65"/>
                    </a:lnTo>
                    <a:lnTo>
                      <a:pt x="500" y="77"/>
                    </a:lnTo>
                    <a:lnTo>
                      <a:pt x="502" y="89"/>
                    </a:lnTo>
                    <a:lnTo>
                      <a:pt x="503" y="102"/>
                    </a:lnTo>
                    <a:lnTo>
                      <a:pt x="504" y="116"/>
                    </a:lnTo>
                    <a:lnTo>
                      <a:pt x="504" y="303"/>
                    </a:lnTo>
                    <a:lnTo>
                      <a:pt x="390" y="303"/>
                    </a:lnTo>
                    <a:lnTo>
                      <a:pt x="390" y="134"/>
                    </a:lnTo>
                    <a:lnTo>
                      <a:pt x="389" y="124"/>
                    </a:lnTo>
                    <a:lnTo>
                      <a:pt x="388" y="116"/>
                    </a:lnTo>
                    <a:lnTo>
                      <a:pt x="385" y="110"/>
                    </a:lnTo>
                    <a:lnTo>
                      <a:pt x="382" y="104"/>
                    </a:lnTo>
                    <a:lnTo>
                      <a:pt x="376" y="98"/>
                    </a:lnTo>
                    <a:lnTo>
                      <a:pt x="369" y="93"/>
                    </a:lnTo>
                    <a:lnTo>
                      <a:pt x="362" y="90"/>
                    </a:lnTo>
                    <a:lnTo>
                      <a:pt x="353" y="89"/>
                    </a:lnTo>
                    <a:lnTo>
                      <a:pt x="344" y="90"/>
                    </a:lnTo>
                    <a:lnTo>
                      <a:pt x="336" y="93"/>
                    </a:lnTo>
                    <a:lnTo>
                      <a:pt x="328" y="97"/>
                    </a:lnTo>
                    <a:lnTo>
                      <a:pt x="321" y="103"/>
                    </a:lnTo>
                    <a:lnTo>
                      <a:pt x="316" y="112"/>
                    </a:lnTo>
                    <a:lnTo>
                      <a:pt x="312" y="122"/>
                    </a:lnTo>
                    <a:lnTo>
                      <a:pt x="309" y="135"/>
                    </a:lnTo>
                    <a:lnTo>
                      <a:pt x="309" y="150"/>
                    </a:lnTo>
                    <a:lnTo>
                      <a:pt x="309" y="303"/>
                    </a:lnTo>
                    <a:lnTo>
                      <a:pt x="195" y="303"/>
                    </a:lnTo>
                    <a:lnTo>
                      <a:pt x="195" y="140"/>
                    </a:lnTo>
                    <a:lnTo>
                      <a:pt x="194" y="123"/>
                    </a:lnTo>
                    <a:lnTo>
                      <a:pt x="193" y="114"/>
                    </a:lnTo>
                    <a:lnTo>
                      <a:pt x="191" y="108"/>
                    </a:lnTo>
                    <a:lnTo>
                      <a:pt x="187" y="103"/>
                    </a:lnTo>
                    <a:lnTo>
                      <a:pt x="185" y="99"/>
                    </a:lnTo>
                    <a:lnTo>
                      <a:pt x="181" y="95"/>
                    </a:lnTo>
                    <a:lnTo>
                      <a:pt x="175" y="93"/>
                    </a:lnTo>
                    <a:lnTo>
                      <a:pt x="170" y="90"/>
                    </a:lnTo>
                    <a:lnTo>
                      <a:pt x="165" y="89"/>
                    </a:lnTo>
                    <a:lnTo>
                      <a:pt x="159" y="89"/>
                    </a:lnTo>
                    <a:lnTo>
                      <a:pt x="150" y="90"/>
                    </a:lnTo>
                    <a:lnTo>
                      <a:pt x="141" y="93"/>
                    </a:lnTo>
                    <a:lnTo>
                      <a:pt x="134" y="97"/>
                    </a:lnTo>
                    <a:lnTo>
                      <a:pt x="128" y="103"/>
                    </a:lnTo>
                    <a:lnTo>
                      <a:pt x="122" y="111"/>
                    </a:lnTo>
                    <a:lnTo>
                      <a:pt x="118" y="123"/>
                    </a:lnTo>
                    <a:lnTo>
                      <a:pt x="116" y="136"/>
                    </a:lnTo>
                    <a:lnTo>
                      <a:pt x="114" y="152"/>
                    </a:lnTo>
                    <a:lnTo>
                      <a:pt x="114" y="303"/>
                    </a:lnTo>
                    <a:lnTo>
                      <a:pt x="0" y="30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79" name="Freeform 411">
                <a:extLst>
                  <a:ext uri="{FF2B5EF4-FFF2-40B4-BE49-F238E27FC236}">
                    <a16:creationId xmlns:a16="http://schemas.microsoft.com/office/drawing/2014/main" id="{FEA426D5-BAA1-4039-98B0-77F89DF59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5" y="1469"/>
                <a:ext cx="29" cy="102"/>
              </a:xfrm>
              <a:custGeom>
                <a:avLst/>
                <a:gdLst>
                  <a:gd name="T0" fmla="*/ 0 w 114"/>
                  <a:gd name="T1" fmla="*/ 0 h 409"/>
                  <a:gd name="T2" fmla="*/ 114 w 114"/>
                  <a:gd name="T3" fmla="*/ 0 h 409"/>
                  <a:gd name="T4" fmla="*/ 114 w 114"/>
                  <a:gd name="T5" fmla="*/ 76 h 409"/>
                  <a:gd name="T6" fmla="*/ 0 w 114"/>
                  <a:gd name="T7" fmla="*/ 76 h 409"/>
                  <a:gd name="T8" fmla="*/ 0 w 114"/>
                  <a:gd name="T9" fmla="*/ 0 h 409"/>
                  <a:gd name="T10" fmla="*/ 0 w 114"/>
                  <a:gd name="T11" fmla="*/ 112 h 409"/>
                  <a:gd name="T12" fmla="*/ 114 w 114"/>
                  <a:gd name="T13" fmla="*/ 112 h 409"/>
                  <a:gd name="T14" fmla="*/ 114 w 114"/>
                  <a:gd name="T15" fmla="*/ 409 h 409"/>
                  <a:gd name="T16" fmla="*/ 0 w 114"/>
                  <a:gd name="T17" fmla="*/ 409 h 409"/>
                  <a:gd name="T18" fmla="*/ 0 w 114"/>
                  <a:gd name="T19" fmla="*/ 11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09">
                    <a:moveTo>
                      <a:pt x="0" y="0"/>
                    </a:moveTo>
                    <a:lnTo>
                      <a:pt x="114" y="0"/>
                    </a:lnTo>
                    <a:lnTo>
                      <a:pt x="114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112"/>
                    </a:moveTo>
                    <a:lnTo>
                      <a:pt x="114" y="112"/>
                    </a:lnTo>
                    <a:lnTo>
                      <a:pt x="114" y="409"/>
                    </a:lnTo>
                    <a:lnTo>
                      <a:pt x="0" y="40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0" name="Freeform 412">
                <a:extLst>
                  <a:ext uri="{FF2B5EF4-FFF2-40B4-BE49-F238E27FC236}">
                    <a16:creationId xmlns:a16="http://schemas.microsoft.com/office/drawing/2014/main" id="{7A24D6FD-A336-4765-B4CB-BB1CA592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1495"/>
                <a:ext cx="78" cy="76"/>
              </a:xfrm>
              <a:custGeom>
                <a:avLst/>
                <a:gdLst>
                  <a:gd name="T0" fmla="*/ 0 w 314"/>
                  <a:gd name="T1" fmla="*/ 6 h 303"/>
                  <a:gd name="T2" fmla="*/ 106 w 314"/>
                  <a:gd name="T3" fmla="*/ 6 h 303"/>
                  <a:gd name="T4" fmla="*/ 106 w 314"/>
                  <a:gd name="T5" fmla="*/ 55 h 303"/>
                  <a:gd name="T6" fmla="*/ 118 w 314"/>
                  <a:gd name="T7" fmla="*/ 41 h 303"/>
                  <a:gd name="T8" fmla="*/ 130 w 314"/>
                  <a:gd name="T9" fmla="*/ 29 h 303"/>
                  <a:gd name="T10" fmla="*/ 142 w 314"/>
                  <a:gd name="T11" fmla="*/ 20 h 303"/>
                  <a:gd name="T12" fmla="*/ 154 w 314"/>
                  <a:gd name="T13" fmla="*/ 13 h 303"/>
                  <a:gd name="T14" fmla="*/ 167 w 314"/>
                  <a:gd name="T15" fmla="*/ 8 h 303"/>
                  <a:gd name="T16" fmla="*/ 182 w 314"/>
                  <a:gd name="T17" fmla="*/ 4 h 303"/>
                  <a:gd name="T18" fmla="*/ 196 w 314"/>
                  <a:gd name="T19" fmla="*/ 1 h 303"/>
                  <a:gd name="T20" fmla="*/ 213 w 314"/>
                  <a:gd name="T21" fmla="*/ 0 h 303"/>
                  <a:gd name="T22" fmla="*/ 225 w 314"/>
                  <a:gd name="T23" fmla="*/ 0 h 303"/>
                  <a:gd name="T24" fmla="*/ 236 w 314"/>
                  <a:gd name="T25" fmla="*/ 1 h 303"/>
                  <a:gd name="T26" fmla="*/ 245 w 314"/>
                  <a:gd name="T27" fmla="*/ 4 h 303"/>
                  <a:gd name="T28" fmla="*/ 256 w 314"/>
                  <a:gd name="T29" fmla="*/ 6 h 303"/>
                  <a:gd name="T30" fmla="*/ 264 w 314"/>
                  <a:gd name="T31" fmla="*/ 10 h 303"/>
                  <a:gd name="T32" fmla="*/ 273 w 314"/>
                  <a:gd name="T33" fmla="*/ 16 h 303"/>
                  <a:gd name="T34" fmla="*/ 280 w 314"/>
                  <a:gd name="T35" fmla="*/ 21 h 303"/>
                  <a:gd name="T36" fmla="*/ 288 w 314"/>
                  <a:gd name="T37" fmla="*/ 28 h 303"/>
                  <a:gd name="T38" fmla="*/ 293 w 314"/>
                  <a:gd name="T39" fmla="*/ 35 h 303"/>
                  <a:gd name="T40" fmla="*/ 298 w 314"/>
                  <a:gd name="T41" fmla="*/ 43 h 303"/>
                  <a:gd name="T42" fmla="*/ 304 w 314"/>
                  <a:gd name="T43" fmla="*/ 53 h 303"/>
                  <a:gd name="T44" fmla="*/ 308 w 314"/>
                  <a:gd name="T45" fmla="*/ 63 h 303"/>
                  <a:gd name="T46" fmla="*/ 310 w 314"/>
                  <a:gd name="T47" fmla="*/ 75 h 303"/>
                  <a:gd name="T48" fmla="*/ 312 w 314"/>
                  <a:gd name="T49" fmla="*/ 87 h 303"/>
                  <a:gd name="T50" fmla="*/ 313 w 314"/>
                  <a:gd name="T51" fmla="*/ 100 h 303"/>
                  <a:gd name="T52" fmla="*/ 314 w 314"/>
                  <a:gd name="T53" fmla="*/ 115 h 303"/>
                  <a:gd name="T54" fmla="*/ 314 w 314"/>
                  <a:gd name="T55" fmla="*/ 303 h 303"/>
                  <a:gd name="T56" fmla="*/ 200 w 314"/>
                  <a:gd name="T57" fmla="*/ 303 h 303"/>
                  <a:gd name="T58" fmla="*/ 200 w 314"/>
                  <a:gd name="T59" fmla="*/ 140 h 303"/>
                  <a:gd name="T60" fmla="*/ 199 w 314"/>
                  <a:gd name="T61" fmla="*/ 127 h 303"/>
                  <a:gd name="T62" fmla="*/ 197 w 314"/>
                  <a:gd name="T63" fmla="*/ 116 h 303"/>
                  <a:gd name="T64" fmla="*/ 193 w 314"/>
                  <a:gd name="T65" fmla="*/ 107 h 303"/>
                  <a:gd name="T66" fmla="*/ 189 w 314"/>
                  <a:gd name="T67" fmla="*/ 100 h 303"/>
                  <a:gd name="T68" fmla="*/ 183 w 314"/>
                  <a:gd name="T69" fmla="*/ 95 h 303"/>
                  <a:gd name="T70" fmla="*/ 176 w 314"/>
                  <a:gd name="T71" fmla="*/ 91 h 303"/>
                  <a:gd name="T72" fmla="*/ 170 w 314"/>
                  <a:gd name="T73" fmla="*/ 90 h 303"/>
                  <a:gd name="T74" fmla="*/ 160 w 314"/>
                  <a:gd name="T75" fmla="*/ 89 h 303"/>
                  <a:gd name="T76" fmla="*/ 150 w 314"/>
                  <a:gd name="T77" fmla="*/ 90 h 303"/>
                  <a:gd name="T78" fmla="*/ 142 w 314"/>
                  <a:gd name="T79" fmla="*/ 93 h 303"/>
                  <a:gd name="T80" fmla="*/ 134 w 314"/>
                  <a:gd name="T81" fmla="*/ 98 h 303"/>
                  <a:gd name="T82" fmla="*/ 127 w 314"/>
                  <a:gd name="T83" fmla="*/ 104 h 303"/>
                  <a:gd name="T84" fmla="*/ 123 w 314"/>
                  <a:gd name="T85" fmla="*/ 108 h 303"/>
                  <a:gd name="T86" fmla="*/ 120 w 314"/>
                  <a:gd name="T87" fmla="*/ 114 h 303"/>
                  <a:gd name="T88" fmla="*/ 119 w 314"/>
                  <a:gd name="T89" fmla="*/ 120 h 303"/>
                  <a:gd name="T90" fmla="*/ 117 w 314"/>
                  <a:gd name="T91" fmla="*/ 127 h 303"/>
                  <a:gd name="T92" fmla="*/ 115 w 314"/>
                  <a:gd name="T93" fmla="*/ 142 h 303"/>
                  <a:gd name="T94" fmla="*/ 114 w 314"/>
                  <a:gd name="T95" fmla="*/ 160 h 303"/>
                  <a:gd name="T96" fmla="*/ 114 w 314"/>
                  <a:gd name="T97" fmla="*/ 303 h 303"/>
                  <a:gd name="T98" fmla="*/ 0 w 314"/>
                  <a:gd name="T99" fmla="*/ 303 h 303"/>
                  <a:gd name="T100" fmla="*/ 0 w 314"/>
                  <a:gd name="T101" fmla="*/ 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4" h="303">
                    <a:moveTo>
                      <a:pt x="0" y="6"/>
                    </a:moveTo>
                    <a:lnTo>
                      <a:pt x="106" y="6"/>
                    </a:lnTo>
                    <a:lnTo>
                      <a:pt x="106" y="55"/>
                    </a:lnTo>
                    <a:lnTo>
                      <a:pt x="118" y="41"/>
                    </a:lnTo>
                    <a:lnTo>
                      <a:pt x="130" y="29"/>
                    </a:lnTo>
                    <a:lnTo>
                      <a:pt x="142" y="20"/>
                    </a:lnTo>
                    <a:lnTo>
                      <a:pt x="154" y="13"/>
                    </a:lnTo>
                    <a:lnTo>
                      <a:pt x="167" y="8"/>
                    </a:lnTo>
                    <a:lnTo>
                      <a:pt x="182" y="4"/>
                    </a:lnTo>
                    <a:lnTo>
                      <a:pt x="196" y="1"/>
                    </a:lnTo>
                    <a:lnTo>
                      <a:pt x="213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5" y="4"/>
                    </a:lnTo>
                    <a:lnTo>
                      <a:pt x="256" y="6"/>
                    </a:lnTo>
                    <a:lnTo>
                      <a:pt x="264" y="10"/>
                    </a:lnTo>
                    <a:lnTo>
                      <a:pt x="273" y="16"/>
                    </a:lnTo>
                    <a:lnTo>
                      <a:pt x="280" y="21"/>
                    </a:lnTo>
                    <a:lnTo>
                      <a:pt x="288" y="28"/>
                    </a:lnTo>
                    <a:lnTo>
                      <a:pt x="293" y="35"/>
                    </a:lnTo>
                    <a:lnTo>
                      <a:pt x="298" y="43"/>
                    </a:lnTo>
                    <a:lnTo>
                      <a:pt x="304" y="53"/>
                    </a:lnTo>
                    <a:lnTo>
                      <a:pt x="308" y="63"/>
                    </a:lnTo>
                    <a:lnTo>
                      <a:pt x="310" y="75"/>
                    </a:lnTo>
                    <a:lnTo>
                      <a:pt x="312" y="87"/>
                    </a:lnTo>
                    <a:lnTo>
                      <a:pt x="313" y="100"/>
                    </a:lnTo>
                    <a:lnTo>
                      <a:pt x="314" y="115"/>
                    </a:lnTo>
                    <a:lnTo>
                      <a:pt x="314" y="303"/>
                    </a:lnTo>
                    <a:lnTo>
                      <a:pt x="200" y="303"/>
                    </a:lnTo>
                    <a:lnTo>
                      <a:pt x="200" y="140"/>
                    </a:lnTo>
                    <a:lnTo>
                      <a:pt x="199" y="127"/>
                    </a:lnTo>
                    <a:lnTo>
                      <a:pt x="197" y="116"/>
                    </a:lnTo>
                    <a:lnTo>
                      <a:pt x="193" y="107"/>
                    </a:lnTo>
                    <a:lnTo>
                      <a:pt x="189" y="100"/>
                    </a:lnTo>
                    <a:lnTo>
                      <a:pt x="183" y="95"/>
                    </a:lnTo>
                    <a:lnTo>
                      <a:pt x="176" y="91"/>
                    </a:lnTo>
                    <a:lnTo>
                      <a:pt x="170" y="90"/>
                    </a:lnTo>
                    <a:lnTo>
                      <a:pt x="160" y="89"/>
                    </a:lnTo>
                    <a:lnTo>
                      <a:pt x="150" y="90"/>
                    </a:lnTo>
                    <a:lnTo>
                      <a:pt x="142" y="93"/>
                    </a:lnTo>
                    <a:lnTo>
                      <a:pt x="134" y="98"/>
                    </a:lnTo>
                    <a:lnTo>
                      <a:pt x="127" y="104"/>
                    </a:lnTo>
                    <a:lnTo>
                      <a:pt x="123" y="108"/>
                    </a:lnTo>
                    <a:lnTo>
                      <a:pt x="120" y="114"/>
                    </a:lnTo>
                    <a:lnTo>
                      <a:pt x="119" y="120"/>
                    </a:lnTo>
                    <a:lnTo>
                      <a:pt x="117" y="127"/>
                    </a:lnTo>
                    <a:lnTo>
                      <a:pt x="115" y="142"/>
                    </a:lnTo>
                    <a:lnTo>
                      <a:pt x="114" y="160"/>
                    </a:lnTo>
                    <a:lnTo>
                      <a:pt x="114" y="303"/>
                    </a:lnTo>
                    <a:lnTo>
                      <a:pt x="0" y="30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1" name="Freeform 413">
                <a:extLst>
                  <a:ext uri="{FF2B5EF4-FFF2-40B4-BE49-F238E27FC236}">
                    <a16:creationId xmlns:a16="http://schemas.microsoft.com/office/drawing/2014/main" id="{B7F78718-47CA-4B8E-A12C-9E9EBCF1F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" y="1495"/>
                <a:ext cx="85" cy="78"/>
              </a:xfrm>
              <a:custGeom>
                <a:avLst/>
                <a:gdLst>
                  <a:gd name="T0" fmla="*/ 14 w 343"/>
                  <a:gd name="T1" fmla="*/ 78 h 310"/>
                  <a:gd name="T2" fmla="*/ 27 w 343"/>
                  <a:gd name="T3" fmla="*/ 46 h 310"/>
                  <a:gd name="T4" fmla="*/ 51 w 343"/>
                  <a:gd name="T5" fmla="*/ 25 h 310"/>
                  <a:gd name="T6" fmla="*/ 80 w 343"/>
                  <a:gd name="T7" fmla="*/ 10 h 310"/>
                  <a:gd name="T8" fmla="*/ 117 w 343"/>
                  <a:gd name="T9" fmla="*/ 2 h 310"/>
                  <a:gd name="T10" fmla="*/ 163 w 343"/>
                  <a:gd name="T11" fmla="*/ 0 h 310"/>
                  <a:gd name="T12" fmla="*/ 228 w 343"/>
                  <a:gd name="T13" fmla="*/ 4 h 310"/>
                  <a:gd name="T14" fmla="*/ 274 w 343"/>
                  <a:gd name="T15" fmla="*/ 14 h 310"/>
                  <a:gd name="T16" fmla="*/ 304 w 343"/>
                  <a:gd name="T17" fmla="*/ 37 h 310"/>
                  <a:gd name="T18" fmla="*/ 320 w 343"/>
                  <a:gd name="T19" fmla="*/ 65 h 310"/>
                  <a:gd name="T20" fmla="*/ 328 w 343"/>
                  <a:gd name="T21" fmla="*/ 98 h 310"/>
                  <a:gd name="T22" fmla="*/ 328 w 343"/>
                  <a:gd name="T23" fmla="*/ 258 h 310"/>
                  <a:gd name="T24" fmla="*/ 343 w 343"/>
                  <a:gd name="T25" fmla="*/ 303 h 310"/>
                  <a:gd name="T26" fmla="*/ 227 w 343"/>
                  <a:gd name="T27" fmla="*/ 286 h 310"/>
                  <a:gd name="T28" fmla="*/ 213 w 343"/>
                  <a:gd name="T29" fmla="*/ 277 h 310"/>
                  <a:gd name="T30" fmla="*/ 179 w 343"/>
                  <a:gd name="T31" fmla="*/ 297 h 310"/>
                  <a:gd name="T32" fmla="*/ 128 w 343"/>
                  <a:gd name="T33" fmla="*/ 309 h 310"/>
                  <a:gd name="T34" fmla="*/ 84 w 343"/>
                  <a:gd name="T35" fmla="*/ 309 h 310"/>
                  <a:gd name="T36" fmla="*/ 52 w 343"/>
                  <a:gd name="T37" fmla="*/ 301 h 310"/>
                  <a:gd name="T38" fmla="*/ 28 w 343"/>
                  <a:gd name="T39" fmla="*/ 285 h 310"/>
                  <a:gd name="T40" fmla="*/ 11 w 343"/>
                  <a:gd name="T41" fmla="*/ 265 h 310"/>
                  <a:gd name="T42" fmla="*/ 3 w 343"/>
                  <a:gd name="T43" fmla="*/ 242 h 310"/>
                  <a:gd name="T44" fmla="*/ 2 w 343"/>
                  <a:gd name="T45" fmla="*/ 216 h 310"/>
                  <a:gd name="T46" fmla="*/ 6 w 343"/>
                  <a:gd name="T47" fmla="*/ 193 h 310"/>
                  <a:gd name="T48" fmla="*/ 16 w 343"/>
                  <a:gd name="T49" fmla="*/ 175 h 310"/>
                  <a:gd name="T50" fmla="*/ 32 w 343"/>
                  <a:gd name="T51" fmla="*/ 159 h 310"/>
                  <a:gd name="T52" fmla="*/ 69 w 343"/>
                  <a:gd name="T53" fmla="*/ 143 h 310"/>
                  <a:gd name="T54" fmla="*/ 146 w 343"/>
                  <a:gd name="T55" fmla="*/ 126 h 310"/>
                  <a:gd name="T56" fmla="*/ 186 w 343"/>
                  <a:gd name="T57" fmla="*/ 116 h 310"/>
                  <a:gd name="T58" fmla="*/ 217 w 343"/>
                  <a:gd name="T59" fmla="*/ 104 h 310"/>
                  <a:gd name="T60" fmla="*/ 211 w 343"/>
                  <a:gd name="T61" fmla="*/ 81 h 310"/>
                  <a:gd name="T62" fmla="*/ 197 w 343"/>
                  <a:gd name="T63" fmla="*/ 70 h 310"/>
                  <a:gd name="T64" fmla="*/ 165 w 343"/>
                  <a:gd name="T65" fmla="*/ 67 h 310"/>
                  <a:gd name="T66" fmla="*/ 136 w 343"/>
                  <a:gd name="T67" fmla="*/ 77 h 310"/>
                  <a:gd name="T68" fmla="*/ 122 w 343"/>
                  <a:gd name="T69" fmla="*/ 94 h 310"/>
                  <a:gd name="T70" fmla="*/ 205 w 343"/>
                  <a:gd name="T71" fmla="*/ 167 h 310"/>
                  <a:gd name="T72" fmla="*/ 167 w 343"/>
                  <a:gd name="T73" fmla="*/ 177 h 310"/>
                  <a:gd name="T74" fmla="*/ 130 w 343"/>
                  <a:gd name="T75" fmla="*/ 191 h 310"/>
                  <a:gd name="T76" fmla="*/ 117 w 343"/>
                  <a:gd name="T77" fmla="*/ 205 h 310"/>
                  <a:gd name="T78" fmla="*/ 116 w 343"/>
                  <a:gd name="T79" fmla="*/ 223 h 310"/>
                  <a:gd name="T80" fmla="*/ 124 w 343"/>
                  <a:gd name="T81" fmla="*/ 238 h 310"/>
                  <a:gd name="T82" fmla="*/ 142 w 343"/>
                  <a:gd name="T83" fmla="*/ 246 h 310"/>
                  <a:gd name="T84" fmla="*/ 170 w 343"/>
                  <a:gd name="T85" fmla="*/ 244 h 310"/>
                  <a:gd name="T86" fmla="*/ 194 w 343"/>
                  <a:gd name="T87" fmla="*/ 233 h 310"/>
                  <a:gd name="T88" fmla="*/ 210 w 343"/>
                  <a:gd name="T89" fmla="*/ 215 h 310"/>
                  <a:gd name="T90" fmla="*/ 217 w 343"/>
                  <a:gd name="T91" fmla="*/ 19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3" h="310">
                    <a:moveTo>
                      <a:pt x="118" y="103"/>
                    </a:moveTo>
                    <a:lnTo>
                      <a:pt x="10" y="91"/>
                    </a:lnTo>
                    <a:lnTo>
                      <a:pt x="14" y="78"/>
                    </a:lnTo>
                    <a:lnTo>
                      <a:pt x="18" y="66"/>
                    </a:lnTo>
                    <a:lnTo>
                      <a:pt x="22" y="55"/>
                    </a:lnTo>
                    <a:lnTo>
                      <a:pt x="27" y="46"/>
                    </a:lnTo>
                    <a:lnTo>
                      <a:pt x="33" y="38"/>
                    </a:lnTo>
                    <a:lnTo>
                      <a:pt x="41" y="32"/>
                    </a:lnTo>
                    <a:lnTo>
                      <a:pt x="51" y="25"/>
                    </a:lnTo>
                    <a:lnTo>
                      <a:pt x="61" y="18"/>
                    </a:lnTo>
                    <a:lnTo>
                      <a:pt x="69" y="14"/>
                    </a:lnTo>
                    <a:lnTo>
                      <a:pt x="80" y="10"/>
                    </a:lnTo>
                    <a:lnTo>
                      <a:pt x="90" y="8"/>
                    </a:lnTo>
                    <a:lnTo>
                      <a:pt x="104" y="5"/>
                    </a:lnTo>
                    <a:lnTo>
                      <a:pt x="117" y="2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3" y="0"/>
                    </a:lnTo>
                    <a:lnTo>
                      <a:pt x="187" y="0"/>
                    </a:lnTo>
                    <a:lnTo>
                      <a:pt x="209" y="1"/>
                    </a:lnTo>
                    <a:lnTo>
                      <a:pt x="228" y="4"/>
                    </a:lnTo>
                    <a:lnTo>
                      <a:pt x="244" y="5"/>
                    </a:lnTo>
                    <a:lnTo>
                      <a:pt x="260" y="9"/>
                    </a:lnTo>
                    <a:lnTo>
                      <a:pt x="274" y="14"/>
                    </a:lnTo>
                    <a:lnTo>
                      <a:pt x="286" y="21"/>
                    </a:lnTo>
                    <a:lnTo>
                      <a:pt x="296" y="29"/>
                    </a:lnTo>
                    <a:lnTo>
                      <a:pt x="304" y="37"/>
                    </a:lnTo>
                    <a:lnTo>
                      <a:pt x="309" y="45"/>
                    </a:lnTo>
                    <a:lnTo>
                      <a:pt x="315" y="54"/>
                    </a:lnTo>
                    <a:lnTo>
                      <a:pt x="320" y="65"/>
                    </a:lnTo>
                    <a:lnTo>
                      <a:pt x="323" y="77"/>
                    </a:lnTo>
                    <a:lnTo>
                      <a:pt x="325" y="87"/>
                    </a:lnTo>
                    <a:lnTo>
                      <a:pt x="328" y="98"/>
                    </a:lnTo>
                    <a:lnTo>
                      <a:pt x="328" y="108"/>
                    </a:lnTo>
                    <a:lnTo>
                      <a:pt x="328" y="240"/>
                    </a:lnTo>
                    <a:lnTo>
                      <a:pt x="328" y="258"/>
                    </a:lnTo>
                    <a:lnTo>
                      <a:pt x="331" y="273"/>
                    </a:lnTo>
                    <a:lnTo>
                      <a:pt x="335" y="286"/>
                    </a:lnTo>
                    <a:lnTo>
                      <a:pt x="343" y="303"/>
                    </a:lnTo>
                    <a:lnTo>
                      <a:pt x="235" y="303"/>
                    </a:lnTo>
                    <a:lnTo>
                      <a:pt x="230" y="293"/>
                    </a:lnTo>
                    <a:lnTo>
                      <a:pt x="227" y="286"/>
                    </a:lnTo>
                    <a:lnTo>
                      <a:pt x="224" y="278"/>
                    </a:lnTo>
                    <a:lnTo>
                      <a:pt x="223" y="266"/>
                    </a:lnTo>
                    <a:lnTo>
                      <a:pt x="213" y="277"/>
                    </a:lnTo>
                    <a:lnTo>
                      <a:pt x="201" y="285"/>
                    </a:lnTo>
                    <a:lnTo>
                      <a:pt x="190" y="292"/>
                    </a:lnTo>
                    <a:lnTo>
                      <a:pt x="179" y="297"/>
                    </a:lnTo>
                    <a:lnTo>
                      <a:pt x="163" y="303"/>
                    </a:lnTo>
                    <a:lnTo>
                      <a:pt x="146" y="306"/>
                    </a:lnTo>
                    <a:lnTo>
                      <a:pt x="128" y="309"/>
                    </a:lnTo>
                    <a:lnTo>
                      <a:pt x="109" y="310"/>
                    </a:lnTo>
                    <a:lnTo>
                      <a:pt x="96" y="309"/>
                    </a:lnTo>
                    <a:lnTo>
                      <a:pt x="84" y="309"/>
                    </a:lnTo>
                    <a:lnTo>
                      <a:pt x="72" y="306"/>
                    </a:lnTo>
                    <a:lnTo>
                      <a:pt x="63" y="303"/>
                    </a:lnTo>
                    <a:lnTo>
                      <a:pt x="52" y="301"/>
                    </a:lnTo>
                    <a:lnTo>
                      <a:pt x="44" y="295"/>
                    </a:lnTo>
                    <a:lnTo>
                      <a:pt x="35" y="292"/>
                    </a:lnTo>
                    <a:lnTo>
                      <a:pt x="28" y="285"/>
                    </a:lnTo>
                    <a:lnTo>
                      <a:pt x="22" y="278"/>
                    </a:lnTo>
                    <a:lnTo>
                      <a:pt x="16" y="272"/>
                    </a:lnTo>
                    <a:lnTo>
                      <a:pt x="11" y="265"/>
                    </a:lnTo>
                    <a:lnTo>
                      <a:pt x="7" y="258"/>
                    </a:lnTo>
                    <a:lnTo>
                      <a:pt x="4" y="250"/>
                    </a:lnTo>
                    <a:lnTo>
                      <a:pt x="3" y="242"/>
                    </a:lnTo>
                    <a:lnTo>
                      <a:pt x="2" y="233"/>
                    </a:lnTo>
                    <a:lnTo>
                      <a:pt x="0" y="225"/>
                    </a:lnTo>
                    <a:lnTo>
                      <a:pt x="2" y="216"/>
                    </a:lnTo>
                    <a:lnTo>
                      <a:pt x="2" y="208"/>
                    </a:lnTo>
                    <a:lnTo>
                      <a:pt x="3" y="201"/>
                    </a:lnTo>
                    <a:lnTo>
                      <a:pt x="6" y="193"/>
                    </a:lnTo>
                    <a:lnTo>
                      <a:pt x="8" y="187"/>
                    </a:lnTo>
                    <a:lnTo>
                      <a:pt x="12" y="180"/>
                    </a:lnTo>
                    <a:lnTo>
                      <a:pt x="16" y="175"/>
                    </a:lnTo>
                    <a:lnTo>
                      <a:pt x="20" y="169"/>
                    </a:lnTo>
                    <a:lnTo>
                      <a:pt x="25" y="164"/>
                    </a:lnTo>
                    <a:lnTo>
                      <a:pt x="32" y="159"/>
                    </a:lnTo>
                    <a:lnTo>
                      <a:pt x="40" y="155"/>
                    </a:lnTo>
                    <a:lnTo>
                      <a:pt x="48" y="150"/>
                    </a:lnTo>
                    <a:lnTo>
                      <a:pt x="69" y="143"/>
                    </a:lnTo>
                    <a:lnTo>
                      <a:pt x="93" y="136"/>
                    </a:lnTo>
                    <a:lnTo>
                      <a:pt x="122" y="131"/>
                    </a:lnTo>
                    <a:lnTo>
                      <a:pt x="146" y="126"/>
                    </a:lnTo>
                    <a:lnTo>
                      <a:pt x="165" y="122"/>
                    </a:lnTo>
                    <a:lnTo>
                      <a:pt x="177" y="119"/>
                    </a:lnTo>
                    <a:lnTo>
                      <a:pt x="186" y="116"/>
                    </a:lnTo>
                    <a:lnTo>
                      <a:pt x="197" y="112"/>
                    </a:lnTo>
                    <a:lnTo>
                      <a:pt x="206" y="108"/>
                    </a:lnTo>
                    <a:lnTo>
                      <a:pt x="217" y="104"/>
                    </a:lnTo>
                    <a:lnTo>
                      <a:pt x="217" y="95"/>
                    </a:lnTo>
                    <a:lnTo>
                      <a:pt x="215" y="87"/>
                    </a:lnTo>
                    <a:lnTo>
                      <a:pt x="211" y="81"/>
                    </a:lnTo>
                    <a:lnTo>
                      <a:pt x="209" y="75"/>
                    </a:lnTo>
                    <a:lnTo>
                      <a:pt x="203" y="73"/>
                    </a:lnTo>
                    <a:lnTo>
                      <a:pt x="197" y="70"/>
                    </a:lnTo>
                    <a:lnTo>
                      <a:pt x="187" y="67"/>
                    </a:lnTo>
                    <a:lnTo>
                      <a:pt x="178" y="67"/>
                    </a:lnTo>
                    <a:lnTo>
                      <a:pt x="165" y="67"/>
                    </a:lnTo>
                    <a:lnTo>
                      <a:pt x="153" y="70"/>
                    </a:lnTo>
                    <a:lnTo>
                      <a:pt x="144" y="73"/>
                    </a:lnTo>
                    <a:lnTo>
                      <a:pt x="136" y="77"/>
                    </a:lnTo>
                    <a:lnTo>
                      <a:pt x="130" y="81"/>
                    </a:lnTo>
                    <a:lnTo>
                      <a:pt x="126" y="86"/>
                    </a:lnTo>
                    <a:lnTo>
                      <a:pt x="122" y="94"/>
                    </a:lnTo>
                    <a:lnTo>
                      <a:pt x="118" y="103"/>
                    </a:lnTo>
                    <a:close/>
                    <a:moveTo>
                      <a:pt x="217" y="163"/>
                    </a:moveTo>
                    <a:lnTo>
                      <a:pt x="205" y="167"/>
                    </a:lnTo>
                    <a:lnTo>
                      <a:pt x="193" y="171"/>
                    </a:lnTo>
                    <a:lnTo>
                      <a:pt x="181" y="173"/>
                    </a:lnTo>
                    <a:lnTo>
                      <a:pt x="167" y="177"/>
                    </a:lnTo>
                    <a:lnTo>
                      <a:pt x="153" y="181"/>
                    </a:lnTo>
                    <a:lnTo>
                      <a:pt x="140" y="187"/>
                    </a:lnTo>
                    <a:lnTo>
                      <a:pt x="130" y="191"/>
                    </a:lnTo>
                    <a:lnTo>
                      <a:pt x="124" y="195"/>
                    </a:lnTo>
                    <a:lnTo>
                      <a:pt x="120" y="200"/>
                    </a:lnTo>
                    <a:lnTo>
                      <a:pt x="117" y="205"/>
                    </a:lnTo>
                    <a:lnTo>
                      <a:pt x="116" y="211"/>
                    </a:lnTo>
                    <a:lnTo>
                      <a:pt x="114" y="216"/>
                    </a:lnTo>
                    <a:lnTo>
                      <a:pt x="116" y="223"/>
                    </a:lnTo>
                    <a:lnTo>
                      <a:pt x="117" y="228"/>
                    </a:lnTo>
                    <a:lnTo>
                      <a:pt x="120" y="233"/>
                    </a:lnTo>
                    <a:lnTo>
                      <a:pt x="124" y="238"/>
                    </a:lnTo>
                    <a:lnTo>
                      <a:pt x="129" y="242"/>
                    </a:lnTo>
                    <a:lnTo>
                      <a:pt x="136" y="245"/>
                    </a:lnTo>
                    <a:lnTo>
                      <a:pt x="142" y="246"/>
                    </a:lnTo>
                    <a:lnTo>
                      <a:pt x="152" y="246"/>
                    </a:lnTo>
                    <a:lnTo>
                      <a:pt x="161" y="246"/>
                    </a:lnTo>
                    <a:lnTo>
                      <a:pt x="170" y="244"/>
                    </a:lnTo>
                    <a:lnTo>
                      <a:pt x="178" y="241"/>
                    </a:lnTo>
                    <a:lnTo>
                      <a:pt x="187" y="237"/>
                    </a:lnTo>
                    <a:lnTo>
                      <a:pt x="194" y="233"/>
                    </a:lnTo>
                    <a:lnTo>
                      <a:pt x="201" y="228"/>
                    </a:lnTo>
                    <a:lnTo>
                      <a:pt x="206" y="221"/>
                    </a:lnTo>
                    <a:lnTo>
                      <a:pt x="210" y="215"/>
                    </a:lnTo>
                    <a:lnTo>
                      <a:pt x="213" y="208"/>
                    </a:lnTo>
                    <a:lnTo>
                      <a:pt x="215" y="200"/>
                    </a:lnTo>
                    <a:lnTo>
                      <a:pt x="217" y="191"/>
                    </a:lnTo>
                    <a:lnTo>
                      <a:pt x="217" y="180"/>
                    </a:lnTo>
                    <a:lnTo>
                      <a:pt x="217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2" name="Freeform 414">
                <a:extLst>
                  <a:ext uri="{FF2B5EF4-FFF2-40B4-BE49-F238E27FC236}">
                    <a16:creationId xmlns:a16="http://schemas.microsoft.com/office/drawing/2014/main" id="{8A16A543-3941-45C5-8F53-2523A7111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1" y="1633"/>
                <a:ext cx="86" cy="103"/>
              </a:xfrm>
              <a:custGeom>
                <a:avLst/>
                <a:gdLst>
                  <a:gd name="T0" fmla="*/ 163 w 344"/>
                  <a:gd name="T1" fmla="*/ 0 h 410"/>
                  <a:gd name="T2" fmla="*/ 206 w 344"/>
                  <a:gd name="T3" fmla="*/ 2 h 410"/>
                  <a:gd name="T4" fmla="*/ 236 w 344"/>
                  <a:gd name="T5" fmla="*/ 4 h 410"/>
                  <a:gd name="T6" fmla="*/ 259 w 344"/>
                  <a:gd name="T7" fmla="*/ 11 h 410"/>
                  <a:gd name="T8" fmla="*/ 278 w 344"/>
                  <a:gd name="T9" fmla="*/ 21 h 410"/>
                  <a:gd name="T10" fmla="*/ 296 w 344"/>
                  <a:gd name="T11" fmla="*/ 36 h 410"/>
                  <a:gd name="T12" fmla="*/ 310 w 344"/>
                  <a:gd name="T13" fmla="*/ 56 h 410"/>
                  <a:gd name="T14" fmla="*/ 320 w 344"/>
                  <a:gd name="T15" fmla="*/ 78 h 410"/>
                  <a:gd name="T16" fmla="*/ 322 w 344"/>
                  <a:gd name="T17" fmla="*/ 104 h 410"/>
                  <a:gd name="T18" fmla="*/ 318 w 344"/>
                  <a:gd name="T19" fmla="*/ 132 h 410"/>
                  <a:gd name="T20" fmla="*/ 308 w 344"/>
                  <a:gd name="T21" fmla="*/ 157 h 410"/>
                  <a:gd name="T22" fmla="*/ 289 w 344"/>
                  <a:gd name="T23" fmla="*/ 177 h 410"/>
                  <a:gd name="T24" fmla="*/ 265 w 344"/>
                  <a:gd name="T25" fmla="*/ 193 h 410"/>
                  <a:gd name="T26" fmla="*/ 298 w 344"/>
                  <a:gd name="T27" fmla="*/ 207 h 410"/>
                  <a:gd name="T28" fmla="*/ 312 w 344"/>
                  <a:gd name="T29" fmla="*/ 218 h 410"/>
                  <a:gd name="T30" fmla="*/ 322 w 344"/>
                  <a:gd name="T31" fmla="*/ 230 h 410"/>
                  <a:gd name="T32" fmla="*/ 332 w 344"/>
                  <a:gd name="T33" fmla="*/ 243 h 410"/>
                  <a:gd name="T34" fmla="*/ 338 w 344"/>
                  <a:gd name="T35" fmla="*/ 258 h 410"/>
                  <a:gd name="T36" fmla="*/ 344 w 344"/>
                  <a:gd name="T37" fmla="*/ 291 h 410"/>
                  <a:gd name="T38" fmla="*/ 340 w 344"/>
                  <a:gd name="T39" fmla="*/ 319 h 410"/>
                  <a:gd name="T40" fmla="*/ 330 w 344"/>
                  <a:gd name="T41" fmla="*/ 345 h 410"/>
                  <a:gd name="T42" fmla="*/ 314 w 344"/>
                  <a:gd name="T43" fmla="*/ 369 h 410"/>
                  <a:gd name="T44" fmla="*/ 294 w 344"/>
                  <a:gd name="T45" fmla="*/ 388 h 410"/>
                  <a:gd name="T46" fmla="*/ 269 w 344"/>
                  <a:gd name="T47" fmla="*/ 401 h 410"/>
                  <a:gd name="T48" fmla="*/ 239 w 344"/>
                  <a:gd name="T49" fmla="*/ 407 h 410"/>
                  <a:gd name="T50" fmla="*/ 204 w 344"/>
                  <a:gd name="T51" fmla="*/ 409 h 410"/>
                  <a:gd name="T52" fmla="*/ 139 w 344"/>
                  <a:gd name="T53" fmla="*/ 410 h 410"/>
                  <a:gd name="T54" fmla="*/ 0 w 344"/>
                  <a:gd name="T55" fmla="*/ 0 h 410"/>
                  <a:gd name="T56" fmla="*/ 82 w 344"/>
                  <a:gd name="T57" fmla="*/ 163 h 410"/>
                  <a:gd name="T58" fmla="*/ 159 w 344"/>
                  <a:gd name="T59" fmla="*/ 163 h 410"/>
                  <a:gd name="T60" fmla="*/ 188 w 344"/>
                  <a:gd name="T61" fmla="*/ 162 h 410"/>
                  <a:gd name="T62" fmla="*/ 207 w 344"/>
                  <a:gd name="T63" fmla="*/ 159 h 410"/>
                  <a:gd name="T64" fmla="*/ 224 w 344"/>
                  <a:gd name="T65" fmla="*/ 153 h 410"/>
                  <a:gd name="T66" fmla="*/ 236 w 344"/>
                  <a:gd name="T67" fmla="*/ 141 h 410"/>
                  <a:gd name="T68" fmla="*/ 241 w 344"/>
                  <a:gd name="T69" fmla="*/ 125 h 410"/>
                  <a:gd name="T70" fmla="*/ 241 w 344"/>
                  <a:gd name="T71" fmla="*/ 106 h 410"/>
                  <a:gd name="T72" fmla="*/ 236 w 344"/>
                  <a:gd name="T73" fmla="*/ 90 h 410"/>
                  <a:gd name="T74" fmla="*/ 225 w 344"/>
                  <a:gd name="T75" fmla="*/ 78 h 410"/>
                  <a:gd name="T76" fmla="*/ 211 w 344"/>
                  <a:gd name="T77" fmla="*/ 72 h 410"/>
                  <a:gd name="T78" fmla="*/ 192 w 344"/>
                  <a:gd name="T79" fmla="*/ 69 h 410"/>
                  <a:gd name="T80" fmla="*/ 156 w 344"/>
                  <a:gd name="T81" fmla="*/ 69 h 410"/>
                  <a:gd name="T82" fmla="*/ 82 w 344"/>
                  <a:gd name="T83" fmla="*/ 68 h 410"/>
                  <a:gd name="T84" fmla="*/ 82 w 344"/>
                  <a:gd name="T85" fmla="*/ 341 h 410"/>
                  <a:gd name="T86" fmla="*/ 179 w 344"/>
                  <a:gd name="T87" fmla="*/ 341 h 410"/>
                  <a:gd name="T88" fmla="*/ 208 w 344"/>
                  <a:gd name="T89" fmla="*/ 340 h 410"/>
                  <a:gd name="T90" fmla="*/ 224 w 344"/>
                  <a:gd name="T91" fmla="*/ 336 h 410"/>
                  <a:gd name="T92" fmla="*/ 240 w 344"/>
                  <a:gd name="T93" fmla="*/ 328 h 410"/>
                  <a:gd name="T94" fmla="*/ 251 w 344"/>
                  <a:gd name="T95" fmla="*/ 315 h 410"/>
                  <a:gd name="T96" fmla="*/ 257 w 344"/>
                  <a:gd name="T97" fmla="*/ 297 h 410"/>
                  <a:gd name="T98" fmla="*/ 257 w 344"/>
                  <a:gd name="T99" fmla="*/ 279 h 410"/>
                  <a:gd name="T100" fmla="*/ 252 w 344"/>
                  <a:gd name="T101" fmla="*/ 263 h 410"/>
                  <a:gd name="T102" fmla="*/ 244 w 344"/>
                  <a:gd name="T103" fmla="*/ 250 h 410"/>
                  <a:gd name="T104" fmla="*/ 231 w 344"/>
                  <a:gd name="T105" fmla="*/ 240 h 410"/>
                  <a:gd name="T106" fmla="*/ 212 w 344"/>
                  <a:gd name="T107" fmla="*/ 235 h 410"/>
                  <a:gd name="T108" fmla="*/ 175 w 344"/>
                  <a:gd name="T109" fmla="*/ 231 h 410"/>
                  <a:gd name="T110" fmla="*/ 82 w 344"/>
                  <a:gd name="T111" fmla="*/ 2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4" h="410">
                    <a:moveTo>
                      <a:pt x="0" y="0"/>
                    </a:moveTo>
                    <a:lnTo>
                      <a:pt x="163" y="0"/>
                    </a:lnTo>
                    <a:lnTo>
                      <a:pt x="187" y="0"/>
                    </a:lnTo>
                    <a:lnTo>
                      <a:pt x="206" y="2"/>
                    </a:lnTo>
                    <a:lnTo>
                      <a:pt x="223" y="3"/>
                    </a:lnTo>
                    <a:lnTo>
                      <a:pt x="236" y="4"/>
                    </a:lnTo>
                    <a:lnTo>
                      <a:pt x="248" y="7"/>
                    </a:lnTo>
                    <a:lnTo>
                      <a:pt x="259" y="11"/>
                    </a:lnTo>
                    <a:lnTo>
                      <a:pt x="269" y="16"/>
                    </a:lnTo>
                    <a:lnTo>
                      <a:pt x="278" y="21"/>
                    </a:lnTo>
                    <a:lnTo>
                      <a:pt x="288" y="28"/>
                    </a:lnTo>
                    <a:lnTo>
                      <a:pt x="296" y="36"/>
                    </a:lnTo>
                    <a:lnTo>
                      <a:pt x="304" y="45"/>
                    </a:lnTo>
                    <a:lnTo>
                      <a:pt x="310" y="56"/>
                    </a:lnTo>
                    <a:lnTo>
                      <a:pt x="316" y="67"/>
                    </a:lnTo>
                    <a:lnTo>
                      <a:pt x="320" y="78"/>
                    </a:lnTo>
                    <a:lnTo>
                      <a:pt x="322" y="90"/>
                    </a:lnTo>
                    <a:lnTo>
                      <a:pt x="322" y="104"/>
                    </a:lnTo>
                    <a:lnTo>
                      <a:pt x="322" y="117"/>
                    </a:lnTo>
                    <a:lnTo>
                      <a:pt x="318" y="132"/>
                    </a:lnTo>
                    <a:lnTo>
                      <a:pt x="314" y="143"/>
                    </a:lnTo>
                    <a:lnTo>
                      <a:pt x="308" y="157"/>
                    </a:lnTo>
                    <a:lnTo>
                      <a:pt x="298" y="167"/>
                    </a:lnTo>
                    <a:lnTo>
                      <a:pt x="289" y="177"/>
                    </a:lnTo>
                    <a:lnTo>
                      <a:pt x="277" y="186"/>
                    </a:lnTo>
                    <a:lnTo>
                      <a:pt x="265" y="193"/>
                    </a:lnTo>
                    <a:lnTo>
                      <a:pt x="282" y="199"/>
                    </a:lnTo>
                    <a:lnTo>
                      <a:pt x="298" y="207"/>
                    </a:lnTo>
                    <a:lnTo>
                      <a:pt x="305" y="212"/>
                    </a:lnTo>
                    <a:lnTo>
                      <a:pt x="312" y="218"/>
                    </a:lnTo>
                    <a:lnTo>
                      <a:pt x="317" y="223"/>
                    </a:lnTo>
                    <a:lnTo>
                      <a:pt x="322" y="230"/>
                    </a:lnTo>
                    <a:lnTo>
                      <a:pt x="328" y="236"/>
                    </a:lnTo>
                    <a:lnTo>
                      <a:pt x="332" y="243"/>
                    </a:lnTo>
                    <a:lnTo>
                      <a:pt x="336" y="251"/>
                    </a:lnTo>
                    <a:lnTo>
                      <a:pt x="338" y="258"/>
                    </a:lnTo>
                    <a:lnTo>
                      <a:pt x="342" y="273"/>
                    </a:lnTo>
                    <a:lnTo>
                      <a:pt x="344" y="291"/>
                    </a:lnTo>
                    <a:lnTo>
                      <a:pt x="342" y="305"/>
                    </a:lnTo>
                    <a:lnTo>
                      <a:pt x="340" y="319"/>
                    </a:lnTo>
                    <a:lnTo>
                      <a:pt x="336" y="332"/>
                    </a:lnTo>
                    <a:lnTo>
                      <a:pt x="330" y="345"/>
                    </a:lnTo>
                    <a:lnTo>
                      <a:pt x="322" y="358"/>
                    </a:lnTo>
                    <a:lnTo>
                      <a:pt x="314" y="369"/>
                    </a:lnTo>
                    <a:lnTo>
                      <a:pt x="305" y="380"/>
                    </a:lnTo>
                    <a:lnTo>
                      <a:pt x="294" y="388"/>
                    </a:lnTo>
                    <a:lnTo>
                      <a:pt x="282" y="394"/>
                    </a:lnTo>
                    <a:lnTo>
                      <a:pt x="269" y="401"/>
                    </a:lnTo>
                    <a:lnTo>
                      <a:pt x="255" y="405"/>
                    </a:lnTo>
                    <a:lnTo>
                      <a:pt x="239" y="407"/>
                    </a:lnTo>
                    <a:lnTo>
                      <a:pt x="225" y="407"/>
                    </a:lnTo>
                    <a:lnTo>
                      <a:pt x="204" y="409"/>
                    </a:lnTo>
                    <a:lnTo>
                      <a:pt x="175" y="409"/>
                    </a:lnTo>
                    <a:lnTo>
                      <a:pt x="139" y="410"/>
                    </a:lnTo>
                    <a:lnTo>
                      <a:pt x="0" y="410"/>
                    </a:lnTo>
                    <a:lnTo>
                      <a:pt x="0" y="0"/>
                    </a:lnTo>
                    <a:close/>
                    <a:moveTo>
                      <a:pt x="82" y="68"/>
                    </a:moveTo>
                    <a:lnTo>
                      <a:pt x="82" y="163"/>
                    </a:lnTo>
                    <a:lnTo>
                      <a:pt x="137" y="163"/>
                    </a:lnTo>
                    <a:lnTo>
                      <a:pt x="159" y="163"/>
                    </a:lnTo>
                    <a:lnTo>
                      <a:pt x="176" y="163"/>
                    </a:lnTo>
                    <a:lnTo>
                      <a:pt x="188" y="162"/>
                    </a:lnTo>
                    <a:lnTo>
                      <a:pt x="196" y="162"/>
                    </a:lnTo>
                    <a:lnTo>
                      <a:pt x="207" y="159"/>
                    </a:lnTo>
                    <a:lnTo>
                      <a:pt x="216" y="157"/>
                    </a:lnTo>
                    <a:lnTo>
                      <a:pt x="224" y="153"/>
                    </a:lnTo>
                    <a:lnTo>
                      <a:pt x="231" y="147"/>
                    </a:lnTo>
                    <a:lnTo>
                      <a:pt x="236" y="141"/>
                    </a:lnTo>
                    <a:lnTo>
                      <a:pt x="239" y="133"/>
                    </a:lnTo>
                    <a:lnTo>
                      <a:pt x="241" y="125"/>
                    </a:lnTo>
                    <a:lnTo>
                      <a:pt x="243" y="116"/>
                    </a:lnTo>
                    <a:lnTo>
                      <a:pt x="241" y="106"/>
                    </a:lnTo>
                    <a:lnTo>
                      <a:pt x="240" y="98"/>
                    </a:lnTo>
                    <a:lnTo>
                      <a:pt x="236" y="90"/>
                    </a:lnTo>
                    <a:lnTo>
                      <a:pt x="232" y="84"/>
                    </a:lnTo>
                    <a:lnTo>
                      <a:pt x="225" y="78"/>
                    </a:lnTo>
                    <a:lnTo>
                      <a:pt x="219" y="74"/>
                    </a:lnTo>
                    <a:lnTo>
                      <a:pt x="211" y="72"/>
                    </a:lnTo>
                    <a:lnTo>
                      <a:pt x="200" y="70"/>
                    </a:lnTo>
                    <a:lnTo>
                      <a:pt x="192" y="69"/>
                    </a:lnTo>
                    <a:lnTo>
                      <a:pt x="176" y="69"/>
                    </a:lnTo>
                    <a:lnTo>
                      <a:pt x="156" y="69"/>
                    </a:lnTo>
                    <a:lnTo>
                      <a:pt x="130" y="68"/>
                    </a:lnTo>
                    <a:lnTo>
                      <a:pt x="82" y="68"/>
                    </a:lnTo>
                    <a:close/>
                    <a:moveTo>
                      <a:pt x="82" y="231"/>
                    </a:moveTo>
                    <a:lnTo>
                      <a:pt x="82" y="341"/>
                    </a:lnTo>
                    <a:lnTo>
                      <a:pt x="159" y="341"/>
                    </a:lnTo>
                    <a:lnTo>
                      <a:pt x="179" y="341"/>
                    </a:lnTo>
                    <a:lnTo>
                      <a:pt x="196" y="340"/>
                    </a:lnTo>
                    <a:lnTo>
                      <a:pt x="208" y="340"/>
                    </a:lnTo>
                    <a:lnTo>
                      <a:pt x="216" y="338"/>
                    </a:lnTo>
                    <a:lnTo>
                      <a:pt x="224" y="336"/>
                    </a:lnTo>
                    <a:lnTo>
                      <a:pt x="232" y="332"/>
                    </a:lnTo>
                    <a:lnTo>
                      <a:pt x="240" y="328"/>
                    </a:lnTo>
                    <a:lnTo>
                      <a:pt x="245" y="323"/>
                    </a:lnTo>
                    <a:lnTo>
                      <a:pt x="251" y="315"/>
                    </a:lnTo>
                    <a:lnTo>
                      <a:pt x="255" y="307"/>
                    </a:lnTo>
                    <a:lnTo>
                      <a:pt x="257" y="297"/>
                    </a:lnTo>
                    <a:lnTo>
                      <a:pt x="257" y="287"/>
                    </a:lnTo>
                    <a:lnTo>
                      <a:pt x="257" y="279"/>
                    </a:lnTo>
                    <a:lnTo>
                      <a:pt x="255" y="269"/>
                    </a:lnTo>
                    <a:lnTo>
                      <a:pt x="252" y="263"/>
                    </a:lnTo>
                    <a:lnTo>
                      <a:pt x="248" y="256"/>
                    </a:lnTo>
                    <a:lnTo>
                      <a:pt x="244" y="250"/>
                    </a:lnTo>
                    <a:lnTo>
                      <a:pt x="237" y="244"/>
                    </a:lnTo>
                    <a:lnTo>
                      <a:pt x="231" y="240"/>
                    </a:lnTo>
                    <a:lnTo>
                      <a:pt x="223" y="238"/>
                    </a:lnTo>
                    <a:lnTo>
                      <a:pt x="212" y="235"/>
                    </a:lnTo>
                    <a:lnTo>
                      <a:pt x="196" y="232"/>
                    </a:lnTo>
                    <a:lnTo>
                      <a:pt x="175" y="231"/>
                    </a:lnTo>
                    <a:lnTo>
                      <a:pt x="150" y="231"/>
                    </a:lnTo>
                    <a:lnTo>
                      <a:pt x="82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3" name="Freeform 415">
                <a:extLst>
                  <a:ext uri="{FF2B5EF4-FFF2-40B4-BE49-F238E27FC236}">
                    <a16:creationId xmlns:a16="http://schemas.microsoft.com/office/drawing/2014/main" id="{A5D2E555-FBE8-4EE6-8D2E-9331BA027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1707"/>
                <a:ext cx="28" cy="64"/>
              </a:xfrm>
              <a:custGeom>
                <a:avLst/>
                <a:gdLst>
                  <a:gd name="T0" fmla="*/ 113 w 113"/>
                  <a:gd name="T1" fmla="*/ 256 h 256"/>
                  <a:gd name="T2" fmla="*/ 64 w 113"/>
                  <a:gd name="T3" fmla="*/ 256 h 256"/>
                  <a:gd name="T4" fmla="*/ 64 w 113"/>
                  <a:gd name="T5" fmla="*/ 72 h 256"/>
                  <a:gd name="T6" fmla="*/ 49 w 113"/>
                  <a:gd name="T7" fmla="*/ 84 h 256"/>
                  <a:gd name="T8" fmla="*/ 35 w 113"/>
                  <a:gd name="T9" fmla="*/ 94 h 256"/>
                  <a:gd name="T10" fmla="*/ 17 w 113"/>
                  <a:gd name="T11" fmla="*/ 102 h 256"/>
                  <a:gd name="T12" fmla="*/ 0 w 113"/>
                  <a:gd name="T13" fmla="*/ 109 h 256"/>
                  <a:gd name="T14" fmla="*/ 0 w 113"/>
                  <a:gd name="T15" fmla="*/ 65 h 256"/>
                  <a:gd name="T16" fmla="*/ 10 w 113"/>
                  <a:gd name="T17" fmla="*/ 61 h 256"/>
                  <a:gd name="T18" fmla="*/ 20 w 113"/>
                  <a:gd name="T19" fmla="*/ 56 h 256"/>
                  <a:gd name="T20" fmla="*/ 31 w 113"/>
                  <a:gd name="T21" fmla="*/ 49 h 256"/>
                  <a:gd name="T22" fmla="*/ 41 w 113"/>
                  <a:gd name="T23" fmla="*/ 41 h 256"/>
                  <a:gd name="T24" fmla="*/ 52 w 113"/>
                  <a:gd name="T25" fmla="*/ 32 h 256"/>
                  <a:gd name="T26" fmla="*/ 61 w 113"/>
                  <a:gd name="T27" fmla="*/ 21 h 256"/>
                  <a:gd name="T28" fmla="*/ 68 w 113"/>
                  <a:gd name="T29" fmla="*/ 11 h 256"/>
                  <a:gd name="T30" fmla="*/ 73 w 113"/>
                  <a:gd name="T31" fmla="*/ 0 h 256"/>
                  <a:gd name="T32" fmla="*/ 113 w 113"/>
                  <a:gd name="T33" fmla="*/ 0 h 256"/>
                  <a:gd name="T34" fmla="*/ 113 w 113"/>
                  <a:gd name="T3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256">
                    <a:moveTo>
                      <a:pt x="113" y="256"/>
                    </a:moveTo>
                    <a:lnTo>
                      <a:pt x="64" y="256"/>
                    </a:lnTo>
                    <a:lnTo>
                      <a:pt x="64" y="72"/>
                    </a:lnTo>
                    <a:lnTo>
                      <a:pt x="49" y="84"/>
                    </a:lnTo>
                    <a:lnTo>
                      <a:pt x="35" y="94"/>
                    </a:lnTo>
                    <a:lnTo>
                      <a:pt x="17" y="102"/>
                    </a:lnTo>
                    <a:lnTo>
                      <a:pt x="0" y="109"/>
                    </a:lnTo>
                    <a:lnTo>
                      <a:pt x="0" y="65"/>
                    </a:lnTo>
                    <a:lnTo>
                      <a:pt x="10" y="61"/>
                    </a:lnTo>
                    <a:lnTo>
                      <a:pt x="20" y="56"/>
                    </a:lnTo>
                    <a:lnTo>
                      <a:pt x="31" y="49"/>
                    </a:lnTo>
                    <a:lnTo>
                      <a:pt x="41" y="41"/>
                    </a:lnTo>
                    <a:lnTo>
                      <a:pt x="52" y="32"/>
                    </a:lnTo>
                    <a:lnTo>
                      <a:pt x="61" y="21"/>
                    </a:lnTo>
                    <a:lnTo>
                      <a:pt x="68" y="11"/>
                    </a:lnTo>
                    <a:lnTo>
                      <a:pt x="73" y="0"/>
                    </a:lnTo>
                    <a:lnTo>
                      <a:pt x="113" y="0"/>
                    </a:lnTo>
                    <a:lnTo>
                      <a:pt x="113" y="2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4" name="Freeform 416">
                <a:extLst>
                  <a:ext uri="{FF2B5EF4-FFF2-40B4-BE49-F238E27FC236}">
                    <a16:creationId xmlns:a16="http://schemas.microsoft.com/office/drawing/2014/main" id="{2F43FBA2-4A6E-4AAE-8CB3-6624E706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707"/>
                <a:ext cx="43" cy="64"/>
              </a:xfrm>
              <a:custGeom>
                <a:avLst/>
                <a:gdLst>
                  <a:gd name="T0" fmla="*/ 173 w 173"/>
                  <a:gd name="T1" fmla="*/ 256 h 256"/>
                  <a:gd name="T2" fmla="*/ 3 w 173"/>
                  <a:gd name="T3" fmla="*/ 244 h 256"/>
                  <a:gd name="T4" fmla="*/ 11 w 173"/>
                  <a:gd name="T5" fmla="*/ 219 h 256"/>
                  <a:gd name="T6" fmla="*/ 26 w 173"/>
                  <a:gd name="T7" fmla="*/ 195 h 256"/>
                  <a:gd name="T8" fmla="*/ 53 w 173"/>
                  <a:gd name="T9" fmla="*/ 164 h 256"/>
                  <a:gd name="T10" fmla="*/ 88 w 173"/>
                  <a:gd name="T11" fmla="*/ 133 h 256"/>
                  <a:gd name="T12" fmla="*/ 108 w 173"/>
                  <a:gd name="T13" fmla="*/ 111 h 256"/>
                  <a:gd name="T14" fmla="*/ 117 w 173"/>
                  <a:gd name="T15" fmla="*/ 97 h 256"/>
                  <a:gd name="T16" fmla="*/ 122 w 173"/>
                  <a:gd name="T17" fmla="*/ 82 h 256"/>
                  <a:gd name="T18" fmla="*/ 122 w 173"/>
                  <a:gd name="T19" fmla="*/ 66 h 256"/>
                  <a:gd name="T20" fmla="*/ 118 w 173"/>
                  <a:gd name="T21" fmla="*/ 54 h 256"/>
                  <a:gd name="T22" fmla="*/ 109 w 173"/>
                  <a:gd name="T23" fmla="*/ 45 h 256"/>
                  <a:gd name="T24" fmla="*/ 97 w 173"/>
                  <a:gd name="T25" fmla="*/ 41 h 256"/>
                  <a:gd name="T26" fmla="*/ 83 w 173"/>
                  <a:gd name="T27" fmla="*/ 41 h 256"/>
                  <a:gd name="T28" fmla="*/ 71 w 173"/>
                  <a:gd name="T29" fmla="*/ 45 h 256"/>
                  <a:gd name="T30" fmla="*/ 61 w 173"/>
                  <a:gd name="T31" fmla="*/ 54 h 256"/>
                  <a:gd name="T32" fmla="*/ 56 w 173"/>
                  <a:gd name="T33" fmla="*/ 70 h 256"/>
                  <a:gd name="T34" fmla="*/ 7 w 173"/>
                  <a:gd name="T35" fmla="*/ 76 h 256"/>
                  <a:gd name="T36" fmla="*/ 10 w 173"/>
                  <a:gd name="T37" fmla="*/ 57 h 256"/>
                  <a:gd name="T38" fmla="*/ 15 w 173"/>
                  <a:gd name="T39" fmla="*/ 41 h 256"/>
                  <a:gd name="T40" fmla="*/ 23 w 173"/>
                  <a:gd name="T41" fmla="*/ 28 h 256"/>
                  <a:gd name="T42" fmla="*/ 34 w 173"/>
                  <a:gd name="T43" fmla="*/ 17 h 256"/>
                  <a:gd name="T44" fmla="*/ 60 w 173"/>
                  <a:gd name="T45" fmla="*/ 4 h 256"/>
                  <a:gd name="T46" fmla="*/ 92 w 173"/>
                  <a:gd name="T47" fmla="*/ 0 h 256"/>
                  <a:gd name="T48" fmla="*/ 109 w 173"/>
                  <a:gd name="T49" fmla="*/ 1 h 256"/>
                  <a:gd name="T50" fmla="*/ 125 w 173"/>
                  <a:gd name="T51" fmla="*/ 5 h 256"/>
                  <a:gd name="T52" fmla="*/ 140 w 173"/>
                  <a:gd name="T53" fmla="*/ 11 h 256"/>
                  <a:gd name="T54" fmla="*/ 152 w 173"/>
                  <a:gd name="T55" fmla="*/ 20 h 256"/>
                  <a:gd name="T56" fmla="*/ 161 w 173"/>
                  <a:gd name="T57" fmla="*/ 31 h 256"/>
                  <a:gd name="T58" fmla="*/ 168 w 173"/>
                  <a:gd name="T59" fmla="*/ 42 h 256"/>
                  <a:gd name="T60" fmla="*/ 171 w 173"/>
                  <a:gd name="T61" fmla="*/ 56 h 256"/>
                  <a:gd name="T62" fmla="*/ 173 w 173"/>
                  <a:gd name="T63" fmla="*/ 70 h 256"/>
                  <a:gd name="T64" fmla="*/ 171 w 173"/>
                  <a:gd name="T65" fmla="*/ 88 h 256"/>
                  <a:gd name="T66" fmla="*/ 166 w 173"/>
                  <a:gd name="T67" fmla="*/ 103 h 256"/>
                  <a:gd name="T68" fmla="*/ 146 w 173"/>
                  <a:gd name="T69" fmla="*/ 137 h 256"/>
                  <a:gd name="T70" fmla="*/ 114 w 173"/>
                  <a:gd name="T71" fmla="*/ 168 h 256"/>
                  <a:gd name="T72" fmla="*/ 85 w 173"/>
                  <a:gd name="T73" fmla="*/ 198 h 256"/>
                  <a:gd name="T74" fmla="*/ 75 w 173"/>
                  <a:gd name="T75" fmla="*/ 21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3" h="256">
                    <a:moveTo>
                      <a:pt x="173" y="211"/>
                    </a:moveTo>
                    <a:lnTo>
                      <a:pt x="173" y="256"/>
                    </a:lnTo>
                    <a:lnTo>
                      <a:pt x="0" y="256"/>
                    </a:lnTo>
                    <a:lnTo>
                      <a:pt x="3" y="244"/>
                    </a:lnTo>
                    <a:lnTo>
                      <a:pt x="6" y="231"/>
                    </a:lnTo>
                    <a:lnTo>
                      <a:pt x="11" y="219"/>
                    </a:lnTo>
                    <a:lnTo>
                      <a:pt x="18" y="207"/>
                    </a:lnTo>
                    <a:lnTo>
                      <a:pt x="26" y="195"/>
                    </a:lnTo>
                    <a:lnTo>
                      <a:pt x="39" y="180"/>
                    </a:lnTo>
                    <a:lnTo>
                      <a:pt x="53" y="164"/>
                    </a:lnTo>
                    <a:lnTo>
                      <a:pt x="72" y="146"/>
                    </a:lnTo>
                    <a:lnTo>
                      <a:pt x="88" y="133"/>
                    </a:lnTo>
                    <a:lnTo>
                      <a:pt x="100" y="121"/>
                    </a:lnTo>
                    <a:lnTo>
                      <a:pt x="108" y="111"/>
                    </a:lnTo>
                    <a:lnTo>
                      <a:pt x="113" y="105"/>
                    </a:lnTo>
                    <a:lnTo>
                      <a:pt x="117" y="97"/>
                    </a:lnTo>
                    <a:lnTo>
                      <a:pt x="121" y="89"/>
                    </a:lnTo>
                    <a:lnTo>
                      <a:pt x="122" y="82"/>
                    </a:lnTo>
                    <a:lnTo>
                      <a:pt x="124" y="74"/>
                    </a:lnTo>
                    <a:lnTo>
                      <a:pt x="122" y="66"/>
                    </a:lnTo>
                    <a:lnTo>
                      <a:pt x="121" y="60"/>
                    </a:lnTo>
                    <a:lnTo>
                      <a:pt x="118" y="54"/>
                    </a:lnTo>
                    <a:lnTo>
                      <a:pt x="114" y="49"/>
                    </a:lnTo>
                    <a:lnTo>
                      <a:pt x="109" y="45"/>
                    </a:lnTo>
                    <a:lnTo>
                      <a:pt x="104" y="42"/>
                    </a:lnTo>
                    <a:lnTo>
                      <a:pt x="97" y="41"/>
                    </a:lnTo>
                    <a:lnTo>
                      <a:pt x="91" y="40"/>
                    </a:lnTo>
                    <a:lnTo>
                      <a:pt x="83" y="41"/>
                    </a:lnTo>
                    <a:lnTo>
                      <a:pt x="76" y="42"/>
                    </a:lnTo>
                    <a:lnTo>
                      <a:pt x="71" y="45"/>
                    </a:lnTo>
                    <a:lnTo>
                      <a:pt x="65" y="49"/>
                    </a:lnTo>
                    <a:lnTo>
                      <a:pt x="61" y="54"/>
                    </a:lnTo>
                    <a:lnTo>
                      <a:pt x="59" y="62"/>
                    </a:lnTo>
                    <a:lnTo>
                      <a:pt x="56" y="70"/>
                    </a:lnTo>
                    <a:lnTo>
                      <a:pt x="55" y="80"/>
                    </a:lnTo>
                    <a:lnTo>
                      <a:pt x="7" y="76"/>
                    </a:lnTo>
                    <a:lnTo>
                      <a:pt x="8" y="65"/>
                    </a:lnTo>
                    <a:lnTo>
                      <a:pt x="10" y="57"/>
                    </a:lnTo>
                    <a:lnTo>
                      <a:pt x="12" y="48"/>
                    </a:lnTo>
                    <a:lnTo>
                      <a:pt x="15" y="41"/>
                    </a:lnTo>
                    <a:lnTo>
                      <a:pt x="19" y="33"/>
                    </a:lnTo>
                    <a:lnTo>
                      <a:pt x="23" y="28"/>
                    </a:lnTo>
                    <a:lnTo>
                      <a:pt x="28" y="23"/>
                    </a:lnTo>
                    <a:lnTo>
                      <a:pt x="34" y="17"/>
                    </a:lnTo>
                    <a:lnTo>
                      <a:pt x="45" y="9"/>
                    </a:lnTo>
                    <a:lnTo>
                      <a:pt x="60" y="4"/>
                    </a:lnTo>
                    <a:lnTo>
                      <a:pt x="75" y="1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09" y="1"/>
                    </a:lnTo>
                    <a:lnTo>
                      <a:pt x="117" y="3"/>
                    </a:lnTo>
                    <a:lnTo>
                      <a:pt x="125" y="5"/>
                    </a:lnTo>
                    <a:lnTo>
                      <a:pt x="133" y="8"/>
                    </a:lnTo>
                    <a:lnTo>
                      <a:pt x="140" y="11"/>
                    </a:lnTo>
                    <a:lnTo>
                      <a:pt x="145" y="16"/>
                    </a:lnTo>
                    <a:lnTo>
                      <a:pt x="152" y="20"/>
                    </a:lnTo>
                    <a:lnTo>
                      <a:pt x="156" y="25"/>
                    </a:lnTo>
                    <a:lnTo>
                      <a:pt x="161" y="31"/>
                    </a:lnTo>
                    <a:lnTo>
                      <a:pt x="164" y="37"/>
                    </a:lnTo>
                    <a:lnTo>
                      <a:pt x="168" y="42"/>
                    </a:lnTo>
                    <a:lnTo>
                      <a:pt x="170" y="49"/>
                    </a:lnTo>
                    <a:lnTo>
                      <a:pt x="171" y="56"/>
                    </a:lnTo>
                    <a:lnTo>
                      <a:pt x="173" y="64"/>
                    </a:lnTo>
                    <a:lnTo>
                      <a:pt x="173" y="70"/>
                    </a:lnTo>
                    <a:lnTo>
                      <a:pt x="173" y="80"/>
                    </a:lnTo>
                    <a:lnTo>
                      <a:pt x="171" y="88"/>
                    </a:lnTo>
                    <a:lnTo>
                      <a:pt x="169" y="96"/>
                    </a:lnTo>
                    <a:lnTo>
                      <a:pt x="166" y="103"/>
                    </a:lnTo>
                    <a:lnTo>
                      <a:pt x="158" y="119"/>
                    </a:lnTo>
                    <a:lnTo>
                      <a:pt x="146" y="137"/>
                    </a:lnTo>
                    <a:lnTo>
                      <a:pt x="134" y="150"/>
                    </a:lnTo>
                    <a:lnTo>
                      <a:pt x="114" y="168"/>
                    </a:lnTo>
                    <a:lnTo>
                      <a:pt x="96" y="187"/>
                    </a:lnTo>
                    <a:lnTo>
                      <a:pt x="85" y="198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173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5" name="Freeform 417">
                <a:extLst>
                  <a:ext uri="{FF2B5EF4-FFF2-40B4-BE49-F238E27FC236}">
                    <a16:creationId xmlns:a16="http://schemas.microsoft.com/office/drawing/2014/main" id="{EBC682A8-2E2C-4044-9E2A-252342DF7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1633"/>
                <a:ext cx="61" cy="103"/>
              </a:xfrm>
              <a:custGeom>
                <a:avLst/>
                <a:gdLst>
                  <a:gd name="T0" fmla="*/ 0 w 240"/>
                  <a:gd name="T1" fmla="*/ 410 h 410"/>
                  <a:gd name="T2" fmla="*/ 0 w 240"/>
                  <a:gd name="T3" fmla="*/ 0 h 410"/>
                  <a:gd name="T4" fmla="*/ 60 w 240"/>
                  <a:gd name="T5" fmla="*/ 0 h 410"/>
                  <a:gd name="T6" fmla="*/ 183 w 240"/>
                  <a:gd name="T7" fmla="*/ 273 h 410"/>
                  <a:gd name="T8" fmla="*/ 183 w 240"/>
                  <a:gd name="T9" fmla="*/ 0 h 410"/>
                  <a:gd name="T10" fmla="*/ 240 w 240"/>
                  <a:gd name="T11" fmla="*/ 0 h 410"/>
                  <a:gd name="T12" fmla="*/ 240 w 240"/>
                  <a:gd name="T13" fmla="*/ 410 h 410"/>
                  <a:gd name="T14" fmla="*/ 178 w 240"/>
                  <a:gd name="T15" fmla="*/ 410 h 410"/>
                  <a:gd name="T16" fmla="*/ 57 w 240"/>
                  <a:gd name="T17" fmla="*/ 142 h 410"/>
                  <a:gd name="T18" fmla="*/ 57 w 240"/>
                  <a:gd name="T19" fmla="*/ 410 h 410"/>
                  <a:gd name="T20" fmla="*/ 0 w 24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410">
                    <a:moveTo>
                      <a:pt x="0" y="41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183" y="273"/>
                    </a:lnTo>
                    <a:lnTo>
                      <a:pt x="183" y="0"/>
                    </a:lnTo>
                    <a:lnTo>
                      <a:pt x="240" y="0"/>
                    </a:lnTo>
                    <a:lnTo>
                      <a:pt x="240" y="410"/>
                    </a:lnTo>
                    <a:lnTo>
                      <a:pt x="178" y="410"/>
                    </a:lnTo>
                    <a:lnTo>
                      <a:pt x="57" y="142"/>
                    </a:lnTo>
                    <a:lnTo>
                      <a:pt x="57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6" name="Freeform 418">
                <a:extLst>
                  <a:ext uri="{FF2B5EF4-FFF2-40B4-BE49-F238E27FC236}">
                    <a16:creationId xmlns:a16="http://schemas.microsoft.com/office/drawing/2014/main" id="{852952C7-1E03-410C-A9FF-E80A12373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" y="1633"/>
                <a:ext cx="15" cy="103"/>
              </a:xfrm>
              <a:custGeom>
                <a:avLst/>
                <a:gdLst>
                  <a:gd name="T0" fmla="*/ 0 w 57"/>
                  <a:gd name="T1" fmla="*/ 73 h 410"/>
                  <a:gd name="T2" fmla="*/ 0 w 57"/>
                  <a:gd name="T3" fmla="*/ 0 h 410"/>
                  <a:gd name="T4" fmla="*/ 57 w 57"/>
                  <a:gd name="T5" fmla="*/ 0 h 410"/>
                  <a:gd name="T6" fmla="*/ 57 w 57"/>
                  <a:gd name="T7" fmla="*/ 73 h 410"/>
                  <a:gd name="T8" fmla="*/ 0 w 57"/>
                  <a:gd name="T9" fmla="*/ 73 h 410"/>
                  <a:gd name="T10" fmla="*/ 0 w 57"/>
                  <a:gd name="T11" fmla="*/ 410 h 410"/>
                  <a:gd name="T12" fmla="*/ 0 w 57"/>
                  <a:gd name="T13" fmla="*/ 113 h 410"/>
                  <a:gd name="T14" fmla="*/ 57 w 57"/>
                  <a:gd name="T15" fmla="*/ 113 h 410"/>
                  <a:gd name="T16" fmla="*/ 57 w 57"/>
                  <a:gd name="T17" fmla="*/ 410 h 410"/>
                  <a:gd name="T18" fmla="*/ 0 w 57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410">
                    <a:moveTo>
                      <a:pt x="0" y="73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57" y="113"/>
                    </a:lnTo>
                    <a:lnTo>
                      <a:pt x="57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7" name="Freeform 419">
                <a:extLst>
                  <a:ext uri="{FF2B5EF4-FFF2-40B4-BE49-F238E27FC236}">
                    <a16:creationId xmlns:a16="http://schemas.microsoft.com/office/drawing/2014/main" id="{A487BBEA-D890-4057-A008-8CF5F0BD3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660"/>
                <a:ext cx="52" cy="77"/>
              </a:xfrm>
              <a:custGeom>
                <a:avLst/>
                <a:gdLst>
                  <a:gd name="T0" fmla="*/ 148 w 207"/>
                  <a:gd name="T1" fmla="*/ 109 h 311"/>
                  <a:gd name="T2" fmla="*/ 142 w 207"/>
                  <a:gd name="T3" fmla="*/ 88 h 311"/>
                  <a:gd name="T4" fmla="*/ 134 w 207"/>
                  <a:gd name="T5" fmla="*/ 73 h 311"/>
                  <a:gd name="T6" fmla="*/ 122 w 207"/>
                  <a:gd name="T7" fmla="*/ 65 h 311"/>
                  <a:gd name="T8" fmla="*/ 108 w 207"/>
                  <a:gd name="T9" fmla="*/ 63 h 311"/>
                  <a:gd name="T10" fmla="*/ 97 w 207"/>
                  <a:gd name="T11" fmla="*/ 64 h 311"/>
                  <a:gd name="T12" fmla="*/ 88 w 207"/>
                  <a:gd name="T13" fmla="*/ 67 h 311"/>
                  <a:gd name="T14" fmla="*/ 73 w 207"/>
                  <a:gd name="T15" fmla="*/ 83 h 311"/>
                  <a:gd name="T16" fmla="*/ 68 w 207"/>
                  <a:gd name="T17" fmla="*/ 94 h 311"/>
                  <a:gd name="T18" fmla="*/ 64 w 207"/>
                  <a:gd name="T19" fmla="*/ 109 h 311"/>
                  <a:gd name="T20" fmla="*/ 60 w 207"/>
                  <a:gd name="T21" fmla="*/ 150 h 311"/>
                  <a:gd name="T22" fmla="*/ 64 w 207"/>
                  <a:gd name="T23" fmla="*/ 195 h 311"/>
                  <a:gd name="T24" fmla="*/ 68 w 207"/>
                  <a:gd name="T25" fmla="*/ 211 h 311"/>
                  <a:gd name="T26" fmla="*/ 73 w 207"/>
                  <a:gd name="T27" fmla="*/ 224 h 311"/>
                  <a:gd name="T28" fmla="*/ 81 w 207"/>
                  <a:gd name="T29" fmla="*/ 234 h 311"/>
                  <a:gd name="T30" fmla="*/ 89 w 207"/>
                  <a:gd name="T31" fmla="*/ 240 h 311"/>
                  <a:gd name="T32" fmla="*/ 98 w 207"/>
                  <a:gd name="T33" fmla="*/ 244 h 311"/>
                  <a:gd name="T34" fmla="*/ 109 w 207"/>
                  <a:gd name="T35" fmla="*/ 247 h 311"/>
                  <a:gd name="T36" fmla="*/ 124 w 207"/>
                  <a:gd name="T37" fmla="*/ 243 h 311"/>
                  <a:gd name="T38" fmla="*/ 136 w 207"/>
                  <a:gd name="T39" fmla="*/ 234 h 311"/>
                  <a:gd name="T40" fmla="*/ 145 w 207"/>
                  <a:gd name="T41" fmla="*/ 217 h 311"/>
                  <a:gd name="T42" fmla="*/ 150 w 207"/>
                  <a:gd name="T43" fmla="*/ 190 h 311"/>
                  <a:gd name="T44" fmla="*/ 205 w 207"/>
                  <a:gd name="T45" fmla="*/ 217 h 311"/>
                  <a:gd name="T46" fmla="*/ 198 w 207"/>
                  <a:gd name="T47" fmla="*/ 239 h 311"/>
                  <a:gd name="T48" fmla="*/ 190 w 207"/>
                  <a:gd name="T49" fmla="*/ 259 h 311"/>
                  <a:gd name="T50" fmla="*/ 179 w 207"/>
                  <a:gd name="T51" fmla="*/ 276 h 311"/>
                  <a:gd name="T52" fmla="*/ 166 w 207"/>
                  <a:gd name="T53" fmla="*/ 289 h 311"/>
                  <a:gd name="T54" fmla="*/ 152 w 207"/>
                  <a:gd name="T55" fmla="*/ 300 h 311"/>
                  <a:gd name="T56" fmla="*/ 136 w 207"/>
                  <a:gd name="T57" fmla="*/ 307 h 311"/>
                  <a:gd name="T58" fmla="*/ 116 w 207"/>
                  <a:gd name="T59" fmla="*/ 309 h 311"/>
                  <a:gd name="T60" fmla="*/ 94 w 207"/>
                  <a:gd name="T61" fmla="*/ 309 h 311"/>
                  <a:gd name="T62" fmla="*/ 73 w 207"/>
                  <a:gd name="T63" fmla="*/ 304 h 311"/>
                  <a:gd name="T64" fmla="*/ 53 w 207"/>
                  <a:gd name="T65" fmla="*/ 295 h 311"/>
                  <a:gd name="T66" fmla="*/ 37 w 207"/>
                  <a:gd name="T67" fmla="*/ 279 h 311"/>
                  <a:gd name="T68" fmla="*/ 23 w 207"/>
                  <a:gd name="T69" fmla="*/ 259 h 311"/>
                  <a:gd name="T70" fmla="*/ 12 w 207"/>
                  <a:gd name="T71" fmla="*/ 234 h 311"/>
                  <a:gd name="T72" fmla="*/ 4 w 207"/>
                  <a:gd name="T73" fmla="*/ 206 h 311"/>
                  <a:gd name="T74" fmla="*/ 2 w 207"/>
                  <a:gd name="T75" fmla="*/ 173 h 311"/>
                  <a:gd name="T76" fmla="*/ 2 w 207"/>
                  <a:gd name="T77" fmla="*/ 138 h 311"/>
                  <a:gd name="T78" fmla="*/ 6 w 207"/>
                  <a:gd name="T79" fmla="*/ 105 h 311"/>
                  <a:gd name="T80" fmla="*/ 12 w 207"/>
                  <a:gd name="T81" fmla="*/ 77 h 311"/>
                  <a:gd name="T82" fmla="*/ 23 w 207"/>
                  <a:gd name="T83" fmla="*/ 52 h 311"/>
                  <a:gd name="T84" fmla="*/ 37 w 207"/>
                  <a:gd name="T85" fmla="*/ 32 h 311"/>
                  <a:gd name="T86" fmla="*/ 53 w 207"/>
                  <a:gd name="T87" fmla="*/ 16 h 311"/>
                  <a:gd name="T88" fmla="*/ 73 w 207"/>
                  <a:gd name="T89" fmla="*/ 6 h 311"/>
                  <a:gd name="T90" fmla="*/ 94 w 207"/>
                  <a:gd name="T91" fmla="*/ 2 h 311"/>
                  <a:gd name="T92" fmla="*/ 117 w 207"/>
                  <a:gd name="T93" fmla="*/ 0 h 311"/>
                  <a:gd name="T94" fmla="*/ 134 w 207"/>
                  <a:gd name="T95" fmla="*/ 4 h 311"/>
                  <a:gd name="T96" fmla="*/ 150 w 207"/>
                  <a:gd name="T97" fmla="*/ 10 h 311"/>
                  <a:gd name="T98" fmla="*/ 165 w 207"/>
                  <a:gd name="T99" fmla="*/ 19 h 311"/>
                  <a:gd name="T100" fmla="*/ 177 w 207"/>
                  <a:gd name="T101" fmla="*/ 29 h 311"/>
                  <a:gd name="T102" fmla="*/ 186 w 207"/>
                  <a:gd name="T103" fmla="*/ 44 h 311"/>
                  <a:gd name="T104" fmla="*/ 198 w 207"/>
                  <a:gd name="T105" fmla="*/ 7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7" h="311">
                    <a:moveTo>
                      <a:pt x="205" y="94"/>
                    </a:moveTo>
                    <a:lnTo>
                      <a:pt x="148" y="109"/>
                    </a:lnTo>
                    <a:lnTo>
                      <a:pt x="145" y="98"/>
                    </a:lnTo>
                    <a:lnTo>
                      <a:pt x="142" y="88"/>
                    </a:lnTo>
                    <a:lnTo>
                      <a:pt x="138" y="80"/>
                    </a:lnTo>
                    <a:lnTo>
                      <a:pt x="134" y="73"/>
                    </a:lnTo>
                    <a:lnTo>
                      <a:pt x="129" y="69"/>
                    </a:lnTo>
                    <a:lnTo>
                      <a:pt x="122" y="65"/>
                    </a:lnTo>
                    <a:lnTo>
                      <a:pt x="116" y="63"/>
                    </a:lnTo>
                    <a:lnTo>
                      <a:pt x="108" y="63"/>
                    </a:lnTo>
                    <a:lnTo>
                      <a:pt x="102" y="63"/>
                    </a:lnTo>
                    <a:lnTo>
                      <a:pt x="97" y="64"/>
                    </a:lnTo>
                    <a:lnTo>
                      <a:pt x="93" y="65"/>
                    </a:lnTo>
                    <a:lnTo>
                      <a:pt x="88" y="67"/>
                    </a:lnTo>
                    <a:lnTo>
                      <a:pt x="80" y="73"/>
                    </a:lnTo>
                    <a:lnTo>
                      <a:pt x="73" y="83"/>
                    </a:lnTo>
                    <a:lnTo>
                      <a:pt x="71" y="88"/>
                    </a:lnTo>
                    <a:lnTo>
                      <a:pt x="68" y="94"/>
                    </a:lnTo>
                    <a:lnTo>
                      <a:pt x="65" y="101"/>
                    </a:lnTo>
                    <a:lnTo>
                      <a:pt x="64" y="109"/>
                    </a:lnTo>
                    <a:lnTo>
                      <a:pt x="61" y="128"/>
                    </a:lnTo>
                    <a:lnTo>
                      <a:pt x="60" y="150"/>
                    </a:lnTo>
                    <a:lnTo>
                      <a:pt x="61" y="174"/>
                    </a:lnTo>
                    <a:lnTo>
                      <a:pt x="64" y="195"/>
                    </a:lnTo>
                    <a:lnTo>
                      <a:pt x="65" y="205"/>
                    </a:lnTo>
                    <a:lnTo>
                      <a:pt x="68" y="211"/>
                    </a:lnTo>
                    <a:lnTo>
                      <a:pt x="71" y="219"/>
                    </a:lnTo>
                    <a:lnTo>
                      <a:pt x="73" y="224"/>
                    </a:lnTo>
                    <a:lnTo>
                      <a:pt x="77" y="230"/>
                    </a:lnTo>
                    <a:lnTo>
                      <a:pt x="81" y="234"/>
                    </a:lnTo>
                    <a:lnTo>
                      <a:pt x="85" y="238"/>
                    </a:lnTo>
                    <a:lnTo>
                      <a:pt x="89" y="240"/>
                    </a:lnTo>
                    <a:lnTo>
                      <a:pt x="93" y="243"/>
                    </a:lnTo>
                    <a:lnTo>
                      <a:pt x="98" y="244"/>
                    </a:lnTo>
                    <a:lnTo>
                      <a:pt x="104" y="246"/>
                    </a:lnTo>
                    <a:lnTo>
                      <a:pt x="109" y="247"/>
                    </a:lnTo>
                    <a:lnTo>
                      <a:pt x="117" y="246"/>
                    </a:lnTo>
                    <a:lnTo>
                      <a:pt x="124" y="243"/>
                    </a:lnTo>
                    <a:lnTo>
                      <a:pt x="130" y="239"/>
                    </a:lnTo>
                    <a:lnTo>
                      <a:pt x="136" y="234"/>
                    </a:lnTo>
                    <a:lnTo>
                      <a:pt x="141" y="226"/>
                    </a:lnTo>
                    <a:lnTo>
                      <a:pt x="145" y="217"/>
                    </a:lnTo>
                    <a:lnTo>
                      <a:pt x="148" y="205"/>
                    </a:lnTo>
                    <a:lnTo>
                      <a:pt x="150" y="190"/>
                    </a:lnTo>
                    <a:lnTo>
                      <a:pt x="207" y="203"/>
                    </a:lnTo>
                    <a:lnTo>
                      <a:pt x="205" y="217"/>
                    </a:lnTo>
                    <a:lnTo>
                      <a:pt x="202" y="228"/>
                    </a:lnTo>
                    <a:lnTo>
                      <a:pt x="198" y="239"/>
                    </a:lnTo>
                    <a:lnTo>
                      <a:pt x="194" y="250"/>
                    </a:lnTo>
                    <a:lnTo>
                      <a:pt x="190" y="259"/>
                    </a:lnTo>
                    <a:lnTo>
                      <a:pt x="185" y="268"/>
                    </a:lnTo>
                    <a:lnTo>
                      <a:pt x="179" y="276"/>
                    </a:lnTo>
                    <a:lnTo>
                      <a:pt x="173" y="283"/>
                    </a:lnTo>
                    <a:lnTo>
                      <a:pt x="166" y="289"/>
                    </a:lnTo>
                    <a:lnTo>
                      <a:pt x="159" y="295"/>
                    </a:lnTo>
                    <a:lnTo>
                      <a:pt x="152" y="300"/>
                    </a:lnTo>
                    <a:lnTo>
                      <a:pt x="144" y="304"/>
                    </a:lnTo>
                    <a:lnTo>
                      <a:pt x="136" y="307"/>
                    </a:lnTo>
                    <a:lnTo>
                      <a:pt x="126" y="308"/>
                    </a:lnTo>
                    <a:lnTo>
                      <a:pt x="116" y="309"/>
                    </a:lnTo>
                    <a:lnTo>
                      <a:pt x="106" y="311"/>
                    </a:lnTo>
                    <a:lnTo>
                      <a:pt x="94" y="309"/>
                    </a:lnTo>
                    <a:lnTo>
                      <a:pt x="83" y="308"/>
                    </a:lnTo>
                    <a:lnTo>
                      <a:pt x="73" y="304"/>
                    </a:lnTo>
                    <a:lnTo>
                      <a:pt x="63" y="300"/>
                    </a:lnTo>
                    <a:lnTo>
                      <a:pt x="53" y="295"/>
                    </a:lnTo>
                    <a:lnTo>
                      <a:pt x="45" y="287"/>
                    </a:lnTo>
                    <a:lnTo>
                      <a:pt x="37" y="279"/>
                    </a:lnTo>
                    <a:lnTo>
                      <a:pt x="29" y="270"/>
                    </a:lnTo>
                    <a:lnTo>
                      <a:pt x="23" y="259"/>
                    </a:lnTo>
                    <a:lnTo>
                      <a:pt x="18" y="247"/>
                    </a:lnTo>
                    <a:lnTo>
                      <a:pt x="12" y="234"/>
                    </a:lnTo>
                    <a:lnTo>
                      <a:pt x="8" y="221"/>
                    </a:lnTo>
                    <a:lnTo>
                      <a:pt x="4" y="206"/>
                    </a:lnTo>
                    <a:lnTo>
                      <a:pt x="3" y="190"/>
                    </a:lnTo>
                    <a:lnTo>
                      <a:pt x="2" y="173"/>
                    </a:lnTo>
                    <a:lnTo>
                      <a:pt x="0" y="156"/>
                    </a:lnTo>
                    <a:lnTo>
                      <a:pt x="2" y="138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8" y="91"/>
                    </a:lnTo>
                    <a:lnTo>
                      <a:pt x="12" y="77"/>
                    </a:lnTo>
                    <a:lnTo>
                      <a:pt x="18" y="64"/>
                    </a:lnTo>
                    <a:lnTo>
                      <a:pt x="23" y="52"/>
                    </a:lnTo>
                    <a:lnTo>
                      <a:pt x="29" y="41"/>
                    </a:lnTo>
                    <a:lnTo>
                      <a:pt x="37" y="32"/>
                    </a:lnTo>
                    <a:lnTo>
                      <a:pt x="45" y="23"/>
                    </a:lnTo>
                    <a:lnTo>
                      <a:pt x="53" y="16"/>
                    </a:lnTo>
                    <a:lnTo>
                      <a:pt x="63" y="11"/>
                    </a:lnTo>
                    <a:lnTo>
                      <a:pt x="73" y="6"/>
                    </a:lnTo>
                    <a:lnTo>
                      <a:pt x="84" y="3"/>
                    </a:lnTo>
                    <a:lnTo>
                      <a:pt x="94" y="2"/>
                    </a:lnTo>
                    <a:lnTo>
                      <a:pt x="106" y="0"/>
                    </a:lnTo>
                    <a:lnTo>
                      <a:pt x="117" y="0"/>
                    </a:lnTo>
                    <a:lnTo>
                      <a:pt x="126" y="2"/>
                    </a:lnTo>
                    <a:lnTo>
                      <a:pt x="134" y="4"/>
                    </a:lnTo>
                    <a:lnTo>
                      <a:pt x="142" y="7"/>
                    </a:lnTo>
                    <a:lnTo>
                      <a:pt x="150" y="10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70" y="24"/>
                    </a:lnTo>
                    <a:lnTo>
                      <a:pt x="177" y="29"/>
                    </a:lnTo>
                    <a:lnTo>
                      <a:pt x="182" y="37"/>
                    </a:lnTo>
                    <a:lnTo>
                      <a:pt x="186" y="44"/>
                    </a:lnTo>
                    <a:lnTo>
                      <a:pt x="191" y="53"/>
                    </a:lnTo>
                    <a:lnTo>
                      <a:pt x="198" y="72"/>
                    </a:lnTo>
                    <a:lnTo>
                      <a:pt x="205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8" name="Freeform 420">
                <a:extLst>
                  <a:ext uri="{FF2B5EF4-FFF2-40B4-BE49-F238E27FC236}">
                    <a16:creationId xmlns:a16="http://schemas.microsoft.com/office/drawing/2014/main" id="{49916347-EB6A-4464-AA3E-05567B46F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3" y="1660"/>
                <a:ext cx="56" cy="77"/>
              </a:xfrm>
              <a:custGeom>
                <a:avLst/>
                <a:gdLst>
                  <a:gd name="T0" fmla="*/ 0 w 226"/>
                  <a:gd name="T1" fmla="*/ 132 h 311"/>
                  <a:gd name="T2" fmla="*/ 8 w 226"/>
                  <a:gd name="T3" fmla="*/ 94 h 311"/>
                  <a:gd name="T4" fmla="*/ 21 w 226"/>
                  <a:gd name="T5" fmla="*/ 59 h 311"/>
                  <a:gd name="T6" fmla="*/ 43 w 226"/>
                  <a:gd name="T7" fmla="*/ 31 h 311"/>
                  <a:gd name="T8" fmla="*/ 68 w 226"/>
                  <a:gd name="T9" fmla="*/ 11 h 311"/>
                  <a:gd name="T10" fmla="*/ 97 w 226"/>
                  <a:gd name="T11" fmla="*/ 2 h 311"/>
                  <a:gd name="T12" fmla="*/ 125 w 226"/>
                  <a:gd name="T13" fmla="*/ 2 h 311"/>
                  <a:gd name="T14" fmla="*/ 147 w 226"/>
                  <a:gd name="T15" fmla="*/ 7 h 311"/>
                  <a:gd name="T16" fmla="*/ 167 w 226"/>
                  <a:gd name="T17" fmla="*/ 18 h 311"/>
                  <a:gd name="T18" fmla="*/ 186 w 226"/>
                  <a:gd name="T19" fmla="*/ 33 h 311"/>
                  <a:gd name="T20" fmla="*/ 202 w 226"/>
                  <a:gd name="T21" fmla="*/ 56 h 311"/>
                  <a:gd name="T22" fmla="*/ 214 w 226"/>
                  <a:gd name="T23" fmla="*/ 80 h 311"/>
                  <a:gd name="T24" fmla="*/ 222 w 226"/>
                  <a:gd name="T25" fmla="*/ 108 h 311"/>
                  <a:gd name="T26" fmla="*/ 226 w 226"/>
                  <a:gd name="T27" fmla="*/ 138 h 311"/>
                  <a:gd name="T28" fmla="*/ 226 w 226"/>
                  <a:gd name="T29" fmla="*/ 171 h 311"/>
                  <a:gd name="T30" fmla="*/ 222 w 226"/>
                  <a:gd name="T31" fmla="*/ 202 h 311"/>
                  <a:gd name="T32" fmla="*/ 214 w 226"/>
                  <a:gd name="T33" fmla="*/ 230 h 311"/>
                  <a:gd name="T34" fmla="*/ 202 w 226"/>
                  <a:gd name="T35" fmla="*/ 255 h 311"/>
                  <a:gd name="T36" fmla="*/ 186 w 226"/>
                  <a:gd name="T37" fmla="*/ 276 h 311"/>
                  <a:gd name="T38" fmla="*/ 167 w 226"/>
                  <a:gd name="T39" fmla="*/ 293 h 311"/>
                  <a:gd name="T40" fmla="*/ 147 w 226"/>
                  <a:gd name="T41" fmla="*/ 304 h 311"/>
                  <a:gd name="T42" fmla="*/ 125 w 226"/>
                  <a:gd name="T43" fmla="*/ 309 h 311"/>
                  <a:gd name="T44" fmla="*/ 98 w 226"/>
                  <a:gd name="T45" fmla="*/ 309 h 311"/>
                  <a:gd name="T46" fmla="*/ 69 w 226"/>
                  <a:gd name="T47" fmla="*/ 300 h 311"/>
                  <a:gd name="T48" fmla="*/ 49 w 226"/>
                  <a:gd name="T49" fmla="*/ 287 h 311"/>
                  <a:gd name="T50" fmla="*/ 37 w 226"/>
                  <a:gd name="T51" fmla="*/ 276 h 311"/>
                  <a:gd name="T52" fmla="*/ 23 w 226"/>
                  <a:gd name="T53" fmla="*/ 255 h 311"/>
                  <a:gd name="T54" fmla="*/ 8 w 226"/>
                  <a:gd name="T55" fmla="*/ 219 h 311"/>
                  <a:gd name="T56" fmla="*/ 0 w 226"/>
                  <a:gd name="T57" fmla="*/ 175 h 311"/>
                  <a:gd name="T58" fmla="*/ 60 w 226"/>
                  <a:gd name="T59" fmla="*/ 156 h 311"/>
                  <a:gd name="T60" fmla="*/ 62 w 226"/>
                  <a:gd name="T61" fmla="*/ 194 h 311"/>
                  <a:gd name="T62" fmla="*/ 68 w 226"/>
                  <a:gd name="T63" fmla="*/ 210 h 311"/>
                  <a:gd name="T64" fmla="*/ 74 w 226"/>
                  <a:gd name="T65" fmla="*/ 223 h 311"/>
                  <a:gd name="T66" fmla="*/ 82 w 226"/>
                  <a:gd name="T67" fmla="*/ 234 h 311"/>
                  <a:gd name="T68" fmla="*/ 92 w 226"/>
                  <a:gd name="T69" fmla="*/ 240 h 311"/>
                  <a:gd name="T70" fmla="*/ 102 w 226"/>
                  <a:gd name="T71" fmla="*/ 244 h 311"/>
                  <a:gd name="T72" fmla="*/ 113 w 226"/>
                  <a:gd name="T73" fmla="*/ 247 h 311"/>
                  <a:gd name="T74" fmla="*/ 123 w 226"/>
                  <a:gd name="T75" fmla="*/ 244 h 311"/>
                  <a:gd name="T76" fmla="*/ 134 w 226"/>
                  <a:gd name="T77" fmla="*/ 240 h 311"/>
                  <a:gd name="T78" fmla="*/ 142 w 226"/>
                  <a:gd name="T79" fmla="*/ 234 h 311"/>
                  <a:gd name="T80" fmla="*/ 151 w 226"/>
                  <a:gd name="T81" fmla="*/ 223 h 311"/>
                  <a:gd name="T82" fmla="*/ 158 w 226"/>
                  <a:gd name="T83" fmla="*/ 210 h 311"/>
                  <a:gd name="T84" fmla="*/ 162 w 226"/>
                  <a:gd name="T85" fmla="*/ 194 h 311"/>
                  <a:gd name="T86" fmla="*/ 166 w 226"/>
                  <a:gd name="T87" fmla="*/ 154 h 311"/>
                  <a:gd name="T88" fmla="*/ 162 w 226"/>
                  <a:gd name="T89" fmla="*/ 116 h 311"/>
                  <a:gd name="T90" fmla="*/ 158 w 226"/>
                  <a:gd name="T91" fmla="*/ 101 h 311"/>
                  <a:gd name="T92" fmla="*/ 151 w 226"/>
                  <a:gd name="T93" fmla="*/ 88 h 311"/>
                  <a:gd name="T94" fmla="*/ 142 w 226"/>
                  <a:gd name="T95" fmla="*/ 77 h 311"/>
                  <a:gd name="T96" fmla="*/ 134 w 226"/>
                  <a:gd name="T97" fmla="*/ 71 h 311"/>
                  <a:gd name="T98" fmla="*/ 123 w 226"/>
                  <a:gd name="T99" fmla="*/ 65 h 311"/>
                  <a:gd name="T100" fmla="*/ 113 w 226"/>
                  <a:gd name="T101" fmla="*/ 64 h 311"/>
                  <a:gd name="T102" fmla="*/ 102 w 226"/>
                  <a:gd name="T103" fmla="*/ 65 h 311"/>
                  <a:gd name="T104" fmla="*/ 92 w 226"/>
                  <a:gd name="T105" fmla="*/ 71 h 311"/>
                  <a:gd name="T106" fmla="*/ 82 w 226"/>
                  <a:gd name="T107" fmla="*/ 77 h 311"/>
                  <a:gd name="T108" fmla="*/ 74 w 226"/>
                  <a:gd name="T109" fmla="*/ 88 h 311"/>
                  <a:gd name="T110" fmla="*/ 68 w 226"/>
                  <a:gd name="T111" fmla="*/ 101 h 311"/>
                  <a:gd name="T112" fmla="*/ 62 w 226"/>
                  <a:gd name="T113" fmla="*/ 117 h 311"/>
                  <a:gd name="T114" fmla="*/ 60 w 226"/>
                  <a:gd name="T115" fmla="*/ 15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6" h="311">
                    <a:moveTo>
                      <a:pt x="0" y="152"/>
                    </a:moveTo>
                    <a:lnTo>
                      <a:pt x="0" y="132"/>
                    </a:lnTo>
                    <a:lnTo>
                      <a:pt x="4" y="113"/>
                    </a:lnTo>
                    <a:lnTo>
                      <a:pt x="8" y="94"/>
                    </a:lnTo>
                    <a:lnTo>
                      <a:pt x="15" y="76"/>
                    </a:lnTo>
                    <a:lnTo>
                      <a:pt x="21" y="59"/>
                    </a:lnTo>
                    <a:lnTo>
                      <a:pt x="31" y="43"/>
                    </a:lnTo>
                    <a:lnTo>
                      <a:pt x="43" y="31"/>
                    </a:lnTo>
                    <a:lnTo>
                      <a:pt x="54" y="20"/>
                    </a:lnTo>
                    <a:lnTo>
                      <a:pt x="68" y="11"/>
                    </a:lnTo>
                    <a:lnTo>
                      <a:pt x="82" y="6"/>
                    </a:lnTo>
                    <a:lnTo>
                      <a:pt x="97" y="2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3"/>
                    </a:lnTo>
                    <a:lnTo>
                      <a:pt x="147" y="7"/>
                    </a:lnTo>
                    <a:lnTo>
                      <a:pt x="158" y="11"/>
                    </a:lnTo>
                    <a:lnTo>
                      <a:pt x="167" y="18"/>
                    </a:lnTo>
                    <a:lnTo>
                      <a:pt x="177" y="26"/>
                    </a:lnTo>
                    <a:lnTo>
                      <a:pt x="186" y="33"/>
                    </a:lnTo>
                    <a:lnTo>
                      <a:pt x="194" y="44"/>
                    </a:lnTo>
                    <a:lnTo>
                      <a:pt x="202" y="56"/>
                    </a:lnTo>
                    <a:lnTo>
                      <a:pt x="208" y="68"/>
                    </a:lnTo>
                    <a:lnTo>
                      <a:pt x="214" y="80"/>
                    </a:lnTo>
                    <a:lnTo>
                      <a:pt x="218" y="93"/>
                    </a:lnTo>
                    <a:lnTo>
                      <a:pt x="222" y="108"/>
                    </a:lnTo>
                    <a:lnTo>
                      <a:pt x="223" y="122"/>
                    </a:lnTo>
                    <a:lnTo>
                      <a:pt x="226" y="138"/>
                    </a:lnTo>
                    <a:lnTo>
                      <a:pt x="226" y="154"/>
                    </a:lnTo>
                    <a:lnTo>
                      <a:pt x="226" y="171"/>
                    </a:lnTo>
                    <a:lnTo>
                      <a:pt x="223" y="187"/>
                    </a:lnTo>
                    <a:lnTo>
                      <a:pt x="222" y="202"/>
                    </a:lnTo>
                    <a:lnTo>
                      <a:pt x="218" y="217"/>
                    </a:lnTo>
                    <a:lnTo>
                      <a:pt x="214" y="230"/>
                    </a:lnTo>
                    <a:lnTo>
                      <a:pt x="207" y="243"/>
                    </a:lnTo>
                    <a:lnTo>
                      <a:pt x="202" y="255"/>
                    </a:lnTo>
                    <a:lnTo>
                      <a:pt x="194" y="266"/>
                    </a:lnTo>
                    <a:lnTo>
                      <a:pt x="186" y="276"/>
                    </a:lnTo>
                    <a:lnTo>
                      <a:pt x="177" y="286"/>
                    </a:lnTo>
                    <a:lnTo>
                      <a:pt x="167" y="293"/>
                    </a:lnTo>
                    <a:lnTo>
                      <a:pt x="158" y="299"/>
                    </a:lnTo>
                    <a:lnTo>
                      <a:pt x="147" y="304"/>
                    </a:lnTo>
                    <a:lnTo>
                      <a:pt x="137" y="308"/>
                    </a:lnTo>
                    <a:lnTo>
                      <a:pt x="125" y="309"/>
                    </a:lnTo>
                    <a:lnTo>
                      <a:pt x="113" y="311"/>
                    </a:lnTo>
                    <a:lnTo>
                      <a:pt x="98" y="309"/>
                    </a:lnTo>
                    <a:lnTo>
                      <a:pt x="84" y="305"/>
                    </a:lnTo>
                    <a:lnTo>
                      <a:pt x="69" y="300"/>
                    </a:lnTo>
                    <a:lnTo>
                      <a:pt x="56" y="292"/>
                    </a:lnTo>
                    <a:lnTo>
                      <a:pt x="49" y="287"/>
                    </a:lnTo>
                    <a:lnTo>
                      <a:pt x="43" y="282"/>
                    </a:lnTo>
                    <a:lnTo>
                      <a:pt x="37" y="276"/>
                    </a:lnTo>
                    <a:lnTo>
                      <a:pt x="32" y="270"/>
                    </a:lnTo>
                    <a:lnTo>
                      <a:pt x="23" y="255"/>
                    </a:lnTo>
                    <a:lnTo>
                      <a:pt x="15" y="238"/>
                    </a:lnTo>
                    <a:lnTo>
                      <a:pt x="8" y="219"/>
                    </a:lnTo>
                    <a:lnTo>
                      <a:pt x="4" y="198"/>
                    </a:lnTo>
                    <a:lnTo>
                      <a:pt x="0" y="175"/>
                    </a:lnTo>
                    <a:lnTo>
                      <a:pt x="0" y="152"/>
                    </a:lnTo>
                    <a:close/>
                    <a:moveTo>
                      <a:pt x="60" y="156"/>
                    </a:moveTo>
                    <a:lnTo>
                      <a:pt x="60" y="177"/>
                    </a:lnTo>
                    <a:lnTo>
                      <a:pt x="62" y="194"/>
                    </a:lnTo>
                    <a:lnTo>
                      <a:pt x="65" y="202"/>
                    </a:lnTo>
                    <a:lnTo>
                      <a:pt x="68" y="210"/>
                    </a:lnTo>
                    <a:lnTo>
                      <a:pt x="70" y="217"/>
                    </a:lnTo>
                    <a:lnTo>
                      <a:pt x="74" y="223"/>
                    </a:lnTo>
                    <a:lnTo>
                      <a:pt x="78" y="228"/>
                    </a:lnTo>
                    <a:lnTo>
                      <a:pt x="82" y="234"/>
                    </a:lnTo>
                    <a:lnTo>
                      <a:pt x="88" y="238"/>
                    </a:lnTo>
                    <a:lnTo>
                      <a:pt x="92" y="240"/>
                    </a:lnTo>
                    <a:lnTo>
                      <a:pt x="97" y="243"/>
                    </a:lnTo>
                    <a:lnTo>
                      <a:pt x="102" y="244"/>
                    </a:lnTo>
                    <a:lnTo>
                      <a:pt x="108" y="246"/>
                    </a:lnTo>
                    <a:lnTo>
                      <a:pt x="113" y="247"/>
                    </a:lnTo>
                    <a:lnTo>
                      <a:pt x="118" y="246"/>
                    </a:lnTo>
                    <a:lnTo>
                      <a:pt x="123" y="244"/>
                    </a:lnTo>
                    <a:lnTo>
                      <a:pt x="129" y="243"/>
                    </a:lnTo>
                    <a:lnTo>
                      <a:pt x="134" y="240"/>
                    </a:lnTo>
                    <a:lnTo>
                      <a:pt x="138" y="238"/>
                    </a:lnTo>
                    <a:lnTo>
                      <a:pt x="142" y="234"/>
                    </a:lnTo>
                    <a:lnTo>
                      <a:pt x="147" y="228"/>
                    </a:lnTo>
                    <a:lnTo>
                      <a:pt x="151" y="223"/>
                    </a:lnTo>
                    <a:lnTo>
                      <a:pt x="154" y="217"/>
                    </a:lnTo>
                    <a:lnTo>
                      <a:pt x="158" y="210"/>
                    </a:lnTo>
                    <a:lnTo>
                      <a:pt x="161" y="202"/>
                    </a:lnTo>
                    <a:lnTo>
                      <a:pt x="162" y="194"/>
                    </a:lnTo>
                    <a:lnTo>
                      <a:pt x="165" y="175"/>
                    </a:lnTo>
                    <a:lnTo>
                      <a:pt x="166" y="154"/>
                    </a:lnTo>
                    <a:lnTo>
                      <a:pt x="165" y="134"/>
                    </a:lnTo>
                    <a:lnTo>
                      <a:pt x="162" y="116"/>
                    </a:lnTo>
                    <a:lnTo>
                      <a:pt x="161" y="108"/>
                    </a:lnTo>
                    <a:lnTo>
                      <a:pt x="158" y="101"/>
                    </a:lnTo>
                    <a:lnTo>
                      <a:pt x="154" y="94"/>
                    </a:lnTo>
                    <a:lnTo>
                      <a:pt x="151" y="88"/>
                    </a:lnTo>
                    <a:lnTo>
                      <a:pt x="147" y="83"/>
                    </a:lnTo>
                    <a:lnTo>
                      <a:pt x="142" y="77"/>
                    </a:lnTo>
                    <a:lnTo>
                      <a:pt x="138" y="73"/>
                    </a:lnTo>
                    <a:lnTo>
                      <a:pt x="134" y="71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8" y="65"/>
                    </a:lnTo>
                    <a:lnTo>
                      <a:pt x="113" y="64"/>
                    </a:lnTo>
                    <a:lnTo>
                      <a:pt x="108" y="65"/>
                    </a:lnTo>
                    <a:lnTo>
                      <a:pt x="102" y="65"/>
                    </a:lnTo>
                    <a:lnTo>
                      <a:pt x="97" y="68"/>
                    </a:lnTo>
                    <a:lnTo>
                      <a:pt x="92" y="71"/>
                    </a:lnTo>
                    <a:lnTo>
                      <a:pt x="88" y="73"/>
                    </a:lnTo>
                    <a:lnTo>
                      <a:pt x="82" y="77"/>
                    </a:lnTo>
                    <a:lnTo>
                      <a:pt x="78" y="83"/>
                    </a:lnTo>
                    <a:lnTo>
                      <a:pt x="74" y="88"/>
                    </a:lnTo>
                    <a:lnTo>
                      <a:pt x="70" y="94"/>
                    </a:lnTo>
                    <a:lnTo>
                      <a:pt x="68" y="101"/>
                    </a:lnTo>
                    <a:lnTo>
                      <a:pt x="65" y="108"/>
                    </a:lnTo>
                    <a:lnTo>
                      <a:pt x="62" y="117"/>
                    </a:lnTo>
                    <a:lnTo>
                      <a:pt x="60" y="13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89" name="Freeform 421">
                <a:extLst>
                  <a:ext uri="{FF2B5EF4-FFF2-40B4-BE49-F238E27FC236}">
                    <a16:creationId xmlns:a16="http://schemas.microsoft.com/office/drawing/2014/main" id="{B42C4241-C844-4036-A060-93A482F79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635"/>
                <a:ext cx="32" cy="102"/>
              </a:xfrm>
              <a:custGeom>
                <a:avLst/>
                <a:gdLst>
                  <a:gd name="T0" fmla="*/ 125 w 129"/>
                  <a:gd name="T1" fmla="*/ 105 h 409"/>
                  <a:gd name="T2" fmla="*/ 125 w 129"/>
                  <a:gd name="T3" fmla="*/ 167 h 409"/>
                  <a:gd name="T4" fmla="*/ 85 w 129"/>
                  <a:gd name="T5" fmla="*/ 167 h 409"/>
                  <a:gd name="T6" fmla="*/ 85 w 129"/>
                  <a:gd name="T7" fmla="*/ 287 h 409"/>
                  <a:gd name="T8" fmla="*/ 85 w 129"/>
                  <a:gd name="T9" fmla="*/ 304 h 409"/>
                  <a:gd name="T10" fmla="*/ 85 w 129"/>
                  <a:gd name="T11" fmla="*/ 316 h 409"/>
                  <a:gd name="T12" fmla="*/ 85 w 129"/>
                  <a:gd name="T13" fmla="*/ 325 h 409"/>
                  <a:gd name="T14" fmla="*/ 86 w 129"/>
                  <a:gd name="T15" fmla="*/ 329 h 409"/>
                  <a:gd name="T16" fmla="*/ 87 w 129"/>
                  <a:gd name="T17" fmla="*/ 334 h 409"/>
                  <a:gd name="T18" fmla="*/ 91 w 129"/>
                  <a:gd name="T19" fmla="*/ 340 h 409"/>
                  <a:gd name="T20" fmla="*/ 95 w 129"/>
                  <a:gd name="T21" fmla="*/ 342 h 409"/>
                  <a:gd name="T22" fmla="*/ 101 w 129"/>
                  <a:gd name="T23" fmla="*/ 344 h 409"/>
                  <a:gd name="T24" fmla="*/ 110 w 129"/>
                  <a:gd name="T25" fmla="*/ 341 h 409"/>
                  <a:gd name="T26" fmla="*/ 125 w 129"/>
                  <a:gd name="T27" fmla="*/ 336 h 409"/>
                  <a:gd name="T28" fmla="*/ 129 w 129"/>
                  <a:gd name="T29" fmla="*/ 397 h 409"/>
                  <a:gd name="T30" fmla="*/ 118 w 129"/>
                  <a:gd name="T31" fmla="*/ 402 h 409"/>
                  <a:gd name="T32" fmla="*/ 107 w 129"/>
                  <a:gd name="T33" fmla="*/ 406 h 409"/>
                  <a:gd name="T34" fmla="*/ 95 w 129"/>
                  <a:gd name="T35" fmla="*/ 407 h 409"/>
                  <a:gd name="T36" fmla="*/ 83 w 129"/>
                  <a:gd name="T37" fmla="*/ 409 h 409"/>
                  <a:gd name="T38" fmla="*/ 75 w 129"/>
                  <a:gd name="T39" fmla="*/ 407 h 409"/>
                  <a:gd name="T40" fmla="*/ 69 w 129"/>
                  <a:gd name="T41" fmla="*/ 406 h 409"/>
                  <a:gd name="T42" fmla="*/ 61 w 129"/>
                  <a:gd name="T43" fmla="*/ 405 h 409"/>
                  <a:gd name="T44" fmla="*/ 56 w 129"/>
                  <a:gd name="T45" fmla="*/ 401 h 409"/>
                  <a:gd name="T46" fmla="*/ 49 w 129"/>
                  <a:gd name="T47" fmla="*/ 398 h 409"/>
                  <a:gd name="T48" fmla="*/ 44 w 129"/>
                  <a:gd name="T49" fmla="*/ 393 h 409"/>
                  <a:gd name="T50" fmla="*/ 40 w 129"/>
                  <a:gd name="T51" fmla="*/ 389 h 409"/>
                  <a:gd name="T52" fmla="*/ 37 w 129"/>
                  <a:gd name="T53" fmla="*/ 382 h 409"/>
                  <a:gd name="T54" fmla="*/ 34 w 129"/>
                  <a:gd name="T55" fmla="*/ 377 h 409"/>
                  <a:gd name="T56" fmla="*/ 32 w 129"/>
                  <a:gd name="T57" fmla="*/ 369 h 409"/>
                  <a:gd name="T58" fmla="*/ 30 w 129"/>
                  <a:gd name="T59" fmla="*/ 361 h 409"/>
                  <a:gd name="T60" fmla="*/ 29 w 129"/>
                  <a:gd name="T61" fmla="*/ 352 h 409"/>
                  <a:gd name="T62" fmla="*/ 28 w 129"/>
                  <a:gd name="T63" fmla="*/ 344 h 409"/>
                  <a:gd name="T64" fmla="*/ 28 w 129"/>
                  <a:gd name="T65" fmla="*/ 332 h 409"/>
                  <a:gd name="T66" fmla="*/ 26 w 129"/>
                  <a:gd name="T67" fmla="*/ 316 h 409"/>
                  <a:gd name="T68" fmla="*/ 26 w 129"/>
                  <a:gd name="T69" fmla="*/ 297 h 409"/>
                  <a:gd name="T70" fmla="*/ 26 w 129"/>
                  <a:gd name="T71" fmla="*/ 167 h 409"/>
                  <a:gd name="T72" fmla="*/ 0 w 129"/>
                  <a:gd name="T73" fmla="*/ 167 h 409"/>
                  <a:gd name="T74" fmla="*/ 0 w 129"/>
                  <a:gd name="T75" fmla="*/ 105 h 409"/>
                  <a:gd name="T76" fmla="*/ 26 w 129"/>
                  <a:gd name="T77" fmla="*/ 105 h 409"/>
                  <a:gd name="T78" fmla="*/ 26 w 129"/>
                  <a:gd name="T79" fmla="*/ 47 h 409"/>
                  <a:gd name="T80" fmla="*/ 85 w 129"/>
                  <a:gd name="T81" fmla="*/ 0 h 409"/>
                  <a:gd name="T82" fmla="*/ 85 w 129"/>
                  <a:gd name="T83" fmla="*/ 105 h 409"/>
                  <a:gd name="T84" fmla="*/ 125 w 129"/>
                  <a:gd name="T85" fmla="*/ 10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9" h="409">
                    <a:moveTo>
                      <a:pt x="125" y="105"/>
                    </a:moveTo>
                    <a:lnTo>
                      <a:pt x="125" y="167"/>
                    </a:lnTo>
                    <a:lnTo>
                      <a:pt x="85" y="167"/>
                    </a:lnTo>
                    <a:lnTo>
                      <a:pt x="85" y="287"/>
                    </a:lnTo>
                    <a:lnTo>
                      <a:pt x="85" y="304"/>
                    </a:lnTo>
                    <a:lnTo>
                      <a:pt x="85" y="316"/>
                    </a:lnTo>
                    <a:lnTo>
                      <a:pt x="85" y="325"/>
                    </a:lnTo>
                    <a:lnTo>
                      <a:pt x="86" y="329"/>
                    </a:lnTo>
                    <a:lnTo>
                      <a:pt x="87" y="334"/>
                    </a:lnTo>
                    <a:lnTo>
                      <a:pt x="91" y="340"/>
                    </a:lnTo>
                    <a:lnTo>
                      <a:pt x="95" y="342"/>
                    </a:lnTo>
                    <a:lnTo>
                      <a:pt x="101" y="344"/>
                    </a:lnTo>
                    <a:lnTo>
                      <a:pt x="110" y="341"/>
                    </a:lnTo>
                    <a:lnTo>
                      <a:pt x="125" y="336"/>
                    </a:lnTo>
                    <a:lnTo>
                      <a:pt x="129" y="397"/>
                    </a:lnTo>
                    <a:lnTo>
                      <a:pt x="118" y="402"/>
                    </a:lnTo>
                    <a:lnTo>
                      <a:pt x="107" y="406"/>
                    </a:lnTo>
                    <a:lnTo>
                      <a:pt x="95" y="407"/>
                    </a:lnTo>
                    <a:lnTo>
                      <a:pt x="83" y="409"/>
                    </a:lnTo>
                    <a:lnTo>
                      <a:pt x="75" y="407"/>
                    </a:lnTo>
                    <a:lnTo>
                      <a:pt x="69" y="406"/>
                    </a:lnTo>
                    <a:lnTo>
                      <a:pt x="61" y="405"/>
                    </a:lnTo>
                    <a:lnTo>
                      <a:pt x="56" y="401"/>
                    </a:lnTo>
                    <a:lnTo>
                      <a:pt x="49" y="398"/>
                    </a:lnTo>
                    <a:lnTo>
                      <a:pt x="44" y="393"/>
                    </a:lnTo>
                    <a:lnTo>
                      <a:pt x="40" y="389"/>
                    </a:lnTo>
                    <a:lnTo>
                      <a:pt x="37" y="382"/>
                    </a:lnTo>
                    <a:lnTo>
                      <a:pt x="34" y="377"/>
                    </a:lnTo>
                    <a:lnTo>
                      <a:pt x="32" y="369"/>
                    </a:lnTo>
                    <a:lnTo>
                      <a:pt x="30" y="361"/>
                    </a:lnTo>
                    <a:lnTo>
                      <a:pt x="29" y="352"/>
                    </a:lnTo>
                    <a:lnTo>
                      <a:pt x="28" y="344"/>
                    </a:lnTo>
                    <a:lnTo>
                      <a:pt x="28" y="332"/>
                    </a:lnTo>
                    <a:lnTo>
                      <a:pt x="26" y="316"/>
                    </a:lnTo>
                    <a:lnTo>
                      <a:pt x="26" y="297"/>
                    </a:lnTo>
                    <a:lnTo>
                      <a:pt x="26" y="167"/>
                    </a:lnTo>
                    <a:lnTo>
                      <a:pt x="0" y="167"/>
                    </a:lnTo>
                    <a:lnTo>
                      <a:pt x="0" y="105"/>
                    </a:lnTo>
                    <a:lnTo>
                      <a:pt x="26" y="105"/>
                    </a:lnTo>
                    <a:lnTo>
                      <a:pt x="26" y="47"/>
                    </a:lnTo>
                    <a:lnTo>
                      <a:pt x="85" y="0"/>
                    </a:lnTo>
                    <a:lnTo>
                      <a:pt x="85" y="105"/>
                    </a:lnTo>
                    <a:lnTo>
                      <a:pt x="125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0" name="Freeform 422">
                <a:extLst>
                  <a:ext uri="{FF2B5EF4-FFF2-40B4-BE49-F238E27FC236}">
                    <a16:creationId xmlns:a16="http://schemas.microsoft.com/office/drawing/2014/main" id="{15381A2B-E1F4-4094-B943-75B6A065E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6" y="1633"/>
                <a:ext cx="14" cy="103"/>
              </a:xfrm>
              <a:custGeom>
                <a:avLst/>
                <a:gdLst>
                  <a:gd name="T0" fmla="*/ 0 w 59"/>
                  <a:gd name="T1" fmla="*/ 73 h 410"/>
                  <a:gd name="T2" fmla="*/ 0 w 59"/>
                  <a:gd name="T3" fmla="*/ 0 h 410"/>
                  <a:gd name="T4" fmla="*/ 59 w 59"/>
                  <a:gd name="T5" fmla="*/ 0 h 410"/>
                  <a:gd name="T6" fmla="*/ 59 w 59"/>
                  <a:gd name="T7" fmla="*/ 73 h 410"/>
                  <a:gd name="T8" fmla="*/ 0 w 59"/>
                  <a:gd name="T9" fmla="*/ 73 h 410"/>
                  <a:gd name="T10" fmla="*/ 0 w 59"/>
                  <a:gd name="T11" fmla="*/ 410 h 410"/>
                  <a:gd name="T12" fmla="*/ 0 w 59"/>
                  <a:gd name="T13" fmla="*/ 113 h 410"/>
                  <a:gd name="T14" fmla="*/ 59 w 59"/>
                  <a:gd name="T15" fmla="*/ 113 h 410"/>
                  <a:gd name="T16" fmla="*/ 59 w 59"/>
                  <a:gd name="T17" fmla="*/ 410 h 410"/>
                  <a:gd name="T18" fmla="*/ 0 w 59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410">
                    <a:moveTo>
                      <a:pt x="0" y="73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9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59" y="113"/>
                    </a:lnTo>
                    <a:lnTo>
                      <a:pt x="59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1" name="Freeform 423">
                <a:extLst>
                  <a:ext uri="{FF2B5EF4-FFF2-40B4-BE49-F238E27FC236}">
                    <a16:creationId xmlns:a16="http://schemas.microsoft.com/office/drawing/2014/main" id="{C751D821-4187-4968-9085-A7EA0A7A8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660"/>
                <a:ext cx="50" cy="76"/>
              </a:xfrm>
              <a:custGeom>
                <a:avLst/>
                <a:gdLst>
                  <a:gd name="T0" fmla="*/ 199 w 199"/>
                  <a:gd name="T1" fmla="*/ 304 h 304"/>
                  <a:gd name="T2" fmla="*/ 142 w 199"/>
                  <a:gd name="T3" fmla="*/ 304 h 304"/>
                  <a:gd name="T4" fmla="*/ 142 w 199"/>
                  <a:gd name="T5" fmla="*/ 153 h 304"/>
                  <a:gd name="T6" fmla="*/ 142 w 199"/>
                  <a:gd name="T7" fmla="*/ 130 h 304"/>
                  <a:gd name="T8" fmla="*/ 141 w 199"/>
                  <a:gd name="T9" fmla="*/ 113 h 304"/>
                  <a:gd name="T10" fmla="*/ 139 w 199"/>
                  <a:gd name="T11" fmla="*/ 100 h 304"/>
                  <a:gd name="T12" fmla="*/ 138 w 199"/>
                  <a:gd name="T13" fmla="*/ 91 h 304"/>
                  <a:gd name="T14" fmla="*/ 135 w 199"/>
                  <a:gd name="T15" fmla="*/ 84 h 304"/>
                  <a:gd name="T16" fmla="*/ 133 w 199"/>
                  <a:gd name="T17" fmla="*/ 77 h 304"/>
                  <a:gd name="T18" fmla="*/ 130 w 199"/>
                  <a:gd name="T19" fmla="*/ 73 h 304"/>
                  <a:gd name="T20" fmla="*/ 126 w 199"/>
                  <a:gd name="T21" fmla="*/ 68 h 304"/>
                  <a:gd name="T22" fmla="*/ 121 w 199"/>
                  <a:gd name="T23" fmla="*/ 65 h 304"/>
                  <a:gd name="T24" fmla="*/ 117 w 199"/>
                  <a:gd name="T25" fmla="*/ 63 h 304"/>
                  <a:gd name="T26" fmla="*/ 112 w 199"/>
                  <a:gd name="T27" fmla="*/ 61 h 304"/>
                  <a:gd name="T28" fmla="*/ 106 w 199"/>
                  <a:gd name="T29" fmla="*/ 60 h 304"/>
                  <a:gd name="T30" fmla="*/ 98 w 199"/>
                  <a:gd name="T31" fmla="*/ 61 h 304"/>
                  <a:gd name="T32" fmla="*/ 92 w 199"/>
                  <a:gd name="T33" fmla="*/ 63 h 304"/>
                  <a:gd name="T34" fmla="*/ 85 w 199"/>
                  <a:gd name="T35" fmla="*/ 67 h 304"/>
                  <a:gd name="T36" fmla="*/ 78 w 199"/>
                  <a:gd name="T37" fmla="*/ 72 h 304"/>
                  <a:gd name="T38" fmla="*/ 73 w 199"/>
                  <a:gd name="T39" fmla="*/ 77 h 304"/>
                  <a:gd name="T40" fmla="*/ 69 w 199"/>
                  <a:gd name="T41" fmla="*/ 85 h 304"/>
                  <a:gd name="T42" fmla="*/ 65 w 199"/>
                  <a:gd name="T43" fmla="*/ 93 h 304"/>
                  <a:gd name="T44" fmla="*/ 62 w 199"/>
                  <a:gd name="T45" fmla="*/ 101 h 304"/>
                  <a:gd name="T46" fmla="*/ 61 w 199"/>
                  <a:gd name="T47" fmla="*/ 113 h 304"/>
                  <a:gd name="T48" fmla="*/ 59 w 199"/>
                  <a:gd name="T49" fmla="*/ 128 h 304"/>
                  <a:gd name="T50" fmla="*/ 59 w 199"/>
                  <a:gd name="T51" fmla="*/ 146 h 304"/>
                  <a:gd name="T52" fmla="*/ 59 w 199"/>
                  <a:gd name="T53" fmla="*/ 169 h 304"/>
                  <a:gd name="T54" fmla="*/ 59 w 199"/>
                  <a:gd name="T55" fmla="*/ 304 h 304"/>
                  <a:gd name="T56" fmla="*/ 0 w 199"/>
                  <a:gd name="T57" fmla="*/ 304 h 304"/>
                  <a:gd name="T58" fmla="*/ 0 w 199"/>
                  <a:gd name="T59" fmla="*/ 7 h 304"/>
                  <a:gd name="T60" fmla="*/ 55 w 199"/>
                  <a:gd name="T61" fmla="*/ 7 h 304"/>
                  <a:gd name="T62" fmla="*/ 55 w 199"/>
                  <a:gd name="T63" fmla="*/ 51 h 304"/>
                  <a:gd name="T64" fmla="*/ 61 w 199"/>
                  <a:gd name="T65" fmla="*/ 39 h 304"/>
                  <a:gd name="T66" fmla="*/ 69 w 199"/>
                  <a:gd name="T67" fmla="*/ 28 h 304"/>
                  <a:gd name="T68" fmla="*/ 77 w 199"/>
                  <a:gd name="T69" fmla="*/ 20 h 304"/>
                  <a:gd name="T70" fmla="*/ 86 w 199"/>
                  <a:gd name="T71" fmla="*/ 14 h 304"/>
                  <a:gd name="T72" fmla="*/ 96 w 199"/>
                  <a:gd name="T73" fmla="*/ 7 h 304"/>
                  <a:gd name="T74" fmla="*/ 105 w 199"/>
                  <a:gd name="T75" fmla="*/ 3 h 304"/>
                  <a:gd name="T76" fmla="*/ 116 w 199"/>
                  <a:gd name="T77" fmla="*/ 2 h 304"/>
                  <a:gd name="T78" fmla="*/ 126 w 199"/>
                  <a:gd name="T79" fmla="*/ 0 h 304"/>
                  <a:gd name="T80" fmla="*/ 135 w 199"/>
                  <a:gd name="T81" fmla="*/ 2 h 304"/>
                  <a:gd name="T82" fmla="*/ 145 w 199"/>
                  <a:gd name="T83" fmla="*/ 3 h 304"/>
                  <a:gd name="T84" fmla="*/ 153 w 199"/>
                  <a:gd name="T85" fmla="*/ 6 h 304"/>
                  <a:gd name="T86" fmla="*/ 161 w 199"/>
                  <a:gd name="T87" fmla="*/ 10 h 304"/>
                  <a:gd name="T88" fmla="*/ 169 w 199"/>
                  <a:gd name="T89" fmla="*/ 15 h 304"/>
                  <a:gd name="T90" fmla="*/ 175 w 199"/>
                  <a:gd name="T91" fmla="*/ 20 h 304"/>
                  <a:gd name="T92" fmla="*/ 181 w 199"/>
                  <a:gd name="T93" fmla="*/ 27 h 304"/>
                  <a:gd name="T94" fmla="*/ 185 w 199"/>
                  <a:gd name="T95" fmla="*/ 33 h 304"/>
                  <a:gd name="T96" fmla="*/ 189 w 199"/>
                  <a:gd name="T97" fmla="*/ 41 h 304"/>
                  <a:gd name="T98" fmla="*/ 193 w 199"/>
                  <a:gd name="T99" fmla="*/ 49 h 304"/>
                  <a:gd name="T100" fmla="*/ 194 w 199"/>
                  <a:gd name="T101" fmla="*/ 57 h 304"/>
                  <a:gd name="T102" fmla="*/ 197 w 199"/>
                  <a:gd name="T103" fmla="*/ 67 h 304"/>
                  <a:gd name="T104" fmla="*/ 198 w 199"/>
                  <a:gd name="T105" fmla="*/ 77 h 304"/>
                  <a:gd name="T106" fmla="*/ 199 w 199"/>
                  <a:gd name="T107" fmla="*/ 89 h 304"/>
                  <a:gd name="T108" fmla="*/ 199 w 199"/>
                  <a:gd name="T109" fmla="*/ 104 h 304"/>
                  <a:gd name="T110" fmla="*/ 199 w 199"/>
                  <a:gd name="T111" fmla="*/ 120 h 304"/>
                  <a:gd name="T112" fmla="*/ 199 w 199"/>
                  <a:gd name="T113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04">
                    <a:moveTo>
                      <a:pt x="199" y="304"/>
                    </a:moveTo>
                    <a:lnTo>
                      <a:pt x="142" y="304"/>
                    </a:lnTo>
                    <a:lnTo>
                      <a:pt x="142" y="153"/>
                    </a:lnTo>
                    <a:lnTo>
                      <a:pt x="142" y="130"/>
                    </a:lnTo>
                    <a:lnTo>
                      <a:pt x="141" y="113"/>
                    </a:lnTo>
                    <a:lnTo>
                      <a:pt x="139" y="100"/>
                    </a:lnTo>
                    <a:lnTo>
                      <a:pt x="138" y="91"/>
                    </a:lnTo>
                    <a:lnTo>
                      <a:pt x="135" y="84"/>
                    </a:lnTo>
                    <a:lnTo>
                      <a:pt x="133" y="77"/>
                    </a:lnTo>
                    <a:lnTo>
                      <a:pt x="130" y="73"/>
                    </a:lnTo>
                    <a:lnTo>
                      <a:pt x="126" y="68"/>
                    </a:lnTo>
                    <a:lnTo>
                      <a:pt x="121" y="65"/>
                    </a:lnTo>
                    <a:lnTo>
                      <a:pt x="117" y="63"/>
                    </a:lnTo>
                    <a:lnTo>
                      <a:pt x="112" y="61"/>
                    </a:lnTo>
                    <a:lnTo>
                      <a:pt x="106" y="60"/>
                    </a:lnTo>
                    <a:lnTo>
                      <a:pt x="98" y="61"/>
                    </a:lnTo>
                    <a:lnTo>
                      <a:pt x="92" y="63"/>
                    </a:lnTo>
                    <a:lnTo>
                      <a:pt x="85" y="67"/>
                    </a:lnTo>
                    <a:lnTo>
                      <a:pt x="78" y="72"/>
                    </a:lnTo>
                    <a:lnTo>
                      <a:pt x="73" y="77"/>
                    </a:lnTo>
                    <a:lnTo>
                      <a:pt x="69" y="85"/>
                    </a:lnTo>
                    <a:lnTo>
                      <a:pt x="65" y="93"/>
                    </a:lnTo>
                    <a:lnTo>
                      <a:pt x="62" y="101"/>
                    </a:lnTo>
                    <a:lnTo>
                      <a:pt x="61" y="113"/>
                    </a:lnTo>
                    <a:lnTo>
                      <a:pt x="59" y="128"/>
                    </a:lnTo>
                    <a:lnTo>
                      <a:pt x="59" y="146"/>
                    </a:lnTo>
                    <a:lnTo>
                      <a:pt x="59" y="169"/>
                    </a:lnTo>
                    <a:lnTo>
                      <a:pt x="59" y="304"/>
                    </a:lnTo>
                    <a:lnTo>
                      <a:pt x="0" y="304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5" y="51"/>
                    </a:lnTo>
                    <a:lnTo>
                      <a:pt x="61" y="39"/>
                    </a:lnTo>
                    <a:lnTo>
                      <a:pt x="69" y="28"/>
                    </a:lnTo>
                    <a:lnTo>
                      <a:pt x="77" y="20"/>
                    </a:lnTo>
                    <a:lnTo>
                      <a:pt x="86" y="14"/>
                    </a:lnTo>
                    <a:lnTo>
                      <a:pt x="96" y="7"/>
                    </a:lnTo>
                    <a:lnTo>
                      <a:pt x="105" y="3"/>
                    </a:lnTo>
                    <a:lnTo>
                      <a:pt x="116" y="2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5" y="3"/>
                    </a:lnTo>
                    <a:lnTo>
                      <a:pt x="153" y="6"/>
                    </a:lnTo>
                    <a:lnTo>
                      <a:pt x="161" y="10"/>
                    </a:lnTo>
                    <a:lnTo>
                      <a:pt x="169" y="15"/>
                    </a:lnTo>
                    <a:lnTo>
                      <a:pt x="175" y="20"/>
                    </a:lnTo>
                    <a:lnTo>
                      <a:pt x="181" y="27"/>
                    </a:lnTo>
                    <a:lnTo>
                      <a:pt x="185" y="33"/>
                    </a:lnTo>
                    <a:lnTo>
                      <a:pt x="189" y="41"/>
                    </a:lnTo>
                    <a:lnTo>
                      <a:pt x="193" y="49"/>
                    </a:lnTo>
                    <a:lnTo>
                      <a:pt x="194" y="57"/>
                    </a:lnTo>
                    <a:lnTo>
                      <a:pt x="197" y="67"/>
                    </a:lnTo>
                    <a:lnTo>
                      <a:pt x="198" y="77"/>
                    </a:lnTo>
                    <a:lnTo>
                      <a:pt x="199" y="89"/>
                    </a:lnTo>
                    <a:lnTo>
                      <a:pt x="199" y="104"/>
                    </a:lnTo>
                    <a:lnTo>
                      <a:pt x="199" y="120"/>
                    </a:lnTo>
                    <a:lnTo>
                      <a:pt x="199" y="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2" name="Freeform 424">
                <a:extLst>
                  <a:ext uri="{FF2B5EF4-FFF2-40B4-BE49-F238E27FC236}">
                    <a16:creationId xmlns:a16="http://schemas.microsoft.com/office/drawing/2014/main" id="{D8ACE9A5-F5C1-4936-A194-D6BD226A91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6" y="1660"/>
                <a:ext cx="51" cy="77"/>
              </a:xfrm>
              <a:custGeom>
                <a:avLst/>
                <a:gdLst>
                  <a:gd name="T0" fmla="*/ 7 w 206"/>
                  <a:gd name="T1" fmla="*/ 85 h 311"/>
                  <a:gd name="T2" fmla="*/ 19 w 206"/>
                  <a:gd name="T3" fmla="*/ 47 h 311"/>
                  <a:gd name="T4" fmla="*/ 26 w 206"/>
                  <a:gd name="T5" fmla="*/ 33 h 311"/>
                  <a:gd name="T6" fmla="*/ 36 w 206"/>
                  <a:gd name="T7" fmla="*/ 22 h 311"/>
                  <a:gd name="T8" fmla="*/ 49 w 206"/>
                  <a:gd name="T9" fmla="*/ 12 h 311"/>
                  <a:gd name="T10" fmla="*/ 64 w 206"/>
                  <a:gd name="T11" fmla="*/ 6 h 311"/>
                  <a:gd name="T12" fmla="*/ 81 w 206"/>
                  <a:gd name="T13" fmla="*/ 2 h 311"/>
                  <a:gd name="T14" fmla="*/ 101 w 206"/>
                  <a:gd name="T15" fmla="*/ 0 h 311"/>
                  <a:gd name="T16" fmla="*/ 134 w 206"/>
                  <a:gd name="T17" fmla="*/ 3 h 311"/>
                  <a:gd name="T18" fmla="*/ 158 w 206"/>
                  <a:gd name="T19" fmla="*/ 12 h 311"/>
                  <a:gd name="T20" fmla="*/ 175 w 206"/>
                  <a:gd name="T21" fmla="*/ 27 h 311"/>
                  <a:gd name="T22" fmla="*/ 186 w 206"/>
                  <a:gd name="T23" fmla="*/ 44 h 311"/>
                  <a:gd name="T24" fmla="*/ 191 w 206"/>
                  <a:gd name="T25" fmla="*/ 72 h 311"/>
                  <a:gd name="T26" fmla="*/ 192 w 206"/>
                  <a:gd name="T27" fmla="*/ 114 h 311"/>
                  <a:gd name="T28" fmla="*/ 192 w 206"/>
                  <a:gd name="T29" fmla="*/ 224 h 311"/>
                  <a:gd name="T30" fmla="*/ 194 w 206"/>
                  <a:gd name="T31" fmla="*/ 254 h 311"/>
                  <a:gd name="T32" fmla="*/ 199 w 206"/>
                  <a:gd name="T33" fmla="*/ 283 h 311"/>
                  <a:gd name="T34" fmla="*/ 149 w 206"/>
                  <a:gd name="T35" fmla="*/ 304 h 311"/>
                  <a:gd name="T36" fmla="*/ 142 w 206"/>
                  <a:gd name="T37" fmla="*/ 280 h 311"/>
                  <a:gd name="T38" fmla="*/ 141 w 206"/>
                  <a:gd name="T39" fmla="*/ 271 h 311"/>
                  <a:gd name="T40" fmla="*/ 125 w 206"/>
                  <a:gd name="T41" fmla="*/ 288 h 311"/>
                  <a:gd name="T42" fmla="*/ 109 w 206"/>
                  <a:gd name="T43" fmla="*/ 300 h 311"/>
                  <a:gd name="T44" fmla="*/ 91 w 206"/>
                  <a:gd name="T45" fmla="*/ 308 h 311"/>
                  <a:gd name="T46" fmla="*/ 73 w 206"/>
                  <a:gd name="T47" fmla="*/ 311 h 311"/>
                  <a:gd name="T48" fmla="*/ 57 w 206"/>
                  <a:gd name="T49" fmla="*/ 309 h 311"/>
                  <a:gd name="T50" fmla="*/ 42 w 206"/>
                  <a:gd name="T51" fmla="*/ 304 h 311"/>
                  <a:gd name="T52" fmla="*/ 30 w 206"/>
                  <a:gd name="T53" fmla="*/ 296 h 311"/>
                  <a:gd name="T54" fmla="*/ 20 w 206"/>
                  <a:gd name="T55" fmla="*/ 286 h 311"/>
                  <a:gd name="T56" fmla="*/ 11 w 206"/>
                  <a:gd name="T57" fmla="*/ 272 h 311"/>
                  <a:gd name="T58" fmla="*/ 5 w 206"/>
                  <a:gd name="T59" fmla="*/ 258 h 311"/>
                  <a:gd name="T60" fmla="*/ 0 w 206"/>
                  <a:gd name="T61" fmla="*/ 223 h 311"/>
                  <a:gd name="T62" fmla="*/ 3 w 206"/>
                  <a:gd name="T63" fmla="*/ 199 h 311"/>
                  <a:gd name="T64" fmla="*/ 9 w 206"/>
                  <a:gd name="T65" fmla="*/ 178 h 311"/>
                  <a:gd name="T66" fmla="*/ 20 w 206"/>
                  <a:gd name="T67" fmla="*/ 161 h 311"/>
                  <a:gd name="T68" fmla="*/ 33 w 206"/>
                  <a:gd name="T69" fmla="*/ 148 h 311"/>
                  <a:gd name="T70" fmla="*/ 53 w 206"/>
                  <a:gd name="T71" fmla="*/ 138 h 311"/>
                  <a:gd name="T72" fmla="*/ 80 w 206"/>
                  <a:gd name="T73" fmla="*/ 129 h 311"/>
                  <a:gd name="T74" fmla="*/ 114 w 206"/>
                  <a:gd name="T75" fmla="*/ 120 h 311"/>
                  <a:gd name="T76" fmla="*/ 135 w 206"/>
                  <a:gd name="T77" fmla="*/ 110 h 311"/>
                  <a:gd name="T78" fmla="*/ 135 w 206"/>
                  <a:gd name="T79" fmla="*/ 92 h 311"/>
                  <a:gd name="T80" fmla="*/ 131 w 206"/>
                  <a:gd name="T81" fmla="*/ 76 h 311"/>
                  <a:gd name="T82" fmla="*/ 122 w 206"/>
                  <a:gd name="T83" fmla="*/ 65 h 311"/>
                  <a:gd name="T84" fmla="*/ 107 w 206"/>
                  <a:gd name="T85" fmla="*/ 61 h 311"/>
                  <a:gd name="T86" fmla="*/ 89 w 206"/>
                  <a:gd name="T87" fmla="*/ 61 h 311"/>
                  <a:gd name="T88" fmla="*/ 77 w 206"/>
                  <a:gd name="T89" fmla="*/ 65 h 311"/>
                  <a:gd name="T90" fmla="*/ 69 w 206"/>
                  <a:gd name="T91" fmla="*/ 73 h 311"/>
                  <a:gd name="T92" fmla="*/ 61 w 206"/>
                  <a:gd name="T93" fmla="*/ 88 h 311"/>
                  <a:gd name="T94" fmla="*/ 135 w 206"/>
                  <a:gd name="T95" fmla="*/ 161 h 311"/>
                  <a:gd name="T96" fmla="*/ 101 w 206"/>
                  <a:gd name="T97" fmla="*/ 173 h 311"/>
                  <a:gd name="T98" fmla="*/ 81 w 206"/>
                  <a:gd name="T99" fmla="*/ 181 h 311"/>
                  <a:gd name="T100" fmla="*/ 69 w 206"/>
                  <a:gd name="T101" fmla="*/ 187 h 311"/>
                  <a:gd name="T102" fmla="*/ 61 w 206"/>
                  <a:gd name="T103" fmla="*/ 199 h 311"/>
                  <a:gd name="T104" fmla="*/ 58 w 206"/>
                  <a:gd name="T105" fmla="*/ 215 h 311"/>
                  <a:gd name="T106" fmla="*/ 60 w 206"/>
                  <a:gd name="T107" fmla="*/ 230 h 311"/>
                  <a:gd name="T108" fmla="*/ 66 w 206"/>
                  <a:gd name="T109" fmla="*/ 243 h 311"/>
                  <a:gd name="T110" fmla="*/ 77 w 206"/>
                  <a:gd name="T111" fmla="*/ 252 h 311"/>
                  <a:gd name="T112" fmla="*/ 90 w 206"/>
                  <a:gd name="T113" fmla="*/ 255 h 311"/>
                  <a:gd name="T114" fmla="*/ 105 w 206"/>
                  <a:gd name="T115" fmla="*/ 251 h 311"/>
                  <a:gd name="T116" fmla="*/ 119 w 206"/>
                  <a:gd name="T117" fmla="*/ 242 h 311"/>
                  <a:gd name="T118" fmla="*/ 129 w 206"/>
                  <a:gd name="T119" fmla="*/ 230 h 311"/>
                  <a:gd name="T120" fmla="*/ 134 w 206"/>
                  <a:gd name="T121" fmla="*/ 215 h 311"/>
                  <a:gd name="T122" fmla="*/ 135 w 206"/>
                  <a:gd name="T123" fmla="*/ 1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6" h="311">
                    <a:moveTo>
                      <a:pt x="58" y="97"/>
                    </a:moveTo>
                    <a:lnTo>
                      <a:pt x="7" y="85"/>
                    </a:lnTo>
                    <a:lnTo>
                      <a:pt x="11" y="65"/>
                    </a:lnTo>
                    <a:lnTo>
                      <a:pt x="19" y="47"/>
                    </a:lnTo>
                    <a:lnTo>
                      <a:pt x="22" y="40"/>
                    </a:lnTo>
                    <a:lnTo>
                      <a:pt x="26" y="33"/>
                    </a:lnTo>
                    <a:lnTo>
                      <a:pt x="32" y="27"/>
                    </a:lnTo>
                    <a:lnTo>
                      <a:pt x="36" y="22"/>
                    </a:lnTo>
                    <a:lnTo>
                      <a:pt x="42" y="16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6"/>
                    </a:lnTo>
                    <a:lnTo>
                      <a:pt x="72" y="3"/>
                    </a:lnTo>
                    <a:lnTo>
                      <a:pt x="81" y="2"/>
                    </a:lnTo>
                    <a:lnTo>
                      <a:pt x="90" y="0"/>
                    </a:lnTo>
                    <a:lnTo>
                      <a:pt x="101" y="0"/>
                    </a:lnTo>
                    <a:lnTo>
                      <a:pt x="119" y="2"/>
                    </a:lnTo>
                    <a:lnTo>
                      <a:pt x="134" y="3"/>
                    </a:lnTo>
                    <a:lnTo>
                      <a:pt x="147" y="7"/>
                    </a:lnTo>
                    <a:lnTo>
                      <a:pt x="158" y="12"/>
                    </a:lnTo>
                    <a:lnTo>
                      <a:pt x="167" y="20"/>
                    </a:lnTo>
                    <a:lnTo>
                      <a:pt x="175" y="27"/>
                    </a:lnTo>
                    <a:lnTo>
                      <a:pt x="180" y="35"/>
                    </a:lnTo>
                    <a:lnTo>
                      <a:pt x="186" y="44"/>
                    </a:lnTo>
                    <a:lnTo>
                      <a:pt x="188" y="56"/>
                    </a:lnTo>
                    <a:lnTo>
                      <a:pt x="191" y="72"/>
                    </a:lnTo>
                    <a:lnTo>
                      <a:pt x="192" y="91"/>
                    </a:lnTo>
                    <a:lnTo>
                      <a:pt x="192" y="114"/>
                    </a:lnTo>
                    <a:lnTo>
                      <a:pt x="192" y="206"/>
                    </a:lnTo>
                    <a:lnTo>
                      <a:pt x="192" y="224"/>
                    </a:lnTo>
                    <a:lnTo>
                      <a:pt x="192" y="240"/>
                    </a:lnTo>
                    <a:lnTo>
                      <a:pt x="194" y="254"/>
                    </a:lnTo>
                    <a:lnTo>
                      <a:pt x="195" y="264"/>
                    </a:lnTo>
                    <a:lnTo>
                      <a:pt x="199" y="283"/>
                    </a:lnTo>
                    <a:lnTo>
                      <a:pt x="206" y="304"/>
                    </a:lnTo>
                    <a:lnTo>
                      <a:pt x="149" y="304"/>
                    </a:lnTo>
                    <a:lnTo>
                      <a:pt x="146" y="293"/>
                    </a:lnTo>
                    <a:lnTo>
                      <a:pt x="142" y="280"/>
                    </a:lnTo>
                    <a:lnTo>
                      <a:pt x="142" y="275"/>
                    </a:lnTo>
                    <a:lnTo>
                      <a:pt x="141" y="271"/>
                    </a:lnTo>
                    <a:lnTo>
                      <a:pt x="133" y="280"/>
                    </a:lnTo>
                    <a:lnTo>
                      <a:pt x="125" y="288"/>
                    </a:lnTo>
                    <a:lnTo>
                      <a:pt x="117" y="295"/>
                    </a:lnTo>
                    <a:lnTo>
                      <a:pt x="109" y="300"/>
                    </a:lnTo>
                    <a:lnTo>
                      <a:pt x="101" y="305"/>
                    </a:lnTo>
                    <a:lnTo>
                      <a:pt x="91" y="308"/>
                    </a:lnTo>
                    <a:lnTo>
                      <a:pt x="82" y="309"/>
                    </a:lnTo>
                    <a:lnTo>
                      <a:pt x="73" y="311"/>
                    </a:lnTo>
                    <a:lnTo>
                      <a:pt x="65" y="309"/>
                    </a:lnTo>
                    <a:lnTo>
                      <a:pt x="57" y="309"/>
                    </a:lnTo>
                    <a:lnTo>
                      <a:pt x="49" y="307"/>
                    </a:lnTo>
                    <a:lnTo>
                      <a:pt x="42" y="304"/>
                    </a:lnTo>
                    <a:lnTo>
                      <a:pt x="36" y="300"/>
                    </a:lnTo>
                    <a:lnTo>
                      <a:pt x="30" y="296"/>
                    </a:lnTo>
                    <a:lnTo>
                      <a:pt x="25" y="291"/>
                    </a:lnTo>
                    <a:lnTo>
                      <a:pt x="20" y="286"/>
                    </a:lnTo>
                    <a:lnTo>
                      <a:pt x="15" y="279"/>
                    </a:lnTo>
                    <a:lnTo>
                      <a:pt x="11" y="272"/>
                    </a:lnTo>
                    <a:lnTo>
                      <a:pt x="8" y="266"/>
                    </a:lnTo>
                    <a:lnTo>
                      <a:pt x="5" y="258"/>
                    </a:lnTo>
                    <a:lnTo>
                      <a:pt x="1" y="240"/>
                    </a:lnTo>
                    <a:lnTo>
                      <a:pt x="0" y="223"/>
                    </a:lnTo>
                    <a:lnTo>
                      <a:pt x="0" y="210"/>
                    </a:lnTo>
                    <a:lnTo>
                      <a:pt x="3" y="199"/>
                    </a:lnTo>
                    <a:lnTo>
                      <a:pt x="5" y="189"/>
                    </a:lnTo>
                    <a:lnTo>
                      <a:pt x="9" y="178"/>
                    </a:lnTo>
                    <a:lnTo>
                      <a:pt x="13" y="169"/>
                    </a:lnTo>
                    <a:lnTo>
                      <a:pt x="20" y="161"/>
                    </a:lnTo>
                    <a:lnTo>
                      <a:pt x="26" y="154"/>
                    </a:lnTo>
                    <a:lnTo>
                      <a:pt x="33" y="148"/>
                    </a:lnTo>
                    <a:lnTo>
                      <a:pt x="42" y="142"/>
                    </a:lnTo>
                    <a:lnTo>
                      <a:pt x="53" y="138"/>
                    </a:lnTo>
                    <a:lnTo>
                      <a:pt x="65" y="133"/>
                    </a:lnTo>
                    <a:lnTo>
                      <a:pt x="80" y="129"/>
                    </a:lnTo>
                    <a:lnTo>
                      <a:pt x="98" y="125"/>
                    </a:lnTo>
                    <a:lnTo>
                      <a:pt x="114" y="120"/>
                    </a:lnTo>
                    <a:lnTo>
                      <a:pt x="126" y="114"/>
                    </a:lnTo>
                    <a:lnTo>
                      <a:pt x="135" y="110"/>
                    </a:lnTo>
                    <a:lnTo>
                      <a:pt x="135" y="102"/>
                    </a:lnTo>
                    <a:lnTo>
                      <a:pt x="135" y="92"/>
                    </a:lnTo>
                    <a:lnTo>
                      <a:pt x="134" y="83"/>
                    </a:lnTo>
                    <a:lnTo>
                      <a:pt x="131" y="76"/>
                    </a:lnTo>
                    <a:lnTo>
                      <a:pt x="127" y="71"/>
                    </a:lnTo>
                    <a:lnTo>
                      <a:pt x="122" y="65"/>
                    </a:lnTo>
                    <a:lnTo>
                      <a:pt x="115" y="63"/>
                    </a:lnTo>
                    <a:lnTo>
                      <a:pt x="107" y="61"/>
                    </a:lnTo>
                    <a:lnTo>
                      <a:pt x="97" y="60"/>
                    </a:lnTo>
                    <a:lnTo>
                      <a:pt x="89" y="61"/>
                    </a:lnTo>
                    <a:lnTo>
                      <a:pt x="82" y="63"/>
                    </a:lnTo>
                    <a:lnTo>
                      <a:pt x="77" y="65"/>
                    </a:lnTo>
                    <a:lnTo>
                      <a:pt x="73" y="69"/>
                    </a:lnTo>
                    <a:lnTo>
                      <a:pt x="69" y="73"/>
                    </a:lnTo>
                    <a:lnTo>
                      <a:pt x="65" y="80"/>
                    </a:lnTo>
                    <a:lnTo>
                      <a:pt x="61" y="88"/>
                    </a:lnTo>
                    <a:lnTo>
                      <a:pt x="58" y="97"/>
                    </a:lnTo>
                    <a:close/>
                    <a:moveTo>
                      <a:pt x="135" y="161"/>
                    </a:moveTo>
                    <a:lnTo>
                      <a:pt x="122" y="167"/>
                    </a:lnTo>
                    <a:lnTo>
                      <a:pt x="101" y="173"/>
                    </a:lnTo>
                    <a:lnTo>
                      <a:pt x="90" y="177"/>
                    </a:lnTo>
                    <a:lnTo>
                      <a:pt x="81" y="181"/>
                    </a:lnTo>
                    <a:lnTo>
                      <a:pt x="74" y="183"/>
                    </a:lnTo>
                    <a:lnTo>
                      <a:pt x="69" y="187"/>
                    </a:lnTo>
                    <a:lnTo>
                      <a:pt x="64" y="193"/>
                    </a:lnTo>
                    <a:lnTo>
                      <a:pt x="61" y="199"/>
                    </a:lnTo>
                    <a:lnTo>
                      <a:pt x="58" y="206"/>
                    </a:lnTo>
                    <a:lnTo>
                      <a:pt x="58" y="215"/>
                    </a:lnTo>
                    <a:lnTo>
                      <a:pt x="58" y="223"/>
                    </a:lnTo>
                    <a:lnTo>
                      <a:pt x="60" y="230"/>
                    </a:lnTo>
                    <a:lnTo>
                      <a:pt x="62" y="236"/>
                    </a:lnTo>
                    <a:lnTo>
                      <a:pt x="66" y="243"/>
                    </a:lnTo>
                    <a:lnTo>
                      <a:pt x="72" y="248"/>
                    </a:lnTo>
                    <a:lnTo>
                      <a:pt x="77" y="252"/>
                    </a:lnTo>
                    <a:lnTo>
                      <a:pt x="84" y="254"/>
                    </a:lnTo>
                    <a:lnTo>
                      <a:pt x="90" y="255"/>
                    </a:lnTo>
                    <a:lnTo>
                      <a:pt x="98" y="254"/>
                    </a:lnTo>
                    <a:lnTo>
                      <a:pt x="105" y="251"/>
                    </a:lnTo>
                    <a:lnTo>
                      <a:pt x="113" y="247"/>
                    </a:lnTo>
                    <a:lnTo>
                      <a:pt x="119" y="242"/>
                    </a:lnTo>
                    <a:lnTo>
                      <a:pt x="125" y="235"/>
                    </a:lnTo>
                    <a:lnTo>
                      <a:pt x="129" y="230"/>
                    </a:lnTo>
                    <a:lnTo>
                      <a:pt x="131" y="223"/>
                    </a:lnTo>
                    <a:lnTo>
                      <a:pt x="134" y="215"/>
                    </a:lnTo>
                    <a:lnTo>
                      <a:pt x="135" y="201"/>
                    </a:lnTo>
                    <a:lnTo>
                      <a:pt x="135" y="177"/>
                    </a:lnTo>
                    <a:lnTo>
                      <a:pt x="135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3" name="Freeform 425">
                <a:extLst>
                  <a:ext uri="{FF2B5EF4-FFF2-40B4-BE49-F238E27FC236}">
                    <a16:creationId xmlns:a16="http://schemas.microsoft.com/office/drawing/2014/main" id="{34F060FF-FC20-4357-AD83-C44131F42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1660"/>
                <a:ext cx="81" cy="76"/>
              </a:xfrm>
              <a:custGeom>
                <a:avLst/>
                <a:gdLst>
                  <a:gd name="T0" fmla="*/ 53 w 323"/>
                  <a:gd name="T1" fmla="*/ 7 h 304"/>
                  <a:gd name="T2" fmla="*/ 61 w 323"/>
                  <a:gd name="T3" fmla="*/ 36 h 304"/>
                  <a:gd name="T4" fmla="*/ 77 w 323"/>
                  <a:gd name="T5" fmla="*/ 19 h 304"/>
                  <a:gd name="T6" fmla="*/ 93 w 323"/>
                  <a:gd name="T7" fmla="*/ 7 h 304"/>
                  <a:gd name="T8" fmla="*/ 112 w 323"/>
                  <a:gd name="T9" fmla="*/ 2 h 304"/>
                  <a:gd name="T10" fmla="*/ 132 w 323"/>
                  <a:gd name="T11" fmla="*/ 2 h 304"/>
                  <a:gd name="T12" fmla="*/ 150 w 323"/>
                  <a:gd name="T13" fmla="*/ 7 h 304"/>
                  <a:gd name="T14" fmla="*/ 166 w 323"/>
                  <a:gd name="T15" fmla="*/ 19 h 304"/>
                  <a:gd name="T16" fmla="*/ 178 w 323"/>
                  <a:gd name="T17" fmla="*/ 36 h 304"/>
                  <a:gd name="T18" fmla="*/ 191 w 323"/>
                  <a:gd name="T19" fmla="*/ 36 h 304"/>
                  <a:gd name="T20" fmla="*/ 206 w 323"/>
                  <a:gd name="T21" fmla="*/ 19 h 304"/>
                  <a:gd name="T22" fmla="*/ 223 w 323"/>
                  <a:gd name="T23" fmla="*/ 7 h 304"/>
                  <a:gd name="T24" fmla="*/ 241 w 323"/>
                  <a:gd name="T25" fmla="*/ 2 h 304"/>
                  <a:gd name="T26" fmla="*/ 262 w 323"/>
                  <a:gd name="T27" fmla="*/ 2 h 304"/>
                  <a:gd name="T28" fmla="*/ 283 w 323"/>
                  <a:gd name="T29" fmla="*/ 8 h 304"/>
                  <a:gd name="T30" fmla="*/ 299 w 323"/>
                  <a:gd name="T31" fmla="*/ 22 h 304"/>
                  <a:gd name="T32" fmla="*/ 312 w 323"/>
                  <a:gd name="T33" fmla="*/ 40 h 304"/>
                  <a:gd name="T34" fmla="*/ 319 w 323"/>
                  <a:gd name="T35" fmla="*/ 64 h 304"/>
                  <a:gd name="T36" fmla="*/ 321 w 323"/>
                  <a:gd name="T37" fmla="*/ 94 h 304"/>
                  <a:gd name="T38" fmla="*/ 323 w 323"/>
                  <a:gd name="T39" fmla="*/ 304 h 304"/>
                  <a:gd name="T40" fmla="*/ 264 w 323"/>
                  <a:gd name="T41" fmla="*/ 134 h 304"/>
                  <a:gd name="T42" fmla="*/ 263 w 323"/>
                  <a:gd name="T43" fmla="*/ 98 h 304"/>
                  <a:gd name="T44" fmla="*/ 258 w 323"/>
                  <a:gd name="T45" fmla="*/ 77 h 304"/>
                  <a:gd name="T46" fmla="*/ 248 w 323"/>
                  <a:gd name="T47" fmla="*/ 65 h 304"/>
                  <a:gd name="T48" fmla="*/ 234 w 323"/>
                  <a:gd name="T49" fmla="*/ 60 h 304"/>
                  <a:gd name="T50" fmla="*/ 222 w 323"/>
                  <a:gd name="T51" fmla="*/ 63 h 304"/>
                  <a:gd name="T52" fmla="*/ 211 w 323"/>
                  <a:gd name="T53" fmla="*/ 71 h 304"/>
                  <a:gd name="T54" fmla="*/ 202 w 323"/>
                  <a:gd name="T55" fmla="*/ 83 h 304"/>
                  <a:gd name="T56" fmla="*/ 195 w 323"/>
                  <a:gd name="T57" fmla="*/ 100 h 304"/>
                  <a:gd name="T58" fmla="*/ 191 w 323"/>
                  <a:gd name="T59" fmla="*/ 125 h 304"/>
                  <a:gd name="T60" fmla="*/ 190 w 323"/>
                  <a:gd name="T61" fmla="*/ 161 h 304"/>
                  <a:gd name="T62" fmla="*/ 133 w 323"/>
                  <a:gd name="T63" fmla="*/ 304 h 304"/>
                  <a:gd name="T64" fmla="*/ 133 w 323"/>
                  <a:gd name="T65" fmla="*/ 121 h 304"/>
                  <a:gd name="T66" fmla="*/ 130 w 323"/>
                  <a:gd name="T67" fmla="*/ 93 h 304"/>
                  <a:gd name="T68" fmla="*/ 128 w 323"/>
                  <a:gd name="T69" fmla="*/ 80 h 304"/>
                  <a:gd name="T70" fmla="*/ 122 w 323"/>
                  <a:gd name="T71" fmla="*/ 71 h 304"/>
                  <a:gd name="T72" fmla="*/ 117 w 323"/>
                  <a:gd name="T73" fmla="*/ 64 h 304"/>
                  <a:gd name="T74" fmla="*/ 108 w 323"/>
                  <a:gd name="T75" fmla="*/ 61 h 304"/>
                  <a:gd name="T76" fmla="*/ 96 w 323"/>
                  <a:gd name="T77" fmla="*/ 61 h 304"/>
                  <a:gd name="T78" fmla="*/ 84 w 323"/>
                  <a:gd name="T79" fmla="*/ 67 h 304"/>
                  <a:gd name="T80" fmla="*/ 73 w 323"/>
                  <a:gd name="T81" fmla="*/ 76 h 304"/>
                  <a:gd name="T82" fmla="*/ 65 w 323"/>
                  <a:gd name="T83" fmla="*/ 89 h 304"/>
                  <a:gd name="T84" fmla="*/ 61 w 323"/>
                  <a:gd name="T85" fmla="*/ 109 h 304"/>
                  <a:gd name="T86" fmla="*/ 59 w 323"/>
                  <a:gd name="T87" fmla="*/ 140 h 304"/>
                  <a:gd name="T88" fmla="*/ 59 w 323"/>
                  <a:gd name="T89" fmla="*/ 304 h 304"/>
                  <a:gd name="T90" fmla="*/ 0 w 323"/>
                  <a:gd name="T91" fmla="*/ 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3" h="304">
                    <a:moveTo>
                      <a:pt x="0" y="7"/>
                    </a:moveTo>
                    <a:lnTo>
                      <a:pt x="53" y="7"/>
                    </a:lnTo>
                    <a:lnTo>
                      <a:pt x="53" y="48"/>
                    </a:lnTo>
                    <a:lnTo>
                      <a:pt x="61" y="36"/>
                    </a:lnTo>
                    <a:lnTo>
                      <a:pt x="69" y="27"/>
                    </a:lnTo>
                    <a:lnTo>
                      <a:pt x="77" y="19"/>
                    </a:lnTo>
                    <a:lnTo>
                      <a:pt x="85" y="12"/>
                    </a:lnTo>
                    <a:lnTo>
                      <a:pt x="93" y="7"/>
                    </a:lnTo>
                    <a:lnTo>
                      <a:pt x="103" y="3"/>
                    </a:lnTo>
                    <a:lnTo>
                      <a:pt x="112" y="2"/>
                    </a:lnTo>
                    <a:lnTo>
                      <a:pt x="122" y="0"/>
                    </a:lnTo>
                    <a:lnTo>
                      <a:pt x="132" y="2"/>
                    </a:lnTo>
                    <a:lnTo>
                      <a:pt x="141" y="3"/>
                    </a:lnTo>
                    <a:lnTo>
                      <a:pt x="150" y="7"/>
                    </a:lnTo>
                    <a:lnTo>
                      <a:pt x="158" y="12"/>
                    </a:lnTo>
                    <a:lnTo>
                      <a:pt x="166" y="19"/>
                    </a:lnTo>
                    <a:lnTo>
                      <a:pt x="173" y="27"/>
                    </a:lnTo>
                    <a:lnTo>
                      <a:pt x="178" y="36"/>
                    </a:lnTo>
                    <a:lnTo>
                      <a:pt x="183" y="48"/>
                    </a:lnTo>
                    <a:lnTo>
                      <a:pt x="191" y="36"/>
                    </a:lnTo>
                    <a:lnTo>
                      <a:pt x="199" y="27"/>
                    </a:lnTo>
                    <a:lnTo>
                      <a:pt x="206" y="19"/>
                    </a:lnTo>
                    <a:lnTo>
                      <a:pt x="215" y="12"/>
                    </a:lnTo>
                    <a:lnTo>
                      <a:pt x="223" y="7"/>
                    </a:lnTo>
                    <a:lnTo>
                      <a:pt x="233" y="3"/>
                    </a:lnTo>
                    <a:lnTo>
                      <a:pt x="241" y="2"/>
                    </a:lnTo>
                    <a:lnTo>
                      <a:pt x="251" y="0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83" y="8"/>
                    </a:lnTo>
                    <a:lnTo>
                      <a:pt x="291" y="14"/>
                    </a:lnTo>
                    <a:lnTo>
                      <a:pt x="299" y="22"/>
                    </a:lnTo>
                    <a:lnTo>
                      <a:pt x="306" y="29"/>
                    </a:lnTo>
                    <a:lnTo>
                      <a:pt x="312" y="40"/>
                    </a:lnTo>
                    <a:lnTo>
                      <a:pt x="316" y="52"/>
                    </a:lnTo>
                    <a:lnTo>
                      <a:pt x="319" y="64"/>
                    </a:lnTo>
                    <a:lnTo>
                      <a:pt x="320" y="77"/>
                    </a:lnTo>
                    <a:lnTo>
                      <a:pt x="321" y="94"/>
                    </a:lnTo>
                    <a:lnTo>
                      <a:pt x="323" y="114"/>
                    </a:lnTo>
                    <a:lnTo>
                      <a:pt x="323" y="304"/>
                    </a:lnTo>
                    <a:lnTo>
                      <a:pt x="264" y="304"/>
                    </a:lnTo>
                    <a:lnTo>
                      <a:pt x="264" y="134"/>
                    </a:lnTo>
                    <a:lnTo>
                      <a:pt x="264" y="114"/>
                    </a:lnTo>
                    <a:lnTo>
                      <a:pt x="263" y="98"/>
                    </a:lnTo>
                    <a:lnTo>
                      <a:pt x="260" y="85"/>
                    </a:lnTo>
                    <a:lnTo>
                      <a:pt x="258" y="77"/>
                    </a:lnTo>
                    <a:lnTo>
                      <a:pt x="254" y="69"/>
                    </a:lnTo>
                    <a:lnTo>
                      <a:pt x="248" y="65"/>
                    </a:lnTo>
                    <a:lnTo>
                      <a:pt x="242" y="61"/>
                    </a:lnTo>
                    <a:lnTo>
                      <a:pt x="234" y="60"/>
                    </a:lnTo>
                    <a:lnTo>
                      <a:pt x="227" y="61"/>
                    </a:lnTo>
                    <a:lnTo>
                      <a:pt x="222" y="63"/>
                    </a:lnTo>
                    <a:lnTo>
                      <a:pt x="217" y="67"/>
                    </a:lnTo>
                    <a:lnTo>
                      <a:pt x="211" y="71"/>
                    </a:lnTo>
                    <a:lnTo>
                      <a:pt x="206" y="76"/>
                    </a:lnTo>
                    <a:lnTo>
                      <a:pt x="202" y="83"/>
                    </a:lnTo>
                    <a:lnTo>
                      <a:pt x="198" y="91"/>
                    </a:lnTo>
                    <a:lnTo>
                      <a:pt x="195" y="100"/>
                    </a:lnTo>
                    <a:lnTo>
                      <a:pt x="193" y="112"/>
                    </a:lnTo>
                    <a:lnTo>
                      <a:pt x="191" y="125"/>
                    </a:lnTo>
                    <a:lnTo>
                      <a:pt x="191" y="142"/>
                    </a:lnTo>
                    <a:lnTo>
                      <a:pt x="190" y="161"/>
                    </a:lnTo>
                    <a:lnTo>
                      <a:pt x="190" y="304"/>
                    </a:lnTo>
                    <a:lnTo>
                      <a:pt x="133" y="304"/>
                    </a:lnTo>
                    <a:lnTo>
                      <a:pt x="133" y="141"/>
                    </a:lnTo>
                    <a:lnTo>
                      <a:pt x="133" y="121"/>
                    </a:lnTo>
                    <a:lnTo>
                      <a:pt x="132" y="105"/>
                    </a:lnTo>
                    <a:lnTo>
                      <a:pt x="130" y="93"/>
                    </a:lnTo>
                    <a:lnTo>
                      <a:pt x="129" y="85"/>
                    </a:lnTo>
                    <a:lnTo>
                      <a:pt x="128" y="80"/>
                    </a:lnTo>
                    <a:lnTo>
                      <a:pt x="125" y="75"/>
                    </a:lnTo>
                    <a:lnTo>
                      <a:pt x="122" y="71"/>
                    </a:lnTo>
                    <a:lnTo>
                      <a:pt x="120" y="67"/>
                    </a:lnTo>
                    <a:lnTo>
                      <a:pt x="117" y="64"/>
                    </a:lnTo>
                    <a:lnTo>
                      <a:pt x="112" y="63"/>
                    </a:lnTo>
                    <a:lnTo>
                      <a:pt x="108" y="61"/>
                    </a:lnTo>
                    <a:lnTo>
                      <a:pt x="103" y="60"/>
                    </a:lnTo>
                    <a:lnTo>
                      <a:pt x="96" y="61"/>
                    </a:lnTo>
                    <a:lnTo>
                      <a:pt x="89" y="63"/>
                    </a:lnTo>
                    <a:lnTo>
                      <a:pt x="84" y="67"/>
                    </a:lnTo>
                    <a:lnTo>
                      <a:pt x="79" y="71"/>
                    </a:lnTo>
                    <a:lnTo>
                      <a:pt x="73" y="76"/>
                    </a:lnTo>
                    <a:lnTo>
                      <a:pt x="69" y="83"/>
                    </a:lnTo>
                    <a:lnTo>
                      <a:pt x="65" y="89"/>
                    </a:lnTo>
                    <a:lnTo>
                      <a:pt x="63" y="98"/>
                    </a:lnTo>
                    <a:lnTo>
                      <a:pt x="61" y="109"/>
                    </a:lnTo>
                    <a:lnTo>
                      <a:pt x="60" y="122"/>
                    </a:lnTo>
                    <a:lnTo>
                      <a:pt x="59" y="140"/>
                    </a:lnTo>
                    <a:lnTo>
                      <a:pt x="59" y="159"/>
                    </a:lnTo>
                    <a:lnTo>
                      <a:pt x="59" y="304"/>
                    </a:lnTo>
                    <a:lnTo>
                      <a:pt x="0" y="30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4" name="Freeform 426">
                <a:extLst>
                  <a:ext uri="{FF2B5EF4-FFF2-40B4-BE49-F238E27FC236}">
                    <a16:creationId xmlns:a16="http://schemas.microsoft.com/office/drawing/2014/main" id="{AEEA348A-6C7F-4508-94AB-A5BB4BF948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2" y="1633"/>
                <a:ext cx="15" cy="103"/>
              </a:xfrm>
              <a:custGeom>
                <a:avLst/>
                <a:gdLst>
                  <a:gd name="T0" fmla="*/ 0 w 58"/>
                  <a:gd name="T1" fmla="*/ 73 h 410"/>
                  <a:gd name="T2" fmla="*/ 0 w 58"/>
                  <a:gd name="T3" fmla="*/ 0 h 410"/>
                  <a:gd name="T4" fmla="*/ 58 w 58"/>
                  <a:gd name="T5" fmla="*/ 0 h 410"/>
                  <a:gd name="T6" fmla="*/ 58 w 58"/>
                  <a:gd name="T7" fmla="*/ 73 h 410"/>
                  <a:gd name="T8" fmla="*/ 0 w 58"/>
                  <a:gd name="T9" fmla="*/ 73 h 410"/>
                  <a:gd name="T10" fmla="*/ 0 w 58"/>
                  <a:gd name="T11" fmla="*/ 410 h 410"/>
                  <a:gd name="T12" fmla="*/ 0 w 58"/>
                  <a:gd name="T13" fmla="*/ 113 h 410"/>
                  <a:gd name="T14" fmla="*/ 58 w 58"/>
                  <a:gd name="T15" fmla="*/ 113 h 410"/>
                  <a:gd name="T16" fmla="*/ 58 w 58"/>
                  <a:gd name="T17" fmla="*/ 410 h 410"/>
                  <a:gd name="T18" fmla="*/ 0 w 58"/>
                  <a:gd name="T1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10">
                    <a:moveTo>
                      <a:pt x="0" y="73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0" y="73"/>
                    </a:lnTo>
                    <a:close/>
                    <a:moveTo>
                      <a:pt x="0" y="410"/>
                    </a:moveTo>
                    <a:lnTo>
                      <a:pt x="0" y="113"/>
                    </a:lnTo>
                    <a:lnTo>
                      <a:pt x="58" y="113"/>
                    </a:lnTo>
                    <a:lnTo>
                      <a:pt x="58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5" name="Freeform 427">
                <a:extLst>
                  <a:ext uri="{FF2B5EF4-FFF2-40B4-BE49-F238E27FC236}">
                    <a16:creationId xmlns:a16="http://schemas.microsoft.com/office/drawing/2014/main" id="{AAF269EB-CA58-49AB-AC40-B9E91E726D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8" y="1633"/>
                <a:ext cx="54" cy="104"/>
              </a:xfrm>
              <a:custGeom>
                <a:avLst/>
                <a:gdLst>
                  <a:gd name="T0" fmla="*/ 159 w 213"/>
                  <a:gd name="T1" fmla="*/ 410 h 417"/>
                  <a:gd name="T2" fmla="*/ 152 w 213"/>
                  <a:gd name="T3" fmla="*/ 378 h 417"/>
                  <a:gd name="T4" fmla="*/ 136 w 213"/>
                  <a:gd name="T5" fmla="*/ 397 h 417"/>
                  <a:gd name="T6" fmla="*/ 118 w 213"/>
                  <a:gd name="T7" fmla="*/ 409 h 417"/>
                  <a:gd name="T8" fmla="*/ 99 w 213"/>
                  <a:gd name="T9" fmla="*/ 415 h 417"/>
                  <a:gd name="T10" fmla="*/ 82 w 213"/>
                  <a:gd name="T11" fmla="*/ 415 h 417"/>
                  <a:gd name="T12" fmla="*/ 63 w 213"/>
                  <a:gd name="T13" fmla="*/ 410 h 417"/>
                  <a:gd name="T14" fmla="*/ 47 w 213"/>
                  <a:gd name="T15" fmla="*/ 401 h 417"/>
                  <a:gd name="T16" fmla="*/ 33 w 213"/>
                  <a:gd name="T17" fmla="*/ 385 h 417"/>
                  <a:gd name="T18" fmla="*/ 20 w 213"/>
                  <a:gd name="T19" fmla="*/ 365 h 417"/>
                  <a:gd name="T20" fmla="*/ 9 w 213"/>
                  <a:gd name="T21" fmla="*/ 340 h 417"/>
                  <a:gd name="T22" fmla="*/ 2 w 213"/>
                  <a:gd name="T23" fmla="*/ 311 h 417"/>
                  <a:gd name="T24" fmla="*/ 0 w 213"/>
                  <a:gd name="T25" fmla="*/ 279 h 417"/>
                  <a:gd name="T26" fmla="*/ 0 w 213"/>
                  <a:gd name="T27" fmla="*/ 242 h 417"/>
                  <a:gd name="T28" fmla="*/ 2 w 213"/>
                  <a:gd name="T29" fmla="*/ 208 h 417"/>
                  <a:gd name="T30" fmla="*/ 9 w 213"/>
                  <a:gd name="T31" fmla="*/ 181 h 417"/>
                  <a:gd name="T32" fmla="*/ 20 w 213"/>
                  <a:gd name="T33" fmla="*/ 157 h 417"/>
                  <a:gd name="T34" fmla="*/ 31 w 213"/>
                  <a:gd name="T35" fmla="*/ 137 h 417"/>
                  <a:gd name="T36" fmla="*/ 47 w 213"/>
                  <a:gd name="T37" fmla="*/ 122 h 417"/>
                  <a:gd name="T38" fmla="*/ 63 w 213"/>
                  <a:gd name="T39" fmla="*/ 112 h 417"/>
                  <a:gd name="T40" fmla="*/ 82 w 213"/>
                  <a:gd name="T41" fmla="*/ 108 h 417"/>
                  <a:gd name="T42" fmla="*/ 100 w 213"/>
                  <a:gd name="T43" fmla="*/ 108 h 417"/>
                  <a:gd name="T44" fmla="*/ 118 w 213"/>
                  <a:gd name="T45" fmla="*/ 112 h 417"/>
                  <a:gd name="T46" fmla="*/ 134 w 213"/>
                  <a:gd name="T47" fmla="*/ 122 h 417"/>
                  <a:gd name="T48" fmla="*/ 148 w 213"/>
                  <a:gd name="T49" fmla="*/ 138 h 417"/>
                  <a:gd name="T50" fmla="*/ 155 w 213"/>
                  <a:gd name="T51" fmla="*/ 0 h 417"/>
                  <a:gd name="T52" fmla="*/ 213 w 213"/>
                  <a:gd name="T53" fmla="*/ 410 h 417"/>
                  <a:gd name="T54" fmla="*/ 59 w 213"/>
                  <a:gd name="T55" fmla="*/ 277 h 417"/>
                  <a:gd name="T56" fmla="*/ 63 w 213"/>
                  <a:gd name="T57" fmla="*/ 312 h 417"/>
                  <a:gd name="T58" fmla="*/ 71 w 213"/>
                  <a:gd name="T59" fmla="*/ 330 h 417"/>
                  <a:gd name="T60" fmla="*/ 81 w 213"/>
                  <a:gd name="T61" fmla="*/ 342 h 417"/>
                  <a:gd name="T62" fmla="*/ 90 w 213"/>
                  <a:gd name="T63" fmla="*/ 350 h 417"/>
                  <a:gd name="T64" fmla="*/ 100 w 213"/>
                  <a:gd name="T65" fmla="*/ 354 h 417"/>
                  <a:gd name="T66" fmla="*/ 112 w 213"/>
                  <a:gd name="T67" fmla="*/ 354 h 417"/>
                  <a:gd name="T68" fmla="*/ 122 w 213"/>
                  <a:gd name="T69" fmla="*/ 352 h 417"/>
                  <a:gd name="T70" fmla="*/ 134 w 213"/>
                  <a:gd name="T71" fmla="*/ 341 h 417"/>
                  <a:gd name="T72" fmla="*/ 147 w 213"/>
                  <a:gd name="T73" fmla="*/ 319 h 417"/>
                  <a:gd name="T74" fmla="*/ 154 w 213"/>
                  <a:gd name="T75" fmla="*/ 284 h 417"/>
                  <a:gd name="T76" fmla="*/ 154 w 213"/>
                  <a:gd name="T77" fmla="*/ 239 h 417"/>
                  <a:gd name="T78" fmla="*/ 150 w 213"/>
                  <a:gd name="T79" fmla="*/ 210 h 417"/>
                  <a:gd name="T80" fmla="*/ 144 w 213"/>
                  <a:gd name="T81" fmla="*/ 195 h 417"/>
                  <a:gd name="T82" fmla="*/ 134 w 213"/>
                  <a:gd name="T83" fmla="*/ 179 h 417"/>
                  <a:gd name="T84" fmla="*/ 122 w 213"/>
                  <a:gd name="T85" fmla="*/ 170 h 417"/>
                  <a:gd name="T86" fmla="*/ 112 w 213"/>
                  <a:gd name="T87" fmla="*/ 167 h 417"/>
                  <a:gd name="T88" fmla="*/ 102 w 213"/>
                  <a:gd name="T89" fmla="*/ 167 h 417"/>
                  <a:gd name="T90" fmla="*/ 93 w 213"/>
                  <a:gd name="T91" fmla="*/ 170 h 417"/>
                  <a:gd name="T92" fmla="*/ 79 w 213"/>
                  <a:gd name="T93" fmla="*/ 179 h 417"/>
                  <a:gd name="T94" fmla="*/ 66 w 213"/>
                  <a:gd name="T95" fmla="*/ 200 h 417"/>
                  <a:gd name="T96" fmla="*/ 59 w 213"/>
                  <a:gd name="T97" fmla="*/ 23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3" h="417">
                    <a:moveTo>
                      <a:pt x="213" y="410"/>
                    </a:moveTo>
                    <a:lnTo>
                      <a:pt x="159" y="410"/>
                    </a:lnTo>
                    <a:lnTo>
                      <a:pt x="159" y="366"/>
                    </a:lnTo>
                    <a:lnTo>
                      <a:pt x="152" y="378"/>
                    </a:lnTo>
                    <a:lnTo>
                      <a:pt x="144" y="389"/>
                    </a:lnTo>
                    <a:lnTo>
                      <a:pt x="136" y="397"/>
                    </a:lnTo>
                    <a:lnTo>
                      <a:pt x="127" y="403"/>
                    </a:lnTo>
                    <a:lnTo>
                      <a:pt x="118" y="409"/>
                    </a:lnTo>
                    <a:lnTo>
                      <a:pt x="108" y="413"/>
                    </a:lnTo>
                    <a:lnTo>
                      <a:pt x="99" y="415"/>
                    </a:lnTo>
                    <a:lnTo>
                      <a:pt x="91" y="417"/>
                    </a:lnTo>
                    <a:lnTo>
                      <a:pt x="82" y="415"/>
                    </a:lnTo>
                    <a:lnTo>
                      <a:pt x="73" y="414"/>
                    </a:lnTo>
                    <a:lnTo>
                      <a:pt x="63" y="410"/>
                    </a:lnTo>
                    <a:lnTo>
                      <a:pt x="55" y="406"/>
                    </a:lnTo>
                    <a:lnTo>
                      <a:pt x="47" y="401"/>
                    </a:lnTo>
                    <a:lnTo>
                      <a:pt x="39" y="393"/>
                    </a:lnTo>
                    <a:lnTo>
                      <a:pt x="33" y="385"/>
                    </a:lnTo>
                    <a:lnTo>
                      <a:pt x="26" y="376"/>
                    </a:lnTo>
                    <a:lnTo>
                      <a:pt x="20" y="365"/>
                    </a:lnTo>
                    <a:lnTo>
                      <a:pt x="14" y="353"/>
                    </a:lnTo>
                    <a:lnTo>
                      <a:pt x="9" y="340"/>
                    </a:lnTo>
                    <a:lnTo>
                      <a:pt x="6" y="327"/>
                    </a:lnTo>
                    <a:lnTo>
                      <a:pt x="2" y="311"/>
                    </a:lnTo>
                    <a:lnTo>
                      <a:pt x="1" y="295"/>
                    </a:lnTo>
                    <a:lnTo>
                      <a:pt x="0" y="279"/>
                    </a:lnTo>
                    <a:lnTo>
                      <a:pt x="0" y="260"/>
                    </a:lnTo>
                    <a:lnTo>
                      <a:pt x="0" y="242"/>
                    </a:lnTo>
                    <a:lnTo>
                      <a:pt x="1" y="224"/>
                    </a:lnTo>
                    <a:lnTo>
                      <a:pt x="2" y="208"/>
                    </a:lnTo>
                    <a:lnTo>
                      <a:pt x="5" y="194"/>
                    </a:lnTo>
                    <a:lnTo>
                      <a:pt x="9" y="181"/>
                    </a:lnTo>
                    <a:lnTo>
                      <a:pt x="14" y="167"/>
                    </a:lnTo>
                    <a:lnTo>
                      <a:pt x="20" y="157"/>
                    </a:lnTo>
                    <a:lnTo>
                      <a:pt x="25" y="146"/>
                    </a:lnTo>
                    <a:lnTo>
                      <a:pt x="31" y="137"/>
                    </a:lnTo>
                    <a:lnTo>
                      <a:pt x="39" y="129"/>
                    </a:lnTo>
                    <a:lnTo>
                      <a:pt x="47" y="122"/>
                    </a:lnTo>
                    <a:lnTo>
                      <a:pt x="55" y="117"/>
                    </a:lnTo>
                    <a:lnTo>
                      <a:pt x="63" y="112"/>
                    </a:lnTo>
                    <a:lnTo>
                      <a:pt x="73" y="109"/>
                    </a:lnTo>
                    <a:lnTo>
                      <a:pt x="82" y="108"/>
                    </a:lnTo>
                    <a:lnTo>
                      <a:pt x="91" y="106"/>
                    </a:lnTo>
                    <a:lnTo>
                      <a:pt x="100" y="108"/>
                    </a:lnTo>
                    <a:lnTo>
                      <a:pt x="108" y="109"/>
                    </a:lnTo>
                    <a:lnTo>
                      <a:pt x="118" y="112"/>
                    </a:lnTo>
                    <a:lnTo>
                      <a:pt x="126" y="117"/>
                    </a:lnTo>
                    <a:lnTo>
                      <a:pt x="134" y="122"/>
                    </a:lnTo>
                    <a:lnTo>
                      <a:pt x="140" y="130"/>
                    </a:lnTo>
                    <a:lnTo>
                      <a:pt x="148" y="138"/>
                    </a:lnTo>
                    <a:lnTo>
                      <a:pt x="155" y="147"/>
                    </a:lnTo>
                    <a:lnTo>
                      <a:pt x="155" y="0"/>
                    </a:lnTo>
                    <a:lnTo>
                      <a:pt x="213" y="0"/>
                    </a:lnTo>
                    <a:lnTo>
                      <a:pt x="213" y="410"/>
                    </a:lnTo>
                    <a:close/>
                    <a:moveTo>
                      <a:pt x="58" y="255"/>
                    </a:moveTo>
                    <a:lnTo>
                      <a:pt x="59" y="277"/>
                    </a:lnTo>
                    <a:lnTo>
                      <a:pt x="61" y="296"/>
                    </a:lnTo>
                    <a:lnTo>
                      <a:pt x="63" y="312"/>
                    </a:lnTo>
                    <a:lnTo>
                      <a:pt x="67" y="324"/>
                    </a:lnTo>
                    <a:lnTo>
                      <a:pt x="71" y="330"/>
                    </a:lnTo>
                    <a:lnTo>
                      <a:pt x="75" y="337"/>
                    </a:lnTo>
                    <a:lnTo>
                      <a:pt x="81" y="342"/>
                    </a:lnTo>
                    <a:lnTo>
                      <a:pt x="85" y="346"/>
                    </a:lnTo>
                    <a:lnTo>
                      <a:pt x="90" y="350"/>
                    </a:lnTo>
                    <a:lnTo>
                      <a:pt x="95" y="353"/>
                    </a:lnTo>
                    <a:lnTo>
                      <a:pt x="100" y="354"/>
                    </a:lnTo>
                    <a:lnTo>
                      <a:pt x="107" y="354"/>
                    </a:lnTo>
                    <a:lnTo>
                      <a:pt x="112" y="354"/>
                    </a:lnTo>
                    <a:lnTo>
                      <a:pt x="116" y="353"/>
                    </a:lnTo>
                    <a:lnTo>
                      <a:pt x="122" y="352"/>
                    </a:lnTo>
                    <a:lnTo>
                      <a:pt x="126" y="349"/>
                    </a:lnTo>
                    <a:lnTo>
                      <a:pt x="134" y="341"/>
                    </a:lnTo>
                    <a:lnTo>
                      <a:pt x="142" y="332"/>
                    </a:lnTo>
                    <a:lnTo>
                      <a:pt x="147" y="319"/>
                    </a:lnTo>
                    <a:lnTo>
                      <a:pt x="151" y="303"/>
                    </a:lnTo>
                    <a:lnTo>
                      <a:pt x="154" y="284"/>
                    </a:lnTo>
                    <a:lnTo>
                      <a:pt x="155" y="263"/>
                    </a:lnTo>
                    <a:lnTo>
                      <a:pt x="154" y="239"/>
                    </a:lnTo>
                    <a:lnTo>
                      <a:pt x="152" y="219"/>
                    </a:lnTo>
                    <a:lnTo>
                      <a:pt x="150" y="210"/>
                    </a:lnTo>
                    <a:lnTo>
                      <a:pt x="147" y="202"/>
                    </a:lnTo>
                    <a:lnTo>
                      <a:pt x="144" y="195"/>
                    </a:lnTo>
                    <a:lnTo>
                      <a:pt x="142" y="189"/>
                    </a:lnTo>
                    <a:lnTo>
                      <a:pt x="134" y="179"/>
                    </a:lnTo>
                    <a:lnTo>
                      <a:pt x="126" y="173"/>
                    </a:lnTo>
                    <a:lnTo>
                      <a:pt x="122" y="170"/>
                    </a:lnTo>
                    <a:lnTo>
                      <a:pt x="116" y="167"/>
                    </a:lnTo>
                    <a:lnTo>
                      <a:pt x="112" y="167"/>
                    </a:lnTo>
                    <a:lnTo>
                      <a:pt x="107" y="166"/>
                    </a:lnTo>
                    <a:lnTo>
                      <a:pt x="102" y="167"/>
                    </a:lnTo>
                    <a:lnTo>
                      <a:pt x="97" y="167"/>
                    </a:lnTo>
                    <a:lnTo>
                      <a:pt x="93" y="170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73" y="189"/>
                    </a:lnTo>
                    <a:lnTo>
                      <a:pt x="66" y="200"/>
                    </a:lnTo>
                    <a:lnTo>
                      <a:pt x="62" y="216"/>
                    </a:lnTo>
                    <a:lnTo>
                      <a:pt x="59" y="234"/>
                    </a:lnTo>
                    <a:lnTo>
                      <a:pt x="58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6" name="Freeform 428">
                <a:extLst>
                  <a:ext uri="{FF2B5EF4-FFF2-40B4-BE49-F238E27FC236}">
                    <a16:creationId xmlns:a16="http://schemas.microsoft.com/office/drawing/2014/main" id="{20CBD2A3-5D44-489F-B41C-D53BDB91AC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2" y="1660"/>
                <a:ext cx="51" cy="77"/>
              </a:xfrm>
              <a:custGeom>
                <a:avLst/>
                <a:gdLst>
                  <a:gd name="T0" fmla="*/ 7 w 206"/>
                  <a:gd name="T1" fmla="*/ 85 h 311"/>
                  <a:gd name="T2" fmla="*/ 19 w 206"/>
                  <a:gd name="T3" fmla="*/ 47 h 311"/>
                  <a:gd name="T4" fmla="*/ 27 w 206"/>
                  <a:gd name="T5" fmla="*/ 33 h 311"/>
                  <a:gd name="T6" fmla="*/ 38 w 206"/>
                  <a:gd name="T7" fmla="*/ 22 h 311"/>
                  <a:gd name="T8" fmla="*/ 49 w 206"/>
                  <a:gd name="T9" fmla="*/ 12 h 311"/>
                  <a:gd name="T10" fmla="*/ 64 w 206"/>
                  <a:gd name="T11" fmla="*/ 6 h 311"/>
                  <a:gd name="T12" fmla="*/ 81 w 206"/>
                  <a:gd name="T13" fmla="*/ 2 h 311"/>
                  <a:gd name="T14" fmla="*/ 101 w 206"/>
                  <a:gd name="T15" fmla="*/ 0 h 311"/>
                  <a:gd name="T16" fmla="*/ 134 w 206"/>
                  <a:gd name="T17" fmla="*/ 3 h 311"/>
                  <a:gd name="T18" fmla="*/ 158 w 206"/>
                  <a:gd name="T19" fmla="*/ 12 h 311"/>
                  <a:gd name="T20" fmla="*/ 176 w 206"/>
                  <a:gd name="T21" fmla="*/ 27 h 311"/>
                  <a:gd name="T22" fmla="*/ 186 w 206"/>
                  <a:gd name="T23" fmla="*/ 44 h 311"/>
                  <a:gd name="T24" fmla="*/ 191 w 206"/>
                  <a:gd name="T25" fmla="*/ 72 h 311"/>
                  <a:gd name="T26" fmla="*/ 193 w 206"/>
                  <a:gd name="T27" fmla="*/ 114 h 311"/>
                  <a:gd name="T28" fmla="*/ 193 w 206"/>
                  <a:gd name="T29" fmla="*/ 224 h 311"/>
                  <a:gd name="T30" fmla="*/ 194 w 206"/>
                  <a:gd name="T31" fmla="*/ 254 h 311"/>
                  <a:gd name="T32" fmla="*/ 199 w 206"/>
                  <a:gd name="T33" fmla="*/ 283 h 311"/>
                  <a:gd name="T34" fmla="*/ 149 w 206"/>
                  <a:gd name="T35" fmla="*/ 304 h 311"/>
                  <a:gd name="T36" fmla="*/ 142 w 206"/>
                  <a:gd name="T37" fmla="*/ 280 h 311"/>
                  <a:gd name="T38" fmla="*/ 141 w 206"/>
                  <a:gd name="T39" fmla="*/ 271 h 311"/>
                  <a:gd name="T40" fmla="*/ 125 w 206"/>
                  <a:gd name="T41" fmla="*/ 288 h 311"/>
                  <a:gd name="T42" fmla="*/ 109 w 206"/>
                  <a:gd name="T43" fmla="*/ 300 h 311"/>
                  <a:gd name="T44" fmla="*/ 92 w 206"/>
                  <a:gd name="T45" fmla="*/ 308 h 311"/>
                  <a:gd name="T46" fmla="*/ 73 w 206"/>
                  <a:gd name="T47" fmla="*/ 311 h 311"/>
                  <a:gd name="T48" fmla="*/ 57 w 206"/>
                  <a:gd name="T49" fmla="*/ 309 h 311"/>
                  <a:gd name="T50" fmla="*/ 43 w 206"/>
                  <a:gd name="T51" fmla="*/ 304 h 311"/>
                  <a:gd name="T52" fmla="*/ 31 w 206"/>
                  <a:gd name="T53" fmla="*/ 296 h 311"/>
                  <a:gd name="T54" fmla="*/ 20 w 206"/>
                  <a:gd name="T55" fmla="*/ 286 h 311"/>
                  <a:gd name="T56" fmla="*/ 11 w 206"/>
                  <a:gd name="T57" fmla="*/ 272 h 311"/>
                  <a:gd name="T58" fmla="*/ 6 w 206"/>
                  <a:gd name="T59" fmla="*/ 258 h 311"/>
                  <a:gd name="T60" fmla="*/ 0 w 206"/>
                  <a:gd name="T61" fmla="*/ 223 h 311"/>
                  <a:gd name="T62" fmla="*/ 3 w 206"/>
                  <a:gd name="T63" fmla="*/ 199 h 311"/>
                  <a:gd name="T64" fmla="*/ 10 w 206"/>
                  <a:gd name="T65" fmla="*/ 178 h 311"/>
                  <a:gd name="T66" fmla="*/ 20 w 206"/>
                  <a:gd name="T67" fmla="*/ 161 h 311"/>
                  <a:gd name="T68" fmla="*/ 34 w 206"/>
                  <a:gd name="T69" fmla="*/ 148 h 311"/>
                  <a:gd name="T70" fmla="*/ 53 w 206"/>
                  <a:gd name="T71" fmla="*/ 138 h 311"/>
                  <a:gd name="T72" fmla="*/ 80 w 206"/>
                  <a:gd name="T73" fmla="*/ 129 h 311"/>
                  <a:gd name="T74" fmla="*/ 114 w 206"/>
                  <a:gd name="T75" fmla="*/ 120 h 311"/>
                  <a:gd name="T76" fmla="*/ 136 w 206"/>
                  <a:gd name="T77" fmla="*/ 110 h 311"/>
                  <a:gd name="T78" fmla="*/ 136 w 206"/>
                  <a:gd name="T79" fmla="*/ 92 h 311"/>
                  <a:gd name="T80" fmla="*/ 132 w 206"/>
                  <a:gd name="T81" fmla="*/ 76 h 311"/>
                  <a:gd name="T82" fmla="*/ 122 w 206"/>
                  <a:gd name="T83" fmla="*/ 65 h 311"/>
                  <a:gd name="T84" fmla="*/ 108 w 206"/>
                  <a:gd name="T85" fmla="*/ 61 h 311"/>
                  <a:gd name="T86" fmla="*/ 89 w 206"/>
                  <a:gd name="T87" fmla="*/ 61 h 311"/>
                  <a:gd name="T88" fmla="*/ 77 w 206"/>
                  <a:gd name="T89" fmla="*/ 65 h 311"/>
                  <a:gd name="T90" fmla="*/ 69 w 206"/>
                  <a:gd name="T91" fmla="*/ 73 h 311"/>
                  <a:gd name="T92" fmla="*/ 61 w 206"/>
                  <a:gd name="T93" fmla="*/ 88 h 311"/>
                  <a:gd name="T94" fmla="*/ 136 w 206"/>
                  <a:gd name="T95" fmla="*/ 161 h 311"/>
                  <a:gd name="T96" fmla="*/ 101 w 206"/>
                  <a:gd name="T97" fmla="*/ 173 h 311"/>
                  <a:gd name="T98" fmla="*/ 81 w 206"/>
                  <a:gd name="T99" fmla="*/ 181 h 311"/>
                  <a:gd name="T100" fmla="*/ 69 w 206"/>
                  <a:gd name="T101" fmla="*/ 187 h 311"/>
                  <a:gd name="T102" fmla="*/ 61 w 206"/>
                  <a:gd name="T103" fmla="*/ 199 h 311"/>
                  <a:gd name="T104" fmla="*/ 59 w 206"/>
                  <a:gd name="T105" fmla="*/ 215 h 311"/>
                  <a:gd name="T106" fmla="*/ 60 w 206"/>
                  <a:gd name="T107" fmla="*/ 230 h 311"/>
                  <a:gd name="T108" fmla="*/ 68 w 206"/>
                  <a:gd name="T109" fmla="*/ 243 h 311"/>
                  <a:gd name="T110" fmla="*/ 77 w 206"/>
                  <a:gd name="T111" fmla="*/ 252 h 311"/>
                  <a:gd name="T112" fmla="*/ 91 w 206"/>
                  <a:gd name="T113" fmla="*/ 255 h 311"/>
                  <a:gd name="T114" fmla="*/ 105 w 206"/>
                  <a:gd name="T115" fmla="*/ 251 h 311"/>
                  <a:gd name="T116" fmla="*/ 120 w 206"/>
                  <a:gd name="T117" fmla="*/ 242 h 311"/>
                  <a:gd name="T118" fmla="*/ 129 w 206"/>
                  <a:gd name="T119" fmla="*/ 230 h 311"/>
                  <a:gd name="T120" fmla="*/ 134 w 206"/>
                  <a:gd name="T121" fmla="*/ 215 h 311"/>
                  <a:gd name="T122" fmla="*/ 136 w 206"/>
                  <a:gd name="T123" fmla="*/ 1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6" h="311">
                    <a:moveTo>
                      <a:pt x="59" y="97"/>
                    </a:moveTo>
                    <a:lnTo>
                      <a:pt x="7" y="85"/>
                    </a:lnTo>
                    <a:lnTo>
                      <a:pt x="12" y="65"/>
                    </a:lnTo>
                    <a:lnTo>
                      <a:pt x="19" y="47"/>
                    </a:lnTo>
                    <a:lnTo>
                      <a:pt x="23" y="40"/>
                    </a:lnTo>
                    <a:lnTo>
                      <a:pt x="27" y="33"/>
                    </a:lnTo>
                    <a:lnTo>
                      <a:pt x="32" y="27"/>
                    </a:lnTo>
                    <a:lnTo>
                      <a:pt x="38" y="22"/>
                    </a:lnTo>
                    <a:lnTo>
                      <a:pt x="43" y="16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6"/>
                    </a:lnTo>
                    <a:lnTo>
                      <a:pt x="72" y="3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101" y="0"/>
                    </a:lnTo>
                    <a:lnTo>
                      <a:pt x="120" y="2"/>
                    </a:lnTo>
                    <a:lnTo>
                      <a:pt x="134" y="3"/>
                    </a:lnTo>
                    <a:lnTo>
                      <a:pt x="148" y="7"/>
                    </a:lnTo>
                    <a:lnTo>
                      <a:pt x="158" y="12"/>
                    </a:lnTo>
                    <a:lnTo>
                      <a:pt x="168" y="20"/>
                    </a:lnTo>
                    <a:lnTo>
                      <a:pt x="176" y="27"/>
                    </a:lnTo>
                    <a:lnTo>
                      <a:pt x="181" y="35"/>
                    </a:lnTo>
                    <a:lnTo>
                      <a:pt x="186" y="44"/>
                    </a:lnTo>
                    <a:lnTo>
                      <a:pt x="189" y="56"/>
                    </a:lnTo>
                    <a:lnTo>
                      <a:pt x="191" y="72"/>
                    </a:lnTo>
                    <a:lnTo>
                      <a:pt x="193" y="91"/>
                    </a:lnTo>
                    <a:lnTo>
                      <a:pt x="193" y="114"/>
                    </a:lnTo>
                    <a:lnTo>
                      <a:pt x="193" y="206"/>
                    </a:lnTo>
                    <a:lnTo>
                      <a:pt x="193" y="224"/>
                    </a:lnTo>
                    <a:lnTo>
                      <a:pt x="193" y="240"/>
                    </a:lnTo>
                    <a:lnTo>
                      <a:pt x="194" y="254"/>
                    </a:lnTo>
                    <a:lnTo>
                      <a:pt x="195" y="264"/>
                    </a:lnTo>
                    <a:lnTo>
                      <a:pt x="199" y="283"/>
                    </a:lnTo>
                    <a:lnTo>
                      <a:pt x="206" y="304"/>
                    </a:lnTo>
                    <a:lnTo>
                      <a:pt x="149" y="304"/>
                    </a:lnTo>
                    <a:lnTo>
                      <a:pt x="146" y="293"/>
                    </a:lnTo>
                    <a:lnTo>
                      <a:pt x="142" y="280"/>
                    </a:lnTo>
                    <a:lnTo>
                      <a:pt x="142" y="275"/>
                    </a:lnTo>
                    <a:lnTo>
                      <a:pt x="141" y="271"/>
                    </a:lnTo>
                    <a:lnTo>
                      <a:pt x="133" y="280"/>
                    </a:lnTo>
                    <a:lnTo>
                      <a:pt x="125" y="288"/>
                    </a:lnTo>
                    <a:lnTo>
                      <a:pt x="117" y="295"/>
                    </a:lnTo>
                    <a:lnTo>
                      <a:pt x="109" y="300"/>
                    </a:lnTo>
                    <a:lnTo>
                      <a:pt x="101" y="305"/>
                    </a:lnTo>
                    <a:lnTo>
                      <a:pt x="92" y="308"/>
                    </a:lnTo>
                    <a:lnTo>
                      <a:pt x="83" y="309"/>
                    </a:lnTo>
                    <a:lnTo>
                      <a:pt x="73" y="311"/>
                    </a:lnTo>
                    <a:lnTo>
                      <a:pt x="65" y="309"/>
                    </a:lnTo>
                    <a:lnTo>
                      <a:pt x="57" y="309"/>
                    </a:lnTo>
                    <a:lnTo>
                      <a:pt x="49" y="307"/>
                    </a:lnTo>
                    <a:lnTo>
                      <a:pt x="43" y="304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6" y="291"/>
                    </a:lnTo>
                    <a:lnTo>
                      <a:pt x="20" y="286"/>
                    </a:lnTo>
                    <a:lnTo>
                      <a:pt x="15" y="279"/>
                    </a:lnTo>
                    <a:lnTo>
                      <a:pt x="11" y="272"/>
                    </a:lnTo>
                    <a:lnTo>
                      <a:pt x="8" y="266"/>
                    </a:lnTo>
                    <a:lnTo>
                      <a:pt x="6" y="258"/>
                    </a:lnTo>
                    <a:lnTo>
                      <a:pt x="2" y="240"/>
                    </a:lnTo>
                    <a:lnTo>
                      <a:pt x="0" y="223"/>
                    </a:lnTo>
                    <a:lnTo>
                      <a:pt x="0" y="210"/>
                    </a:lnTo>
                    <a:lnTo>
                      <a:pt x="3" y="199"/>
                    </a:lnTo>
                    <a:lnTo>
                      <a:pt x="6" y="189"/>
                    </a:lnTo>
                    <a:lnTo>
                      <a:pt x="10" y="178"/>
                    </a:lnTo>
                    <a:lnTo>
                      <a:pt x="14" y="169"/>
                    </a:lnTo>
                    <a:lnTo>
                      <a:pt x="20" y="161"/>
                    </a:lnTo>
                    <a:lnTo>
                      <a:pt x="27" y="154"/>
                    </a:lnTo>
                    <a:lnTo>
                      <a:pt x="34" y="148"/>
                    </a:lnTo>
                    <a:lnTo>
                      <a:pt x="43" y="142"/>
                    </a:lnTo>
                    <a:lnTo>
                      <a:pt x="53" y="138"/>
                    </a:lnTo>
                    <a:lnTo>
                      <a:pt x="65" y="133"/>
                    </a:lnTo>
                    <a:lnTo>
                      <a:pt x="80" y="129"/>
                    </a:lnTo>
                    <a:lnTo>
                      <a:pt x="99" y="125"/>
                    </a:lnTo>
                    <a:lnTo>
                      <a:pt x="114" y="120"/>
                    </a:lnTo>
                    <a:lnTo>
                      <a:pt x="126" y="114"/>
                    </a:lnTo>
                    <a:lnTo>
                      <a:pt x="136" y="110"/>
                    </a:lnTo>
                    <a:lnTo>
                      <a:pt x="136" y="102"/>
                    </a:lnTo>
                    <a:lnTo>
                      <a:pt x="136" y="92"/>
                    </a:lnTo>
                    <a:lnTo>
                      <a:pt x="134" y="83"/>
                    </a:lnTo>
                    <a:lnTo>
                      <a:pt x="132" y="76"/>
                    </a:lnTo>
                    <a:lnTo>
                      <a:pt x="128" y="71"/>
                    </a:lnTo>
                    <a:lnTo>
                      <a:pt x="122" y="65"/>
                    </a:lnTo>
                    <a:lnTo>
                      <a:pt x="116" y="63"/>
                    </a:lnTo>
                    <a:lnTo>
                      <a:pt x="108" y="61"/>
                    </a:lnTo>
                    <a:lnTo>
                      <a:pt x="97" y="60"/>
                    </a:lnTo>
                    <a:lnTo>
                      <a:pt x="89" y="61"/>
                    </a:lnTo>
                    <a:lnTo>
                      <a:pt x="83" y="63"/>
                    </a:lnTo>
                    <a:lnTo>
                      <a:pt x="77" y="65"/>
                    </a:lnTo>
                    <a:lnTo>
                      <a:pt x="73" y="69"/>
                    </a:lnTo>
                    <a:lnTo>
                      <a:pt x="69" y="73"/>
                    </a:lnTo>
                    <a:lnTo>
                      <a:pt x="65" y="80"/>
                    </a:lnTo>
                    <a:lnTo>
                      <a:pt x="61" y="88"/>
                    </a:lnTo>
                    <a:lnTo>
                      <a:pt x="59" y="97"/>
                    </a:lnTo>
                    <a:close/>
                    <a:moveTo>
                      <a:pt x="136" y="161"/>
                    </a:moveTo>
                    <a:lnTo>
                      <a:pt x="122" y="167"/>
                    </a:lnTo>
                    <a:lnTo>
                      <a:pt x="101" y="173"/>
                    </a:lnTo>
                    <a:lnTo>
                      <a:pt x="91" y="177"/>
                    </a:lnTo>
                    <a:lnTo>
                      <a:pt x="81" y="181"/>
                    </a:lnTo>
                    <a:lnTo>
                      <a:pt x="75" y="183"/>
                    </a:lnTo>
                    <a:lnTo>
                      <a:pt x="69" y="187"/>
                    </a:lnTo>
                    <a:lnTo>
                      <a:pt x="64" y="193"/>
                    </a:lnTo>
                    <a:lnTo>
                      <a:pt x="61" y="199"/>
                    </a:lnTo>
                    <a:lnTo>
                      <a:pt x="59" y="206"/>
                    </a:lnTo>
                    <a:lnTo>
                      <a:pt x="59" y="215"/>
                    </a:lnTo>
                    <a:lnTo>
                      <a:pt x="59" y="223"/>
                    </a:lnTo>
                    <a:lnTo>
                      <a:pt x="60" y="230"/>
                    </a:lnTo>
                    <a:lnTo>
                      <a:pt x="64" y="236"/>
                    </a:lnTo>
                    <a:lnTo>
                      <a:pt x="68" y="243"/>
                    </a:lnTo>
                    <a:lnTo>
                      <a:pt x="72" y="248"/>
                    </a:lnTo>
                    <a:lnTo>
                      <a:pt x="77" y="252"/>
                    </a:lnTo>
                    <a:lnTo>
                      <a:pt x="84" y="254"/>
                    </a:lnTo>
                    <a:lnTo>
                      <a:pt x="91" y="255"/>
                    </a:lnTo>
                    <a:lnTo>
                      <a:pt x="99" y="254"/>
                    </a:lnTo>
                    <a:lnTo>
                      <a:pt x="105" y="251"/>
                    </a:lnTo>
                    <a:lnTo>
                      <a:pt x="113" y="247"/>
                    </a:lnTo>
                    <a:lnTo>
                      <a:pt x="120" y="242"/>
                    </a:lnTo>
                    <a:lnTo>
                      <a:pt x="125" y="235"/>
                    </a:lnTo>
                    <a:lnTo>
                      <a:pt x="129" y="230"/>
                    </a:lnTo>
                    <a:lnTo>
                      <a:pt x="132" y="223"/>
                    </a:lnTo>
                    <a:lnTo>
                      <a:pt x="134" y="215"/>
                    </a:lnTo>
                    <a:lnTo>
                      <a:pt x="136" y="201"/>
                    </a:lnTo>
                    <a:lnTo>
                      <a:pt x="136" y="177"/>
                    </a:lnTo>
                    <a:lnTo>
                      <a:pt x="136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197" name="Freeform 429">
                <a:extLst>
                  <a:ext uri="{FF2B5EF4-FFF2-40B4-BE49-F238E27FC236}">
                    <a16:creationId xmlns:a16="http://schemas.microsoft.com/office/drawing/2014/main" id="{C33AA00B-57FB-4B4D-A6E1-0DB94117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633"/>
                <a:ext cx="78" cy="103"/>
              </a:xfrm>
              <a:custGeom>
                <a:avLst/>
                <a:gdLst>
                  <a:gd name="T0" fmla="*/ 0 w 311"/>
                  <a:gd name="T1" fmla="*/ 410 h 410"/>
                  <a:gd name="T2" fmla="*/ 0 w 311"/>
                  <a:gd name="T3" fmla="*/ 0 h 410"/>
                  <a:gd name="T4" fmla="*/ 304 w 311"/>
                  <a:gd name="T5" fmla="*/ 0 h 410"/>
                  <a:gd name="T6" fmla="*/ 304 w 311"/>
                  <a:gd name="T7" fmla="*/ 69 h 410"/>
                  <a:gd name="T8" fmla="*/ 83 w 311"/>
                  <a:gd name="T9" fmla="*/ 69 h 410"/>
                  <a:gd name="T10" fmla="*/ 83 w 311"/>
                  <a:gd name="T11" fmla="*/ 161 h 410"/>
                  <a:gd name="T12" fmla="*/ 288 w 311"/>
                  <a:gd name="T13" fmla="*/ 161 h 410"/>
                  <a:gd name="T14" fmla="*/ 288 w 311"/>
                  <a:gd name="T15" fmla="*/ 230 h 410"/>
                  <a:gd name="T16" fmla="*/ 83 w 311"/>
                  <a:gd name="T17" fmla="*/ 230 h 410"/>
                  <a:gd name="T18" fmla="*/ 83 w 311"/>
                  <a:gd name="T19" fmla="*/ 341 h 410"/>
                  <a:gd name="T20" fmla="*/ 311 w 311"/>
                  <a:gd name="T21" fmla="*/ 341 h 410"/>
                  <a:gd name="T22" fmla="*/ 311 w 311"/>
                  <a:gd name="T23" fmla="*/ 410 h 410"/>
                  <a:gd name="T24" fmla="*/ 0 w 311"/>
                  <a:gd name="T25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10">
                    <a:moveTo>
                      <a:pt x="0" y="41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69"/>
                    </a:lnTo>
                    <a:lnTo>
                      <a:pt x="83" y="69"/>
                    </a:lnTo>
                    <a:lnTo>
                      <a:pt x="83" y="161"/>
                    </a:lnTo>
                    <a:lnTo>
                      <a:pt x="288" y="161"/>
                    </a:lnTo>
                    <a:lnTo>
                      <a:pt x="288" y="230"/>
                    </a:lnTo>
                    <a:lnTo>
                      <a:pt x="83" y="230"/>
                    </a:lnTo>
                    <a:lnTo>
                      <a:pt x="83" y="341"/>
                    </a:lnTo>
                    <a:lnTo>
                      <a:pt x="311" y="341"/>
                    </a:lnTo>
                    <a:lnTo>
                      <a:pt x="311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5198" name="Rectangle 430">
              <a:extLst>
                <a:ext uri="{FF2B5EF4-FFF2-40B4-BE49-F238E27FC236}">
                  <a16:creationId xmlns:a16="http://schemas.microsoft.com/office/drawing/2014/main" id="{982C7283-2D8F-447F-A2D9-C5B949DED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751"/>
              <a:ext cx="35" cy="235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199" name="Freeform 431">
              <a:extLst>
                <a:ext uri="{FF2B5EF4-FFF2-40B4-BE49-F238E27FC236}">
                  <a16:creationId xmlns:a16="http://schemas.microsoft.com/office/drawing/2014/main" id="{F8C4B10B-3964-4F2D-9731-E6599AE3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910"/>
              <a:ext cx="138" cy="179"/>
            </a:xfrm>
            <a:custGeom>
              <a:avLst/>
              <a:gdLst>
                <a:gd name="T0" fmla="*/ 554 w 554"/>
                <a:gd name="T1" fmla="*/ 0 h 717"/>
                <a:gd name="T2" fmla="*/ 544 w 554"/>
                <a:gd name="T3" fmla="*/ 5 h 717"/>
                <a:gd name="T4" fmla="*/ 527 w 554"/>
                <a:gd name="T5" fmla="*/ 14 h 717"/>
                <a:gd name="T6" fmla="*/ 510 w 554"/>
                <a:gd name="T7" fmla="*/ 22 h 717"/>
                <a:gd name="T8" fmla="*/ 493 w 554"/>
                <a:gd name="T9" fmla="*/ 30 h 717"/>
                <a:gd name="T10" fmla="*/ 475 w 554"/>
                <a:gd name="T11" fmla="*/ 37 h 717"/>
                <a:gd name="T12" fmla="*/ 458 w 554"/>
                <a:gd name="T13" fmla="*/ 44 h 717"/>
                <a:gd name="T14" fmla="*/ 441 w 554"/>
                <a:gd name="T15" fmla="*/ 50 h 717"/>
                <a:gd name="T16" fmla="*/ 424 w 554"/>
                <a:gd name="T17" fmla="*/ 56 h 717"/>
                <a:gd name="T18" fmla="*/ 406 w 554"/>
                <a:gd name="T19" fmla="*/ 61 h 717"/>
                <a:gd name="T20" fmla="*/ 389 w 554"/>
                <a:gd name="T21" fmla="*/ 65 h 717"/>
                <a:gd name="T22" fmla="*/ 372 w 554"/>
                <a:gd name="T23" fmla="*/ 69 h 717"/>
                <a:gd name="T24" fmla="*/ 355 w 554"/>
                <a:gd name="T25" fmla="*/ 71 h 717"/>
                <a:gd name="T26" fmla="*/ 337 w 554"/>
                <a:gd name="T27" fmla="*/ 74 h 717"/>
                <a:gd name="T28" fmla="*/ 320 w 554"/>
                <a:gd name="T29" fmla="*/ 75 h 717"/>
                <a:gd name="T30" fmla="*/ 303 w 554"/>
                <a:gd name="T31" fmla="*/ 77 h 717"/>
                <a:gd name="T32" fmla="*/ 286 w 554"/>
                <a:gd name="T33" fmla="*/ 77 h 717"/>
                <a:gd name="T34" fmla="*/ 268 w 554"/>
                <a:gd name="T35" fmla="*/ 77 h 717"/>
                <a:gd name="T36" fmla="*/ 251 w 554"/>
                <a:gd name="T37" fmla="*/ 77 h 717"/>
                <a:gd name="T38" fmla="*/ 234 w 554"/>
                <a:gd name="T39" fmla="*/ 75 h 717"/>
                <a:gd name="T40" fmla="*/ 217 w 554"/>
                <a:gd name="T41" fmla="*/ 74 h 717"/>
                <a:gd name="T42" fmla="*/ 199 w 554"/>
                <a:gd name="T43" fmla="*/ 71 h 717"/>
                <a:gd name="T44" fmla="*/ 182 w 554"/>
                <a:gd name="T45" fmla="*/ 69 h 717"/>
                <a:gd name="T46" fmla="*/ 165 w 554"/>
                <a:gd name="T47" fmla="*/ 65 h 717"/>
                <a:gd name="T48" fmla="*/ 148 w 554"/>
                <a:gd name="T49" fmla="*/ 61 h 717"/>
                <a:gd name="T50" fmla="*/ 130 w 554"/>
                <a:gd name="T51" fmla="*/ 56 h 717"/>
                <a:gd name="T52" fmla="*/ 113 w 554"/>
                <a:gd name="T53" fmla="*/ 50 h 717"/>
                <a:gd name="T54" fmla="*/ 96 w 554"/>
                <a:gd name="T55" fmla="*/ 44 h 717"/>
                <a:gd name="T56" fmla="*/ 77 w 554"/>
                <a:gd name="T57" fmla="*/ 37 h 717"/>
                <a:gd name="T58" fmla="*/ 60 w 554"/>
                <a:gd name="T59" fmla="*/ 30 h 717"/>
                <a:gd name="T60" fmla="*/ 43 w 554"/>
                <a:gd name="T61" fmla="*/ 22 h 717"/>
                <a:gd name="T62" fmla="*/ 26 w 554"/>
                <a:gd name="T63" fmla="*/ 14 h 717"/>
                <a:gd name="T64" fmla="*/ 8 w 554"/>
                <a:gd name="T65" fmla="*/ 5 h 717"/>
                <a:gd name="T66" fmla="*/ 276 w 554"/>
                <a:gd name="T67" fmla="*/ 717 h 717"/>
                <a:gd name="T68" fmla="*/ 276 w 554"/>
                <a:gd name="T6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717">
                  <a:moveTo>
                    <a:pt x="276" y="717"/>
                  </a:moveTo>
                  <a:lnTo>
                    <a:pt x="554" y="0"/>
                  </a:lnTo>
                  <a:lnTo>
                    <a:pt x="554" y="0"/>
                  </a:lnTo>
                  <a:lnTo>
                    <a:pt x="544" y="5"/>
                  </a:lnTo>
                  <a:lnTo>
                    <a:pt x="536" y="9"/>
                  </a:lnTo>
                  <a:lnTo>
                    <a:pt x="527" y="14"/>
                  </a:lnTo>
                  <a:lnTo>
                    <a:pt x="519" y="18"/>
                  </a:lnTo>
                  <a:lnTo>
                    <a:pt x="510" y="22"/>
                  </a:lnTo>
                  <a:lnTo>
                    <a:pt x="502" y="26"/>
                  </a:lnTo>
                  <a:lnTo>
                    <a:pt x="493" y="30"/>
                  </a:lnTo>
                  <a:lnTo>
                    <a:pt x="485" y="34"/>
                  </a:lnTo>
                  <a:lnTo>
                    <a:pt x="475" y="37"/>
                  </a:lnTo>
                  <a:lnTo>
                    <a:pt x="467" y="41"/>
                  </a:lnTo>
                  <a:lnTo>
                    <a:pt x="458" y="44"/>
                  </a:lnTo>
                  <a:lnTo>
                    <a:pt x="450" y="48"/>
                  </a:lnTo>
                  <a:lnTo>
                    <a:pt x="441" y="50"/>
                  </a:lnTo>
                  <a:lnTo>
                    <a:pt x="433" y="53"/>
                  </a:lnTo>
                  <a:lnTo>
                    <a:pt x="424" y="56"/>
                  </a:lnTo>
                  <a:lnTo>
                    <a:pt x="416" y="58"/>
                  </a:lnTo>
                  <a:lnTo>
                    <a:pt x="406" y="61"/>
                  </a:lnTo>
                  <a:lnTo>
                    <a:pt x="398" y="62"/>
                  </a:lnTo>
                  <a:lnTo>
                    <a:pt x="389" y="65"/>
                  </a:lnTo>
                  <a:lnTo>
                    <a:pt x="381" y="66"/>
                  </a:lnTo>
                  <a:lnTo>
                    <a:pt x="372" y="69"/>
                  </a:lnTo>
                  <a:lnTo>
                    <a:pt x="364" y="70"/>
                  </a:lnTo>
                  <a:lnTo>
                    <a:pt x="355" y="71"/>
                  </a:lnTo>
                  <a:lnTo>
                    <a:pt x="345" y="73"/>
                  </a:lnTo>
                  <a:lnTo>
                    <a:pt x="337" y="74"/>
                  </a:lnTo>
                  <a:lnTo>
                    <a:pt x="328" y="74"/>
                  </a:lnTo>
                  <a:lnTo>
                    <a:pt x="320" y="75"/>
                  </a:lnTo>
                  <a:lnTo>
                    <a:pt x="311" y="75"/>
                  </a:lnTo>
                  <a:lnTo>
                    <a:pt x="303" y="77"/>
                  </a:lnTo>
                  <a:lnTo>
                    <a:pt x="294" y="77"/>
                  </a:lnTo>
                  <a:lnTo>
                    <a:pt x="286" y="77"/>
                  </a:lnTo>
                  <a:lnTo>
                    <a:pt x="276" y="77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1" y="77"/>
                  </a:lnTo>
                  <a:lnTo>
                    <a:pt x="242" y="75"/>
                  </a:lnTo>
                  <a:lnTo>
                    <a:pt x="234" y="75"/>
                  </a:lnTo>
                  <a:lnTo>
                    <a:pt x="225" y="74"/>
                  </a:lnTo>
                  <a:lnTo>
                    <a:pt x="217" y="74"/>
                  </a:lnTo>
                  <a:lnTo>
                    <a:pt x="207" y="73"/>
                  </a:lnTo>
                  <a:lnTo>
                    <a:pt x="199" y="71"/>
                  </a:lnTo>
                  <a:lnTo>
                    <a:pt x="190" y="70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5" y="65"/>
                  </a:lnTo>
                  <a:lnTo>
                    <a:pt x="156" y="62"/>
                  </a:lnTo>
                  <a:lnTo>
                    <a:pt x="148" y="61"/>
                  </a:lnTo>
                  <a:lnTo>
                    <a:pt x="138" y="58"/>
                  </a:lnTo>
                  <a:lnTo>
                    <a:pt x="130" y="56"/>
                  </a:lnTo>
                  <a:lnTo>
                    <a:pt x="121" y="53"/>
                  </a:lnTo>
                  <a:lnTo>
                    <a:pt x="113" y="50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7" y="41"/>
                  </a:lnTo>
                  <a:lnTo>
                    <a:pt x="77" y="37"/>
                  </a:lnTo>
                  <a:lnTo>
                    <a:pt x="69" y="34"/>
                  </a:lnTo>
                  <a:lnTo>
                    <a:pt x="60" y="30"/>
                  </a:lnTo>
                  <a:lnTo>
                    <a:pt x="52" y="26"/>
                  </a:lnTo>
                  <a:lnTo>
                    <a:pt x="43" y="22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18" y="9"/>
                  </a:lnTo>
                  <a:lnTo>
                    <a:pt x="8" y="5"/>
                  </a:lnTo>
                  <a:lnTo>
                    <a:pt x="0" y="0"/>
                  </a:lnTo>
                  <a:lnTo>
                    <a:pt x="276" y="717"/>
                  </a:lnTo>
                  <a:lnTo>
                    <a:pt x="290" y="646"/>
                  </a:lnTo>
                  <a:lnTo>
                    <a:pt x="276" y="7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0" name="Rectangle 432">
              <a:extLst>
                <a:ext uri="{FF2B5EF4-FFF2-40B4-BE49-F238E27FC236}">
                  <a16:creationId xmlns:a16="http://schemas.microsoft.com/office/drawing/2014/main" id="{7B796200-1DB1-41AB-9242-263D9849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51"/>
              <a:ext cx="36" cy="235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1" name="Freeform 433">
              <a:extLst>
                <a:ext uri="{FF2B5EF4-FFF2-40B4-BE49-F238E27FC236}">
                  <a16:creationId xmlns:a16="http://schemas.microsoft.com/office/drawing/2014/main" id="{E1A17B15-14FC-4A34-A4FD-8B4A9CCF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910"/>
              <a:ext cx="139" cy="179"/>
            </a:xfrm>
            <a:custGeom>
              <a:avLst/>
              <a:gdLst>
                <a:gd name="T0" fmla="*/ 554 w 554"/>
                <a:gd name="T1" fmla="*/ 0 h 717"/>
                <a:gd name="T2" fmla="*/ 546 w 554"/>
                <a:gd name="T3" fmla="*/ 5 h 717"/>
                <a:gd name="T4" fmla="*/ 528 w 554"/>
                <a:gd name="T5" fmla="*/ 14 h 717"/>
                <a:gd name="T6" fmla="*/ 510 w 554"/>
                <a:gd name="T7" fmla="*/ 22 h 717"/>
                <a:gd name="T8" fmla="*/ 492 w 554"/>
                <a:gd name="T9" fmla="*/ 30 h 717"/>
                <a:gd name="T10" fmla="*/ 475 w 554"/>
                <a:gd name="T11" fmla="*/ 37 h 717"/>
                <a:gd name="T12" fmla="*/ 458 w 554"/>
                <a:gd name="T13" fmla="*/ 44 h 717"/>
                <a:gd name="T14" fmla="*/ 441 w 554"/>
                <a:gd name="T15" fmla="*/ 50 h 717"/>
                <a:gd name="T16" fmla="*/ 423 w 554"/>
                <a:gd name="T17" fmla="*/ 56 h 717"/>
                <a:gd name="T18" fmla="*/ 406 w 554"/>
                <a:gd name="T19" fmla="*/ 61 h 717"/>
                <a:gd name="T20" fmla="*/ 389 w 554"/>
                <a:gd name="T21" fmla="*/ 65 h 717"/>
                <a:gd name="T22" fmla="*/ 372 w 554"/>
                <a:gd name="T23" fmla="*/ 69 h 717"/>
                <a:gd name="T24" fmla="*/ 355 w 554"/>
                <a:gd name="T25" fmla="*/ 71 h 717"/>
                <a:gd name="T26" fmla="*/ 337 w 554"/>
                <a:gd name="T27" fmla="*/ 74 h 717"/>
                <a:gd name="T28" fmla="*/ 320 w 554"/>
                <a:gd name="T29" fmla="*/ 75 h 717"/>
                <a:gd name="T30" fmla="*/ 303 w 554"/>
                <a:gd name="T31" fmla="*/ 77 h 717"/>
                <a:gd name="T32" fmla="*/ 286 w 554"/>
                <a:gd name="T33" fmla="*/ 77 h 717"/>
                <a:gd name="T34" fmla="*/ 268 w 554"/>
                <a:gd name="T35" fmla="*/ 77 h 717"/>
                <a:gd name="T36" fmla="*/ 251 w 554"/>
                <a:gd name="T37" fmla="*/ 77 h 717"/>
                <a:gd name="T38" fmla="*/ 234 w 554"/>
                <a:gd name="T39" fmla="*/ 75 h 717"/>
                <a:gd name="T40" fmla="*/ 217 w 554"/>
                <a:gd name="T41" fmla="*/ 74 h 717"/>
                <a:gd name="T42" fmla="*/ 199 w 554"/>
                <a:gd name="T43" fmla="*/ 71 h 717"/>
                <a:gd name="T44" fmla="*/ 182 w 554"/>
                <a:gd name="T45" fmla="*/ 69 h 717"/>
                <a:gd name="T46" fmla="*/ 165 w 554"/>
                <a:gd name="T47" fmla="*/ 65 h 717"/>
                <a:gd name="T48" fmla="*/ 148 w 554"/>
                <a:gd name="T49" fmla="*/ 61 h 717"/>
                <a:gd name="T50" fmla="*/ 130 w 554"/>
                <a:gd name="T51" fmla="*/ 56 h 717"/>
                <a:gd name="T52" fmla="*/ 113 w 554"/>
                <a:gd name="T53" fmla="*/ 50 h 717"/>
                <a:gd name="T54" fmla="*/ 96 w 554"/>
                <a:gd name="T55" fmla="*/ 44 h 717"/>
                <a:gd name="T56" fmla="*/ 79 w 554"/>
                <a:gd name="T57" fmla="*/ 37 h 717"/>
                <a:gd name="T58" fmla="*/ 61 w 554"/>
                <a:gd name="T59" fmla="*/ 30 h 717"/>
                <a:gd name="T60" fmla="*/ 44 w 554"/>
                <a:gd name="T61" fmla="*/ 22 h 717"/>
                <a:gd name="T62" fmla="*/ 27 w 554"/>
                <a:gd name="T63" fmla="*/ 14 h 717"/>
                <a:gd name="T64" fmla="*/ 10 w 554"/>
                <a:gd name="T65" fmla="*/ 5 h 717"/>
                <a:gd name="T66" fmla="*/ 278 w 554"/>
                <a:gd name="T67" fmla="*/ 717 h 717"/>
                <a:gd name="T68" fmla="*/ 278 w 554"/>
                <a:gd name="T6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717">
                  <a:moveTo>
                    <a:pt x="278" y="717"/>
                  </a:moveTo>
                  <a:lnTo>
                    <a:pt x="554" y="0"/>
                  </a:lnTo>
                  <a:lnTo>
                    <a:pt x="554" y="0"/>
                  </a:lnTo>
                  <a:lnTo>
                    <a:pt x="546" y="5"/>
                  </a:lnTo>
                  <a:lnTo>
                    <a:pt x="536" y="9"/>
                  </a:lnTo>
                  <a:lnTo>
                    <a:pt x="528" y="14"/>
                  </a:lnTo>
                  <a:lnTo>
                    <a:pt x="519" y="18"/>
                  </a:lnTo>
                  <a:lnTo>
                    <a:pt x="510" y="22"/>
                  </a:lnTo>
                  <a:lnTo>
                    <a:pt x="502" y="26"/>
                  </a:lnTo>
                  <a:lnTo>
                    <a:pt x="492" y="30"/>
                  </a:lnTo>
                  <a:lnTo>
                    <a:pt x="485" y="34"/>
                  </a:lnTo>
                  <a:lnTo>
                    <a:pt x="475" y="37"/>
                  </a:lnTo>
                  <a:lnTo>
                    <a:pt x="467" y="41"/>
                  </a:lnTo>
                  <a:lnTo>
                    <a:pt x="458" y="44"/>
                  </a:lnTo>
                  <a:lnTo>
                    <a:pt x="450" y="48"/>
                  </a:lnTo>
                  <a:lnTo>
                    <a:pt x="441" y="50"/>
                  </a:lnTo>
                  <a:lnTo>
                    <a:pt x="433" y="53"/>
                  </a:lnTo>
                  <a:lnTo>
                    <a:pt x="423" y="56"/>
                  </a:lnTo>
                  <a:lnTo>
                    <a:pt x="416" y="58"/>
                  </a:lnTo>
                  <a:lnTo>
                    <a:pt x="406" y="61"/>
                  </a:lnTo>
                  <a:lnTo>
                    <a:pt x="398" y="62"/>
                  </a:lnTo>
                  <a:lnTo>
                    <a:pt x="389" y="65"/>
                  </a:lnTo>
                  <a:lnTo>
                    <a:pt x="381" y="66"/>
                  </a:lnTo>
                  <a:lnTo>
                    <a:pt x="372" y="69"/>
                  </a:lnTo>
                  <a:lnTo>
                    <a:pt x="364" y="70"/>
                  </a:lnTo>
                  <a:lnTo>
                    <a:pt x="355" y="71"/>
                  </a:lnTo>
                  <a:lnTo>
                    <a:pt x="347" y="73"/>
                  </a:lnTo>
                  <a:lnTo>
                    <a:pt x="337" y="74"/>
                  </a:lnTo>
                  <a:lnTo>
                    <a:pt x="329" y="74"/>
                  </a:lnTo>
                  <a:lnTo>
                    <a:pt x="320" y="75"/>
                  </a:lnTo>
                  <a:lnTo>
                    <a:pt x="312" y="75"/>
                  </a:lnTo>
                  <a:lnTo>
                    <a:pt x="303" y="77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78" y="77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1" y="77"/>
                  </a:lnTo>
                  <a:lnTo>
                    <a:pt x="242" y="75"/>
                  </a:lnTo>
                  <a:lnTo>
                    <a:pt x="234" y="75"/>
                  </a:lnTo>
                  <a:lnTo>
                    <a:pt x="224" y="74"/>
                  </a:lnTo>
                  <a:lnTo>
                    <a:pt x="217" y="74"/>
                  </a:lnTo>
                  <a:lnTo>
                    <a:pt x="207" y="73"/>
                  </a:lnTo>
                  <a:lnTo>
                    <a:pt x="199" y="71"/>
                  </a:lnTo>
                  <a:lnTo>
                    <a:pt x="190" y="70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5" y="65"/>
                  </a:lnTo>
                  <a:lnTo>
                    <a:pt x="155" y="62"/>
                  </a:lnTo>
                  <a:lnTo>
                    <a:pt x="148" y="61"/>
                  </a:lnTo>
                  <a:lnTo>
                    <a:pt x="138" y="58"/>
                  </a:lnTo>
                  <a:lnTo>
                    <a:pt x="130" y="56"/>
                  </a:lnTo>
                  <a:lnTo>
                    <a:pt x="121" y="53"/>
                  </a:lnTo>
                  <a:lnTo>
                    <a:pt x="113" y="50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7" y="41"/>
                  </a:lnTo>
                  <a:lnTo>
                    <a:pt x="79" y="37"/>
                  </a:lnTo>
                  <a:lnTo>
                    <a:pt x="69" y="34"/>
                  </a:lnTo>
                  <a:lnTo>
                    <a:pt x="61" y="30"/>
                  </a:lnTo>
                  <a:lnTo>
                    <a:pt x="52" y="26"/>
                  </a:lnTo>
                  <a:lnTo>
                    <a:pt x="44" y="22"/>
                  </a:lnTo>
                  <a:lnTo>
                    <a:pt x="35" y="18"/>
                  </a:lnTo>
                  <a:lnTo>
                    <a:pt x="27" y="14"/>
                  </a:lnTo>
                  <a:lnTo>
                    <a:pt x="18" y="9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78" y="717"/>
                  </a:lnTo>
                  <a:lnTo>
                    <a:pt x="289" y="646"/>
                  </a:lnTo>
                  <a:lnTo>
                    <a:pt x="278" y="7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2" name="Rectangle 434">
              <a:extLst>
                <a:ext uri="{FF2B5EF4-FFF2-40B4-BE49-F238E27FC236}">
                  <a16:creationId xmlns:a16="http://schemas.microsoft.com/office/drawing/2014/main" id="{CE07FB5C-988F-45CA-8511-7BDFFBC5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1751"/>
              <a:ext cx="35" cy="235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3" name="Freeform 435">
              <a:extLst>
                <a:ext uri="{FF2B5EF4-FFF2-40B4-BE49-F238E27FC236}">
                  <a16:creationId xmlns:a16="http://schemas.microsoft.com/office/drawing/2014/main" id="{7C7ADC5E-40FE-4922-A4B6-1701159B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910"/>
              <a:ext cx="139" cy="179"/>
            </a:xfrm>
            <a:custGeom>
              <a:avLst/>
              <a:gdLst>
                <a:gd name="T0" fmla="*/ 553 w 553"/>
                <a:gd name="T1" fmla="*/ 0 h 717"/>
                <a:gd name="T2" fmla="*/ 544 w 553"/>
                <a:gd name="T3" fmla="*/ 5 h 717"/>
                <a:gd name="T4" fmla="*/ 527 w 553"/>
                <a:gd name="T5" fmla="*/ 14 h 717"/>
                <a:gd name="T6" fmla="*/ 509 w 553"/>
                <a:gd name="T7" fmla="*/ 22 h 717"/>
                <a:gd name="T8" fmla="*/ 492 w 553"/>
                <a:gd name="T9" fmla="*/ 30 h 717"/>
                <a:gd name="T10" fmla="*/ 475 w 553"/>
                <a:gd name="T11" fmla="*/ 37 h 717"/>
                <a:gd name="T12" fmla="*/ 458 w 553"/>
                <a:gd name="T13" fmla="*/ 44 h 717"/>
                <a:gd name="T14" fmla="*/ 440 w 553"/>
                <a:gd name="T15" fmla="*/ 50 h 717"/>
                <a:gd name="T16" fmla="*/ 423 w 553"/>
                <a:gd name="T17" fmla="*/ 56 h 717"/>
                <a:gd name="T18" fmla="*/ 406 w 553"/>
                <a:gd name="T19" fmla="*/ 61 h 717"/>
                <a:gd name="T20" fmla="*/ 389 w 553"/>
                <a:gd name="T21" fmla="*/ 65 h 717"/>
                <a:gd name="T22" fmla="*/ 371 w 553"/>
                <a:gd name="T23" fmla="*/ 69 h 717"/>
                <a:gd name="T24" fmla="*/ 354 w 553"/>
                <a:gd name="T25" fmla="*/ 71 h 717"/>
                <a:gd name="T26" fmla="*/ 337 w 553"/>
                <a:gd name="T27" fmla="*/ 74 h 717"/>
                <a:gd name="T28" fmla="*/ 320 w 553"/>
                <a:gd name="T29" fmla="*/ 75 h 717"/>
                <a:gd name="T30" fmla="*/ 302 w 553"/>
                <a:gd name="T31" fmla="*/ 77 h 717"/>
                <a:gd name="T32" fmla="*/ 285 w 553"/>
                <a:gd name="T33" fmla="*/ 77 h 717"/>
                <a:gd name="T34" fmla="*/ 268 w 553"/>
                <a:gd name="T35" fmla="*/ 77 h 717"/>
                <a:gd name="T36" fmla="*/ 251 w 553"/>
                <a:gd name="T37" fmla="*/ 77 h 717"/>
                <a:gd name="T38" fmla="*/ 233 w 553"/>
                <a:gd name="T39" fmla="*/ 75 h 717"/>
                <a:gd name="T40" fmla="*/ 216 w 553"/>
                <a:gd name="T41" fmla="*/ 74 h 717"/>
                <a:gd name="T42" fmla="*/ 199 w 553"/>
                <a:gd name="T43" fmla="*/ 71 h 717"/>
                <a:gd name="T44" fmla="*/ 182 w 553"/>
                <a:gd name="T45" fmla="*/ 69 h 717"/>
                <a:gd name="T46" fmla="*/ 164 w 553"/>
                <a:gd name="T47" fmla="*/ 65 h 717"/>
                <a:gd name="T48" fmla="*/ 146 w 553"/>
                <a:gd name="T49" fmla="*/ 61 h 717"/>
                <a:gd name="T50" fmla="*/ 129 w 553"/>
                <a:gd name="T51" fmla="*/ 56 h 717"/>
                <a:gd name="T52" fmla="*/ 111 w 553"/>
                <a:gd name="T53" fmla="*/ 50 h 717"/>
                <a:gd name="T54" fmla="*/ 94 w 553"/>
                <a:gd name="T55" fmla="*/ 44 h 717"/>
                <a:gd name="T56" fmla="*/ 77 w 553"/>
                <a:gd name="T57" fmla="*/ 37 h 717"/>
                <a:gd name="T58" fmla="*/ 60 w 553"/>
                <a:gd name="T59" fmla="*/ 30 h 717"/>
                <a:gd name="T60" fmla="*/ 42 w 553"/>
                <a:gd name="T61" fmla="*/ 22 h 717"/>
                <a:gd name="T62" fmla="*/ 25 w 553"/>
                <a:gd name="T63" fmla="*/ 14 h 717"/>
                <a:gd name="T64" fmla="*/ 8 w 553"/>
                <a:gd name="T65" fmla="*/ 5 h 717"/>
                <a:gd name="T66" fmla="*/ 276 w 553"/>
                <a:gd name="T67" fmla="*/ 717 h 717"/>
                <a:gd name="T68" fmla="*/ 276 w 553"/>
                <a:gd name="T6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3" h="717">
                  <a:moveTo>
                    <a:pt x="276" y="717"/>
                  </a:moveTo>
                  <a:lnTo>
                    <a:pt x="553" y="0"/>
                  </a:lnTo>
                  <a:lnTo>
                    <a:pt x="553" y="0"/>
                  </a:lnTo>
                  <a:lnTo>
                    <a:pt x="544" y="5"/>
                  </a:lnTo>
                  <a:lnTo>
                    <a:pt x="536" y="9"/>
                  </a:lnTo>
                  <a:lnTo>
                    <a:pt x="527" y="14"/>
                  </a:lnTo>
                  <a:lnTo>
                    <a:pt x="519" y="18"/>
                  </a:lnTo>
                  <a:lnTo>
                    <a:pt x="509" y="22"/>
                  </a:lnTo>
                  <a:lnTo>
                    <a:pt x="501" y="26"/>
                  </a:lnTo>
                  <a:lnTo>
                    <a:pt x="492" y="30"/>
                  </a:lnTo>
                  <a:lnTo>
                    <a:pt x="484" y="34"/>
                  </a:lnTo>
                  <a:lnTo>
                    <a:pt x="475" y="37"/>
                  </a:lnTo>
                  <a:lnTo>
                    <a:pt x="467" y="41"/>
                  </a:lnTo>
                  <a:lnTo>
                    <a:pt x="458" y="44"/>
                  </a:lnTo>
                  <a:lnTo>
                    <a:pt x="450" y="48"/>
                  </a:lnTo>
                  <a:lnTo>
                    <a:pt x="440" y="50"/>
                  </a:lnTo>
                  <a:lnTo>
                    <a:pt x="432" y="53"/>
                  </a:lnTo>
                  <a:lnTo>
                    <a:pt x="423" y="56"/>
                  </a:lnTo>
                  <a:lnTo>
                    <a:pt x="414" y="58"/>
                  </a:lnTo>
                  <a:lnTo>
                    <a:pt x="406" y="61"/>
                  </a:lnTo>
                  <a:lnTo>
                    <a:pt x="397" y="62"/>
                  </a:lnTo>
                  <a:lnTo>
                    <a:pt x="389" y="65"/>
                  </a:lnTo>
                  <a:lnTo>
                    <a:pt x="379" y="66"/>
                  </a:lnTo>
                  <a:lnTo>
                    <a:pt x="371" y="69"/>
                  </a:lnTo>
                  <a:lnTo>
                    <a:pt x="362" y="70"/>
                  </a:lnTo>
                  <a:lnTo>
                    <a:pt x="354" y="71"/>
                  </a:lnTo>
                  <a:lnTo>
                    <a:pt x="345" y="73"/>
                  </a:lnTo>
                  <a:lnTo>
                    <a:pt x="337" y="74"/>
                  </a:lnTo>
                  <a:lnTo>
                    <a:pt x="328" y="74"/>
                  </a:lnTo>
                  <a:lnTo>
                    <a:pt x="320" y="75"/>
                  </a:lnTo>
                  <a:lnTo>
                    <a:pt x="310" y="75"/>
                  </a:lnTo>
                  <a:lnTo>
                    <a:pt x="302" y="77"/>
                  </a:lnTo>
                  <a:lnTo>
                    <a:pt x="293" y="77"/>
                  </a:lnTo>
                  <a:lnTo>
                    <a:pt x="285" y="77"/>
                  </a:lnTo>
                  <a:lnTo>
                    <a:pt x="276" y="77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1" y="77"/>
                  </a:lnTo>
                  <a:lnTo>
                    <a:pt x="241" y="75"/>
                  </a:lnTo>
                  <a:lnTo>
                    <a:pt x="233" y="75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7" y="73"/>
                  </a:lnTo>
                  <a:lnTo>
                    <a:pt x="199" y="71"/>
                  </a:lnTo>
                  <a:lnTo>
                    <a:pt x="190" y="70"/>
                  </a:lnTo>
                  <a:lnTo>
                    <a:pt x="182" y="69"/>
                  </a:lnTo>
                  <a:lnTo>
                    <a:pt x="172" y="66"/>
                  </a:lnTo>
                  <a:lnTo>
                    <a:pt x="164" y="65"/>
                  </a:lnTo>
                  <a:lnTo>
                    <a:pt x="155" y="62"/>
                  </a:lnTo>
                  <a:lnTo>
                    <a:pt x="146" y="61"/>
                  </a:lnTo>
                  <a:lnTo>
                    <a:pt x="138" y="58"/>
                  </a:lnTo>
                  <a:lnTo>
                    <a:pt x="129" y="56"/>
                  </a:lnTo>
                  <a:lnTo>
                    <a:pt x="121" y="53"/>
                  </a:lnTo>
                  <a:lnTo>
                    <a:pt x="111" y="50"/>
                  </a:lnTo>
                  <a:lnTo>
                    <a:pt x="103" y="48"/>
                  </a:lnTo>
                  <a:lnTo>
                    <a:pt x="94" y="44"/>
                  </a:lnTo>
                  <a:lnTo>
                    <a:pt x="86" y="41"/>
                  </a:lnTo>
                  <a:lnTo>
                    <a:pt x="77" y="37"/>
                  </a:lnTo>
                  <a:lnTo>
                    <a:pt x="69" y="34"/>
                  </a:lnTo>
                  <a:lnTo>
                    <a:pt x="60" y="30"/>
                  </a:lnTo>
                  <a:lnTo>
                    <a:pt x="52" y="26"/>
                  </a:lnTo>
                  <a:lnTo>
                    <a:pt x="42" y="22"/>
                  </a:lnTo>
                  <a:lnTo>
                    <a:pt x="34" y="18"/>
                  </a:lnTo>
                  <a:lnTo>
                    <a:pt x="25" y="14"/>
                  </a:lnTo>
                  <a:lnTo>
                    <a:pt x="17" y="9"/>
                  </a:lnTo>
                  <a:lnTo>
                    <a:pt x="8" y="5"/>
                  </a:lnTo>
                  <a:lnTo>
                    <a:pt x="0" y="0"/>
                  </a:lnTo>
                  <a:lnTo>
                    <a:pt x="276" y="717"/>
                  </a:lnTo>
                  <a:lnTo>
                    <a:pt x="289" y="646"/>
                  </a:lnTo>
                  <a:lnTo>
                    <a:pt x="276" y="7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4" name="Freeform 436">
              <a:extLst>
                <a:ext uri="{FF2B5EF4-FFF2-40B4-BE49-F238E27FC236}">
                  <a16:creationId xmlns:a16="http://schemas.microsoft.com/office/drawing/2014/main" id="{D4994FFA-BCF0-4DBE-AA25-A81954E6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105"/>
              <a:ext cx="1010" cy="850"/>
            </a:xfrm>
            <a:custGeom>
              <a:avLst/>
              <a:gdLst>
                <a:gd name="T0" fmla="*/ 3721 w 4041"/>
                <a:gd name="T1" fmla="*/ 0 h 3401"/>
                <a:gd name="T2" fmla="*/ 3772 w 4041"/>
                <a:gd name="T3" fmla="*/ 5 h 3401"/>
                <a:gd name="T4" fmla="*/ 3819 w 4041"/>
                <a:gd name="T5" fmla="*/ 18 h 3401"/>
                <a:gd name="T6" fmla="*/ 3864 w 4041"/>
                <a:gd name="T7" fmla="*/ 37 h 3401"/>
                <a:gd name="T8" fmla="*/ 3906 w 4041"/>
                <a:gd name="T9" fmla="*/ 59 h 3401"/>
                <a:gd name="T10" fmla="*/ 3943 w 4041"/>
                <a:gd name="T11" fmla="*/ 88 h 3401"/>
                <a:gd name="T12" fmla="*/ 3975 w 4041"/>
                <a:gd name="T13" fmla="*/ 122 h 3401"/>
                <a:gd name="T14" fmla="*/ 4000 w 4041"/>
                <a:gd name="T15" fmla="*/ 159 h 3401"/>
                <a:gd name="T16" fmla="*/ 4021 w 4041"/>
                <a:gd name="T17" fmla="*/ 198 h 3401"/>
                <a:gd name="T18" fmla="*/ 4034 w 4041"/>
                <a:gd name="T19" fmla="*/ 242 h 3401"/>
                <a:gd name="T20" fmla="*/ 4041 w 4041"/>
                <a:gd name="T21" fmla="*/ 287 h 3401"/>
                <a:gd name="T22" fmla="*/ 4041 w 4041"/>
                <a:gd name="T23" fmla="*/ 3112 h 3401"/>
                <a:gd name="T24" fmla="*/ 4034 w 4041"/>
                <a:gd name="T25" fmla="*/ 3158 h 3401"/>
                <a:gd name="T26" fmla="*/ 4021 w 4041"/>
                <a:gd name="T27" fmla="*/ 3200 h 3401"/>
                <a:gd name="T28" fmla="*/ 4000 w 4041"/>
                <a:gd name="T29" fmla="*/ 3240 h 3401"/>
                <a:gd name="T30" fmla="*/ 3975 w 4041"/>
                <a:gd name="T31" fmla="*/ 3277 h 3401"/>
                <a:gd name="T32" fmla="*/ 3943 w 4041"/>
                <a:gd name="T33" fmla="*/ 3311 h 3401"/>
                <a:gd name="T34" fmla="*/ 3906 w 4041"/>
                <a:gd name="T35" fmla="*/ 3340 h 3401"/>
                <a:gd name="T36" fmla="*/ 3864 w 4041"/>
                <a:gd name="T37" fmla="*/ 3364 h 3401"/>
                <a:gd name="T38" fmla="*/ 3819 w 4041"/>
                <a:gd name="T39" fmla="*/ 3382 h 3401"/>
                <a:gd name="T40" fmla="*/ 3772 w 4041"/>
                <a:gd name="T41" fmla="*/ 3394 h 3401"/>
                <a:gd name="T42" fmla="*/ 3721 w 4041"/>
                <a:gd name="T43" fmla="*/ 3399 h 3401"/>
                <a:gd name="T44" fmla="*/ 319 w 4041"/>
                <a:gd name="T45" fmla="*/ 3399 h 3401"/>
                <a:gd name="T46" fmla="*/ 269 w 4041"/>
                <a:gd name="T47" fmla="*/ 3394 h 3401"/>
                <a:gd name="T48" fmla="*/ 221 w 4041"/>
                <a:gd name="T49" fmla="*/ 3382 h 3401"/>
                <a:gd name="T50" fmla="*/ 176 w 4041"/>
                <a:gd name="T51" fmla="*/ 3364 h 3401"/>
                <a:gd name="T52" fmla="*/ 135 w 4041"/>
                <a:gd name="T53" fmla="*/ 3340 h 3401"/>
                <a:gd name="T54" fmla="*/ 99 w 4041"/>
                <a:gd name="T55" fmla="*/ 3311 h 3401"/>
                <a:gd name="T56" fmla="*/ 67 w 4041"/>
                <a:gd name="T57" fmla="*/ 3277 h 3401"/>
                <a:gd name="T58" fmla="*/ 41 w 4041"/>
                <a:gd name="T59" fmla="*/ 3240 h 3401"/>
                <a:gd name="T60" fmla="*/ 21 w 4041"/>
                <a:gd name="T61" fmla="*/ 3200 h 3401"/>
                <a:gd name="T62" fmla="*/ 6 w 4041"/>
                <a:gd name="T63" fmla="*/ 3158 h 3401"/>
                <a:gd name="T64" fmla="*/ 1 w 4041"/>
                <a:gd name="T65" fmla="*/ 3112 h 3401"/>
                <a:gd name="T66" fmla="*/ 1 w 4041"/>
                <a:gd name="T67" fmla="*/ 287 h 3401"/>
                <a:gd name="T68" fmla="*/ 6 w 4041"/>
                <a:gd name="T69" fmla="*/ 242 h 3401"/>
                <a:gd name="T70" fmla="*/ 21 w 4041"/>
                <a:gd name="T71" fmla="*/ 198 h 3401"/>
                <a:gd name="T72" fmla="*/ 41 w 4041"/>
                <a:gd name="T73" fmla="*/ 159 h 3401"/>
                <a:gd name="T74" fmla="*/ 67 w 4041"/>
                <a:gd name="T75" fmla="*/ 122 h 3401"/>
                <a:gd name="T76" fmla="*/ 99 w 4041"/>
                <a:gd name="T77" fmla="*/ 88 h 3401"/>
                <a:gd name="T78" fmla="*/ 135 w 4041"/>
                <a:gd name="T79" fmla="*/ 59 h 3401"/>
                <a:gd name="T80" fmla="*/ 176 w 4041"/>
                <a:gd name="T81" fmla="*/ 37 h 3401"/>
                <a:gd name="T82" fmla="*/ 221 w 4041"/>
                <a:gd name="T83" fmla="*/ 18 h 3401"/>
                <a:gd name="T84" fmla="*/ 269 w 4041"/>
                <a:gd name="T85" fmla="*/ 5 h 3401"/>
                <a:gd name="T86" fmla="*/ 319 w 4041"/>
                <a:gd name="T87" fmla="*/ 0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41" h="3401">
                  <a:moveTo>
                    <a:pt x="337" y="0"/>
                  </a:moveTo>
                  <a:lnTo>
                    <a:pt x="3704" y="0"/>
                  </a:lnTo>
                  <a:lnTo>
                    <a:pt x="3721" y="0"/>
                  </a:lnTo>
                  <a:lnTo>
                    <a:pt x="3738" y="1"/>
                  </a:lnTo>
                  <a:lnTo>
                    <a:pt x="3756" y="2"/>
                  </a:lnTo>
                  <a:lnTo>
                    <a:pt x="3772" y="5"/>
                  </a:lnTo>
                  <a:lnTo>
                    <a:pt x="3789" y="9"/>
                  </a:lnTo>
                  <a:lnTo>
                    <a:pt x="3805" y="13"/>
                  </a:lnTo>
                  <a:lnTo>
                    <a:pt x="3819" y="18"/>
                  </a:lnTo>
                  <a:lnTo>
                    <a:pt x="3835" y="23"/>
                  </a:lnTo>
                  <a:lnTo>
                    <a:pt x="3850" y="29"/>
                  </a:lnTo>
                  <a:lnTo>
                    <a:pt x="3864" y="37"/>
                  </a:lnTo>
                  <a:lnTo>
                    <a:pt x="3879" y="43"/>
                  </a:lnTo>
                  <a:lnTo>
                    <a:pt x="3892" y="51"/>
                  </a:lnTo>
                  <a:lnTo>
                    <a:pt x="3906" y="59"/>
                  </a:lnTo>
                  <a:lnTo>
                    <a:pt x="3919" y="68"/>
                  </a:lnTo>
                  <a:lnTo>
                    <a:pt x="3931" y="78"/>
                  </a:lnTo>
                  <a:lnTo>
                    <a:pt x="3943" y="88"/>
                  </a:lnTo>
                  <a:lnTo>
                    <a:pt x="3953" y="99"/>
                  </a:lnTo>
                  <a:lnTo>
                    <a:pt x="3964" y="110"/>
                  </a:lnTo>
                  <a:lnTo>
                    <a:pt x="3975" y="122"/>
                  </a:lnTo>
                  <a:lnTo>
                    <a:pt x="3984" y="133"/>
                  </a:lnTo>
                  <a:lnTo>
                    <a:pt x="3992" y="145"/>
                  </a:lnTo>
                  <a:lnTo>
                    <a:pt x="4000" y="159"/>
                  </a:lnTo>
                  <a:lnTo>
                    <a:pt x="4008" y="172"/>
                  </a:lnTo>
                  <a:lnTo>
                    <a:pt x="4014" y="185"/>
                  </a:lnTo>
                  <a:lnTo>
                    <a:pt x="4021" y="198"/>
                  </a:lnTo>
                  <a:lnTo>
                    <a:pt x="4026" y="213"/>
                  </a:lnTo>
                  <a:lnTo>
                    <a:pt x="4030" y="228"/>
                  </a:lnTo>
                  <a:lnTo>
                    <a:pt x="4034" y="242"/>
                  </a:lnTo>
                  <a:lnTo>
                    <a:pt x="4037" y="257"/>
                  </a:lnTo>
                  <a:lnTo>
                    <a:pt x="4040" y="271"/>
                  </a:lnTo>
                  <a:lnTo>
                    <a:pt x="4041" y="287"/>
                  </a:lnTo>
                  <a:lnTo>
                    <a:pt x="4041" y="303"/>
                  </a:lnTo>
                  <a:lnTo>
                    <a:pt x="4041" y="3097"/>
                  </a:lnTo>
                  <a:lnTo>
                    <a:pt x="4041" y="3112"/>
                  </a:lnTo>
                  <a:lnTo>
                    <a:pt x="4040" y="3127"/>
                  </a:lnTo>
                  <a:lnTo>
                    <a:pt x="4037" y="3142"/>
                  </a:lnTo>
                  <a:lnTo>
                    <a:pt x="4034" y="3158"/>
                  </a:lnTo>
                  <a:lnTo>
                    <a:pt x="4030" y="3173"/>
                  </a:lnTo>
                  <a:lnTo>
                    <a:pt x="4026" y="3186"/>
                  </a:lnTo>
                  <a:lnTo>
                    <a:pt x="4021" y="3200"/>
                  </a:lnTo>
                  <a:lnTo>
                    <a:pt x="4014" y="3214"/>
                  </a:lnTo>
                  <a:lnTo>
                    <a:pt x="4008" y="3228"/>
                  </a:lnTo>
                  <a:lnTo>
                    <a:pt x="4000" y="3240"/>
                  </a:lnTo>
                  <a:lnTo>
                    <a:pt x="3992" y="3253"/>
                  </a:lnTo>
                  <a:lnTo>
                    <a:pt x="3984" y="3265"/>
                  </a:lnTo>
                  <a:lnTo>
                    <a:pt x="3975" y="3277"/>
                  </a:lnTo>
                  <a:lnTo>
                    <a:pt x="3964" y="3289"/>
                  </a:lnTo>
                  <a:lnTo>
                    <a:pt x="3953" y="3300"/>
                  </a:lnTo>
                  <a:lnTo>
                    <a:pt x="3943" y="3311"/>
                  </a:lnTo>
                  <a:lnTo>
                    <a:pt x="3931" y="3321"/>
                  </a:lnTo>
                  <a:lnTo>
                    <a:pt x="3919" y="3330"/>
                  </a:lnTo>
                  <a:lnTo>
                    <a:pt x="3906" y="3340"/>
                  </a:lnTo>
                  <a:lnTo>
                    <a:pt x="3892" y="3348"/>
                  </a:lnTo>
                  <a:lnTo>
                    <a:pt x="3879" y="3356"/>
                  </a:lnTo>
                  <a:lnTo>
                    <a:pt x="3864" y="3364"/>
                  </a:lnTo>
                  <a:lnTo>
                    <a:pt x="3850" y="3370"/>
                  </a:lnTo>
                  <a:lnTo>
                    <a:pt x="3835" y="3376"/>
                  </a:lnTo>
                  <a:lnTo>
                    <a:pt x="3819" y="3382"/>
                  </a:lnTo>
                  <a:lnTo>
                    <a:pt x="3805" y="3386"/>
                  </a:lnTo>
                  <a:lnTo>
                    <a:pt x="3789" y="3390"/>
                  </a:lnTo>
                  <a:lnTo>
                    <a:pt x="3772" y="3394"/>
                  </a:lnTo>
                  <a:lnTo>
                    <a:pt x="3756" y="3397"/>
                  </a:lnTo>
                  <a:lnTo>
                    <a:pt x="3738" y="3398"/>
                  </a:lnTo>
                  <a:lnTo>
                    <a:pt x="3721" y="3399"/>
                  </a:lnTo>
                  <a:lnTo>
                    <a:pt x="3704" y="3401"/>
                  </a:lnTo>
                  <a:lnTo>
                    <a:pt x="337" y="3401"/>
                  </a:lnTo>
                  <a:lnTo>
                    <a:pt x="319" y="3399"/>
                  </a:lnTo>
                  <a:lnTo>
                    <a:pt x="302" y="3398"/>
                  </a:lnTo>
                  <a:lnTo>
                    <a:pt x="286" y="3397"/>
                  </a:lnTo>
                  <a:lnTo>
                    <a:pt x="269" y="3394"/>
                  </a:lnTo>
                  <a:lnTo>
                    <a:pt x="253" y="3390"/>
                  </a:lnTo>
                  <a:lnTo>
                    <a:pt x="237" y="3386"/>
                  </a:lnTo>
                  <a:lnTo>
                    <a:pt x="221" y="3382"/>
                  </a:lnTo>
                  <a:lnTo>
                    <a:pt x="207" y="3376"/>
                  </a:lnTo>
                  <a:lnTo>
                    <a:pt x="191" y="3370"/>
                  </a:lnTo>
                  <a:lnTo>
                    <a:pt x="176" y="3364"/>
                  </a:lnTo>
                  <a:lnTo>
                    <a:pt x="163" y="3356"/>
                  </a:lnTo>
                  <a:lnTo>
                    <a:pt x="148" y="3348"/>
                  </a:lnTo>
                  <a:lnTo>
                    <a:pt x="135" y="3340"/>
                  </a:lnTo>
                  <a:lnTo>
                    <a:pt x="123" y="3330"/>
                  </a:lnTo>
                  <a:lnTo>
                    <a:pt x="111" y="3321"/>
                  </a:lnTo>
                  <a:lnTo>
                    <a:pt x="99" y="3311"/>
                  </a:lnTo>
                  <a:lnTo>
                    <a:pt x="87" y="3300"/>
                  </a:lnTo>
                  <a:lnTo>
                    <a:pt x="77" y="3289"/>
                  </a:lnTo>
                  <a:lnTo>
                    <a:pt x="67" y="3277"/>
                  </a:lnTo>
                  <a:lnTo>
                    <a:pt x="58" y="3265"/>
                  </a:lnTo>
                  <a:lnTo>
                    <a:pt x="49" y="3253"/>
                  </a:lnTo>
                  <a:lnTo>
                    <a:pt x="41" y="3240"/>
                  </a:lnTo>
                  <a:lnTo>
                    <a:pt x="33" y="3228"/>
                  </a:lnTo>
                  <a:lnTo>
                    <a:pt x="26" y="3214"/>
                  </a:lnTo>
                  <a:lnTo>
                    <a:pt x="21" y="3200"/>
                  </a:lnTo>
                  <a:lnTo>
                    <a:pt x="16" y="3186"/>
                  </a:lnTo>
                  <a:lnTo>
                    <a:pt x="10" y="3173"/>
                  </a:lnTo>
                  <a:lnTo>
                    <a:pt x="6" y="3158"/>
                  </a:lnTo>
                  <a:lnTo>
                    <a:pt x="4" y="3142"/>
                  </a:lnTo>
                  <a:lnTo>
                    <a:pt x="2" y="3127"/>
                  </a:lnTo>
                  <a:lnTo>
                    <a:pt x="1" y="3112"/>
                  </a:lnTo>
                  <a:lnTo>
                    <a:pt x="0" y="3097"/>
                  </a:lnTo>
                  <a:lnTo>
                    <a:pt x="0" y="303"/>
                  </a:lnTo>
                  <a:lnTo>
                    <a:pt x="1" y="287"/>
                  </a:lnTo>
                  <a:lnTo>
                    <a:pt x="2" y="271"/>
                  </a:lnTo>
                  <a:lnTo>
                    <a:pt x="4" y="257"/>
                  </a:lnTo>
                  <a:lnTo>
                    <a:pt x="6" y="242"/>
                  </a:lnTo>
                  <a:lnTo>
                    <a:pt x="10" y="228"/>
                  </a:lnTo>
                  <a:lnTo>
                    <a:pt x="16" y="213"/>
                  </a:lnTo>
                  <a:lnTo>
                    <a:pt x="21" y="198"/>
                  </a:lnTo>
                  <a:lnTo>
                    <a:pt x="26" y="185"/>
                  </a:lnTo>
                  <a:lnTo>
                    <a:pt x="33" y="172"/>
                  </a:lnTo>
                  <a:lnTo>
                    <a:pt x="41" y="159"/>
                  </a:lnTo>
                  <a:lnTo>
                    <a:pt x="49" y="145"/>
                  </a:lnTo>
                  <a:lnTo>
                    <a:pt x="58" y="133"/>
                  </a:lnTo>
                  <a:lnTo>
                    <a:pt x="67" y="122"/>
                  </a:lnTo>
                  <a:lnTo>
                    <a:pt x="77" y="110"/>
                  </a:lnTo>
                  <a:lnTo>
                    <a:pt x="87" y="99"/>
                  </a:lnTo>
                  <a:lnTo>
                    <a:pt x="99" y="88"/>
                  </a:lnTo>
                  <a:lnTo>
                    <a:pt x="111" y="78"/>
                  </a:lnTo>
                  <a:lnTo>
                    <a:pt x="123" y="68"/>
                  </a:lnTo>
                  <a:lnTo>
                    <a:pt x="135" y="59"/>
                  </a:lnTo>
                  <a:lnTo>
                    <a:pt x="148" y="51"/>
                  </a:lnTo>
                  <a:lnTo>
                    <a:pt x="163" y="43"/>
                  </a:lnTo>
                  <a:lnTo>
                    <a:pt x="176" y="37"/>
                  </a:lnTo>
                  <a:lnTo>
                    <a:pt x="191" y="29"/>
                  </a:lnTo>
                  <a:lnTo>
                    <a:pt x="207" y="23"/>
                  </a:lnTo>
                  <a:lnTo>
                    <a:pt x="221" y="18"/>
                  </a:lnTo>
                  <a:lnTo>
                    <a:pt x="237" y="13"/>
                  </a:lnTo>
                  <a:lnTo>
                    <a:pt x="253" y="9"/>
                  </a:lnTo>
                  <a:lnTo>
                    <a:pt x="269" y="5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5" name="Freeform 437">
              <a:extLst>
                <a:ext uri="{FF2B5EF4-FFF2-40B4-BE49-F238E27FC236}">
                  <a16:creationId xmlns:a16="http://schemas.microsoft.com/office/drawing/2014/main" id="{9F77DFA3-9AE3-419A-A750-E69960560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" y="2087"/>
              <a:ext cx="1046" cy="886"/>
            </a:xfrm>
            <a:custGeom>
              <a:avLst/>
              <a:gdLst>
                <a:gd name="T0" fmla="*/ 409 w 4185"/>
                <a:gd name="T1" fmla="*/ 143 h 3543"/>
                <a:gd name="T2" fmla="*/ 3817 w 4185"/>
                <a:gd name="T3" fmla="*/ 1 h 3543"/>
                <a:gd name="T4" fmla="*/ 3897 w 4185"/>
                <a:gd name="T5" fmla="*/ 16 h 3543"/>
                <a:gd name="T6" fmla="*/ 3968 w 4185"/>
                <a:gd name="T7" fmla="*/ 44 h 3543"/>
                <a:gd name="T8" fmla="*/ 4033 w 4185"/>
                <a:gd name="T9" fmla="*/ 83 h 3543"/>
                <a:gd name="T10" fmla="*/ 3947 w 4185"/>
                <a:gd name="T11" fmla="*/ 198 h 3543"/>
                <a:gd name="T12" fmla="*/ 3857 w 4185"/>
                <a:gd name="T13" fmla="*/ 154 h 3543"/>
                <a:gd name="T14" fmla="*/ 3776 w 4185"/>
                <a:gd name="T15" fmla="*/ 0 h 3543"/>
                <a:gd name="T16" fmla="*/ 4101 w 4185"/>
                <a:gd name="T17" fmla="*/ 148 h 3543"/>
                <a:gd name="T18" fmla="*/ 4143 w 4185"/>
                <a:gd name="T19" fmla="*/ 211 h 3543"/>
                <a:gd name="T20" fmla="*/ 4171 w 4185"/>
                <a:gd name="T21" fmla="*/ 280 h 3543"/>
                <a:gd name="T22" fmla="*/ 4185 w 4185"/>
                <a:gd name="T23" fmla="*/ 355 h 3543"/>
                <a:gd name="T24" fmla="*/ 4036 w 4185"/>
                <a:gd name="T25" fmla="*/ 329 h 3543"/>
                <a:gd name="T26" fmla="*/ 3997 w 4185"/>
                <a:gd name="T27" fmla="*/ 248 h 3543"/>
                <a:gd name="T28" fmla="*/ 4185 w 4185"/>
                <a:gd name="T29" fmla="*/ 375 h 3543"/>
                <a:gd name="T30" fmla="*/ 4185 w 4185"/>
                <a:gd name="T31" fmla="*/ 375 h 3543"/>
                <a:gd name="T32" fmla="*/ 4179 w 4185"/>
                <a:gd name="T33" fmla="*/ 3226 h 3543"/>
                <a:gd name="T34" fmla="*/ 4159 w 4185"/>
                <a:gd name="T35" fmla="*/ 3299 h 3543"/>
                <a:gd name="T36" fmla="*/ 4123 w 4185"/>
                <a:gd name="T37" fmla="*/ 3365 h 3543"/>
                <a:gd name="T38" fmla="*/ 4076 w 4185"/>
                <a:gd name="T39" fmla="*/ 3422 h 3543"/>
                <a:gd name="T40" fmla="*/ 3997 w 4185"/>
                <a:gd name="T41" fmla="*/ 3296 h 3543"/>
                <a:gd name="T42" fmla="*/ 4036 w 4185"/>
                <a:gd name="T43" fmla="*/ 3214 h 3543"/>
                <a:gd name="T44" fmla="*/ 4062 w 4185"/>
                <a:gd name="T45" fmla="*/ 3436 h 3543"/>
                <a:gd name="T46" fmla="*/ 4001 w 4185"/>
                <a:gd name="T47" fmla="*/ 3481 h 3543"/>
                <a:gd name="T48" fmla="*/ 3932 w 4185"/>
                <a:gd name="T49" fmla="*/ 3515 h 3543"/>
                <a:gd name="T50" fmla="*/ 3857 w 4185"/>
                <a:gd name="T51" fmla="*/ 3536 h 3543"/>
                <a:gd name="T52" fmla="*/ 3776 w 4185"/>
                <a:gd name="T53" fmla="*/ 3543 h 3543"/>
                <a:gd name="T54" fmla="*/ 3857 w 4185"/>
                <a:gd name="T55" fmla="*/ 3390 h 3543"/>
                <a:gd name="T56" fmla="*/ 3947 w 4185"/>
                <a:gd name="T57" fmla="*/ 3345 h 3543"/>
                <a:gd name="T58" fmla="*/ 409 w 4185"/>
                <a:gd name="T59" fmla="*/ 3543 h 3543"/>
                <a:gd name="T60" fmla="*/ 409 w 4185"/>
                <a:gd name="T61" fmla="*/ 3543 h 3543"/>
                <a:gd name="T62" fmla="*/ 328 w 4185"/>
                <a:gd name="T63" fmla="*/ 3536 h 3543"/>
                <a:gd name="T64" fmla="*/ 252 w 4185"/>
                <a:gd name="T65" fmla="*/ 3515 h 3543"/>
                <a:gd name="T66" fmla="*/ 183 w 4185"/>
                <a:gd name="T67" fmla="*/ 3481 h 3543"/>
                <a:gd name="T68" fmla="*/ 123 w 4185"/>
                <a:gd name="T69" fmla="*/ 3436 h 3543"/>
                <a:gd name="T70" fmla="*/ 280 w 4185"/>
                <a:gd name="T71" fmla="*/ 3372 h 3543"/>
                <a:gd name="T72" fmla="*/ 381 w 4185"/>
                <a:gd name="T73" fmla="*/ 3400 h 3543"/>
                <a:gd name="T74" fmla="*/ 109 w 4185"/>
                <a:gd name="T75" fmla="*/ 3422 h 3543"/>
                <a:gd name="T76" fmla="*/ 61 w 4185"/>
                <a:gd name="T77" fmla="*/ 3365 h 3543"/>
                <a:gd name="T78" fmla="*/ 26 w 4185"/>
                <a:gd name="T79" fmla="*/ 3299 h 3543"/>
                <a:gd name="T80" fmla="*/ 5 w 4185"/>
                <a:gd name="T81" fmla="*/ 3226 h 3543"/>
                <a:gd name="T82" fmla="*/ 143 w 4185"/>
                <a:gd name="T83" fmla="*/ 3169 h 3543"/>
                <a:gd name="T84" fmla="*/ 163 w 4185"/>
                <a:gd name="T85" fmla="*/ 3256 h 3543"/>
                <a:gd name="T86" fmla="*/ 219 w 4185"/>
                <a:gd name="T87" fmla="*/ 3329 h 3543"/>
                <a:gd name="T88" fmla="*/ 143 w 4185"/>
                <a:gd name="T89" fmla="*/ 375 h 3543"/>
                <a:gd name="T90" fmla="*/ 1 w 4185"/>
                <a:gd name="T91" fmla="*/ 355 h 3543"/>
                <a:gd name="T92" fmla="*/ 13 w 4185"/>
                <a:gd name="T93" fmla="*/ 280 h 3543"/>
                <a:gd name="T94" fmla="*/ 42 w 4185"/>
                <a:gd name="T95" fmla="*/ 211 h 3543"/>
                <a:gd name="T96" fmla="*/ 84 w 4185"/>
                <a:gd name="T97" fmla="*/ 148 h 3543"/>
                <a:gd name="T98" fmla="*/ 219 w 4185"/>
                <a:gd name="T99" fmla="*/ 213 h 3543"/>
                <a:gd name="T100" fmla="*/ 163 w 4185"/>
                <a:gd name="T101" fmla="*/ 286 h 3543"/>
                <a:gd name="T102" fmla="*/ 143 w 4185"/>
                <a:gd name="T103" fmla="*/ 375 h 3543"/>
                <a:gd name="T104" fmla="*/ 153 w 4185"/>
                <a:gd name="T105" fmla="*/ 83 h 3543"/>
                <a:gd name="T106" fmla="*/ 216 w 4185"/>
                <a:gd name="T107" fmla="*/ 44 h 3543"/>
                <a:gd name="T108" fmla="*/ 289 w 4185"/>
                <a:gd name="T109" fmla="*/ 16 h 3543"/>
                <a:gd name="T110" fmla="*/ 367 w 4185"/>
                <a:gd name="T111" fmla="*/ 1 h 3543"/>
                <a:gd name="T112" fmla="*/ 381 w 4185"/>
                <a:gd name="T113" fmla="*/ 143 h 3543"/>
                <a:gd name="T114" fmla="*/ 280 w 4185"/>
                <a:gd name="T115" fmla="*/ 172 h 3543"/>
                <a:gd name="T116" fmla="*/ 123 w 4185"/>
                <a:gd name="T117" fmla="*/ 107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85" h="3543">
                  <a:moveTo>
                    <a:pt x="409" y="0"/>
                  </a:moveTo>
                  <a:lnTo>
                    <a:pt x="3776" y="0"/>
                  </a:lnTo>
                  <a:lnTo>
                    <a:pt x="3776" y="143"/>
                  </a:lnTo>
                  <a:lnTo>
                    <a:pt x="409" y="143"/>
                  </a:lnTo>
                  <a:lnTo>
                    <a:pt x="409" y="0"/>
                  </a:lnTo>
                  <a:close/>
                  <a:moveTo>
                    <a:pt x="3776" y="0"/>
                  </a:moveTo>
                  <a:lnTo>
                    <a:pt x="3797" y="0"/>
                  </a:lnTo>
                  <a:lnTo>
                    <a:pt x="3817" y="1"/>
                  </a:lnTo>
                  <a:lnTo>
                    <a:pt x="3837" y="4"/>
                  </a:lnTo>
                  <a:lnTo>
                    <a:pt x="3857" y="8"/>
                  </a:lnTo>
                  <a:lnTo>
                    <a:pt x="3877" y="12"/>
                  </a:lnTo>
                  <a:lnTo>
                    <a:pt x="3897" y="16"/>
                  </a:lnTo>
                  <a:lnTo>
                    <a:pt x="3915" y="22"/>
                  </a:lnTo>
                  <a:lnTo>
                    <a:pt x="3932" y="29"/>
                  </a:lnTo>
                  <a:lnTo>
                    <a:pt x="3951" y="36"/>
                  </a:lnTo>
                  <a:lnTo>
                    <a:pt x="3968" y="44"/>
                  </a:lnTo>
                  <a:lnTo>
                    <a:pt x="3986" y="53"/>
                  </a:lnTo>
                  <a:lnTo>
                    <a:pt x="4001" y="62"/>
                  </a:lnTo>
                  <a:lnTo>
                    <a:pt x="4017" y="73"/>
                  </a:lnTo>
                  <a:lnTo>
                    <a:pt x="4033" y="83"/>
                  </a:lnTo>
                  <a:lnTo>
                    <a:pt x="4048" y="95"/>
                  </a:lnTo>
                  <a:lnTo>
                    <a:pt x="4062" y="107"/>
                  </a:lnTo>
                  <a:lnTo>
                    <a:pt x="3967" y="213"/>
                  </a:lnTo>
                  <a:lnTo>
                    <a:pt x="3947" y="198"/>
                  </a:lnTo>
                  <a:lnTo>
                    <a:pt x="3927" y="184"/>
                  </a:lnTo>
                  <a:lnTo>
                    <a:pt x="3905" y="172"/>
                  </a:lnTo>
                  <a:lnTo>
                    <a:pt x="3881" y="162"/>
                  </a:lnTo>
                  <a:lnTo>
                    <a:pt x="3857" y="154"/>
                  </a:lnTo>
                  <a:lnTo>
                    <a:pt x="3830" y="147"/>
                  </a:lnTo>
                  <a:lnTo>
                    <a:pt x="3804" y="143"/>
                  </a:lnTo>
                  <a:lnTo>
                    <a:pt x="3776" y="143"/>
                  </a:lnTo>
                  <a:lnTo>
                    <a:pt x="3776" y="0"/>
                  </a:lnTo>
                  <a:close/>
                  <a:moveTo>
                    <a:pt x="4062" y="107"/>
                  </a:moveTo>
                  <a:lnTo>
                    <a:pt x="4076" y="121"/>
                  </a:lnTo>
                  <a:lnTo>
                    <a:pt x="4089" y="134"/>
                  </a:lnTo>
                  <a:lnTo>
                    <a:pt x="4101" y="148"/>
                  </a:lnTo>
                  <a:lnTo>
                    <a:pt x="4113" y="163"/>
                  </a:lnTo>
                  <a:lnTo>
                    <a:pt x="4123" y="179"/>
                  </a:lnTo>
                  <a:lnTo>
                    <a:pt x="4134" y="195"/>
                  </a:lnTo>
                  <a:lnTo>
                    <a:pt x="4143" y="211"/>
                  </a:lnTo>
                  <a:lnTo>
                    <a:pt x="4151" y="228"/>
                  </a:lnTo>
                  <a:lnTo>
                    <a:pt x="4159" y="245"/>
                  </a:lnTo>
                  <a:lnTo>
                    <a:pt x="4166" y="263"/>
                  </a:lnTo>
                  <a:lnTo>
                    <a:pt x="4171" y="280"/>
                  </a:lnTo>
                  <a:lnTo>
                    <a:pt x="4177" y="298"/>
                  </a:lnTo>
                  <a:lnTo>
                    <a:pt x="4179" y="317"/>
                  </a:lnTo>
                  <a:lnTo>
                    <a:pt x="4182" y="335"/>
                  </a:lnTo>
                  <a:lnTo>
                    <a:pt x="4185" y="355"/>
                  </a:lnTo>
                  <a:lnTo>
                    <a:pt x="4185" y="375"/>
                  </a:lnTo>
                  <a:lnTo>
                    <a:pt x="4041" y="375"/>
                  </a:lnTo>
                  <a:lnTo>
                    <a:pt x="4040" y="351"/>
                  </a:lnTo>
                  <a:lnTo>
                    <a:pt x="4036" y="329"/>
                  </a:lnTo>
                  <a:lnTo>
                    <a:pt x="4031" y="308"/>
                  </a:lnTo>
                  <a:lnTo>
                    <a:pt x="4021" y="286"/>
                  </a:lnTo>
                  <a:lnTo>
                    <a:pt x="4011" y="267"/>
                  </a:lnTo>
                  <a:lnTo>
                    <a:pt x="3997" y="248"/>
                  </a:lnTo>
                  <a:lnTo>
                    <a:pt x="3983" y="229"/>
                  </a:lnTo>
                  <a:lnTo>
                    <a:pt x="3967" y="213"/>
                  </a:lnTo>
                  <a:lnTo>
                    <a:pt x="4062" y="107"/>
                  </a:lnTo>
                  <a:close/>
                  <a:moveTo>
                    <a:pt x="4185" y="375"/>
                  </a:moveTo>
                  <a:lnTo>
                    <a:pt x="4185" y="3169"/>
                  </a:lnTo>
                  <a:lnTo>
                    <a:pt x="4041" y="3169"/>
                  </a:lnTo>
                  <a:lnTo>
                    <a:pt x="4041" y="375"/>
                  </a:lnTo>
                  <a:lnTo>
                    <a:pt x="4185" y="375"/>
                  </a:lnTo>
                  <a:close/>
                  <a:moveTo>
                    <a:pt x="4185" y="3169"/>
                  </a:moveTo>
                  <a:lnTo>
                    <a:pt x="4185" y="3188"/>
                  </a:lnTo>
                  <a:lnTo>
                    <a:pt x="4182" y="3207"/>
                  </a:lnTo>
                  <a:lnTo>
                    <a:pt x="4179" y="3226"/>
                  </a:lnTo>
                  <a:lnTo>
                    <a:pt x="4177" y="3245"/>
                  </a:lnTo>
                  <a:lnTo>
                    <a:pt x="4171" y="3263"/>
                  </a:lnTo>
                  <a:lnTo>
                    <a:pt x="4166" y="3280"/>
                  </a:lnTo>
                  <a:lnTo>
                    <a:pt x="4159" y="3299"/>
                  </a:lnTo>
                  <a:lnTo>
                    <a:pt x="4151" y="3316"/>
                  </a:lnTo>
                  <a:lnTo>
                    <a:pt x="4143" y="3332"/>
                  </a:lnTo>
                  <a:lnTo>
                    <a:pt x="4134" y="3349"/>
                  </a:lnTo>
                  <a:lnTo>
                    <a:pt x="4123" y="3365"/>
                  </a:lnTo>
                  <a:lnTo>
                    <a:pt x="4113" y="3380"/>
                  </a:lnTo>
                  <a:lnTo>
                    <a:pt x="4101" y="3394"/>
                  </a:lnTo>
                  <a:lnTo>
                    <a:pt x="4089" y="3409"/>
                  </a:lnTo>
                  <a:lnTo>
                    <a:pt x="4076" y="3422"/>
                  </a:lnTo>
                  <a:lnTo>
                    <a:pt x="4062" y="3436"/>
                  </a:lnTo>
                  <a:lnTo>
                    <a:pt x="3967" y="3329"/>
                  </a:lnTo>
                  <a:lnTo>
                    <a:pt x="3983" y="3314"/>
                  </a:lnTo>
                  <a:lnTo>
                    <a:pt x="3997" y="3296"/>
                  </a:lnTo>
                  <a:lnTo>
                    <a:pt x="4011" y="3276"/>
                  </a:lnTo>
                  <a:lnTo>
                    <a:pt x="4021" y="3256"/>
                  </a:lnTo>
                  <a:lnTo>
                    <a:pt x="4031" y="3237"/>
                  </a:lnTo>
                  <a:lnTo>
                    <a:pt x="4036" y="3214"/>
                  </a:lnTo>
                  <a:lnTo>
                    <a:pt x="4040" y="3191"/>
                  </a:lnTo>
                  <a:lnTo>
                    <a:pt x="4041" y="3169"/>
                  </a:lnTo>
                  <a:lnTo>
                    <a:pt x="4185" y="3169"/>
                  </a:lnTo>
                  <a:close/>
                  <a:moveTo>
                    <a:pt x="4062" y="3436"/>
                  </a:moveTo>
                  <a:lnTo>
                    <a:pt x="4048" y="3448"/>
                  </a:lnTo>
                  <a:lnTo>
                    <a:pt x="4033" y="3459"/>
                  </a:lnTo>
                  <a:lnTo>
                    <a:pt x="4017" y="3470"/>
                  </a:lnTo>
                  <a:lnTo>
                    <a:pt x="4001" y="3481"/>
                  </a:lnTo>
                  <a:lnTo>
                    <a:pt x="3986" y="3490"/>
                  </a:lnTo>
                  <a:lnTo>
                    <a:pt x="3968" y="3499"/>
                  </a:lnTo>
                  <a:lnTo>
                    <a:pt x="3951" y="3507"/>
                  </a:lnTo>
                  <a:lnTo>
                    <a:pt x="3932" y="3515"/>
                  </a:lnTo>
                  <a:lnTo>
                    <a:pt x="3915" y="3520"/>
                  </a:lnTo>
                  <a:lnTo>
                    <a:pt x="3897" y="3527"/>
                  </a:lnTo>
                  <a:lnTo>
                    <a:pt x="3877" y="3532"/>
                  </a:lnTo>
                  <a:lnTo>
                    <a:pt x="3857" y="3536"/>
                  </a:lnTo>
                  <a:lnTo>
                    <a:pt x="3837" y="3539"/>
                  </a:lnTo>
                  <a:lnTo>
                    <a:pt x="3817" y="3542"/>
                  </a:lnTo>
                  <a:lnTo>
                    <a:pt x="3797" y="3543"/>
                  </a:lnTo>
                  <a:lnTo>
                    <a:pt x="3776" y="3543"/>
                  </a:lnTo>
                  <a:lnTo>
                    <a:pt x="3776" y="3401"/>
                  </a:lnTo>
                  <a:lnTo>
                    <a:pt x="3804" y="3400"/>
                  </a:lnTo>
                  <a:lnTo>
                    <a:pt x="3830" y="3396"/>
                  </a:lnTo>
                  <a:lnTo>
                    <a:pt x="3857" y="3390"/>
                  </a:lnTo>
                  <a:lnTo>
                    <a:pt x="3881" y="3381"/>
                  </a:lnTo>
                  <a:lnTo>
                    <a:pt x="3905" y="3372"/>
                  </a:lnTo>
                  <a:lnTo>
                    <a:pt x="3927" y="3360"/>
                  </a:lnTo>
                  <a:lnTo>
                    <a:pt x="3947" y="3345"/>
                  </a:lnTo>
                  <a:lnTo>
                    <a:pt x="3967" y="3329"/>
                  </a:lnTo>
                  <a:lnTo>
                    <a:pt x="4062" y="3436"/>
                  </a:lnTo>
                  <a:close/>
                  <a:moveTo>
                    <a:pt x="3776" y="3543"/>
                  </a:moveTo>
                  <a:lnTo>
                    <a:pt x="409" y="3543"/>
                  </a:lnTo>
                  <a:lnTo>
                    <a:pt x="409" y="3401"/>
                  </a:lnTo>
                  <a:lnTo>
                    <a:pt x="3776" y="3401"/>
                  </a:lnTo>
                  <a:lnTo>
                    <a:pt x="3776" y="3543"/>
                  </a:lnTo>
                  <a:close/>
                  <a:moveTo>
                    <a:pt x="409" y="3543"/>
                  </a:moveTo>
                  <a:lnTo>
                    <a:pt x="389" y="3543"/>
                  </a:lnTo>
                  <a:lnTo>
                    <a:pt x="367" y="3542"/>
                  </a:lnTo>
                  <a:lnTo>
                    <a:pt x="348" y="3539"/>
                  </a:lnTo>
                  <a:lnTo>
                    <a:pt x="328" y="3536"/>
                  </a:lnTo>
                  <a:lnTo>
                    <a:pt x="308" y="3532"/>
                  </a:lnTo>
                  <a:lnTo>
                    <a:pt x="289" y="3527"/>
                  </a:lnTo>
                  <a:lnTo>
                    <a:pt x="271" y="3520"/>
                  </a:lnTo>
                  <a:lnTo>
                    <a:pt x="252" y="3515"/>
                  </a:lnTo>
                  <a:lnTo>
                    <a:pt x="235" y="3507"/>
                  </a:lnTo>
                  <a:lnTo>
                    <a:pt x="216" y="3499"/>
                  </a:lnTo>
                  <a:lnTo>
                    <a:pt x="200" y="3490"/>
                  </a:lnTo>
                  <a:lnTo>
                    <a:pt x="183" y="3481"/>
                  </a:lnTo>
                  <a:lnTo>
                    <a:pt x="167" y="3470"/>
                  </a:lnTo>
                  <a:lnTo>
                    <a:pt x="153" y="3459"/>
                  </a:lnTo>
                  <a:lnTo>
                    <a:pt x="138" y="3448"/>
                  </a:lnTo>
                  <a:lnTo>
                    <a:pt x="123" y="3436"/>
                  </a:lnTo>
                  <a:lnTo>
                    <a:pt x="219" y="3329"/>
                  </a:lnTo>
                  <a:lnTo>
                    <a:pt x="237" y="3345"/>
                  </a:lnTo>
                  <a:lnTo>
                    <a:pt x="259" y="3360"/>
                  </a:lnTo>
                  <a:lnTo>
                    <a:pt x="280" y="3372"/>
                  </a:lnTo>
                  <a:lnTo>
                    <a:pt x="304" y="3381"/>
                  </a:lnTo>
                  <a:lnTo>
                    <a:pt x="329" y="3390"/>
                  </a:lnTo>
                  <a:lnTo>
                    <a:pt x="354" y="3396"/>
                  </a:lnTo>
                  <a:lnTo>
                    <a:pt x="381" y="3400"/>
                  </a:lnTo>
                  <a:lnTo>
                    <a:pt x="409" y="3401"/>
                  </a:lnTo>
                  <a:lnTo>
                    <a:pt x="409" y="3543"/>
                  </a:lnTo>
                  <a:close/>
                  <a:moveTo>
                    <a:pt x="123" y="3436"/>
                  </a:moveTo>
                  <a:lnTo>
                    <a:pt x="109" y="3422"/>
                  </a:lnTo>
                  <a:lnTo>
                    <a:pt x="97" y="3409"/>
                  </a:lnTo>
                  <a:lnTo>
                    <a:pt x="84" y="3394"/>
                  </a:lnTo>
                  <a:lnTo>
                    <a:pt x="72" y="3380"/>
                  </a:lnTo>
                  <a:lnTo>
                    <a:pt x="61" y="3365"/>
                  </a:lnTo>
                  <a:lnTo>
                    <a:pt x="52" y="3349"/>
                  </a:lnTo>
                  <a:lnTo>
                    <a:pt x="42" y="3332"/>
                  </a:lnTo>
                  <a:lnTo>
                    <a:pt x="33" y="3316"/>
                  </a:lnTo>
                  <a:lnTo>
                    <a:pt x="26" y="3299"/>
                  </a:lnTo>
                  <a:lnTo>
                    <a:pt x="20" y="3280"/>
                  </a:lnTo>
                  <a:lnTo>
                    <a:pt x="13" y="3263"/>
                  </a:lnTo>
                  <a:lnTo>
                    <a:pt x="9" y="3245"/>
                  </a:lnTo>
                  <a:lnTo>
                    <a:pt x="5" y="3226"/>
                  </a:lnTo>
                  <a:lnTo>
                    <a:pt x="3" y="3207"/>
                  </a:lnTo>
                  <a:lnTo>
                    <a:pt x="1" y="3188"/>
                  </a:lnTo>
                  <a:lnTo>
                    <a:pt x="0" y="3169"/>
                  </a:lnTo>
                  <a:lnTo>
                    <a:pt x="143" y="3169"/>
                  </a:lnTo>
                  <a:lnTo>
                    <a:pt x="145" y="3191"/>
                  </a:lnTo>
                  <a:lnTo>
                    <a:pt x="149" y="3214"/>
                  </a:lnTo>
                  <a:lnTo>
                    <a:pt x="155" y="3237"/>
                  </a:lnTo>
                  <a:lnTo>
                    <a:pt x="163" y="3256"/>
                  </a:lnTo>
                  <a:lnTo>
                    <a:pt x="174" y="3276"/>
                  </a:lnTo>
                  <a:lnTo>
                    <a:pt x="187" y="3296"/>
                  </a:lnTo>
                  <a:lnTo>
                    <a:pt x="202" y="3314"/>
                  </a:lnTo>
                  <a:lnTo>
                    <a:pt x="219" y="3329"/>
                  </a:lnTo>
                  <a:lnTo>
                    <a:pt x="123" y="3436"/>
                  </a:lnTo>
                  <a:close/>
                  <a:moveTo>
                    <a:pt x="0" y="3169"/>
                  </a:moveTo>
                  <a:lnTo>
                    <a:pt x="0" y="375"/>
                  </a:lnTo>
                  <a:lnTo>
                    <a:pt x="143" y="375"/>
                  </a:lnTo>
                  <a:lnTo>
                    <a:pt x="143" y="3169"/>
                  </a:lnTo>
                  <a:lnTo>
                    <a:pt x="0" y="3169"/>
                  </a:lnTo>
                  <a:close/>
                  <a:moveTo>
                    <a:pt x="0" y="375"/>
                  </a:moveTo>
                  <a:lnTo>
                    <a:pt x="1" y="355"/>
                  </a:lnTo>
                  <a:lnTo>
                    <a:pt x="3" y="335"/>
                  </a:lnTo>
                  <a:lnTo>
                    <a:pt x="5" y="317"/>
                  </a:lnTo>
                  <a:lnTo>
                    <a:pt x="9" y="298"/>
                  </a:lnTo>
                  <a:lnTo>
                    <a:pt x="13" y="280"/>
                  </a:lnTo>
                  <a:lnTo>
                    <a:pt x="20" y="263"/>
                  </a:lnTo>
                  <a:lnTo>
                    <a:pt x="26" y="245"/>
                  </a:lnTo>
                  <a:lnTo>
                    <a:pt x="33" y="228"/>
                  </a:lnTo>
                  <a:lnTo>
                    <a:pt x="42" y="211"/>
                  </a:lnTo>
                  <a:lnTo>
                    <a:pt x="52" y="195"/>
                  </a:lnTo>
                  <a:lnTo>
                    <a:pt x="61" y="179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7" y="134"/>
                  </a:lnTo>
                  <a:lnTo>
                    <a:pt x="109" y="121"/>
                  </a:lnTo>
                  <a:lnTo>
                    <a:pt x="123" y="107"/>
                  </a:lnTo>
                  <a:lnTo>
                    <a:pt x="219" y="213"/>
                  </a:lnTo>
                  <a:lnTo>
                    <a:pt x="202" y="229"/>
                  </a:lnTo>
                  <a:lnTo>
                    <a:pt x="187" y="248"/>
                  </a:lnTo>
                  <a:lnTo>
                    <a:pt x="174" y="267"/>
                  </a:lnTo>
                  <a:lnTo>
                    <a:pt x="163" y="286"/>
                  </a:lnTo>
                  <a:lnTo>
                    <a:pt x="155" y="308"/>
                  </a:lnTo>
                  <a:lnTo>
                    <a:pt x="149" y="329"/>
                  </a:lnTo>
                  <a:lnTo>
                    <a:pt x="145" y="351"/>
                  </a:lnTo>
                  <a:lnTo>
                    <a:pt x="143" y="375"/>
                  </a:lnTo>
                  <a:lnTo>
                    <a:pt x="0" y="375"/>
                  </a:lnTo>
                  <a:close/>
                  <a:moveTo>
                    <a:pt x="123" y="107"/>
                  </a:moveTo>
                  <a:lnTo>
                    <a:pt x="138" y="95"/>
                  </a:lnTo>
                  <a:lnTo>
                    <a:pt x="153" y="83"/>
                  </a:lnTo>
                  <a:lnTo>
                    <a:pt x="167" y="73"/>
                  </a:lnTo>
                  <a:lnTo>
                    <a:pt x="183" y="62"/>
                  </a:lnTo>
                  <a:lnTo>
                    <a:pt x="200" y="53"/>
                  </a:lnTo>
                  <a:lnTo>
                    <a:pt x="216" y="44"/>
                  </a:lnTo>
                  <a:lnTo>
                    <a:pt x="235" y="36"/>
                  </a:lnTo>
                  <a:lnTo>
                    <a:pt x="252" y="29"/>
                  </a:lnTo>
                  <a:lnTo>
                    <a:pt x="271" y="22"/>
                  </a:lnTo>
                  <a:lnTo>
                    <a:pt x="289" y="16"/>
                  </a:lnTo>
                  <a:lnTo>
                    <a:pt x="308" y="12"/>
                  </a:lnTo>
                  <a:lnTo>
                    <a:pt x="328" y="8"/>
                  </a:lnTo>
                  <a:lnTo>
                    <a:pt x="348" y="4"/>
                  </a:lnTo>
                  <a:lnTo>
                    <a:pt x="367" y="1"/>
                  </a:lnTo>
                  <a:lnTo>
                    <a:pt x="389" y="0"/>
                  </a:lnTo>
                  <a:lnTo>
                    <a:pt x="409" y="0"/>
                  </a:lnTo>
                  <a:lnTo>
                    <a:pt x="409" y="143"/>
                  </a:lnTo>
                  <a:lnTo>
                    <a:pt x="381" y="143"/>
                  </a:lnTo>
                  <a:lnTo>
                    <a:pt x="354" y="147"/>
                  </a:lnTo>
                  <a:lnTo>
                    <a:pt x="329" y="154"/>
                  </a:lnTo>
                  <a:lnTo>
                    <a:pt x="304" y="162"/>
                  </a:lnTo>
                  <a:lnTo>
                    <a:pt x="280" y="172"/>
                  </a:lnTo>
                  <a:lnTo>
                    <a:pt x="259" y="184"/>
                  </a:lnTo>
                  <a:lnTo>
                    <a:pt x="237" y="198"/>
                  </a:lnTo>
                  <a:lnTo>
                    <a:pt x="219" y="213"/>
                  </a:lnTo>
                  <a:lnTo>
                    <a:pt x="123" y="10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6" name="Freeform 438">
              <a:extLst>
                <a:ext uri="{FF2B5EF4-FFF2-40B4-BE49-F238E27FC236}">
                  <a16:creationId xmlns:a16="http://schemas.microsoft.com/office/drawing/2014/main" id="{56B8D620-5291-4E0C-A393-03C63AD1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280"/>
              <a:ext cx="99" cy="102"/>
            </a:xfrm>
            <a:custGeom>
              <a:avLst/>
              <a:gdLst>
                <a:gd name="T0" fmla="*/ 0 w 395"/>
                <a:gd name="T1" fmla="*/ 409 h 409"/>
                <a:gd name="T2" fmla="*/ 0 w 395"/>
                <a:gd name="T3" fmla="*/ 0 h 409"/>
                <a:gd name="T4" fmla="*/ 125 w 395"/>
                <a:gd name="T5" fmla="*/ 0 h 409"/>
                <a:gd name="T6" fmla="*/ 199 w 395"/>
                <a:gd name="T7" fmla="*/ 279 h 409"/>
                <a:gd name="T8" fmla="*/ 272 w 395"/>
                <a:gd name="T9" fmla="*/ 0 h 409"/>
                <a:gd name="T10" fmla="*/ 395 w 395"/>
                <a:gd name="T11" fmla="*/ 0 h 409"/>
                <a:gd name="T12" fmla="*/ 395 w 395"/>
                <a:gd name="T13" fmla="*/ 409 h 409"/>
                <a:gd name="T14" fmla="*/ 318 w 395"/>
                <a:gd name="T15" fmla="*/ 409 h 409"/>
                <a:gd name="T16" fmla="*/ 318 w 395"/>
                <a:gd name="T17" fmla="*/ 88 h 409"/>
                <a:gd name="T18" fmla="*/ 237 w 395"/>
                <a:gd name="T19" fmla="*/ 409 h 409"/>
                <a:gd name="T20" fmla="*/ 158 w 395"/>
                <a:gd name="T21" fmla="*/ 409 h 409"/>
                <a:gd name="T22" fmla="*/ 77 w 395"/>
                <a:gd name="T23" fmla="*/ 88 h 409"/>
                <a:gd name="T24" fmla="*/ 77 w 395"/>
                <a:gd name="T25" fmla="*/ 409 h 409"/>
                <a:gd name="T26" fmla="*/ 0 w 395"/>
                <a:gd name="T2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409">
                  <a:moveTo>
                    <a:pt x="0" y="409"/>
                  </a:moveTo>
                  <a:lnTo>
                    <a:pt x="0" y="0"/>
                  </a:lnTo>
                  <a:lnTo>
                    <a:pt x="125" y="0"/>
                  </a:lnTo>
                  <a:lnTo>
                    <a:pt x="199" y="279"/>
                  </a:lnTo>
                  <a:lnTo>
                    <a:pt x="272" y="0"/>
                  </a:lnTo>
                  <a:lnTo>
                    <a:pt x="395" y="0"/>
                  </a:lnTo>
                  <a:lnTo>
                    <a:pt x="395" y="409"/>
                  </a:lnTo>
                  <a:lnTo>
                    <a:pt x="318" y="409"/>
                  </a:lnTo>
                  <a:lnTo>
                    <a:pt x="318" y="88"/>
                  </a:lnTo>
                  <a:lnTo>
                    <a:pt x="237" y="409"/>
                  </a:lnTo>
                  <a:lnTo>
                    <a:pt x="158" y="409"/>
                  </a:lnTo>
                  <a:lnTo>
                    <a:pt x="77" y="88"/>
                  </a:lnTo>
                  <a:lnTo>
                    <a:pt x="77" y="409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7" name="Freeform 439">
              <a:extLst>
                <a:ext uri="{FF2B5EF4-FFF2-40B4-BE49-F238E27FC236}">
                  <a16:creationId xmlns:a16="http://schemas.microsoft.com/office/drawing/2014/main" id="{A7C904F3-2F21-483F-8638-CA62016AC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2" y="2307"/>
              <a:ext cx="69" cy="77"/>
            </a:xfrm>
            <a:custGeom>
              <a:avLst/>
              <a:gdLst>
                <a:gd name="T0" fmla="*/ 273 w 277"/>
                <a:gd name="T1" fmla="*/ 222 h 309"/>
                <a:gd name="T2" fmla="*/ 265 w 277"/>
                <a:gd name="T3" fmla="*/ 242 h 309"/>
                <a:gd name="T4" fmla="*/ 253 w 277"/>
                <a:gd name="T5" fmla="*/ 260 h 309"/>
                <a:gd name="T6" fmla="*/ 241 w 277"/>
                <a:gd name="T7" fmla="*/ 275 h 309"/>
                <a:gd name="T8" fmla="*/ 225 w 277"/>
                <a:gd name="T9" fmla="*/ 287 h 309"/>
                <a:gd name="T10" fmla="*/ 208 w 277"/>
                <a:gd name="T11" fmla="*/ 298 h 309"/>
                <a:gd name="T12" fmla="*/ 189 w 277"/>
                <a:gd name="T13" fmla="*/ 304 h 309"/>
                <a:gd name="T14" fmla="*/ 168 w 277"/>
                <a:gd name="T15" fmla="*/ 308 h 309"/>
                <a:gd name="T16" fmla="*/ 144 w 277"/>
                <a:gd name="T17" fmla="*/ 309 h 309"/>
                <a:gd name="T18" fmla="*/ 108 w 277"/>
                <a:gd name="T19" fmla="*/ 307 h 309"/>
                <a:gd name="T20" fmla="*/ 77 w 277"/>
                <a:gd name="T21" fmla="*/ 298 h 309"/>
                <a:gd name="T22" fmla="*/ 50 w 277"/>
                <a:gd name="T23" fmla="*/ 282 h 309"/>
                <a:gd name="T24" fmla="*/ 30 w 277"/>
                <a:gd name="T25" fmla="*/ 259 h 309"/>
                <a:gd name="T26" fmla="*/ 17 w 277"/>
                <a:gd name="T27" fmla="*/ 238 h 309"/>
                <a:gd name="T28" fmla="*/ 8 w 277"/>
                <a:gd name="T29" fmla="*/ 214 h 309"/>
                <a:gd name="T30" fmla="*/ 2 w 277"/>
                <a:gd name="T31" fmla="*/ 187 h 309"/>
                <a:gd name="T32" fmla="*/ 0 w 277"/>
                <a:gd name="T33" fmla="*/ 157 h 309"/>
                <a:gd name="T34" fmla="*/ 2 w 277"/>
                <a:gd name="T35" fmla="*/ 122 h 309"/>
                <a:gd name="T36" fmla="*/ 10 w 277"/>
                <a:gd name="T37" fmla="*/ 92 h 309"/>
                <a:gd name="T38" fmla="*/ 22 w 277"/>
                <a:gd name="T39" fmla="*/ 65 h 309"/>
                <a:gd name="T40" fmla="*/ 39 w 277"/>
                <a:gd name="T41" fmla="*/ 41 h 309"/>
                <a:gd name="T42" fmla="*/ 59 w 277"/>
                <a:gd name="T43" fmla="*/ 24 h 309"/>
                <a:gd name="T44" fmla="*/ 82 w 277"/>
                <a:gd name="T45" fmla="*/ 11 h 309"/>
                <a:gd name="T46" fmla="*/ 108 w 277"/>
                <a:gd name="T47" fmla="*/ 3 h 309"/>
                <a:gd name="T48" fmla="*/ 136 w 277"/>
                <a:gd name="T49" fmla="*/ 0 h 309"/>
                <a:gd name="T50" fmla="*/ 168 w 277"/>
                <a:gd name="T51" fmla="*/ 3 h 309"/>
                <a:gd name="T52" fmla="*/ 196 w 277"/>
                <a:gd name="T53" fmla="*/ 11 h 309"/>
                <a:gd name="T54" fmla="*/ 220 w 277"/>
                <a:gd name="T55" fmla="*/ 24 h 309"/>
                <a:gd name="T56" fmla="*/ 241 w 277"/>
                <a:gd name="T57" fmla="*/ 44 h 309"/>
                <a:gd name="T58" fmla="*/ 257 w 277"/>
                <a:gd name="T59" fmla="*/ 68 h 309"/>
                <a:gd name="T60" fmla="*/ 269 w 277"/>
                <a:gd name="T61" fmla="*/ 100 h 309"/>
                <a:gd name="T62" fmla="*/ 276 w 277"/>
                <a:gd name="T63" fmla="*/ 136 h 309"/>
                <a:gd name="T64" fmla="*/ 277 w 277"/>
                <a:gd name="T65" fmla="*/ 178 h 309"/>
                <a:gd name="T66" fmla="*/ 82 w 277"/>
                <a:gd name="T67" fmla="*/ 194 h 309"/>
                <a:gd name="T68" fmla="*/ 89 w 277"/>
                <a:gd name="T69" fmla="*/ 215 h 309"/>
                <a:gd name="T70" fmla="*/ 95 w 277"/>
                <a:gd name="T71" fmla="*/ 227 h 309"/>
                <a:gd name="T72" fmla="*/ 104 w 277"/>
                <a:gd name="T73" fmla="*/ 236 h 309"/>
                <a:gd name="T74" fmla="*/ 115 w 277"/>
                <a:gd name="T75" fmla="*/ 244 h 309"/>
                <a:gd name="T76" fmla="*/ 132 w 277"/>
                <a:gd name="T77" fmla="*/ 250 h 309"/>
                <a:gd name="T78" fmla="*/ 154 w 277"/>
                <a:gd name="T79" fmla="*/ 251 h 309"/>
                <a:gd name="T80" fmla="*/ 169 w 277"/>
                <a:gd name="T81" fmla="*/ 246 h 309"/>
                <a:gd name="T82" fmla="*/ 181 w 277"/>
                <a:gd name="T83" fmla="*/ 235 h 309"/>
                <a:gd name="T84" fmla="*/ 191 w 277"/>
                <a:gd name="T85" fmla="*/ 219 h 309"/>
                <a:gd name="T86" fmla="*/ 200 w 277"/>
                <a:gd name="T87" fmla="*/ 130 h 309"/>
                <a:gd name="T88" fmla="*/ 195 w 277"/>
                <a:gd name="T89" fmla="*/ 100 h 309"/>
                <a:gd name="T90" fmla="*/ 189 w 277"/>
                <a:gd name="T91" fmla="*/ 88 h 309"/>
                <a:gd name="T92" fmla="*/ 181 w 277"/>
                <a:gd name="T93" fmla="*/ 77 h 309"/>
                <a:gd name="T94" fmla="*/ 163 w 277"/>
                <a:gd name="T95" fmla="*/ 64 h 309"/>
                <a:gd name="T96" fmla="*/ 142 w 277"/>
                <a:gd name="T97" fmla="*/ 60 h 309"/>
                <a:gd name="T98" fmla="*/ 118 w 277"/>
                <a:gd name="T99" fmla="*/ 65 h 309"/>
                <a:gd name="T100" fmla="*/ 99 w 277"/>
                <a:gd name="T101" fmla="*/ 79 h 309"/>
                <a:gd name="T102" fmla="*/ 91 w 277"/>
                <a:gd name="T103" fmla="*/ 89 h 309"/>
                <a:gd name="T104" fmla="*/ 86 w 277"/>
                <a:gd name="T105" fmla="*/ 101 h 309"/>
                <a:gd name="T106" fmla="*/ 82 w 277"/>
                <a:gd name="T107" fmla="*/ 13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" h="309">
                  <a:moveTo>
                    <a:pt x="195" y="209"/>
                  </a:moveTo>
                  <a:lnTo>
                    <a:pt x="273" y="222"/>
                  </a:lnTo>
                  <a:lnTo>
                    <a:pt x="269" y="233"/>
                  </a:lnTo>
                  <a:lnTo>
                    <a:pt x="265" y="242"/>
                  </a:lnTo>
                  <a:lnTo>
                    <a:pt x="260" y="251"/>
                  </a:lnTo>
                  <a:lnTo>
                    <a:pt x="253" y="260"/>
                  </a:lnTo>
                  <a:lnTo>
                    <a:pt x="248" y="268"/>
                  </a:lnTo>
                  <a:lnTo>
                    <a:pt x="241" y="275"/>
                  </a:lnTo>
                  <a:lnTo>
                    <a:pt x="233" y="282"/>
                  </a:lnTo>
                  <a:lnTo>
                    <a:pt x="225" y="287"/>
                  </a:lnTo>
                  <a:lnTo>
                    <a:pt x="217" y="292"/>
                  </a:lnTo>
                  <a:lnTo>
                    <a:pt x="208" y="298"/>
                  </a:lnTo>
                  <a:lnTo>
                    <a:pt x="199" y="301"/>
                  </a:lnTo>
                  <a:lnTo>
                    <a:pt x="189" y="304"/>
                  </a:lnTo>
                  <a:lnTo>
                    <a:pt x="179" y="307"/>
                  </a:lnTo>
                  <a:lnTo>
                    <a:pt x="168" y="308"/>
                  </a:lnTo>
                  <a:lnTo>
                    <a:pt x="156" y="309"/>
                  </a:lnTo>
                  <a:lnTo>
                    <a:pt x="144" y="309"/>
                  </a:lnTo>
                  <a:lnTo>
                    <a:pt x="126" y="309"/>
                  </a:lnTo>
                  <a:lnTo>
                    <a:pt x="108" y="307"/>
                  </a:lnTo>
                  <a:lnTo>
                    <a:pt x="91" y="303"/>
                  </a:lnTo>
                  <a:lnTo>
                    <a:pt x="77" y="298"/>
                  </a:lnTo>
                  <a:lnTo>
                    <a:pt x="63" y="291"/>
                  </a:lnTo>
                  <a:lnTo>
                    <a:pt x="50" y="282"/>
                  </a:lnTo>
                  <a:lnTo>
                    <a:pt x="39" y="271"/>
                  </a:lnTo>
                  <a:lnTo>
                    <a:pt x="30" y="259"/>
                  </a:lnTo>
                  <a:lnTo>
                    <a:pt x="22" y="248"/>
                  </a:lnTo>
                  <a:lnTo>
                    <a:pt x="17" y="238"/>
                  </a:lnTo>
                  <a:lnTo>
                    <a:pt x="12" y="226"/>
                  </a:lnTo>
                  <a:lnTo>
                    <a:pt x="8" y="214"/>
                  </a:lnTo>
                  <a:lnTo>
                    <a:pt x="5" y="201"/>
                  </a:lnTo>
                  <a:lnTo>
                    <a:pt x="2" y="187"/>
                  </a:lnTo>
                  <a:lnTo>
                    <a:pt x="1" y="173"/>
                  </a:lnTo>
                  <a:lnTo>
                    <a:pt x="0" y="157"/>
                  </a:lnTo>
                  <a:lnTo>
                    <a:pt x="1" y="140"/>
                  </a:lnTo>
                  <a:lnTo>
                    <a:pt x="2" y="122"/>
                  </a:lnTo>
                  <a:lnTo>
                    <a:pt x="6" y="106"/>
                  </a:lnTo>
                  <a:lnTo>
                    <a:pt x="10" y="92"/>
                  </a:lnTo>
                  <a:lnTo>
                    <a:pt x="16" y="77"/>
                  </a:lnTo>
                  <a:lnTo>
                    <a:pt x="22" y="65"/>
                  </a:lnTo>
                  <a:lnTo>
                    <a:pt x="30" y="53"/>
                  </a:lnTo>
                  <a:lnTo>
                    <a:pt x="39" y="41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95" y="6"/>
                  </a:lnTo>
                  <a:lnTo>
                    <a:pt x="108" y="3"/>
                  </a:lnTo>
                  <a:lnTo>
                    <a:pt x="122" y="0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8" y="3"/>
                  </a:lnTo>
                  <a:lnTo>
                    <a:pt x="181" y="6"/>
                  </a:lnTo>
                  <a:lnTo>
                    <a:pt x="196" y="11"/>
                  </a:lnTo>
                  <a:lnTo>
                    <a:pt x="208" y="18"/>
                  </a:lnTo>
                  <a:lnTo>
                    <a:pt x="220" y="24"/>
                  </a:lnTo>
                  <a:lnTo>
                    <a:pt x="231" y="34"/>
                  </a:lnTo>
                  <a:lnTo>
                    <a:pt x="241" y="44"/>
                  </a:lnTo>
                  <a:lnTo>
                    <a:pt x="249" y="56"/>
                  </a:lnTo>
                  <a:lnTo>
                    <a:pt x="257" y="68"/>
                  </a:lnTo>
                  <a:lnTo>
                    <a:pt x="264" y="83"/>
                  </a:lnTo>
                  <a:lnTo>
                    <a:pt x="269" y="100"/>
                  </a:lnTo>
                  <a:lnTo>
                    <a:pt x="273" y="117"/>
                  </a:lnTo>
                  <a:lnTo>
                    <a:pt x="276" y="136"/>
                  </a:lnTo>
                  <a:lnTo>
                    <a:pt x="277" y="156"/>
                  </a:lnTo>
                  <a:lnTo>
                    <a:pt x="277" y="178"/>
                  </a:lnTo>
                  <a:lnTo>
                    <a:pt x="81" y="178"/>
                  </a:lnTo>
                  <a:lnTo>
                    <a:pt x="82" y="194"/>
                  </a:lnTo>
                  <a:lnTo>
                    <a:pt x="86" y="209"/>
                  </a:lnTo>
                  <a:lnTo>
                    <a:pt x="89" y="215"/>
                  </a:lnTo>
                  <a:lnTo>
                    <a:pt x="91" y="222"/>
                  </a:lnTo>
                  <a:lnTo>
                    <a:pt x="95" y="227"/>
                  </a:lnTo>
                  <a:lnTo>
                    <a:pt x="99" y="233"/>
                  </a:lnTo>
                  <a:lnTo>
                    <a:pt x="104" y="236"/>
                  </a:lnTo>
                  <a:lnTo>
                    <a:pt x="110" y="240"/>
                  </a:lnTo>
                  <a:lnTo>
                    <a:pt x="115" y="244"/>
                  </a:lnTo>
                  <a:lnTo>
                    <a:pt x="120" y="247"/>
                  </a:lnTo>
                  <a:lnTo>
                    <a:pt x="132" y="250"/>
                  </a:lnTo>
                  <a:lnTo>
                    <a:pt x="144" y="251"/>
                  </a:lnTo>
                  <a:lnTo>
                    <a:pt x="154" y="251"/>
                  </a:lnTo>
                  <a:lnTo>
                    <a:pt x="162" y="248"/>
                  </a:lnTo>
                  <a:lnTo>
                    <a:pt x="169" y="246"/>
                  </a:lnTo>
                  <a:lnTo>
                    <a:pt x="176" y="242"/>
                  </a:lnTo>
                  <a:lnTo>
                    <a:pt x="181" y="235"/>
                  </a:lnTo>
                  <a:lnTo>
                    <a:pt x="187" y="229"/>
                  </a:lnTo>
                  <a:lnTo>
                    <a:pt x="191" y="219"/>
                  </a:lnTo>
                  <a:lnTo>
                    <a:pt x="195" y="209"/>
                  </a:lnTo>
                  <a:close/>
                  <a:moveTo>
                    <a:pt x="200" y="130"/>
                  </a:moveTo>
                  <a:lnTo>
                    <a:pt x="197" y="113"/>
                  </a:lnTo>
                  <a:lnTo>
                    <a:pt x="195" y="100"/>
                  </a:lnTo>
                  <a:lnTo>
                    <a:pt x="192" y="93"/>
                  </a:lnTo>
                  <a:lnTo>
                    <a:pt x="189" y="88"/>
                  </a:lnTo>
                  <a:lnTo>
                    <a:pt x="185" y="83"/>
                  </a:lnTo>
                  <a:lnTo>
                    <a:pt x="181" y="77"/>
                  </a:lnTo>
                  <a:lnTo>
                    <a:pt x="173" y="71"/>
                  </a:lnTo>
                  <a:lnTo>
                    <a:pt x="163" y="64"/>
                  </a:lnTo>
                  <a:lnTo>
                    <a:pt x="152" y="61"/>
                  </a:lnTo>
                  <a:lnTo>
                    <a:pt x="142" y="60"/>
                  </a:lnTo>
                  <a:lnTo>
                    <a:pt x="128" y="61"/>
                  </a:lnTo>
                  <a:lnTo>
                    <a:pt x="118" y="65"/>
                  </a:lnTo>
                  <a:lnTo>
                    <a:pt x="107" y="71"/>
                  </a:lnTo>
                  <a:lnTo>
                    <a:pt x="99" y="79"/>
                  </a:lnTo>
                  <a:lnTo>
                    <a:pt x="95" y="84"/>
                  </a:lnTo>
                  <a:lnTo>
                    <a:pt x="91" y="89"/>
                  </a:lnTo>
                  <a:lnTo>
                    <a:pt x="89" y="95"/>
                  </a:lnTo>
                  <a:lnTo>
                    <a:pt x="86" y="101"/>
                  </a:lnTo>
                  <a:lnTo>
                    <a:pt x="83" y="114"/>
                  </a:lnTo>
                  <a:lnTo>
                    <a:pt x="82" y="130"/>
                  </a:lnTo>
                  <a:lnTo>
                    <a:pt x="200" y="130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8" name="Freeform 440">
              <a:extLst>
                <a:ext uri="{FF2B5EF4-FFF2-40B4-BE49-F238E27FC236}">
                  <a16:creationId xmlns:a16="http://schemas.microsoft.com/office/drawing/2014/main" id="{23213B51-88ED-43F9-8032-601863E0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282"/>
              <a:ext cx="44" cy="102"/>
            </a:xfrm>
            <a:custGeom>
              <a:avLst/>
              <a:gdLst>
                <a:gd name="T0" fmla="*/ 168 w 175"/>
                <a:gd name="T1" fmla="*/ 105 h 407"/>
                <a:gd name="T2" fmla="*/ 168 w 175"/>
                <a:gd name="T3" fmla="*/ 167 h 407"/>
                <a:gd name="T4" fmla="*/ 115 w 175"/>
                <a:gd name="T5" fmla="*/ 167 h 407"/>
                <a:gd name="T6" fmla="*/ 115 w 175"/>
                <a:gd name="T7" fmla="*/ 287 h 407"/>
                <a:gd name="T8" fmla="*/ 115 w 175"/>
                <a:gd name="T9" fmla="*/ 303 h 407"/>
                <a:gd name="T10" fmla="*/ 115 w 175"/>
                <a:gd name="T11" fmla="*/ 316 h 407"/>
                <a:gd name="T12" fmla="*/ 115 w 175"/>
                <a:gd name="T13" fmla="*/ 324 h 407"/>
                <a:gd name="T14" fmla="*/ 117 w 175"/>
                <a:gd name="T15" fmla="*/ 329 h 407"/>
                <a:gd name="T16" fmla="*/ 119 w 175"/>
                <a:gd name="T17" fmla="*/ 334 h 407"/>
                <a:gd name="T18" fmla="*/ 123 w 175"/>
                <a:gd name="T19" fmla="*/ 340 h 407"/>
                <a:gd name="T20" fmla="*/ 130 w 175"/>
                <a:gd name="T21" fmla="*/ 342 h 407"/>
                <a:gd name="T22" fmla="*/ 136 w 175"/>
                <a:gd name="T23" fmla="*/ 342 h 407"/>
                <a:gd name="T24" fmla="*/ 150 w 175"/>
                <a:gd name="T25" fmla="*/ 341 h 407"/>
                <a:gd name="T26" fmla="*/ 168 w 175"/>
                <a:gd name="T27" fmla="*/ 336 h 407"/>
                <a:gd name="T28" fmla="*/ 175 w 175"/>
                <a:gd name="T29" fmla="*/ 397 h 407"/>
                <a:gd name="T30" fmla="*/ 160 w 175"/>
                <a:gd name="T31" fmla="*/ 401 h 407"/>
                <a:gd name="T32" fmla="*/ 146 w 175"/>
                <a:gd name="T33" fmla="*/ 405 h 407"/>
                <a:gd name="T34" fmla="*/ 130 w 175"/>
                <a:gd name="T35" fmla="*/ 407 h 407"/>
                <a:gd name="T36" fmla="*/ 113 w 175"/>
                <a:gd name="T37" fmla="*/ 407 h 407"/>
                <a:gd name="T38" fmla="*/ 102 w 175"/>
                <a:gd name="T39" fmla="*/ 407 h 407"/>
                <a:gd name="T40" fmla="*/ 93 w 175"/>
                <a:gd name="T41" fmla="*/ 406 h 407"/>
                <a:gd name="T42" fmla="*/ 83 w 175"/>
                <a:gd name="T43" fmla="*/ 403 h 407"/>
                <a:gd name="T44" fmla="*/ 74 w 175"/>
                <a:gd name="T45" fmla="*/ 401 h 407"/>
                <a:gd name="T46" fmla="*/ 66 w 175"/>
                <a:gd name="T47" fmla="*/ 397 h 407"/>
                <a:gd name="T48" fmla="*/ 59 w 175"/>
                <a:gd name="T49" fmla="*/ 393 h 407"/>
                <a:gd name="T50" fmla="*/ 54 w 175"/>
                <a:gd name="T51" fmla="*/ 388 h 407"/>
                <a:gd name="T52" fmla="*/ 49 w 175"/>
                <a:gd name="T53" fmla="*/ 382 h 407"/>
                <a:gd name="T54" fmla="*/ 46 w 175"/>
                <a:gd name="T55" fmla="*/ 377 h 407"/>
                <a:gd name="T56" fmla="*/ 42 w 175"/>
                <a:gd name="T57" fmla="*/ 369 h 407"/>
                <a:gd name="T58" fmla="*/ 40 w 175"/>
                <a:gd name="T59" fmla="*/ 361 h 407"/>
                <a:gd name="T60" fmla="*/ 38 w 175"/>
                <a:gd name="T61" fmla="*/ 352 h 407"/>
                <a:gd name="T62" fmla="*/ 37 w 175"/>
                <a:gd name="T63" fmla="*/ 344 h 407"/>
                <a:gd name="T64" fmla="*/ 37 w 175"/>
                <a:gd name="T65" fmla="*/ 332 h 407"/>
                <a:gd name="T66" fmla="*/ 36 w 175"/>
                <a:gd name="T67" fmla="*/ 316 h 407"/>
                <a:gd name="T68" fmla="*/ 36 w 175"/>
                <a:gd name="T69" fmla="*/ 296 h 407"/>
                <a:gd name="T70" fmla="*/ 36 w 175"/>
                <a:gd name="T71" fmla="*/ 167 h 407"/>
                <a:gd name="T72" fmla="*/ 0 w 175"/>
                <a:gd name="T73" fmla="*/ 167 h 407"/>
                <a:gd name="T74" fmla="*/ 0 w 175"/>
                <a:gd name="T75" fmla="*/ 105 h 407"/>
                <a:gd name="T76" fmla="*/ 36 w 175"/>
                <a:gd name="T77" fmla="*/ 105 h 407"/>
                <a:gd name="T78" fmla="*/ 36 w 175"/>
                <a:gd name="T79" fmla="*/ 45 h 407"/>
                <a:gd name="T80" fmla="*/ 115 w 175"/>
                <a:gd name="T81" fmla="*/ 0 h 407"/>
                <a:gd name="T82" fmla="*/ 115 w 175"/>
                <a:gd name="T83" fmla="*/ 105 h 407"/>
                <a:gd name="T84" fmla="*/ 168 w 175"/>
                <a:gd name="T85" fmla="*/ 10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407">
                  <a:moveTo>
                    <a:pt x="168" y="105"/>
                  </a:moveTo>
                  <a:lnTo>
                    <a:pt x="168" y="167"/>
                  </a:lnTo>
                  <a:lnTo>
                    <a:pt x="115" y="167"/>
                  </a:lnTo>
                  <a:lnTo>
                    <a:pt x="115" y="287"/>
                  </a:lnTo>
                  <a:lnTo>
                    <a:pt x="115" y="303"/>
                  </a:lnTo>
                  <a:lnTo>
                    <a:pt x="115" y="316"/>
                  </a:lnTo>
                  <a:lnTo>
                    <a:pt x="115" y="324"/>
                  </a:lnTo>
                  <a:lnTo>
                    <a:pt x="117" y="329"/>
                  </a:lnTo>
                  <a:lnTo>
                    <a:pt x="119" y="334"/>
                  </a:lnTo>
                  <a:lnTo>
                    <a:pt x="123" y="340"/>
                  </a:lnTo>
                  <a:lnTo>
                    <a:pt x="130" y="342"/>
                  </a:lnTo>
                  <a:lnTo>
                    <a:pt x="136" y="342"/>
                  </a:lnTo>
                  <a:lnTo>
                    <a:pt x="150" y="341"/>
                  </a:lnTo>
                  <a:lnTo>
                    <a:pt x="168" y="336"/>
                  </a:lnTo>
                  <a:lnTo>
                    <a:pt x="175" y="397"/>
                  </a:lnTo>
                  <a:lnTo>
                    <a:pt x="160" y="401"/>
                  </a:lnTo>
                  <a:lnTo>
                    <a:pt x="146" y="405"/>
                  </a:lnTo>
                  <a:lnTo>
                    <a:pt x="130" y="407"/>
                  </a:lnTo>
                  <a:lnTo>
                    <a:pt x="113" y="407"/>
                  </a:lnTo>
                  <a:lnTo>
                    <a:pt x="102" y="407"/>
                  </a:lnTo>
                  <a:lnTo>
                    <a:pt x="93" y="406"/>
                  </a:lnTo>
                  <a:lnTo>
                    <a:pt x="83" y="403"/>
                  </a:lnTo>
                  <a:lnTo>
                    <a:pt x="74" y="401"/>
                  </a:lnTo>
                  <a:lnTo>
                    <a:pt x="66" y="397"/>
                  </a:lnTo>
                  <a:lnTo>
                    <a:pt x="59" y="393"/>
                  </a:lnTo>
                  <a:lnTo>
                    <a:pt x="54" y="388"/>
                  </a:lnTo>
                  <a:lnTo>
                    <a:pt x="49" y="382"/>
                  </a:lnTo>
                  <a:lnTo>
                    <a:pt x="46" y="377"/>
                  </a:lnTo>
                  <a:lnTo>
                    <a:pt x="42" y="369"/>
                  </a:lnTo>
                  <a:lnTo>
                    <a:pt x="40" y="361"/>
                  </a:lnTo>
                  <a:lnTo>
                    <a:pt x="38" y="352"/>
                  </a:lnTo>
                  <a:lnTo>
                    <a:pt x="37" y="344"/>
                  </a:lnTo>
                  <a:lnTo>
                    <a:pt x="37" y="332"/>
                  </a:lnTo>
                  <a:lnTo>
                    <a:pt x="36" y="316"/>
                  </a:lnTo>
                  <a:lnTo>
                    <a:pt x="36" y="296"/>
                  </a:lnTo>
                  <a:lnTo>
                    <a:pt x="36" y="167"/>
                  </a:lnTo>
                  <a:lnTo>
                    <a:pt x="0" y="167"/>
                  </a:lnTo>
                  <a:lnTo>
                    <a:pt x="0" y="105"/>
                  </a:lnTo>
                  <a:lnTo>
                    <a:pt x="36" y="105"/>
                  </a:lnTo>
                  <a:lnTo>
                    <a:pt x="36" y="45"/>
                  </a:lnTo>
                  <a:lnTo>
                    <a:pt x="115" y="0"/>
                  </a:lnTo>
                  <a:lnTo>
                    <a:pt x="115" y="105"/>
                  </a:lnTo>
                  <a:lnTo>
                    <a:pt x="168" y="105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09" name="Freeform 441">
              <a:extLst>
                <a:ext uri="{FF2B5EF4-FFF2-40B4-BE49-F238E27FC236}">
                  <a16:creationId xmlns:a16="http://schemas.microsoft.com/office/drawing/2014/main" id="{B64C2B39-C31D-4230-AC33-71F927932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" y="2307"/>
              <a:ext cx="70" cy="77"/>
            </a:xfrm>
            <a:custGeom>
              <a:avLst/>
              <a:gdLst>
                <a:gd name="T0" fmla="*/ 11 w 278"/>
                <a:gd name="T1" fmla="*/ 75 h 309"/>
                <a:gd name="T2" fmla="*/ 25 w 278"/>
                <a:gd name="T3" fmla="*/ 47 h 309"/>
                <a:gd name="T4" fmla="*/ 42 w 278"/>
                <a:gd name="T5" fmla="*/ 27 h 309"/>
                <a:gd name="T6" fmla="*/ 66 w 278"/>
                <a:gd name="T7" fmla="*/ 12 h 309"/>
                <a:gd name="T8" fmla="*/ 98 w 278"/>
                <a:gd name="T9" fmla="*/ 3 h 309"/>
                <a:gd name="T10" fmla="*/ 136 w 278"/>
                <a:gd name="T11" fmla="*/ 0 h 309"/>
                <a:gd name="T12" fmla="*/ 200 w 278"/>
                <a:gd name="T13" fmla="*/ 7 h 309"/>
                <a:gd name="T14" fmla="*/ 237 w 278"/>
                <a:gd name="T15" fmla="*/ 27 h 309"/>
                <a:gd name="T16" fmla="*/ 256 w 278"/>
                <a:gd name="T17" fmla="*/ 56 h 309"/>
                <a:gd name="T18" fmla="*/ 261 w 278"/>
                <a:gd name="T19" fmla="*/ 114 h 309"/>
                <a:gd name="T20" fmla="*/ 261 w 278"/>
                <a:gd name="T21" fmla="*/ 240 h 309"/>
                <a:gd name="T22" fmla="*/ 266 w 278"/>
                <a:gd name="T23" fmla="*/ 274 h 309"/>
                <a:gd name="T24" fmla="*/ 278 w 278"/>
                <a:gd name="T25" fmla="*/ 303 h 309"/>
                <a:gd name="T26" fmla="*/ 193 w 278"/>
                <a:gd name="T27" fmla="*/ 280 h 309"/>
                <a:gd name="T28" fmla="*/ 180 w 278"/>
                <a:gd name="T29" fmla="*/ 280 h 309"/>
                <a:gd name="T30" fmla="*/ 148 w 278"/>
                <a:gd name="T31" fmla="*/ 300 h 309"/>
                <a:gd name="T32" fmla="*/ 111 w 278"/>
                <a:gd name="T33" fmla="*/ 309 h 309"/>
                <a:gd name="T34" fmla="*/ 76 w 278"/>
                <a:gd name="T35" fmla="*/ 308 h 309"/>
                <a:gd name="T36" fmla="*/ 49 w 278"/>
                <a:gd name="T37" fmla="*/ 300 h 309"/>
                <a:gd name="T38" fmla="*/ 26 w 278"/>
                <a:gd name="T39" fmla="*/ 286 h 309"/>
                <a:gd name="T40" fmla="*/ 10 w 278"/>
                <a:gd name="T41" fmla="*/ 264 h 309"/>
                <a:gd name="T42" fmla="*/ 2 w 278"/>
                <a:gd name="T43" fmla="*/ 240 h 309"/>
                <a:gd name="T44" fmla="*/ 1 w 278"/>
                <a:gd name="T45" fmla="*/ 210 h 309"/>
                <a:gd name="T46" fmla="*/ 11 w 278"/>
                <a:gd name="T47" fmla="*/ 178 h 309"/>
                <a:gd name="T48" fmla="*/ 35 w 278"/>
                <a:gd name="T49" fmla="*/ 153 h 309"/>
                <a:gd name="T50" fmla="*/ 73 w 278"/>
                <a:gd name="T51" fmla="*/ 138 h 309"/>
                <a:gd name="T52" fmla="*/ 134 w 278"/>
                <a:gd name="T53" fmla="*/ 124 h 309"/>
                <a:gd name="T54" fmla="*/ 184 w 278"/>
                <a:gd name="T55" fmla="*/ 110 h 309"/>
                <a:gd name="T56" fmla="*/ 181 w 278"/>
                <a:gd name="T57" fmla="*/ 83 h 309"/>
                <a:gd name="T58" fmla="*/ 167 w 278"/>
                <a:gd name="T59" fmla="*/ 65 h 309"/>
                <a:gd name="T60" fmla="*/ 131 w 278"/>
                <a:gd name="T61" fmla="*/ 60 h 309"/>
                <a:gd name="T62" fmla="*/ 104 w 278"/>
                <a:gd name="T63" fmla="*/ 65 h 309"/>
                <a:gd name="T64" fmla="*/ 88 w 278"/>
                <a:gd name="T65" fmla="*/ 80 h 309"/>
                <a:gd name="T66" fmla="*/ 184 w 278"/>
                <a:gd name="T67" fmla="*/ 161 h 309"/>
                <a:gd name="T68" fmla="*/ 152 w 278"/>
                <a:gd name="T69" fmla="*/ 170 h 309"/>
                <a:gd name="T70" fmla="*/ 110 w 278"/>
                <a:gd name="T71" fmla="*/ 179 h 309"/>
                <a:gd name="T72" fmla="*/ 87 w 278"/>
                <a:gd name="T73" fmla="*/ 193 h 309"/>
                <a:gd name="T74" fmla="*/ 79 w 278"/>
                <a:gd name="T75" fmla="*/ 214 h 309"/>
                <a:gd name="T76" fmla="*/ 86 w 278"/>
                <a:gd name="T77" fmla="*/ 236 h 309"/>
                <a:gd name="T78" fmla="*/ 104 w 278"/>
                <a:gd name="T79" fmla="*/ 252 h 309"/>
                <a:gd name="T80" fmla="*/ 132 w 278"/>
                <a:gd name="T81" fmla="*/ 254 h 309"/>
                <a:gd name="T82" fmla="*/ 163 w 278"/>
                <a:gd name="T83" fmla="*/ 240 h 309"/>
                <a:gd name="T84" fmla="*/ 179 w 278"/>
                <a:gd name="T85" fmla="*/ 222 h 309"/>
                <a:gd name="T86" fmla="*/ 184 w 278"/>
                <a:gd name="T87" fmla="*/ 1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09">
                  <a:moveTo>
                    <a:pt x="79" y="97"/>
                  </a:moveTo>
                  <a:lnTo>
                    <a:pt x="9" y="84"/>
                  </a:lnTo>
                  <a:lnTo>
                    <a:pt x="11" y="75"/>
                  </a:lnTo>
                  <a:lnTo>
                    <a:pt x="15" y="64"/>
                  </a:lnTo>
                  <a:lnTo>
                    <a:pt x="19" y="55"/>
                  </a:lnTo>
                  <a:lnTo>
                    <a:pt x="25" y="47"/>
                  </a:lnTo>
                  <a:lnTo>
                    <a:pt x="30" y="39"/>
                  </a:lnTo>
                  <a:lnTo>
                    <a:pt x="35" y="32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8" y="16"/>
                  </a:lnTo>
                  <a:lnTo>
                    <a:pt x="66" y="12"/>
                  </a:lnTo>
                  <a:lnTo>
                    <a:pt x="75" y="8"/>
                  </a:lnTo>
                  <a:lnTo>
                    <a:pt x="86" y="6"/>
                  </a:lnTo>
                  <a:lnTo>
                    <a:pt x="98" y="3"/>
                  </a:lnTo>
                  <a:lnTo>
                    <a:pt x="110" y="2"/>
                  </a:lnTo>
                  <a:lnTo>
                    <a:pt x="123" y="0"/>
                  </a:lnTo>
                  <a:lnTo>
                    <a:pt x="136" y="0"/>
                  </a:lnTo>
                  <a:lnTo>
                    <a:pt x="161" y="0"/>
                  </a:lnTo>
                  <a:lnTo>
                    <a:pt x="183" y="3"/>
                  </a:lnTo>
                  <a:lnTo>
                    <a:pt x="200" y="7"/>
                  </a:lnTo>
                  <a:lnTo>
                    <a:pt x="214" y="12"/>
                  </a:lnTo>
                  <a:lnTo>
                    <a:pt x="226" y="19"/>
                  </a:lnTo>
                  <a:lnTo>
                    <a:pt x="237" y="27"/>
                  </a:lnTo>
                  <a:lnTo>
                    <a:pt x="245" y="35"/>
                  </a:lnTo>
                  <a:lnTo>
                    <a:pt x="252" y="44"/>
                  </a:lnTo>
                  <a:lnTo>
                    <a:pt x="256" y="56"/>
                  </a:lnTo>
                  <a:lnTo>
                    <a:pt x="258" y="71"/>
                  </a:lnTo>
                  <a:lnTo>
                    <a:pt x="261" y="91"/>
                  </a:lnTo>
                  <a:lnTo>
                    <a:pt x="261" y="114"/>
                  </a:lnTo>
                  <a:lnTo>
                    <a:pt x="261" y="206"/>
                  </a:lnTo>
                  <a:lnTo>
                    <a:pt x="261" y="225"/>
                  </a:lnTo>
                  <a:lnTo>
                    <a:pt x="261" y="240"/>
                  </a:lnTo>
                  <a:lnTo>
                    <a:pt x="262" y="252"/>
                  </a:lnTo>
                  <a:lnTo>
                    <a:pt x="265" y="263"/>
                  </a:lnTo>
                  <a:lnTo>
                    <a:pt x="266" y="274"/>
                  </a:lnTo>
                  <a:lnTo>
                    <a:pt x="270" y="283"/>
                  </a:lnTo>
                  <a:lnTo>
                    <a:pt x="274" y="294"/>
                  </a:lnTo>
                  <a:lnTo>
                    <a:pt x="278" y="303"/>
                  </a:lnTo>
                  <a:lnTo>
                    <a:pt x="201" y="303"/>
                  </a:lnTo>
                  <a:lnTo>
                    <a:pt x="197" y="294"/>
                  </a:lnTo>
                  <a:lnTo>
                    <a:pt x="193" y="280"/>
                  </a:lnTo>
                  <a:lnTo>
                    <a:pt x="192" y="275"/>
                  </a:lnTo>
                  <a:lnTo>
                    <a:pt x="191" y="271"/>
                  </a:lnTo>
                  <a:lnTo>
                    <a:pt x="180" y="280"/>
                  </a:lnTo>
                  <a:lnTo>
                    <a:pt x="169" y="288"/>
                  </a:lnTo>
                  <a:lnTo>
                    <a:pt x="159" y="295"/>
                  </a:lnTo>
                  <a:lnTo>
                    <a:pt x="148" y="300"/>
                  </a:lnTo>
                  <a:lnTo>
                    <a:pt x="136" y="304"/>
                  </a:lnTo>
                  <a:lnTo>
                    <a:pt x="124" y="308"/>
                  </a:lnTo>
                  <a:lnTo>
                    <a:pt x="111" y="309"/>
                  </a:lnTo>
                  <a:lnTo>
                    <a:pt x="99" y="309"/>
                  </a:lnTo>
                  <a:lnTo>
                    <a:pt x="87" y="309"/>
                  </a:lnTo>
                  <a:lnTo>
                    <a:pt x="76" y="308"/>
                  </a:lnTo>
                  <a:lnTo>
                    <a:pt x="67" y="307"/>
                  </a:lnTo>
                  <a:lnTo>
                    <a:pt x="58" y="304"/>
                  </a:lnTo>
                  <a:lnTo>
                    <a:pt x="49" y="300"/>
                  </a:lnTo>
                  <a:lnTo>
                    <a:pt x="41" y="296"/>
                  </a:lnTo>
                  <a:lnTo>
                    <a:pt x="34" y="291"/>
                  </a:lnTo>
                  <a:lnTo>
                    <a:pt x="26" y="286"/>
                  </a:lnTo>
                  <a:lnTo>
                    <a:pt x="21" y="279"/>
                  </a:lnTo>
                  <a:lnTo>
                    <a:pt x="15" y="272"/>
                  </a:lnTo>
                  <a:lnTo>
                    <a:pt x="10" y="264"/>
                  </a:lnTo>
                  <a:lnTo>
                    <a:pt x="6" y="258"/>
                  </a:lnTo>
                  <a:lnTo>
                    <a:pt x="4" y="248"/>
                  </a:lnTo>
                  <a:lnTo>
                    <a:pt x="2" y="240"/>
                  </a:lnTo>
                  <a:lnTo>
                    <a:pt x="1" y="231"/>
                  </a:lnTo>
                  <a:lnTo>
                    <a:pt x="0" y="222"/>
                  </a:lnTo>
                  <a:lnTo>
                    <a:pt x="1" y="210"/>
                  </a:lnTo>
                  <a:lnTo>
                    <a:pt x="4" y="198"/>
                  </a:lnTo>
                  <a:lnTo>
                    <a:pt x="8" y="187"/>
                  </a:lnTo>
                  <a:lnTo>
                    <a:pt x="11" y="178"/>
                  </a:lnTo>
                  <a:lnTo>
                    <a:pt x="18" y="169"/>
                  </a:lnTo>
                  <a:lnTo>
                    <a:pt x="26" y="160"/>
                  </a:lnTo>
                  <a:lnTo>
                    <a:pt x="35" y="153"/>
                  </a:lnTo>
                  <a:lnTo>
                    <a:pt x="46" y="148"/>
                  </a:lnTo>
                  <a:lnTo>
                    <a:pt x="58" y="142"/>
                  </a:lnTo>
                  <a:lnTo>
                    <a:pt x="73" y="138"/>
                  </a:lnTo>
                  <a:lnTo>
                    <a:pt x="88" y="133"/>
                  </a:lnTo>
                  <a:lnTo>
                    <a:pt x="108" y="129"/>
                  </a:lnTo>
                  <a:lnTo>
                    <a:pt x="134" y="124"/>
                  </a:lnTo>
                  <a:lnTo>
                    <a:pt x="155" y="120"/>
                  </a:lnTo>
                  <a:lnTo>
                    <a:pt x="172" y="114"/>
                  </a:lnTo>
                  <a:lnTo>
                    <a:pt x="184" y="110"/>
                  </a:lnTo>
                  <a:lnTo>
                    <a:pt x="184" y="103"/>
                  </a:lnTo>
                  <a:lnTo>
                    <a:pt x="184" y="92"/>
                  </a:lnTo>
                  <a:lnTo>
                    <a:pt x="181" y="83"/>
                  </a:lnTo>
                  <a:lnTo>
                    <a:pt x="179" y="76"/>
                  </a:lnTo>
                  <a:lnTo>
                    <a:pt x="173" y="69"/>
                  </a:lnTo>
                  <a:lnTo>
                    <a:pt x="167" y="65"/>
                  </a:lnTo>
                  <a:lnTo>
                    <a:pt x="157" y="63"/>
                  </a:lnTo>
                  <a:lnTo>
                    <a:pt x="145" y="61"/>
                  </a:lnTo>
                  <a:lnTo>
                    <a:pt x="131" y="60"/>
                  </a:lnTo>
                  <a:lnTo>
                    <a:pt x="122" y="60"/>
                  </a:lnTo>
                  <a:lnTo>
                    <a:pt x="112" y="63"/>
                  </a:lnTo>
                  <a:lnTo>
                    <a:pt x="104" y="65"/>
                  </a:lnTo>
                  <a:lnTo>
                    <a:pt x="98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3" y="88"/>
                  </a:lnTo>
                  <a:lnTo>
                    <a:pt x="79" y="97"/>
                  </a:lnTo>
                  <a:close/>
                  <a:moveTo>
                    <a:pt x="184" y="161"/>
                  </a:moveTo>
                  <a:lnTo>
                    <a:pt x="176" y="164"/>
                  </a:lnTo>
                  <a:lnTo>
                    <a:pt x="165" y="166"/>
                  </a:lnTo>
                  <a:lnTo>
                    <a:pt x="152" y="170"/>
                  </a:lnTo>
                  <a:lnTo>
                    <a:pt x="136" y="173"/>
                  </a:lnTo>
                  <a:lnTo>
                    <a:pt x="122" y="177"/>
                  </a:lnTo>
                  <a:lnTo>
                    <a:pt x="110" y="179"/>
                  </a:lnTo>
                  <a:lnTo>
                    <a:pt x="100" y="183"/>
                  </a:lnTo>
                  <a:lnTo>
                    <a:pt x="94" y="186"/>
                  </a:lnTo>
                  <a:lnTo>
                    <a:pt x="87" y="193"/>
                  </a:lnTo>
                  <a:lnTo>
                    <a:pt x="82" y="199"/>
                  </a:lnTo>
                  <a:lnTo>
                    <a:pt x="79" y="206"/>
                  </a:lnTo>
                  <a:lnTo>
                    <a:pt x="79" y="214"/>
                  </a:lnTo>
                  <a:lnTo>
                    <a:pt x="79" y="222"/>
                  </a:lnTo>
                  <a:lnTo>
                    <a:pt x="82" y="230"/>
                  </a:lnTo>
                  <a:lnTo>
                    <a:pt x="86" y="236"/>
                  </a:lnTo>
                  <a:lnTo>
                    <a:pt x="91" y="243"/>
                  </a:lnTo>
                  <a:lnTo>
                    <a:pt x="98" y="248"/>
                  </a:lnTo>
                  <a:lnTo>
                    <a:pt x="104" y="252"/>
                  </a:lnTo>
                  <a:lnTo>
                    <a:pt x="114" y="254"/>
                  </a:lnTo>
                  <a:lnTo>
                    <a:pt x="122" y="255"/>
                  </a:lnTo>
                  <a:lnTo>
                    <a:pt x="132" y="254"/>
                  </a:lnTo>
                  <a:lnTo>
                    <a:pt x="143" y="251"/>
                  </a:lnTo>
                  <a:lnTo>
                    <a:pt x="153" y="247"/>
                  </a:lnTo>
                  <a:lnTo>
                    <a:pt x="163" y="240"/>
                  </a:lnTo>
                  <a:lnTo>
                    <a:pt x="169" y="235"/>
                  </a:lnTo>
                  <a:lnTo>
                    <a:pt x="175" y="229"/>
                  </a:lnTo>
                  <a:lnTo>
                    <a:pt x="179" y="222"/>
                  </a:lnTo>
                  <a:lnTo>
                    <a:pt x="181" y="215"/>
                  </a:lnTo>
                  <a:lnTo>
                    <a:pt x="184" y="201"/>
                  </a:lnTo>
                  <a:lnTo>
                    <a:pt x="184" y="177"/>
                  </a:lnTo>
                  <a:lnTo>
                    <a:pt x="184" y="161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0" name="Freeform 442">
              <a:extLst>
                <a:ext uri="{FF2B5EF4-FFF2-40B4-BE49-F238E27FC236}">
                  <a16:creationId xmlns:a16="http://schemas.microsoft.com/office/drawing/2014/main" id="{62075A4A-9D21-4D3C-9371-3EC635C0A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0" y="2280"/>
              <a:ext cx="72" cy="104"/>
            </a:xfrm>
            <a:custGeom>
              <a:avLst/>
              <a:gdLst>
                <a:gd name="T0" fmla="*/ 0 w 289"/>
                <a:gd name="T1" fmla="*/ 0 h 415"/>
                <a:gd name="T2" fmla="*/ 78 w 289"/>
                <a:gd name="T3" fmla="*/ 147 h 415"/>
                <a:gd name="T4" fmla="*/ 98 w 289"/>
                <a:gd name="T5" fmla="*/ 129 h 415"/>
                <a:gd name="T6" fmla="*/ 118 w 289"/>
                <a:gd name="T7" fmla="*/ 117 h 415"/>
                <a:gd name="T8" fmla="*/ 141 w 289"/>
                <a:gd name="T9" fmla="*/ 109 h 415"/>
                <a:gd name="T10" fmla="*/ 165 w 289"/>
                <a:gd name="T11" fmla="*/ 106 h 415"/>
                <a:gd name="T12" fmla="*/ 191 w 289"/>
                <a:gd name="T13" fmla="*/ 109 h 415"/>
                <a:gd name="T14" fmla="*/ 214 w 289"/>
                <a:gd name="T15" fmla="*/ 116 h 415"/>
                <a:gd name="T16" fmla="*/ 235 w 289"/>
                <a:gd name="T17" fmla="*/ 128 h 415"/>
                <a:gd name="T18" fmla="*/ 255 w 289"/>
                <a:gd name="T19" fmla="*/ 145 h 415"/>
                <a:gd name="T20" fmla="*/ 270 w 289"/>
                <a:gd name="T21" fmla="*/ 167 h 415"/>
                <a:gd name="T22" fmla="*/ 281 w 289"/>
                <a:gd name="T23" fmla="*/ 193 h 415"/>
                <a:gd name="T24" fmla="*/ 288 w 289"/>
                <a:gd name="T25" fmla="*/ 223 h 415"/>
                <a:gd name="T26" fmla="*/ 289 w 289"/>
                <a:gd name="T27" fmla="*/ 258 h 415"/>
                <a:gd name="T28" fmla="*/ 288 w 289"/>
                <a:gd name="T29" fmla="*/ 293 h 415"/>
                <a:gd name="T30" fmla="*/ 281 w 289"/>
                <a:gd name="T31" fmla="*/ 325 h 415"/>
                <a:gd name="T32" fmla="*/ 270 w 289"/>
                <a:gd name="T33" fmla="*/ 352 h 415"/>
                <a:gd name="T34" fmla="*/ 254 w 289"/>
                <a:gd name="T35" fmla="*/ 376 h 415"/>
                <a:gd name="T36" fmla="*/ 235 w 289"/>
                <a:gd name="T37" fmla="*/ 393 h 415"/>
                <a:gd name="T38" fmla="*/ 214 w 289"/>
                <a:gd name="T39" fmla="*/ 406 h 415"/>
                <a:gd name="T40" fmla="*/ 191 w 289"/>
                <a:gd name="T41" fmla="*/ 414 h 415"/>
                <a:gd name="T42" fmla="*/ 166 w 289"/>
                <a:gd name="T43" fmla="*/ 415 h 415"/>
                <a:gd name="T44" fmla="*/ 141 w 289"/>
                <a:gd name="T45" fmla="*/ 413 h 415"/>
                <a:gd name="T46" fmla="*/ 116 w 289"/>
                <a:gd name="T47" fmla="*/ 404 h 415"/>
                <a:gd name="T48" fmla="*/ 93 w 289"/>
                <a:gd name="T49" fmla="*/ 388 h 415"/>
                <a:gd name="T50" fmla="*/ 73 w 289"/>
                <a:gd name="T51" fmla="*/ 366 h 415"/>
                <a:gd name="T52" fmla="*/ 0 w 289"/>
                <a:gd name="T53" fmla="*/ 409 h 415"/>
                <a:gd name="T54" fmla="*/ 80 w 289"/>
                <a:gd name="T55" fmla="*/ 276 h 415"/>
                <a:gd name="T56" fmla="*/ 84 w 289"/>
                <a:gd name="T57" fmla="*/ 303 h 415"/>
                <a:gd name="T58" fmla="*/ 89 w 289"/>
                <a:gd name="T59" fmla="*/ 317 h 415"/>
                <a:gd name="T60" fmla="*/ 98 w 289"/>
                <a:gd name="T61" fmla="*/ 331 h 415"/>
                <a:gd name="T62" fmla="*/ 110 w 289"/>
                <a:gd name="T63" fmla="*/ 342 h 415"/>
                <a:gd name="T64" fmla="*/ 124 w 289"/>
                <a:gd name="T65" fmla="*/ 349 h 415"/>
                <a:gd name="T66" fmla="*/ 138 w 289"/>
                <a:gd name="T67" fmla="*/ 353 h 415"/>
                <a:gd name="T68" fmla="*/ 153 w 289"/>
                <a:gd name="T69" fmla="*/ 353 h 415"/>
                <a:gd name="T70" fmla="*/ 166 w 289"/>
                <a:gd name="T71" fmla="*/ 350 h 415"/>
                <a:gd name="T72" fmla="*/ 177 w 289"/>
                <a:gd name="T73" fmla="*/ 345 h 415"/>
                <a:gd name="T74" fmla="*/ 186 w 289"/>
                <a:gd name="T75" fmla="*/ 337 h 415"/>
                <a:gd name="T76" fmla="*/ 195 w 289"/>
                <a:gd name="T77" fmla="*/ 327 h 415"/>
                <a:gd name="T78" fmla="*/ 202 w 289"/>
                <a:gd name="T79" fmla="*/ 312 h 415"/>
                <a:gd name="T80" fmla="*/ 209 w 289"/>
                <a:gd name="T81" fmla="*/ 284 h 415"/>
                <a:gd name="T82" fmla="*/ 210 w 289"/>
                <a:gd name="T83" fmla="*/ 250 h 415"/>
                <a:gd name="T84" fmla="*/ 207 w 289"/>
                <a:gd name="T85" fmla="*/ 228 h 415"/>
                <a:gd name="T86" fmla="*/ 202 w 289"/>
                <a:gd name="T87" fmla="*/ 210 h 415"/>
                <a:gd name="T88" fmla="*/ 195 w 289"/>
                <a:gd name="T89" fmla="*/ 195 h 415"/>
                <a:gd name="T90" fmla="*/ 186 w 289"/>
                <a:gd name="T91" fmla="*/ 183 h 415"/>
                <a:gd name="T92" fmla="*/ 175 w 289"/>
                <a:gd name="T93" fmla="*/ 175 h 415"/>
                <a:gd name="T94" fmla="*/ 165 w 289"/>
                <a:gd name="T95" fmla="*/ 169 h 415"/>
                <a:gd name="T96" fmla="*/ 151 w 289"/>
                <a:gd name="T97" fmla="*/ 166 h 415"/>
                <a:gd name="T98" fmla="*/ 137 w 289"/>
                <a:gd name="T99" fmla="*/ 166 h 415"/>
                <a:gd name="T100" fmla="*/ 124 w 289"/>
                <a:gd name="T101" fmla="*/ 169 h 415"/>
                <a:gd name="T102" fmla="*/ 113 w 289"/>
                <a:gd name="T103" fmla="*/ 175 h 415"/>
                <a:gd name="T104" fmla="*/ 102 w 289"/>
                <a:gd name="T105" fmla="*/ 183 h 415"/>
                <a:gd name="T106" fmla="*/ 93 w 289"/>
                <a:gd name="T107" fmla="*/ 194 h 415"/>
                <a:gd name="T108" fmla="*/ 85 w 289"/>
                <a:gd name="T109" fmla="*/ 207 h 415"/>
                <a:gd name="T110" fmla="*/ 81 w 289"/>
                <a:gd name="T111" fmla="*/ 224 h 415"/>
                <a:gd name="T112" fmla="*/ 78 w 289"/>
                <a:gd name="T113" fmla="*/ 24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415">
                  <a:moveTo>
                    <a:pt x="0" y="409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147"/>
                  </a:lnTo>
                  <a:lnTo>
                    <a:pt x="88" y="138"/>
                  </a:lnTo>
                  <a:lnTo>
                    <a:pt x="98" y="129"/>
                  </a:lnTo>
                  <a:lnTo>
                    <a:pt x="108" y="122"/>
                  </a:lnTo>
                  <a:lnTo>
                    <a:pt x="118" y="117"/>
                  </a:lnTo>
                  <a:lnTo>
                    <a:pt x="129" y="112"/>
                  </a:lnTo>
                  <a:lnTo>
                    <a:pt x="141" y="109"/>
                  </a:lnTo>
                  <a:lnTo>
                    <a:pt x="153" y="106"/>
                  </a:lnTo>
                  <a:lnTo>
                    <a:pt x="165" y="106"/>
                  </a:lnTo>
                  <a:lnTo>
                    <a:pt x="178" y="106"/>
                  </a:lnTo>
                  <a:lnTo>
                    <a:pt x="191" y="109"/>
                  </a:lnTo>
                  <a:lnTo>
                    <a:pt x="203" y="112"/>
                  </a:lnTo>
                  <a:lnTo>
                    <a:pt x="214" y="116"/>
                  </a:lnTo>
                  <a:lnTo>
                    <a:pt x="226" y="121"/>
                  </a:lnTo>
                  <a:lnTo>
                    <a:pt x="235" y="128"/>
                  </a:lnTo>
                  <a:lnTo>
                    <a:pt x="246" y="136"/>
                  </a:lnTo>
                  <a:lnTo>
                    <a:pt x="255" y="145"/>
                  </a:lnTo>
                  <a:lnTo>
                    <a:pt x="263" y="155"/>
                  </a:lnTo>
                  <a:lnTo>
                    <a:pt x="270" y="167"/>
                  </a:lnTo>
                  <a:lnTo>
                    <a:pt x="276" y="179"/>
                  </a:lnTo>
                  <a:lnTo>
                    <a:pt x="281" y="193"/>
                  </a:lnTo>
                  <a:lnTo>
                    <a:pt x="285" y="207"/>
                  </a:lnTo>
                  <a:lnTo>
                    <a:pt x="288" y="223"/>
                  </a:lnTo>
                  <a:lnTo>
                    <a:pt x="289" y="240"/>
                  </a:lnTo>
                  <a:lnTo>
                    <a:pt x="289" y="258"/>
                  </a:lnTo>
                  <a:lnTo>
                    <a:pt x="289" y="276"/>
                  </a:lnTo>
                  <a:lnTo>
                    <a:pt x="288" y="293"/>
                  </a:lnTo>
                  <a:lnTo>
                    <a:pt x="285" y="311"/>
                  </a:lnTo>
                  <a:lnTo>
                    <a:pt x="281" y="325"/>
                  </a:lnTo>
                  <a:lnTo>
                    <a:pt x="276" y="340"/>
                  </a:lnTo>
                  <a:lnTo>
                    <a:pt x="270" y="352"/>
                  </a:lnTo>
                  <a:lnTo>
                    <a:pt x="263" y="364"/>
                  </a:lnTo>
                  <a:lnTo>
                    <a:pt x="254" y="376"/>
                  </a:lnTo>
                  <a:lnTo>
                    <a:pt x="244" y="385"/>
                  </a:lnTo>
                  <a:lnTo>
                    <a:pt x="235" y="393"/>
                  </a:lnTo>
                  <a:lnTo>
                    <a:pt x="224" y="400"/>
                  </a:lnTo>
                  <a:lnTo>
                    <a:pt x="214" y="406"/>
                  </a:lnTo>
                  <a:lnTo>
                    <a:pt x="203" y="410"/>
                  </a:lnTo>
                  <a:lnTo>
                    <a:pt x="191" y="414"/>
                  </a:lnTo>
                  <a:lnTo>
                    <a:pt x="179" y="415"/>
                  </a:lnTo>
                  <a:lnTo>
                    <a:pt x="166" y="415"/>
                  </a:lnTo>
                  <a:lnTo>
                    <a:pt x="153" y="415"/>
                  </a:lnTo>
                  <a:lnTo>
                    <a:pt x="141" y="413"/>
                  </a:lnTo>
                  <a:lnTo>
                    <a:pt x="129" y="409"/>
                  </a:lnTo>
                  <a:lnTo>
                    <a:pt x="116" y="404"/>
                  </a:lnTo>
                  <a:lnTo>
                    <a:pt x="104" y="397"/>
                  </a:lnTo>
                  <a:lnTo>
                    <a:pt x="93" y="388"/>
                  </a:lnTo>
                  <a:lnTo>
                    <a:pt x="82" y="377"/>
                  </a:lnTo>
                  <a:lnTo>
                    <a:pt x="73" y="366"/>
                  </a:lnTo>
                  <a:lnTo>
                    <a:pt x="73" y="409"/>
                  </a:lnTo>
                  <a:lnTo>
                    <a:pt x="0" y="409"/>
                  </a:lnTo>
                  <a:close/>
                  <a:moveTo>
                    <a:pt x="78" y="255"/>
                  </a:moveTo>
                  <a:lnTo>
                    <a:pt x="80" y="276"/>
                  </a:lnTo>
                  <a:lnTo>
                    <a:pt x="82" y="295"/>
                  </a:lnTo>
                  <a:lnTo>
                    <a:pt x="84" y="303"/>
                  </a:lnTo>
                  <a:lnTo>
                    <a:pt x="86" y="311"/>
                  </a:lnTo>
                  <a:lnTo>
                    <a:pt x="89" y="317"/>
                  </a:lnTo>
                  <a:lnTo>
                    <a:pt x="93" y="323"/>
                  </a:lnTo>
                  <a:lnTo>
                    <a:pt x="98" y="331"/>
                  </a:lnTo>
                  <a:lnTo>
                    <a:pt x="104" y="337"/>
                  </a:lnTo>
                  <a:lnTo>
                    <a:pt x="110" y="342"/>
                  </a:lnTo>
                  <a:lnTo>
                    <a:pt x="117" y="346"/>
                  </a:lnTo>
                  <a:lnTo>
                    <a:pt x="124" y="349"/>
                  </a:lnTo>
                  <a:lnTo>
                    <a:pt x="132" y="352"/>
                  </a:lnTo>
                  <a:lnTo>
                    <a:pt x="138" y="353"/>
                  </a:lnTo>
                  <a:lnTo>
                    <a:pt x="147" y="354"/>
                  </a:lnTo>
                  <a:lnTo>
                    <a:pt x="153" y="353"/>
                  </a:lnTo>
                  <a:lnTo>
                    <a:pt x="159" y="353"/>
                  </a:lnTo>
                  <a:lnTo>
                    <a:pt x="166" y="350"/>
                  </a:lnTo>
                  <a:lnTo>
                    <a:pt x="171" y="349"/>
                  </a:lnTo>
                  <a:lnTo>
                    <a:pt x="177" y="345"/>
                  </a:lnTo>
                  <a:lnTo>
                    <a:pt x="182" y="341"/>
                  </a:lnTo>
                  <a:lnTo>
                    <a:pt x="186" y="337"/>
                  </a:lnTo>
                  <a:lnTo>
                    <a:pt x="191" y="332"/>
                  </a:lnTo>
                  <a:lnTo>
                    <a:pt x="195" y="327"/>
                  </a:lnTo>
                  <a:lnTo>
                    <a:pt x="199" y="319"/>
                  </a:lnTo>
                  <a:lnTo>
                    <a:pt x="202" y="312"/>
                  </a:lnTo>
                  <a:lnTo>
                    <a:pt x="205" y="303"/>
                  </a:lnTo>
                  <a:lnTo>
                    <a:pt x="209" y="284"/>
                  </a:lnTo>
                  <a:lnTo>
                    <a:pt x="210" y="262"/>
                  </a:lnTo>
                  <a:lnTo>
                    <a:pt x="210" y="250"/>
                  </a:lnTo>
                  <a:lnTo>
                    <a:pt x="209" y="238"/>
                  </a:lnTo>
                  <a:lnTo>
                    <a:pt x="207" y="228"/>
                  </a:lnTo>
                  <a:lnTo>
                    <a:pt x="205" y="218"/>
                  </a:lnTo>
                  <a:lnTo>
                    <a:pt x="202" y="210"/>
                  </a:lnTo>
                  <a:lnTo>
                    <a:pt x="199" y="202"/>
                  </a:lnTo>
                  <a:lnTo>
                    <a:pt x="195" y="195"/>
                  </a:lnTo>
                  <a:lnTo>
                    <a:pt x="191" y="189"/>
                  </a:lnTo>
                  <a:lnTo>
                    <a:pt x="186" y="183"/>
                  </a:lnTo>
                  <a:lnTo>
                    <a:pt x="181" y="179"/>
                  </a:lnTo>
                  <a:lnTo>
                    <a:pt x="175" y="175"/>
                  </a:lnTo>
                  <a:lnTo>
                    <a:pt x="170" y="171"/>
                  </a:lnTo>
                  <a:lnTo>
                    <a:pt x="165" y="169"/>
                  </a:lnTo>
                  <a:lnTo>
                    <a:pt x="158" y="167"/>
                  </a:lnTo>
                  <a:lnTo>
                    <a:pt x="151" y="166"/>
                  </a:lnTo>
                  <a:lnTo>
                    <a:pt x="143" y="166"/>
                  </a:lnTo>
                  <a:lnTo>
                    <a:pt x="137" y="166"/>
                  </a:lnTo>
                  <a:lnTo>
                    <a:pt x="130" y="167"/>
                  </a:lnTo>
                  <a:lnTo>
                    <a:pt x="124" y="169"/>
                  </a:lnTo>
                  <a:lnTo>
                    <a:pt x="118" y="171"/>
                  </a:lnTo>
                  <a:lnTo>
                    <a:pt x="113" y="175"/>
                  </a:lnTo>
                  <a:lnTo>
                    <a:pt x="106" y="178"/>
                  </a:lnTo>
                  <a:lnTo>
                    <a:pt x="102" y="183"/>
                  </a:lnTo>
                  <a:lnTo>
                    <a:pt x="97" y="189"/>
                  </a:lnTo>
                  <a:lnTo>
                    <a:pt x="93" y="194"/>
                  </a:lnTo>
                  <a:lnTo>
                    <a:pt x="89" y="201"/>
                  </a:lnTo>
                  <a:lnTo>
                    <a:pt x="85" y="207"/>
                  </a:lnTo>
                  <a:lnTo>
                    <a:pt x="82" y="215"/>
                  </a:lnTo>
                  <a:lnTo>
                    <a:pt x="81" y="224"/>
                  </a:lnTo>
                  <a:lnTo>
                    <a:pt x="80" y="234"/>
                  </a:lnTo>
                  <a:lnTo>
                    <a:pt x="78" y="244"/>
                  </a:lnTo>
                  <a:lnTo>
                    <a:pt x="78" y="255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1" name="Freeform 443">
              <a:extLst>
                <a:ext uri="{FF2B5EF4-FFF2-40B4-BE49-F238E27FC236}">
                  <a16:creationId xmlns:a16="http://schemas.microsoft.com/office/drawing/2014/main" id="{D60F47DC-DDE2-44E1-896A-10AFC66AE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" y="2307"/>
              <a:ext cx="77" cy="77"/>
            </a:xfrm>
            <a:custGeom>
              <a:avLst/>
              <a:gdLst>
                <a:gd name="T0" fmla="*/ 5 w 306"/>
                <a:gd name="T1" fmla="*/ 112 h 309"/>
                <a:gd name="T2" fmla="*/ 25 w 306"/>
                <a:gd name="T3" fmla="*/ 67 h 309"/>
                <a:gd name="T4" fmla="*/ 42 w 306"/>
                <a:gd name="T5" fmla="*/ 43 h 309"/>
                <a:gd name="T6" fmla="*/ 65 w 306"/>
                <a:gd name="T7" fmla="*/ 24 h 309"/>
                <a:gd name="T8" fmla="*/ 111 w 306"/>
                <a:gd name="T9" fmla="*/ 4 h 309"/>
                <a:gd name="T10" fmla="*/ 169 w 306"/>
                <a:gd name="T11" fmla="*/ 0 h 309"/>
                <a:gd name="T12" fmla="*/ 214 w 306"/>
                <a:gd name="T13" fmla="*/ 11 h 309"/>
                <a:gd name="T14" fmla="*/ 252 w 306"/>
                <a:gd name="T15" fmla="*/ 34 h 309"/>
                <a:gd name="T16" fmla="*/ 282 w 306"/>
                <a:gd name="T17" fmla="*/ 67 h 309"/>
                <a:gd name="T18" fmla="*/ 299 w 306"/>
                <a:gd name="T19" fmla="*/ 108 h 309"/>
                <a:gd name="T20" fmla="*/ 306 w 306"/>
                <a:gd name="T21" fmla="*/ 154 h 309"/>
                <a:gd name="T22" fmla="*/ 299 w 306"/>
                <a:gd name="T23" fmla="*/ 202 h 309"/>
                <a:gd name="T24" fmla="*/ 282 w 306"/>
                <a:gd name="T25" fmla="*/ 242 h 309"/>
                <a:gd name="T26" fmla="*/ 252 w 306"/>
                <a:gd name="T27" fmla="*/ 276 h 309"/>
                <a:gd name="T28" fmla="*/ 213 w 306"/>
                <a:gd name="T29" fmla="*/ 299 h 309"/>
                <a:gd name="T30" fmla="*/ 169 w 306"/>
                <a:gd name="T31" fmla="*/ 309 h 309"/>
                <a:gd name="T32" fmla="*/ 114 w 306"/>
                <a:gd name="T33" fmla="*/ 305 h 309"/>
                <a:gd name="T34" fmla="*/ 66 w 306"/>
                <a:gd name="T35" fmla="*/ 287 h 309"/>
                <a:gd name="T36" fmla="*/ 43 w 306"/>
                <a:gd name="T37" fmla="*/ 268 h 309"/>
                <a:gd name="T38" fmla="*/ 25 w 306"/>
                <a:gd name="T39" fmla="*/ 246 h 309"/>
                <a:gd name="T40" fmla="*/ 10 w 306"/>
                <a:gd name="T41" fmla="*/ 219 h 309"/>
                <a:gd name="T42" fmla="*/ 1 w 306"/>
                <a:gd name="T43" fmla="*/ 175 h 309"/>
                <a:gd name="T44" fmla="*/ 80 w 306"/>
                <a:gd name="T45" fmla="*/ 166 h 309"/>
                <a:gd name="T46" fmla="*/ 86 w 306"/>
                <a:gd name="T47" fmla="*/ 194 h 309"/>
                <a:gd name="T48" fmla="*/ 96 w 306"/>
                <a:gd name="T49" fmla="*/ 217 h 309"/>
                <a:gd name="T50" fmla="*/ 112 w 306"/>
                <a:gd name="T51" fmla="*/ 233 h 309"/>
                <a:gd name="T52" fmla="*/ 131 w 306"/>
                <a:gd name="T53" fmla="*/ 243 h 309"/>
                <a:gd name="T54" fmla="*/ 153 w 306"/>
                <a:gd name="T55" fmla="*/ 246 h 309"/>
                <a:gd name="T56" fmla="*/ 175 w 306"/>
                <a:gd name="T57" fmla="*/ 243 h 309"/>
                <a:gd name="T58" fmla="*/ 193 w 306"/>
                <a:gd name="T59" fmla="*/ 233 h 309"/>
                <a:gd name="T60" fmla="*/ 209 w 306"/>
                <a:gd name="T61" fmla="*/ 217 h 309"/>
                <a:gd name="T62" fmla="*/ 220 w 306"/>
                <a:gd name="T63" fmla="*/ 194 h 309"/>
                <a:gd name="T64" fmla="*/ 225 w 306"/>
                <a:gd name="T65" fmla="*/ 165 h 309"/>
                <a:gd name="T66" fmla="*/ 224 w 306"/>
                <a:gd name="T67" fmla="*/ 134 h 309"/>
                <a:gd name="T68" fmla="*/ 217 w 306"/>
                <a:gd name="T69" fmla="*/ 108 h 309"/>
                <a:gd name="T70" fmla="*/ 204 w 306"/>
                <a:gd name="T71" fmla="*/ 88 h 309"/>
                <a:gd name="T72" fmla="*/ 188 w 306"/>
                <a:gd name="T73" fmla="*/ 73 h 309"/>
                <a:gd name="T74" fmla="*/ 168 w 306"/>
                <a:gd name="T75" fmla="*/ 65 h 309"/>
                <a:gd name="T76" fmla="*/ 145 w 306"/>
                <a:gd name="T77" fmla="*/ 64 h 309"/>
                <a:gd name="T78" fmla="*/ 124 w 306"/>
                <a:gd name="T79" fmla="*/ 69 h 309"/>
                <a:gd name="T80" fmla="*/ 107 w 306"/>
                <a:gd name="T81" fmla="*/ 83 h 309"/>
                <a:gd name="T82" fmla="*/ 92 w 306"/>
                <a:gd name="T83" fmla="*/ 101 h 309"/>
                <a:gd name="T84" fmla="*/ 83 w 306"/>
                <a:gd name="T85" fmla="*/ 125 h 309"/>
                <a:gd name="T86" fmla="*/ 80 w 306"/>
                <a:gd name="T87" fmla="*/ 1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09">
                  <a:moveTo>
                    <a:pt x="0" y="150"/>
                  </a:moveTo>
                  <a:lnTo>
                    <a:pt x="1" y="132"/>
                  </a:lnTo>
                  <a:lnTo>
                    <a:pt x="5" y="112"/>
                  </a:lnTo>
                  <a:lnTo>
                    <a:pt x="10" y="93"/>
                  </a:lnTo>
                  <a:lnTo>
                    <a:pt x="19" y="75"/>
                  </a:lnTo>
                  <a:lnTo>
                    <a:pt x="25" y="67"/>
                  </a:lnTo>
                  <a:lnTo>
                    <a:pt x="30" y="57"/>
                  </a:lnTo>
                  <a:lnTo>
                    <a:pt x="35" y="51"/>
                  </a:lnTo>
                  <a:lnTo>
                    <a:pt x="42" y="43"/>
                  </a:lnTo>
                  <a:lnTo>
                    <a:pt x="50" y="36"/>
                  </a:lnTo>
                  <a:lnTo>
                    <a:pt x="57" y="30"/>
                  </a:lnTo>
                  <a:lnTo>
                    <a:pt x="65" y="24"/>
                  </a:lnTo>
                  <a:lnTo>
                    <a:pt x="74" y="19"/>
                  </a:lnTo>
                  <a:lnTo>
                    <a:pt x="92" y="11"/>
                  </a:lnTo>
                  <a:lnTo>
                    <a:pt x="111" y="4"/>
                  </a:lnTo>
                  <a:lnTo>
                    <a:pt x="131" y="2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5" y="3"/>
                  </a:lnTo>
                  <a:lnTo>
                    <a:pt x="200" y="6"/>
                  </a:lnTo>
                  <a:lnTo>
                    <a:pt x="214" y="11"/>
                  </a:lnTo>
                  <a:lnTo>
                    <a:pt x="228" y="18"/>
                  </a:lnTo>
                  <a:lnTo>
                    <a:pt x="240" y="24"/>
                  </a:lnTo>
                  <a:lnTo>
                    <a:pt x="252" y="34"/>
                  </a:lnTo>
                  <a:lnTo>
                    <a:pt x="264" y="44"/>
                  </a:lnTo>
                  <a:lnTo>
                    <a:pt x="273" y="55"/>
                  </a:lnTo>
                  <a:lnTo>
                    <a:pt x="282" y="67"/>
                  </a:lnTo>
                  <a:lnTo>
                    <a:pt x="289" y="80"/>
                  </a:lnTo>
                  <a:lnTo>
                    <a:pt x="295" y="93"/>
                  </a:lnTo>
                  <a:lnTo>
                    <a:pt x="299" y="108"/>
                  </a:lnTo>
                  <a:lnTo>
                    <a:pt x="303" y="122"/>
                  </a:lnTo>
                  <a:lnTo>
                    <a:pt x="305" y="138"/>
                  </a:lnTo>
                  <a:lnTo>
                    <a:pt x="306" y="154"/>
                  </a:lnTo>
                  <a:lnTo>
                    <a:pt x="305" y="170"/>
                  </a:lnTo>
                  <a:lnTo>
                    <a:pt x="303" y="186"/>
                  </a:lnTo>
                  <a:lnTo>
                    <a:pt x="299" y="202"/>
                  </a:lnTo>
                  <a:lnTo>
                    <a:pt x="295" y="215"/>
                  </a:lnTo>
                  <a:lnTo>
                    <a:pt x="289" y="230"/>
                  </a:lnTo>
                  <a:lnTo>
                    <a:pt x="282" y="242"/>
                  </a:lnTo>
                  <a:lnTo>
                    <a:pt x="273" y="254"/>
                  </a:lnTo>
                  <a:lnTo>
                    <a:pt x="262" y="266"/>
                  </a:lnTo>
                  <a:lnTo>
                    <a:pt x="252" y="276"/>
                  </a:lnTo>
                  <a:lnTo>
                    <a:pt x="240" y="286"/>
                  </a:lnTo>
                  <a:lnTo>
                    <a:pt x="226" y="292"/>
                  </a:lnTo>
                  <a:lnTo>
                    <a:pt x="213" y="299"/>
                  </a:lnTo>
                  <a:lnTo>
                    <a:pt x="200" y="304"/>
                  </a:lnTo>
                  <a:lnTo>
                    <a:pt x="185" y="307"/>
                  </a:lnTo>
                  <a:lnTo>
                    <a:pt x="169" y="309"/>
                  </a:lnTo>
                  <a:lnTo>
                    <a:pt x="153" y="309"/>
                  </a:lnTo>
                  <a:lnTo>
                    <a:pt x="134" y="309"/>
                  </a:lnTo>
                  <a:lnTo>
                    <a:pt x="114" y="305"/>
                  </a:lnTo>
                  <a:lnTo>
                    <a:pt x="94" y="300"/>
                  </a:lnTo>
                  <a:lnTo>
                    <a:pt x="75" y="292"/>
                  </a:lnTo>
                  <a:lnTo>
                    <a:pt x="66" y="287"/>
                  </a:lnTo>
                  <a:lnTo>
                    <a:pt x="58" y="282"/>
                  </a:lnTo>
                  <a:lnTo>
                    <a:pt x="50" y="275"/>
                  </a:lnTo>
                  <a:lnTo>
                    <a:pt x="43" y="268"/>
                  </a:lnTo>
                  <a:lnTo>
                    <a:pt x="37" y="262"/>
                  </a:lnTo>
                  <a:lnTo>
                    <a:pt x="30" y="254"/>
                  </a:lnTo>
                  <a:lnTo>
                    <a:pt x="25" y="246"/>
                  </a:lnTo>
                  <a:lnTo>
                    <a:pt x="19" y="238"/>
                  </a:lnTo>
                  <a:lnTo>
                    <a:pt x="14" y="229"/>
                  </a:lnTo>
                  <a:lnTo>
                    <a:pt x="10" y="219"/>
                  </a:lnTo>
                  <a:lnTo>
                    <a:pt x="8" y="209"/>
                  </a:lnTo>
                  <a:lnTo>
                    <a:pt x="5" y="198"/>
                  </a:lnTo>
                  <a:lnTo>
                    <a:pt x="1" y="175"/>
                  </a:lnTo>
                  <a:lnTo>
                    <a:pt x="0" y="150"/>
                  </a:lnTo>
                  <a:close/>
                  <a:moveTo>
                    <a:pt x="80" y="156"/>
                  </a:moveTo>
                  <a:lnTo>
                    <a:pt x="80" y="166"/>
                  </a:lnTo>
                  <a:lnTo>
                    <a:pt x="82" y="175"/>
                  </a:lnTo>
                  <a:lnTo>
                    <a:pt x="83" y="185"/>
                  </a:lnTo>
                  <a:lnTo>
                    <a:pt x="86" y="194"/>
                  </a:lnTo>
                  <a:lnTo>
                    <a:pt x="88" y="202"/>
                  </a:lnTo>
                  <a:lnTo>
                    <a:pt x="92" y="210"/>
                  </a:lnTo>
                  <a:lnTo>
                    <a:pt x="96" y="217"/>
                  </a:lnTo>
                  <a:lnTo>
                    <a:pt x="102" y="223"/>
                  </a:lnTo>
                  <a:lnTo>
                    <a:pt x="107" y="229"/>
                  </a:lnTo>
                  <a:lnTo>
                    <a:pt x="112" y="233"/>
                  </a:lnTo>
                  <a:lnTo>
                    <a:pt x="119" y="236"/>
                  </a:lnTo>
                  <a:lnTo>
                    <a:pt x="124" y="240"/>
                  </a:lnTo>
                  <a:lnTo>
                    <a:pt x="131" y="243"/>
                  </a:lnTo>
                  <a:lnTo>
                    <a:pt x="139" y="244"/>
                  </a:lnTo>
                  <a:lnTo>
                    <a:pt x="145" y="246"/>
                  </a:lnTo>
                  <a:lnTo>
                    <a:pt x="153" y="246"/>
                  </a:lnTo>
                  <a:lnTo>
                    <a:pt x="160" y="246"/>
                  </a:lnTo>
                  <a:lnTo>
                    <a:pt x="168" y="244"/>
                  </a:lnTo>
                  <a:lnTo>
                    <a:pt x="175" y="243"/>
                  </a:lnTo>
                  <a:lnTo>
                    <a:pt x="181" y="240"/>
                  </a:lnTo>
                  <a:lnTo>
                    <a:pt x="188" y="236"/>
                  </a:lnTo>
                  <a:lnTo>
                    <a:pt x="193" y="233"/>
                  </a:lnTo>
                  <a:lnTo>
                    <a:pt x="199" y="229"/>
                  </a:lnTo>
                  <a:lnTo>
                    <a:pt x="204" y="223"/>
                  </a:lnTo>
                  <a:lnTo>
                    <a:pt x="209" y="217"/>
                  </a:lnTo>
                  <a:lnTo>
                    <a:pt x="213" y="210"/>
                  </a:lnTo>
                  <a:lnTo>
                    <a:pt x="217" y="202"/>
                  </a:lnTo>
                  <a:lnTo>
                    <a:pt x="220" y="194"/>
                  </a:lnTo>
                  <a:lnTo>
                    <a:pt x="222" y="185"/>
                  </a:lnTo>
                  <a:lnTo>
                    <a:pt x="224" y="175"/>
                  </a:lnTo>
                  <a:lnTo>
                    <a:pt x="225" y="165"/>
                  </a:lnTo>
                  <a:lnTo>
                    <a:pt x="225" y="154"/>
                  </a:lnTo>
                  <a:lnTo>
                    <a:pt x="225" y="144"/>
                  </a:lnTo>
                  <a:lnTo>
                    <a:pt x="224" y="134"/>
                  </a:lnTo>
                  <a:lnTo>
                    <a:pt x="222" y="125"/>
                  </a:lnTo>
                  <a:lnTo>
                    <a:pt x="220" y="116"/>
                  </a:lnTo>
                  <a:lnTo>
                    <a:pt x="217" y="108"/>
                  </a:lnTo>
                  <a:lnTo>
                    <a:pt x="213" y="100"/>
                  </a:lnTo>
                  <a:lnTo>
                    <a:pt x="209" y="93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3" y="77"/>
                  </a:lnTo>
                  <a:lnTo>
                    <a:pt x="188" y="73"/>
                  </a:lnTo>
                  <a:lnTo>
                    <a:pt x="181" y="69"/>
                  </a:lnTo>
                  <a:lnTo>
                    <a:pt x="175" y="68"/>
                  </a:lnTo>
                  <a:lnTo>
                    <a:pt x="168" y="65"/>
                  </a:lnTo>
                  <a:lnTo>
                    <a:pt x="160" y="64"/>
                  </a:lnTo>
                  <a:lnTo>
                    <a:pt x="153" y="64"/>
                  </a:lnTo>
                  <a:lnTo>
                    <a:pt x="145" y="64"/>
                  </a:lnTo>
                  <a:lnTo>
                    <a:pt x="139" y="65"/>
                  </a:lnTo>
                  <a:lnTo>
                    <a:pt x="131" y="68"/>
                  </a:lnTo>
                  <a:lnTo>
                    <a:pt x="124" y="69"/>
                  </a:lnTo>
                  <a:lnTo>
                    <a:pt x="119" y="73"/>
                  </a:lnTo>
                  <a:lnTo>
                    <a:pt x="112" y="77"/>
                  </a:lnTo>
                  <a:lnTo>
                    <a:pt x="107" y="83"/>
                  </a:lnTo>
                  <a:lnTo>
                    <a:pt x="102" y="88"/>
                  </a:lnTo>
                  <a:lnTo>
                    <a:pt x="96" y="93"/>
                  </a:lnTo>
                  <a:lnTo>
                    <a:pt x="92" y="101"/>
                  </a:lnTo>
                  <a:lnTo>
                    <a:pt x="88" y="108"/>
                  </a:lnTo>
                  <a:lnTo>
                    <a:pt x="86" y="116"/>
                  </a:lnTo>
                  <a:lnTo>
                    <a:pt x="83" y="125"/>
                  </a:lnTo>
                  <a:lnTo>
                    <a:pt x="82" y="134"/>
                  </a:lnTo>
                  <a:lnTo>
                    <a:pt x="80" y="14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2" name="Rectangle 444">
              <a:extLst>
                <a:ext uri="{FF2B5EF4-FFF2-40B4-BE49-F238E27FC236}">
                  <a16:creationId xmlns:a16="http://schemas.microsoft.com/office/drawing/2014/main" id="{15CDD24A-E66B-4D31-8A2D-4A2D02C9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280"/>
              <a:ext cx="20" cy="102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3" name="Freeform 445">
              <a:extLst>
                <a:ext uri="{FF2B5EF4-FFF2-40B4-BE49-F238E27FC236}">
                  <a16:creationId xmlns:a16="http://schemas.microsoft.com/office/drawing/2014/main" id="{EA378885-2263-4DCD-98CF-4E323577B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" y="2280"/>
              <a:ext cx="20" cy="102"/>
            </a:xfrm>
            <a:custGeom>
              <a:avLst/>
              <a:gdLst>
                <a:gd name="T0" fmla="*/ 0 w 79"/>
                <a:gd name="T1" fmla="*/ 73 h 409"/>
                <a:gd name="T2" fmla="*/ 0 w 79"/>
                <a:gd name="T3" fmla="*/ 0 h 409"/>
                <a:gd name="T4" fmla="*/ 79 w 79"/>
                <a:gd name="T5" fmla="*/ 0 h 409"/>
                <a:gd name="T6" fmla="*/ 79 w 79"/>
                <a:gd name="T7" fmla="*/ 73 h 409"/>
                <a:gd name="T8" fmla="*/ 0 w 79"/>
                <a:gd name="T9" fmla="*/ 73 h 409"/>
                <a:gd name="T10" fmla="*/ 0 w 79"/>
                <a:gd name="T11" fmla="*/ 409 h 409"/>
                <a:gd name="T12" fmla="*/ 0 w 79"/>
                <a:gd name="T13" fmla="*/ 113 h 409"/>
                <a:gd name="T14" fmla="*/ 79 w 79"/>
                <a:gd name="T15" fmla="*/ 113 h 409"/>
                <a:gd name="T16" fmla="*/ 79 w 79"/>
                <a:gd name="T17" fmla="*/ 409 h 409"/>
                <a:gd name="T18" fmla="*/ 0 w 79"/>
                <a:gd name="T1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09">
                  <a:moveTo>
                    <a:pt x="0" y="73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73"/>
                  </a:lnTo>
                  <a:lnTo>
                    <a:pt x="0" y="73"/>
                  </a:lnTo>
                  <a:close/>
                  <a:moveTo>
                    <a:pt x="0" y="409"/>
                  </a:moveTo>
                  <a:lnTo>
                    <a:pt x="0" y="113"/>
                  </a:lnTo>
                  <a:lnTo>
                    <a:pt x="79" y="113"/>
                  </a:lnTo>
                  <a:lnTo>
                    <a:pt x="79" y="409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4" name="Freeform 446">
              <a:extLst>
                <a:ext uri="{FF2B5EF4-FFF2-40B4-BE49-F238E27FC236}">
                  <a16:creationId xmlns:a16="http://schemas.microsoft.com/office/drawing/2014/main" id="{24EF3B1E-52A2-447F-98F3-C1EF0880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" y="2307"/>
              <a:ext cx="69" cy="77"/>
            </a:xfrm>
            <a:custGeom>
              <a:avLst/>
              <a:gdLst>
                <a:gd name="T0" fmla="*/ 82 w 277"/>
                <a:gd name="T1" fmla="*/ 218 h 309"/>
                <a:gd name="T2" fmla="*/ 99 w 277"/>
                <a:gd name="T3" fmla="*/ 242 h 309"/>
                <a:gd name="T4" fmla="*/ 128 w 277"/>
                <a:gd name="T5" fmla="*/ 252 h 309"/>
                <a:gd name="T6" fmla="*/ 168 w 277"/>
                <a:gd name="T7" fmla="*/ 251 h 309"/>
                <a:gd name="T8" fmla="*/ 192 w 277"/>
                <a:gd name="T9" fmla="*/ 238 h 309"/>
                <a:gd name="T10" fmla="*/ 197 w 277"/>
                <a:gd name="T11" fmla="*/ 222 h 309"/>
                <a:gd name="T12" fmla="*/ 195 w 277"/>
                <a:gd name="T13" fmla="*/ 210 h 309"/>
                <a:gd name="T14" fmla="*/ 183 w 277"/>
                <a:gd name="T15" fmla="*/ 201 h 309"/>
                <a:gd name="T16" fmla="*/ 123 w 277"/>
                <a:gd name="T17" fmla="*/ 186 h 309"/>
                <a:gd name="T18" fmla="*/ 63 w 277"/>
                <a:gd name="T19" fmla="*/ 166 h 309"/>
                <a:gd name="T20" fmla="*/ 37 w 277"/>
                <a:gd name="T21" fmla="*/ 152 h 309"/>
                <a:gd name="T22" fmla="*/ 20 w 277"/>
                <a:gd name="T23" fmla="*/ 129 h 309"/>
                <a:gd name="T24" fmla="*/ 12 w 277"/>
                <a:gd name="T25" fmla="*/ 101 h 309"/>
                <a:gd name="T26" fmla="*/ 13 w 277"/>
                <a:gd name="T27" fmla="*/ 73 h 309"/>
                <a:gd name="T28" fmla="*/ 22 w 277"/>
                <a:gd name="T29" fmla="*/ 48 h 309"/>
                <a:gd name="T30" fmla="*/ 41 w 277"/>
                <a:gd name="T31" fmla="*/ 27 h 309"/>
                <a:gd name="T32" fmla="*/ 69 w 277"/>
                <a:gd name="T33" fmla="*/ 11 h 309"/>
                <a:gd name="T34" fmla="*/ 106 w 277"/>
                <a:gd name="T35" fmla="*/ 2 h 309"/>
                <a:gd name="T36" fmla="*/ 150 w 277"/>
                <a:gd name="T37" fmla="*/ 0 h 309"/>
                <a:gd name="T38" fmla="*/ 188 w 277"/>
                <a:gd name="T39" fmla="*/ 6 h 309"/>
                <a:gd name="T40" fmla="*/ 217 w 277"/>
                <a:gd name="T41" fmla="*/ 15 h 309"/>
                <a:gd name="T42" fmla="*/ 240 w 277"/>
                <a:gd name="T43" fmla="*/ 31 h 309"/>
                <a:gd name="T44" fmla="*/ 256 w 277"/>
                <a:gd name="T45" fmla="*/ 52 h 309"/>
                <a:gd name="T46" fmla="*/ 266 w 277"/>
                <a:gd name="T47" fmla="*/ 79 h 309"/>
                <a:gd name="T48" fmla="*/ 185 w 277"/>
                <a:gd name="T49" fmla="*/ 77 h 309"/>
                <a:gd name="T50" fmla="*/ 167 w 277"/>
                <a:gd name="T51" fmla="*/ 61 h 309"/>
                <a:gd name="T52" fmla="*/ 136 w 277"/>
                <a:gd name="T53" fmla="*/ 56 h 309"/>
                <a:gd name="T54" fmla="*/ 100 w 277"/>
                <a:gd name="T55" fmla="*/ 61 h 309"/>
                <a:gd name="T56" fmla="*/ 86 w 277"/>
                <a:gd name="T57" fmla="*/ 72 h 309"/>
                <a:gd name="T58" fmla="*/ 83 w 277"/>
                <a:gd name="T59" fmla="*/ 85 h 309"/>
                <a:gd name="T60" fmla="*/ 91 w 277"/>
                <a:gd name="T61" fmla="*/ 96 h 309"/>
                <a:gd name="T62" fmla="*/ 136 w 277"/>
                <a:gd name="T63" fmla="*/ 110 h 309"/>
                <a:gd name="T64" fmla="*/ 217 w 277"/>
                <a:gd name="T65" fmla="*/ 133 h 309"/>
                <a:gd name="T66" fmla="*/ 245 w 277"/>
                <a:gd name="T67" fmla="*/ 148 h 309"/>
                <a:gd name="T68" fmla="*/ 262 w 277"/>
                <a:gd name="T69" fmla="*/ 164 h 309"/>
                <a:gd name="T70" fmla="*/ 273 w 277"/>
                <a:gd name="T71" fmla="*/ 185 h 309"/>
                <a:gd name="T72" fmla="*/ 277 w 277"/>
                <a:gd name="T73" fmla="*/ 211 h 309"/>
                <a:gd name="T74" fmla="*/ 272 w 277"/>
                <a:gd name="T75" fmla="*/ 239 h 309"/>
                <a:gd name="T76" fmla="*/ 257 w 277"/>
                <a:gd name="T77" fmla="*/ 266 h 309"/>
                <a:gd name="T78" fmla="*/ 233 w 277"/>
                <a:gd name="T79" fmla="*/ 288 h 309"/>
                <a:gd name="T80" fmla="*/ 200 w 277"/>
                <a:gd name="T81" fmla="*/ 303 h 309"/>
                <a:gd name="T82" fmla="*/ 157 w 277"/>
                <a:gd name="T83" fmla="*/ 309 h 309"/>
                <a:gd name="T84" fmla="*/ 112 w 277"/>
                <a:gd name="T85" fmla="*/ 308 h 309"/>
                <a:gd name="T86" fmla="*/ 75 w 277"/>
                <a:gd name="T87" fmla="*/ 300 h 309"/>
                <a:gd name="T88" fmla="*/ 46 w 277"/>
                <a:gd name="T89" fmla="*/ 286 h 309"/>
                <a:gd name="T90" fmla="*/ 22 w 277"/>
                <a:gd name="T91" fmla="*/ 264 h 309"/>
                <a:gd name="T92" fmla="*/ 6 w 277"/>
                <a:gd name="T93" fmla="*/ 23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309">
                  <a:moveTo>
                    <a:pt x="0" y="219"/>
                  </a:moveTo>
                  <a:lnTo>
                    <a:pt x="78" y="207"/>
                  </a:lnTo>
                  <a:lnTo>
                    <a:pt x="82" y="218"/>
                  </a:lnTo>
                  <a:lnTo>
                    <a:pt x="86" y="227"/>
                  </a:lnTo>
                  <a:lnTo>
                    <a:pt x="91" y="235"/>
                  </a:lnTo>
                  <a:lnTo>
                    <a:pt x="99" y="242"/>
                  </a:lnTo>
                  <a:lnTo>
                    <a:pt x="107" y="247"/>
                  </a:lnTo>
                  <a:lnTo>
                    <a:pt x="118" y="251"/>
                  </a:lnTo>
                  <a:lnTo>
                    <a:pt x="128" y="252"/>
                  </a:lnTo>
                  <a:lnTo>
                    <a:pt x="142" y="254"/>
                  </a:lnTo>
                  <a:lnTo>
                    <a:pt x="156" y="252"/>
                  </a:lnTo>
                  <a:lnTo>
                    <a:pt x="168" y="251"/>
                  </a:lnTo>
                  <a:lnTo>
                    <a:pt x="179" y="247"/>
                  </a:lnTo>
                  <a:lnTo>
                    <a:pt x="188" y="242"/>
                  </a:lnTo>
                  <a:lnTo>
                    <a:pt x="192" y="238"/>
                  </a:lnTo>
                  <a:lnTo>
                    <a:pt x="195" y="233"/>
                  </a:lnTo>
                  <a:lnTo>
                    <a:pt x="197" y="227"/>
                  </a:lnTo>
                  <a:lnTo>
                    <a:pt x="197" y="222"/>
                  </a:lnTo>
                  <a:lnTo>
                    <a:pt x="197" y="217"/>
                  </a:lnTo>
                  <a:lnTo>
                    <a:pt x="196" y="213"/>
                  </a:lnTo>
                  <a:lnTo>
                    <a:pt x="195" y="210"/>
                  </a:lnTo>
                  <a:lnTo>
                    <a:pt x="192" y="206"/>
                  </a:lnTo>
                  <a:lnTo>
                    <a:pt x="188" y="203"/>
                  </a:lnTo>
                  <a:lnTo>
                    <a:pt x="183" y="201"/>
                  </a:lnTo>
                  <a:lnTo>
                    <a:pt x="175" y="198"/>
                  </a:lnTo>
                  <a:lnTo>
                    <a:pt x="165" y="197"/>
                  </a:lnTo>
                  <a:lnTo>
                    <a:pt x="123" y="186"/>
                  </a:lnTo>
                  <a:lnTo>
                    <a:pt x="89" y="177"/>
                  </a:lnTo>
                  <a:lnTo>
                    <a:pt x="74" y="171"/>
                  </a:lnTo>
                  <a:lnTo>
                    <a:pt x="63" y="166"/>
                  </a:lnTo>
                  <a:lnTo>
                    <a:pt x="53" y="162"/>
                  </a:lnTo>
                  <a:lnTo>
                    <a:pt x="46" y="158"/>
                  </a:lnTo>
                  <a:lnTo>
                    <a:pt x="37" y="152"/>
                  </a:lnTo>
                  <a:lnTo>
                    <a:pt x="30" y="145"/>
                  </a:lnTo>
                  <a:lnTo>
                    <a:pt x="23" y="137"/>
                  </a:lnTo>
                  <a:lnTo>
                    <a:pt x="20" y="129"/>
                  </a:lnTo>
                  <a:lnTo>
                    <a:pt x="16" y="121"/>
                  </a:lnTo>
                  <a:lnTo>
                    <a:pt x="13" y="112"/>
                  </a:lnTo>
                  <a:lnTo>
                    <a:pt x="12" y="101"/>
                  </a:lnTo>
                  <a:lnTo>
                    <a:pt x="10" y="91"/>
                  </a:lnTo>
                  <a:lnTo>
                    <a:pt x="12" y="81"/>
                  </a:lnTo>
                  <a:lnTo>
                    <a:pt x="13" y="73"/>
                  </a:lnTo>
                  <a:lnTo>
                    <a:pt x="14" y="64"/>
                  </a:lnTo>
                  <a:lnTo>
                    <a:pt x="18" y="56"/>
                  </a:lnTo>
                  <a:lnTo>
                    <a:pt x="22" y="48"/>
                  </a:lnTo>
                  <a:lnTo>
                    <a:pt x="27" y="40"/>
                  </a:lnTo>
                  <a:lnTo>
                    <a:pt x="34" y="34"/>
                  </a:lnTo>
                  <a:lnTo>
                    <a:pt x="41" y="27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9" y="11"/>
                  </a:lnTo>
                  <a:lnTo>
                    <a:pt x="79" y="7"/>
                  </a:lnTo>
                  <a:lnTo>
                    <a:pt x="92" y="4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3"/>
                  </a:lnTo>
                  <a:lnTo>
                    <a:pt x="188" y="6"/>
                  </a:lnTo>
                  <a:lnTo>
                    <a:pt x="199" y="8"/>
                  </a:lnTo>
                  <a:lnTo>
                    <a:pt x="209" y="11"/>
                  </a:lnTo>
                  <a:lnTo>
                    <a:pt x="217" y="15"/>
                  </a:lnTo>
                  <a:lnTo>
                    <a:pt x="225" y="20"/>
                  </a:lnTo>
                  <a:lnTo>
                    <a:pt x="233" y="26"/>
                  </a:lnTo>
                  <a:lnTo>
                    <a:pt x="240" y="31"/>
                  </a:lnTo>
                  <a:lnTo>
                    <a:pt x="245" y="38"/>
                  </a:lnTo>
                  <a:lnTo>
                    <a:pt x="250" y="44"/>
                  </a:lnTo>
                  <a:lnTo>
                    <a:pt x="256" y="52"/>
                  </a:lnTo>
                  <a:lnTo>
                    <a:pt x="260" y="60"/>
                  </a:lnTo>
                  <a:lnTo>
                    <a:pt x="264" y="69"/>
                  </a:lnTo>
                  <a:lnTo>
                    <a:pt x="266" y="79"/>
                  </a:lnTo>
                  <a:lnTo>
                    <a:pt x="192" y="92"/>
                  </a:lnTo>
                  <a:lnTo>
                    <a:pt x="189" y="84"/>
                  </a:lnTo>
                  <a:lnTo>
                    <a:pt x="185" y="77"/>
                  </a:lnTo>
                  <a:lnTo>
                    <a:pt x="180" y="71"/>
                  </a:lnTo>
                  <a:lnTo>
                    <a:pt x="175" y="65"/>
                  </a:lnTo>
                  <a:lnTo>
                    <a:pt x="167" y="61"/>
                  </a:lnTo>
                  <a:lnTo>
                    <a:pt x="159" y="59"/>
                  </a:lnTo>
                  <a:lnTo>
                    <a:pt x="148" y="57"/>
                  </a:lnTo>
                  <a:lnTo>
                    <a:pt x="136" y="56"/>
                  </a:lnTo>
                  <a:lnTo>
                    <a:pt x="122" y="57"/>
                  </a:lnTo>
                  <a:lnTo>
                    <a:pt x="110" y="59"/>
                  </a:lnTo>
                  <a:lnTo>
                    <a:pt x="100" y="61"/>
                  </a:lnTo>
                  <a:lnTo>
                    <a:pt x="92" y="65"/>
                  </a:lnTo>
                  <a:lnTo>
                    <a:pt x="89" y="68"/>
                  </a:lnTo>
                  <a:lnTo>
                    <a:pt x="86" y="72"/>
                  </a:lnTo>
                  <a:lnTo>
                    <a:pt x="85" y="76"/>
                  </a:lnTo>
                  <a:lnTo>
                    <a:pt x="83" y="81"/>
                  </a:lnTo>
                  <a:lnTo>
                    <a:pt x="83" y="85"/>
                  </a:lnTo>
                  <a:lnTo>
                    <a:pt x="86" y="89"/>
                  </a:lnTo>
                  <a:lnTo>
                    <a:pt x="87" y="92"/>
                  </a:lnTo>
                  <a:lnTo>
                    <a:pt x="91" y="96"/>
                  </a:lnTo>
                  <a:lnTo>
                    <a:pt x="99" y="100"/>
                  </a:lnTo>
                  <a:lnTo>
                    <a:pt x="115" y="105"/>
                  </a:lnTo>
                  <a:lnTo>
                    <a:pt x="136" y="110"/>
                  </a:lnTo>
                  <a:lnTo>
                    <a:pt x="164" y="117"/>
                  </a:lnTo>
                  <a:lnTo>
                    <a:pt x="193" y="125"/>
                  </a:lnTo>
                  <a:lnTo>
                    <a:pt x="217" y="133"/>
                  </a:lnTo>
                  <a:lnTo>
                    <a:pt x="228" y="138"/>
                  </a:lnTo>
                  <a:lnTo>
                    <a:pt x="237" y="142"/>
                  </a:lnTo>
                  <a:lnTo>
                    <a:pt x="245" y="148"/>
                  </a:lnTo>
                  <a:lnTo>
                    <a:pt x="252" y="153"/>
                  </a:lnTo>
                  <a:lnTo>
                    <a:pt x="258" y="158"/>
                  </a:lnTo>
                  <a:lnTo>
                    <a:pt x="262" y="164"/>
                  </a:lnTo>
                  <a:lnTo>
                    <a:pt x="266" y="170"/>
                  </a:lnTo>
                  <a:lnTo>
                    <a:pt x="270" y="177"/>
                  </a:lnTo>
                  <a:lnTo>
                    <a:pt x="273" y="185"/>
                  </a:lnTo>
                  <a:lnTo>
                    <a:pt x="276" y="193"/>
                  </a:lnTo>
                  <a:lnTo>
                    <a:pt x="276" y="202"/>
                  </a:lnTo>
                  <a:lnTo>
                    <a:pt x="277" y="211"/>
                  </a:lnTo>
                  <a:lnTo>
                    <a:pt x="276" y="221"/>
                  </a:lnTo>
                  <a:lnTo>
                    <a:pt x="274" y="230"/>
                  </a:lnTo>
                  <a:lnTo>
                    <a:pt x="272" y="239"/>
                  </a:lnTo>
                  <a:lnTo>
                    <a:pt x="268" y="248"/>
                  </a:lnTo>
                  <a:lnTo>
                    <a:pt x="264" y="258"/>
                  </a:lnTo>
                  <a:lnTo>
                    <a:pt x="257" y="266"/>
                  </a:lnTo>
                  <a:lnTo>
                    <a:pt x="250" y="274"/>
                  </a:lnTo>
                  <a:lnTo>
                    <a:pt x="242" y="280"/>
                  </a:lnTo>
                  <a:lnTo>
                    <a:pt x="233" y="288"/>
                  </a:lnTo>
                  <a:lnTo>
                    <a:pt x="224" y="294"/>
                  </a:lnTo>
                  <a:lnTo>
                    <a:pt x="212" y="299"/>
                  </a:lnTo>
                  <a:lnTo>
                    <a:pt x="200" y="303"/>
                  </a:lnTo>
                  <a:lnTo>
                    <a:pt x="187" y="305"/>
                  </a:lnTo>
                  <a:lnTo>
                    <a:pt x="173" y="308"/>
                  </a:lnTo>
                  <a:lnTo>
                    <a:pt x="157" y="309"/>
                  </a:lnTo>
                  <a:lnTo>
                    <a:pt x="142" y="309"/>
                  </a:lnTo>
                  <a:lnTo>
                    <a:pt x="127" y="309"/>
                  </a:lnTo>
                  <a:lnTo>
                    <a:pt x="112" y="308"/>
                  </a:lnTo>
                  <a:lnTo>
                    <a:pt x="99" y="307"/>
                  </a:lnTo>
                  <a:lnTo>
                    <a:pt x="87" y="304"/>
                  </a:lnTo>
                  <a:lnTo>
                    <a:pt x="75" y="300"/>
                  </a:lnTo>
                  <a:lnTo>
                    <a:pt x="65" y="296"/>
                  </a:lnTo>
                  <a:lnTo>
                    <a:pt x="55" y="291"/>
                  </a:lnTo>
                  <a:lnTo>
                    <a:pt x="46" y="286"/>
                  </a:lnTo>
                  <a:lnTo>
                    <a:pt x="37" y="279"/>
                  </a:lnTo>
                  <a:lnTo>
                    <a:pt x="30" y="272"/>
                  </a:lnTo>
                  <a:lnTo>
                    <a:pt x="22" y="264"/>
                  </a:lnTo>
                  <a:lnTo>
                    <a:pt x="17" y="256"/>
                  </a:lnTo>
                  <a:lnTo>
                    <a:pt x="12" y="248"/>
                  </a:lnTo>
                  <a:lnTo>
                    <a:pt x="6" y="239"/>
                  </a:lnTo>
                  <a:lnTo>
                    <a:pt x="2" y="22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5" name="Freeform 447">
              <a:extLst>
                <a:ext uri="{FF2B5EF4-FFF2-40B4-BE49-F238E27FC236}">
                  <a16:creationId xmlns:a16="http://schemas.microsoft.com/office/drawing/2014/main" id="{017DC831-08E9-4CDA-AF94-4DC1A05D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2307"/>
              <a:ext cx="109" cy="75"/>
            </a:xfrm>
            <a:custGeom>
              <a:avLst/>
              <a:gdLst>
                <a:gd name="T0" fmla="*/ 73 w 437"/>
                <a:gd name="T1" fmla="*/ 7 h 303"/>
                <a:gd name="T2" fmla="*/ 83 w 437"/>
                <a:gd name="T3" fmla="*/ 36 h 303"/>
                <a:gd name="T4" fmla="*/ 104 w 437"/>
                <a:gd name="T5" fmla="*/ 19 h 303"/>
                <a:gd name="T6" fmla="*/ 126 w 437"/>
                <a:gd name="T7" fmla="*/ 7 h 303"/>
                <a:gd name="T8" fmla="*/ 152 w 437"/>
                <a:gd name="T9" fmla="*/ 0 h 303"/>
                <a:gd name="T10" fmla="*/ 179 w 437"/>
                <a:gd name="T11" fmla="*/ 0 h 303"/>
                <a:gd name="T12" fmla="*/ 203 w 437"/>
                <a:gd name="T13" fmla="*/ 7 h 303"/>
                <a:gd name="T14" fmla="*/ 224 w 437"/>
                <a:gd name="T15" fmla="*/ 19 h 303"/>
                <a:gd name="T16" fmla="*/ 242 w 437"/>
                <a:gd name="T17" fmla="*/ 36 h 303"/>
                <a:gd name="T18" fmla="*/ 259 w 437"/>
                <a:gd name="T19" fmla="*/ 36 h 303"/>
                <a:gd name="T20" fmla="*/ 280 w 437"/>
                <a:gd name="T21" fmla="*/ 19 h 303"/>
                <a:gd name="T22" fmla="*/ 303 w 437"/>
                <a:gd name="T23" fmla="*/ 7 h 303"/>
                <a:gd name="T24" fmla="*/ 327 w 437"/>
                <a:gd name="T25" fmla="*/ 0 h 303"/>
                <a:gd name="T26" fmla="*/ 355 w 437"/>
                <a:gd name="T27" fmla="*/ 0 h 303"/>
                <a:gd name="T28" fmla="*/ 382 w 437"/>
                <a:gd name="T29" fmla="*/ 7 h 303"/>
                <a:gd name="T30" fmla="*/ 405 w 437"/>
                <a:gd name="T31" fmla="*/ 20 h 303"/>
                <a:gd name="T32" fmla="*/ 422 w 437"/>
                <a:gd name="T33" fmla="*/ 40 h 303"/>
                <a:gd name="T34" fmla="*/ 431 w 437"/>
                <a:gd name="T35" fmla="*/ 63 h 303"/>
                <a:gd name="T36" fmla="*/ 435 w 437"/>
                <a:gd name="T37" fmla="*/ 95 h 303"/>
                <a:gd name="T38" fmla="*/ 437 w 437"/>
                <a:gd name="T39" fmla="*/ 303 h 303"/>
                <a:gd name="T40" fmla="*/ 358 w 437"/>
                <a:gd name="T41" fmla="*/ 134 h 303"/>
                <a:gd name="T42" fmla="*/ 356 w 437"/>
                <a:gd name="T43" fmla="*/ 97 h 303"/>
                <a:gd name="T44" fmla="*/ 351 w 437"/>
                <a:gd name="T45" fmla="*/ 77 h 303"/>
                <a:gd name="T46" fmla="*/ 336 w 437"/>
                <a:gd name="T47" fmla="*/ 64 h 303"/>
                <a:gd name="T48" fmla="*/ 316 w 437"/>
                <a:gd name="T49" fmla="*/ 60 h 303"/>
                <a:gd name="T50" fmla="*/ 300 w 437"/>
                <a:gd name="T51" fmla="*/ 63 h 303"/>
                <a:gd name="T52" fmla="*/ 286 w 437"/>
                <a:gd name="T53" fmla="*/ 71 h 303"/>
                <a:gd name="T54" fmla="*/ 274 w 437"/>
                <a:gd name="T55" fmla="*/ 83 h 303"/>
                <a:gd name="T56" fmla="*/ 264 w 437"/>
                <a:gd name="T57" fmla="*/ 100 h 303"/>
                <a:gd name="T58" fmla="*/ 260 w 437"/>
                <a:gd name="T59" fmla="*/ 125 h 303"/>
                <a:gd name="T60" fmla="*/ 258 w 437"/>
                <a:gd name="T61" fmla="*/ 161 h 303"/>
                <a:gd name="T62" fmla="*/ 179 w 437"/>
                <a:gd name="T63" fmla="*/ 303 h 303"/>
                <a:gd name="T64" fmla="*/ 179 w 437"/>
                <a:gd name="T65" fmla="*/ 121 h 303"/>
                <a:gd name="T66" fmla="*/ 177 w 437"/>
                <a:gd name="T67" fmla="*/ 93 h 303"/>
                <a:gd name="T68" fmla="*/ 173 w 437"/>
                <a:gd name="T69" fmla="*/ 79 h 303"/>
                <a:gd name="T70" fmla="*/ 166 w 437"/>
                <a:gd name="T71" fmla="*/ 69 h 303"/>
                <a:gd name="T72" fmla="*/ 158 w 437"/>
                <a:gd name="T73" fmla="*/ 64 h 303"/>
                <a:gd name="T74" fmla="*/ 146 w 437"/>
                <a:gd name="T75" fmla="*/ 60 h 303"/>
                <a:gd name="T76" fmla="*/ 130 w 437"/>
                <a:gd name="T77" fmla="*/ 61 h 303"/>
                <a:gd name="T78" fmla="*/ 113 w 437"/>
                <a:gd name="T79" fmla="*/ 65 h 303"/>
                <a:gd name="T80" fmla="*/ 100 w 437"/>
                <a:gd name="T81" fmla="*/ 76 h 303"/>
                <a:gd name="T82" fmla="*/ 89 w 437"/>
                <a:gd name="T83" fmla="*/ 89 h 303"/>
                <a:gd name="T84" fmla="*/ 83 w 437"/>
                <a:gd name="T85" fmla="*/ 109 h 303"/>
                <a:gd name="T86" fmla="*/ 79 w 437"/>
                <a:gd name="T87" fmla="*/ 140 h 303"/>
                <a:gd name="T88" fmla="*/ 79 w 437"/>
                <a:gd name="T89" fmla="*/ 303 h 303"/>
                <a:gd name="T90" fmla="*/ 0 w 437"/>
                <a:gd name="T91" fmla="*/ 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7" h="303">
                  <a:moveTo>
                    <a:pt x="0" y="7"/>
                  </a:moveTo>
                  <a:lnTo>
                    <a:pt x="73" y="7"/>
                  </a:lnTo>
                  <a:lnTo>
                    <a:pt x="73" y="47"/>
                  </a:lnTo>
                  <a:lnTo>
                    <a:pt x="83" y="36"/>
                  </a:lnTo>
                  <a:lnTo>
                    <a:pt x="93" y="27"/>
                  </a:lnTo>
                  <a:lnTo>
                    <a:pt x="104" y="19"/>
                  </a:lnTo>
                  <a:lnTo>
                    <a:pt x="116" y="12"/>
                  </a:lnTo>
                  <a:lnTo>
                    <a:pt x="126" y="7"/>
                  </a:lnTo>
                  <a:lnTo>
                    <a:pt x="140" y="3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9" y="0"/>
                  </a:lnTo>
                  <a:lnTo>
                    <a:pt x="191" y="3"/>
                  </a:lnTo>
                  <a:lnTo>
                    <a:pt x="203" y="7"/>
                  </a:lnTo>
                  <a:lnTo>
                    <a:pt x="214" y="12"/>
                  </a:lnTo>
                  <a:lnTo>
                    <a:pt x="224" y="19"/>
                  </a:lnTo>
                  <a:lnTo>
                    <a:pt x="234" y="27"/>
                  </a:lnTo>
                  <a:lnTo>
                    <a:pt x="242" y="36"/>
                  </a:lnTo>
                  <a:lnTo>
                    <a:pt x="248" y="47"/>
                  </a:lnTo>
                  <a:lnTo>
                    <a:pt x="259" y="36"/>
                  </a:lnTo>
                  <a:lnTo>
                    <a:pt x="270" y="27"/>
                  </a:lnTo>
                  <a:lnTo>
                    <a:pt x="280" y="19"/>
                  </a:lnTo>
                  <a:lnTo>
                    <a:pt x="291" y="12"/>
                  </a:lnTo>
                  <a:lnTo>
                    <a:pt x="303" y="7"/>
                  </a:lnTo>
                  <a:lnTo>
                    <a:pt x="315" y="3"/>
                  </a:lnTo>
                  <a:lnTo>
                    <a:pt x="327" y="0"/>
                  </a:lnTo>
                  <a:lnTo>
                    <a:pt x="340" y="0"/>
                  </a:lnTo>
                  <a:lnTo>
                    <a:pt x="355" y="0"/>
                  </a:lnTo>
                  <a:lnTo>
                    <a:pt x="369" y="3"/>
                  </a:lnTo>
                  <a:lnTo>
                    <a:pt x="382" y="7"/>
                  </a:lnTo>
                  <a:lnTo>
                    <a:pt x="394" y="14"/>
                  </a:lnTo>
                  <a:lnTo>
                    <a:pt x="405" y="20"/>
                  </a:lnTo>
                  <a:lnTo>
                    <a:pt x="414" y="30"/>
                  </a:lnTo>
                  <a:lnTo>
                    <a:pt x="422" y="40"/>
                  </a:lnTo>
                  <a:lnTo>
                    <a:pt x="429" y="52"/>
                  </a:lnTo>
                  <a:lnTo>
                    <a:pt x="431" y="63"/>
                  </a:lnTo>
                  <a:lnTo>
                    <a:pt x="434" y="77"/>
                  </a:lnTo>
                  <a:lnTo>
                    <a:pt x="435" y="95"/>
                  </a:lnTo>
                  <a:lnTo>
                    <a:pt x="437" y="114"/>
                  </a:lnTo>
                  <a:lnTo>
                    <a:pt x="437" y="303"/>
                  </a:lnTo>
                  <a:lnTo>
                    <a:pt x="358" y="303"/>
                  </a:lnTo>
                  <a:lnTo>
                    <a:pt x="358" y="134"/>
                  </a:lnTo>
                  <a:lnTo>
                    <a:pt x="357" y="114"/>
                  </a:lnTo>
                  <a:lnTo>
                    <a:pt x="356" y="97"/>
                  </a:lnTo>
                  <a:lnTo>
                    <a:pt x="353" y="85"/>
                  </a:lnTo>
                  <a:lnTo>
                    <a:pt x="351" y="77"/>
                  </a:lnTo>
                  <a:lnTo>
                    <a:pt x="344" y="69"/>
                  </a:lnTo>
                  <a:lnTo>
                    <a:pt x="336" y="64"/>
                  </a:lnTo>
                  <a:lnTo>
                    <a:pt x="327" y="61"/>
                  </a:lnTo>
                  <a:lnTo>
                    <a:pt x="316" y="60"/>
                  </a:lnTo>
                  <a:lnTo>
                    <a:pt x="308" y="61"/>
                  </a:lnTo>
                  <a:lnTo>
                    <a:pt x="300" y="63"/>
                  </a:lnTo>
                  <a:lnTo>
                    <a:pt x="292" y="65"/>
                  </a:lnTo>
                  <a:lnTo>
                    <a:pt x="286" y="71"/>
                  </a:lnTo>
                  <a:lnTo>
                    <a:pt x="279" y="76"/>
                  </a:lnTo>
                  <a:lnTo>
                    <a:pt x="274" y="83"/>
                  </a:lnTo>
                  <a:lnTo>
                    <a:pt x="268" y="91"/>
                  </a:lnTo>
                  <a:lnTo>
                    <a:pt x="264" y="100"/>
                  </a:lnTo>
                  <a:lnTo>
                    <a:pt x="262" y="110"/>
                  </a:lnTo>
                  <a:lnTo>
                    <a:pt x="260" y="125"/>
                  </a:lnTo>
                  <a:lnTo>
                    <a:pt x="259" y="141"/>
                  </a:lnTo>
                  <a:lnTo>
                    <a:pt x="258" y="161"/>
                  </a:lnTo>
                  <a:lnTo>
                    <a:pt x="258" y="303"/>
                  </a:lnTo>
                  <a:lnTo>
                    <a:pt x="179" y="303"/>
                  </a:lnTo>
                  <a:lnTo>
                    <a:pt x="179" y="141"/>
                  </a:lnTo>
                  <a:lnTo>
                    <a:pt x="179" y="121"/>
                  </a:lnTo>
                  <a:lnTo>
                    <a:pt x="178" y="105"/>
                  </a:lnTo>
                  <a:lnTo>
                    <a:pt x="177" y="93"/>
                  </a:lnTo>
                  <a:lnTo>
                    <a:pt x="175" y="85"/>
                  </a:lnTo>
                  <a:lnTo>
                    <a:pt x="173" y="79"/>
                  </a:lnTo>
                  <a:lnTo>
                    <a:pt x="170" y="75"/>
                  </a:lnTo>
                  <a:lnTo>
                    <a:pt x="166" y="69"/>
                  </a:lnTo>
                  <a:lnTo>
                    <a:pt x="162" y="67"/>
                  </a:lnTo>
                  <a:lnTo>
                    <a:pt x="158" y="64"/>
                  </a:lnTo>
                  <a:lnTo>
                    <a:pt x="152" y="61"/>
                  </a:lnTo>
                  <a:lnTo>
                    <a:pt x="146" y="60"/>
                  </a:lnTo>
                  <a:lnTo>
                    <a:pt x="138" y="60"/>
                  </a:lnTo>
                  <a:lnTo>
                    <a:pt x="130" y="61"/>
                  </a:lnTo>
                  <a:lnTo>
                    <a:pt x="121" y="63"/>
                  </a:lnTo>
                  <a:lnTo>
                    <a:pt x="113" y="65"/>
                  </a:lnTo>
                  <a:lnTo>
                    <a:pt x="106" y="69"/>
                  </a:lnTo>
                  <a:lnTo>
                    <a:pt x="100" y="76"/>
                  </a:lnTo>
                  <a:lnTo>
                    <a:pt x="93" y="81"/>
                  </a:lnTo>
                  <a:lnTo>
                    <a:pt x="89" y="89"/>
                  </a:lnTo>
                  <a:lnTo>
                    <a:pt x="85" y="99"/>
                  </a:lnTo>
                  <a:lnTo>
                    <a:pt x="83" y="109"/>
                  </a:lnTo>
                  <a:lnTo>
                    <a:pt x="80" y="122"/>
                  </a:lnTo>
                  <a:lnTo>
                    <a:pt x="79" y="140"/>
                  </a:lnTo>
                  <a:lnTo>
                    <a:pt x="79" y="160"/>
                  </a:lnTo>
                  <a:lnTo>
                    <a:pt x="79" y="303"/>
                  </a:lnTo>
                  <a:lnTo>
                    <a:pt x="0" y="30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6" name="Freeform 448">
              <a:extLst>
                <a:ext uri="{FF2B5EF4-FFF2-40B4-BE49-F238E27FC236}">
                  <a16:creationId xmlns:a16="http://schemas.microsoft.com/office/drawing/2014/main" id="{F8934EF5-09EF-4E4F-9C57-20694863D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7" y="2307"/>
              <a:ext cx="76" cy="77"/>
            </a:xfrm>
            <a:custGeom>
              <a:avLst/>
              <a:gdLst>
                <a:gd name="T0" fmla="*/ 6 w 307"/>
                <a:gd name="T1" fmla="*/ 112 h 309"/>
                <a:gd name="T2" fmla="*/ 24 w 307"/>
                <a:gd name="T3" fmla="*/ 67 h 309"/>
                <a:gd name="T4" fmla="*/ 43 w 307"/>
                <a:gd name="T5" fmla="*/ 43 h 309"/>
                <a:gd name="T6" fmla="*/ 65 w 307"/>
                <a:gd name="T7" fmla="*/ 24 h 309"/>
                <a:gd name="T8" fmla="*/ 112 w 307"/>
                <a:gd name="T9" fmla="*/ 4 h 309"/>
                <a:gd name="T10" fmla="*/ 170 w 307"/>
                <a:gd name="T11" fmla="*/ 0 h 309"/>
                <a:gd name="T12" fmla="*/ 214 w 307"/>
                <a:gd name="T13" fmla="*/ 11 h 309"/>
                <a:gd name="T14" fmla="*/ 253 w 307"/>
                <a:gd name="T15" fmla="*/ 34 h 309"/>
                <a:gd name="T16" fmla="*/ 282 w 307"/>
                <a:gd name="T17" fmla="*/ 67 h 309"/>
                <a:gd name="T18" fmla="*/ 300 w 307"/>
                <a:gd name="T19" fmla="*/ 108 h 309"/>
                <a:gd name="T20" fmla="*/ 307 w 307"/>
                <a:gd name="T21" fmla="*/ 154 h 309"/>
                <a:gd name="T22" fmla="*/ 300 w 307"/>
                <a:gd name="T23" fmla="*/ 202 h 309"/>
                <a:gd name="T24" fmla="*/ 282 w 307"/>
                <a:gd name="T25" fmla="*/ 242 h 309"/>
                <a:gd name="T26" fmla="*/ 253 w 307"/>
                <a:gd name="T27" fmla="*/ 276 h 309"/>
                <a:gd name="T28" fmla="*/ 214 w 307"/>
                <a:gd name="T29" fmla="*/ 299 h 309"/>
                <a:gd name="T30" fmla="*/ 170 w 307"/>
                <a:gd name="T31" fmla="*/ 309 h 309"/>
                <a:gd name="T32" fmla="*/ 115 w 307"/>
                <a:gd name="T33" fmla="*/ 305 h 309"/>
                <a:gd name="T34" fmla="*/ 67 w 307"/>
                <a:gd name="T35" fmla="*/ 287 h 309"/>
                <a:gd name="T36" fmla="*/ 43 w 307"/>
                <a:gd name="T37" fmla="*/ 268 h 309"/>
                <a:gd name="T38" fmla="*/ 24 w 307"/>
                <a:gd name="T39" fmla="*/ 246 h 309"/>
                <a:gd name="T40" fmla="*/ 11 w 307"/>
                <a:gd name="T41" fmla="*/ 219 h 309"/>
                <a:gd name="T42" fmla="*/ 2 w 307"/>
                <a:gd name="T43" fmla="*/ 175 h 309"/>
                <a:gd name="T44" fmla="*/ 81 w 307"/>
                <a:gd name="T45" fmla="*/ 166 h 309"/>
                <a:gd name="T46" fmla="*/ 87 w 307"/>
                <a:gd name="T47" fmla="*/ 194 h 309"/>
                <a:gd name="T48" fmla="*/ 97 w 307"/>
                <a:gd name="T49" fmla="*/ 217 h 309"/>
                <a:gd name="T50" fmla="*/ 113 w 307"/>
                <a:gd name="T51" fmla="*/ 233 h 309"/>
                <a:gd name="T52" fmla="*/ 132 w 307"/>
                <a:gd name="T53" fmla="*/ 243 h 309"/>
                <a:gd name="T54" fmla="*/ 153 w 307"/>
                <a:gd name="T55" fmla="*/ 246 h 309"/>
                <a:gd name="T56" fmla="*/ 176 w 307"/>
                <a:gd name="T57" fmla="*/ 243 h 309"/>
                <a:gd name="T58" fmla="*/ 194 w 307"/>
                <a:gd name="T59" fmla="*/ 233 h 309"/>
                <a:gd name="T60" fmla="*/ 210 w 307"/>
                <a:gd name="T61" fmla="*/ 217 h 309"/>
                <a:gd name="T62" fmla="*/ 221 w 307"/>
                <a:gd name="T63" fmla="*/ 194 h 309"/>
                <a:gd name="T64" fmla="*/ 226 w 307"/>
                <a:gd name="T65" fmla="*/ 165 h 309"/>
                <a:gd name="T66" fmla="*/ 225 w 307"/>
                <a:gd name="T67" fmla="*/ 134 h 309"/>
                <a:gd name="T68" fmla="*/ 218 w 307"/>
                <a:gd name="T69" fmla="*/ 108 h 309"/>
                <a:gd name="T70" fmla="*/ 205 w 307"/>
                <a:gd name="T71" fmla="*/ 88 h 309"/>
                <a:gd name="T72" fmla="*/ 188 w 307"/>
                <a:gd name="T73" fmla="*/ 73 h 309"/>
                <a:gd name="T74" fmla="*/ 169 w 307"/>
                <a:gd name="T75" fmla="*/ 65 h 309"/>
                <a:gd name="T76" fmla="*/ 146 w 307"/>
                <a:gd name="T77" fmla="*/ 64 h 309"/>
                <a:gd name="T78" fmla="*/ 125 w 307"/>
                <a:gd name="T79" fmla="*/ 69 h 309"/>
                <a:gd name="T80" fmla="*/ 108 w 307"/>
                <a:gd name="T81" fmla="*/ 83 h 309"/>
                <a:gd name="T82" fmla="*/ 93 w 307"/>
                <a:gd name="T83" fmla="*/ 101 h 309"/>
                <a:gd name="T84" fmla="*/ 84 w 307"/>
                <a:gd name="T85" fmla="*/ 125 h 309"/>
                <a:gd name="T86" fmla="*/ 81 w 307"/>
                <a:gd name="T87" fmla="*/ 1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7" h="309">
                  <a:moveTo>
                    <a:pt x="0" y="150"/>
                  </a:moveTo>
                  <a:lnTo>
                    <a:pt x="2" y="132"/>
                  </a:lnTo>
                  <a:lnTo>
                    <a:pt x="6" y="112"/>
                  </a:lnTo>
                  <a:lnTo>
                    <a:pt x="11" y="93"/>
                  </a:lnTo>
                  <a:lnTo>
                    <a:pt x="20" y="75"/>
                  </a:lnTo>
                  <a:lnTo>
                    <a:pt x="24" y="67"/>
                  </a:lnTo>
                  <a:lnTo>
                    <a:pt x="31" y="57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50" y="36"/>
                  </a:lnTo>
                  <a:lnTo>
                    <a:pt x="58" y="30"/>
                  </a:lnTo>
                  <a:lnTo>
                    <a:pt x="65" y="24"/>
                  </a:lnTo>
                  <a:lnTo>
                    <a:pt x="75" y="19"/>
                  </a:lnTo>
                  <a:lnTo>
                    <a:pt x="92" y="11"/>
                  </a:lnTo>
                  <a:lnTo>
                    <a:pt x="112" y="4"/>
                  </a:lnTo>
                  <a:lnTo>
                    <a:pt x="132" y="2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5" y="3"/>
                  </a:lnTo>
                  <a:lnTo>
                    <a:pt x="201" y="6"/>
                  </a:lnTo>
                  <a:lnTo>
                    <a:pt x="214" y="11"/>
                  </a:lnTo>
                  <a:lnTo>
                    <a:pt x="227" y="18"/>
                  </a:lnTo>
                  <a:lnTo>
                    <a:pt x="241" y="24"/>
                  </a:lnTo>
                  <a:lnTo>
                    <a:pt x="253" y="34"/>
                  </a:lnTo>
                  <a:lnTo>
                    <a:pt x="263" y="44"/>
                  </a:lnTo>
                  <a:lnTo>
                    <a:pt x="274" y="55"/>
                  </a:lnTo>
                  <a:lnTo>
                    <a:pt x="282" y="67"/>
                  </a:lnTo>
                  <a:lnTo>
                    <a:pt x="290" y="80"/>
                  </a:lnTo>
                  <a:lnTo>
                    <a:pt x="296" y="93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6" y="138"/>
                  </a:lnTo>
                  <a:lnTo>
                    <a:pt x="307" y="154"/>
                  </a:lnTo>
                  <a:lnTo>
                    <a:pt x="306" y="170"/>
                  </a:lnTo>
                  <a:lnTo>
                    <a:pt x="304" y="186"/>
                  </a:lnTo>
                  <a:lnTo>
                    <a:pt x="300" y="202"/>
                  </a:lnTo>
                  <a:lnTo>
                    <a:pt x="296" y="215"/>
                  </a:lnTo>
                  <a:lnTo>
                    <a:pt x="290" y="230"/>
                  </a:lnTo>
                  <a:lnTo>
                    <a:pt x="282" y="242"/>
                  </a:lnTo>
                  <a:lnTo>
                    <a:pt x="274" y="254"/>
                  </a:lnTo>
                  <a:lnTo>
                    <a:pt x="263" y="266"/>
                  </a:lnTo>
                  <a:lnTo>
                    <a:pt x="253" y="276"/>
                  </a:lnTo>
                  <a:lnTo>
                    <a:pt x="241" y="286"/>
                  </a:lnTo>
                  <a:lnTo>
                    <a:pt x="227" y="292"/>
                  </a:lnTo>
                  <a:lnTo>
                    <a:pt x="214" y="299"/>
                  </a:lnTo>
                  <a:lnTo>
                    <a:pt x="199" y="304"/>
                  </a:lnTo>
                  <a:lnTo>
                    <a:pt x="185" y="307"/>
                  </a:lnTo>
                  <a:lnTo>
                    <a:pt x="170" y="309"/>
                  </a:lnTo>
                  <a:lnTo>
                    <a:pt x="154" y="309"/>
                  </a:lnTo>
                  <a:lnTo>
                    <a:pt x="133" y="309"/>
                  </a:lnTo>
                  <a:lnTo>
                    <a:pt x="115" y="305"/>
                  </a:lnTo>
                  <a:lnTo>
                    <a:pt x="95" y="300"/>
                  </a:lnTo>
                  <a:lnTo>
                    <a:pt x="76" y="292"/>
                  </a:lnTo>
                  <a:lnTo>
                    <a:pt x="67" y="287"/>
                  </a:lnTo>
                  <a:lnTo>
                    <a:pt x="59" y="282"/>
                  </a:lnTo>
                  <a:lnTo>
                    <a:pt x="51" y="275"/>
                  </a:lnTo>
                  <a:lnTo>
                    <a:pt x="43" y="268"/>
                  </a:lnTo>
                  <a:lnTo>
                    <a:pt x="36" y="262"/>
                  </a:lnTo>
                  <a:lnTo>
                    <a:pt x="31" y="254"/>
                  </a:lnTo>
                  <a:lnTo>
                    <a:pt x="24" y="246"/>
                  </a:lnTo>
                  <a:lnTo>
                    <a:pt x="20" y="238"/>
                  </a:lnTo>
                  <a:lnTo>
                    <a:pt x="15" y="229"/>
                  </a:lnTo>
                  <a:lnTo>
                    <a:pt x="11" y="219"/>
                  </a:lnTo>
                  <a:lnTo>
                    <a:pt x="8" y="209"/>
                  </a:lnTo>
                  <a:lnTo>
                    <a:pt x="6" y="198"/>
                  </a:lnTo>
                  <a:lnTo>
                    <a:pt x="2" y="175"/>
                  </a:lnTo>
                  <a:lnTo>
                    <a:pt x="0" y="150"/>
                  </a:lnTo>
                  <a:close/>
                  <a:moveTo>
                    <a:pt x="81" y="156"/>
                  </a:moveTo>
                  <a:lnTo>
                    <a:pt x="81" y="166"/>
                  </a:lnTo>
                  <a:lnTo>
                    <a:pt x="83" y="175"/>
                  </a:lnTo>
                  <a:lnTo>
                    <a:pt x="84" y="185"/>
                  </a:lnTo>
                  <a:lnTo>
                    <a:pt x="87" y="194"/>
                  </a:lnTo>
                  <a:lnTo>
                    <a:pt x="89" y="202"/>
                  </a:lnTo>
                  <a:lnTo>
                    <a:pt x="93" y="210"/>
                  </a:lnTo>
                  <a:lnTo>
                    <a:pt x="97" y="217"/>
                  </a:lnTo>
                  <a:lnTo>
                    <a:pt x="101" y="223"/>
                  </a:lnTo>
                  <a:lnTo>
                    <a:pt x="108" y="229"/>
                  </a:lnTo>
                  <a:lnTo>
                    <a:pt x="113" y="233"/>
                  </a:lnTo>
                  <a:lnTo>
                    <a:pt x="119" y="236"/>
                  </a:lnTo>
                  <a:lnTo>
                    <a:pt x="125" y="240"/>
                  </a:lnTo>
                  <a:lnTo>
                    <a:pt x="132" y="243"/>
                  </a:lnTo>
                  <a:lnTo>
                    <a:pt x="138" y="244"/>
                  </a:lnTo>
                  <a:lnTo>
                    <a:pt x="146" y="246"/>
                  </a:lnTo>
                  <a:lnTo>
                    <a:pt x="153" y="246"/>
                  </a:lnTo>
                  <a:lnTo>
                    <a:pt x="161" y="246"/>
                  </a:lnTo>
                  <a:lnTo>
                    <a:pt x="169" y="244"/>
                  </a:lnTo>
                  <a:lnTo>
                    <a:pt x="176" y="243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4" y="233"/>
                  </a:lnTo>
                  <a:lnTo>
                    <a:pt x="199" y="229"/>
                  </a:lnTo>
                  <a:lnTo>
                    <a:pt x="205" y="223"/>
                  </a:lnTo>
                  <a:lnTo>
                    <a:pt x="210" y="217"/>
                  </a:lnTo>
                  <a:lnTo>
                    <a:pt x="214" y="210"/>
                  </a:lnTo>
                  <a:lnTo>
                    <a:pt x="218" y="202"/>
                  </a:lnTo>
                  <a:lnTo>
                    <a:pt x="221" y="194"/>
                  </a:lnTo>
                  <a:lnTo>
                    <a:pt x="223" y="185"/>
                  </a:lnTo>
                  <a:lnTo>
                    <a:pt x="225" y="175"/>
                  </a:lnTo>
                  <a:lnTo>
                    <a:pt x="226" y="165"/>
                  </a:lnTo>
                  <a:lnTo>
                    <a:pt x="226" y="154"/>
                  </a:lnTo>
                  <a:lnTo>
                    <a:pt x="226" y="144"/>
                  </a:lnTo>
                  <a:lnTo>
                    <a:pt x="225" y="134"/>
                  </a:lnTo>
                  <a:lnTo>
                    <a:pt x="223" y="125"/>
                  </a:lnTo>
                  <a:lnTo>
                    <a:pt x="221" y="116"/>
                  </a:lnTo>
                  <a:lnTo>
                    <a:pt x="218" y="108"/>
                  </a:lnTo>
                  <a:lnTo>
                    <a:pt x="214" y="100"/>
                  </a:lnTo>
                  <a:lnTo>
                    <a:pt x="210" y="93"/>
                  </a:lnTo>
                  <a:lnTo>
                    <a:pt x="205" y="88"/>
                  </a:lnTo>
                  <a:lnTo>
                    <a:pt x="199" y="83"/>
                  </a:lnTo>
                  <a:lnTo>
                    <a:pt x="194" y="77"/>
                  </a:lnTo>
                  <a:lnTo>
                    <a:pt x="188" y="73"/>
                  </a:lnTo>
                  <a:lnTo>
                    <a:pt x="182" y="69"/>
                  </a:lnTo>
                  <a:lnTo>
                    <a:pt x="176" y="68"/>
                  </a:lnTo>
                  <a:lnTo>
                    <a:pt x="169" y="65"/>
                  </a:lnTo>
                  <a:lnTo>
                    <a:pt x="161" y="64"/>
                  </a:lnTo>
                  <a:lnTo>
                    <a:pt x="153" y="64"/>
                  </a:lnTo>
                  <a:lnTo>
                    <a:pt x="146" y="64"/>
                  </a:lnTo>
                  <a:lnTo>
                    <a:pt x="138" y="65"/>
                  </a:lnTo>
                  <a:lnTo>
                    <a:pt x="132" y="68"/>
                  </a:lnTo>
                  <a:lnTo>
                    <a:pt x="125" y="69"/>
                  </a:lnTo>
                  <a:lnTo>
                    <a:pt x="119" y="73"/>
                  </a:lnTo>
                  <a:lnTo>
                    <a:pt x="113" y="77"/>
                  </a:lnTo>
                  <a:lnTo>
                    <a:pt x="108" y="83"/>
                  </a:lnTo>
                  <a:lnTo>
                    <a:pt x="101" y="88"/>
                  </a:lnTo>
                  <a:lnTo>
                    <a:pt x="97" y="93"/>
                  </a:lnTo>
                  <a:lnTo>
                    <a:pt x="93" y="101"/>
                  </a:lnTo>
                  <a:lnTo>
                    <a:pt x="89" y="108"/>
                  </a:lnTo>
                  <a:lnTo>
                    <a:pt x="87" y="116"/>
                  </a:lnTo>
                  <a:lnTo>
                    <a:pt x="84" y="125"/>
                  </a:lnTo>
                  <a:lnTo>
                    <a:pt x="83" y="134"/>
                  </a:lnTo>
                  <a:lnTo>
                    <a:pt x="81" y="145"/>
                  </a:lnTo>
                  <a:lnTo>
                    <a:pt x="81" y="156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7" name="Freeform 449">
              <a:extLst>
                <a:ext uri="{FF2B5EF4-FFF2-40B4-BE49-F238E27FC236}">
                  <a16:creationId xmlns:a16="http://schemas.microsoft.com/office/drawing/2014/main" id="{D588ADB7-5D51-4E5F-AA74-10E8F88FD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3" y="2472"/>
              <a:ext cx="72" cy="104"/>
            </a:xfrm>
            <a:custGeom>
              <a:avLst/>
              <a:gdLst>
                <a:gd name="T0" fmla="*/ 216 w 289"/>
                <a:gd name="T1" fmla="*/ 409 h 415"/>
                <a:gd name="T2" fmla="*/ 207 w 289"/>
                <a:gd name="T3" fmla="*/ 377 h 415"/>
                <a:gd name="T4" fmla="*/ 186 w 289"/>
                <a:gd name="T5" fmla="*/ 397 h 415"/>
                <a:gd name="T6" fmla="*/ 162 w 289"/>
                <a:gd name="T7" fmla="*/ 409 h 415"/>
                <a:gd name="T8" fmla="*/ 136 w 289"/>
                <a:gd name="T9" fmla="*/ 415 h 415"/>
                <a:gd name="T10" fmla="*/ 111 w 289"/>
                <a:gd name="T11" fmla="*/ 415 h 415"/>
                <a:gd name="T12" fmla="*/ 87 w 289"/>
                <a:gd name="T13" fmla="*/ 410 h 415"/>
                <a:gd name="T14" fmla="*/ 65 w 289"/>
                <a:gd name="T15" fmla="*/ 399 h 415"/>
                <a:gd name="T16" fmla="*/ 45 w 289"/>
                <a:gd name="T17" fmla="*/ 385 h 415"/>
                <a:gd name="T18" fmla="*/ 28 w 289"/>
                <a:gd name="T19" fmla="*/ 363 h 415"/>
                <a:gd name="T20" fmla="*/ 14 w 289"/>
                <a:gd name="T21" fmla="*/ 340 h 415"/>
                <a:gd name="T22" fmla="*/ 5 w 289"/>
                <a:gd name="T23" fmla="*/ 310 h 415"/>
                <a:gd name="T24" fmla="*/ 0 w 289"/>
                <a:gd name="T25" fmla="*/ 277 h 415"/>
                <a:gd name="T26" fmla="*/ 0 w 289"/>
                <a:gd name="T27" fmla="*/ 241 h 415"/>
                <a:gd name="T28" fmla="*/ 5 w 289"/>
                <a:gd name="T29" fmla="*/ 208 h 415"/>
                <a:gd name="T30" fmla="*/ 13 w 289"/>
                <a:gd name="T31" fmla="*/ 179 h 415"/>
                <a:gd name="T32" fmla="*/ 26 w 289"/>
                <a:gd name="T33" fmla="*/ 155 h 415"/>
                <a:gd name="T34" fmla="*/ 44 w 289"/>
                <a:gd name="T35" fmla="*/ 135 h 415"/>
                <a:gd name="T36" fmla="*/ 65 w 289"/>
                <a:gd name="T37" fmla="*/ 121 h 415"/>
                <a:gd name="T38" fmla="*/ 87 w 289"/>
                <a:gd name="T39" fmla="*/ 111 h 415"/>
                <a:gd name="T40" fmla="*/ 111 w 289"/>
                <a:gd name="T41" fmla="*/ 106 h 415"/>
                <a:gd name="T42" fmla="*/ 136 w 289"/>
                <a:gd name="T43" fmla="*/ 106 h 415"/>
                <a:gd name="T44" fmla="*/ 160 w 289"/>
                <a:gd name="T45" fmla="*/ 111 h 415"/>
                <a:gd name="T46" fmla="*/ 182 w 289"/>
                <a:gd name="T47" fmla="*/ 122 h 415"/>
                <a:gd name="T48" fmla="*/ 201 w 289"/>
                <a:gd name="T49" fmla="*/ 138 h 415"/>
                <a:gd name="T50" fmla="*/ 211 w 289"/>
                <a:gd name="T51" fmla="*/ 0 h 415"/>
                <a:gd name="T52" fmla="*/ 289 w 289"/>
                <a:gd name="T53" fmla="*/ 409 h 415"/>
                <a:gd name="T54" fmla="*/ 81 w 289"/>
                <a:gd name="T55" fmla="*/ 276 h 415"/>
                <a:gd name="T56" fmla="*/ 85 w 289"/>
                <a:gd name="T57" fmla="*/ 304 h 415"/>
                <a:gd name="T58" fmla="*/ 90 w 289"/>
                <a:gd name="T59" fmla="*/ 317 h 415"/>
                <a:gd name="T60" fmla="*/ 98 w 289"/>
                <a:gd name="T61" fmla="*/ 330 h 415"/>
                <a:gd name="T62" fmla="*/ 109 w 289"/>
                <a:gd name="T63" fmla="*/ 342 h 415"/>
                <a:gd name="T64" fmla="*/ 122 w 289"/>
                <a:gd name="T65" fmla="*/ 349 h 415"/>
                <a:gd name="T66" fmla="*/ 138 w 289"/>
                <a:gd name="T67" fmla="*/ 353 h 415"/>
                <a:gd name="T68" fmla="*/ 152 w 289"/>
                <a:gd name="T69" fmla="*/ 353 h 415"/>
                <a:gd name="T70" fmla="*/ 166 w 289"/>
                <a:gd name="T71" fmla="*/ 350 h 415"/>
                <a:gd name="T72" fmla="*/ 176 w 289"/>
                <a:gd name="T73" fmla="*/ 345 h 415"/>
                <a:gd name="T74" fmla="*/ 187 w 289"/>
                <a:gd name="T75" fmla="*/ 336 h 415"/>
                <a:gd name="T76" fmla="*/ 196 w 289"/>
                <a:gd name="T77" fmla="*/ 325 h 415"/>
                <a:gd name="T78" fmla="*/ 204 w 289"/>
                <a:gd name="T79" fmla="*/ 310 h 415"/>
                <a:gd name="T80" fmla="*/ 208 w 289"/>
                <a:gd name="T81" fmla="*/ 293 h 415"/>
                <a:gd name="T82" fmla="*/ 211 w 289"/>
                <a:gd name="T83" fmla="*/ 273 h 415"/>
                <a:gd name="T84" fmla="*/ 211 w 289"/>
                <a:gd name="T85" fmla="*/ 249 h 415"/>
                <a:gd name="T86" fmla="*/ 208 w 289"/>
                <a:gd name="T87" fmla="*/ 227 h 415"/>
                <a:gd name="T88" fmla="*/ 204 w 289"/>
                <a:gd name="T89" fmla="*/ 210 h 415"/>
                <a:gd name="T90" fmla="*/ 197 w 289"/>
                <a:gd name="T91" fmla="*/ 194 h 415"/>
                <a:gd name="T92" fmla="*/ 188 w 289"/>
                <a:gd name="T93" fmla="*/ 183 h 415"/>
                <a:gd name="T94" fmla="*/ 178 w 289"/>
                <a:gd name="T95" fmla="*/ 175 h 415"/>
                <a:gd name="T96" fmla="*/ 166 w 289"/>
                <a:gd name="T97" fmla="*/ 168 h 415"/>
                <a:gd name="T98" fmla="*/ 152 w 289"/>
                <a:gd name="T99" fmla="*/ 166 h 415"/>
                <a:gd name="T100" fmla="*/ 139 w 289"/>
                <a:gd name="T101" fmla="*/ 166 h 415"/>
                <a:gd name="T102" fmla="*/ 126 w 289"/>
                <a:gd name="T103" fmla="*/ 168 h 415"/>
                <a:gd name="T104" fmla="*/ 114 w 289"/>
                <a:gd name="T105" fmla="*/ 174 h 415"/>
                <a:gd name="T106" fmla="*/ 103 w 289"/>
                <a:gd name="T107" fmla="*/ 183 h 415"/>
                <a:gd name="T108" fmla="*/ 94 w 289"/>
                <a:gd name="T109" fmla="*/ 194 h 415"/>
                <a:gd name="T110" fmla="*/ 87 w 289"/>
                <a:gd name="T111" fmla="*/ 208 h 415"/>
                <a:gd name="T112" fmla="*/ 82 w 289"/>
                <a:gd name="T113" fmla="*/ 224 h 415"/>
                <a:gd name="T114" fmla="*/ 79 w 289"/>
                <a:gd name="T115" fmla="*/ 24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415">
                  <a:moveTo>
                    <a:pt x="289" y="409"/>
                  </a:moveTo>
                  <a:lnTo>
                    <a:pt x="216" y="409"/>
                  </a:lnTo>
                  <a:lnTo>
                    <a:pt x="216" y="365"/>
                  </a:lnTo>
                  <a:lnTo>
                    <a:pt x="207" y="377"/>
                  </a:lnTo>
                  <a:lnTo>
                    <a:pt x="196" y="387"/>
                  </a:lnTo>
                  <a:lnTo>
                    <a:pt x="186" y="397"/>
                  </a:lnTo>
                  <a:lnTo>
                    <a:pt x="174" y="403"/>
                  </a:lnTo>
                  <a:lnTo>
                    <a:pt x="162" y="409"/>
                  </a:lnTo>
                  <a:lnTo>
                    <a:pt x="148" y="413"/>
                  </a:lnTo>
                  <a:lnTo>
                    <a:pt x="136" y="415"/>
                  </a:lnTo>
                  <a:lnTo>
                    <a:pt x="123" y="415"/>
                  </a:lnTo>
                  <a:lnTo>
                    <a:pt x="111" y="415"/>
                  </a:lnTo>
                  <a:lnTo>
                    <a:pt x="99" y="413"/>
                  </a:lnTo>
                  <a:lnTo>
                    <a:pt x="87" y="410"/>
                  </a:lnTo>
                  <a:lnTo>
                    <a:pt x="77" y="406"/>
                  </a:lnTo>
                  <a:lnTo>
                    <a:pt x="65" y="399"/>
                  </a:lnTo>
                  <a:lnTo>
                    <a:pt x="56" y="393"/>
                  </a:lnTo>
                  <a:lnTo>
                    <a:pt x="45" y="385"/>
                  </a:lnTo>
                  <a:lnTo>
                    <a:pt x="36" y="374"/>
                  </a:lnTo>
                  <a:lnTo>
                    <a:pt x="28" y="363"/>
                  </a:lnTo>
                  <a:lnTo>
                    <a:pt x="20" y="351"/>
                  </a:lnTo>
                  <a:lnTo>
                    <a:pt x="14" y="340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4"/>
                  </a:lnTo>
                  <a:lnTo>
                    <a:pt x="0" y="277"/>
                  </a:lnTo>
                  <a:lnTo>
                    <a:pt x="0" y="260"/>
                  </a:lnTo>
                  <a:lnTo>
                    <a:pt x="0" y="241"/>
                  </a:lnTo>
                  <a:lnTo>
                    <a:pt x="2" y="224"/>
                  </a:lnTo>
                  <a:lnTo>
                    <a:pt x="5" y="208"/>
                  </a:lnTo>
                  <a:lnTo>
                    <a:pt x="9" y="194"/>
                  </a:lnTo>
                  <a:lnTo>
                    <a:pt x="13" y="179"/>
                  </a:lnTo>
                  <a:lnTo>
                    <a:pt x="20" y="167"/>
                  </a:lnTo>
                  <a:lnTo>
                    <a:pt x="26" y="155"/>
                  </a:lnTo>
                  <a:lnTo>
                    <a:pt x="36" y="145"/>
                  </a:lnTo>
                  <a:lnTo>
                    <a:pt x="44" y="135"/>
                  </a:lnTo>
                  <a:lnTo>
                    <a:pt x="54" y="127"/>
                  </a:lnTo>
                  <a:lnTo>
                    <a:pt x="65" y="121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99" y="109"/>
                  </a:lnTo>
                  <a:lnTo>
                    <a:pt x="111" y="106"/>
                  </a:lnTo>
                  <a:lnTo>
                    <a:pt x="125" y="106"/>
                  </a:lnTo>
                  <a:lnTo>
                    <a:pt x="136" y="106"/>
                  </a:lnTo>
                  <a:lnTo>
                    <a:pt x="148" y="109"/>
                  </a:lnTo>
                  <a:lnTo>
                    <a:pt x="160" y="111"/>
                  </a:lnTo>
                  <a:lnTo>
                    <a:pt x="171" y="115"/>
                  </a:lnTo>
                  <a:lnTo>
                    <a:pt x="182" y="122"/>
                  </a:lnTo>
                  <a:lnTo>
                    <a:pt x="192" y="129"/>
                  </a:lnTo>
                  <a:lnTo>
                    <a:pt x="201" y="138"/>
                  </a:lnTo>
                  <a:lnTo>
                    <a:pt x="211" y="147"/>
                  </a:lnTo>
                  <a:lnTo>
                    <a:pt x="211" y="0"/>
                  </a:lnTo>
                  <a:lnTo>
                    <a:pt x="289" y="0"/>
                  </a:lnTo>
                  <a:lnTo>
                    <a:pt x="289" y="409"/>
                  </a:lnTo>
                  <a:close/>
                  <a:moveTo>
                    <a:pt x="79" y="255"/>
                  </a:moveTo>
                  <a:lnTo>
                    <a:pt x="81" y="276"/>
                  </a:lnTo>
                  <a:lnTo>
                    <a:pt x="83" y="294"/>
                  </a:lnTo>
                  <a:lnTo>
                    <a:pt x="85" y="304"/>
                  </a:lnTo>
                  <a:lnTo>
                    <a:pt x="87" y="310"/>
                  </a:lnTo>
                  <a:lnTo>
                    <a:pt x="90" y="317"/>
                  </a:lnTo>
                  <a:lnTo>
                    <a:pt x="93" y="322"/>
                  </a:lnTo>
                  <a:lnTo>
                    <a:pt x="98" y="330"/>
                  </a:lnTo>
                  <a:lnTo>
                    <a:pt x="103" y="337"/>
                  </a:lnTo>
                  <a:lnTo>
                    <a:pt x="109" y="342"/>
                  </a:lnTo>
                  <a:lnTo>
                    <a:pt x="115" y="346"/>
                  </a:lnTo>
                  <a:lnTo>
                    <a:pt x="122" y="349"/>
                  </a:lnTo>
                  <a:lnTo>
                    <a:pt x="130" y="351"/>
                  </a:lnTo>
                  <a:lnTo>
                    <a:pt x="138" y="353"/>
                  </a:lnTo>
                  <a:lnTo>
                    <a:pt x="146" y="354"/>
                  </a:lnTo>
                  <a:lnTo>
                    <a:pt x="152" y="353"/>
                  </a:lnTo>
                  <a:lnTo>
                    <a:pt x="159" y="353"/>
                  </a:lnTo>
                  <a:lnTo>
                    <a:pt x="166" y="350"/>
                  </a:lnTo>
                  <a:lnTo>
                    <a:pt x="171" y="348"/>
                  </a:lnTo>
                  <a:lnTo>
                    <a:pt x="176" y="345"/>
                  </a:lnTo>
                  <a:lnTo>
                    <a:pt x="182" y="341"/>
                  </a:lnTo>
                  <a:lnTo>
                    <a:pt x="187" y="336"/>
                  </a:lnTo>
                  <a:lnTo>
                    <a:pt x="192" y="330"/>
                  </a:lnTo>
                  <a:lnTo>
                    <a:pt x="196" y="325"/>
                  </a:lnTo>
                  <a:lnTo>
                    <a:pt x="200" y="317"/>
                  </a:lnTo>
                  <a:lnTo>
                    <a:pt x="204" y="310"/>
                  </a:lnTo>
                  <a:lnTo>
                    <a:pt x="207" y="302"/>
                  </a:lnTo>
                  <a:lnTo>
                    <a:pt x="208" y="293"/>
                  </a:lnTo>
                  <a:lnTo>
                    <a:pt x="209" y="284"/>
                  </a:lnTo>
                  <a:lnTo>
                    <a:pt x="211" y="273"/>
                  </a:lnTo>
                  <a:lnTo>
                    <a:pt x="211" y="261"/>
                  </a:lnTo>
                  <a:lnTo>
                    <a:pt x="211" y="249"/>
                  </a:lnTo>
                  <a:lnTo>
                    <a:pt x="209" y="237"/>
                  </a:lnTo>
                  <a:lnTo>
                    <a:pt x="208" y="227"/>
                  </a:lnTo>
                  <a:lnTo>
                    <a:pt x="207" y="218"/>
                  </a:lnTo>
                  <a:lnTo>
                    <a:pt x="204" y="210"/>
                  </a:lnTo>
                  <a:lnTo>
                    <a:pt x="200" y="202"/>
                  </a:lnTo>
                  <a:lnTo>
                    <a:pt x="197" y="194"/>
                  </a:lnTo>
                  <a:lnTo>
                    <a:pt x="192" y="188"/>
                  </a:lnTo>
                  <a:lnTo>
                    <a:pt x="188" y="183"/>
                  </a:lnTo>
                  <a:lnTo>
                    <a:pt x="183" y="178"/>
                  </a:lnTo>
                  <a:lnTo>
                    <a:pt x="178" y="175"/>
                  </a:lnTo>
                  <a:lnTo>
                    <a:pt x="171" y="171"/>
                  </a:lnTo>
                  <a:lnTo>
                    <a:pt x="166" y="168"/>
                  </a:lnTo>
                  <a:lnTo>
                    <a:pt x="159" y="167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39" y="166"/>
                  </a:lnTo>
                  <a:lnTo>
                    <a:pt x="132" y="167"/>
                  </a:lnTo>
                  <a:lnTo>
                    <a:pt x="126" y="168"/>
                  </a:lnTo>
                  <a:lnTo>
                    <a:pt x="119" y="171"/>
                  </a:lnTo>
                  <a:lnTo>
                    <a:pt x="114" y="174"/>
                  </a:lnTo>
                  <a:lnTo>
                    <a:pt x="109" y="178"/>
                  </a:lnTo>
                  <a:lnTo>
                    <a:pt x="103" y="183"/>
                  </a:lnTo>
                  <a:lnTo>
                    <a:pt x="98" y="188"/>
                  </a:lnTo>
                  <a:lnTo>
                    <a:pt x="94" y="194"/>
                  </a:lnTo>
                  <a:lnTo>
                    <a:pt x="90" y="200"/>
                  </a:lnTo>
                  <a:lnTo>
                    <a:pt x="87" y="208"/>
                  </a:lnTo>
                  <a:lnTo>
                    <a:pt x="85" y="216"/>
                  </a:lnTo>
                  <a:lnTo>
                    <a:pt x="82" y="224"/>
                  </a:lnTo>
                  <a:lnTo>
                    <a:pt x="81" y="233"/>
                  </a:lnTo>
                  <a:lnTo>
                    <a:pt x="79" y="244"/>
                  </a:lnTo>
                  <a:lnTo>
                    <a:pt x="79" y="255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8" name="Freeform 450">
              <a:extLst>
                <a:ext uri="{FF2B5EF4-FFF2-40B4-BE49-F238E27FC236}">
                  <a16:creationId xmlns:a16="http://schemas.microsoft.com/office/drawing/2014/main" id="{0846A047-98A9-47C4-BC7B-94D07A098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9" y="2498"/>
              <a:ext cx="69" cy="78"/>
            </a:xfrm>
            <a:custGeom>
              <a:avLst/>
              <a:gdLst>
                <a:gd name="T0" fmla="*/ 274 w 278"/>
                <a:gd name="T1" fmla="*/ 222 h 309"/>
                <a:gd name="T2" fmla="*/ 264 w 278"/>
                <a:gd name="T3" fmla="*/ 242 h 309"/>
                <a:gd name="T4" fmla="*/ 254 w 278"/>
                <a:gd name="T5" fmla="*/ 260 h 309"/>
                <a:gd name="T6" fmla="*/ 241 w 278"/>
                <a:gd name="T7" fmla="*/ 275 h 309"/>
                <a:gd name="T8" fmla="*/ 226 w 278"/>
                <a:gd name="T9" fmla="*/ 287 h 309"/>
                <a:gd name="T10" fmla="*/ 209 w 278"/>
                <a:gd name="T11" fmla="*/ 297 h 309"/>
                <a:gd name="T12" fmla="*/ 189 w 278"/>
                <a:gd name="T13" fmla="*/ 304 h 309"/>
                <a:gd name="T14" fmla="*/ 168 w 278"/>
                <a:gd name="T15" fmla="*/ 308 h 309"/>
                <a:gd name="T16" fmla="*/ 145 w 278"/>
                <a:gd name="T17" fmla="*/ 309 h 309"/>
                <a:gd name="T18" fmla="*/ 108 w 278"/>
                <a:gd name="T19" fmla="*/ 307 h 309"/>
                <a:gd name="T20" fmla="*/ 77 w 278"/>
                <a:gd name="T21" fmla="*/ 297 h 309"/>
                <a:gd name="T22" fmla="*/ 51 w 278"/>
                <a:gd name="T23" fmla="*/ 281 h 309"/>
                <a:gd name="T24" fmla="*/ 30 w 278"/>
                <a:gd name="T25" fmla="*/ 259 h 309"/>
                <a:gd name="T26" fmla="*/ 18 w 278"/>
                <a:gd name="T27" fmla="*/ 238 h 309"/>
                <a:gd name="T28" fmla="*/ 8 w 278"/>
                <a:gd name="T29" fmla="*/ 214 h 309"/>
                <a:gd name="T30" fmla="*/ 2 w 278"/>
                <a:gd name="T31" fmla="*/ 186 h 309"/>
                <a:gd name="T32" fmla="*/ 0 w 278"/>
                <a:gd name="T33" fmla="*/ 157 h 309"/>
                <a:gd name="T34" fmla="*/ 3 w 278"/>
                <a:gd name="T35" fmla="*/ 122 h 309"/>
                <a:gd name="T36" fmla="*/ 10 w 278"/>
                <a:gd name="T37" fmla="*/ 92 h 309"/>
                <a:gd name="T38" fmla="*/ 22 w 278"/>
                <a:gd name="T39" fmla="*/ 64 h 309"/>
                <a:gd name="T40" fmla="*/ 39 w 278"/>
                <a:gd name="T41" fmla="*/ 41 h 309"/>
                <a:gd name="T42" fmla="*/ 60 w 278"/>
                <a:gd name="T43" fmla="*/ 23 h 309"/>
                <a:gd name="T44" fmla="*/ 83 w 278"/>
                <a:gd name="T45" fmla="*/ 11 h 309"/>
                <a:gd name="T46" fmla="*/ 108 w 278"/>
                <a:gd name="T47" fmla="*/ 3 h 309"/>
                <a:gd name="T48" fmla="*/ 137 w 278"/>
                <a:gd name="T49" fmla="*/ 0 h 309"/>
                <a:gd name="T50" fmla="*/ 168 w 278"/>
                <a:gd name="T51" fmla="*/ 3 h 309"/>
                <a:gd name="T52" fmla="*/ 195 w 278"/>
                <a:gd name="T53" fmla="*/ 11 h 309"/>
                <a:gd name="T54" fmla="*/ 221 w 278"/>
                <a:gd name="T55" fmla="*/ 24 h 309"/>
                <a:gd name="T56" fmla="*/ 241 w 278"/>
                <a:gd name="T57" fmla="*/ 44 h 309"/>
                <a:gd name="T58" fmla="*/ 258 w 278"/>
                <a:gd name="T59" fmla="*/ 68 h 309"/>
                <a:gd name="T60" fmla="*/ 270 w 278"/>
                <a:gd name="T61" fmla="*/ 98 h 309"/>
                <a:gd name="T62" fmla="*/ 276 w 278"/>
                <a:gd name="T63" fmla="*/ 135 h 309"/>
                <a:gd name="T64" fmla="*/ 278 w 278"/>
                <a:gd name="T65" fmla="*/ 178 h 309"/>
                <a:gd name="T66" fmla="*/ 83 w 278"/>
                <a:gd name="T67" fmla="*/ 194 h 309"/>
                <a:gd name="T68" fmla="*/ 89 w 278"/>
                <a:gd name="T69" fmla="*/ 215 h 309"/>
                <a:gd name="T70" fmla="*/ 96 w 278"/>
                <a:gd name="T71" fmla="*/ 227 h 309"/>
                <a:gd name="T72" fmla="*/ 105 w 278"/>
                <a:gd name="T73" fmla="*/ 236 h 309"/>
                <a:gd name="T74" fmla="*/ 115 w 278"/>
                <a:gd name="T75" fmla="*/ 243 h 309"/>
                <a:gd name="T76" fmla="*/ 132 w 278"/>
                <a:gd name="T77" fmla="*/ 249 h 309"/>
                <a:gd name="T78" fmla="*/ 154 w 278"/>
                <a:gd name="T79" fmla="*/ 251 h 309"/>
                <a:gd name="T80" fmla="*/ 169 w 278"/>
                <a:gd name="T81" fmla="*/ 245 h 309"/>
                <a:gd name="T82" fmla="*/ 182 w 278"/>
                <a:gd name="T83" fmla="*/ 235 h 309"/>
                <a:gd name="T84" fmla="*/ 191 w 278"/>
                <a:gd name="T85" fmla="*/ 219 h 309"/>
                <a:gd name="T86" fmla="*/ 199 w 278"/>
                <a:gd name="T87" fmla="*/ 129 h 309"/>
                <a:gd name="T88" fmla="*/ 195 w 278"/>
                <a:gd name="T89" fmla="*/ 100 h 309"/>
                <a:gd name="T90" fmla="*/ 189 w 278"/>
                <a:gd name="T91" fmla="*/ 88 h 309"/>
                <a:gd name="T92" fmla="*/ 182 w 278"/>
                <a:gd name="T93" fmla="*/ 77 h 309"/>
                <a:gd name="T94" fmla="*/ 164 w 278"/>
                <a:gd name="T95" fmla="*/ 64 h 309"/>
                <a:gd name="T96" fmla="*/ 141 w 278"/>
                <a:gd name="T97" fmla="*/ 60 h 309"/>
                <a:gd name="T98" fmla="*/ 119 w 278"/>
                <a:gd name="T99" fmla="*/ 64 h 309"/>
                <a:gd name="T100" fmla="*/ 99 w 278"/>
                <a:gd name="T101" fmla="*/ 78 h 309"/>
                <a:gd name="T102" fmla="*/ 92 w 278"/>
                <a:gd name="T103" fmla="*/ 89 h 309"/>
                <a:gd name="T104" fmla="*/ 87 w 278"/>
                <a:gd name="T105" fmla="*/ 101 h 309"/>
                <a:gd name="T106" fmla="*/ 83 w 278"/>
                <a:gd name="T107" fmla="*/ 1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309">
                  <a:moveTo>
                    <a:pt x="195" y="208"/>
                  </a:moveTo>
                  <a:lnTo>
                    <a:pt x="274" y="222"/>
                  </a:lnTo>
                  <a:lnTo>
                    <a:pt x="270" y="232"/>
                  </a:lnTo>
                  <a:lnTo>
                    <a:pt x="264" y="242"/>
                  </a:lnTo>
                  <a:lnTo>
                    <a:pt x="259" y="251"/>
                  </a:lnTo>
                  <a:lnTo>
                    <a:pt x="254" y="260"/>
                  </a:lnTo>
                  <a:lnTo>
                    <a:pt x="247" y="267"/>
                  </a:lnTo>
                  <a:lnTo>
                    <a:pt x="241" y="275"/>
                  </a:lnTo>
                  <a:lnTo>
                    <a:pt x="234" y="281"/>
                  </a:lnTo>
                  <a:lnTo>
                    <a:pt x="226" y="287"/>
                  </a:lnTo>
                  <a:lnTo>
                    <a:pt x="218" y="292"/>
                  </a:lnTo>
                  <a:lnTo>
                    <a:pt x="209" y="297"/>
                  </a:lnTo>
                  <a:lnTo>
                    <a:pt x="199" y="301"/>
                  </a:lnTo>
                  <a:lnTo>
                    <a:pt x="189" y="304"/>
                  </a:lnTo>
                  <a:lnTo>
                    <a:pt x="178" y="307"/>
                  </a:lnTo>
                  <a:lnTo>
                    <a:pt x="168" y="308"/>
                  </a:lnTo>
                  <a:lnTo>
                    <a:pt x="157" y="309"/>
                  </a:lnTo>
                  <a:lnTo>
                    <a:pt x="145" y="309"/>
                  </a:lnTo>
                  <a:lnTo>
                    <a:pt x="125" y="309"/>
                  </a:lnTo>
                  <a:lnTo>
                    <a:pt x="108" y="307"/>
                  </a:lnTo>
                  <a:lnTo>
                    <a:pt x="92" y="303"/>
                  </a:lnTo>
                  <a:lnTo>
                    <a:pt x="77" y="297"/>
                  </a:lnTo>
                  <a:lnTo>
                    <a:pt x="63" y="289"/>
                  </a:lnTo>
                  <a:lnTo>
                    <a:pt x="51" y="281"/>
                  </a:lnTo>
                  <a:lnTo>
                    <a:pt x="40" y="271"/>
                  </a:lnTo>
                  <a:lnTo>
                    <a:pt x="30" y="259"/>
                  </a:lnTo>
                  <a:lnTo>
                    <a:pt x="23" y="248"/>
                  </a:lnTo>
                  <a:lnTo>
                    <a:pt x="18" y="238"/>
                  </a:lnTo>
                  <a:lnTo>
                    <a:pt x="12" y="226"/>
                  </a:lnTo>
                  <a:lnTo>
                    <a:pt x="8" y="214"/>
                  </a:lnTo>
                  <a:lnTo>
                    <a:pt x="4" y="200"/>
                  </a:lnTo>
                  <a:lnTo>
                    <a:pt x="2" y="186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2" y="139"/>
                  </a:lnTo>
                  <a:lnTo>
                    <a:pt x="3" y="122"/>
                  </a:lnTo>
                  <a:lnTo>
                    <a:pt x="6" y="106"/>
                  </a:lnTo>
                  <a:lnTo>
                    <a:pt x="10" y="92"/>
                  </a:lnTo>
                  <a:lnTo>
                    <a:pt x="15" y="77"/>
                  </a:lnTo>
                  <a:lnTo>
                    <a:pt x="22" y="64"/>
                  </a:lnTo>
                  <a:lnTo>
                    <a:pt x="30" y="52"/>
                  </a:lnTo>
                  <a:lnTo>
                    <a:pt x="39" y="41"/>
                  </a:lnTo>
                  <a:lnTo>
                    <a:pt x="50" y="32"/>
                  </a:lnTo>
                  <a:lnTo>
                    <a:pt x="60" y="23"/>
                  </a:lnTo>
                  <a:lnTo>
                    <a:pt x="71" y="16"/>
                  </a:lnTo>
                  <a:lnTo>
                    <a:pt x="83" y="11"/>
                  </a:lnTo>
                  <a:lnTo>
                    <a:pt x="95" y="5"/>
                  </a:lnTo>
                  <a:lnTo>
                    <a:pt x="108" y="3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2" y="5"/>
                  </a:lnTo>
                  <a:lnTo>
                    <a:pt x="195" y="11"/>
                  </a:lnTo>
                  <a:lnTo>
                    <a:pt x="209" y="17"/>
                  </a:lnTo>
                  <a:lnTo>
                    <a:pt x="221" y="24"/>
                  </a:lnTo>
                  <a:lnTo>
                    <a:pt x="231" y="33"/>
                  </a:lnTo>
                  <a:lnTo>
                    <a:pt x="241" y="44"/>
                  </a:lnTo>
                  <a:lnTo>
                    <a:pt x="250" y="54"/>
                  </a:lnTo>
                  <a:lnTo>
                    <a:pt x="258" y="68"/>
                  </a:lnTo>
                  <a:lnTo>
                    <a:pt x="264" y="82"/>
                  </a:lnTo>
                  <a:lnTo>
                    <a:pt x="270" y="98"/>
                  </a:lnTo>
                  <a:lnTo>
                    <a:pt x="274" y="117"/>
                  </a:lnTo>
                  <a:lnTo>
                    <a:pt x="276" y="135"/>
                  </a:lnTo>
                  <a:lnTo>
                    <a:pt x="278" y="155"/>
                  </a:lnTo>
                  <a:lnTo>
                    <a:pt x="278" y="178"/>
                  </a:lnTo>
                  <a:lnTo>
                    <a:pt x="81" y="178"/>
                  </a:lnTo>
                  <a:lnTo>
                    <a:pt x="83" y="194"/>
                  </a:lnTo>
                  <a:lnTo>
                    <a:pt x="87" y="208"/>
                  </a:lnTo>
                  <a:lnTo>
                    <a:pt x="89" y="215"/>
                  </a:lnTo>
                  <a:lnTo>
                    <a:pt x="92" y="220"/>
                  </a:lnTo>
                  <a:lnTo>
                    <a:pt x="96" y="227"/>
                  </a:lnTo>
                  <a:lnTo>
                    <a:pt x="100" y="231"/>
                  </a:lnTo>
                  <a:lnTo>
                    <a:pt x="105" y="236"/>
                  </a:lnTo>
                  <a:lnTo>
                    <a:pt x="109" y="240"/>
                  </a:lnTo>
                  <a:lnTo>
                    <a:pt x="115" y="243"/>
                  </a:lnTo>
                  <a:lnTo>
                    <a:pt x="120" y="245"/>
                  </a:lnTo>
                  <a:lnTo>
                    <a:pt x="132" y="249"/>
                  </a:lnTo>
                  <a:lnTo>
                    <a:pt x="145" y="251"/>
                  </a:lnTo>
                  <a:lnTo>
                    <a:pt x="154" y="251"/>
                  </a:lnTo>
                  <a:lnTo>
                    <a:pt x="162" y="248"/>
                  </a:lnTo>
                  <a:lnTo>
                    <a:pt x="169" y="245"/>
                  </a:lnTo>
                  <a:lnTo>
                    <a:pt x="177" y="242"/>
                  </a:lnTo>
                  <a:lnTo>
                    <a:pt x="182" y="235"/>
                  </a:lnTo>
                  <a:lnTo>
                    <a:pt x="187" y="228"/>
                  </a:lnTo>
                  <a:lnTo>
                    <a:pt x="191" y="219"/>
                  </a:lnTo>
                  <a:lnTo>
                    <a:pt x="195" y="208"/>
                  </a:lnTo>
                  <a:close/>
                  <a:moveTo>
                    <a:pt x="199" y="129"/>
                  </a:moveTo>
                  <a:lnTo>
                    <a:pt x="198" y="113"/>
                  </a:lnTo>
                  <a:lnTo>
                    <a:pt x="195" y="100"/>
                  </a:lnTo>
                  <a:lnTo>
                    <a:pt x="193" y="93"/>
                  </a:lnTo>
                  <a:lnTo>
                    <a:pt x="189" y="88"/>
                  </a:lnTo>
                  <a:lnTo>
                    <a:pt x="186" y="82"/>
                  </a:lnTo>
                  <a:lnTo>
                    <a:pt x="182" y="77"/>
                  </a:lnTo>
                  <a:lnTo>
                    <a:pt x="173" y="69"/>
                  </a:lnTo>
                  <a:lnTo>
                    <a:pt x="164" y="64"/>
                  </a:lnTo>
                  <a:lnTo>
                    <a:pt x="153" y="61"/>
                  </a:lnTo>
                  <a:lnTo>
                    <a:pt x="141" y="60"/>
                  </a:lnTo>
                  <a:lnTo>
                    <a:pt x="129" y="61"/>
                  </a:lnTo>
                  <a:lnTo>
                    <a:pt x="119" y="64"/>
                  </a:lnTo>
                  <a:lnTo>
                    <a:pt x="108" y="70"/>
                  </a:lnTo>
                  <a:lnTo>
                    <a:pt x="99" y="78"/>
                  </a:lnTo>
                  <a:lnTo>
                    <a:pt x="95" y="84"/>
                  </a:lnTo>
                  <a:lnTo>
                    <a:pt x="92" y="89"/>
                  </a:lnTo>
                  <a:lnTo>
                    <a:pt x="89" y="94"/>
                  </a:lnTo>
                  <a:lnTo>
                    <a:pt x="87" y="101"/>
                  </a:lnTo>
                  <a:lnTo>
                    <a:pt x="84" y="114"/>
                  </a:lnTo>
                  <a:lnTo>
                    <a:pt x="83" y="129"/>
                  </a:lnTo>
                  <a:lnTo>
                    <a:pt x="199" y="129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19" name="Rectangle 451">
              <a:extLst>
                <a:ext uri="{FF2B5EF4-FFF2-40B4-BE49-F238E27FC236}">
                  <a16:creationId xmlns:a16="http://schemas.microsoft.com/office/drawing/2014/main" id="{B5ADAE9E-E8D5-4614-A888-8529574CB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2472"/>
              <a:ext cx="19" cy="102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0" name="Freeform 452">
              <a:extLst>
                <a:ext uri="{FF2B5EF4-FFF2-40B4-BE49-F238E27FC236}">
                  <a16:creationId xmlns:a16="http://schemas.microsoft.com/office/drawing/2014/main" id="{4D822D0B-D2C2-410B-A4DE-068EA8001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9" y="2498"/>
              <a:ext cx="77" cy="78"/>
            </a:xfrm>
            <a:custGeom>
              <a:avLst/>
              <a:gdLst>
                <a:gd name="T0" fmla="*/ 6 w 307"/>
                <a:gd name="T1" fmla="*/ 112 h 309"/>
                <a:gd name="T2" fmla="*/ 24 w 307"/>
                <a:gd name="T3" fmla="*/ 66 h 309"/>
                <a:gd name="T4" fmla="*/ 43 w 307"/>
                <a:gd name="T5" fmla="*/ 43 h 309"/>
                <a:gd name="T6" fmla="*/ 65 w 307"/>
                <a:gd name="T7" fmla="*/ 24 h 309"/>
                <a:gd name="T8" fmla="*/ 112 w 307"/>
                <a:gd name="T9" fmla="*/ 4 h 309"/>
                <a:gd name="T10" fmla="*/ 169 w 307"/>
                <a:gd name="T11" fmla="*/ 0 h 309"/>
                <a:gd name="T12" fmla="*/ 214 w 307"/>
                <a:gd name="T13" fmla="*/ 11 h 309"/>
                <a:gd name="T14" fmla="*/ 252 w 307"/>
                <a:gd name="T15" fmla="*/ 33 h 309"/>
                <a:gd name="T16" fmla="*/ 282 w 307"/>
                <a:gd name="T17" fmla="*/ 66 h 309"/>
                <a:gd name="T18" fmla="*/ 300 w 307"/>
                <a:gd name="T19" fmla="*/ 108 h 309"/>
                <a:gd name="T20" fmla="*/ 307 w 307"/>
                <a:gd name="T21" fmla="*/ 154 h 309"/>
                <a:gd name="T22" fmla="*/ 300 w 307"/>
                <a:gd name="T23" fmla="*/ 200 h 309"/>
                <a:gd name="T24" fmla="*/ 282 w 307"/>
                <a:gd name="T25" fmla="*/ 242 h 309"/>
                <a:gd name="T26" fmla="*/ 251 w 307"/>
                <a:gd name="T27" fmla="*/ 276 h 309"/>
                <a:gd name="T28" fmla="*/ 214 w 307"/>
                <a:gd name="T29" fmla="*/ 299 h 309"/>
                <a:gd name="T30" fmla="*/ 170 w 307"/>
                <a:gd name="T31" fmla="*/ 309 h 309"/>
                <a:gd name="T32" fmla="*/ 113 w 307"/>
                <a:gd name="T33" fmla="*/ 305 h 309"/>
                <a:gd name="T34" fmla="*/ 67 w 307"/>
                <a:gd name="T35" fmla="*/ 287 h 309"/>
                <a:gd name="T36" fmla="*/ 43 w 307"/>
                <a:gd name="T37" fmla="*/ 268 h 309"/>
                <a:gd name="T38" fmla="*/ 24 w 307"/>
                <a:gd name="T39" fmla="*/ 245 h 309"/>
                <a:gd name="T40" fmla="*/ 11 w 307"/>
                <a:gd name="T41" fmla="*/ 219 h 309"/>
                <a:gd name="T42" fmla="*/ 2 w 307"/>
                <a:gd name="T43" fmla="*/ 175 h 309"/>
                <a:gd name="T44" fmla="*/ 81 w 307"/>
                <a:gd name="T45" fmla="*/ 166 h 309"/>
                <a:gd name="T46" fmla="*/ 85 w 307"/>
                <a:gd name="T47" fmla="*/ 194 h 309"/>
                <a:gd name="T48" fmla="*/ 97 w 307"/>
                <a:gd name="T49" fmla="*/ 216 h 309"/>
                <a:gd name="T50" fmla="*/ 113 w 307"/>
                <a:gd name="T51" fmla="*/ 232 h 309"/>
                <a:gd name="T52" fmla="*/ 132 w 307"/>
                <a:gd name="T53" fmla="*/ 243 h 309"/>
                <a:gd name="T54" fmla="*/ 153 w 307"/>
                <a:gd name="T55" fmla="*/ 245 h 309"/>
                <a:gd name="T56" fmla="*/ 175 w 307"/>
                <a:gd name="T57" fmla="*/ 243 h 309"/>
                <a:gd name="T58" fmla="*/ 194 w 307"/>
                <a:gd name="T59" fmla="*/ 232 h 309"/>
                <a:gd name="T60" fmla="*/ 210 w 307"/>
                <a:gd name="T61" fmla="*/ 216 h 309"/>
                <a:gd name="T62" fmla="*/ 220 w 307"/>
                <a:gd name="T63" fmla="*/ 194 h 309"/>
                <a:gd name="T64" fmla="*/ 226 w 307"/>
                <a:gd name="T65" fmla="*/ 165 h 309"/>
                <a:gd name="T66" fmla="*/ 224 w 307"/>
                <a:gd name="T67" fmla="*/ 134 h 309"/>
                <a:gd name="T68" fmla="*/ 218 w 307"/>
                <a:gd name="T69" fmla="*/ 108 h 309"/>
                <a:gd name="T70" fmla="*/ 205 w 307"/>
                <a:gd name="T71" fmla="*/ 88 h 309"/>
                <a:gd name="T72" fmla="*/ 187 w 307"/>
                <a:gd name="T73" fmla="*/ 73 h 309"/>
                <a:gd name="T74" fmla="*/ 167 w 307"/>
                <a:gd name="T75" fmla="*/ 65 h 309"/>
                <a:gd name="T76" fmla="*/ 146 w 307"/>
                <a:gd name="T77" fmla="*/ 64 h 309"/>
                <a:gd name="T78" fmla="*/ 125 w 307"/>
                <a:gd name="T79" fmla="*/ 69 h 309"/>
                <a:gd name="T80" fmla="*/ 106 w 307"/>
                <a:gd name="T81" fmla="*/ 81 h 309"/>
                <a:gd name="T82" fmla="*/ 92 w 307"/>
                <a:gd name="T83" fmla="*/ 100 h 309"/>
                <a:gd name="T84" fmla="*/ 84 w 307"/>
                <a:gd name="T85" fmla="*/ 125 h 309"/>
                <a:gd name="T86" fmla="*/ 81 w 307"/>
                <a:gd name="T87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7" h="309">
                  <a:moveTo>
                    <a:pt x="0" y="150"/>
                  </a:moveTo>
                  <a:lnTo>
                    <a:pt x="2" y="131"/>
                  </a:lnTo>
                  <a:lnTo>
                    <a:pt x="6" y="112"/>
                  </a:lnTo>
                  <a:lnTo>
                    <a:pt x="11" y="93"/>
                  </a:lnTo>
                  <a:lnTo>
                    <a:pt x="19" y="74"/>
                  </a:lnTo>
                  <a:lnTo>
                    <a:pt x="24" y="66"/>
                  </a:lnTo>
                  <a:lnTo>
                    <a:pt x="29" y="57"/>
                  </a:lnTo>
                  <a:lnTo>
                    <a:pt x="36" y="49"/>
                  </a:lnTo>
                  <a:lnTo>
                    <a:pt x="43" y="43"/>
                  </a:lnTo>
                  <a:lnTo>
                    <a:pt x="49" y="36"/>
                  </a:lnTo>
                  <a:lnTo>
                    <a:pt x="57" y="29"/>
                  </a:lnTo>
                  <a:lnTo>
                    <a:pt x="65" y="24"/>
                  </a:lnTo>
                  <a:lnTo>
                    <a:pt x="75" y="19"/>
                  </a:lnTo>
                  <a:lnTo>
                    <a:pt x="92" y="11"/>
                  </a:lnTo>
                  <a:lnTo>
                    <a:pt x="112" y="4"/>
                  </a:lnTo>
                  <a:lnTo>
                    <a:pt x="132" y="1"/>
                  </a:lnTo>
                  <a:lnTo>
                    <a:pt x="153" y="0"/>
                  </a:lnTo>
                  <a:lnTo>
                    <a:pt x="169" y="0"/>
                  </a:lnTo>
                  <a:lnTo>
                    <a:pt x="185" y="3"/>
                  </a:lnTo>
                  <a:lnTo>
                    <a:pt x="199" y="5"/>
                  </a:lnTo>
                  <a:lnTo>
                    <a:pt x="214" y="11"/>
                  </a:lnTo>
                  <a:lnTo>
                    <a:pt x="227" y="17"/>
                  </a:lnTo>
                  <a:lnTo>
                    <a:pt x="240" y="24"/>
                  </a:lnTo>
                  <a:lnTo>
                    <a:pt x="252" y="33"/>
                  </a:lnTo>
                  <a:lnTo>
                    <a:pt x="263" y="44"/>
                  </a:lnTo>
                  <a:lnTo>
                    <a:pt x="274" y="54"/>
                  </a:lnTo>
                  <a:lnTo>
                    <a:pt x="282" y="66"/>
                  </a:lnTo>
                  <a:lnTo>
                    <a:pt x="289" y="80"/>
                  </a:lnTo>
                  <a:lnTo>
                    <a:pt x="295" y="93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5" y="138"/>
                  </a:lnTo>
                  <a:lnTo>
                    <a:pt x="307" y="154"/>
                  </a:lnTo>
                  <a:lnTo>
                    <a:pt x="305" y="170"/>
                  </a:lnTo>
                  <a:lnTo>
                    <a:pt x="304" y="186"/>
                  </a:lnTo>
                  <a:lnTo>
                    <a:pt x="300" y="200"/>
                  </a:lnTo>
                  <a:lnTo>
                    <a:pt x="295" y="215"/>
                  </a:lnTo>
                  <a:lnTo>
                    <a:pt x="289" y="228"/>
                  </a:lnTo>
                  <a:lnTo>
                    <a:pt x="282" y="242"/>
                  </a:lnTo>
                  <a:lnTo>
                    <a:pt x="274" y="253"/>
                  </a:lnTo>
                  <a:lnTo>
                    <a:pt x="263" y="265"/>
                  </a:lnTo>
                  <a:lnTo>
                    <a:pt x="251" y="276"/>
                  </a:lnTo>
                  <a:lnTo>
                    <a:pt x="239" y="285"/>
                  </a:lnTo>
                  <a:lnTo>
                    <a:pt x="227" y="292"/>
                  </a:lnTo>
                  <a:lnTo>
                    <a:pt x="214" y="299"/>
                  </a:lnTo>
                  <a:lnTo>
                    <a:pt x="199" y="304"/>
                  </a:lnTo>
                  <a:lnTo>
                    <a:pt x="185" y="307"/>
                  </a:lnTo>
                  <a:lnTo>
                    <a:pt x="170" y="309"/>
                  </a:lnTo>
                  <a:lnTo>
                    <a:pt x="154" y="309"/>
                  </a:lnTo>
                  <a:lnTo>
                    <a:pt x="133" y="308"/>
                  </a:lnTo>
                  <a:lnTo>
                    <a:pt x="113" y="305"/>
                  </a:lnTo>
                  <a:lnTo>
                    <a:pt x="94" y="300"/>
                  </a:lnTo>
                  <a:lnTo>
                    <a:pt x="76" y="291"/>
                  </a:lnTo>
                  <a:lnTo>
                    <a:pt x="67" y="287"/>
                  </a:lnTo>
                  <a:lnTo>
                    <a:pt x="59" y="281"/>
                  </a:lnTo>
                  <a:lnTo>
                    <a:pt x="51" y="275"/>
                  </a:lnTo>
                  <a:lnTo>
                    <a:pt x="43" y="268"/>
                  </a:lnTo>
                  <a:lnTo>
                    <a:pt x="36" y="261"/>
                  </a:lnTo>
                  <a:lnTo>
                    <a:pt x="31" y="253"/>
                  </a:lnTo>
                  <a:lnTo>
                    <a:pt x="24" y="245"/>
                  </a:lnTo>
                  <a:lnTo>
                    <a:pt x="19" y="238"/>
                  </a:lnTo>
                  <a:lnTo>
                    <a:pt x="15" y="228"/>
                  </a:lnTo>
                  <a:lnTo>
                    <a:pt x="11" y="219"/>
                  </a:lnTo>
                  <a:lnTo>
                    <a:pt x="8" y="208"/>
                  </a:lnTo>
                  <a:lnTo>
                    <a:pt x="6" y="198"/>
                  </a:lnTo>
                  <a:lnTo>
                    <a:pt x="2" y="175"/>
                  </a:lnTo>
                  <a:lnTo>
                    <a:pt x="0" y="150"/>
                  </a:lnTo>
                  <a:close/>
                  <a:moveTo>
                    <a:pt x="81" y="154"/>
                  </a:moveTo>
                  <a:lnTo>
                    <a:pt x="81" y="166"/>
                  </a:lnTo>
                  <a:lnTo>
                    <a:pt x="83" y="175"/>
                  </a:lnTo>
                  <a:lnTo>
                    <a:pt x="84" y="184"/>
                  </a:lnTo>
                  <a:lnTo>
                    <a:pt x="85" y="194"/>
                  </a:lnTo>
                  <a:lnTo>
                    <a:pt x="89" y="202"/>
                  </a:lnTo>
                  <a:lnTo>
                    <a:pt x="92" y="210"/>
                  </a:lnTo>
                  <a:lnTo>
                    <a:pt x="97" y="216"/>
                  </a:lnTo>
                  <a:lnTo>
                    <a:pt x="101" y="222"/>
                  </a:lnTo>
                  <a:lnTo>
                    <a:pt x="106" y="228"/>
                  </a:lnTo>
                  <a:lnTo>
                    <a:pt x="113" y="232"/>
                  </a:lnTo>
                  <a:lnTo>
                    <a:pt x="118" y="236"/>
                  </a:lnTo>
                  <a:lnTo>
                    <a:pt x="125" y="240"/>
                  </a:lnTo>
                  <a:lnTo>
                    <a:pt x="132" y="243"/>
                  </a:lnTo>
                  <a:lnTo>
                    <a:pt x="138" y="244"/>
                  </a:lnTo>
                  <a:lnTo>
                    <a:pt x="146" y="245"/>
                  </a:lnTo>
                  <a:lnTo>
                    <a:pt x="153" y="245"/>
                  </a:lnTo>
                  <a:lnTo>
                    <a:pt x="161" y="245"/>
                  </a:lnTo>
                  <a:lnTo>
                    <a:pt x="167" y="244"/>
                  </a:lnTo>
                  <a:lnTo>
                    <a:pt x="175" y="243"/>
                  </a:lnTo>
                  <a:lnTo>
                    <a:pt x="182" y="240"/>
                  </a:lnTo>
                  <a:lnTo>
                    <a:pt x="187" y="236"/>
                  </a:lnTo>
                  <a:lnTo>
                    <a:pt x="194" y="232"/>
                  </a:lnTo>
                  <a:lnTo>
                    <a:pt x="199" y="228"/>
                  </a:lnTo>
                  <a:lnTo>
                    <a:pt x="205" y="222"/>
                  </a:lnTo>
                  <a:lnTo>
                    <a:pt x="210" y="216"/>
                  </a:lnTo>
                  <a:lnTo>
                    <a:pt x="214" y="210"/>
                  </a:lnTo>
                  <a:lnTo>
                    <a:pt x="218" y="202"/>
                  </a:lnTo>
                  <a:lnTo>
                    <a:pt x="220" y="194"/>
                  </a:lnTo>
                  <a:lnTo>
                    <a:pt x="223" y="184"/>
                  </a:lnTo>
                  <a:lnTo>
                    <a:pt x="224" y="175"/>
                  </a:lnTo>
                  <a:lnTo>
                    <a:pt x="226" y="165"/>
                  </a:lnTo>
                  <a:lnTo>
                    <a:pt x="226" y="154"/>
                  </a:lnTo>
                  <a:lnTo>
                    <a:pt x="226" y="143"/>
                  </a:lnTo>
                  <a:lnTo>
                    <a:pt x="224" y="134"/>
                  </a:lnTo>
                  <a:lnTo>
                    <a:pt x="223" y="125"/>
                  </a:lnTo>
                  <a:lnTo>
                    <a:pt x="220" y="115"/>
                  </a:lnTo>
                  <a:lnTo>
                    <a:pt x="218" y="108"/>
                  </a:lnTo>
                  <a:lnTo>
                    <a:pt x="214" y="100"/>
                  </a:lnTo>
                  <a:lnTo>
                    <a:pt x="210" y="93"/>
                  </a:lnTo>
                  <a:lnTo>
                    <a:pt x="205" y="88"/>
                  </a:lnTo>
                  <a:lnTo>
                    <a:pt x="199" y="81"/>
                  </a:lnTo>
                  <a:lnTo>
                    <a:pt x="194" y="77"/>
                  </a:lnTo>
                  <a:lnTo>
                    <a:pt x="187" y="73"/>
                  </a:lnTo>
                  <a:lnTo>
                    <a:pt x="182" y="69"/>
                  </a:lnTo>
                  <a:lnTo>
                    <a:pt x="175" y="66"/>
                  </a:lnTo>
                  <a:lnTo>
                    <a:pt x="167" y="65"/>
                  </a:lnTo>
                  <a:lnTo>
                    <a:pt x="161" y="64"/>
                  </a:lnTo>
                  <a:lnTo>
                    <a:pt x="153" y="64"/>
                  </a:lnTo>
                  <a:lnTo>
                    <a:pt x="146" y="64"/>
                  </a:lnTo>
                  <a:lnTo>
                    <a:pt x="138" y="65"/>
                  </a:lnTo>
                  <a:lnTo>
                    <a:pt x="132" y="66"/>
                  </a:lnTo>
                  <a:lnTo>
                    <a:pt x="125" y="69"/>
                  </a:lnTo>
                  <a:lnTo>
                    <a:pt x="118" y="73"/>
                  </a:lnTo>
                  <a:lnTo>
                    <a:pt x="113" y="77"/>
                  </a:lnTo>
                  <a:lnTo>
                    <a:pt x="106" y="81"/>
                  </a:lnTo>
                  <a:lnTo>
                    <a:pt x="101" y="88"/>
                  </a:lnTo>
                  <a:lnTo>
                    <a:pt x="97" y="93"/>
                  </a:lnTo>
                  <a:lnTo>
                    <a:pt x="92" y="100"/>
                  </a:lnTo>
                  <a:lnTo>
                    <a:pt x="89" y="108"/>
                  </a:lnTo>
                  <a:lnTo>
                    <a:pt x="85" y="115"/>
                  </a:lnTo>
                  <a:lnTo>
                    <a:pt x="84" y="125"/>
                  </a:lnTo>
                  <a:lnTo>
                    <a:pt x="83" y="134"/>
                  </a:lnTo>
                  <a:lnTo>
                    <a:pt x="81" y="143"/>
                  </a:lnTo>
                  <a:lnTo>
                    <a:pt x="81" y="154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1" name="Freeform 453">
              <a:extLst>
                <a:ext uri="{FF2B5EF4-FFF2-40B4-BE49-F238E27FC236}">
                  <a16:creationId xmlns:a16="http://schemas.microsoft.com/office/drawing/2014/main" id="{D76D4C36-8086-4D52-84FB-F3CF4BBCC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2498"/>
              <a:ext cx="69" cy="78"/>
            </a:xfrm>
            <a:custGeom>
              <a:avLst/>
              <a:gdLst>
                <a:gd name="T0" fmla="*/ 82 w 277"/>
                <a:gd name="T1" fmla="*/ 218 h 309"/>
                <a:gd name="T2" fmla="*/ 99 w 277"/>
                <a:gd name="T3" fmla="*/ 242 h 309"/>
                <a:gd name="T4" fmla="*/ 129 w 277"/>
                <a:gd name="T5" fmla="*/ 252 h 309"/>
                <a:gd name="T6" fmla="*/ 168 w 277"/>
                <a:gd name="T7" fmla="*/ 251 h 309"/>
                <a:gd name="T8" fmla="*/ 192 w 277"/>
                <a:gd name="T9" fmla="*/ 238 h 309"/>
                <a:gd name="T10" fmla="*/ 199 w 277"/>
                <a:gd name="T11" fmla="*/ 220 h 309"/>
                <a:gd name="T12" fmla="*/ 195 w 277"/>
                <a:gd name="T13" fmla="*/ 210 h 309"/>
                <a:gd name="T14" fmla="*/ 183 w 277"/>
                <a:gd name="T15" fmla="*/ 200 h 309"/>
                <a:gd name="T16" fmla="*/ 123 w 277"/>
                <a:gd name="T17" fmla="*/ 186 h 309"/>
                <a:gd name="T18" fmla="*/ 64 w 277"/>
                <a:gd name="T19" fmla="*/ 166 h 309"/>
                <a:gd name="T20" fmla="*/ 38 w 277"/>
                <a:gd name="T21" fmla="*/ 151 h 309"/>
                <a:gd name="T22" fmla="*/ 20 w 277"/>
                <a:gd name="T23" fmla="*/ 129 h 309"/>
                <a:gd name="T24" fmla="*/ 12 w 277"/>
                <a:gd name="T25" fmla="*/ 101 h 309"/>
                <a:gd name="T26" fmla="*/ 13 w 277"/>
                <a:gd name="T27" fmla="*/ 72 h 309"/>
                <a:gd name="T28" fmla="*/ 22 w 277"/>
                <a:gd name="T29" fmla="*/ 48 h 309"/>
                <a:gd name="T30" fmla="*/ 41 w 277"/>
                <a:gd name="T31" fmla="*/ 25 h 309"/>
                <a:gd name="T32" fmla="*/ 69 w 277"/>
                <a:gd name="T33" fmla="*/ 9 h 309"/>
                <a:gd name="T34" fmla="*/ 106 w 277"/>
                <a:gd name="T35" fmla="*/ 1 h 309"/>
                <a:gd name="T36" fmla="*/ 150 w 277"/>
                <a:gd name="T37" fmla="*/ 0 h 309"/>
                <a:gd name="T38" fmla="*/ 188 w 277"/>
                <a:gd name="T39" fmla="*/ 4 h 309"/>
                <a:gd name="T40" fmla="*/ 219 w 277"/>
                <a:gd name="T41" fmla="*/ 15 h 309"/>
                <a:gd name="T42" fmla="*/ 240 w 277"/>
                <a:gd name="T43" fmla="*/ 31 h 309"/>
                <a:gd name="T44" fmla="*/ 256 w 277"/>
                <a:gd name="T45" fmla="*/ 52 h 309"/>
                <a:gd name="T46" fmla="*/ 267 w 277"/>
                <a:gd name="T47" fmla="*/ 78 h 309"/>
                <a:gd name="T48" fmla="*/ 186 w 277"/>
                <a:gd name="T49" fmla="*/ 77 h 309"/>
                <a:gd name="T50" fmla="*/ 167 w 277"/>
                <a:gd name="T51" fmla="*/ 61 h 309"/>
                <a:gd name="T52" fmla="*/ 137 w 277"/>
                <a:gd name="T53" fmla="*/ 56 h 309"/>
                <a:gd name="T54" fmla="*/ 101 w 277"/>
                <a:gd name="T55" fmla="*/ 61 h 309"/>
                <a:gd name="T56" fmla="*/ 86 w 277"/>
                <a:gd name="T57" fmla="*/ 72 h 309"/>
                <a:gd name="T58" fmla="*/ 85 w 277"/>
                <a:gd name="T59" fmla="*/ 85 h 309"/>
                <a:gd name="T60" fmla="*/ 91 w 277"/>
                <a:gd name="T61" fmla="*/ 94 h 309"/>
                <a:gd name="T62" fmla="*/ 137 w 277"/>
                <a:gd name="T63" fmla="*/ 110 h 309"/>
                <a:gd name="T64" fmla="*/ 217 w 277"/>
                <a:gd name="T65" fmla="*/ 133 h 309"/>
                <a:gd name="T66" fmla="*/ 245 w 277"/>
                <a:gd name="T67" fmla="*/ 147 h 309"/>
                <a:gd name="T68" fmla="*/ 263 w 277"/>
                <a:gd name="T69" fmla="*/ 163 h 309"/>
                <a:gd name="T70" fmla="*/ 273 w 277"/>
                <a:gd name="T71" fmla="*/ 184 h 309"/>
                <a:gd name="T72" fmla="*/ 277 w 277"/>
                <a:gd name="T73" fmla="*/ 210 h 309"/>
                <a:gd name="T74" fmla="*/ 272 w 277"/>
                <a:gd name="T75" fmla="*/ 239 h 309"/>
                <a:gd name="T76" fmla="*/ 257 w 277"/>
                <a:gd name="T77" fmla="*/ 265 h 309"/>
                <a:gd name="T78" fmla="*/ 233 w 277"/>
                <a:gd name="T79" fmla="*/ 287 h 309"/>
                <a:gd name="T80" fmla="*/ 200 w 277"/>
                <a:gd name="T81" fmla="*/ 303 h 309"/>
                <a:gd name="T82" fmla="*/ 158 w 277"/>
                <a:gd name="T83" fmla="*/ 309 h 309"/>
                <a:gd name="T84" fmla="*/ 114 w 277"/>
                <a:gd name="T85" fmla="*/ 308 h 309"/>
                <a:gd name="T86" fmla="*/ 77 w 277"/>
                <a:gd name="T87" fmla="*/ 300 h 309"/>
                <a:gd name="T88" fmla="*/ 46 w 277"/>
                <a:gd name="T89" fmla="*/ 285 h 309"/>
                <a:gd name="T90" fmla="*/ 22 w 277"/>
                <a:gd name="T91" fmla="*/ 264 h 309"/>
                <a:gd name="T92" fmla="*/ 7 w 277"/>
                <a:gd name="T93" fmla="*/ 23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309">
                  <a:moveTo>
                    <a:pt x="0" y="218"/>
                  </a:moveTo>
                  <a:lnTo>
                    <a:pt x="78" y="206"/>
                  </a:lnTo>
                  <a:lnTo>
                    <a:pt x="82" y="218"/>
                  </a:lnTo>
                  <a:lnTo>
                    <a:pt x="86" y="227"/>
                  </a:lnTo>
                  <a:lnTo>
                    <a:pt x="91" y="235"/>
                  </a:lnTo>
                  <a:lnTo>
                    <a:pt x="99" y="242"/>
                  </a:lnTo>
                  <a:lnTo>
                    <a:pt x="107" y="247"/>
                  </a:lnTo>
                  <a:lnTo>
                    <a:pt x="118" y="249"/>
                  </a:lnTo>
                  <a:lnTo>
                    <a:pt x="129" y="252"/>
                  </a:lnTo>
                  <a:lnTo>
                    <a:pt x="142" y="253"/>
                  </a:lnTo>
                  <a:lnTo>
                    <a:pt x="156" y="252"/>
                  </a:lnTo>
                  <a:lnTo>
                    <a:pt x="168" y="251"/>
                  </a:lnTo>
                  <a:lnTo>
                    <a:pt x="179" y="247"/>
                  </a:lnTo>
                  <a:lnTo>
                    <a:pt x="188" y="242"/>
                  </a:lnTo>
                  <a:lnTo>
                    <a:pt x="192" y="238"/>
                  </a:lnTo>
                  <a:lnTo>
                    <a:pt x="196" y="232"/>
                  </a:lnTo>
                  <a:lnTo>
                    <a:pt x="198" y="227"/>
                  </a:lnTo>
                  <a:lnTo>
                    <a:pt x="199" y="220"/>
                  </a:lnTo>
                  <a:lnTo>
                    <a:pt x="198" y="216"/>
                  </a:lnTo>
                  <a:lnTo>
                    <a:pt x="196" y="212"/>
                  </a:lnTo>
                  <a:lnTo>
                    <a:pt x="195" y="210"/>
                  </a:lnTo>
                  <a:lnTo>
                    <a:pt x="192" y="206"/>
                  </a:lnTo>
                  <a:lnTo>
                    <a:pt x="188" y="203"/>
                  </a:lnTo>
                  <a:lnTo>
                    <a:pt x="183" y="200"/>
                  </a:lnTo>
                  <a:lnTo>
                    <a:pt x="175" y="198"/>
                  </a:lnTo>
                  <a:lnTo>
                    <a:pt x="167" y="195"/>
                  </a:lnTo>
                  <a:lnTo>
                    <a:pt x="123" y="186"/>
                  </a:lnTo>
                  <a:lnTo>
                    <a:pt x="89" y="175"/>
                  </a:lnTo>
                  <a:lnTo>
                    <a:pt x="76" y="171"/>
                  </a:lnTo>
                  <a:lnTo>
                    <a:pt x="64" y="166"/>
                  </a:lnTo>
                  <a:lnTo>
                    <a:pt x="53" y="162"/>
                  </a:lnTo>
                  <a:lnTo>
                    <a:pt x="46" y="158"/>
                  </a:lnTo>
                  <a:lnTo>
                    <a:pt x="38" y="151"/>
                  </a:lnTo>
                  <a:lnTo>
                    <a:pt x="30" y="145"/>
                  </a:lnTo>
                  <a:lnTo>
                    <a:pt x="25" y="137"/>
                  </a:lnTo>
                  <a:lnTo>
                    <a:pt x="20" y="129"/>
                  </a:lnTo>
                  <a:lnTo>
                    <a:pt x="16" y="119"/>
                  </a:lnTo>
                  <a:lnTo>
                    <a:pt x="13" y="112"/>
                  </a:lnTo>
                  <a:lnTo>
                    <a:pt x="12" y="101"/>
                  </a:lnTo>
                  <a:lnTo>
                    <a:pt x="11" y="90"/>
                  </a:lnTo>
                  <a:lnTo>
                    <a:pt x="12" y="81"/>
                  </a:lnTo>
                  <a:lnTo>
                    <a:pt x="13" y="72"/>
                  </a:lnTo>
                  <a:lnTo>
                    <a:pt x="14" y="64"/>
                  </a:lnTo>
                  <a:lnTo>
                    <a:pt x="18" y="56"/>
                  </a:lnTo>
                  <a:lnTo>
                    <a:pt x="22" y="48"/>
                  </a:lnTo>
                  <a:lnTo>
                    <a:pt x="28" y="40"/>
                  </a:lnTo>
                  <a:lnTo>
                    <a:pt x="34" y="33"/>
                  </a:lnTo>
                  <a:lnTo>
                    <a:pt x="41" y="25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9" y="9"/>
                  </a:lnTo>
                  <a:lnTo>
                    <a:pt x="79" y="7"/>
                  </a:lnTo>
                  <a:lnTo>
                    <a:pt x="93" y="3"/>
                  </a:lnTo>
                  <a:lnTo>
                    <a:pt x="106" y="1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4" y="1"/>
                  </a:lnTo>
                  <a:lnTo>
                    <a:pt x="176" y="3"/>
                  </a:lnTo>
                  <a:lnTo>
                    <a:pt x="188" y="4"/>
                  </a:lnTo>
                  <a:lnTo>
                    <a:pt x="199" y="8"/>
                  </a:lnTo>
                  <a:lnTo>
                    <a:pt x="210" y="11"/>
                  </a:lnTo>
                  <a:lnTo>
                    <a:pt x="219" y="15"/>
                  </a:lnTo>
                  <a:lnTo>
                    <a:pt x="227" y="20"/>
                  </a:lnTo>
                  <a:lnTo>
                    <a:pt x="233" y="25"/>
                  </a:lnTo>
                  <a:lnTo>
                    <a:pt x="240" y="31"/>
                  </a:lnTo>
                  <a:lnTo>
                    <a:pt x="245" y="37"/>
                  </a:lnTo>
                  <a:lnTo>
                    <a:pt x="251" y="44"/>
                  </a:lnTo>
                  <a:lnTo>
                    <a:pt x="256" y="52"/>
                  </a:lnTo>
                  <a:lnTo>
                    <a:pt x="260" y="60"/>
                  </a:lnTo>
                  <a:lnTo>
                    <a:pt x="264" y="69"/>
                  </a:lnTo>
                  <a:lnTo>
                    <a:pt x="267" y="7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86" y="77"/>
                  </a:lnTo>
                  <a:lnTo>
                    <a:pt x="182" y="70"/>
                  </a:lnTo>
                  <a:lnTo>
                    <a:pt x="175" y="65"/>
                  </a:lnTo>
                  <a:lnTo>
                    <a:pt x="167" y="61"/>
                  </a:lnTo>
                  <a:lnTo>
                    <a:pt x="159" y="58"/>
                  </a:lnTo>
                  <a:lnTo>
                    <a:pt x="148" y="57"/>
                  </a:lnTo>
                  <a:lnTo>
                    <a:pt x="137" y="56"/>
                  </a:lnTo>
                  <a:lnTo>
                    <a:pt x="123" y="57"/>
                  </a:lnTo>
                  <a:lnTo>
                    <a:pt x="110" y="58"/>
                  </a:lnTo>
                  <a:lnTo>
                    <a:pt x="101" y="61"/>
                  </a:lnTo>
                  <a:lnTo>
                    <a:pt x="93" y="65"/>
                  </a:lnTo>
                  <a:lnTo>
                    <a:pt x="89" y="68"/>
                  </a:lnTo>
                  <a:lnTo>
                    <a:pt x="86" y="72"/>
                  </a:lnTo>
                  <a:lnTo>
                    <a:pt x="85" y="76"/>
                  </a:lnTo>
                  <a:lnTo>
                    <a:pt x="83" y="81"/>
                  </a:lnTo>
                  <a:lnTo>
                    <a:pt x="85" y="85"/>
                  </a:lnTo>
                  <a:lnTo>
                    <a:pt x="86" y="89"/>
                  </a:lnTo>
                  <a:lnTo>
                    <a:pt x="89" y="92"/>
                  </a:lnTo>
                  <a:lnTo>
                    <a:pt x="91" y="94"/>
                  </a:lnTo>
                  <a:lnTo>
                    <a:pt x="101" y="100"/>
                  </a:lnTo>
                  <a:lnTo>
                    <a:pt x="115" y="105"/>
                  </a:lnTo>
                  <a:lnTo>
                    <a:pt x="137" y="110"/>
                  </a:lnTo>
                  <a:lnTo>
                    <a:pt x="164" y="117"/>
                  </a:lnTo>
                  <a:lnTo>
                    <a:pt x="194" y="125"/>
                  </a:lnTo>
                  <a:lnTo>
                    <a:pt x="217" y="133"/>
                  </a:lnTo>
                  <a:lnTo>
                    <a:pt x="228" y="137"/>
                  </a:lnTo>
                  <a:lnTo>
                    <a:pt x="237" y="142"/>
                  </a:lnTo>
                  <a:lnTo>
                    <a:pt x="245" y="147"/>
                  </a:lnTo>
                  <a:lnTo>
                    <a:pt x="252" y="151"/>
                  </a:lnTo>
                  <a:lnTo>
                    <a:pt x="259" y="158"/>
                  </a:lnTo>
                  <a:lnTo>
                    <a:pt x="263" y="163"/>
                  </a:lnTo>
                  <a:lnTo>
                    <a:pt x="268" y="170"/>
                  </a:lnTo>
                  <a:lnTo>
                    <a:pt x="271" y="177"/>
                  </a:lnTo>
                  <a:lnTo>
                    <a:pt x="273" y="184"/>
                  </a:lnTo>
                  <a:lnTo>
                    <a:pt x="276" y="192"/>
                  </a:lnTo>
                  <a:lnTo>
                    <a:pt x="277" y="202"/>
                  </a:lnTo>
                  <a:lnTo>
                    <a:pt x="277" y="210"/>
                  </a:lnTo>
                  <a:lnTo>
                    <a:pt x="276" y="220"/>
                  </a:lnTo>
                  <a:lnTo>
                    <a:pt x="275" y="230"/>
                  </a:lnTo>
                  <a:lnTo>
                    <a:pt x="272" y="239"/>
                  </a:lnTo>
                  <a:lnTo>
                    <a:pt x="268" y="248"/>
                  </a:lnTo>
                  <a:lnTo>
                    <a:pt x="264" y="256"/>
                  </a:lnTo>
                  <a:lnTo>
                    <a:pt x="257" y="265"/>
                  </a:lnTo>
                  <a:lnTo>
                    <a:pt x="251" y="273"/>
                  </a:lnTo>
                  <a:lnTo>
                    <a:pt x="243" y="280"/>
                  </a:lnTo>
                  <a:lnTo>
                    <a:pt x="233" y="287"/>
                  </a:lnTo>
                  <a:lnTo>
                    <a:pt x="224" y="293"/>
                  </a:lnTo>
                  <a:lnTo>
                    <a:pt x="212" y="299"/>
                  </a:lnTo>
                  <a:lnTo>
                    <a:pt x="200" y="303"/>
                  </a:lnTo>
                  <a:lnTo>
                    <a:pt x="187" y="305"/>
                  </a:lnTo>
                  <a:lnTo>
                    <a:pt x="174" y="308"/>
                  </a:lnTo>
                  <a:lnTo>
                    <a:pt x="158" y="309"/>
                  </a:lnTo>
                  <a:lnTo>
                    <a:pt x="142" y="309"/>
                  </a:lnTo>
                  <a:lnTo>
                    <a:pt x="127" y="309"/>
                  </a:lnTo>
                  <a:lnTo>
                    <a:pt x="114" y="308"/>
                  </a:lnTo>
                  <a:lnTo>
                    <a:pt x="101" y="307"/>
                  </a:lnTo>
                  <a:lnTo>
                    <a:pt x="87" y="304"/>
                  </a:lnTo>
                  <a:lnTo>
                    <a:pt x="77" y="300"/>
                  </a:lnTo>
                  <a:lnTo>
                    <a:pt x="65" y="296"/>
                  </a:lnTo>
                  <a:lnTo>
                    <a:pt x="56" y="291"/>
                  </a:lnTo>
                  <a:lnTo>
                    <a:pt x="46" y="285"/>
                  </a:lnTo>
                  <a:lnTo>
                    <a:pt x="37" y="279"/>
                  </a:lnTo>
                  <a:lnTo>
                    <a:pt x="30" y="272"/>
                  </a:lnTo>
                  <a:lnTo>
                    <a:pt x="22" y="264"/>
                  </a:lnTo>
                  <a:lnTo>
                    <a:pt x="17" y="256"/>
                  </a:lnTo>
                  <a:lnTo>
                    <a:pt x="12" y="247"/>
                  </a:lnTo>
                  <a:lnTo>
                    <a:pt x="7" y="239"/>
                  </a:lnTo>
                  <a:lnTo>
                    <a:pt x="3" y="22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2" name="Freeform 454">
              <a:extLst>
                <a:ext uri="{FF2B5EF4-FFF2-40B4-BE49-F238E27FC236}">
                  <a16:creationId xmlns:a16="http://schemas.microsoft.com/office/drawing/2014/main" id="{87970DB8-D4DF-4515-8BE0-AB555C266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63"/>
              <a:ext cx="99" cy="103"/>
            </a:xfrm>
            <a:custGeom>
              <a:avLst/>
              <a:gdLst>
                <a:gd name="T0" fmla="*/ 0 w 396"/>
                <a:gd name="T1" fmla="*/ 408 h 408"/>
                <a:gd name="T2" fmla="*/ 0 w 396"/>
                <a:gd name="T3" fmla="*/ 0 h 408"/>
                <a:gd name="T4" fmla="*/ 124 w 396"/>
                <a:gd name="T5" fmla="*/ 0 h 408"/>
                <a:gd name="T6" fmla="*/ 198 w 396"/>
                <a:gd name="T7" fmla="*/ 278 h 408"/>
                <a:gd name="T8" fmla="*/ 272 w 396"/>
                <a:gd name="T9" fmla="*/ 0 h 408"/>
                <a:gd name="T10" fmla="*/ 396 w 396"/>
                <a:gd name="T11" fmla="*/ 0 h 408"/>
                <a:gd name="T12" fmla="*/ 396 w 396"/>
                <a:gd name="T13" fmla="*/ 408 h 408"/>
                <a:gd name="T14" fmla="*/ 319 w 396"/>
                <a:gd name="T15" fmla="*/ 408 h 408"/>
                <a:gd name="T16" fmla="*/ 319 w 396"/>
                <a:gd name="T17" fmla="*/ 86 h 408"/>
                <a:gd name="T18" fmla="*/ 238 w 396"/>
                <a:gd name="T19" fmla="*/ 408 h 408"/>
                <a:gd name="T20" fmla="*/ 158 w 396"/>
                <a:gd name="T21" fmla="*/ 408 h 408"/>
                <a:gd name="T22" fmla="*/ 77 w 396"/>
                <a:gd name="T23" fmla="*/ 86 h 408"/>
                <a:gd name="T24" fmla="*/ 77 w 396"/>
                <a:gd name="T25" fmla="*/ 408 h 408"/>
                <a:gd name="T26" fmla="*/ 0 w 396"/>
                <a:gd name="T2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08">
                  <a:moveTo>
                    <a:pt x="0" y="408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98" y="278"/>
                  </a:lnTo>
                  <a:lnTo>
                    <a:pt x="272" y="0"/>
                  </a:lnTo>
                  <a:lnTo>
                    <a:pt x="396" y="0"/>
                  </a:lnTo>
                  <a:lnTo>
                    <a:pt x="396" y="408"/>
                  </a:lnTo>
                  <a:lnTo>
                    <a:pt x="319" y="408"/>
                  </a:lnTo>
                  <a:lnTo>
                    <a:pt x="319" y="86"/>
                  </a:lnTo>
                  <a:lnTo>
                    <a:pt x="238" y="408"/>
                  </a:lnTo>
                  <a:lnTo>
                    <a:pt x="158" y="408"/>
                  </a:lnTo>
                  <a:lnTo>
                    <a:pt x="77" y="86"/>
                  </a:lnTo>
                  <a:lnTo>
                    <a:pt x="77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3" name="Freeform 455">
              <a:extLst>
                <a:ext uri="{FF2B5EF4-FFF2-40B4-BE49-F238E27FC236}">
                  <a16:creationId xmlns:a16="http://schemas.microsoft.com/office/drawing/2014/main" id="{01EEAE96-A153-42CB-8ECF-D4F1308B8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3" y="2663"/>
              <a:ext cx="20" cy="103"/>
            </a:xfrm>
            <a:custGeom>
              <a:avLst/>
              <a:gdLst>
                <a:gd name="T0" fmla="*/ 0 w 78"/>
                <a:gd name="T1" fmla="*/ 71 h 408"/>
                <a:gd name="T2" fmla="*/ 0 w 78"/>
                <a:gd name="T3" fmla="*/ 0 h 408"/>
                <a:gd name="T4" fmla="*/ 78 w 78"/>
                <a:gd name="T5" fmla="*/ 0 h 408"/>
                <a:gd name="T6" fmla="*/ 78 w 78"/>
                <a:gd name="T7" fmla="*/ 71 h 408"/>
                <a:gd name="T8" fmla="*/ 0 w 78"/>
                <a:gd name="T9" fmla="*/ 71 h 408"/>
                <a:gd name="T10" fmla="*/ 0 w 78"/>
                <a:gd name="T11" fmla="*/ 408 h 408"/>
                <a:gd name="T12" fmla="*/ 0 w 78"/>
                <a:gd name="T13" fmla="*/ 112 h 408"/>
                <a:gd name="T14" fmla="*/ 78 w 78"/>
                <a:gd name="T15" fmla="*/ 112 h 408"/>
                <a:gd name="T16" fmla="*/ 78 w 78"/>
                <a:gd name="T17" fmla="*/ 408 h 408"/>
                <a:gd name="T18" fmla="*/ 0 w 78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408">
                  <a:moveTo>
                    <a:pt x="0" y="71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2"/>
                  </a:lnTo>
                  <a:lnTo>
                    <a:pt x="78" y="112"/>
                  </a:lnTo>
                  <a:lnTo>
                    <a:pt x="78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4" name="Freeform 456">
              <a:extLst>
                <a:ext uri="{FF2B5EF4-FFF2-40B4-BE49-F238E27FC236}">
                  <a16:creationId xmlns:a16="http://schemas.microsoft.com/office/drawing/2014/main" id="{F96404B1-3001-4A20-A196-0EF42EEA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2690"/>
              <a:ext cx="67" cy="76"/>
            </a:xfrm>
            <a:custGeom>
              <a:avLst/>
              <a:gdLst>
                <a:gd name="T0" fmla="*/ 271 w 271"/>
                <a:gd name="T1" fmla="*/ 302 h 302"/>
                <a:gd name="T2" fmla="*/ 192 w 271"/>
                <a:gd name="T3" fmla="*/ 302 h 302"/>
                <a:gd name="T4" fmla="*/ 192 w 271"/>
                <a:gd name="T5" fmla="*/ 151 h 302"/>
                <a:gd name="T6" fmla="*/ 191 w 271"/>
                <a:gd name="T7" fmla="*/ 130 h 302"/>
                <a:gd name="T8" fmla="*/ 191 w 271"/>
                <a:gd name="T9" fmla="*/ 111 h 302"/>
                <a:gd name="T10" fmla="*/ 188 w 271"/>
                <a:gd name="T11" fmla="*/ 98 h 302"/>
                <a:gd name="T12" fmla="*/ 187 w 271"/>
                <a:gd name="T13" fmla="*/ 89 h 302"/>
                <a:gd name="T14" fmla="*/ 184 w 271"/>
                <a:gd name="T15" fmla="*/ 82 h 302"/>
                <a:gd name="T16" fmla="*/ 180 w 271"/>
                <a:gd name="T17" fmla="*/ 77 h 302"/>
                <a:gd name="T18" fmla="*/ 175 w 271"/>
                <a:gd name="T19" fmla="*/ 71 h 302"/>
                <a:gd name="T20" fmla="*/ 170 w 271"/>
                <a:gd name="T21" fmla="*/ 67 h 302"/>
                <a:gd name="T22" fmla="*/ 165 w 271"/>
                <a:gd name="T23" fmla="*/ 63 h 302"/>
                <a:gd name="T24" fmla="*/ 158 w 271"/>
                <a:gd name="T25" fmla="*/ 61 h 302"/>
                <a:gd name="T26" fmla="*/ 151 w 271"/>
                <a:gd name="T27" fmla="*/ 60 h 302"/>
                <a:gd name="T28" fmla="*/ 143 w 271"/>
                <a:gd name="T29" fmla="*/ 60 h 302"/>
                <a:gd name="T30" fmla="*/ 133 w 271"/>
                <a:gd name="T31" fmla="*/ 60 h 302"/>
                <a:gd name="T32" fmla="*/ 123 w 271"/>
                <a:gd name="T33" fmla="*/ 62 h 302"/>
                <a:gd name="T34" fmla="*/ 115 w 271"/>
                <a:gd name="T35" fmla="*/ 65 h 302"/>
                <a:gd name="T36" fmla="*/ 106 w 271"/>
                <a:gd name="T37" fmla="*/ 70 h 302"/>
                <a:gd name="T38" fmla="*/ 100 w 271"/>
                <a:gd name="T39" fmla="*/ 77 h 302"/>
                <a:gd name="T40" fmla="*/ 93 w 271"/>
                <a:gd name="T41" fmla="*/ 83 h 302"/>
                <a:gd name="T42" fmla="*/ 88 w 271"/>
                <a:gd name="T43" fmla="*/ 91 h 302"/>
                <a:gd name="T44" fmla="*/ 85 w 271"/>
                <a:gd name="T45" fmla="*/ 101 h 302"/>
                <a:gd name="T46" fmla="*/ 82 w 271"/>
                <a:gd name="T47" fmla="*/ 111 h 302"/>
                <a:gd name="T48" fmla="*/ 80 w 271"/>
                <a:gd name="T49" fmla="*/ 126 h 302"/>
                <a:gd name="T50" fmla="*/ 78 w 271"/>
                <a:gd name="T51" fmla="*/ 146 h 302"/>
                <a:gd name="T52" fmla="*/ 78 w 271"/>
                <a:gd name="T53" fmla="*/ 168 h 302"/>
                <a:gd name="T54" fmla="*/ 78 w 271"/>
                <a:gd name="T55" fmla="*/ 302 h 302"/>
                <a:gd name="T56" fmla="*/ 0 w 271"/>
                <a:gd name="T57" fmla="*/ 302 h 302"/>
                <a:gd name="T58" fmla="*/ 0 w 271"/>
                <a:gd name="T59" fmla="*/ 6 h 302"/>
                <a:gd name="T60" fmla="*/ 73 w 271"/>
                <a:gd name="T61" fmla="*/ 6 h 302"/>
                <a:gd name="T62" fmla="*/ 73 w 271"/>
                <a:gd name="T63" fmla="*/ 49 h 302"/>
                <a:gd name="T64" fmla="*/ 82 w 271"/>
                <a:gd name="T65" fmla="*/ 38 h 302"/>
                <a:gd name="T66" fmla="*/ 94 w 271"/>
                <a:gd name="T67" fmla="*/ 28 h 302"/>
                <a:gd name="T68" fmla="*/ 105 w 271"/>
                <a:gd name="T69" fmla="*/ 18 h 302"/>
                <a:gd name="T70" fmla="*/ 117 w 271"/>
                <a:gd name="T71" fmla="*/ 12 h 302"/>
                <a:gd name="T72" fmla="*/ 129 w 271"/>
                <a:gd name="T73" fmla="*/ 6 h 302"/>
                <a:gd name="T74" fmla="*/ 142 w 271"/>
                <a:gd name="T75" fmla="*/ 2 h 302"/>
                <a:gd name="T76" fmla="*/ 157 w 271"/>
                <a:gd name="T77" fmla="*/ 0 h 302"/>
                <a:gd name="T78" fmla="*/ 171 w 271"/>
                <a:gd name="T79" fmla="*/ 0 h 302"/>
                <a:gd name="T80" fmla="*/ 183 w 271"/>
                <a:gd name="T81" fmla="*/ 0 h 302"/>
                <a:gd name="T82" fmla="*/ 195 w 271"/>
                <a:gd name="T83" fmla="*/ 1 h 302"/>
                <a:gd name="T84" fmla="*/ 207 w 271"/>
                <a:gd name="T85" fmla="*/ 4 h 302"/>
                <a:gd name="T86" fmla="*/ 218 w 271"/>
                <a:gd name="T87" fmla="*/ 9 h 302"/>
                <a:gd name="T88" fmla="*/ 228 w 271"/>
                <a:gd name="T89" fmla="*/ 13 h 302"/>
                <a:gd name="T90" fmla="*/ 237 w 271"/>
                <a:gd name="T91" fmla="*/ 20 h 302"/>
                <a:gd name="T92" fmla="*/ 244 w 271"/>
                <a:gd name="T93" fmla="*/ 25 h 302"/>
                <a:gd name="T94" fmla="*/ 251 w 271"/>
                <a:gd name="T95" fmla="*/ 33 h 302"/>
                <a:gd name="T96" fmla="*/ 256 w 271"/>
                <a:gd name="T97" fmla="*/ 40 h 302"/>
                <a:gd name="T98" fmla="*/ 260 w 271"/>
                <a:gd name="T99" fmla="*/ 48 h 302"/>
                <a:gd name="T100" fmla="*/ 264 w 271"/>
                <a:gd name="T101" fmla="*/ 57 h 302"/>
                <a:gd name="T102" fmla="*/ 265 w 271"/>
                <a:gd name="T103" fmla="*/ 65 h 302"/>
                <a:gd name="T104" fmla="*/ 268 w 271"/>
                <a:gd name="T105" fmla="*/ 75 h 302"/>
                <a:gd name="T106" fmla="*/ 269 w 271"/>
                <a:gd name="T107" fmla="*/ 87 h 302"/>
                <a:gd name="T108" fmla="*/ 271 w 271"/>
                <a:gd name="T109" fmla="*/ 102 h 302"/>
                <a:gd name="T110" fmla="*/ 271 w 271"/>
                <a:gd name="T111" fmla="*/ 118 h 302"/>
                <a:gd name="T112" fmla="*/ 271 w 271"/>
                <a:gd name="T1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302">
                  <a:moveTo>
                    <a:pt x="271" y="302"/>
                  </a:moveTo>
                  <a:lnTo>
                    <a:pt x="192" y="302"/>
                  </a:lnTo>
                  <a:lnTo>
                    <a:pt x="192" y="151"/>
                  </a:lnTo>
                  <a:lnTo>
                    <a:pt x="191" y="130"/>
                  </a:lnTo>
                  <a:lnTo>
                    <a:pt x="191" y="111"/>
                  </a:lnTo>
                  <a:lnTo>
                    <a:pt x="188" y="98"/>
                  </a:lnTo>
                  <a:lnTo>
                    <a:pt x="187" y="89"/>
                  </a:lnTo>
                  <a:lnTo>
                    <a:pt x="184" y="82"/>
                  </a:lnTo>
                  <a:lnTo>
                    <a:pt x="180" y="77"/>
                  </a:lnTo>
                  <a:lnTo>
                    <a:pt x="175" y="71"/>
                  </a:lnTo>
                  <a:lnTo>
                    <a:pt x="170" y="67"/>
                  </a:lnTo>
                  <a:lnTo>
                    <a:pt x="165" y="63"/>
                  </a:lnTo>
                  <a:lnTo>
                    <a:pt x="158" y="61"/>
                  </a:lnTo>
                  <a:lnTo>
                    <a:pt x="151" y="60"/>
                  </a:lnTo>
                  <a:lnTo>
                    <a:pt x="143" y="60"/>
                  </a:lnTo>
                  <a:lnTo>
                    <a:pt x="133" y="60"/>
                  </a:lnTo>
                  <a:lnTo>
                    <a:pt x="123" y="62"/>
                  </a:lnTo>
                  <a:lnTo>
                    <a:pt x="115" y="65"/>
                  </a:lnTo>
                  <a:lnTo>
                    <a:pt x="106" y="70"/>
                  </a:lnTo>
                  <a:lnTo>
                    <a:pt x="100" y="77"/>
                  </a:lnTo>
                  <a:lnTo>
                    <a:pt x="93" y="83"/>
                  </a:lnTo>
                  <a:lnTo>
                    <a:pt x="88" y="91"/>
                  </a:lnTo>
                  <a:lnTo>
                    <a:pt x="85" y="101"/>
                  </a:lnTo>
                  <a:lnTo>
                    <a:pt x="82" y="111"/>
                  </a:lnTo>
                  <a:lnTo>
                    <a:pt x="80" y="126"/>
                  </a:lnTo>
                  <a:lnTo>
                    <a:pt x="78" y="146"/>
                  </a:lnTo>
                  <a:lnTo>
                    <a:pt x="78" y="168"/>
                  </a:lnTo>
                  <a:lnTo>
                    <a:pt x="78" y="302"/>
                  </a:lnTo>
                  <a:lnTo>
                    <a:pt x="0" y="302"/>
                  </a:lnTo>
                  <a:lnTo>
                    <a:pt x="0" y="6"/>
                  </a:lnTo>
                  <a:lnTo>
                    <a:pt x="73" y="6"/>
                  </a:lnTo>
                  <a:lnTo>
                    <a:pt x="73" y="49"/>
                  </a:lnTo>
                  <a:lnTo>
                    <a:pt x="82" y="38"/>
                  </a:lnTo>
                  <a:lnTo>
                    <a:pt x="94" y="28"/>
                  </a:lnTo>
                  <a:lnTo>
                    <a:pt x="105" y="18"/>
                  </a:lnTo>
                  <a:lnTo>
                    <a:pt x="117" y="12"/>
                  </a:lnTo>
                  <a:lnTo>
                    <a:pt x="129" y="6"/>
                  </a:lnTo>
                  <a:lnTo>
                    <a:pt x="142" y="2"/>
                  </a:lnTo>
                  <a:lnTo>
                    <a:pt x="157" y="0"/>
                  </a:lnTo>
                  <a:lnTo>
                    <a:pt x="171" y="0"/>
                  </a:lnTo>
                  <a:lnTo>
                    <a:pt x="183" y="0"/>
                  </a:lnTo>
                  <a:lnTo>
                    <a:pt x="195" y="1"/>
                  </a:lnTo>
                  <a:lnTo>
                    <a:pt x="207" y="4"/>
                  </a:lnTo>
                  <a:lnTo>
                    <a:pt x="218" y="9"/>
                  </a:lnTo>
                  <a:lnTo>
                    <a:pt x="228" y="13"/>
                  </a:lnTo>
                  <a:lnTo>
                    <a:pt x="237" y="20"/>
                  </a:lnTo>
                  <a:lnTo>
                    <a:pt x="244" y="25"/>
                  </a:lnTo>
                  <a:lnTo>
                    <a:pt x="251" y="33"/>
                  </a:lnTo>
                  <a:lnTo>
                    <a:pt x="256" y="40"/>
                  </a:lnTo>
                  <a:lnTo>
                    <a:pt x="260" y="48"/>
                  </a:lnTo>
                  <a:lnTo>
                    <a:pt x="264" y="57"/>
                  </a:lnTo>
                  <a:lnTo>
                    <a:pt x="265" y="65"/>
                  </a:lnTo>
                  <a:lnTo>
                    <a:pt x="268" y="75"/>
                  </a:lnTo>
                  <a:lnTo>
                    <a:pt x="269" y="87"/>
                  </a:lnTo>
                  <a:lnTo>
                    <a:pt x="271" y="102"/>
                  </a:lnTo>
                  <a:lnTo>
                    <a:pt x="271" y="118"/>
                  </a:lnTo>
                  <a:lnTo>
                    <a:pt x="271" y="302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5" name="Freeform 457">
              <a:extLst>
                <a:ext uri="{FF2B5EF4-FFF2-40B4-BE49-F238E27FC236}">
                  <a16:creationId xmlns:a16="http://schemas.microsoft.com/office/drawing/2014/main" id="{E81A4431-6B61-40B8-8791-A02B15D85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4" y="2690"/>
              <a:ext cx="70" cy="77"/>
            </a:xfrm>
            <a:custGeom>
              <a:avLst/>
              <a:gdLst>
                <a:gd name="T0" fmla="*/ 274 w 278"/>
                <a:gd name="T1" fmla="*/ 221 h 309"/>
                <a:gd name="T2" fmla="*/ 266 w 278"/>
                <a:gd name="T3" fmla="*/ 241 h 309"/>
                <a:gd name="T4" fmla="*/ 254 w 278"/>
                <a:gd name="T5" fmla="*/ 258 h 309"/>
                <a:gd name="T6" fmla="*/ 242 w 278"/>
                <a:gd name="T7" fmla="*/ 274 h 309"/>
                <a:gd name="T8" fmla="*/ 226 w 278"/>
                <a:gd name="T9" fmla="*/ 286 h 309"/>
                <a:gd name="T10" fmla="*/ 209 w 278"/>
                <a:gd name="T11" fmla="*/ 297 h 309"/>
                <a:gd name="T12" fmla="*/ 190 w 278"/>
                <a:gd name="T13" fmla="*/ 304 h 309"/>
                <a:gd name="T14" fmla="*/ 168 w 278"/>
                <a:gd name="T15" fmla="*/ 308 h 309"/>
                <a:gd name="T16" fmla="*/ 145 w 278"/>
                <a:gd name="T17" fmla="*/ 309 h 309"/>
                <a:gd name="T18" fmla="*/ 109 w 278"/>
                <a:gd name="T19" fmla="*/ 306 h 309"/>
                <a:gd name="T20" fmla="*/ 77 w 278"/>
                <a:gd name="T21" fmla="*/ 297 h 309"/>
                <a:gd name="T22" fmla="*/ 51 w 278"/>
                <a:gd name="T23" fmla="*/ 281 h 309"/>
                <a:gd name="T24" fmla="*/ 31 w 278"/>
                <a:gd name="T25" fmla="*/ 258 h 309"/>
                <a:gd name="T26" fmla="*/ 18 w 278"/>
                <a:gd name="T27" fmla="*/ 237 h 309"/>
                <a:gd name="T28" fmla="*/ 8 w 278"/>
                <a:gd name="T29" fmla="*/ 213 h 309"/>
                <a:gd name="T30" fmla="*/ 3 w 278"/>
                <a:gd name="T31" fmla="*/ 186 h 309"/>
                <a:gd name="T32" fmla="*/ 0 w 278"/>
                <a:gd name="T33" fmla="*/ 156 h 309"/>
                <a:gd name="T34" fmla="*/ 3 w 278"/>
                <a:gd name="T35" fmla="*/ 122 h 309"/>
                <a:gd name="T36" fmla="*/ 11 w 278"/>
                <a:gd name="T37" fmla="*/ 90 h 309"/>
                <a:gd name="T38" fmla="*/ 23 w 278"/>
                <a:gd name="T39" fmla="*/ 63 h 309"/>
                <a:gd name="T40" fmla="*/ 40 w 278"/>
                <a:gd name="T41" fmla="*/ 41 h 309"/>
                <a:gd name="T42" fmla="*/ 60 w 278"/>
                <a:gd name="T43" fmla="*/ 22 h 309"/>
                <a:gd name="T44" fmla="*/ 83 w 278"/>
                <a:gd name="T45" fmla="*/ 9 h 309"/>
                <a:gd name="T46" fmla="*/ 109 w 278"/>
                <a:gd name="T47" fmla="*/ 1 h 309"/>
                <a:gd name="T48" fmla="*/ 137 w 278"/>
                <a:gd name="T49" fmla="*/ 0 h 309"/>
                <a:gd name="T50" fmla="*/ 169 w 278"/>
                <a:gd name="T51" fmla="*/ 2 h 309"/>
                <a:gd name="T52" fmla="*/ 197 w 278"/>
                <a:gd name="T53" fmla="*/ 10 h 309"/>
                <a:gd name="T54" fmla="*/ 221 w 278"/>
                <a:gd name="T55" fmla="*/ 24 h 309"/>
                <a:gd name="T56" fmla="*/ 242 w 278"/>
                <a:gd name="T57" fmla="*/ 42 h 309"/>
                <a:gd name="T58" fmla="*/ 258 w 278"/>
                <a:gd name="T59" fmla="*/ 67 h 309"/>
                <a:gd name="T60" fmla="*/ 270 w 278"/>
                <a:gd name="T61" fmla="*/ 98 h 309"/>
                <a:gd name="T62" fmla="*/ 276 w 278"/>
                <a:gd name="T63" fmla="*/ 135 h 309"/>
                <a:gd name="T64" fmla="*/ 278 w 278"/>
                <a:gd name="T65" fmla="*/ 176 h 309"/>
                <a:gd name="T66" fmla="*/ 83 w 278"/>
                <a:gd name="T67" fmla="*/ 193 h 309"/>
                <a:gd name="T68" fmla="*/ 89 w 278"/>
                <a:gd name="T69" fmla="*/ 215 h 309"/>
                <a:gd name="T70" fmla="*/ 96 w 278"/>
                <a:gd name="T71" fmla="*/ 225 h 309"/>
                <a:gd name="T72" fmla="*/ 105 w 278"/>
                <a:gd name="T73" fmla="*/ 236 h 309"/>
                <a:gd name="T74" fmla="*/ 116 w 278"/>
                <a:gd name="T75" fmla="*/ 243 h 309"/>
                <a:gd name="T76" fmla="*/ 133 w 278"/>
                <a:gd name="T77" fmla="*/ 249 h 309"/>
                <a:gd name="T78" fmla="*/ 154 w 278"/>
                <a:gd name="T79" fmla="*/ 249 h 309"/>
                <a:gd name="T80" fmla="*/ 170 w 278"/>
                <a:gd name="T81" fmla="*/ 245 h 309"/>
                <a:gd name="T82" fmla="*/ 182 w 278"/>
                <a:gd name="T83" fmla="*/ 235 h 309"/>
                <a:gd name="T84" fmla="*/ 191 w 278"/>
                <a:gd name="T85" fmla="*/ 219 h 309"/>
                <a:gd name="T86" fmla="*/ 199 w 278"/>
                <a:gd name="T87" fmla="*/ 128 h 309"/>
                <a:gd name="T88" fmla="*/ 195 w 278"/>
                <a:gd name="T89" fmla="*/ 99 h 309"/>
                <a:gd name="T90" fmla="*/ 190 w 278"/>
                <a:gd name="T91" fmla="*/ 87 h 309"/>
                <a:gd name="T92" fmla="*/ 182 w 278"/>
                <a:gd name="T93" fmla="*/ 77 h 309"/>
                <a:gd name="T94" fmla="*/ 164 w 278"/>
                <a:gd name="T95" fmla="*/ 63 h 309"/>
                <a:gd name="T96" fmla="*/ 142 w 278"/>
                <a:gd name="T97" fmla="*/ 60 h 309"/>
                <a:gd name="T98" fmla="*/ 118 w 278"/>
                <a:gd name="T99" fmla="*/ 63 h 309"/>
                <a:gd name="T100" fmla="*/ 100 w 278"/>
                <a:gd name="T101" fmla="*/ 78 h 309"/>
                <a:gd name="T102" fmla="*/ 92 w 278"/>
                <a:gd name="T103" fmla="*/ 89 h 309"/>
                <a:gd name="T104" fmla="*/ 87 w 278"/>
                <a:gd name="T105" fmla="*/ 101 h 309"/>
                <a:gd name="T106" fmla="*/ 83 w 278"/>
                <a:gd name="T107" fmla="*/ 1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309">
                  <a:moveTo>
                    <a:pt x="195" y="208"/>
                  </a:moveTo>
                  <a:lnTo>
                    <a:pt x="274" y="221"/>
                  </a:lnTo>
                  <a:lnTo>
                    <a:pt x="270" y="232"/>
                  </a:lnTo>
                  <a:lnTo>
                    <a:pt x="266" y="241"/>
                  </a:lnTo>
                  <a:lnTo>
                    <a:pt x="260" y="251"/>
                  </a:lnTo>
                  <a:lnTo>
                    <a:pt x="254" y="258"/>
                  </a:lnTo>
                  <a:lnTo>
                    <a:pt x="248" y="266"/>
                  </a:lnTo>
                  <a:lnTo>
                    <a:pt x="242" y="274"/>
                  </a:lnTo>
                  <a:lnTo>
                    <a:pt x="234" y="281"/>
                  </a:lnTo>
                  <a:lnTo>
                    <a:pt x="226" y="286"/>
                  </a:lnTo>
                  <a:lnTo>
                    <a:pt x="218" y="292"/>
                  </a:lnTo>
                  <a:lnTo>
                    <a:pt x="209" y="297"/>
                  </a:lnTo>
                  <a:lnTo>
                    <a:pt x="199" y="301"/>
                  </a:lnTo>
                  <a:lnTo>
                    <a:pt x="190" y="304"/>
                  </a:lnTo>
                  <a:lnTo>
                    <a:pt x="179" y="306"/>
                  </a:lnTo>
                  <a:lnTo>
                    <a:pt x="168" y="308"/>
                  </a:lnTo>
                  <a:lnTo>
                    <a:pt x="157" y="309"/>
                  </a:lnTo>
                  <a:lnTo>
                    <a:pt x="145" y="309"/>
                  </a:lnTo>
                  <a:lnTo>
                    <a:pt x="126" y="309"/>
                  </a:lnTo>
                  <a:lnTo>
                    <a:pt x="109" y="306"/>
                  </a:lnTo>
                  <a:lnTo>
                    <a:pt x="92" y="302"/>
                  </a:lnTo>
                  <a:lnTo>
                    <a:pt x="77" y="297"/>
                  </a:lnTo>
                  <a:lnTo>
                    <a:pt x="64" y="289"/>
                  </a:lnTo>
                  <a:lnTo>
                    <a:pt x="51" y="281"/>
                  </a:lnTo>
                  <a:lnTo>
                    <a:pt x="40" y="270"/>
                  </a:lnTo>
                  <a:lnTo>
                    <a:pt x="31" y="258"/>
                  </a:lnTo>
                  <a:lnTo>
                    <a:pt x="23" y="248"/>
                  </a:lnTo>
                  <a:lnTo>
                    <a:pt x="18" y="237"/>
                  </a:lnTo>
                  <a:lnTo>
                    <a:pt x="12" y="225"/>
                  </a:lnTo>
                  <a:lnTo>
                    <a:pt x="8" y="213"/>
                  </a:lnTo>
                  <a:lnTo>
                    <a:pt x="6" y="200"/>
                  </a:lnTo>
                  <a:lnTo>
                    <a:pt x="3" y="186"/>
                  </a:lnTo>
                  <a:lnTo>
                    <a:pt x="2" y="171"/>
                  </a:lnTo>
                  <a:lnTo>
                    <a:pt x="0" y="156"/>
                  </a:lnTo>
                  <a:lnTo>
                    <a:pt x="2" y="139"/>
                  </a:lnTo>
                  <a:lnTo>
                    <a:pt x="3" y="122"/>
                  </a:lnTo>
                  <a:lnTo>
                    <a:pt x="7" y="106"/>
                  </a:lnTo>
                  <a:lnTo>
                    <a:pt x="11" y="90"/>
                  </a:lnTo>
                  <a:lnTo>
                    <a:pt x="16" y="77"/>
                  </a:lnTo>
                  <a:lnTo>
                    <a:pt x="23" y="63"/>
                  </a:lnTo>
                  <a:lnTo>
                    <a:pt x="31" y="52"/>
                  </a:lnTo>
                  <a:lnTo>
                    <a:pt x="40" y="41"/>
                  </a:lnTo>
                  <a:lnTo>
                    <a:pt x="49" y="32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3" y="9"/>
                  </a:lnTo>
                  <a:lnTo>
                    <a:pt x="96" y="5"/>
                  </a:lnTo>
                  <a:lnTo>
                    <a:pt x="109" y="1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9" y="2"/>
                  </a:lnTo>
                  <a:lnTo>
                    <a:pt x="182" y="5"/>
                  </a:lnTo>
                  <a:lnTo>
                    <a:pt x="197" y="10"/>
                  </a:lnTo>
                  <a:lnTo>
                    <a:pt x="209" y="16"/>
                  </a:lnTo>
                  <a:lnTo>
                    <a:pt x="221" y="24"/>
                  </a:lnTo>
                  <a:lnTo>
                    <a:pt x="231" y="33"/>
                  </a:lnTo>
                  <a:lnTo>
                    <a:pt x="242" y="42"/>
                  </a:lnTo>
                  <a:lnTo>
                    <a:pt x="250" y="54"/>
                  </a:lnTo>
                  <a:lnTo>
                    <a:pt x="258" y="67"/>
                  </a:lnTo>
                  <a:lnTo>
                    <a:pt x="264" y="82"/>
                  </a:lnTo>
                  <a:lnTo>
                    <a:pt x="270" y="98"/>
                  </a:lnTo>
                  <a:lnTo>
                    <a:pt x="274" y="115"/>
                  </a:lnTo>
                  <a:lnTo>
                    <a:pt x="276" y="135"/>
                  </a:lnTo>
                  <a:lnTo>
                    <a:pt x="278" y="155"/>
                  </a:lnTo>
                  <a:lnTo>
                    <a:pt x="278" y="176"/>
                  </a:lnTo>
                  <a:lnTo>
                    <a:pt x="81" y="176"/>
                  </a:lnTo>
                  <a:lnTo>
                    <a:pt x="83" y="193"/>
                  </a:lnTo>
                  <a:lnTo>
                    <a:pt x="87" y="208"/>
                  </a:lnTo>
                  <a:lnTo>
                    <a:pt x="89" y="215"/>
                  </a:lnTo>
                  <a:lnTo>
                    <a:pt x="92" y="220"/>
                  </a:lnTo>
                  <a:lnTo>
                    <a:pt x="96" y="225"/>
                  </a:lnTo>
                  <a:lnTo>
                    <a:pt x="100" y="231"/>
                  </a:lnTo>
                  <a:lnTo>
                    <a:pt x="105" y="236"/>
                  </a:lnTo>
                  <a:lnTo>
                    <a:pt x="111" y="240"/>
                  </a:lnTo>
                  <a:lnTo>
                    <a:pt x="116" y="243"/>
                  </a:lnTo>
                  <a:lnTo>
                    <a:pt x="121" y="245"/>
                  </a:lnTo>
                  <a:lnTo>
                    <a:pt x="133" y="249"/>
                  </a:lnTo>
                  <a:lnTo>
                    <a:pt x="145" y="251"/>
                  </a:lnTo>
                  <a:lnTo>
                    <a:pt x="154" y="249"/>
                  </a:lnTo>
                  <a:lnTo>
                    <a:pt x="162" y="248"/>
                  </a:lnTo>
                  <a:lnTo>
                    <a:pt x="170" y="245"/>
                  </a:lnTo>
                  <a:lnTo>
                    <a:pt x="177" y="240"/>
                  </a:lnTo>
                  <a:lnTo>
                    <a:pt x="182" y="235"/>
                  </a:lnTo>
                  <a:lnTo>
                    <a:pt x="187" y="227"/>
                  </a:lnTo>
                  <a:lnTo>
                    <a:pt x="191" y="219"/>
                  </a:lnTo>
                  <a:lnTo>
                    <a:pt x="195" y="208"/>
                  </a:lnTo>
                  <a:close/>
                  <a:moveTo>
                    <a:pt x="199" y="128"/>
                  </a:moveTo>
                  <a:lnTo>
                    <a:pt x="198" y="113"/>
                  </a:lnTo>
                  <a:lnTo>
                    <a:pt x="195" y="99"/>
                  </a:lnTo>
                  <a:lnTo>
                    <a:pt x="193" y="93"/>
                  </a:lnTo>
                  <a:lnTo>
                    <a:pt x="190" y="87"/>
                  </a:lnTo>
                  <a:lnTo>
                    <a:pt x="186" y="82"/>
                  </a:lnTo>
                  <a:lnTo>
                    <a:pt x="182" y="77"/>
                  </a:lnTo>
                  <a:lnTo>
                    <a:pt x="174" y="69"/>
                  </a:lnTo>
                  <a:lnTo>
                    <a:pt x="164" y="63"/>
                  </a:lnTo>
                  <a:lnTo>
                    <a:pt x="153" y="61"/>
                  </a:lnTo>
                  <a:lnTo>
                    <a:pt x="142" y="60"/>
                  </a:lnTo>
                  <a:lnTo>
                    <a:pt x="129" y="61"/>
                  </a:lnTo>
                  <a:lnTo>
                    <a:pt x="118" y="63"/>
                  </a:lnTo>
                  <a:lnTo>
                    <a:pt x="108" y="70"/>
                  </a:lnTo>
                  <a:lnTo>
                    <a:pt x="100" y="78"/>
                  </a:lnTo>
                  <a:lnTo>
                    <a:pt x="96" y="83"/>
                  </a:lnTo>
                  <a:lnTo>
                    <a:pt x="92" y="89"/>
                  </a:lnTo>
                  <a:lnTo>
                    <a:pt x="89" y="94"/>
                  </a:lnTo>
                  <a:lnTo>
                    <a:pt x="87" y="101"/>
                  </a:lnTo>
                  <a:lnTo>
                    <a:pt x="84" y="114"/>
                  </a:lnTo>
                  <a:lnTo>
                    <a:pt x="83" y="128"/>
                  </a:lnTo>
                  <a:lnTo>
                    <a:pt x="199" y="128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6" name="Freeform 458">
              <a:extLst>
                <a:ext uri="{FF2B5EF4-FFF2-40B4-BE49-F238E27FC236}">
                  <a16:creationId xmlns:a16="http://schemas.microsoft.com/office/drawing/2014/main" id="{391D86C1-60AB-44DD-AFED-84880575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2690"/>
              <a:ext cx="48" cy="76"/>
            </a:xfrm>
            <a:custGeom>
              <a:avLst/>
              <a:gdLst>
                <a:gd name="T0" fmla="*/ 78 w 192"/>
                <a:gd name="T1" fmla="*/ 302 h 302"/>
                <a:gd name="T2" fmla="*/ 0 w 192"/>
                <a:gd name="T3" fmla="*/ 302 h 302"/>
                <a:gd name="T4" fmla="*/ 0 w 192"/>
                <a:gd name="T5" fmla="*/ 6 h 302"/>
                <a:gd name="T6" fmla="*/ 73 w 192"/>
                <a:gd name="T7" fmla="*/ 6 h 302"/>
                <a:gd name="T8" fmla="*/ 73 w 192"/>
                <a:gd name="T9" fmla="*/ 48 h 302"/>
                <a:gd name="T10" fmla="*/ 82 w 192"/>
                <a:gd name="T11" fmla="*/ 34 h 302"/>
                <a:gd name="T12" fmla="*/ 90 w 192"/>
                <a:gd name="T13" fmla="*/ 24 h 302"/>
                <a:gd name="T14" fmla="*/ 98 w 192"/>
                <a:gd name="T15" fmla="*/ 14 h 302"/>
                <a:gd name="T16" fmla="*/ 106 w 192"/>
                <a:gd name="T17" fmla="*/ 9 h 302"/>
                <a:gd name="T18" fmla="*/ 114 w 192"/>
                <a:gd name="T19" fmla="*/ 5 h 302"/>
                <a:gd name="T20" fmla="*/ 122 w 192"/>
                <a:gd name="T21" fmla="*/ 1 h 302"/>
                <a:gd name="T22" fmla="*/ 131 w 192"/>
                <a:gd name="T23" fmla="*/ 0 h 302"/>
                <a:gd name="T24" fmla="*/ 140 w 192"/>
                <a:gd name="T25" fmla="*/ 0 h 302"/>
                <a:gd name="T26" fmla="*/ 154 w 192"/>
                <a:gd name="T27" fmla="*/ 0 h 302"/>
                <a:gd name="T28" fmla="*/ 167 w 192"/>
                <a:gd name="T29" fmla="*/ 2 h 302"/>
                <a:gd name="T30" fmla="*/ 179 w 192"/>
                <a:gd name="T31" fmla="*/ 8 h 302"/>
                <a:gd name="T32" fmla="*/ 192 w 192"/>
                <a:gd name="T33" fmla="*/ 14 h 302"/>
                <a:gd name="T34" fmla="*/ 167 w 192"/>
                <a:gd name="T35" fmla="*/ 82 h 302"/>
                <a:gd name="T36" fmla="*/ 158 w 192"/>
                <a:gd name="T37" fmla="*/ 77 h 302"/>
                <a:gd name="T38" fmla="*/ 148 w 192"/>
                <a:gd name="T39" fmla="*/ 73 h 302"/>
                <a:gd name="T40" fmla="*/ 139 w 192"/>
                <a:gd name="T41" fmla="*/ 70 h 302"/>
                <a:gd name="T42" fmla="*/ 131 w 192"/>
                <a:gd name="T43" fmla="*/ 70 h 302"/>
                <a:gd name="T44" fmla="*/ 123 w 192"/>
                <a:gd name="T45" fmla="*/ 70 h 302"/>
                <a:gd name="T46" fmla="*/ 115 w 192"/>
                <a:gd name="T47" fmla="*/ 71 h 302"/>
                <a:gd name="T48" fmla="*/ 109 w 192"/>
                <a:gd name="T49" fmla="*/ 74 h 302"/>
                <a:gd name="T50" fmla="*/ 103 w 192"/>
                <a:gd name="T51" fmla="*/ 78 h 302"/>
                <a:gd name="T52" fmla="*/ 97 w 192"/>
                <a:gd name="T53" fmla="*/ 85 h 302"/>
                <a:gd name="T54" fmla="*/ 93 w 192"/>
                <a:gd name="T55" fmla="*/ 91 h 302"/>
                <a:gd name="T56" fmla="*/ 89 w 192"/>
                <a:gd name="T57" fmla="*/ 101 h 302"/>
                <a:gd name="T58" fmla="*/ 85 w 192"/>
                <a:gd name="T59" fmla="*/ 111 h 302"/>
                <a:gd name="T60" fmla="*/ 82 w 192"/>
                <a:gd name="T61" fmla="*/ 127 h 302"/>
                <a:gd name="T62" fmla="*/ 79 w 192"/>
                <a:gd name="T63" fmla="*/ 148 h 302"/>
                <a:gd name="T64" fmla="*/ 78 w 192"/>
                <a:gd name="T65" fmla="*/ 176 h 302"/>
                <a:gd name="T66" fmla="*/ 78 w 192"/>
                <a:gd name="T67" fmla="*/ 211 h 302"/>
                <a:gd name="T68" fmla="*/ 78 w 192"/>
                <a:gd name="T6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302">
                  <a:moveTo>
                    <a:pt x="78" y="302"/>
                  </a:moveTo>
                  <a:lnTo>
                    <a:pt x="0" y="302"/>
                  </a:lnTo>
                  <a:lnTo>
                    <a:pt x="0" y="6"/>
                  </a:lnTo>
                  <a:lnTo>
                    <a:pt x="73" y="6"/>
                  </a:lnTo>
                  <a:lnTo>
                    <a:pt x="73" y="48"/>
                  </a:lnTo>
                  <a:lnTo>
                    <a:pt x="82" y="34"/>
                  </a:lnTo>
                  <a:lnTo>
                    <a:pt x="90" y="24"/>
                  </a:lnTo>
                  <a:lnTo>
                    <a:pt x="98" y="14"/>
                  </a:lnTo>
                  <a:lnTo>
                    <a:pt x="106" y="9"/>
                  </a:lnTo>
                  <a:lnTo>
                    <a:pt x="114" y="5"/>
                  </a:lnTo>
                  <a:lnTo>
                    <a:pt x="122" y="1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7" y="2"/>
                  </a:lnTo>
                  <a:lnTo>
                    <a:pt x="179" y="8"/>
                  </a:lnTo>
                  <a:lnTo>
                    <a:pt x="192" y="14"/>
                  </a:lnTo>
                  <a:lnTo>
                    <a:pt x="167" y="82"/>
                  </a:lnTo>
                  <a:lnTo>
                    <a:pt x="158" y="77"/>
                  </a:lnTo>
                  <a:lnTo>
                    <a:pt x="148" y="73"/>
                  </a:lnTo>
                  <a:lnTo>
                    <a:pt x="139" y="70"/>
                  </a:lnTo>
                  <a:lnTo>
                    <a:pt x="131" y="70"/>
                  </a:lnTo>
                  <a:lnTo>
                    <a:pt x="123" y="70"/>
                  </a:lnTo>
                  <a:lnTo>
                    <a:pt x="115" y="71"/>
                  </a:lnTo>
                  <a:lnTo>
                    <a:pt x="109" y="74"/>
                  </a:lnTo>
                  <a:lnTo>
                    <a:pt x="103" y="78"/>
                  </a:lnTo>
                  <a:lnTo>
                    <a:pt x="97" y="85"/>
                  </a:lnTo>
                  <a:lnTo>
                    <a:pt x="93" y="91"/>
                  </a:lnTo>
                  <a:lnTo>
                    <a:pt x="89" y="101"/>
                  </a:lnTo>
                  <a:lnTo>
                    <a:pt x="85" y="111"/>
                  </a:lnTo>
                  <a:lnTo>
                    <a:pt x="82" y="127"/>
                  </a:lnTo>
                  <a:lnTo>
                    <a:pt x="79" y="148"/>
                  </a:lnTo>
                  <a:lnTo>
                    <a:pt x="78" y="176"/>
                  </a:lnTo>
                  <a:lnTo>
                    <a:pt x="78" y="211"/>
                  </a:lnTo>
                  <a:lnTo>
                    <a:pt x="78" y="302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7" name="Freeform 459">
              <a:extLst>
                <a:ext uri="{FF2B5EF4-FFF2-40B4-BE49-F238E27FC236}">
                  <a16:creationId xmlns:a16="http://schemas.microsoft.com/office/drawing/2014/main" id="{E67CDB3D-2C6D-43E3-A45A-DC22DBFFB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" y="2690"/>
              <a:ext cx="70" cy="77"/>
            </a:xfrm>
            <a:custGeom>
              <a:avLst/>
              <a:gdLst>
                <a:gd name="T0" fmla="*/ 11 w 278"/>
                <a:gd name="T1" fmla="*/ 73 h 309"/>
                <a:gd name="T2" fmla="*/ 24 w 278"/>
                <a:gd name="T3" fmla="*/ 46 h 309"/>
                <a:gd name="T4" fmla="*/ 41 w 278"/>
                <a:gd name="T5" fmla="*/ 25 h 309"/>
                <a:gd name="T6" fmla="*/ 65 w 278"/>
                <a:gd name="T7" fmla="*/ 10 h 309"/>
                <a:gd name="T8" fmla="*/ 97 w 278"/>
                <a:gd name="T9" fmla="*/ 2 h 309"/>
                <a:gd name="T10" fmla="*/ 136 w 278"/>
                <a:gd name="T11" fmla="*/ 0 h 309"/>
                <a:gd name="T12" fmla="*/ 199 w 278"/>
                <a:gd name="T13" fmla="*/ 6 h 309"/>
                <a:gd name="T14" fmla="*/ 237 w 278"/>
                <a:gd name="T15" fmla="*/ 26 h 309"/>
                <a:gd name="T16" fmla="*/ 255 w 278"/>
                <a:gd name="T17" fmla="*/ 54 h 309"/>
                <a:gd name="T18" fmla="*/ 262 w 278"/>
                <a:gd name="T19" fmla="*/ 114 h 309"/>
                <a:gd name="T20" fmla="*/ 262 w 278"/>
                <a:gd name="T21" fmla="*/ 239 h 309"/>
                <a:gd name="T22" fmla="*/ 267 w 278"/>
                <a:gd name="T23" fmla="*/ 272 h 309"/>
                <a:gd name="T24" fmla="*/ 278 w 278"/>
                <a:gd name="T25" fmla="*/ 302 h 309"/>
                <a:gd name="T26" fmla="*/ 193 w 278"/>
                <a:gd name="T27" fmla="*/ 280 h 309"/>
                <a:gd name="T28" fmla="*/ 179 w 278"/>
                <a:gd name="T29" fmla="*/ 280 h 309"/>
                <a:gd name="T30" fmla="*/ 148 w 278"/>
                <a:gd name="T31" fmla="*/ 300 h 309"/>
                <a:gd name="T32" fmla="*/ 112 w 278"/>
                <a:gd name="T33" fmla="*/ 309 h 309"/>
                <a:gd name="T34" fmla="*/ 77 w 278"/>
                <a:gd name="T35" fmla="*/ 308 h 309"/>
                <a:gd name="T36" fmla="*/ 48 w 278"/>
                <a:gd name="T37" fmla="*/ 300 h 309"/>
                <a:gd name="T38" fmla="*/ 27 w 278"/>
                <a:gd name="T39" fmla="*/ 284 h 309"/>
                <a:gd name="T40" fmla="*/ 10 w 278"/>
                <a:gd name="T41" fmla="*/ 264 h 309"/>
                <a:gd name="T42" fmla="*/ 2 w 278"/>
                <a:gd name="T43" fmla="*/ 240 h 309"/>
                <a:gd name="T44" fmla="*/ 0 w 278"/>
                <a:gd name="T45" fmla="*/ 209 h 309"/>
                <a:gd name="T46" fmla="*/ 12 w 278"/>
                <a:gd name="T47" fmla="*/ 176 h 309"/>
                <a:gd name="T48" fmla="*/ 35 w 278"/>
                <a:gd name="T49" fmla="*/ 152 h 309"/>
                <a:gd name="T50" fmla="*/ 72 w 278"/>
                <a:gd name="T51" fmla="*/ 136 h 309"/>
                <a:gd name="T52" fmla="*/ 133 w 278"/>
                <a:gd name="T53" fmla="*/ 123 h 309"/>
                <a:gd name="T54" fmla="*/ 183 w 278"/>
                <a:gd name="T55" fmla="*/ 109 h 309"/>
                <a:gd name="T56" fmla="*/ 181 w 278"/>
                <a:gd name="T57" fmla="*/ 82 h 309"/>
                <a:gd name="T58" fmla="*/ 166 w 278"/>
                <a:gd name="T59" fmla="*/ 65 h 309"/>
                <a:gd name="T60" fmla="*/ 130 w 278"/>
                <a:gd name="T61" fmla="*/ 60 h 309"/>
                <a:gd name="T62" fmla="*/ 105 w 278"/>
                <a:gd name="T63" fmla="*/ 63 h 309"/>
                <a:gd name="T64" fmla="*/ 88 w 278"/>
                <a:gd name="T65" fmla="*/ 79 h 309"/>
                <a:gd name="T66" fmla="*/ 183 w 278"/>
                <a:gd name="T67" fmla="*/ 160 h 309"/>
                <a:gd name="T68" fmla="*/ 152 w 278"/>
                <a:gd name="T69" fmla="*/ 168 h 309"/>
                <a:gd name="T70" fmla="*/ 109 w 278"/>
                <a:gd name="T71" fmla="*/ 179 h 309"/>
                <a:gd name="T72" fmla="*/ 87 w 278"/>
                <a:gd name="T73" fmla="*/ 192 h 309"/>
                <a:gd name="T74" fmla="*/ 79 w 278"/>
                <a:gd name="T75" fmla="*/ 213 h 309"/>
                <a:gd name="T76" fmla="*/ 85 w 278"/>
                <a:gd name="T77" fmla="*/ 236 h 309"/>
                <a:gd name="T78" fmla="*/ 105 w 278"/>
                <a:gd name="T79" fmla="*/ 251 h 309"/>
                <a:gd name="T80" fmla="*/ 132 w 278"/>
                <a:gd name="T81" fmla="*/ 253 h 309"/>
                <a:gd name="T82" fmla="*/ 162 w 278"/>
                <a:gd name="T83" fmla="*/ 240 h 309"/>
                <a:gd name="T84" fmla="*/ 178 w 278"/>
                <a:gd name="T85" fmla="*/ 221 h 309"/>
                <a:gd name="T86" fmla="*/ 183 w 278"/>
                <a:gd name="T87" fmla="*/ 1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09">
                  <a:moveTo>
                    <a:pt x="79" y="97"/>
                  </a:moveTo>
                  <a:lnTo>
                    <a:pt x="8" y="83"/>
                  </a:lnTo>
                  <a:lnTo>
                    <a:pt x="11" y="73"/>
                  </a:lnTo>
                  <a:lnTo>
                    <a:pt x="15" y="63"/>
                  </a:lnTo>
                  <a:lnTo>
                    <a:pt x="19" y="54"/>
                  </a:lnTo>
                  <a:lnTo>
                    <a:pt x="24" y="46"/>
                  </a:lnTo>
                  <a:lnTo>
                    <a:pt x="30" y="38"/>
                  </a:lnTo>
                  <a:lnTo>
                    <a:pt x="36" y="32"/>
                  </a:lnTo>
                  <a:lnTo>
                    <a:pt x="41" y="25"/>
                  </a:lnTo>
                  <a:lnTo>
                    <a:pt x="49" y="20"/>
                  </a:lnTo>
                  <a:lnTo>
                    <a:pt x="57" y="14"/>
                  </a:lnTo>
                  <a:lnTo>
                    <a:pt x="65" y="10"/>
                  </a:lnTo>
                  <a:lnTo>
                    <a:pt x="75" y="8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2" y="0"/>
                  </a:lnTo>
                  <a:lnTo>
                    <a:pt x="136" y="0"/>
                  </a:lnTo>
                  <a:lnTo>
                    <a:pt x="161" y="0"/>
                  </a:lnTo>
                  <a:lnTo>
                    <a:pt x="182" y="2"/>
                  </a:lnTo>
                  <a:lnTo>
                    <a:pt x="199" y="6"/>
                  </a:lnTo>
                  <a:lnTo>
                    <a:pt x="214" y="12"/>
                  </a:lnTo>
                  <a:lnTo>
                    <a:pt x="226" y="18"/>
                  </a:lnTo>
                  <a:lnTo>
                    <a:pt x="237" y="26"/>
                  </a:lnTo>
                  <a:lnTo>
                    <a:pt x="244" y="34"/>
                  </a:lnTo>
                  <a:lnTo>
                    <a:pt x="251" y="44"/>
                  </a:lnTo>
                  <a:lnTo>
                    <a:pt x="255" y="54"/>
                  </a:lnTo>
                  <a:lnTo>
                    <a:pt x="259" y="70"/>
                  </a:lnTo>
                  <a:lnTo>
                    <a:pt x="260" y="90"/>
                  </a:lnTo>
                  <a:lnTo>
                    <a:pt x="262" y="114"/>
                  </a:lnTo>
                  <a:lnTo>
                    <a:pt x="260" y="205"/>
                  </a:lnTo>
                  <a:lnTo>
                    <a:pt x="260" y="223"/>
                  </a:lnTo>
                  <a:lnTo>
                    <a:pt x="262" y="239"/>
                  </a:lnTo>
                  <a:lnTo>
                    <a:pt x="263" y="252"/>
                  </a:lnTo>
                  <a:lnTo>
                    <a:pt x="264" y="262"/>
                  </a:lnTo>
                  <a:lnTo>
                    <a:pt x="267" y="272"/>
                  </a:lnTo>
                  <a:lnTo>
                    <a:pt x="270" y="282"/>
                  </a:lnTo>
                  <a:lnTo>
                    <a:pt x="274" y="292"/>
                  </a:lnTo>
                  <a:lnTo>
                    <a:pt x="278" y="302"/>
                  </a:lnTo>
                  <a:lnTo>
                    <a:pt x="201" y="302"/>
                  </a:lnTo>
                  <a:lnTo>
                    <a:pt x="197" y="293"/>
                  </a:lnTo>
                  <a:lnTo>
                    <a:pt x="193" y="280"/>
                  </a:lnTo>
                  <a:lnTo>
                    <a:pt x="191" y="273"/>
                  </a:lnTo>
                  <a:lnTo>
                    <a:pt x="190" y="270"/>
                  </a:lnTo>
                  <a:lnTo>
                    <a:pt x="179" y="280"/>
                  </a:lnTo>
                  <a:lnTo>
                    <a:pt x="169" y="288"/>
                  </a:lnTo>
                  <a:lnTo>
                    <a:pt x="158" y="294"/>
                  </a:lnTo>
                  <a:lnTo>
                    <a:pt x="148" y="300"/>
                  </a:lnTo>
                  <a:lnTo>
                    <a:pt x="136" y="304"/>
                  </a:lnTo>
                  <a:lnTo>
                    <a:pt x="124" y="306"/>
                  </a:lnTo>
                  <a:lnTo>
                    <a:pt x="112" y="309"/>
                  </a:lnTo>
                  <a:lnTo>
                    <a:pt x="99" y="309"/>
                  </a:lnTo>
                  <a:lnTo>
                    <a:pt x="87" y="309"/>
                  </a:lnTo>
                  <a:lnTo>
                    <a:pt x="77" y="308"/>
                  </a:lnTo>
                  <a:lnTo>
                    <a:pt x="67" y="306"/>
                  </a:lnTo>
                  <a:lnTo>
                    <a:pt x="57" y="302"/>
                  </a:lnTo>
                  <a:lnTo>
                    <a:pt x="48" y="300"/>
                  </a:lnTo>
                  <a:lnTo>
                    <a:pt x="40" y="296"/>
                  </a:lnTo>
                  <a:lnTo>
                    <a:pt x="34" y="290"/>
                  </a:lnTo>
                  <a:lnTo>
                    <a:pt x="27" y="284"/>
                  </a:lnTo>
                  <a:lnTo>
                    <a:pt x="20" y="278"/>
                  </a:lnTo>
                  <a:lnTo>
                    <a:pt x="15" y="270"/>
                  </a:lnTo>
                  <a:lnTo>
                    <a:pt x="10" y="264"/>
                  </a:lnTo>
                  <a:lnTo>
                    <a:pt x="7" y="256"/>
                  </a:lnTo>
                  <a:lnTo>
                    <a:pt x="3" y="248"/>
                  </a:lnTo>
                  <a:lnTo>
                    <a:pt x="2" y="240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0" y="209"/>
                  </a:lnTo>
                  <a:lnTo>
                    <a:pt x="3" y="197"/>
                  </a:lnTo>
                  <a:lnTo>
                    <a:pt x="7" y="187"/>
                  </a:lnTo>
                  <a:lnTo>
                    <a:pt x="12" y="176"/>
                  </a:lnTo>
                  <a:lnTo>
                    <a:pt x="19" y="167"/>
                  </a:lnTo>
                  <a:lnTo>
                    <a:pt x="27" y="159"/>
                  </a:lnTo>
                  <a:lnTo>
                    <a:pt x="35" y="152"/>
                  </a:lnTo>
                  <a:lnTo>
                    <a:pt x="45" y="147"/>
                  </a:lnTo>
                  <a:lnTo>
                    <a:pt x="57" y="142"/>
                  </a:lnTo>
                  <a:lnTo>
                    <a:pt x="72" y="136"/>
                  </a:lnTo>
                  <a:lnTo>
                    <a:pt x="89" y="132"/>
                  </a:lnTo>
                  <a:lnTo>
                    <a:pt x="108" y="128"/>
                  </a:lnTo>
                  <a:lnTo>
                    <a:pt x="133" y="123"/>
                  </a:lnTo>
                  <a:lnTo>
                    <a:pt x="154" y="118"/>
                  </a:lnTo>
                  <a:lnTo>
                    <a:pt x="172" y="114"/>
                  </a:lnTo>
                  <a:lnTo>
                    <a:pt x="183" y="109"/>
                  </a:lnTo>
                  <a:lnTo>
                    <a:pt x="183" y="101"/>
                  </a:lnTo>
                  <a:lnTo>
                    <a:pt x="183" y="90"/>
                  </a:lnTo>
                  <a:lnTo>
                    <a:pt x="181" y="82"/>
                  </a:lnTo>
                  <a:lnTo>
                    <a:pt x="178" y="74"/>
                  </a:lnTo>
                  <a:lnTo>
                    <a:pt x="173" y="69"/>
                  </a:lnTo>
                  <a:lnTo>
                    <a:pt x="166" y="65"/>
                  </a:lnTo>
                  <a:lnTo>
                    <a:pt x="157" y="62"/>
                  </a:lnTo>
                  <a:lnTo>
                    <a:pt x="145" y="60"/>
                  </a:lnTo>
                  <a:lnTo>
                    <a:pt x="130" y="60"/>
                  </a:lnTo>
                  <a:lnTo>
                    <a:pt x="121" y="60"/>
                  </a:lnTo>
                  <a:lnTo>
                    <a:pt x="112" y="61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92" y="73"/>
                  </a:lnTo>
                  <a:lnTo>
                    <a:pt x="88" y="79"/>
                  </a:lnTo>
                  <a:lnTo>
                    <a:pt x="83" y="87"/>
                  </a:lnTo>
                  <a:lnTo>
                    <a:pt x="79" y="97"/>
                  </a:lnTo>
                  <a:close/>
                  <a:moveTo>
                    <a:pt x="183" y="160"/>
                  </a:moveTo>
                  <a:lnTo>
                    <a:pt x="175" y="163"/>
                  </a:lnTo>
                  <a:lnTo>
                    <a:pt x="165" y="166"/>
                  </a:lnTo>
                  <a:lnTo>
                    <a:pt x="152" y="168"/>
                  </a:lnTo>
                  <a:lnTo>
                    <a:pt x="136" y="172"/>
                  </a:lnTo>
                  <a:lnTo>
                    <a:pt x="121" y="175"/>
                  </a:lnTo>
                  <a:lnTo>
                    <a:pt x="109" y="179"/>
                  </a:lnTo>
                  <a:lnTo>
                    <a:pt x="100" y="183"/>
                  </a:lnTo>
                  <a:lnTo>
                    <a:pt x="93" y="186"/>
                  </a:lnTo>
                  <a:lnTo>
                    <a:pt x="87" y="192"/>
                  </a:lnTo>
                  <a:lnTo>
                    <a:pt x="83" y="197"/>
                  </a:lnTo>
                  <a:lnTo>
                    <a:pt x="79" y="205"/>
                  </a:lnTo>
                  <a:lnTo>
                    <a:pt x="79" y="213"/>
                  </a:lnTo>
                  <a:lnTo>
                    <a:pt x="79" y="221"/>
                  </a:lnTo>
                  <a:lnTo>
                    <a:pt x="81" y="229"/>
                  </a:lnTo>
                  <a:lnTo>
                    <a:pt x="85" y="236"/>
                  </a:lnTo>
                  <a:lnTo>
                    <a:pt x="91" y="241"/>
                  </a:lnTo>
                  <a:lnTo>
                    <a:pt x="97" y="247"/>
                  </a:lnTo>
                  <a:lnTo>
                    <a:pt x="105" y="251"/>
                  </a:lnTo>
                  <a:lnTo>
                    <a:pt x="113" y="253"/>
                  </a:lnTo>
                  <a:lnTo>
                    <a:pt x="122" y="253"/>
                  </a:lnTo>
                  <a:lnTo>
                    <a:pt x="132" y="253"/>
                  </a:lnTo>
                  <a:lnTo>
                    <a:pt x="142" y="251"/>
                  </a:lnTo>
                  <a:lnTo>
                    <a:pt x="153" y="247"/>
                  </a:lnTo>
                  <a:lnTo>
                    <a:pt x="162" y="240"/>
                  </a:lnTo>
                  <a:lnTo>
                    <a:pt x="169" y="235"/>
                  </a:lnTo>
                  <a:lnTo>
                    <a:pt x="174" y="228"/>
                  </a:lnTo>
                  <a:lnTo>
                    <a:pt x="178" y="221"/>
                  </a:lnTo>
                  <a:lnTo>
                    <a:pt x="181" y="213"/>
                  </a:lnTo>
                  <a:lnTo>
                    <a:pt x="183" y="199"/>
                  </a:lnTo>
                  <a:lnTo>
                    <a:pt x="183" y="176"/>
                  </a:lnTo>
                  <a:lnTo>
                    <a:pt x="183" y="160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8" name="Rectangle 460">
              <a:extLst>
                <a:ext uri="{FF2B5EF4-FFF2-40B4-BE49-F238E27FC236}">
                  <a16:creationId xmlns:a16="http://schemas.microsoft.com/office/drawing/2014/main" id="{E063031A-0DD7-476C-8C05-E38776D2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2663"/>
              <a:ext cx="19" cy="103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29" name="Freeform 461">
              <a:extLst>
                <a:ext uri="{FF2B5EF4-FFF2-40B4-BE49-F238E27FC236}">
                  <a16:creationId xmlns:a16="http://schemas.microsoft.com/office/drawing/2014/main" id="{315385A0-33C8-46C9-B7B8-2BCADF6F4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9" y="2690"/>
              <a:ext cx="69" cy="77"/>
            </a:xfrm>
            <a:custGeom>
              <a:avLst/>
              <a:gdLst>
                <a:gd name="T0" fmla="*/ 273 w 277"/>
                <a:gd name="T1" fmla="*/ 221 h 309"/>
                <a:gd name="T2" fmla="*/ 264 w 277"/>
                <a:gd name="T3" fmla="*/ 241 h 309"/>
                <a:gd name="T4" fmla="*/ 253 w 277"/>
                <a:gd name="T5" fmla="*/ 258 h 309"/>
                <a:gd name="T6" fmla="*/ 241 w 277"/>
                <a:gd name="T7" fmla="*/ 274 h 309"/>
                <a:gd name="T8" fmla="*/ 226 w 277"/>
                <a:gd name="T9" fmla="*/ 286 h 309"/>
                <a:gd name="T10" fmla="*/ 208 w 277"/>
                <a:gd name="T11" fmla="*/ 297 h 309"/>
                <a:gd name="T12" fmla="*/ 190 w 277"/>
                <a:gd name="T13" fmla="*/ 304 h 309"/>
                <a:gd name="T14" fmla="*/ 167 w 277"/>
                <a:gd name="T15" fmla="*/ 308 h 309"/>
                <a:gd name="T16" fmla="*/ 145 w 277"/>
                <a:gd name="T17" fmla="*/ 309 h 309"/>
                <a:gd name="T18" fmla="*/ 107 w 277"/>
                <a:gd name="T19" fmla="*/ 306 h 309"/>
                <a:gd name="T20" fmla="*/ 77 w 277"/>
                <a:gd name="T21" fmla="*/ 297 h 309"/>
                <a:gd name="T22" fmla="*/ 50 w 277"/>
                <a:gd name="T23" fmla="*/ 281 h 309"/>
                <a:gd name="T24" fmla="*/ 29 w 277"/>
                <a:gd name="T25" fmla="*/ 258 h 309"/>
                <a:gd name="T26" fmla="*/ 17 w 277"/>
                <a:gd name="T27" fmla="*/ 237 h 309"/>
                <a:gd name="T28" fmla="*/ 8 w 277"/>
                <a:gd name="T29" fmla="*/ 213 h 309"/>
                <a:gd name="T30" fmla="*/ 3 w 277"/>
                <a:gd name="T31" fmla="*/ 186 h 309"/>
                <a:gd name="T32" fmla="*/ 0 w 277"/>
                <a:gd name="T33" fmla="*/ 156 h 309"/>
                <a:gd name="T34" fmla="*/ 3 w 277"/>
                <a:gd name="T35" fmla="*/ 122 h 309"/>
                <a:gd name="T36" fmla="*/ 11 w 277"/>
                <a:gd name="T37" fmla="*/ 90 h 309"/>
                <a:gd name="T38" fmla="*/ 23 w 277"/>
                <a:gd name="T39" fmla="*/ 63 h 309"/>
                <a:gd name="T40" fmla="*/ 38 w 277"/>
                <a:gd name="T41" fmla="*/ 41 h 309"/>
                <a:gd name="T42" fmla="*/ 60 w 277"/>
                <a:gd name="T43" fmla="*/ 22 h 309"/>
                <a:gd name="T44" fmla="*/ 82 w 277"/>
                <a:gd name="T45" fmla="*/ 9 h 309"/>
                <a:gd name="T46" fmla="*/ 109 w 277"/>
                <a:gd name="T47" fmla="*/ 1 h 309"/>
                <a:gd name="T48" fmla="*/ 137 w 277"/>
                <a:gd name="T49" fmla="*/ 0 h 309"/>
                <a:gd name="T50" fmla="*/ 167 w 277"/>
                <a:gd name="T51" fmla="*/ 2 h 309"/>
                <a:gd name="T52" fmla="*/ 195 w 277"/>
                <a:gd name="T53" fmla="*/ 10 h 309"/>
                <a:gd name="T54" fmla="*/ 220 w 277"/>
                <a:gd name="T55" fmla="*/ 24 h 309"/>
                <a:gd name="T56" fmla="*/ 241 w 277"/>
                <a:gd name="T57" fmla="*/ 42 h 309"/>
                <a:gd name="T58" fmla="*/ 257 w 277"/>
                <a:gd name="T59" fmla="*/ 67 h 309"/>
                <a:gd name="T60" fmla="*/ 269 w 277"/>
                <a:gd name="T61" fmla="*/ 98 h 309"/>
                <a:gd name="T62" fmla="*/ 276 w 277"/>
                <a:gd name="T63" fmla="*/ 135 h 309"/>
                <a:gd name="T64" fmla="*/ 277 w 277"/>
                <a:gd name="T65" fmla="*/ 176 h 309"/>
                <a:gd name="T66" fmla="*/ 82 w 277"/>
                <a:gd name="T67" fmla="*/ 193 h 309"/>
                <a:gd name="T68" fmla="*/ 89 w 277"/>
                <a:gd name="T69" fmla="*/ 215 h 309"/>
                <a:gd name="T70" fmla="*/ 96 w 277"/>
                <a:gd name="T71" fmla="*/ 225 h 309"/>
                <a:gd name="T72" fmla="*/ 105 w 277"/>
                <a:gd name="T73" fmla="*/ 236 h 309"/>
                <a:gd name="T74" fmla="*/ 114 w 277"/>
                <a:gd name="T75" fmla="*/ 243 h 309"/>
                <a:gd name="T76" fmla="*/ 133 w 277"/>
                <a:gd name="T77" fmla="*/ 249 h 309"/>
                <a:gd name="T78" fmla="*/ 154 w 277"/>
                <a:gd name="T79" fmla="*/ 249 h 309"/>
                <a:gd name="T80" fmla="*/ 170 w 277"/>
                <a:gd name="T81" fmla="*/ 245 h 309"/>
                <a:gd name="T82" fmla="*/ 182 w 277"/>
                <a:gd name="T83" fmla="*/ 235 h 309"/>
                <a:gd name="T84" fmla="*/ 191 w 277"/>
                <a:gd name="T85" fmla="*/ 219 h 309"/>
                <a:gd name="T86" fmla="*/ 199 w 277"/>
                <a:gd name="T87" fmla="*/ 128 h 309"/>
                <a:gd name="T88" fmla="*/ 195 w 277"/>
                <a:gd name="T89" fmla="*/ 99 h 309"/>
                <a:gd name="T90" fmla="*/ 190 w 277"/>
                <a:gd name="T91" fmla="*/ 87 h 309"/>
                <a:gd name="T92" fmla="*/ 182 w 277"/>
                <a:gd name="T93" fmla="*/ 77 h 309"/>
                <a:gd name="T94" fmla="*/ 163 w 277"/>
                <a:gd name="T95" fmla="*/ 63 h 309"/>
                <a:gd name="T96" fmla="*/ 141 w 277"/>
                <a:gd name="T97" fmla="*/ 60 h 309"/>
                <a:gd name="T98" fmla="*/ 118 w 277"/>
                <a:gd name="T99" fmla="*/ 63 h 309"/>
                <a:gd name="T100" fmla="*/ 98 w 277"/>
                <a:gd name="T101" fmla="*/ 78 h 309"/>
                <a:gd name="T102" fmla="*/ 92 w 277"/>
                <a:gd name="T103" fmla="*/ 89 h 309"/>
                <a:gd name="T104" fmla="*/ 86 w 277"/>
                <a:gd name="T105" fmla="*/ 101 h 309"/>
                <a:gd name="T106" fmla="*/ 82 w 277"/>
                <a:gd name="T107" fmla="*/ 1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" h="309">
                  <a:moveTo>
                    <a:pt x="195" y="208"/>
                  </a:moveTo>
                  <a:lnTo>
                    <a:pt x="273" y="221"/>
                  </a:lnTo>
                  <a:lnTo>
                    <a:pt x="269" y="232"/>
                  </a:lnTo>
                  <a:lnTo>
                    <a:pt x="264" y="241"/>
                  </a:lnTo>
                  <a:lnTo>
                    <a:pt x="260" y="251"/>
                  </a:lnTo>
                  <a:lnTo>
                    <a:pt x="253" y="258"/>
                  </a:lnTo>
                  <a:lnTo>
                    <a:pt x="248" y="266"/>
                  </a:lnTo>
                  <a:lnTo>
                    <a:pt x="241" y="274"/>
                  </a:lnTo>
                  <a:lnTo>
                    <a:pt x="234" y="281"/>
                  </a:lnTo>
                  <a:lnTo>
                    <a:pt x="226" y="286"/>
                  </a:lnTo>
                  <a:lnTo>
                    <a:pt x="218" y="292"/>
                  </a:lnTo>
                  <a:lnTo>
                    <a:pt x="208" y="297"/>
                  </a:lnTo>
                  <a:lnTo>
                    <a:pt x="199" y="301"/>
                  </a:lnTo>
                  <a:lnTo>
                    <a:pt x="190" y="304"/>
                  </a:lnTo>
                  <a:lnTo>
                    <a:pt x="179" y="306"/>
                  </a:lnTo>
                  <a:lnTo>
                    <a:pt x="167" y="308"/>
                  </a:lnTo>
                  <a:lnTo>
                    <a:pt x="157" y="309"/>
                  </a:lnTo>
                  <a:lnTo>
                    <a:pt x="145" y="309"/>
                  </a:lnTo>
                  <a:lnTo>
                    <a:pt x="126" y="309"/>
                  </a:lnTo>
                  <a:lnTo>
                    <a:pt x="107" y="306"/>
                  </a:lnTo>
                  <a:lnTo>
                    <a:pt x="92" y="302"/>
                  </a:lnTo>
                  <a:lnTo>
                    <a:pt x="77" y="297"/>
                  </a:lnTo>
                  <a:lnTo>
                    <a:pt x="64" y="289"/>
                  </a:lnTo>
                  <a:lnTo>
                    <a:pt x="50" y="281"/>
                  </a:lnTo>
                  <a:lnTo>
                    <a:pt x="40" y="270"/>
                  </a:lnTo>
                  <a:lnTo>
                    <a:pt x="29" y="258"/>
                  </a:lnTo>
                  <a:lnTo>
                    <a:pt x="23" y="248"/>
                  </a:lnTo>
                  <a:lnTo>
                    <a:pt x="17" y="237"/>
                  </a:lnTo>
                  <a:lnTo>
                    <a:pt x="12" y="225"/>
                  </a:lnTo>
                  <a:lnTo>
                    <a:pt x="8" y="213"/>
                  </a:lnTo>
                  <a:lnTo>
                    <a:pt x="4" y="200"/>
                  </a:lnTo>
                  <a:lnTo>
                    <a:pt x="3" y="186"/>
                  </a:lnTo>
                  <a:lnTo>
                    <a:pt x="1" y="171"/>
                  </a:lnTo>
                  <a:lnTo>
                    <a:pt x="0" y="156"/>
                  </a:lnTo>
                  <a:lnTo>
                    <a:pt x="1" y="139"/>
                  </a:lnTo>
                  <a:lnTo>
                    <a:pt x="3" y="122"/>
                  </a:lnTo>
                  <a:lnTo>
                    <a:pt x="5" y="106"/>
                  </a:lnTo>
                  <a:lnTo>
                    <a:pt x="11" y="90"/>
                  </a:lnTo>
                  <a:lnTo>
                    <a:pt x="16" y="77"/>
                  </a:lnTo>
                  <a:lnTo>
                    <a:pt x="23" y="63"/>
                  </a:lnTo>
                  <a:lnTo>
                    <a:pt x="31" y="52"/>
                  </a:lnTo>
                  <a:lnTo>
                    <a:pt x="38" y="41"/>
                  </a:lnTo>
                  <a:lnTo>
                    <a:pt x="49" y="32"/>
                  </a:lnTo>
                  <a:lnTo>
                    <a:pt x="60" y="22"/>
                  </a:lnTo>
                  <a:lnTo>
                    <a:pt x="70" y="16"/>
                  </a:lnTo>
                  <a:lnTo>
                    <a:pt x="82" y="9"/>
                  </a:lnTo>
                  <a:lnTo>
                    <a:pt x="96" y="5"/>
                  </a:lnTo>
                  <a:lnTo>
                    <a:pt x="109" y="1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5"/>
                  </a:lnTo>
                  <a:lnTo>
                    <a:pt x="195" y="10"/>
                  </a:lnTo>
                  <a:lnTo>
                    <a:pt x="208" y="16"/>
                  </a:lnTo>
                  <a:lnTo>
                    <a:pt x="220" y="24"/>
                  </a:lnTo>
                  <a:lnTo>
                    <a:pt x="231" y="33"/>
                  </a:lnTo>
                  <a:lnTo>
                    <a:pt x="241" y="42"/>
                  </a:lnTo>
                  <a:lnTo>
                    <a:pt x="249" y="54"/>
                  </a:lnTo>
                  <a:lnTo>
                    <a:pt x="257" y="67"/>
                  </a:lnTo>
                  <a:lnTo>
                    <a:pt x="264" y="82"/>
                  </a:lnTo>
                  <a:lnTo>
                    <a:pt x="269" y="98"/>
                  </a:lnTo>
                  <a:lnTo>
                    <a:pt x="273" y="115"/>
                  </a:lnTo>
                  <a:lnTo>
                    <a:pt x="276" y="135"/>
                  </a:lnTo>
                  <a:lnTo>
                    <a:pt x="277" y="155"/>
                  </a:lnTo>
                  <a:lnTo>
                    <a:pt x="277" y="176"/>
                  </a:lnTo>
                  <a:lnTo>
                    <a:pt x="81" y="176"/>
                  </a:lnTo>
                  <a:lnTo>
                    <a:pt x="82" y="193"/>
                  </a:lnTo>
                  <a:lnTo>
                    <a:pt x="86" y="208"/>
                  </a:lnTo>
                  <a:lnTo>
                    <a:pt x="89" y="215"/>
                  </a:lnTo>
                  <a:lnTo>
                    <a:pt x="92" y="220"/>
                  </a:lnTo>
                  <a:lnTo>
                    <a:pt x="96" y="225"/>
                  </a:lnTo>
                  <a:lnTo>
                    <a:pt x="100" y="231"/>
                  </a:lnTo>
                  <a:lnTo>
                    <a:pt x="105" y="236"/>
                  </a:lnTo>
                  <a:lnTo>
                    <a:pt x="110" y="240"/>
                  </a:lnTo>
                  <a:lnTo>
                    <a:pt x="114" y="243"/>
                  </a:lnTo>
                  <a:lnTo>
                    <a:pt x="121" y="245"/>
                  </a:lnTo>
                  <a:lnTo>
                    <a:pt x="133" y="249"/>
                  </a:lnTo>
                  <a:lnTo>
                    <a:pt x="145" y="251"/>
                  </a:lnTo>
                  <a:lnTo>
                    <a:pt x="154" y="249"/>
                  </a:lnTo>
                  <a:lnTo>
                    <a:pt x="162" y="248"/>
                  </a:lnTo>
                  <a:lnTo>
                    <a:pt x="170" y="245"/>
                  </a:lnTo>
                  <a:lnTo>
                    <a:pt x="176" y="240"/>
                  </a:lnTo>
                  <a:lnTo>
                    <a:pt x="182" y="235"/>
                  </a:lnTo>
                  <a:lnTo>
                    <a:pt x="187" y="227"/>
                  </a:lnTo>
                  <a:lnTo>
                    <a:pt x="191" y="219"/>
                  </a:lnTo>
                  <a:lnTo>
                    <a:pt x="195" y="208"/>
                  </a:lnTo>
                  <a:close/>
                  <a:moveTo>
                    <a:pt x="199" y="128"/>
                  </a:moveTo>
                  <a:lnTo>
                    <a:pt x="198" y="113"/>
                  </a:lnTo>
                  <a:lnTo>
                    <a:pt x="195" y="99"/>
                  </a:lnTo>
                  <a:lnTo>
                    <a:pt x="192" y="93"/>
                  </a:lnTo>
                  <a:lnTo>
                    <a:pt x="190" y="87"/>
                  </a:lnTo>
                  <a:lnTo>
                    <a:pt x="186" y="82"/>
                  </a:lnTo>
                  <a:lnTo>
                    <a:pt x="182" y="77"/>
                  </a:lnTo>
                  <a:lnTo>
                    <a:pt x="174" y="69"/>
                  </a:lnTo>
                  <a:lnTo>
                    <a:pt x="163" y="63"/>
                  </a:lnTo>
                  <a:lnTo>
                    <a:pt x="153" y="61"/>
                  </a:lnTo>
                  <a:lnTo>
                    <a:pt x="141" y="60"/>
                  </a:lnTo>
                  <a:lnTo>
                    <a:pt x="129" y="61"/>
                  </a:lnTo>
                  <a:lnTo>
                    <a:pt x="118" y="63"/>
                  </a:lnTo>
                  <a:lnTo>
                    <a:pt x="107" y="70"/>
                  </a:lnTo>
                  <a:lnTo>
                    <a:pt x="98" y="78"/>
                  </a:lnTo>
                  <a:lnTo>
                    <a:pt x="96" y="83"/>
                  </a:lnTo>
                  <a:lnTo>
                    <a:pt x="92" y="89"/>
                  </a:lnTo>
                  <a:lnTo>
                    <a:pt x="89" y="94"/>
                  </a:lnTo>
                  <a:lnTo>
                    <a:pt x="86" y="101"/>
                  </a:lnTo>
                  <a:lnTo>
                    <a:pt x="84" y="114"/>
                  </a:lnTo>
                  <a:lnTo>
                    <a:pt x="82" y="128"/>
                  </a:lnTo>
                  <a:lnTo>
                    <a:pt x="199" y="128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0" name="Freeform 462">
              <a:extLst>
                <a:ext uri="{FF2B5EF4-FFF2-40B4-BE49-F238E27FC236}">
                  <a16:creationId xmlns:a16="http://schemas.microsoft.com/office/drawing/2014/main" id="{51F7B89F-E0DE-444F-B04C-0D5D3564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2690"/>
              <a:ext cx="69" cy="77"/>
            </a:xfrm>
            <a:custGeom>
              <a:avLst/>
              <a:gdLst>
                <a:gd name="T0" fmla="*/ 81 w 276"/>
                <a:gd name="T1" fmla="*/ 216 h 309"/>
                <a:gd name="T2" fmla="*/ 99 w 276"/>
                <a:gd name="T3" fmla="*/ 240 h 309"/>
                <a:gd name="T4" fmla="*/ 129 w 276"/>
                <a:gd name="T5" fmla="*/ 252 h 309"/>
                <a:gd name="T6" fmla="*/ 169 w 276"/>
                <a:gd name="T7" fmla="*/ 249 h 309"/>
                <a:gd name="T8" fmla="*/ 193 w 276"/>
                <a:gd name="T9" fmla="*/ 237 h 309"/>
                <a:gd name="T10" fmla="*/ 198 w 276"/>
                <a:gd name="T11" fmla="*/ 220 h 309"/>
                <a:gd name="T12" fmla="*/ 195 w 276"/>
                <a:gd name="T13" fmla="*/ 208 h 309"/>
                <a:gd name="T14" fmla="*/ 184 w 276"/>
                <a:gd name="T15" fmla="*/ 200 h 309"/>
                <a:gd name="T16" fmla="*/ 123 w 276"/>
                <a:gd name="T17" fmla="*/ 186 h 309"/>
                <a:gd name="T18" fmla="*/ 63 w 276"/>
                <a:gd name="T19" fmla="*/ 166 h 309"/>
                <a:gd name="T20" fmla="*/ 38 w 276"/>
                <a:gd name="T21" fmla="*/ 151 h 309"/>
                <a:gd name="T22" fmla="*/ 19 w 276"/>
                <a:gd name="T23" fmla="*/ 128 h 309"/>
                <a:gd name="T24" fmla="*/ 11 w 276"/>
                <a:gd name="T25" fmla="*/ 101 h 309"/>
                <a:gd name="T26" fmla="*/ 12 w 276"/>
                <a:gd name="T27" fmla="*/ 71 h 309"/>
                <a:gd name="T28" fmla="*/ 23 w 276"/>
                <a:gd name="T29" fmla="*/ 46 h 309"/>
                <a:gd name="T30" fmla="*/ 42 w 276"/>
                <a:gd name="T31" fmla="*/ 25 h 309"/>
                <a:gd name="T32" fmla="*/ 68 w 276"/>
                <a:gd name="T33" fmla="*/ 9 h 309"/>
                <a:gd name="T34" fmla="*/ 105 w 276"/>
                <a:gd name="T35" fmla="*/ 1 h 309"/>
                <a:gd name="T36" fmla="*/ 150 w 276"/>
                <a:gd name="T37" fmla="*/ 0 h 309"/>
                <a:gd name="T38" fmla="*/ 189 w 276"/>
                <a:gd name="T39" fmla="*/ 4 h 309"/>
                <a:gd name="T40" fmla="*/ 218 w 276"/>
                <a:gd name="T41" fmla="*/ 14 h 309"/>
                <a:gd name="T42" fmla="*/ 239 w 276"/>
                <a:gd name="T43" fmla="*/ 30 h 309"/>
                <a:gd name="T44" fmla="*/ 255 w 276"/>
                <a:gd name="T45" fmla="*/ 52 h 309"/>
                <a:gd name="T46" fmla="*/ 267 w 276"/>
                <a:gd name="T47" fmla="*/ 78 h 309"/>
                <a:gd name="T48" fmla="*/ 186 w 276"/>
                <a:gd name="T49" fmla="*/ 75 h 309"/>
                <a:gd name="T50" fmla="*/ 168 w 276"/>
                <a:gd name="T51" fmla="*/ 61 h 309"/>
                <a:gd name="T52" fmla="*/ 137 w 276"/>
                <a:gd name="T53" fmla="*/ 56 h 309"/>
                <a:gd name="T54" fmla="*/ 100 w 276"/>
                <a:gd name="T55" fmla="*/ 61 h 309"/>
                <a:gd name="T56" fmla="*/ 85 w 276"/>
                <a:gd name="T57" fmla="*/ 71 h 309"/>
                <a:gd name="T58" fmla="*/ 84 w 276"/>
                <a:gd name="T59" fmla="*/ 85 h 309"/>
                <a:gd name="T60" fmla="*/ 92 w 276"/>
                <a:gd name="T61" fmla="*/ 94 h 309"/>
                <a:gd name="T62" fmla="*/ 137 w 276"/>
                <a:gd name="T63" fmla="*/ 110 h 309"/>
                <a:gd name="T64" fmla="*/ 218 w 276"/>
                <a:gd name="T65" fmla="*/ 132 h 309"/>
                <a:gd name="T66" fmla="*/ 246 w 276"/>
                <a:gd name="T67" fmla="*/ 146 h 309"/>
                <a:gd name="T68" fmla="*/ 263 w 276"/>
                <a:gd name="T69" fmla="*/ 163 h 309"/>
                <a:gd name="T70" fmla="*/ 274 w 276"/>
                <a:gd name="T71" fmla="*/ 184 h 309"/>
                <a:gd name="T72" fmla="*/ 276 w 276"/>
                <a:gd name="T73" fmla="*/ 209 h 309"/>
                <a:gd name="T74" fmla="*/ 272 w 276"/>
                <a:gd name="T75" fmla="*/ 239 h 309"/>
                <a:gd name="T76" fmla="*/ 258 w 276"/>
                <a:gd name="T77" fmla="*/ 264 h 309"/>
                <a:gd name="T78" fmla="*/ 234 w 276"/>
                <a:gd name="T79" fmla="*/ 286 h 309"/>
                <a:gd name="T80" fmla="*/ 201 w 276"/>
                <a:gd name="T81" fmla="*/ 302 h 309"/>
                <a:gd name="T82" fmla="*/ 158 w 276"/>
                <a:gd name="T83" fmla="*/ 309 h 309"/>
                <a:gd name="T84" fmla="*/ 113 w 276"/>
                <a:gd name="T85" fmla="*/ 308 h 309"/>
                <a:gd name="T86" fmla="*/ 76 w 276"/>
                <a:gd name="T87" fmla="*/ 300 h 309"/>
                <a:gd name="T88" fmla="*/ 46 w 276"/>
                <a:gd name="T89" fmla="*/ 285 h 309"/>
                <a:gd name="T90" fmla="*/ 23 w 276"/>
                <a:gd name="T91" fmla="*/ 264 h 309"/>
                <a:gd name="T92" fmla="*/ 7 w 276"/>
                <a:gd name="T93" fmla="*/ 23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309">
                  <a:moveTo>
                    <a:pt x="0" y="217"/>
                  </a:moveTo>
                  <a:lnTo>
                    <a:pt x="79" y="205"/>
                  </a:lnTo>
                  <a:lnTo>
                    <a:pt x="81" y="216"/>
                  </a:lnTo>
                  <a:lnTo>
                    <a:pt x="87" y="225"/>
                  </a:lnTo>
                  <a:lnTo>
                    <a:pt x="92" y="233"/>
                  </a:lnTo>
                  <a:lnTo>
                    <a:pt x="99" y="240"/>
                  </a:lnTo>
                  <a:lnTo>
                    <a:pt x="108" y="245"/>
                  </a:lnTo>
                  <a:lnTo>
                    <a:pt x="117" y="249"/>
                  </a:lnTo>
                  <a:lnTo>
                    <a:pt x="129" y="252"/>
                  </a:lnTo>
                  <a:lnTo>
                    <a:pt x="142" y="252"/>
                  </a:lnTo>
                  <a:lnTo>
                    <a:pt x="156" y="252"/>
                  </a:lnTo>
                  <a:lnTo>
                    <a:pt x="169" y="249"/>
                  </a:lnTo>
                  <a:lnTo>
                    <a:pt x="180" y="247"/>
                  </a:lnTo>
                  <a:lnTo>
                    <a:pt x="188" y="241"/>
                  </a:lnTo>
                  <a:lnTo>
                    <a:pt x="193" y="237"/>
                  </a:lnTo>
                  <a:lnTo>
                    <a:pt x="195" y="232"/>
                  </a:lnTo>
                  <a:lnTo>
                    <a:pt x="197" y="227"/>
                  </a:lnTo>
                  <a:lnTo>
                    <a:pt x="198" y="220"/>
                  </a:lnTo>
                  <a:lnTo>
                    <a:pt x="198" y="216"/>
                  </a:lnTo>
                  <a:lnTo>
                    <a:pt x="197" y="212"/>
                  </a:lnTo>
                  <a:lnTo>
                    <a:pt x="195" y="208"/>
                  </a:lnTo>
                  <a:lnTo>
                    <a:pt x="193" y="205"/>
                  </a:lnTo>
                  <a:lnTo>
                    <a:pt x="189" y="203"/>
                  </a:lnTo>
                  <a:lnTo>
                    <a:pt x="184" y="200"/>
                  </a:lnTo>
                  <a:lnTo>
                    <a:pt x="176" y="197"/>
                  </a:lnTo>
                  <a:lnTo>
                    <a:pt x="166" y="195"/>
                  </a:lnTo>
                  <a:lnTo>
                    <a:pt x="123" y="186"/>
                  </a:lnTo>
                  <a:lnTo>
                    <a:pt x="89" y="175"/>
                  </a:lnTo>
                  <a:lnTo>
                    <a:pt x="75" y="171"/>
                  </a:lnTo>
                  <a:lnTo>
                    <a:pt x="63" y="166"/>
                  </a:lnTo>
                  <a:lnTo>
                    <a:pt x="54" y="162"/>
                  </a:lnTo>
                  <a:lnTo>
                    <a:pt x="46" y="156"/>
                  </a:lnTo>
                  <a:lnTo>
                    <a:pt x="38" y="151"/>
                  </a:lnTo>
                  <a:lnTo>
                    <a:pt x="31" y="144"/>
                  </a:lnTo>
                  <a:lnTo>
                    <a:pt x="24" y="136"/>
                  </a:lnTo>
                  <a:lnTo>
                    <a:pt x="19" y="128"/>
                  </a:lnTo>
                  <a:lnTo>
                    <a:pt x="15" y="119"/>
                  </a:lnTo>
                  <a:lnTo>
                    <a:pt x="12" y="110"/>
                  </a:lnTo>
                  <a:lnTo>
                    <a:pt x="11" y="101"/>
                  </a:lnTo>
                  <a:lnTo>
                    <a:pt x="11" y="90"/>
                  </a:lnTo>
                  <a:lnTo>
                    <a:pt x="11" y="81"/>
                  </a:lnTo>
                  <a:lnTo>
                    <a:pt x="12" y="71"/>
                  </a:lnTo>
                  <a:lnTo>
                    <a:pt x="15" y="63"/>
                  </a:lnTo>
                  <a:lnTo>
                    <a:pt x="18" y="54"/>
                  </a:lnTo>
                  <a:lnTo>
                    <a:pt x="23" y="46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42" y="25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8" y="9"/>
                  </a:lnTo>
                  <a:lnTo>
                    <a:pt x="80" y="5"/>
                  </a:lnTo>
                  <a:lnTo>
                    <a:pt x="92" y="2"/>
                  </a:lnTo>
                  <a:lnTo>
                    <a:pt x="105" y="1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77" y="2"/>
                  </a:lnTo>
                  <a:lnTo>
                    <a:pt x="189" y="4"/>
                  </a:lnTo>
                  <a:lnTo>
                    <a:pt x="199" y="6"/>
                  </a:lnTo>
                  <a:lnTo>
                    <a:pt x="209" y="10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3" y="24"/>
                  </a:lnTo>
                  <a:lnTo>
                    <a:pt x="239" y="30"/>
                  </a:lnTo>
                  <a:lnTo>
                    <a:pt x="246" y="37"/>
                  </a:lnTo>
                  <a:lnTo>
                    <a:pt x="251" y="44"/>
                  </a:lnTo>
                  <a:lnTo>
                    <a:pt x="255" y="52"/>
                  </a:lnTo>
                  <a:lnTo>
                    <a:pt x="260" y="60"/>
                  </a:lnTo>
                  <a:lnTo>
                    <a:pt x="263" y="69"/>
                  </a:lnTo>
                  <a:lnTo>
                    <a:pt x="267" y="78"/>
                  </a:lnTo>
                  <a:lnTo>
                    <a:pt x="193" y="91"/>
                  </a:lnTo>
                  <a:lnTo>
                    <a:pt x="190" y="83"/>
                  </a:lnTo>
                  <a:lnTo>
                    <a:pt x="186" y="75"/>
                  </a:lnTo>
                  <a:lnTo>
                    <a:pt x="181" y="70"/>
                  </a:lnTo>
                  <a:lnTo>
                    <a:pt x="174" y="65"/>
                  </a:lnTo>
                  <a:lnTo>
                    <a:pt x="168" y="61"/>
                  </a:lnTo>
                  <a:lnTo>
                    <a:pt x="158" y="58"/>
                  </a:lnTo>
                  <a:lnTo>
                    <a:pt x="149" y="56"/>
                  </a:lnTo>
                  <a:lnTo>
                    <a:pt x="137" y="56"/>
                  </a:lnTo>
                  <a:lnTo>
                    <a:pt x="123" y="56"/>
                  </a:lnTo>
                  <a:lnTo>
                    <a:pt x="111" y="58"/>
                  </a:lnTo>
                  <a:lnTo>
                    <a:pt x="100" y="61"/>
                  </a:lnTo>
                  <a:lnTo>
                    <a:pt x="92" y="65"/>
                  </a:lnTo>
                  <a:lnTo>
                    <a:pt x="88" y="67"/>
                  </a:lnTo>
                  <a:lnTo>
                    <a:pt x="85" y="71"/>
                  </a:lnTo>
                  <a:lnTo>
                    <a:pt x="84" y="75"/>
                  </a:lnTo>
                  <a:lnTo>
                    <a:pt x="84" y="81"/>
                  </a:lnTo>
                  <a:lnTo>
                    <a:pt x="84" y="85"/>
                  </a:lnTo>
                  <a:lnTo>
                    <a:pt x="85" y="87"/>
                  </a:lnTo>
                  <a:lnTo>
                    <a:pt x="88" y="91"/>
                  </a:lnTo>
                  <a:lnTo>
                    <a:pt x="92" y="94"/>
                  </a:lnTo>
                  <a:lnTo>
                    <a:pt x="100" y="99"/>
                  </a:lnTo>
                  <a:lnTo>
                    <a:pt x="115" y="103"/>
                  </a:lnTo>
                  <a:lnTo>
                    <a:pt x="137" y="110"/>
                  </a:lnTo>
                  <a:lnTo>
                    <a:pt x="165" y="117"/>
                  </a:lnTo>
                  <a:lnTo>
                    <a:pt x="194" y="125"/>
                  </a:lnTo>
                  <a:lnTo>
                    <a:pt x="218" y="132"/>
                  </a:lnTo>
                  <a:lnTo>
                    <a:pt x="229" y="136"/>
                  </a:lnTo>
                  <a:lnTo>
                    <a:pt x="238" y="142"/>
                  </a:lnTo>
                  <a:lnTo>
                    <a:pt x="246" y="146"/>
                  </a:lnTo>
                  <a:lnTo>
                    <a:pt x="253" y="151"/>
                  </a:lnTo>
                  <a:lnTo>
                    <a:pt x="258" y="156"/>
                  </a:lnTo>
                  <a:lnTo>
                    <a:pt x="263" y="163"/>
                  </a:lnTo>
                  <a:lnTo>
                    <a:pt x="267" y="170"/>
                  </a:lnTo>
                  <a:lnTo>
                    <a:pt x="271" y="176"/>
                  </a:lnTo>
                  <a:lnTo>
                    <a:pt x="274" y="184"/>
                  </a:lnTo>
                  <a:lnTo>
                    <a:pt x="275" y="192"/>
                  </a:lnTo>
                  <a:lnTo>
                    <a:pt x="276" y="200"/>
                  </a:lnTo>
                  <a:lnTo>
                    <a:pt x="276" y="209"/>
                  </a:lnTo>
                  <a:lnTo>
                    <a:pt x="276" y="220"/>
                  </a:lnTo>
                  <a:lnTo>
                    <a:pt x="275" y="229"/>
                  </a:lnTo>
                  <a:lnTo>
                    <a:pt x="272" y="239"/>
                  </a:lnTo>
                  <a:lnTo>
                    <a:pt x="268" y="248"/>
                  </a:lnTo>
                  <a:lnTo>
                    <a:pt x="263" y="256"/>
                  </a:lnTo>
                  <a:lnTo>
                    <a:pt x="258" y="264"/>
                  </a:lnTo>
                  <a:lnTo>
                    <a:pt x="251" y="272"/>
                  </a:lnTo>
                  <a:lnTo>
                    <a:pt x="243" y="280"/>
                  </a:lnTo>
                  <a:lnTo>
                    <a:pt x="234" y="286"/>
                  </a:lnTo>
                  <a:lnTo>
                    <a:pt x="223" y="293"/>
                  </a:lnTo>
                  <a:lnTo>
                    <a:pt x="213" y="298"/>
                  </a:lnTo>
                  <a:lnTo>
                    <a:pt x="201" y="302"/>
                  </a:lnTo>
                  <a:lnTo>
                    <a:pt x="188" y="305"/>
                  </a:lnTo>
                  <a:lnTo>
                    <a:pt x="173" y="308"/>
                  </a:lnTo>
                  <a:lnTo>
                    <a:pt x="158" y="309"/>
                  </a:lnTo>
                  <a:lnTo>
                    <a:pt x="142" y="309"/>
                  </a:lnTo>
                  <a:lnTo>
                    <a:pt x="128" y="309"/>
                  </a:lnTo>
                  <a:lnTo>
                    <a:pt x="113" y="308"/>
                  </a:lnTo>
                  <a:lnTo>
                    <a:pt x="100" y="306"/>
                  </a:lnTo>
                  <a:lnTo>
                    <a:pt x="88" y="304"/>
                  </a:lnTo>
                  <a:lnTo>
                    <a:pt x="76" y="300"/>
                  </a:lnTo>
                  <a:lnTo>
                    <a:pt x="65" y="296"/>
                  </a:lnTo>
                  <a:lnTo>
                    <a:pt x="55" y="290"/>
                  </a:lnTo>
                  <a:lnTo>
                    <a:pt x="46" y="285"/>
                  </a:lnTo>
                  <a:lnTo>
                    <a:pt x="38" y="278"/>
                  </a:lnTo>
                  <a:lnTo>
                    <a:pt x="30" y="272"/>
                  </a:lnTo>
                  <a:lnTo>
                    <a:pt x="23" y="264"/>
                  </a:lnTo>
                  <a:lnTo>
                    <a:pt x="16" y="256"/>
                  </a:lnTo>
                  <a:lnTo>
                    <a:pt x="11" y="247"/>
                  </a:lnTo>
                  <a:lnTo>
                    <a:pt x="7" y="237"/>
                  </a:lnTo>
                  <a:lnTo>
                    <a:pt x="3" y="22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1" name="Freeform 463">
              <a:extLst>
                <a:ext uri="{FF2B5EF4-FFF2-40B4-BE49-F238E27FC236}">
                  <a16:creationId xmlns:a16="http://schemas.microsoft.com/office/drawing/2014/main" id="{7C0E696A-A70B-4759-B21E-8BDF2EEB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473"/>
              <a:ext cx="111" cy="102"/>
            </a:xfrm>
            <a:custGeom>
              <a:avLst/>
              <a:gdLst>
                <a:gd name="T0" fmla="*/ 0 w 443"/>
                <a:gd name="T1" fmla="*/ 0 h 410"/>
                <a:gd name="T2" fmla="*/ 133 w 443"/>
                <a:gd name="T3" fmla="*/ 0 h 410"/>
                <a:gd name="T4" fmla="*/ 224 w 443"/>
                <a:gd name="T5" fmla="*/ 295 h 410"/>
                <a:gd name="T6" fmla="*/ 316 w 443"/>
                <a:gd name="T7" fmla="*/ 0 h 410"/>
                <a:gd name="T8" fmla="*/ 443 w 443"/>
                <a:gd name="T9" fmla="*/ 0 h 410"/>
                <a:gd name="T10" fmla="*/ 292 w 443"/>
                <a:gd name="T11" fmla="*/ 410 h 410"/>
                <a:gd name="T12" fmla="*/ 155 w 443"/>
                <a:gd name="T13" fmla="*/ 410 h 410"/>
                <a:gd name="T14" fmla="*/ 0 w 443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410">
                  <a:moveTo>
                    <a:pt x="0" y="0"/>
                  </a:moveTo>
                  <a:lnTo>
                    <a:pt x="133" y="0"/>
                  </a:lnTo>
                  <a:lnTo>
                    <a:pt x="224" y="295"/>
                  </a:lnTo>
                  <a:lnTo>
                    <a:pt x="316" y="0"/>
                  </a:lnTo>
                  <a:lnTo>
                    <a:pt x="443" y="0"/>
                  </a:lnTo>
                  <a:lnTo>
                    <a:pt x="292" y="410"/>
                  </a:lnTo>
                  <a:lnTo>
                    <a:pt x="155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2" name="Freeform 464">
              <a:extLst>
                <a:ext uri="{FF2B5EF4-FFF2-40B4-BE49-F238E27FC236}">
                  <a16:creationId xmlns:a16="http://schemas.microsoft.com/office/drawing/2014/main" id="{6C6EED82-85AD-48AB-AA13-7088CE74C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" y="1473"/>
              <a:ext cx="29" cy="102"/>
            </a:xfrm>
            <a:custGeom>
              <a:avLst/>
              <a:gdLst>
                <a:gd name="T0" fmla="*/ 0 w 114"/>
                <a:gd name="T1" fmla="*/ 0 h 410"/>
                <a:gd name="T2" fmla="*/ 114 w 114"/>
                <a:gd name="T3" fmla="*/ 0 h 410"/>
                <a:gd name="T4" fmla="*/ 114 w 114"/>
                <a:gd name="T5" fmla="*/ 78 h 410"/>
                <a:gd name="T6" fmla="*/ 0 w 114"/>
                <a:gd name="T7" fmla="*/ 78 h 410"/>
                <a:gd name="T8" fmla="*/ 0 w 114"/>
                <a:gd name="T9" fmla="*/ 0 h 410"/>
                <a:gd name="T10" fmla="*/ 0 w 114"/>
                <a:gd name="T11" fmla="*/ 113 h 410"/>
                <a:gd name="T12" fmla="*/ 114 w 114"/>
                <a:gd name="T13" fmla="*/ 113 h 410"/>
                <a:gd name="T14" fmla="*/ 114 w 114"/>
                <a:gd name="T15" fmla="*/ 410 h 410"/>
                <a:gd name="T16" fmla="*/ 0 w 114"/>
                <a:gd name="T17" fmla="*/ 410 h 410"/>
                <a:gd name="T18" fmla="*/ 0 w 114"/>
                <a:gd name="T19" fmla="*/ 11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10">
                  <a:moveTo>
                    <a:pt x="0" y="0"/>
                  </a:moveTo>
                  <a:lnTo>
                    <a:pt x="114" y="0"/>
                  </a:lnTo>
                  <a:lnTo>
                    <a:pt x="114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0" y="113"/>
                  </a:moveTo>
                  <a:lnTo>
                    <a:pt x="114" y="113"/>
                  </a:lnTo>
                  <a:lnTo>
                    <a:pt x="114" y="410"/>
                  </a:lnTo>
                  <a:lnTo>
                    <a:pt x="0" y="41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3" name="Freeform 465">
              <a:extLst>
                <a:ext uri="{FF2B5EF4-FFF2-40B4-BE49-F238E27FC236}">
                  <a16:creationId xmlns:a16="http://schemas.microsoft.com/office/drawing/2014/main" id="{E54605D3-DB2B-4487-ABC9-3C6A2475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73"/>
              <a:ext cx="56" cy="104"/>
            </a:xfrm>
            <a:custGeom>
              <a:avLst/>
              <a:gdLst>
                <a:gd name="T0" fmla="*/ 157 w 223"/>
                <a:gd name="T1" fmla="*/ 0 h 417"/>
                <a:gd name="T2" fmla="*/ 157 w 223"/>
                <a:gd name="T3" fmla="*/ 113 h 417"/>
                <a:gd name="T4" fmla="*/ 219 w 223"/>
                <a:gd name="T5" fmla="*/ 113 h 417"/>
                <a:gd name="T6" fmla="*/ 219 w 223"/>
                <a:gd name="T7" fmla="*/ 196 h 417"/>
                <a:gd name="T8" fmla="*/ 157 w 223"/>
                <a:gd name="T9" fmla="*/ 196 h 417"/>
                <a:gd name="T10" fmla="*/ 157 w 223"/>
                <a:gd name="T11" fmla="*/ 301 h 417"/>
                <a:gd name="T12" fmla="*/ 157 w 223"/>
                <a:gd name="T13" fmla="*/ 311 h 417"/>
                <a:gd name="T14" fmla="*/ 158 w 223"/>
                <a:gd name="T15" fmla="*/ 317 h 417"/>
                <a:gd name="T16" fmla="*/ 158 w 223"/>
                <a:gd name="T17" fmla="*/ 322 h 417"/>
                <a:gd name="T18" fmla="*/ 161 w 223"/>
                <a:gd name="T19" fmla="*/ 326 h 417"/>
                <a:gd name="T20" fmla="*/ 163 w 223"/>
                <a:gd name="T21" fmla="*/ 330 h 417"/>
                <a:gd name="T22" fmla="*/ 167 w 223"/>
                <a:gd name="T23" fmla="*/ 334 h 417"/>
                <a:gd name="T24" fmla="*/ 174 w 223"/>
                <a:gd name="T25" fmla="*/ 336 h 417"/>
                <a:gd name="T26" fmla="*/ 179 w 223"/>
                <a:gd name="T27" fmla="*/ 336 h 417"/>
                <a:gd name="T28" fmla="*/ 195 w 223"/>
                <a:gd name="T29" fmla="*/ 334 h 417"/>
                <a:gd name="T30" fmla="*/ 215 w 223"/>
                <a:gd name="T31" fmla="*/ 329 h 417"/>
                <a:gd name="T32" fmla="*/ 223 w 223"/>
                <a:gd name="T33" fmla="*/ 407 h 417"/>
                <a:gd name="T34" fmla="*/ 203 w 223"/>
                <a:gd name="T35" fmla="*/ 411 h 417"/>
                <a:gd name="T36" fmla="*/ 182 w 223"/>
                <a:gd name="T37" fmla="*/ 414 h 417"/>
                <a:gd name="T38" fmla="*/ 163 w 223"/>
                <a:gd name="T39" fmla="*/ 417 h 417"/>
                <a:gd name="T40" fmla="*/ 145 w 223"/>
                <a:gd name="T41" fmla="*/ 417 h 417"/>
                <a:gd name="T42" fmla="*/ 125 w 223"/>
                <a:gd name="T43" fmla="*/ 417 h 417"/>
                <a:gd name="T44" fmla="*/ 107 w 223"/>
                <a:gd name="T45" fmla="*/ 414 h 417"/>
                <a:gd name="T46" fmla="*/ 93 w 223"/>
                <a:gd name="T47" fmla="*/ 410 h 417"/>
                <a:gd name="T48" fmla="*/ 82 w 223"/>
                <a:gd name="T49" fmla="*/ 406 h 417"/>
                <a:gd name="T50" fmla="*/ 73 w 223"/>
                <a:gd name="T51" fmla="*/ 399 h 417"/>
                <a:gd name="T52" fmla="*/ 65 w 223"/>
                <a:gd name="T53" fmla="*/ 391 h 417"/>
                <a:gd name="T54" fmla="*/ 57 w 223"/>
                <a:gd name="T55" fmla="*/ 384 h 417"/>
                <a:gd name="T56" fmla="*/ 52 w 223"/>
                <a:gd name="T57" fmla="*/ 373 h 417"/>
                <a:gd name="T58" fmla="*/ 48 w 223"/>
                <a:gd name="T59" fmla="*/ 360 h 417"/>
                <a:gd name="T60" fmla="*/ 45 w 223"/>
                <a:gd name="T61" fmla="*/ 344 h 417"/>
                <a:gd name="T62" fmla="*/ 44 w 223"/>
                <a:gd name="T63" fmla="*/ 324 h 417"/>
                <a:gd name="T64" fmla="*/ 42 w 223"/>
                <a:gd name="T65" fmla="*/ 301 h 417"/>
                <a:gd name="T66" fmla="*/ 42 w 223"/>
                <a:gd name="T67" fmla="*/ 196 h 417"/>
                <a:gd name="T68" fmla="*/ 0 w 223"/>
                <a:gd name="T69" fmla="*/ 196 h 417"/>
                <a:gd name="T70" fmla="*/ 0 w 223"/>
                <a:gd name="T71" fmla="*/ 113 h 417"/>
                <a:gd name="T72" fmla="*/ 42 w 223"/>
                <a:gd name="T73" fmla="*/ 113 h 417"/>
                <a:gd name="T74" fmla="*/ 42 w 223"/>
                <a:gd name="T75" fmla="*/ 59 h 417"/>
                <a:gd name="T76" fmla="*/ 157 w 223"/>
                <a:gd name="T7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417">
                  <a:moveTo>
                    <a:pt x="157" y="0"/>
                  </a:moveTo>
                  <a:lnTo>
                    <a:pt x="157" y="113"/>
                  </a:lnTo>
                  <a:lnTo>
                    <a:pt x="219" y="113"/>
                  </a:lnTo>
                  <a:lnTo>
                    <a:pt x="219" y="196"/>
                  </a:lnTo>
                  <a:lnTo>
                    <a:pt x="157" y="196"/>
                  </a:lnTo>
                  <a:lnTo>
                    <a:pt x="157" y="301"/>
                  </a:lnTo>
                  <a:lnTo>
                    <a:pt x="157" y="311"/>
                  </a:lnTo>
                  <a:lnTo>
                    <a:pt x="158" y="317"/>
                  </a:lnTo>
                  <a:lnTo>
                    <a:pt x="158" y="322"/>
                  </a:lnTo>
                  <a:lnTo>
                    <a:pt x="161" y="326"/>
                  </a:lnTo>
                  <a:lnTo>
                    <a:pt x="163" y="330"/>
                  </a:lnTo>
                  <a:lnTo>
                    <a:pt x="167" y="334"/>
                  </a:lnTo>
                  <a:lnTo>
                    <a:pt x="174" y="336"/>
                  </a:lnTo>
                  <a:lnTo>
                    <a:pt x="179" y="336"/>
                  </a:lnTo>
                  <a:lnTo>
                    <a:pt x="195" y="334"/>
                  </a:lnTo>
                  <a:lnTo>
                    <a:pt x="215" y="329"/>
                  </a:lnTo>
                  <a:lnTo>
                    <a:pt x="223" y="407"/>
                  </a:lnTo>
                  <a:lnTo>
                    <a:pt x="203" y="411"/>
                  </a:lnTo>
                  <a:lnTo>
                    <a:pt x="182" y="414"/>
                  </a:lnTo>
                  <a:lnTo>
                    <a:pt x="163" y="417"/>
                  </a:lnTo>
                  <a:lnTo>
                    <a:pt x="145" y="417"/>
                  </a:lnTo>
                  <a:lnTo>
                    <a:pt x="125" y="417"/>
                  </a:lnTo>
                  <a:lnTo>
                    <a:pt x="107" y="414"/>
                  </a:lnTo>
                  <a:lnTo>
                    <a:pt x="93" y="410"/>
                  </a:lnTo>
                  <a:lnTo>
                    <a:pt x="82" y="406"/>
                  </a:lnTo>
                  <a:lnTo>
                    <a:pt x="73" y="399"/>
                  </a:lnTo>
                  <a:lnTo>
                    <a:pt x="65" y="391"/>
                  </a:lnTo>
                  <a:lnTo>
                    <a:pt x="57" y="384"/>
                  </a:lnTo>
                  <a:lnTo>
                    <a:pt x="52" y="373"/>
                  </a:lnTo>
                  <a:lnTo>
                    <a:pt x="48" y="360"/>
                  </a:lnTo>
                  <a:lnTo>
                    <a:pt x="45" y="344"/>
                  </a:lnTo>
                  <a:lnTo>
                    <a:pt x="44" y="324"/>
                  </a:lnTo>
                  <a:lnTo>
                    <a:pt x="42" y="301"/>
                  </a:lnTo>
                  <a:lnTo>
                    <a:pt x="42" y="196"/>
                  </a:lnTo>
                  <a:lnTo>
                    <a:pt x="0" y="196"/>
                  </a:lnTo>
                  <a:lnTo>
                    <a:pt x="0" y="113"/>
                  </a:lnTo>
                  <a:lnTo>
                    <a:pt x="42" y="113"/>
                  </a:lnTo>
                  <a:lnTo>
                    <a:pt x="42" y="5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4" name="Freeform 466">
              <a:extLst>
                <a:ext uri="{FF2B5EF4-FFF2-40B4-BE49-F238E27FC236}">
                  <a16:creationId xmlns:a16="http://schemas.microsoft.com/office/drawing/2014/main" id="{6DF76E42-0742-42D6-AF3F-9B194181D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1499"/>
              <a:ext cx="85" cy="78"/>
            </a:xfrm>
            <a:custGeom>
              <a:avLst/>
              <a:gdLst>
                <a:gd name="T0" fmla="*/ 13 w 342"/>
                <a:gd name="T1" fmla="*/ 79 h 311"/>
                <a:gd name="T2" fmla="*/ 26 w 342"/>
                <a:gd name="T3" fmla="*/ 47 h 311"/>
                <a:gd name="T4" fmla="*/ 50 w 342"/>
                <a:gd name="T5" fmla="*/ 25 h 311"/>
                <a:gd name="T6" fmla="*/ 79 w 342"/>
                <a:gd name="T7" fmla="*/ 11 h 311"/>
                <a:gd name="T8" fmla="*/ 118 w 342"/>
                <a:gd name="T9" fmla="*/ 3 h 311"/>
                <a:gd name="T10" fmla="*/ 163 w 342"/>
                <a:gd name="T11" fmla="*/ 0 h 311"/>
                <a:gd name="T12" fmla="*/ 228 w 342"/>
                <a:gd name="T13" fmla="*/ 4 h 311"/>
                <a:gd name="T14" fmla="*/ 273 w 342"/>
                <a:gd name="T15" fmla="*/ 15 h 311"/>
                <a:gd name="T16" fmla="*/ 304 w 342"/>
                <a:gd name="T17" fmla="*/ 37 h 311"/>
                <a:gd name="T18" fmla="*/ 319 w 342"/>
                <a:gd name="T19" fmla="*/ 67 h 311"/>
                <a:gd name="T20" fmla="*/ 327 w 342"/>
                <a:gd name="T21" fmla="*/ 100 h 311"/>
                <a:gd name="T22" fmla="*/ 327 w 342"/>
                <a:gd name="T23" fmla="*/ 259 h 311"/>
                <a:gd name="T24" fmla="*/ 342 w 342"/>
                <a:gd name="T25" fmla="*/ 304 h 311"/>
                <a:gd name="T26" fmla="*/ 227 w 342"/>
                <a:gd name="T27" fmla="*/ 287 h 311"/>
                <a:gd name="T28" fmla="*/ 212 w 342"/>
                <a:gd name="T29" fmla="*/ 278 h 311"/>
                <a:gd name="T30" fmla="*/ 179 w 342"/>
                <a:gd name="T31" fmla="*/ 299 h 311"/>
                <a:gd name="T32" fmla="*/ 127 w 342"/>
                <a:gd name="T33" fmla="*/ 309 h 311"/>
                <a:gd name="T34" fmla="*/ 83 w 342"/>
                <a:gd name="T35" fmla="*/ 309 h 311"/>
                <a:gd name="T36" fmla="*/ 51 w 342"/>
                <a:gd name="T37" fmla="*/ 301 h 311"/>
                <a:gd name="T38" fmla="*/ 28 w 342"/>
                <a:gd name="T39" fmla="*/ 285 h 311"/>
                <a:gd name="T40" fmla="*/ 10 w 342"/>
                <a:gd name="T41" fmla="*/ 266 h 311"/>
                <a:gd name="T42" fmla="*/ 2 w 342"/>
                <a:gd name="T43" fmla="*/ 243 h 311"/>
                <a:gd name="T44" fmla="*/ 1 w 342"/>
                <a:gd name="T45" fmla="*/ 218 h 311"/>
                <a:gd name="T46" fmla="*/ 5 w 342"/>
                <a:gd name="T47" fmla="*/ 195 h 311"/>
                <a:gd name="T48" fmla="*/ 16 w 342"/>
                <a:gd name="T49" fmla="*/ 175 h 311"/>
                <a:gd name="T50" fmla="*/ 32 w 342"/>
                <a:gd name="T51" fmla="*/ 159 h 311"/>
                <a:gd name="T52" fmla="*/ 69 w 342"/>
                <a:gd name="T53" fmla="*/ 144 h 311"/>
                <a:gd name="T54" fmla="*/ 146 w 342"/>
                <a:gd name="T55" fmla="*/ 126 h 311"/>
                <a:gd name="T56" fmla="*/ 185 w 342"/>
                <a:gd name="T57" fmla="*/ 117 h 311"/>
                <a:gd name="T58" fmla="*/ 216 w 342"/>
                <a:gd name="T59" fmla="*/ 106 h 311"/>
                <a:gd name="T60" fmla="*/ 212 w 342"/>
                <a:gd name="T61" fmla="*/ 81 h 311"/>
                <a:gd name="T62" fmla="*/ 196 w 342"/>
                <a:gd name="T63" fmla="*/ 71 h 311"/>
                <a:gd name="T64" fmla="*/ 164 w 342"/>
                <a:gd name="T65" fmla="*/ 69 h 311"/>
                <a:gd name="T66" fmla="*/ 135 w 342"/>
                <a:gd name="T67" fmla="*/ 77 h 311"/>
                <a:gd name="T68" fmla="*/ 122 w 342"/>
                <a:gd name="T69" fmla="*/ 94 h 311"/>
                <a:gd name="T70" fmla="*/ 204 w 342"/>
                <a:gd name="T71" fmla="*/ 167 h 311"/>
                <a:gd name="T72" fmla="*/ 167 w 342"/>
                <a:gd name="T73" fmla="*/ 178 h 311"/>
                <a:gd name="T74" fmla="*/ 130 w 342"/>
                <a:gd name="T75" fmla="*/ 191 h 311"/>
                <a:gd name="T76" fmla="*/ 116 w 342"/>
                <a:gd name="T77" fmla="*/ 206 h 311"/>
                <a:gd name="T78" fmla="*/ 115 w 342"/>
                <a:gd name="T79" fmla="*/ 223 h 311"/>
                <a:gd name="T80" fmla="*/ 123 w 342"/>
                <a:gd name="T81" fmla="*/ 239 h 311"/>
                <a:gd name="T82" fmla="*/ 143 w 342"/>
                <a:gd name="T83" fmla="*/ 247 h 311"/>
                <a:gd name="T84" fmla="*/ 170 w 342"/>
                <a:gd name="T85" fmla="*/ 246 h 311"/>
                <a:gd name="T86" fmla="*/ 193 w 342"/>
                <a:gd name="T87" fmla="*/ 234 h 311"/>
                <a:gd name="T88" fmla="*/ 209 w 342"/>
                <a:gd name="T89" fmla="*/ 216 h 311"/>
                <a:gd name="T90" fmla="*/ 216 w 342"/>
                <a:gd name="T91" fmla="*/ 1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2" h="311">
                  <a:moveTo>
                    <a:pt x="118" y="104"/>
                  </a:moveTo>
                  <a:lnTo>
                    <a:pt x="9" y="92"/>
                  </a:lnTo>
                  <a:lnTo>
                    <a:pt x="13" y="79"/>
                  </a:lnTo>
                  <a:lnTo>
                    <a:pt x="17" y="67"/>
                  </a:lnTo>
                  <a:lnTo>
                    <a:pt x="21" y="56"/>
                  </a:lnTo>
                  <a:lnTo>
                    <a:pt x="26" y="47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50" y="25"/>
                  </a:lnTo>
                  <a:lnTo>
                    <a:pt x="61" y="19"/>
                  </a:lnTo>
                  <a:lnTo>
                    <a:pt x="69" y="15"/>
                  </a:lnTo>
                  <a:lnTo>
                    <a:pt x="79" y="11"/>
                  </a:lnTo>
                  <a:lnTo>
                    <a:pt x="90" y="8"/>
                  </a:lnTo>
                  <a:lnTo>
                    <a:pt x="103" y="6"/>
                  </a:lnTo>
                  <a:lnTo>
                    <a:pt x="118" y="3"/>
                  </a:lnTo>
                  <a:lnTo>
                    <a:pt x="131" y="2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87" y="2"/>
                  </a:lnTo>
                  <a:lnTo>
                    <a:pt x="208" y="2"/>
                  </a:lnTo>
                  <a:lnTo>
                    <a:pt x="228" y="4"/>
                  </a:lnTo>
                  <a:lnTo>
                    <a:pt x="244" y="7"/>
                  </a:lnTo>
                  <a:lnTo>
                    <a:pt x="260" y="10"/>
                  </a:lnTo>
                  <a:lnTo>
                    <a:pt x="273" y="15"/>
                  </a:lnTo>
                  <a:lnTo>
                    <a:pt x="285" y="21"/>
                  </a:lnTo>
                  <a:lnTo>
                    <a:pt x="296" y="31"/>
                  </a:lnTo>
                  <a:lnTo>
                    <a:pt x="304" y="37"/>
                  </a:lnTo>
                  <a:lnTo>
                    <a:pt x="309" y="45"/>
                  </a:lnTo>
                  <a:lnTo>
                    <a:pt x="314" y="55"/>
                  </a:lnTo>
                  <a:lnTo>
                    <a:pt x="319" y="67"/>
                  </a:lnTo>
                  <a:lnTo>
                    <a:pt x="322" y="77"/>
                  </a:lnTo>
                  <a:lnTo>
                    <a:pt x="325" y="89"/>
                  </a:lnTo>
                  <a:lnTo>
                    <a:pt x="327" y="100"/>
                  </a:lnTo>
                  <a:lnTo>
                    <a:pt x="327" y="110"/>
                  </a:lnTo>
                  <a:lnTo>
                    <a:pt x="327" y="240"/>
                  </a:lnTo>
                  <a:lnTo>
                    <a:pt x="327" y="259"/>
                  </a:lnTo>
                  <a:lnTo>
                    <a:pt x="330" y="274"/>
                  </a:lnTo>
                  <a:lnTo>
                    <a:pt x="334" y="287"/>
                  </a:lnTo>
                  <a:lnTo>
                    <a:pt x="342" y="304"/>
                  </a:lnTo>
                  <a:lnTo>
                    <a:pt x="235" y="304"/>
                  </a:lnTo>
                  <a:lnTo>
                    <a:pt x="229" y="293"/>
                  </a:lnTo>
                  <a:lnTo>
                    <a:pt x="227" y="287"/>
                  </a:lnTo>
                  <a:lnTo>
                    <a:pt x="225" y="279"/>
                  </a:lnTo>
                  <a:lnTo>
                    <a:pt x="223" y="268"/>
                  </a:lnTo>
                  <a:lnTo>
                    <a:pt x="212" y="278"/>
                  </a:lnTo>
                  <a:lnTo>
                    <a:pt x="200" y="287"/>
                  </a:lnTo>
                  <a:lnTo>
                    <a:pt x="189" y="293"/>
                  </a:lnTo>
                  <a:lnTo>
                    <a:pt x="179" y="299"/>
                  </a:lnTo>
                  <a:lnTo>
                    <a:pt x="163" y="304"/>
                  </a:lnTo>
                  <a:lnTo>
                    <a:pt x="146" y="308"/>
                  </a:lnTo>
                  <a:lnTo>
                    <a:pt x="127" y="309"/>
                  </a:lnTo>
                  <a:lnTo>
                    <a:pt x="108" y="311"/>
                  </a:lnTo>
                  <a:lnTo>
                    <a:pt x="95" y="311"/>
                  </a:lnTo>
                  <a:lnTo>
                    <a:pt x="83" y="309"/>
                  </a:lnTo>
                  <a:lnTo>
                    <a:pt x="73" y="307"/>
                  </a:lnTo>
                  <a:lnTo>
                    <a:pt x="62" y="304"/>
                  </a:lnTo>
                  <a:lnTo>
                    <a:pt x="51" y="301"/>
                  </a:lnTo>
                  <a:lnTo>
                    <a:pt x="43" y="297"/>
                  </a:lnTo>
                  <a:lnTo>
                    <a:pt x="36" y="292"/>
                  </a:lnTo>
                  <a:lnTo>
                    <a:pt x="28" y="285"/>
                  </a:lnTo>
                  <a:lnTo>
                    <a:pt x="21" y="280"/>
                  </a:lnTo>
                  <a:lnTo>
                    <a:pt x="16" y="274"/>
                  </a:lnTo>
                  <a:lnTo>
                    <a:pt x="10" y="266"/>
                  </a:lnTo>
                  <a:lnTo>
                    <a:pt x="8" y="259"/>
                  </a:lnTo>
                  <a:lnTo>
                    <a:pt x="4" y="251"/>
                  </a:lnTo>
                  <a:lnTo>
                    <a:pt x="2" y="243"/>
                  </a:lnTo>
                  <a:lnTo>
                    <a:pt x="1" y="235"/>
                  </a:lnTo>
                  <a:lnTo>
                    <a:pt x="0" y="226"/>
                  </a:lnTo>
                  <a:lnTo>
                    <a:pt x="1" y="218"/>
                  </a:lnTo>
                  <a:lnTo>
                    <a:pt x="1" y="210"/>
                  </a:lnTo>
                  <a:lnTo>
                    <a:pt x="2" y="202"/>
                  </a:lnTo>
                  <a:lnTo>
                    <a:pt x="5" y="195"/>
                  </a:lnTo>
                  <a:lnTo>
                    <a:pt x="8" y="189"/>
                  </a:lnTo>
                  <a:lnTo>
                    <a:pt x="12" y="182"/>
                  </a:lnTo>
                  <a:lnTo>
                    <a:pt x="16" y="175"/>
                  </a:lnTo>
                  <a:lnTo>
                    <a:pt x="20" y="170"/>
                  </a:lnTo>
                  <a:lnTo>
                    <a:pt x="25" y="165"/>
                  </a:lnTo>
                  <a:lnTo>
                    <a:pt x="32" y="159"/>
                  </a:lnTo>
                  <a:lnTo>
                    <a:pt x="39" y="155"/>
                  </a:lnTo>
                  <a:lnTo>
                    <a:pt x="49" y="151"/>
                  </a:lnTo>
                  <a:lnTo>
                    <a:pt x="69" y="144"/>
                  </a:lnTo>
                  <a:lnTo>
                    <a:pt x="93" y="138"/>
                  </a:lnTo>
                  <a:lnTo>
                    <a:pt x="122" y="132"/>
                  </a:lnTo>
                  <a:lnTo>
                    <a:pt x="146" y="126"/>
                  </a:lnTo>
                  <a:lnTo>
                    <a:pt x="164" y="122"/>
                  </a:lnTo>
                  <a:lnTo>
                    <a:pt x="176" y="120"/>
                  </a:lnTo>
                  <a:lnTo>
                    <a:pt x="185" y="117"/>
                  </a:lnTo>
                  <a:lnTo>
                    <a:pt x="196" y="113"/>
                  </a:lnTo>
                  <a:lnTo>
                    <a:pt x="205" y="110"/>
                  </a:lnTo>
                  <a:lnTo>
                    <a:pt x="216" y="106"/>
                  </a:lnTo>
                  <a:lnTo>
                    <a:pt x="216" y="96"/>
                  </a:lnTo>
                  <a:lnTo>
                    <a:pt x="215" y="88"/>
                  </a:lnTo>
                  <a:lnTo>
                    <a:pt x="212" y="81"/>
                  </a:lnTo>
                  <a:lnTo>
                    <a:pt x="208" y="77"/>
                  </a:lnTo>
                  <a:lnTo>
                    <a:pt x="203" y="73"/>
                  </a:lnTo>
                  <a:lnTo>
                    <a:pt x="196" y="71"/>
                  </a:lnTo>
                  <a:lnTo>
                    <a:pt x="187" y="69"/>
                  </a:lnTo>
                  <a:lnTo>
                    <a:pt x="177" y="68"/>
                  </a:lnTo>
                  <a:lnTo>
                    <a:pt x="164" y="69"/>
                  </a:lnTo>
                  <a:lnTo>
                    <a:pt x="152" y="71"/>
                  </a:lnTo>
                  <a:lnTo>
                    <a:pt x="143" y="73"/>
                  </a:lnTo>
                  <a:lnTo>
                    <a:pt x="135" y="77"/>
                  </a:lnTo>
                  <a:lnTo>
                    <a:pt x="130" y="81"/>
                  </a:lnTo>
                  <a:lnTo>
                    <a:pt x="126" y="88"/>
                  </a:lnTo>
                  <a:lnTo>
                    <a:pt x="122" y="94"/>
                  </a:lnTo>
                  <a:lnTo>
                    <a:pt x="118" y="104"/>
                  </a:lnTo>
                  <a:close/>
                  <a:moveTo>
                    <a:pt x="216" y="163"/>
                  </a:moveTo>
                  <a:lnTo>
                    <a:pt x="204" y="167"/>
                  </a:lnTo>
                  <a:lnTo>
                    <a:pt x="192" y="171"/>
                  </a:lnTo>
                  <a:lnTo>
                    <a:pt x="180" y="175"/>
                  </a:lnTo>
                  <a:lnTo>
                    <a:pt x="167" y="178"/>
                  </a:lnTo>
                  <a:lnTo>
                    <a:pt x="152" y="183"/>
                  </a:lnTo>
                  <a:lnTo>
                    <a:pt x="139" y="187"/>
                  </a:lnTo>
                  <a:lnTo>
                    <a:pt x="130" y="191"/>
                  </a:lnTo>
                  <a:lnTo>
                    <a:pt x="123" y="197"/>
                  </a:lnTo>
                  <a:lnTo>
                    <a:pt x="119" y="201"/>
                  </a:lnTo>
                  <a:lnTo>
                    <a:pt x="116" y="206"/>
                  </a:lnTo>
                  <a:lnTo>
                    <a:pt x="115" y="211"/>
                  </a:lnTo>
                  <a:lnTo>
                    <a:pt x="114" y="218"/>
                  </a:lnTo>
                  <a:lnTo>
                    <a:pt x="115" y="223"/>
                  </a:lnTo>
                  <a:lnTo>
                    <a:pt x="116" y="230"/>
                  </a:lnTo>
                  <a:lnTo>
                    <a:pt x="119" y="235"/>
                  </a:lnTo>
                  <a:lnTo>
                    <a:pt x="123" y="239"/>
                  </a:lnTo>
                  <a:lnTo>
                    <a:pt x="128" y="243"/>
                  </a:lnTo>
                  <a:lnTo>
                    <a:pt x="135" y="246"/>
                  </a:lnTo>
                  <a:lnTo>
                    <a:pt x="143" y="247"/>
                  </a:lnTo>
                  <a:lnTo>
                    <a:pt x="151" y="247"/>
                  </a:lnTo>
                  <a:lnTo>
                    <a:pt x="160" y="247"/>
                  </a:lnTo>
                  <a:lnTo>
                    <a:pt x="170" y="246"/>
                  </a:lnTo>
                  <a:lnTo>
                    <a:pt x="177" y="243"/>
                  </a:lnTo>
                  <a:lnTo>
                    <a:pt x="187" y="239"/>
                  </a:lnTo>
                  <a:lnTo>
                    <a:pt x="193" y="234"/>
                  </a:lnTo>
                  <a:lnTo>
                    <a:pt x="200" y="228"/>
                  </a:lnTo>
                  <a:lnTo>
                    <a:pt x="205" y="222"/>
                  </a:lnTo>
                  <a:lnTo>
                    <a:pt x="209" y="216"/>
                  </a:lnTo>
                  <a:lnTo>
                    <a:pt x="212" y="209"/>
                  </a:lnTo>
                  <a:lnTo>
                    <a:pt x="215" y="201"/>
                  </a:lnTo>
                  <a:lnTo>
                    <a:pt x="216" y="191"/>
                  </a:lnTo>
                  <a:lnTo>
                    <a:pt x="216" y="182"/>
                  </a:lnTo>
                  <a:lnTo>
                    <a:pt x="21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5" name="Freeform 467">
              <a:extLst>
                <a:ext uri="{FF2B5EF4-FFF2-40B4-BE49-F238E27FC236}">
                  <a16:creationId xmlns:a16="http://schemas.microsoft.com/office/drawing/2014/main" id="{238EEE7F-8A99-422A-9C57-3E660BCE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499"/>
              <a:ext cx="126" cy="76"/>
            </a:xfrm>
            <a:custGeom>
              <a:avLst/>
              <a:gdLst>
                <a:gd name="T0" fmla="*/ 107 w 503"/>
                <a:gd name="T1" fmla="*/ 7 h 304"/>
                <a:gd name="T2" fmla="*/ 118 w 503"/>
                <a:gd name="T3" fmla="*/ 39 h 304"/>
                <a:gd name="T4" fmla="*/ 141 w 503"/>
                <a:gd name="T5" fmla="*/ 19 h 304"/>
                <a:gd name="T6" fmla="*/ 165 w 503"/>
                <a:gd name="T7" fmla="*/ 7 h 304"/>
                <a:gd name="T8" fmla="*/ 193 w 503"/>
                <a:gd name="T9" fmla="*/ 2 h 304"/>
                <a:gd name="T10" fmla="*/ 226 w 503"/>
                <a:gd name="T11" fmla="*/ 2 h 304"/>
                <a:gd name="T12" fmla="*/ 254 w 503"/>
                <a:gd name="T13" fmla="*/ 8 h 304"/>
                <a:gd name="T14" fmla="*/ 275 w 503"/>
                <a:gd name="T15" fmla="*/ 20 h 304"/>
                <a:gd name="T16" fmla="*/ 292 w 503"/>
                <a:gd name="T17" fmla="*/ 39 h 304"/>
                <a:gd name="T18" fmla="*/ 312 w 503"/>
                <a:gd name="T19" fmla="*/ 37 h 304"/>
                <a:gd name="T20" fmla="*/ 336 w 503"/>
                <a:gd name="T21" fmla="*/ 18 h 304"/>
                <a:gd name="T22" fmla="*/ 360 w 503"/>
                <a:gd name="T23" fmla="*/ 7 h 304"/>
                <a:gd name="T24" fmla="*/ 386 w 503"/>
                <a:gd name="T25" fmla="*/ 2 h 304"/>
                <a:gd name="T26" fmla="*/ 414 w 503"/>
                <a:gd name="T27" fmla="*/ 2 h 304"/>
                <a:gd name="T28" fmla="*/ 436 w 503"/>
                <a:gd name="T29" fmla="*/ 4 h 304"/>
                <a:gd name="T30" fmla="*/ 454 w 503"/>
                <a:gd name="T31" fmla="*/ 12 h 304"/>
                <a:gd name="T32" fmla="*/ 470 w 503"/>
                <a:gd name="T33" fmla="*/ 23 h 304"/>
                <a:gd name="T34" fmla="*/ 483 w 503"/>
                <a:gd name="T35" fmla="*/ 37 h 304"/>
                <a:gd name="T36" fmla="*/ 493 w 503"/>
                <a:gd name="T37" fmla="*/ 55 h 304"/>
                <a:gd name="T38" fmla="*/ 499 w 503"/>
                <a:gd name="T39" fmla="*/ 77 h 304"/>
                <a:gd name="T40" fmla="*/ 503 w 503"/>
                <a:gd name="T41" fmla="*/ 104 h 304"/>
                <a:gd name="T42" fmla="*/ 503 w 503"/>
                <a:gd name="T43" fmla="*/ 304 h 304"/>
                <a:gd name="T44" fmla="*/ 389 w 503"/>
                <a:gd name="T45" fmla="*/ 136 h 304"/>
                <a:gd name="T46" fmla="*/ 388 w 503"/>
                <a:gd name="T47" fmla="*/ 117 h 304"/>
                <a:gd name="T48" fmla="*/ 381 w 503"/>
                <a:gd name="T49" fmla="*/ 105 h 304"/>
                <a:gd name="T50" fmla="*/ 369 w 503"/>
                <a:gd name="T51" fmla="*/ 93 h 304"/>
                <a:gd name="T52" fmla="*/ 353 w 503"/>
                <a:gd name="T53" fmla="*/ 90 h 304"/>
                <a:gd name="T54" fmla="*/ 335 w 503"/>
                <a:gd name="T55" fmla="*/ 93 h 304"/>
                <a:gd name="T56" fmla="*/ 321 w 503"/>
                <a:gd name="T57" fmla="*/ 104 h 304"/>
                <a:gd name="T58" fmla="*/ 312 w 503"/>
                <a:gd name="T59" fmla="*/ 124 h 304"/>
                <a:gd name="T60" fmla="*/ 308 w 503"/>
                <a:gd name="T61" fmla="*/ 151 h 304"/>
                <a:gd name="T62" fmla="*/ 194 w 503"/>
                <a:gd name="T63" fmla="*/ 304 h 304"/>
                <a:gd name="T64" fmla="*/ 194 w 503"/>
                <a:gd name="T65" fmla="*/ 124 h 304"/>
                <a:gd name="T66" fmla="*/ 190 w 503"/>
                <a:gd name="T67" fmla="*/ 109 h 304"/>
                <a:gd name="T68" fmla="*/ 183 w 503"/>
                <a:gd name="T69" fmla="*/ 100 h 304"/>
                <a:gd name="T70" fmla="*/ 176 w 503"/>
                <a:gd name="T71" fmla="*/ 93 h 304"/>
                <a:gd name="T72" fmla="*/ 165 w 503"/>
                <a:gd name="T73" fmla="*/ 89 h 304"/>
                <a:gd name="T74" fmla="*/ 149 w 503"/>
                <a:gd name="T75" fmla="*/ 90 h 304"/>
                <a:gd name="T76" fmla="*/ 133 w 503"/>
                <a:gd name="T77" fmla="*/ 97 h 304"/>
                <a:gd name="T78" fmla="*/ 121 w 503"/>
                <a:gd name="T79" fmla="*/ 113 h 304"/>
                <a:gd name="T80" fmla="*/ 114 w 503"/>
                <a:gd name="T81" fmla="*/ 137 h 304"/>
                <a:gd name="T82" fmla="*/ 114 w 503"/>
                <a:gd name="T83" fmla="*/ 304 h 304"/>
                <a:gd name="T84" fmla="*/ 0 w 503"/>
                <a:gd name="T85" fmla="*/ 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304">
                  <a:moveTo>
                    <a:pt x="0" y="7"/>
                  </a:moveTo>
                  <a:lnTo>
                    <a:pt x="107" y="7"/>
                  </a:lnTo>
                  <a:lnTo>
                    <a:pt x="107" y="51"/>
                  </a:lnTo>
                  <a:lnTo>
                    <a:pt x="118" y="39"/>
                  </a:lnTo>
                  <a:lnTo>
                    <a:pt x="129" y="28"/>
                  </a:lnTo>
                  <a:lnTo>
                    <a:pt x="141" y="19"/>
                  </a:lnTo>
                  <a:lnTo>
                    <a:pt x="153" y="12"/>
                  </a:lnTo>
                  <a:lnTo>
                    <a:pt x="165" y="7"/>
                  </a:lnTo>
                  <a:lnTo>
                    <a:pt x="178" y="4"/>
                  </a:lnTo>
                  <a:lnTo>
                    <a:pt x="193" y="2"/>
                  </a:lnTo>
                  <a:lnTo>
                    <a:pt x="209" y="0"/>
                  </a:lnTo>
                  <a:lnTo>
                    <a:pt x="226" y="2"/>
                  </a:lnTo>
                  <a:lnTo>
                    <a:pt x="241" y="4"/>
                  </a:lnTo>
                  <a:lnTo>
                    <a:pt x="254" y="8"/>
                  </a:lnTo>
                  <a:lnTo>
                    <a:pt x="264" y="14"/>
                  </a:lnTo>
                  <a:lnTo>
                    <a:pt x="275" y="20"/>
                  </a:lnTo>
                  <a:lnTo>
                    <a:pt x="284" y="29"/>
                  </a:lnTo>
                  <a:lnTo>
                    <a:pt x="292" y="39"/>
                  </a:lnTo>
                  <a:lnTo>
                    <a:pt x="299" y="51"/>
                  </a:lnTo>
                  <a:lnTo>
                    <a:pt x="312" y="37"/>
                  </a:lnTo>
                  <a:lnTo>
                    <a:pt x="324" y="27"/>
                  </a:lnTo>
                  <a:lnTo>
                    <a:pt x="336" y="18"/>
                  </a:lnTo>
                  <a:lnTo>
                    <a:pt x="348" y="11"/>
                  </a:lnTo>
                  <a:lnTo>
                    <a:pt x="360" y="7"/>
                  </a:lnTo>
                  <a:lnTo>
                    <a:pt x="372" y="3"/>
                  </a:lnTo>
                  <a:lnTo>
                    <a:pt x="386" y="2"/>
                  </a:lnTo>
                  <a:lnTo>
                    <a:pt x="402" y="0"/>
                  </a:lnTo>
                  <a:lnTo>
                    <a:pt x="414" y="2"/>
                  </a:lnTo>
                  <a:lnTo>
                    <a:pt x="425" y="3"/>
                  </a:lnTo>
                  <a:lnTo>
                    <a:pt x="436" y="4"/>
                  </a:lnTo>
                  <a:lnTo>
                    <a:pt x="445" y="8"/>
                  </a:lnTo>
                  <a:lnTo>
                    <a:pt x="454" y="12"/>
                  </a:lnTo>
                  <a:lnTo>
                    <a:pt x="462" y="16"/>
                  </a:lnTo>
                  <a:lnTo>
                    <a:pt x="470" y="23"/>
                  </a:lnTo>
                  <a:lnTo>
                    <a:pt x="477" y="29"/>
                  </a:lnTo>
                  <a:lnTo>
                    <a:pt x="483" y="37"/>
                  </a:lnTo>
                  <a:lnTo>
                    <a:pt x="489" y="45"/>
                  </a:lnTo>
                  <a:lnTo>
                    <a:pt x="493" y="55"/>
                  </a:lnTo>
                  <a:lnTo>
                    <a:pt x="497" y="65"/>
                  </a:lnTo>
                  <a:lnTo>
                    <a:pt x="499" y="77"/>
                  </a:lnTo>
                  <a:lnTo>
                    <a:pt x="502" y="89"/>
                  </a:lnTo>
                  <a:lnTo>
                    <a:pt x="503" y="104"/>
                  </a:lnTo>
                  <a:lnTo>
                    <a:pt x="503" y="118"/>
                  </a:lnTo>
                  <a:lnTo>
                    <a:pt x="503" y="304"/>
                  </a:lnTo>
                  <a:lnTo>
                    <a:pt x="389" y="304"/>
                  </a:lnTo>
                  <a:lnTo>
                    <a:pt x="389" y="136"/>
                  </a:lnTo>
                  <a:lnTo>
                    <a:pt x="389" y="126"/>
                  </a:lnTo>
                  <a:lnTo>
                    <a:pt x="388" y="117"/>
                  </a:lnTo>
                  <a:lnTo>
                    <a:pt x="385" y="110"/>
                  </a:lnTo>
                  <a:lnTo>
                    <a:pt x="381" y="105"/>
                  </a:lnTo>
                  <a:lnTo>
                    <a:pt x="376" y="98"/>
                  </a:lnTo>
                  <a:lnTo>
                    <a:pt x="369" y="93"/>
                  </a:lnTo>
                  <a:lnTo>
                    <a:pt x="361" y="90"/>
                  </a:lnTo>
                  <a:lnTo>
                    <a:pt x="353" y="90"/>
                  </a:lnTo>
                  <a:lnTo>
                    <a:pt x="344" y="90"/>
                  </a:lnTo>
                  <a:lnTo>
                    <a:pt x="335" y="93"/>
                  </a:lnTo>
                  <a:lnTo>
                    <a:pt x="328" y="98"/>
                  </a:lnTo>
                  <a:lnTo>
                    <a:pt x="321" y="104"/>
                  </a:lnTo>
                  <a:lnTo>
                    <a:pt x="316" y="113"/>
                  </a:lnTo>
                  <a:lnTo>
                    <a:pt x="312" y="124"/>
                  </a:lnTo>
                  <a:lnTo>
                    <a:pt x="310" y="136"/>
                  </a:lnTo>
                  <a:lnTo>
                    <a:pt x="308" y="151"/>
                  </a:lnTo>
                  <a:lnTo>
                    <a:pt x="308" y="304"/>
                  </a:lnTo>
                  <a:lnTo>
                    <a:pt x="194" y="304"/>
                  </a:lnTo>
                  <a:lnTo>
                    <a:pt x="194" y="141"/>
                  </a:lnTo>
                  <a:lnTo>
                    <a:pt x="194" y="124"/>
                  </a:lnTo>
                  <a:lnTo>
                    <a:pt x="193" y="114"/>
                  </a:lnTo>
                  <a:lnTo>
                    <a:pt x="190" y="109"/>
                  </a:lnTo>
                  <a:lnTo>
                    <a:pt x="187" y="104"/>
                  </a:lnTo>
                  <a:lnTo>
                    <a:pt x="183" y="100"/>
                  </a:lnTo>
                  <a:lnTo>
                    <a:pt x="179" y="96"/>
                  </a:lnTo>
                  <a:lnTo>
                    <a:pt x="176" y="93"/>
                  </a:lnTo>
                  <a:lnTo>
                    <a:pt x="170" y="90"/>
                  </a:lnTo>
                  <a:lnTo>
                    <a:pt x="165" y="89"/>
                  </a:lnTo>
                  <a:lnTo>
                    <a:pt x="160" y="89"/>
                  </a:lnTo>
                  <a:lnTo>
                    <a:pt x="149" y="90"/>
                  </a:lnTo>
                  <a:lnTo>
                    <a:pt x="141" y="93"/>
                  </a:lnTo>
                  <a:lnTo>
                    <a:pt x="133" y="97"/>
                  </a:lnTo>
                  <a:lnTo>
                    <a:pt x="126" y="104"/>
                  </a:lnTo>
                  <a:lnTo>
                    <a:pt x="121" y="113"/>
                  </a:lnTo>
                  <a:lnTo>
                    <a:pt x="117" y="124"/>
                  </a:lnTo>
                  <a:lnTo>
                    <a:pt x="114" y="137"/>
                  </a:lnTo>
                  <a:lnTo>
                    <a:pt x="114" y="153"/>
                  </a:lnTo>
                  <a:lnTo>
                    <a:pt x="114" y="304"/>
                  </a:lnTo>
                  <a:lnTo>
                    <a:pt x="0" y="30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6" name="Freeform 468">
              <a:extLst>
                <a:ext uri="{FF2B5EF4-FFF2-40B4-BE49-F238E27FC236}">
                  <a16:creationId xmlns:a16="http://schemas.microsoft.com/office/drawing/2014/main" id="{71D04FAF-E974-48AE-9604-4DD5334A0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" y="1473"/>
              <a:ext cx="28" cy="102"/>
            </a:xfrm>
            <a:custGeom>
              <a:avLst/>
              <a:gdLst>
                <a:gd name="T0" fmla="*/ 0 w 113"/>
                <a:gd name="T1" fmla="*/ 0 h 410"/>
                <a:gd name="T2" fmla="*/ 113 w 113"/>
                <a:gd name="T3" fmla="*/ 0 h 410"/>
                <a:gd name="T4" fmla="*/ 113 w 113"/>
                <a:gd name="T5" fmla="*/ 78 h 410"/>
                <a:gd name="T6" fmla="*/ 0 w 113"/>
                <a:gd name="T7" fmla="*/ 78 h 410"/>
                <a:gd name="T8" fmla="*/ 0 w 113"/>
                <a:gd name="T9" fmla="*/ 0 h 410"/>
                <a:gd name="T10" fmla="*/ 0 w 113"/>
                <a:gd name="T11" fmla="*/ 113 h 410"/>
                <a:gd name="T12" fmla="*/ 113 w 113"/>
                <a:gd name="T13" fmla="*/ 113 h 410"/>
                <a:gd name="T14" fmla="*/ 113 w 113"/>
                <a:gd name="T15" fmla="*/ 410 h 410"/>
                <a:gd name="T16" fmla="*/ 0 w 113"/>
                <a:gd name="T17" fmla="*/ 410 h 410"/>
                <a:gd name="T18" fmla="*/ 0 w 113"/>
                <a:gd name="T19" fmla="*/ 11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410">
                  <a:moveTo>
                    <a:pt x="0" y="0"/>
                  </a:moveTo>
                  <a:lnTo>
                    <a:pt x="113" y="0"/>
                  </a:lnTo>
                  <a:lnTo>
                    <a:pt x="113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0" y="113"/>
                  </a:moveTo>
                  <a:lnTo>
                    <a:pt x="113" y="113"/>
                  </a:lnTo>
                  <a:lnTo>
                    <a:pt x="113" y="410"/>
                  </a:lnTo>
                  <a:lnTo>
                    <a:pt x="0" y="41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7" name="Freeform 469">
              <a:extLst>
                <a:ext uri="{FF2B5EF4-FFF2-40B4-BE49-F238E27FC236}">
                  <a16:creationId xmlns:a16="http://schemas.microsoft.com/office/drawing/2014/main" id="{EB96C81A-036C-4429-98AE-84A433F57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499"/>
              <a:ext cx="79" cy="76"/>
            </a:xfrm>
            <a:custGeom>
              <a:avLst/>
              <a:gdLst>
                <a:gd name="T0" fmla="*/ 0 w 313"/>
                <a:gd name="T1" fmla="*/ 7 h 304"/>
                <a:gd name="T2" fmla="*/ 106 w 313"/>
                <a:gd name="T3" fmla="*/ 7 h 304"/>
                <a:gd name="T4" fmla="*/ 106 w 313"/>
                <a:gd name="T5" fmla="*/ 56 h 304"/>
                <a:gd name="T6" fmla="*/ 118 w 313"/>
                <a:gd name="T7" fmla="*/ 43 h 304"/>
                <a:gd name="T8" fmla="*/ 130 w 313"/>
                <a:gd name="T9" fmla="*/ 31 h 304"/>
                <a:gd name="T10" fmla="*/ 142 w 313"/>
                <a:gd name="T11" fmla="*/ 21 h 304"/>
                <a:gd name="T12" fmla="*/ 154 w 313"/>
                <a:gd name="T13" fmla="*/ 14 h 304"/>
                <a:gd name="T14" fmla="*/ 167 w 313"/>
                <a:gd name="T15" fmla="*/ 8 h 304"/>
                <a:gd name="T16" fmla="*/ 180 w 313"/>
                <a:gd name="T17" fmla="*/ 4 h 304"/>
                <a:gd name="T18" fmla="*/ 196 w 313"/>
                <a:gd name="T19" fmla="*/ 2 h 304"/>
                <a:gd name="T20" fmla="*/ 214 w 313"/>
                <a:gd name="T21" fmla="*/ 0 h 304"/>
                <a:gd name="T22" fmla="*/ 224 w 313"/>
                <a:gd name="T23" fmla="*/ 2 h 304"/>
                <a:gd name="T24" fmla="*/ 235 w 313"/>
                <a:gd name="T25" fmla="*/ 3 h 304"/>
                <a:gd name="T26" fmla="*/ 245 w 313"/>
                <a:gd name="T27" fmla="*/ 4 h 304"/>
                <a:gd name="T28" fmla="*/ 255 w 313"/>
                <a:gd name="T29" fmla="*/ 8 h 304"/>
                <a:gd name="T30" fmla="*/ 264 w 313"/>
                <a:gd name="T31" fmla="*/ 12 h 304"/>
                <a:gd name="T32" fmla="*/ 272 w 313"/>
                <a:gd name="T33" fmla="*/ 16 h 304"/>
                <a:gd name="T34" fmla="*/ 280 w 313"/>
                <a:gd name="T35" fmla="*/ 23 h 304"/>
                <a:gd name="T36" fmla="*/ 287 w 313"/>
                <a:gd name="T37" fmla="*/ 29 h 304"/>
                <a:gd name="T38" fmla="*/ 293 w 313"/>
                <a:gd name="T39" fmla="*/ 36 h 304"/>
                <a:gd name="T40" fmla="*/ 298 w 313"/>
                <a:gd name="T41" fmla="*/ 45 h 304"/>
                <a:gd name="T42" fmla="*/ 302 w 313"/>
                <a:gd name="T43" fmla="*/ 55 h 304"/>
                <a:gd name="T44" fmla="*/ 306 w 313"/>
                <a:gd name="T45" fmla="*/ 64 h 304"/>
                <a:gd name="T46" fmla="*/ 309 w 313"/>
                <a:gd name="T47" fmla="*/ 76 h 304"/>
                <a:gd name="T48" fmla="*/ 312 w 313"/>
                <a:gd name="T49" fmla="*/ 88 h 304"/>
                <a:gd name="T50" fmla="*/ 313 w 313"/>
                <a:gd name="T51" fmla="*/ 101 h 304"/>
                <a:gd name="T52" fmla="*/ 313 w 313"/>
                <a:gd name="T53" fmla="*/ 116 h 304"/>
                <a:gd name="T54" fmla="*/ 313 w 313"/>
                <a:gd name="T55" fmla="*/ 304 h 304"/>
                <a:gd name="T56" fmla="*/ 199 w 313"/>
                <a:gd name="T57" fmla="*/ 304 h 304"/>
                <a:gd name="T58" fmla="*/ 199 w 313"/>
                <a:gd name="T59" fmla="*/ 141 h 304"/>
                <a:gd name="T60" fmla="*/ 199 w 313"/>
                <a:gd name="T61" fmla="*/ 128 h 304"/>
                <a:gd name="T62" fmla="*/ 196 w 313"/>
                <a:gd name="T63" fmla="*/ 117 h 304"/>
                <a:gd name="T64" fmla="*/ 194 w 313"/>
                <a:gd name="T65" fmla="*/ 108 h 304"/>
                <a:gd name="T66" fmla="*/ 188 w 313"/>
                <a:gd name="T67" fmla="*/ 101 h 304"/>
                <a:gd name="T68" fmla="*/ 183 w 313"/>
                <a:gd name="T69" fmla="*/ 96 h 304"/>
                <a:gd name="T70" fmla="*/ 176 w 313"/>
                <a:gd name="T71" fmla="*/ 93 h 304"/>
                <a:gd name="T72" fmla="*/ 168 w 313"/>
                <a:gd name="T73" fmla="*/ 90 h 304"/>
                <a:gd name="T74" fmla="*/ 160 w 313"/>
                <a:gd name="T75" fmla="*/ 90 h 304"/>
                <a:gd name="T76" fmla="*/ 150 w 313"/>
                <a:gd name="T77" fmla="*/ 90 h 304"/>
                <a:gd name="T78" fmla="*/ 141 w 313"/>
                <a:gd name="T79" fmla="*/ 94 h 304"/>
                <a:gd name="T80" fmla="*/ 133 w 313"/>
                <a:gd name="T81" fmla="*/ 98 h 304"/>
                <a:gd name="T82" fmla="*/ 126 w 313"/>
                <a:gd name="T83" fmla="*/ 105 h 304"/>
                <a:gd name="T84" fmla="*/ 123 w 313"/>
                <a:gd name="T85" fmla="*/ 110 h 304"/>
                <a:gd name="T86" fmla="*/ 121 w 313"/>
                <a:gd name="T87" fmla="*/ 114 h 304"/>
                <a:gd name="T88" fmla="*/ 118 w 313"/>
                <a:gd name="T89" fmla="*/ 121 h 304"/>
                <a:gd name="T90" fmla="*/ 117 w 313"/>
                <a:gd name="T91" fmla="*/ 128 h 304"/>
                <a:gd name="T92" fmla="*/ 114 w 313"/>
                <a:gd name="T93" fmla="*/ 144 h 304"/>
                <a:gd name="T94" fmla="*/ 114 w 313"/>
                <a:gd name="T95" fmla="*/ 162 h 304"/>
                <a:gd name="T96" fmla="*/ 114 w 313"/>
                <a:gd name="T97" fmla="*/ 304 h 304"/>
                <a:gd name="T98" fmla="*/ 0 w 313"/>
                <a:gd name="T99" fmla="*/ 304 h 304"/>
                <a:gd name="T100" fmla="*/ 0 w 313"/>
                <a:gd name="T101" fmla="*/ 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04">
                  <a:moveTo>
                    <a:pt x="0" y="7"/>
                  </a:moveTo>
                  <a:lnTo>
                    <a:pt x="106" y="7"/>
                  </a:lnTo>
                  <a:lnTo>
                    <a:pt x="106" y="56"/>
                  </a:lnTo>
                  <a:lnTo>
                    <a:pt x="118" y="43"/>
                  </a:lnTo>
                  <a:lnTo>
                    <a:pt x="130" y="31"/>
                  </a:lnTo>
                  <a:lnTo>
                    <a:pt x="142" y="21"/>
                  </a:lnTo>
                  <a:lnTo>
                    <a:pt x="154" y="14"/>
                  </a:lnTo>
                  <a:lnTo>
                    <a:pt x="167" y="8"/>
                  </a:lnTo>
                  <a:lnTo>
                    <a:pt x="180" y="4"/>
                  </a:lnTo>
                  <a:lnTo>
                    <a:pt x="196" y="2"/>
                  </a:lnTo>
                  <a:lnTo>
                    <a:pt x="214" y="0"/>
                  </a:lnTo>
                  <a:lnTo>
                    <a:pt x="224" y="2"/>
                  </a:lnTo>
                  <a:lnTo>
                    <a:pt x="235" y="3"/>
                  </a:lnTo>
                  <a:lnTo>
                    <a:pt x="245" y="4"/>
                  </a:lnTo>
                  <a:lnTo>
                    <a:pt x="255" y="8"/>
                  </a:lnTo>
                  <a:lnTo>
                    <a:pt x="264" y="12"/>
                  </a:lnTo>
                  <a:lnTo>
                    <a:pt x="272" y="16"/>
                  </a:lnTo>
                  <a:lnTo>
                    <a:pt x="280" y="23"/>
                  </a:lnTo>
                  <a:lnTo>
                    <a:pt x="287" y="29"/>
                  </a:lnTo>
                  <a:lnTo>
                    <a:pt x="293" y="36"/>
                  </a:lnTo>
                  <a:lnTo>
                    <a:pt x="298" y="45"/>
                  </a:lnTo>
                  <a:lnTo>
                    <a:pt x="302" y="55"/>
                  </a:lnTo>
                  <a:lnTo>
                    <a:pt x="306" y="64"/>
                  </a:lnTo>
                  <a:lnTo>
                    <a:pt x="309" y="76"/>
                  </a:lnTo>
                  <a:lnTo>
                    <a:pt x="312" y="88"/>
                  </a:lnTo>
                  <a:lnTo>
                    <a:pt x="313" y="101"/>
                  </a:lnTo>
                  <a:lnTo>
                    <a:pt x="313" y="116"/>
                  </a:lnTo>
                  <a:lnTo>
                    <a:pt x="313" y="304"/>
                  </a:lnTo>
                  <a:lnTo>
                    <a:pt x="199" y="304"/>
                  </a:lnTo>
                  <a:lnTo>
                    <a:pt x="199" y="141"/>
                  </a:lnTo>
                  <a:lnTo>
                    <a:pt x="199" y="128"/>
                  </a:lnTo>
                  <a:lnTo>
                    <a:pt x="196" y="117"/>
                  </a:lnTo>
                  <a:lnTo>
                    <a:pt x="194" y="108"/>
                  </a:lnTo>
                  <a:lnTo>
                    <a:pt x="188" y="101"/>
                  </a:lnTo>
                  <a:lnTo>
                    <a:pt x="183" y="96"/>
                  </a:lnTo>
                  <a:lnTo>
                    <a:pt x="176" y="93"/>
                  </a:lnTo>
                  <a:lnTo>
                    <a:pt x="168" y="90"/>
                  </a:lnTo>
                  <a:lnTo>
                    <a:pt x="160" y="90"/>
                  </a:lnTo>
                  <a:lnTo>
                    <a:pt x="150" y="90"/>
                  </a:lnTo>
                  <a:lnTo>
                    <a:pt x="141" y="94"/>
                  </a:lnTo>
                  <a:lnTo>
                    <a:pt x="133" y="98"/>
                  </a:lnTo>
                  <a:lnTo>
                    <a:pt x="126" y="105"/>
                  </a:lnTo>
                  <a:lnTo>
                    <a:pt x="123" y="110"/>
                  </a:lnTo>
                  <a:lnTo>
                    <a:pt x="121" y="114"/>
                  </a:lnTo>
                  <a:lnTo>
                    <a:pt x="118" y="121"/>
                  </a:lnTo>
                  <a:lnTo>
                    <a:pt x="117" y="128"/>
                  </a:lnTo>
                  <a:lnTo>
                    <a:pt x="114" y="144"/>
                  </a:lnTo>
                  <a:lnTo>
                    <a:pt x="114" y="162"/>
                  </a:lnTo>
                  <a:lnTo>
                    <a:pt x="114" y="304"/>
                  </a:lnTo>
                  <a:lnTo>
                    <a:pt x="0" y="30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8" name="Freeform 470">
              <a:extLst>
                <a:ext uri="{FF2B5EF4-FFF2-40B4-BE49-F238E27FC236}">
                  <a16:creationId xmlns:a16="http://schemas.microsoft.com/office/drawing/2014/main" id="{A5059E69-94EA-47EA-B3D2-D51982414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1499"/>
              <a:ext cx="86" cy="78"/>
            </a:xfrm>
            <a:custGeom>
              <a:avLst/>
              <a:gdLst>
                <a:gd name="T0" fmla="*/ 12 w 341"/>
                <a:gd name="T1" fmla="*/ 79 h 311"/>
                <a:gd name="T2" fmla="*/ 27 w 341"/>
                <a:gd name="T3" fmla="*/ 47 h 311"/>
                <a:gd name="T4" fmla="*/ 50 w 341"/>
                <a:gd name="T5" fmla="*/ 25 h 311"/>
                <a:gd name="T6" fmla="*/ 79 w 341"/>
                <a:gd name="T7" fmla="*/ 11 h 311"/>
                <a:gd name="T8" fmla="*/ 117 w 341"/>
                <a:gd name="T9" fmla="*/ 3 h 311"/>
                <a:gd name="T10" fmla="*/ 162 w 341"/>
                <a:gd name="T11" fmla="*/ 0 h 311"/>
                <a:gd name="T12" fmla="*/ 227 w 341"/>
                <a:gd name="T13" fmla="*/ 4 h 311"/>
                <a:gd name="T14" fmla="*/ 272 w 341"/>
                <a:gd name="T15" fmla="*/ 15 h 311"/>
                <a:gd name="T16" fmla="*/ 303 w 341"/>
                <a:gd name="T17" fmla="*/ 37 h 311"/>
                <a:gd name="T18" fmla="*/ 319 w 341"/>
                <a:gd name="T19" fmla="*/ 67 h 311"/>
                <a:gd name="T20" fmla="*/ 327 w 341"/>
                <a:gd name="T21" fmla="*/ 100 h 311"/>
                <a:gd name="T22" fmla="*/ 328 w 341"/>
                <a:gd name="T23" fmla="*/ 259 h 311"/>
                <a:gd name="T24" fmla="*/ 341 w 341"/>
                <a:gd name="T25" fmla="*/ 304 h 311"/>
                <a:gd name="T26" fmla="*/ 227 w 341"/>
                <a:gd name="T27" fmla="*/ 287 h 311"/>
                <a:gd name="T28" fmla="*/ 211 w 341"/>
                <a:gd name="T29" fmla="*/ 278 h 311"/>
                <a:gd name="T30" fmla="*/ 178 w 341"/>
                <a:gd name="T31" fmla="*/ 299 h 311"/>
                <a:gd name="T32" fmla="*/ 128 w 341"/>
                <a:gd name="T33" fmla="*/ 309 h 311"/>
                <a:gd name="T34" fmla="*/ 84 w 341"/>
                <a:gd name="T35" fmla="*/ 309 h 311"/>
                <a:gd name="T36" fmla="*/ 52 w 341"/>
                <a:gd name="T37" fmla="*/ 301 h 311"/>
                <a:gd name="T38" fmla="*/ 28 w 341"/>
                <a:gd name="T39" fmla="*/ 285 h 311"/>
                <a:gd name="T40" fmla="*/ 11 w 341"/>
                <a:gd name="T41" fmla="*/ 266 h 311"/>
                <a:gd name="T42" fmla="*/ 2 w 341"/>
                <a:gd name="T43" fmla="*/ 243 h 311"/>
                <a:gd name="T44" fmla="*/ 0 w 341"/>
                <a:gd name="T45" fmla="*/ 218 h 311"/>
                <a:gd name="T46" fmla="*/ 6 w 341"/>
                <a:gd name="T47" fmla="*/ 195 h 311"/>
                <a:gd name="T48" fmla="*/ 15 w 341"/>
                <a:gd name="T49" fmla="*/ 175 h 311"/>
                <a:gd name="T50" fmla="*/ 32 w 341"/>
                <a:gd name="T51" fmla="*/ 159 h 311"/>
                <a:gd name="T52" fmla="*/ 68 w 341"/>
                <a:gd name="T53" fmla="*/ 144 h 311"/>
                <a:gd name="T54" fmla="*/ 146 w 341"/>
                <a:gd name="T55" fmla="*/ 126 h 311"/>
                <a:gd name="T56" fmla="*/ 186 w 341"/>
                <a:gd name="T57" fmla="*/ 117 h 311"/>
                <a:gd name="T58" fmla="*/ 217 w 341"/>
                <a:gd name="T59" fmla="*/ 106 h 311"/>
                <a:gd name="T60" fmla="*/ 211 w 341"/>
                <a:gd name="T61" fmla="*/ 81 h 311"/>
                <a:gd name="T62" fmla="*/ 195 w 341"/>
                <a:gd name="T63" fmla="*/ 71 h 311"/>
                <a:gd name="T64" fmla="*/ 164 w 341"/>
                <a:gd name="T65" fmla="*/ 69 h 311"/>
                <a:gd name="T66" fmla="*/ 136 w 341"/>
                <a:gd name="T67" fmla="*/ 77 h 311"/>
                <a:gd name="T68" fmla="*/ 121 w 341"/>
                <a:gd name="T69" fmla="*/ 94 h 311"/>
                <a:gd name="T70" fmla="*/ 205 w 341"/>
                <a:gd name="T71" fmla="*/ 167 h 311"/>
                <a:gd name="T72" fmla="*/ 168 w 341"/>
                <a:gd name="T73" fmla="*/ 178 h 311"/>
                <a:gd name="T74" fmla="*/ 130 w 341"/>
                <a:gd name="T75" fmla="*/ 191 h 311"/>
                <a:gd name="T76" fmla="*/ 117 w 341"/>
                <a:gd name="T77" fmla="*/ 206 h 311"/>
                <a:gd name="T78" fmla="*/ 115 w 341"/>
                <a:gd name="T79" fmla="*/ 223 h 311"/>
                <a:gd name="T80" fmla="*/ 124 w 341"/>
                <a:gd name="T81" fmla="*/ 239 h 311"/>
                <a:gd name="T82" fmla="*/ 142 w 341"/>
                <a:gd name="T83" fmla="*/ 247 h 311"/>
                <a:gd name="T84" fmla="*/ 169 w 341"/>
                <a:gd name="T85" fmla="*/ 246 h 311"/>
                <a:gd name="T86" fmla="*/ 194 w 341"/>
                <a:gd name="T87" fmla="*/ 234 h 311"/>
                <a:gd name="T88" fmla="*/ 210 w 341"/>
                <a:gd name="T89" fmla="*/ 216 h 311"/>
                <a:gd name="T90" fmla="*/ 215 w 341"/>
                <a:gd name="T91" fmla="*/ 1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1" h="311">
                  <a:moveTo>
                    <a:pt x="117" y="104"/>
                  </a:moveTo>
                  <a:lnTo>
                    <a:pt x="10" y="92"/>
                  </a:lnTo>
                  <a:lnTo>
                    <a:pt x="12" y="79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27" y="47"/>
                  </a:lnTo>
                  <a:lnTo>
                    <a:pt x="34" y="40"/>
                  </a:lnTo>
                  <a:lnTo>
                    <a:pt x="42" y="32"/>
                  </a:lnTo>
                  <a:lnTo>
                    <a:pt x="50" y="25"/>
                  </a:lnTo>
                  <a:lnTo>
                    <a:pt x="60" y="19"/>
                  </a:lnTo>
                  <a:lnTo>
                    <a:pt x="69" y="15"/>
                  </a:lnTo>
                  <a:lnTo>
                    <a:pt x="79" y="11"/>
                  </a:lnTo>
                  <a:lnTo>
                    <a:pt x="91" y="8"/>
                  </a:lnTo>
                  <a:lnTo>
                    <a:pt x="104" y="6"/>
                  </a:lnTo>
                  <a:lnTo>
                    <a:pt x="117" y="3"/>
                  </a:lnTo>
                  <a:lnTo>
                    <a:pt x="132" y="2"/>
                  </a:lnTo>
                  <a:lnTo>
                    <a:pt x="146" y="2"/>
                  </a:lnTo>
                  <a:lnTo>
                    <a:pt x="162" y="0"/>
                  </a:lnTo>
                  <a:lnTo>
                    <a:pt x="186" y="2"/>
                  </a:lnTo>
                  <a:lnTo>
                    <a:pt x="209" y="2"/>
                  </a:lnTo>
                  <a:lnTo>
                    <a:pt x="227" y="4"/>
                  </a:lnTo>
                  <a:lnTo>
                    <a:pt x="245" y="7"/>
                  </a:lnTo>
                  <a:lnTo>
                    <a:pt x="259" y="10"/>
                  </a:lnTo>
                  <a:lnTo>
                    <a:pt x="272" y="15"/>
                  </a:lnTo>
                  <a:lnTo>
                    <a:pt x="286" y="21"/>
                  </a:lnTo>
                  <a:lnTo>
                    <a:pt x="296" y="31"/>
                  </a:lnTo>
                  <a:lnTo>
                    <a:pt x="303" y="37"/>
                  </a:lnTo>
                  <a:lnTo>
                    <a:pt x="310" y="45"/>
                  </a:lnTo>
                  <a:lnTo>
                    <a:pt x="315" y="55"/>
                  </a:lnTo>
                  <a:lnTo>
                    <a:pt x="319" y="67"/>
                  </a:lnTo>
                  <a:lnTo>
                    <a:pt x="323" y="77"/>
                  </a:lnTo>
                  <a:lnTo>
                    <a:pt x="325" y="89"/>
                  </a:lnTo>
                  <a:lnTo>
                    <a:pt x="327" y="100"/>
                  </a:lnTo>
                  <a:lnTo>
                    <a:pt x="328" y="110"/>
                  </a:lnTo>
                  <a:lnTo>
                    <a:pt x="328" y="240"/>
                  </a:lnTo>
                  <a:lnTo>
                    <a:pt x="328" y="259"/>
                  </a:lnTo>
                  <a:lnTo>
                    <a:pt x="331" y="274"/>
                  </a:lnTo>
                  <a:lnTo>
                    <a:pt x="335" y="287"/>
                  </a:lnTo>
                  <a:lnTo>
                    <a:pt x="341" y="304"/>
                  </a:lnTo>
                  <a:lnTo>
                    <a:pt x="235" y="304"/>
                  </a:lnTo>
                  <a:lnTo>
                    <a:pt x="230" y="293"/>
                  </a:lnTo>
                  <a:lnTo>
                    <a:pt x="227" y="287"/>
                  </a:lnTo>
                  <a:lnTo>
                    <a:pt x="225" y="279"/>
                  </a:lnTo>
                  <a:lnTo>
                    <a:pt x="223" y="268"/>
                  </a:lnTo>
                  <a:lnTo>
                    <a:pt x="211" y="278"/>
                  </a:lnTo>
                  <a:lnTo>
                    <a:pt x="201" y="287"/>
                  </a:lnTo>
                  <a:lnTo>
                    <a:pt x="189" y="293"/>
                  </a:lnTo>
                  <a:lnTo>
                    <a:pt x="178" y="299"/>
                  </a:lnTo>
                  <a:lnTo>
                    <a:pt x="162" y="304"/>
                  </a:lnTo>
                  <a:lnTo>
                    <a:pt x="146" y="308"/>
                  </a:lnTo>
                  <a:lnTo>
                    <a:pt x="128" y="309"/>
                  </a:lnTo>
                  <a:lnTo>
                    <a:pt x="108" y="311"/>
                  </a:lnTo>
                  <a:lnTo>
                    <a:pt x="96" y="311"/>
                  </a:lnTo>
                  <a:lnTo>
                    <a:pt x="84" y="309"/>
                  </a:lnTo>
                  <a:lnTo>
                    <a:pt x="72" y="307"/>
                  </a:lnTo>
                  <a:lnTo>
                    <a:pt x="61" y="304"/>
                  </a:lnTo>
                  <a:lnTo>
                    <a:pt x="52" y="301"/>
                  </a:lnTo>
                  <a:lnTo>
                    <a:pt x="43" y="297"/>
                  </a:lnTo>
                  <a:lnTo>
                    <a:pt x="35" y="292"/>
                  </a:lnTo>
                  <a:lnTo>
                    <a:pt x="28" y="285"/>
                  </a:lnTo>
                  <a:lnTo>
                    <a:pt x="22" y="280"/>
                  </a:lnTo>
                  <a:lnTo>
                    <a:pt x="16" y="274"/>
                  </a:lnTo>
                  <a:lnTo>
                    <a:pt x="11" y="266"/>
                  </a:lnTo>
                  <a:lnTo>
                    <a:pt x="7" y="259"/>
                  </a:lnTo>
                  <a:lnTo>
                    <a:pt x="4" y="251"/>
                  </a:lnTo>
                  <a:lnTo>
                    <a:pt x="2" y="243"/>
                  </a:lnTo>
                  <a:lnTo>
                    <a:pt x="0" y="235"/>
                  </a:lnTo>
                  <a:lnTo>
                    <a:pt x="0" y="226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3" y="202"/>
                  </a:lnTo>
                  <a:lnTo>
                    <a:pt x="6" y="195"/>
                  </a:lnTo>
                  <a:lnTo>
                    <a:pt x="8" y="189"/>
                  </a:lnTo>
                  <a:lnTo>
                    <a:pt x="11" y="182"/>
                  </a:lnTo>
                  <a:lnTo>
                    <a:pt x="15" y="175"/>
                  </a:lnTo>
                  <a:lnTo>
                    <a:pt x="20" y="170"/>
                  </a:lnTo>
                  <a:lnTo>
                    <a:pt x="26" y="165"/>
                  </a:lnTo>
                  <a:lnTo>
                    <a:pt x="32" y="159"/>
                  </a:lnTo>
                  <a:lnTo>
                    <a:pt x="40" y="155"/>
                  </a:lnTo>
                  <a:lnTo>
                    <a:pt x="48" y="151"/>
                  </a:lnTo>
                  <a:lnTo>
                    <a:pt x="68" y="144"/>
                  </a:lnTo>
                  <a:lnTo>
                    <a:pt x="93" y="138"/>
                  </a:lnTo>
                  <a:lnTo>
                    <a:pt x="123" y="132"/>
                  </a:lnTo>
                  <a:lnTo>
                    <a:pt x="146" y="126"/>
                  </a:lnTo>
                  <a:lnTo>
                    <a:pt x="164" y="122"/>
                  </a:lnTo>
                  <a:lnTo>
                    <a:pt x="177" y="120"/>
                  </a:lnTo>
                  <a:lnTo>
                    <a:pt x="186" y="117"/>
                  </a:lnTo>
                  <a:lnTo>
                    <a:pt x="195" y="113"/>
                  </a:lnTo>
                  <a:lnTo>
                    <a:pt x="206" y="110"/>
                  </a:lnTo>
                  <a:lnTo>
                    <a:pt x="217" y="106"/>
                  </a:lnTo>
                  <a:lnTo>
                    <a:pt x="215" y="96"/>
                  </a:lnTo>
                  <a:lnTo>
                    <a:pt x="214" y="88"/>
                  </a:lnTo>
                  <a:lnTo>
                    <a:pt x="211" y="81"/>
                  </a:lnTo>
                  <a:lnTo>
                    <a:pt x="207" y="77"/>
                  </a:lnTo>
                  <a:lnTo>
                    <a:pt x="202" y="73"/>
                  </a:lnTo>
                  <a:lnTo>
                    <a:pt x="195" y="71"/>
                  </a:lnTo>
                  <a:lnTo>
                    <a:pt x="188" y="69"/>
                  </a:lnTo>
                  <a:lnTo>
                    <a:pt x="177" y="68"/>
                  </a:lnTo>
                  <a:lnTo>
                    <a:pt x="164" y="69"/>
                  </a:lnTo>
                  <a:lnTo>
                    <a:pt x="153" y="71"/>
                  </a:lnTo>
                  <a:lnTo>
                    <a:pt x="144" y="73"/>
                  </a:lnTo>
                  <a:lnTo>
                    <a:pt x="136" y="77"/>
                  </a:lnTo>
                  <a:lnTo>
                    <a:pt x="130" y="81"/>
                  </a:lnTo>
                  <a:lnTo>
                    <a:pt x="125" y="88"/>
                  </a:lnTo>
                  <a:lnTo>
                    <a:pt x="121" y="94"/>
                  </a:lnTo>
                  <a:lnTo>
                    <a:pt x="117" y="104"/>
                  </a:lnTo>
                  <a:close/>
                  <a:moveTo>
                    <a:pt x="217" y="163"/>
                  </a:moveTo>
                  <a:lnTo>
                    <a:pt x="205" y="167"/>
                  </a:lnTo>
                  <a:lnTo>
                    <a:pt x="193" y="171"/>
                  </a:lnTo>
                  <a:lnTo>
                    <a:pt x="180" y="175"/>
                  </a:lnTo>
                  <a:lnTo>
                    <a:pt x="168" y="178"/>
                  </a:lnTo>
                  <a:lnTo>
                    <a:pt x="152" y="183"/>
                  </a:lnTo>
                  <a:lnTo>
                    <a:pt x="140" y="187"/>
                  </a:lnTo>
                  <a:lnTo>
                    <a:pt x="130" y="191"/>
                  </a:lnTo>
                  <a:lnTo>
                    <a:pt x="124" y="197"/>
                  </a:lnTo>
                  <a:lnTo>
                    <a:pt x="120" y="201"/>
                  </a:lnTo>
                  <a:lnTo>
                    <a:pt x="117" y="206"/>
                  </a:lnTo>
                  <a:lnTo>
                    <a:pt x="115" y="211"/>
                  </a:lnTo>
                  <a:lnTo>
                    <a:pt x="115" y="218"/>
                  </a:lnTo>
                  <a:lnTo>
                    <a:pt x="115" y="223"/>
                  </a:lnTo>
                  <a:lnTo>
                    <a:pt x="117" y="230"/>
                  </a:lnTo>
                  <a:lnTo>
                    <a:pt x="120" y="235"/>
                  </a:lnTo>
                  <a:lnTo>
                    <a:pt x="124" y="239"/>
                  </a:lnTo>
                  <a:lnTo>
                    <a:pt x="129" y="243"/>
                  </a:lnTo>
                  <a:lnTo>
                    <a:pt x="136" y="246"/>
                  </a:lnTo>
                  <a:lnTo>
                    <a:pt x="142" y="247"/>
                  </a:lnTo>
                  <a:lnTo>
                    <a:pt x="152" y="247"/>
                  </a:lnTo>
                  <a:lnTo>
                    <a:pt x="161" y="247"/>
                  </a:lnTo>
                  <a:lnTo>
                    <a:pt x="169" y="246"/>
                  </a:lnTo>
                  <a:lnTo>
                    <a:pt x="178" y="243"/>
                  </a:lnTo>
                  <a:lnTo>
                    <a:pt x="186" y="239"/>
                  </a:lnTo>
                  <a:lnTo>
                    <a:pt x="194" y="234"/>
                  </a:lnTo>
                  <a:lnTo>
                    <a:pt x="201" y="228"/>
                  </a:lnTo>
                  <a:lnTo>
                    <a:pt x="206" y="222"/>
                  </a:lnTo>
                  <a:lnTo>
                    <a:pt x="210" y="216"/>
                  </a:lnTo>
                  <a:lnTo>
                    <a:pt x="213" y="209"/>
                  </a:lnTo>
                  <a:lnTo>
                    <a:pt x="214" y="201"/>
                  </a:lnTo>
                  <a:lnTo>
                    <a:pt x="215" y="191"/>
                  </a:lnTo>
                  <a:lnTo>
                    <a:pt x="217" y="182"/>
                  </a:lnTo>
                  <a:lnTo>
                    <a:pt x="217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39" name="Freeform 471">
              <a:extLst>
                <a:ext uri="{FF2B5EF4-FFF2-40B4-BE49-F238E27FC236}">
                  <a16:creationId xmlns:a16="http://schemas.microsoft.com/office/drawing/2014/main" id="{53BD6884-9657-49A8-ABD7-715C95A15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9" y="1637"/>
              <a:ext cx="86" cy="102"/>
            </a:xfrm>
            <a:custGeom>
              <a:avLst/>
              <a:gdLst>
                <a:gd name="T0" fmla="*/ 152 w 344"/>
                <a:gd name="T1" fmla="*/ 0 h 410"/>
                <a:gd name="T2" fmla="*/ 197 w 344"/>
                <a:gd name="T3" fmla="*/ 2 h 410"/>
                <a:gd name="T4" fmla="*/ 230 w 344"/>
                <a:gd name="T5" fmla="*/ 8 h 410"/>
                <a:gd name="T6" fmla="*/ 263 w 344"/>
                <a:gd name="T7" fmla="*/ 22 h 410"/>
                <a:gd name="T8" fmla="*/ 291 w 344"/>
                <a:gd name="T9" fmla="*/ 46 h 410"/>
                <a:gd name="T10" fmla="*/ 313 w 344"/>
                <a:gd name="T11" fmla="*/ 75 h 410"/>
                <a:gd name="T12" fmla="*/ 331 w 344"/>
                <a:gd name="T13" fmla="*/ 113 h 410"/>
                <a:gd name="T14" fmla="*/ 340 w 344"/>
                <a:gd name="T15" fmla="*/ 156 h 410"/>
                <a:gd name="T16" fmla="*/ 344 w 344"/>
                <a:gd name="T17" fmla="*/ 209 h 410"/>
                <a:gd name="T18" fmla="*/ 340 w 344"/>
                <a:gd name="T19" fmla="*/ 256 h 410"/>
                <a:gd name="T20" fmla="*/ 331 w 344"/>
                <a:gd name="T21" fmla="*/ 296 h 410"/>
                <a:gd name="T22" fmla="*/ 312 w 344"/>
                <a:gd name="T23" fmla="*/ 337 h 410"/>
                <a:gd name="T24" fmla="*/ 287 w 344"/>
                <a:gd name="T25" fmla="*/ 369 h 410"/>
                <a:gd name="T26" fmla="*/ 262 w 344"/>
                <a:gd name="T27" fmla="*/ 387 h 410"/>
                <a:gd name="T28" fmla="*/ 230 w 344"/>
                <a:gd name="T29" fmla="*/ 400 h 410"/>
                <a:gd name="T30" fmla="*/ 197 w 344"/>
                <a:gd name="T31" fmla="*/ 407 h 410"/>
                <a:gd name="T32" fmla="*/ 155 w 344"/>
                <a:gd name="T33" fmla="*/ 410 h 410"/>
                <a:gd name="T34" fmla="*/ 0 w 344"/>
                <a:gd name="T35" fmla="*/ 0 h 410"/>
                <a:gd name="T36" fmla="*/ 83 w 344"/>
                <a:gd name="T37" fmla="*/ 341 h 410"/>
                <a:gd name="T38" fmla="*/ 161 w 344"/>
                <a:gd name="T39" fmla="*/ 341 h 410"/>
                <a:gd name="T40" fmla="*/ 186 w 344"/>
                <a:gd name="T41" fmla="*/ 338 h 410"/>
                <a:gd name="T42" fmla="*/ 205 w 344"/>
                <a:gd name="T43" fmla="*/ 334 h 410"/>
                <a:gd name="T44" fmla="*/ 220 w 344"/>
                <a:gd name="T45" fmla="*/ 325 h 410"/>
                <a:gd name="T46" fmla="*/ 235 w 344"/>
                <a:gd name="T47" fmla="*/ 313 h 410"/>
                <a:gd name="T48" fmla="*/ 246 w 344"/>
                <a:gd name="T49" fmla="*/ 293 h 410"/>
                <a:gd name="T50" fmla="*/ 254 w 344"/>
                <a:gd name="T51" fmla="*/ 265 h 410"/>
                <a:gd name="T52" fmla="*/ 258 w 344"/>
                <a:gd name="T53" fmla="*/ 228 h 410"/>
                <a:gd name="T54" fmla="*/ 258 w 344"/>
                <a:gd name="T55" fmla="*/ 183 h 410"/>
                <a:gd name="T56" fmla="*/ 254 w 344"/>
                <a:gd name="T57" fmla="*/ 147 h 410"/>
                <a:gd name="T58" fmla="*/ 246 w 344"/>
                <a:gd name="T59" fmla="*/ 120 h 410"/>
                <a:gd name="T60" fmla="*/ 234 w 344"/>
                <a:gd name="T61" fmla="*/ 101 h 410"/>
                <a:gd name="T62" fmla="*/ 218 w 344"/>
                <a:gd name="T63" fmla="*/ 86 h 410"/>
                <a:gd name="T64" fmla="*/ 199 w 344"/>
                <a:gd name="T65" fmla="*/ 77 h 410"/>
                <a:gd name="T66" fmla="*/ 177 w 344"/>
                <a:gd name="T67" fmla="*/ 71 h 410"/>
                <a:gd name="T68" fmla="*/ 144 w 344"/>
                <a:gd name="T69" fmla="*/ 70 h 410"/>
                <a:gd name="T70" fmla="*/ 83 w 344"/>
                <a:gd name="T71" fmla="*/ 7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410">
                  <a:moveTo>
                    <a:pt x="0" y="0"/>
                  </a:moveTo>
                  <a:lnTo>
                    <a:pt x="152" y="0"/>
                  </a:lnTo>
                  <a:lnTo>
                    <a:pt x="175" y="1"/>
                  </a:lnTo>
                  <a:lnTo>
                    <a:pt x="197" y="2"/>
                  </a:lnTo>
                  <a:lnTo>
                    <a:pt x="214" y="5"/>
                  </a:lnTo>
                  <a:lnTo>
                    <a:pt x="230" y="8"/>
                  </a:lnTo>
                  <a:lnTo>
                    <a:pt x="247" y="14"/>
                  </a:lnTo>
                  <a:lnTo>
                    <a:pt x="263" y="22"/>
                  </a:lnTo>
                  <a:lnTo>
                    <a:pt x="278" y="33"/>
                  </a:lnTo>
                  <a:lnTo>
                    <a:pt x="291" y="46"/>
                  </a:lnTo>
                  <a:lnTo>
                    <a:pt x="303" y="61"/>
                  </a:lnTo>
                  <a:lnTo>
                    <a:pt x="313" y="75"/>
                  </a:lnTo>
                  <a:lnTo>
                    <a:pt x="323" y="93"/>
                  </a:lnTo>
                  <a:lnTo>
                    <a:pt x="331" y="113"/>
                  </a:lnTo>
                  <a:lnTo>
                    <a:pt x="336" y="132"/>
                  </a:lnTo>
                  <a:lnTo>
                    <a:pt x="340" y="156"/>
                  </a:lnTo>
                  <a:lnTo>
                    <a:pt x="343" y="182"/>
                  </a:lnTo>
                  <a:lnTo>
                    <a:pt x="344" y="209"/>
                  </a:lnTo>
                  <a:lnTo>
                    <a:pt x="343" y="233"/>
                  </a:lnTo>
                  <a:lnTo>
                    <a:pt x="340" y="256"/>
                  </a:lnTo>
                  <a:lnTo>
                    <a:pt x="336" y="277"/>
                  </a:lnTo>
                  <a:lnTo>
                    <a:pt x="331" y="296"/>
                  </a:lnTo>
                  <a:lnTo>
                    <a:pt x="323" y="317"/>
                  </a:lnTo>
                  <a:lnTo>
                    <a:pt x="312" y="337"/>
                  </a:lnTo>
                  <a:lnTo>
                    <a:pt x="300" y="354"/>
                  </a:lnTo>
                  <a:lnTo>
                    <a:pt x="287" y="369"/>
                  </a:lnTo>
                  <a:lnTo>
                    <a:pt x="275" y="378"/>
                  </a:lnTo>
                  <a:lnTo>
                    <a:pt x="262" y="387"/>
                  </a:lnTo>
                  <a:lnTo>
                    <a:pt x="247" y="395"/>
                  </a:lnTo>
                  <a:lnTo>
                    <a:pt x="230" y="400"/>
                  </a:lnTo>
                  <a:lnTo>
                    <a:pt x="214" y="404"/>
                  </a:lnTo>
                  <a:lnTo>
                    <a:pt x="197" y="407"/>
                  </a:lnTo>
                  <a:lnTo>
                    <a:pt x="178" y="410"/>
                  </a:lnTo>
                  <a:lnTo>
                    <a:pt x="155" y="410"/>
                  </a:lnTo>
                  <a:lnTo>
                    <a:pt x="0" y="410"/>
                  </a:lnTo>
                  <a:lnTo>
                    <a:pt x="0" y="0"/>
                  </a:lnTo>
                  <a:close/>
                  <a:moveTo>
                    <a:pt x="83" y="70"/>
                  </a:moveTo>
                  <a:lnTo>
                    <a:pt x="83" y="341"/>
                  </a:lnTo>
                  <a:lnTo>
                    <a:pt x="145" y="341"/>
                  </a:lnTo>
                  <a:lnTo>
                    <a:pt x="161" y="341"/>
                  </a:lnTo>
                  <a:lnTo>
                    <a:pt x="174" y="339"/>
                  </a:lnTo>
                  <a:lnTo>
                    <a:pt x="186" y="338"/>
                  </a:lnTo>
                  <a:lnTo>
                    <a:pt x="195" y="337"/>
                  </a:lnTo>
                  <a:lnTo>
                    <a:pt x="205" y="334"/>
                  </a:lnTo>
                  <a:lnTo>
                    <a:pt x="213" y="330"/>
                  </a:lnTo>
                  <a:lnTo>
                    <a:pt x="220" y="325"/>
                  </a:lnTo>
                  <a:lnTo>
                    <a:pt x="228" y="319"/>
                  </a:lnTo>
                  <a:lnTo>
                    <a:pt x="235" y="313"/>
                  </a:lnTo>
                  <a:lnTo>
                    <a:pt x="240" y="304"/>
                  </a:lnTo>
                  <a:lnTo>
                    <a:pt x="246" y="293"/>
                  </a:lnTo>
                  <a:lnTo>
                    <a:pt x="250" y="280"/>
                  </a:lnTo>
                  <a:lnTo>
                    <a:pt x="254" y="265"/>
                  </a:lnTo>
                  <a:lnTo>
                    <a:pt x="256" y="248"/>
                  </a:lnTo>
                  <a:lnTo>
                    <a:pt x="258" y="228"/>
                  </a:lnTo>
                  <a:lnTo>
                    <a:pt x="258" y="205"/>
                  </a:lnTo>
                  <a:lnTo>
                    <a:pt x="258" y="183"/>
                  </a:lnTo>
                  <a:lnTo>
                    <a:pt x="256" y="163"/>
                  </a:lnTo>
                  <a:lnTo>
                    <a:pt x="254" y="147"/>
                  </a:lnTo>
                  <a:lnTo>
                    <a:pt x="250" y="132"/>
                  </a:lnTo>
                  <a:lnTo>
                    <a:pt x="246" y="120"/>
                  </a:lnTo>
                  <a:lnTo>
                    <a:pt x="240" y="110"/>
                  </a:lnTo>
                  <a:lnTo>
                    <a:pt x="234" y="101"/>
                  </a:lnTo>
                  <a:lnTo>
                    <a:pt x="226" y="93"/>
                  </a:lnTo>
                  <a:lnTo>
                    <a:pt x="218" y="86"/>
                  </a:lnTo>
                  <a:lnTo>
                    <a:pt x="210" y="81"/>
                  </a:lnTo>
                  <a:lnTo>
                    <a:pt x="199" y="77"/>
                  </a:lnTo>
                  <a:lnTo>
                    <a:pt x="189" y="74"/>
                  </a:lnTo>
                  <a:lnTo>
                    <a:pt x="177" y="71"/>
                  </a:lnTo>
                  <a:lnTo>
                    <a:pt x="162" y="70"/>
                  </a:lnTo>
                  <a:lnTo>
                    <a:pt x="144" y="70"/>
                  </a:lnTo>
                  <a:lnTo>
                    <a:pt x="120" y="70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0" name="Freeform 472">
              <a:extLst>
                <a:ext uri="{FF2B5EF4-FFF2-40B4-BE49-F238E27FC236}">
                  <a16:creationId xmlns:a16="http://schemas.microsoft.com/office/drawing/2014/main" id="{3BF9CD2C-3D6E-4835-8B90-BC3F680BD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711"/>
              <a:ext cx="43" cy="64"/>
            </a:xfrm>
            <a:custGeom>
              <a:avLst/>
              <a:gdLst>
                <a:gd name="T0" fmla="*/ 173 w 173"/>
                <a:gd name="T1" fmla="*/ 257 h 257"/>
                <a:gd name="T2" fmla="*/ 3 w 173"/>
                <a:gd name="T3" fmla="*/ 244 h 257"/>
                <a:gd name="T4" fmla="*/ 11 w 173"/>
                <a:gd name="T5" fmla="*/ 220 h 257"/>
                <a:gd name="T6" fmla="*/ 25 w 173"/>
                <a:gd name="T7" fmla="*/ 195 h 257"/>
                <a:gd name="T8" fmla="*/ 53 w 173"/>
                <a:gd name="T9" fmla="*/ 164 h 257"/>
                <a:gd name="T10" fmla="*/ 86 w 173"/>
                <a:gd name="T11" fmla="*/ 132 h 257"/>
                <a:gd name="T12" fmla="*/ 108 w 173"/>
                <a:gd name="T13" fmla="*/ 111 h 257"/>
                <a:gd name="T14" fmla="*/ 117 w 173"/>
                <a:gd name="T15" fmla="*/ 96 h 257"/>
                <a:gd name="T16" fmla="*/ 122 w 173"/>
                <a:gd name="T17" fmla="*/ 82 h 257"/>
                <a:gd name="T18" fmla="*/ 122 w 173"/>
                <a:gd name="T19" fmla="*/ 66 h 257"/>
                <a:gd name="T20" fmla="*/ 118 w 173"/>
                <a:gd name="T21" fmla="*/ 54 h 257"/>
                <a:gd name="T22" fmla="*/ 109 w 173"/>
                <a:gd name="T23" fmla="*/ 45 h 257"/>
                <a:gd name="T24" fmla="*/ 97 w 173"/>
                <a:gd name="T25" fmla="*/ 41 h 257"/>
                <a:gd name="T26" fmla="*/ 82 w 173"/>
                <a:gd name="T27" fmla="*/ 41 h 257"/>
                <a:gd name="T28" fmla="*/ 70 w 173"/>
                <a:gd name="T29" fmla="*/ 46 h 257"/>
                <a:gd name="T30" fmla="*/ 61 w 173"/>
                <a:gd name="T31" fmla="*/ 55 h 257"/>
                <a:gd name="T32" fmla="*/ 56 w 173"/>
                <a:gd name="T33" fmla="*/ 70 h 257"/>
                <a:gd name="T34" fmla="*/ 5 w 173"/>
                <a:gd name="T35" fmla="*/ 75 h 257"/>
                <a:gd name="T36" fmla="*/ 9 w 173"/>
                <a:gd name="T37" fmla="*/ 57 h 257"/>
                <a:gd name="T38" fmla="*/ 15 w 173"/>
                <a:gd name="T39" fmla="*/ 41 h 257"/>
                <a:gd name="T40" fmla="*/ 23 w 173"/>
                <a:gd name="T41" fmla="*/ 27 h 257"/>
                <a:gd name="T42" fmla="*/ 33 w 173"/>
                <a:gd name="T43" fmla="*/ 17 h 257"/>
                <a:gd name="T44" fmla="*/ 60 w 173"/>
                <a:gd name="T45" fmla="*/ 4 h 257"/>
                <a:gd name="T46" fmla="*/ 90 w 173"/>
                <a:gd name="T47" fmla="*/ 0 h 257"/>
                <a:gd name="T48" fmla="*/ 109 w 173"/>
                <a:gd name="T49" fmla="*/ 1 h 257"/>
                <a:gd name="T50" fmla="*/ 125 w 173"/>
                <a:gd name="T51" fmla="*/ 5 h 257"/>
                <a:gd name="T52" fmla="*/ 138 w 173"/>
                <a:gd name="T53" fmla="*/ 12 h 257"/>
                <a:gd name="T54" fmla="*/ 150 w 173"/>
                <a:gd name="T55" fmla="*/ 19 h 257"/>
                <a:gd name="T56" fmla="*/ 159 w 173"/>
                <a:gd name="T57" fmla="*/ 31 h 257"/>
                <a:gd name="T58" fmla="*/ 166 w 173"/>
                <a:gd name="T59" fmla="*/ 43 h 257"/>
                <a:gd name="T60" fmla="*/ 171 w 173"/>
                <a:gd name="T61" fmla="*/ 57 h 257"/>
                <a:gd name="T62" fmla="*/ 173 w 173"/>
                <a:gd name="T63" fmla="*/ 71 h 257"/>
                <a:gd name="T64" fmla="*/ 170 w 173"/>
                <a:gd name="T65" fmla="*/ 87 h 257"/>
                <a:gd name="T66" fmla="*/ 166 w 173"/>
                <a:gd name="T67" fmla="*/ 104 h 257"/>
                <a:gd name="T68" fmla="*/ 146 w 173"/>
                <a:gd name="T69" fmla="*/ 136 h 257"/>
                <a:gd name="T70" fmla="*/ 114 w 173"/>
                <a:gd name="T71" fmla="*/ 169 h 257"/>
                <a:gd name="T72" fmla="*/ 85 w 173"/>
                <a:gd name="T73" fmla="*/ 197 h 257"/>
                <a:gd name="T74" fmla="*/ 74 w 173"/>
                <a:gd name="T75" fmla="*/ 21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57">
                  <a:moveTo>
                    <a:pt x="173" y="211"/>
                  </a:moveTo>
                  <a:lnTo>
                    <a:pt x="173" y="257"/>
                  </a:lnTo>
                  <a:lnTo>
                    <a:pt x="0" y="257"/>
                  </a:lnTo>
                  <a:lnTo>
                    <a:pt x="3" y="244"/>
                  </a:lnTo>
                  <a:lnTo>
                    <a:pt x="5" y="232"/>
                  </a:lnTo>
                  <a:lnTo>
                    <a:pt x="11" y="220"/>
                  </a:lnTo>
                  <a:lnTo>
                    <a:pt x="17" y="208"/>
                  </a:lnTo>
                  <a:lnTo>
                    <a:pt x="25" y="195"/>
                  </a:lnTo>
                  <a:lnTo>
                    <a:pt x="37" y="180"/>
                  </a:lnTo>
                  <a:lnTo>
                    <a:pt x="53" y="164"/>
                  </a:lnTo>
                  <a:lnTo>
                    <a:pt x="72" y="146"/>
                  </a:lnTo>
                  <a:lnTo>
                    <a:pt x="86" y="132"/>
                  </a:lnTo>
                  <a:lnTo>
                    <a:pt x="98" y="120"/>
                  </a:lnTo>
                  <a:lnTo>
                    <a:pt x="108" y="111"/>
                  </a:lnTo>
                  <a:lnTo>
                    <a:pt x="113" y="104"/>
                  </a:lnTo>
                  <a:lnTo>
                    <a:pt x="117" y="96"/>
                  </a:lnTo>
                  <a:lnTo>
                    <a:pt x="121" y="90"/>
                  </a:lnTo>
                  <a:lnTo>
                    <a:pt x="122" y="82"/>
                  </a:lnTo>
                  <a:lnTo>
                    <a:pt x="123" y="74"/>
                  </a:lnTo>
                  <a:lnTo>
                    <a:pt x="122" y="66"/>
                  </a:lnTo>
                  <a:lnTo>
                    <a:pt x="121" y="59"/>
                  </a:lnTo>
                  <a:lnTo>
                    <a:pt x="118" y="54"/>
                  </a:lnTo>
                  <a:lnTo>
                    <a:pt x="114" y="49"/>
                  </a:lnTo>
                  <a:lnTo>
                    <a:pt x="109" y="45"/>
                  </a:lnTo>
                  <a:lnTo>
                    <a:pt x="104" y="42"/>
                  </a:lnTo>
                  <a:lnTo>
                    <a:pt x="97" y="41"/>
                  </a:lnTo>
                  <a:lnTo>
                    <a:pt x="89" y="41"/>
                  </a:lnTo>
                  <a:lnTo>
                    <a:pt x="82" y="41"/>
                  </a:lnTo>
                  <a:lnTo>
                    <a:pt x="76" y="42"/>
                  </a:lnTo>
                  <a:lnTo>
                    <a:pt x="70" y="46"/>
                  </a:lnTo>
                  <a:lnTo>
                    <a:pt x="65" y="50"/>
                  </a:lnTo>
                  <a:lnTo>
                    <a:pt x="61" y="55"/>
                  </a:lnTo>
                  <a:lnTo>
                    <a:pt x="58" y="62"/>
                  </a:lnTo>
                  <a:lnTo>
                    <a:pt x="56" y="70"/>
                  </a:lnTo>
                  <a:lnTo>
                    <a:pt x="54" y="81"/>
                  </a:lnTo>
                  <a:lnTo>
                    <a:pt x="5" y="75"/>
                  </a:lnTo>
                  <a:lnTo>
                    <a:pt x="7" y="66"/>
                  </a:lnTo>
                  <a:lnTo>
                    <a:pt x="9" y="57"/>
                  </a:lnTo>
                  <a:lnTo>
                    <a:pt x="12" y="49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3" y="27"/>
                  </a:lnTo>
                  <a:lnTo>
                    <a:pt x="28" y="22"/>
                  </a:lnTo>
                  <a:lnTo>
                    <a:pt x="33" y="17"/>
                  </a:lnTo>
                  <a:lnTo>
                    <a:pt x="45" y="9"/>
                  </a:lnTo>
                  <a:lnTo>
                    <a:pt x="60" y="4"/>
                  </a:lnTo>
                  <a:lnTo>
                    <a:pt x="74" y="1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9" y="1"/>
                  </a:lnTo>
                  <a:lnTo>
                    <a:pt x="117" y="2"/>
                  </a:lnTo>
                  <a:lnTo>
                    <a:pt x="125" y="5"/>
                  </a:lnTo>
                  <a:lnTo>
                    <a:pt x="131" y="8"/>
                  </a:lnTo>
                  <a:lnTo>
                    <a:pt x="138" y="12"/>
                  </a:lnTo>
                  <a:lnTo>
                    <a:pt x="145" y="16"/>
                  </a:lnTo>
                  <a:lnTo>
                    <a:pt x="150" y="19"/>
                  </a:lnTo>
                  <a:lnTo>
                    <a:pt x="155" y="25"/>
                  </a:lnTo>
                  <a:lnTo>
                    <a:pt x="159" y="31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9" y="50"/>
                  </a:lnTo>
                  <a:lnTo>
                    <a:pt x="171" y="57"/>
                  </a:lnTo>
                  <a:lnTo>
                    <a:pt x="171" y="63"/>
                  </a:lnTo>
                  <a:lnTo>
                    <a:pt x="173" y="71"/>
                  </a:lnTo>
                  <a:lnTo>
                    <a:pt x="171" y="79"/>
                  </a:lnTo>
                  <a:lnTo>
                    <a:pt x="170" y="87"/>
                  </a:lnTo>
                  <a:lnTo>
                    <a:pt x="169" y="96"/>
                  </a:lnTo>
                  <a:lnTo>
                    <a:pt x="166" y="104"/>
                  </a:lnTo>
                  <a:lnTo>
                    <a:pt x="158" y="120"/>
                  </a:lnTo>
                  <a:lnTo>
                    <a:pt x="146" y="136"/>
                  </a:lnTo>
                  <a:lnTo>
                    <a:pt x="134" y="151"/>
                  </a:lnTo>
                  <a:lnTo>
                    <a:pt x="114" y="169"/>
                  </a:lnTo>
                  <a:lnTo>
                    <a:pt x="96" y="187"/>
                  </a:lnTo>
                  <a:lnTo>
                    <a:pt x="85" y="197"/>
                  </a:lnTo>
                  <a:lnTo>
                    <a:pt x="80" y="204"/>
                  </a:lnTo>
                  <a:lnTo>
                    <a:pt x="74" y="211"/>
                  </a:lnTo>
                  <a:lnTo>
                    <a:pt x="17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1" name="Freeform 473">
              <a:extLst>
                <a:ext uri="{FF2B5EF4-FFF2-40B4-BE49-F238E27FC236}">
                  <a16:creationId xmlns:a16="http://schemas.microsoft.com/office/drawing/2014/main" id="{065DB505-DF8F-4CE3-9C75-A979D589E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5" y="1637"/>
              <a:ext cx="86" cy="102"/>
            </a:xfrm>
            <a:custGeom>
              <a:avLst/>
              <a:gdLst>
                <a:gd name="T0" fmla="*/ 152 w 344"/>
                <a:gd name="T1" fmla="*/ 0 h 410"/>
                <a:gd name="T2" fmla="*/ 197 w 344"/>
                <a:gd name="T3" fmla="*/ 2 h 410"/>
                <a:gd name="T4" fmla="*/ 230 w 344"/>
                <a:gd name="T5" fmla="*/ 8 h 410"/>
                <a:gd name="T6" fmla="*/ 263 w 344"/>
                <a:gd name="T7" fmla="*/ 22 h 410"/>
                <a:gd name="T8" fmla="*/ 291 w 344"/>
                <a:gd name="T9" fmla="*/ 46 h 410"/>
                <a:gd name="T10" fmla="*/ 314 w 344"/>
                <a:gd name="T11" fmla="*/ 75 h 410"/>
                <a:gd name="T12" fmla="*/ 331 w 344"/>
                <a:gd name="T13" fmla="*/ 113 h 410"/>
                <a:gd name="T14" fmla="*/ 340 w 344"/>
                <a:gd name="T15" fmla="*/ 156 h 410"/>
                <a:gd name="T16" fmla="*/ 344 w 344"/>
                <a:gd name="T17" fmla="*/ 209 h 410"/>
                <a:gd name="T18" fmla="*/ 340 w 344"/>
                <a:gd name="T19" fmla="*/ 256 h 410"/>
                <a:gd name="T20" fmla="*/ 331 w 344"/>
                <a:gd name="T21" fmla="*/ 296 h 410"/>
                <a:gd name="T22" fmla="*/ 312 w 344"/>
                <a:gd name="T23" fmla="*/ 337 h 410"/>
                <a:gd name="T24" fmla="*/ 287 w 344"/>
                <a:gd name="T25" fmla="*/ 369 h 410"/>
                <a:gd name="T26" fmla="*/ 262 w 344"/>
                <a:gd name="T27" fmla="*/ 387 h 410"/>
                <a:gd name="T28" fmla="*/ 229 w 344"/>
                <a:gd name="T29" fmla="*/ 400 h 410"/>
                <a:gd name="T30" fmla="*/ 197 w 344"/>
                <a:gd name="T31" fmla="*/ 407 h 410"/>
                <a:gd name="T32" fmla="*/ 156 w 344"/>
                <a:gd name="T33" fmla="*/ 410 h 410"/>
                <a:gd name="T34" fmla="*/ 0 w 344"/>
                <a:gd name="T35" fmla="*/ 0 h 410"/>
                <a:gd name="T36" fmla="*/ 83 w 344"/>
                <a:gd name="T37" fmla="*/ 341 h 410"/>
                <a:gd name="T38" fmla="*/ 161 w 344"/>
                <a:gd name="T39" fmla="*/ 341 h 410"/>
                <a:gd name="T40" fmla="*/ 186 w 344"/>
                <a:gd name="T41" fmla="*/ 338 h 410"/>
                <a:gd name="T42" fmla="*/ 205 w 344"/>
                <a:gd name="T43" fmla="*/ 334 h 410"/>
                <a:gd name="T44" fmla="*/ 221 w 344"/>
                <a:gd name="T45" fmla="*/ 325 h 410"/>
                <a:gd name="T46" fmla="*/ 234 w 344"/>
                <a:gd name="T47" fmla="*/ 313 h 410"/>
                <a:gd name="T48" fmla="*/ 246 w 344"/>
                <a:gd name="T49" fmla="*/ 293 h 410"/>
                <a:gd name="T50" fmla="*/ 254 w 344"/>
                <a:gd name="T51" fmla="*/ 265 h 410"/>
                <a:gd name="T52" fmla="*/ 258 w 344"/>
                <a:gd name="T53" fmla="*/ 228 h 410"/>
                <a:gd name="T54" fmla="*/ 258 w 344"/>
                <a:gd name="T55" fmla="*/ 183 h 410"/>
                <a:gd name="T56" fmla="*/ 254 w 344"/>
                <a:gd name="T57" fmla="*/ 147 h 410"/>
                <a:gd name="T58" fmla="*/ 245 w 344"/>
                <a:gd name="T59" fmla="*/ 120 h 410"/>
                <a:gd name="T60" fmla="*/ 234 w 344"/>
                <a:gd name="T61" fmla="*/ 101 h 410"/>
                <a:gd name="T62" fmla="*/ 218 w 344"/>
                <a:gd name="T63" fmla="*/ 86 h 410"/>
                <a:gd name="T64" fmla="*/ 199 w 344"/>
                <a:gd name="T65" fmla="*/ 77 h 410"/>
                <a:gd name="T66" fmla="*/ 177 w 344"/>
                <a:gd name="T67" fmla="*/ 71 h 410"/>
                <a:gd name="T68" fmla="*/ 144 w 344"/>
                <a:gd name="T69" fmla="*/ 70 h 410"/>
                <a:gd name="T70" fmla="*/ 83 w 344"/>
                <a:gd name="T71" fmla="*/ 7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410">
                  <a:moveTo>
                    <a:pt x="0" y="0"/>
                  </a:moveTo>
                  <a:lnTo>
                    <a:pt x="152" y="0"/>
                  </a:lnTo>
                  <a:lnTo>
                    <a:pt x="176" y="1"/>
                  </a:lnTo>
                  <a:lnTo>
                    <a:pt x="197" y="2"/>
                  </a:lnTo>
                  <a:lnTo>
                    <a:pt x="214" y="5"/>
                  </a:lnTo>
                  <a:lnTo>
                    <a:pt x="230" y="8"/>
                  </a:lnTo>
                  <a:lnTo>
                    <a:pt x="247" y="14"/>
                  </a:lnTo>
                  <a:lnTo>
                    <a:pt x="263" y="22"/>
                  </a:lnTo>
                  <a:lnTo>
                    <a:pt x="278" y="33"/>
                  </a:lnTo>
                  <a:lnTo>
                    <a:pt x="291" y="46"/>
                  </a:lnTo>
                  <a:lnTo>
                    <a:pt x="303" y="61"/>
                  </a:lnTo>
                  <a:lnTo>
                    <a:pt x="314" y="75"/>
                  </a:lnTo>
                  <a:lnTo>
                    <a:pt x="323" y="93"/>
                  </a:lnTo>
                  <a:lnTo>
                    <a:pt x="331" y="113"/>
                  </a:lnTo>
                  <a:lnTo>
                    <a:pt x="336" y="132"/>
                  </a:lnTo>
                  <a:lnTo>
                    <a:pt x="340" y="156"/>
                  </a:lnTo>
                  <a:lnTo>
                    <a:pt x="343" y="182"/>
                  </a:lnTo>
                  <a:lnTo>
                    <a:pt x="344" y="209"/>
                  </a:lnTo>
                  <a:lnTo>
                    <a:pt x="343" y="233"/>
                  </a:lnTo>
                  <a:lnTo>
                    <a:pt x="340" y="256"/>
                  </a:lnTo>
                  <a:lnTo>
                    <a:pt x="336" y="277"/>
                  </a:lnTo>
                  <a:lnTo>
                    <a:pt x="331" y="296"/>
                  </a:lnTo>
                  <a:lnTo>
                    <a:pt x="323" y="317"/>
                  </a:lnTo>
                  <a:lnTo>
                    <a:pt x="312" y="337"/>
                  </a:lnTo>
                  <a:lnTo>
                    <a:pt x="300" y="354"/>
                  </a:lnTo>
                  <a:lnTo>
                    <a:pt x="287" y="369"/>
                  </a:lnTo>
                  <a:lnTo>
                    <a:pt x="275" y="378"/>
                  </a:lnTo>
                  <a:lnTo>
                    <a:pt x="262" y="387"/>
                  </a:lnTo>
                  <a:lnTo>
                    <a:pt x="246" y="395"/>
                  </a:lnTo>
                  <a:lnTo>
                    <a:pt x="229" y="400"/>
                  </a:lnTo>
                  <a:lnTo>
                    <a:pt x="214" y="404"/>
                  </a:lnTo>
                  <a:lnTo>
                    <a:pt x="197" y="407"/>
                  </a:lnTo>
                  <a:lnTo>
                    <a:pt x="178" y="410"/>
                  </a:lnTo>
                  <a:lnTo>
                    <a:pt x="156" y="410"/>
                  </a:lnTo>
                  <a:lnTo>
                    <a:pt x="0" y="410"/>
                  </a:lnTo>
                  <a:lnTo>
                    <a:pt x="0" y="0"/>
                  </a:lnTo>
                  <a:close/>
                  <a:moveTo>
                    <a:pt x="83" y="70"/>
                  </a:moveTo>
                  <a:lnTo>
                    <a:pt x="83" y="341"/>
                  </a:lnTo>
                  <a:lnTo>
                    <a:pt x="145" y="341"/>
                  </a:lnTo>
                  <a:lnTo>
                    <a:pt x="161" y="341"/>
                  </a:lnTo>
                  <a:lnTo>
                    <a:pt x="174" y="339"/>
                  </a:lnTo>
                  <a:lnTo>
                    <a:pt x="186" y="338"/>
                  </a:lnTo>
                  <a:lnTo>
                    <a:pt x="194" y="337"/>
                  </a:lnTo>
                  <a:lnTo>
                    <a:pt x="205" y="334"/>
                  </a:lnTo>
                  <a:lnTo>
                    <a:pt x="213" y="330"/>
                  </a:lnTo>
                  <a:lnTo>
                    <a:pt x="221" y="325"/>
                  </a:lnTo>
                  <a:lnTo>
                    <a:pt x="229" y="319"/>
                  </a:lnTo>
                  <a:lnTo>
                    <a:pt x="234" y="313"/>
                  </a:lnTo>
                  <a:lnTo>
                    <a:pt x="241" y="304"/>
                  </a:lnTo>
                  <a:lnTo>
                    <a:pt x="246" y="293"/>
                  </a:lnTo>
                  <a:lnTo>
                    <a:pt x="250" y="280"/>
                  </a:lnTo>
                  <a:lnTo>
                    <a:pt x="254" y="265"/>
                  </a:lnTo>
                  <a:lnTo>
                    <a:pt x="256" y="248"/>
                  </a:lnTo>
                  <a:lnTo>
                    <a:pt x="258" y="228"/>
                  </a:lnTo>
                  <a:lnTo>
                    <a:pt x="258" y="205"/>
                  </a:lnTo>
                  <a:lnTo>
                    <a:pt x="258" y="183"/>
                  </a:lnTo>
                  <a:lnTo>
                    <a:pt x="256" y="163"/>
                  </a:lnTo>
                  <a:lnTo>
                    <a:pt x="254" y="147"/>
                  </a:lnTo>
                  <a:lnTo>
                    <a:pt x="250" y="132"/>
                  </a:lnTo>
                  <a:lnTo>
                    <a:pt x="245" y="120"/>
                  </a:lnTo>
                  <a:lnTo>
                    <a:pt x="239" y="110"/>
                  </a:lnTo>
                  <a:lnTo>
                    <a:pt x="234" y="101"/>
                  </a:lnTo>
                  <a:lnTo>
                    <a:pt x="226" y="93"/>
                  </a:lnTo>
                  <a:lnTo>
                    <a:pt x="218" y="86"/>
                  </a:lnTo>
                  <a:lnTo>
                    <a:pt x="209" y="81"/>
                  </a:lnTo>
                  <a:lnTo>
                    <a:pt x="199" y="77"/>
                  </a:lnTo>
                  <a:lnTo>
                    <a:pt x="187" y="74"/>
                  </a:lnTo>
                  <a:lnTo>
                    <a:pt x="177" y="71"/>
                  </a:lnTo>
                  <a:lnTo>
                    <a:pt x="162" y="70"/>
                  </a:lnTo>
                  <a:lnTo>
                    <a:pt x="144" y="70"/>
                  </a:lnTo>
                  <a:lnTo>
                    <a:pt x="120" y="70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2" name="Freeform 474">
              <a:extLst>
                <a:ext uri="{FF2B5EF4-FFF2-40B4-BE49-F238E27FC236}">
                  <a16:creationId xmlns:a16="http://schemas.microsoft.com/office/drawing/2014/main" id="{C5B08BC2-7CE2-46A8-8244-27B0C9A4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711"/>
              <a:ext cx="43" cy="65"/>
            </a:xfrm>
            <a:custGeom>
              <a:avLst/>
              <a:gdLst>
                <a:gd name="T0" fmla="*/ 48 w 170"/>
                <a:gd name="T1" fmla="*/ 183 h 261"/>
                <a:gd name="T2" fmla="*/ 52 w 170"/>
                <a:gd name="T3" fmla="*/ 199 h 261"/>
                <a:gd name="T4" fmla="*/ 60 w 170"/>
                <a:gd name="T5" fmla="*/ 211 h 261"/>
                <a:gd name="T6" fmla="*/ 70 w 170"/>
                <a:gd name="T7" fmla="*/ 217 h 261"/>
                <a:gd name="T8" fmla="*/ 84 w 170"/>
                <a:gd name="T9" fmla="*/ 220 h 261"/>
                <a:gd name="T10" fmla="*/ 98 w 170"/>
                <a:gd name="T11" fmla="*/ 217 h 261"/>
                <a:gd name="T12" fmla="*/ 110 w 170"/>
                <a:gd name="T13" fmla="*/ 209 h 261"/>
                <a:gd name="T14" fmla="*/ 118 w 170"/>
                <a:gd name="T15" fmla="*/ 195 h 261"/>
                <a:gd name="T16" fmla="*/ 121 w 170"/>
                <a:gd name="T17" fmla="*/ 177 h 261"/>
                <a:gd name="T18" fmla="*/ 118 w 170"/>
                <a:gd name="T19" fmla="*/ 161 h 261"/>
                <a:gd name="T20" fmla="*/ 110 w 170"/>
                <a:gd name="T21" fmla="*/ 148 h 261"/>
                <a:gd name="T22" fmla="*/ 100 w 170"/>
                <a:gd name="T23" fmla="*/ 140 h 261"/>
                <a:gd name="T24" fmla="*/ 86 w 170"/>
                <a:gd name="T25" fmla="*/ 138 h 261"/>
                <a:gd name="T26" fmla="*/ 64 w 170"/>
                <a:gd name="T27" fmla="*/ 142 h 261"/>
                <a:gd name="T28" fmla="*/ 78 w 170"/>
                <a:gd name="T29" fmla="*/ 100 h 261"/>
                <a:gd name="T30" fmla="*/ 93 w 170"/>
                <a:gd name="T31" fmla="*/ 96 h 261"/>
                <a:gd name="T32" fmla="*/ 104 w 170"/>
                <a:gd name="T33" fmla="*/ 87 h 261"/>
                <a:gd name="T34" fmla="*/ 109 w 170"/>
                <a:gd name="T35" fmla="*/ 75 h 261"/>
                <a:gd name="T36" fmla="*/ 109 w 170"/>
                <a:gd name="T37" fmla="*/ 62 h 261"/>
                <a:gd name="T38" fmla="*/ 105 w 170"/>
                <a:gd name="T39" fmla="*/ 51 h 261"/>
                <a:gd name="T40" fmla="*/ 98 w 170"/>
                <a:gd name="T41" fmla="*/ 45 h 261"/>
                <a:gd name="T42" fmla="*/ 88 w 170"/>
                <a:gd name="T43" fmla="*/ 41 h 261"/>
                <a:gd name="T44" fmla="*/ 76 w 170"/>
                <a:gd name="T45" fmla="*/ 41 h 261"/>
                <a:gd name="T46" fmla="*/ 65 w 170"/>
                <a:gd name="T47" fmla="*/ 45 h 261"/>
                <a:gd name="T48" fmla="*/ 56 w 170"/>
                <a:gd name="T49" fmla="*/ 54 h 261"/>
                <a:gd name="T50" fmla="*/ 51 w 170"/>
                <a:gd name="T51" fmla="*/ 66 h 261"/>
                <a:gd name="T52" fmla="*/ 4 w 170"/>
                <a:gd name="T53" fmla="*/ 66 h 261"/>
                <a:gd name="T54" fmla="*/ 9 w 170"/>
                <a:gd name="T55" fmla="*/ 46 h 261"/>
                <a:gd name="T56" fmla="*/ 19 w 170"/>
                <a:gd name="T57" fmla="*/ 29 h 261"/>
                <a:gd name="T58" fmla="*/ 29 w 170"/>
                <a:gd name="T59" fmla="*/ 17 h 261"/>
                <a:gd name="T60" fmla="*/ 45 w 170"/>
                <a:gd name="T61" fmla="*/ 8 h 261"/>
                <a:gd name="T62" fmla="*/ 63 w 170"/>
                <a:gd name="T63" fmla="*/ 2 h 261"/>
                <a:gd name="T64" fmla="*/ 82 w 170"/>
                <a:gd name="T65" fmla="*/ 0 h 261"/>
                <a:gd name="T66" fmla="*/ 100 w 170"/>
                <a:gd name="T67" fmla="*/ 1 h 261"/>
                <a:gd name="T68" fmla="*/ 116 w 170"/>
                <a:gd name="T69" fmla="*/ 5 h 261"/>
                <a:gd name="T70" fmla="*/ 129 w 170"/>
                <a:gd name="T71" fmla="*/ 13 h 261"/>
                <a:gd name="T72" fmla="*/ 141 w 170"/>
                <a:gd name="T73" fmla="*/ 22 h 261"/>
                <a:gd name="T74" fmla="*/ 154 w 170"/>
                <a:gd name="T75" fmla="*/ 43 h 261"/>
                <a:gd name="T76" fmla="*/ 159 w 170"/>
                <a:gd name="T77" fmla="*/ 66 h 261"/>
                <a:gd name="T78" fmla="*/ 157 w 170"/>
                <a:gd name="T79" fmla="*/ 82 h 261"/>
                <a:gd name="T80" fmla="*/ 150 w 170"/>
                <a:gd name="T81" fmla="*/ 95 h 261"/>
                <a:gd name="T82" fmla="*/ 138 w 170"/>
                <a:gd name="T83" fmla="*/ 108 h 261"/>
                <a:gd name="T84" fmla="*/ 122 w 170"/>
                <a:gd name="T85" fmla="*/ 119 h 261"/>
                <a:gd name="T86" fmla="*/ 142 w 170"/>
                <a:gd name="T87" fmla="*/ 127 h 261"/>
                <a:gd name="T88" fmla="*/ 157 w 170"/>
                <a:gd name="T89" fmla="*/ 140 h 261"/>
                <a:gd name="T90" fmla="*/ 167 w 170"/>
                <a:gd name="T91" fmla="*/ 159 h 261"/>
                <a:gd name="T92" fmla="*/ 170 w 170"/>
                <a:gd name="T93" fmla="*/ 180 h 261"/>
                <a:gd name="T94" fmla="*/ 169 w 170"/>
                <a:gd name="T95" fmla="*/ 196 h 261"/>
                <a:gd name="T96" fmla="*/ 165 w 170"/>
                <a:gd name="T97" fmla="*/ 211 h 261"/>
                <a:gd name="T98" fmla="*/ 157 w 170"/>
                <a:gd name="T99" fmla="*/ 225 h 261"/>
                <a:gd name="T100" fmla="*/ 146 w 170"/>
                <a:gd name="T101" fmla="*/ 237 h 261"/>
                <a:gd name="T102" fmla="*/ 133 w 170"/>
                <a:gd name="T103" fmla="*/ 248 h 261"/>
                <a:gd name="T104" fmla="*/ 118 w 170"/>
                <a:gd name="T105" fmla="*/ 254 h 261"/>
                <a:gd name="T106" fmla="*/ 102 w 170"/>
                <a:gd name="T107" fmla="*/ 260 h 261"/>
                <a:gd name="T108" fmla="*/ 85 w 170"/>
                <a:gd name="T109" fmla="*/ 261 h 261"/>
                <a:gd name="T110" fmla="*/ 68 w 170"/>
                <a:gd name="T111" fmla="*/ 260 h 261"/>
                <a:gd name="T112" fmla="*/ 53 w 170"/>
                <a:gd name="T113" fmla="*/ 256 h 261"/>
                <a:gd name="T114" fmla="*/ 39 w 170"/>
                <a:gd name="T115" fmla="*/ 249 h 261"/>
                <a:gd name="T116" fmla="*/ 27 w 170"/>
                <a:gd name="T117" fmla="*/ 241 h 261"/>
                <a:gd name="T118" fmla="*/ 17 w 170"/>
                <a:gd name="T119" fmla="*/ 230 h 261"/>
                <a:gd name="T120" fmla="*/ 9 w 170"/>
                <a:gd name="T121" fmla="*/ 217 h 261"/>
                <a:gd name="T122" fmla="*/ 4 w 170"/>
                <a:gd name="T123" fmla="*/ 204 h 261"/>
                <a:gd name="T124" fmla="*/ 0 w 170"/>
                <a:gd name="T125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261">
                  <a:moveTo>
                    <a:pt x="0" y="188"/>
                  </a:moveTo>
                  <a:lnTo>
                    <a:pt x="48" y="183"/>
                  </a:lnTo>
                  <a:lnTo>
                    <a:pt x="49" y="192"/>
                  </a:lnTo>
                  <a:lnTo>
                    <a:pt x="52" y="199"/>
                  </a:lnTo>
                  <a:lnTo>
                    <a:pt x="56" y="205"/>
                  </a:lnTo>
                  <a:lnTo>
                    <a:pt x="60" y="211"/>
                  </a:lnTo>
                  <a:lnTo>
                    <a:pt x="65" y="214"/>
                  </a:lnTo>
                  <a:lnTo>
                    <a:pt x="70" y="217"/>
                  </a:lnTo>
                  <a:lnTo>
                    <a:pt x="77" y="220"/>
                  </a:lnTo>
                  <a:lnTo>
                    <a:pt x="84" y="220"/>
                  </a:lnTo>
                  <a:lnTo>
                    <a:pt x="92" y="220"/>
                  </a:lnTo>
                  <a:lnTo>
                    <a:pt x="98" y="217"/>
                  </a:lnTo>
                  <a:lnTo>
                    <a:pt x="105" y="213"/>
                  </a:lnTo>
                  <a:lnTo>
                    <a:pt x="110" y="209"/>
                  </a:lnTo>
                  <a:lnTo>
                    <a:pt x="114" y="203"/>
                  </a:lnTo>
                  <a:lnTo>
                    <a:pt x="118" y="195"/>
                  </a:lnTo>
                  <a:lnTo>
                    <a:pt x="120" y="187"/>
                  </a:lnTo>
                  <a:lnTo>
                    <a:pt x="121" y="177"/>
                  </a:lnTo>
                  <a:lnTo>
                    <a:pt x="120" y="169"/>
                  </a:lnTo>
                  <a:lnTo>
                    <a:pt x="118" y="161"/>
                  </a:lnTo>
                  <a:lnTo>
                    <a:pt x="114" y="155"/>
                  </a:lnTo>
                  <a:lnTo>
                    <a:pt x="110" y="148"/>
                  </a:lnTo>
                  <a:lnTo>
                    <a:pt x="105" y="144"/>
                  </a:lnTo>
                  <a:lnTo>
                    <a:pt x="100" y="140"/>
                  </a:lnTo>
                  <a:lnTo>
                    <a:pt x="93" y="138"/>
                  </a:lnTo>
                  <a:lnTo>
                    <a:pt x="86" y="138"/>
                  </a:lnTo>
                  <a:lnTo>
                    <a:pt x="76" y="139"/>
                  </a:lnTo>
                  <a:lnTo>
                    <a:pt x="64" y="142"/>
                  </a:lnTo>
                  <a:lnTo>
                    <a:pt x="69" y="102"/>
                  </a:lnTo>
                  <a:lnTo>
                    <a:pt x="78" y="100"/>
                  </a:lnTo>
                  <a:lnTo>
                    <a:pt x="86" y="99"/>
                  </a:lnTo>
                  <a:lnTo>
                    <a:pt x="93" y="96"/>
                  </a:lnTo>
                  <a:lnTo>
                    <a:pt x="100" y="92"/>
                  </a:lnTo>
                  <a:lnTo>
                    <a:pt x="104" y="87"/>
                  </a:lnTo>
                  <a:lnTo>
                    <a:pt x="108" y="82"/>
                  </a:lnTo>
                  <a:lnTo>
                    <a:pt x="109" y="75"/>
                  </a:lnTo>
                  <a:lnTo>
                    <a:pt x="110" y="69"/>
                  </a:lnTo>
                  <a:lnTo>
                    <a:pt x="109" y="62"/>
                  </a:lnTo>
                  <a:lnTo>
                    <a:pt x="108" y="57"/>
                  </a:lnTo>
                  <a:lnTo>
                    <a:pt x="105" y="51"/>
                  </a:lnTo>
                  <a:lnTo>
                    <a:pt x="102" y="47"/>
                  </a:lnTo>
                  <a:lnTo>
                    <a:pt x="98" y="45"/>
                  </a:lnTo>
                  <a:lnTo>
                    <a:pt x="93" y="42"/>
                  </a:lnTo>
                  <a:lnTo>
                    <a:pt x="88" y="41"/>
                  </a:lnTo>
                  <a:lnTo>
                    <a:pt x="81" y="39"/>
                  </a:lnTo>
                  <a:lnTo>
                    <a:pt x="76" y="41"/>
                  </a:lnTo>
                  <a:lnTo>
                    <a:pt x="70" y="42"/>
                  </a:lnTo>
                  <a:lnTo>
                    <a:pt x="65" y="45"/>
                  </a:lnTo>
                  <a:lnTo>
                    <a:pt x="60" y="49"/>
                  </a:lnTo>
                  <a:lnTo>
                    <a:pt x="56" y="54"/>
                  </a:lnTo>
                  <a:lnTo>
                    <a:pt x="53" y="59"/>
                  </a:lnTo>
                  <a:lnTo>
                    <a:pt x="51" y="66"/>
                  </a:lnTo>
                  <a:lnTo>
                    <a:pt x="49" y="74"/>
                  </a:lnTo>
                  <a:lnTo>
                    <a:pt x="4" y="66"/>
                  </a:lnTo>
                  <a:lnTo>
                    <a:pt x="7" y="55"/>
                  </a:lnTo>
                  <a:lnTo>
                    <a:pt x="9" y="46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17"/>
                  </a:lnTo>
                  <a:lnTo>
                    <a:pt x="37" y="12"/>
                  </a:lnTo>
                  <a:lnTo>
                    <a:pt x="45" y="8"/>
                  </a:lnTo>
                  <a:lnTo>
                    <a:pt x="53" y="4"/>
                  </a:lnTo>
                  <a:lnTo>
                    <a:pt x="63" y="2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0" y="1"/>
                  </a:lnTo>
                  <a:lnTo>
                    <a:pt x="108" y="2"/>
                  </a:lnTo>
                  <a:lnTo>
                    <a:pt x="116" y="5"/>
                  </a:lnTo>
                  <a:lnTo>
                    <a:pt x="122" y="9"/>
                  </a:lnTo>
                  <a:lnTo>
                    <a:pt x="129" y="13"/>
                  </a:lnTo>
                  <a:lnTo>
                    <a:pt x="135" y="17"/>
                  </a:lnTo>
                  <a:lnTo>
                    <a:pt x="141" y="22"/>
                  </a:lnTo>
                  <a:lnTo>
                    <a:pt x="149" y="33"/>
                  </a:lnTo>
                  <a:lnTo>
                    <a:pt x="154" y="43"/>
                  </a:lnTo>
                  <a:lnTo>
                    <a:pt x="158" y="54"/>
                  </a:lnTo>
                  <a:lnTo>
                    <a:pt x="159" y="66"/>
                  </a:lnTo>
                  <a:lnTo>
                    <a:pt x="158" y="74"/>
                  </a:lnTo>
                  <a:lnTo>
                    <a:pt x="157" y="82"/>
                  </a:lnTo>
                  <a:lnTo>
                    <a:pt x="154" y="88"/>
                  </a:lnTo>
                  <a:lnTo>
                    <a:pt x="150" y="95"/>
                  </a:lnTo>
                  <a:lnTo>
                    <a:pt x="145" y="102"/>
                  </a:lnTo>
                  <a:lnTo>
                    <a:pt x="138" y="108"/>
                  </a:lnTo>
                  <a:lnTo>
                    <a:pt x="130" y="114"/>
                  </a:lnTo>
                  <a:lnTo>
                    <a:pt x="122" y="119"/>
                  </a:lnTo>
                  <a:lnTo>
                    <a:pt x="133" y="122"/>
                  </a:lnTo>
                  <a:lnTo>
                    <a:pt x="142" y="127"/>
                  </a:lnTo>
                  <a:lnTo>
                    <a:pt x="150" y="132"/>
                  </a:lnTo>
                  <a:lnTo>
                    <a:pt x="157" y="140"/>
                  </a:lnTo>
                  <a:lnTo>
                    <a:pt x="163" y="148"/>
                  </a:lnTo>
                  <a:lnTo>
                    <a:pt x="167" y="159"/>
                  </a:lnTo>
                  <a:lnTo>
                    <a:pt x="170" y="168"/>
                  </a:lnTo>
                  <a:lnTo>
                    <a:pt x="170" y="180"/>
                  </a:lnTo>
                  <a:lnTo>
                    <a:pt x="170" y="188"/>
                  </a:lnTo>
                  <a:lnTo>
                    <a:pt x="169" y="196"/>
                  </a:lnTo>
                  <a:lnTo>
                    <a:pt x="167" y="204"/>
                  </a:lnTo>
                  <a:lnTo>
                    <a:pt x="165" y="211"/>
                  </a:lnTo>
                  <a:lnTo>
                    <a:pt x="161" y="218"/>
                  </a:lnTo>
                  <a:lnTo>
                    <a:pt x="157" y="225"/>
                  </a:lnTo>
                  <a:lnTo>
                    <a:pt x="151" y="230"/>
                  </a:lnTo>
                  <a:lnTo>
                    <a:pt x="146" y="237"/>
                  </a:lnTo>
                  <a:lnTo>
                    <a:pt x="139" y="242"/>
                  </a:lnTo>
                  <a:lnTo>
                    <a:pt x="133" y="248"/>
                  </a:lnTo>
                  <a:lnTo>
                    <a:pt x="126" y="252"/>
                  </a:lnTo>
                  <a:lnTo>
                    <a:pt x="118" y="254"/>
                  </a:lnTo>
                  <a:lnTo>
                    <a:pt x="110" y="257"/>
                  </a:lnTo>
                  <a:lnTo>
                    <a:pt x="102" y="260"/>
                  </a:lnTo>
                  <a:lnTo>
                    <a:pt x="93" y="261"/>
                  </a:lnTo>
                  <a:lnTo>
                    <a:pt x="85" y="261"/>
                  </a:lnTo>
                  <a:lnTo>
                    <a:pt x="76" y="261"/>
                  </a:lnTo>
                  <a:lnTo>
                    <a:pt x="68" y="260"/>
                  </a:lnTo>
                  <a:lnTo>
                    <a:pt x="60" y="258"/>
                  </a:lnTo>
                  <a:lnTo>
                    <a:pt x="53" y="256"/>
                  </a:lnTo>
                  <a:lnTo>
                    <a:pt x="45" y="253"/>
                  </a:lnTo>
                  <a:lnTo>
                    <a:pt x="39" y="249"/>
                  </a:lnTo>
                  <a:lnTo>
                    <a:pt x="33" y="245"/>
                  </a:lnTo>
                  <a:lnTo>
                    <a:pt x="27" y="241"/>
                  </a:lnTo>
                  <a:lnTo>
                    <a:pt x="21" y="236"/>
                  </a:lnTo>
                  <a:lnTo>
                    <a:pt x="17" y="230"/>
                  </a:lnTo>
                  <a:lnTo>
                    <a:pt x="12" y="224"/>
                  </a:lnTo>
                  <a:lnTo>
                    <a:pt x="9" y="217"/>
                  </a:lnTo>
                  <a:lnTo>
                    <a:pt x="5" y="211"/>
                  </a:lnTo>
                  <a:lnTo>
                    <a:pt x="4" y="204"/>
                  </a:lnTo>
                  <a:lnTo>
                    <a:pt x="1" y="19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3" name="Rectangle 475">
              <a:extLst>
                <a:ext uri="{FF2B5EF4-FFF2-40B4-BE49-F238E27FC236}">
                  <a16:creationId xmlns:a16="http://schemas.microsoft.com/office/drawing/2014/main" id="{60F2B408-B115-4473-854D-6F778A51E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1755"/>
              <a:ext cx="36" cy="235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4" name="Freeform 476">
              <a:extLst>
                <a:ext uri="{FF2B5EF4-FFF2-40B4-BE49-F238E27FC236}">
                  <a16:creationId xmlns:a16="http://schemas.microsoft.com/office/drawing/2014/main" id="{71EAFBEF-E614-4C62-BA23-F4707CD61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" y="1914"/>
              <a:ext cx="138" cy="179"/>
            </a:xfrm>
            <a:custGeom>
              <a:avLst/>
              <a:gdLst>
                <a:gd name="T0" fmla="*/ 554 w 554"/>
                <a:gd name="T1" fmla="*/ 0 h 717"/>
                <a:gd name="T2" fmla="*/ 546 w 554"/>
                <a:gd name="T3" fmla="*/ 4 h 717"/>
                <a:gd name="T4" fmla="*/ 528 w 554"/>
                <a:gd name="T5" fmla="*/ 13 h 717"/>
                <a:gd name="T6" fmla="*/ 511 w 554"/>
                <a:gd name="T7" fmla="*/ 21 h 717"/>
                <a:gd name="T8" fmla="*/ 494 w 554"/>
                <a:gd name="T9" fmla="*/ 29 h 717"/>
                <a:gd name="T10" fmla="*/ 477 w 554"/>
                <a:gd name="T11" fmla="*/ 37 h 717"/>
                <a:gd name="T12" fmla="*/ 459 w 554"/>
                <a:gd name="T13" fmla="*/ 44 h 717"/>
                <a:gd name="T14" fmla="*/ 442 w 554"/>
                <a:gd name="T15" fmla="*/ 49 h 717"/>
                <a:gd name="T16" fmla="*/ 425 w 554"/>
                <a:gd name="T17" fmla="*/ 54 h 717"/>
                <a:gd name="T18" fmla="*/ 408 w 554"/>
                <a:gd name="T19" fmla="*/ 59 h 717"/>
                <a:gd name="T20" fmla="*/ 390 w 554"/>
                <a:gd name="T21" fmla="*/ 63 h 717"/>
                <a:gd name="T22" fmla="*/ 373 w 554"/>
                <a:gd name="T23" fmla="*/ 67 h 717"/>
                <a:gd name="T24" fmla="*/ 356 w 554"/>
                <a:gd name="T25" fmla="*/ 70 h 717"/>
                <a:gd name="T26" fmla="*/ 339 w 554"/>
                <a:gd name="T27" fmla="*/ 73 h 717"/>
                <a:gd name="T28" fmla="*/ 321 w 554"/>
                <a:gd name="T29" fmla="*/ 74 h 717"/>
                <a:gd name="T30" fmla="*/ 304 w 554"/>
                <a:gd name="T31" fmla="*/ 75 h 717"/>
                <a:gd name="T32" fmla="*/ 286 w 554"/>
                <a:gd name="T33" fmla="*/ 77 h 717"/>
                <a:gd name="T34" fmla="*/ 268 w 554"/>
                <a:gd name="T35" fmla="*/ 77 h 717"/>
                <a:gd name="T36" fmla="*/ 251 w 554"/>
                <a:gd name="T37" fmla="*/ 75 h 717"/>
                <a:gd name="T38" fmla="*/ 234 w 554"/>
                <a:gd name="T39" fmla="*/ 74 h 717"/>
                <a:gd name="T40" fmla="*/ 217 w 554"/>
                <a:gd name="T41" fmla="*/ 73 h 717"/>
                <a:gd name="T42" fmla="*/ 199 w 554"/>
                <a:gd name="T43" fmla="*/ 70 h 717"/>
                <a:gd name="T44" fmla="*/ 182 w 554"/>
                <a:gd name="T45" fmla="*/ 67 h 717"/>
                <a:gd name="T46" fmla="*/ 165 w 554"/>
                <a:gd name="T47" fmla="*/ 63 h 717"/>
                <a:gd name="T48" fmla="*/ 148 w 554"/>
                <a:gd name="T49" fmla="*/ 59 h 717"/>
                <a:gd name="T50" fmla="*/ 130 w 554"/>
                <a:gd name="T51" fmla="*/ 54 h 717"/>
                <a:gd name="T52" fmla="*/ 113 w 554"/>
                <a:gd name="T53" fmla="*/ 49 h 717"/>
                <a:gd name="T54" fmla="*/ 96 w 554"/>
                <a:gd name="T55" fmla="*/ 44 h 717"/>
                <a:gd name="T56" fmla="*/ 79 w 554"/>
                <a:gd name="T57" fmla="*/ 37 h 717"/>
                <a:gd name="T58" fmla="*/ 61 w 554"/>
                <a:gd name="T59" fmla="*/ 29 h 717"/>
                <a:gd name="T60" fmla="*/ 44 w 554"/>
                <a:gd name="T61" fmla="*/ 21 h 717"/>
                <a:gd name="T62" fmla="*/ 27 w 554"/>
                <a:gd name="T63" fmla="*/ 13 h 717"/>
                <a:gd name="T64" fmla="*/ 10 w 554"/>
                <a:gd name="T65" fmla="*/ 4 h 717"/>
                <a:gd name="T66" fmla="*/ 278 w 554"/>
                <a:gd name="T67" fmla="*/ 717 h 717"/>
                <a:gd name="T68" fmla="*/ 278 w 554"/>
                <a:gd name="T6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717">
                  <a:moveTo>
                    <a:pt x="278" y="717"/>
                  </a:moveTo>
                  <a:lnTo>
                    <a:pt x="554" y="0"/>
                  </a:lnTo>
                  <a:lnTo>
                    <a:pt x="554" y="0"/>
                  </a:lnTo>
                  <a:lnTo>
                    <a:pt x="546" y="4"/>
                  </a:lnTo>
                  <a:lnTo>
                    <a:pt x="536" y="9"/>
                  </a:lnTo>
                  <a:lnTo>
                    <a:pt x="528" y="13"/>
                  </a:lnTo>
                  <a:lnTo>
                    <a:pt x="519" y="17"/>
                  </a:lnTo>
                  <a:lnTo>
                    <a:pt x="511" y="21"/>
                  </a:lnTo>
                  <a:lnTo>
                    <a:pt x="502" y="25"/>
                  </a:lnTo>
                  <a:lnTo>
                    <a:pt x="494" y="29"/>
                  </a:lnTo>
                  <a:lnTo>
                    <a:pt x="485" y="33"/>
                  </a:lnTo>
                  <a:lnTo>
                    <a:pt x="477" y="37"/>
                  </a:lnTo>
                  <a:lnTo>
                    <a:pt x="467" y="40"/>
                  </a:lnTo>
                  <a:lnTo>
                    <a:pt x="459" y="44"/>
                  </a:lnTo>
                  <a:lnTo>
                    <a:pt x="450" y="46"/>
                  </a:lnTo>
                  <a:lnTo>
                    <a:pt x="442" y="49"/>
                  </a:lnTo>
                  <a:lnTo>
                    <a:pt x="433" y="51"/>
                  </a:lnTo>
                  <a:lnTo>
                    <a:pt x="425" y="54"/>
                  </a:lnTo>
                  <a:lnTo>
                    <a:pt x="416" y="57"/>
                  </a:lnTo>
                  <a:lnTo>
                    <a:pt x="408" y="59"/>
                  </a:lnTo>
                  <a:lnTo>
                    <a:pt x="398" y="62"/>
                  </a:lnTo>
                  <a:lnTo>
                    <a:pt x="390" y="63"/>
                  </a:lnTo>
                  <a:lnTo>
                    <a:pt x="381" y="65"/>
                  </a:lnTo>
                  <a:lnTo>
                    <a:pt x="373" y="67"/>
                  </a:lnTo>
                  <a:lnTo>
                    <a:pt x="364" y="69"/>
                  </a:lnTo>
                  <a:lnTo>
                    <a:pt x="356" y="70"/>
                  </a:lnTo>
                  <a:lnTo>
                    <a:pt x="347" y="71"/>
                  </a:lnTo>
                  <a:lnTo>
                    <a:pt x="339" y="73"/>
                  </a:lnTo>
                  <a:lnTo>
                    <a:pt x="329" y="74"/>
                  </a:lnTo>
                  <a:lnTo>
                    <a:pt x="321" y="74"/>
                  </a:lnTo>
                  <a:lnTo>
                    <a:pt x="312" y="75"/>
                  </a:lnTo>
                  <a:lnTo>
                    <a:pt x="304" y="75"/>
                  </a:lnTo>
                  <a:lnTo>
                    <a:pt x="295" y="75"/>
                  </a:lnTo>
                  <a:lnTo>
                    <a:pt x="286" y="77"/>
                  </a:lnTo>
                  <a:lnTo>
                    <a:pt x="278" y="77"/>
                  </a:lnTo>
                  <a:lnTo>
                    <a:pt x="268" y="77"/>
                  </a:lnTo>
                  <a:lnTo>
                    <a:pt x="260" y="75"/>
                  </a:lnTo>
                  <a:lnTo>
                    <a:pt x="251" y="75"/>
                  </a:lnTo>
                  <a:lnTo>
                    <a:pt x="243" y="75"/>
                  </a:lnTo>
                  <a:lnTo>
                    <a:pt x="234" y="74"/>
                  </a:lnTo>
                  <a:lnTo>
                    <a:pt x="226" y="74"/>
                  </a:lnTo>
                  <a:lnTo>
                    <a:pt x="217" y="73"/>
                  </a:lnTo>
                  <a:lnTo>
                    <a:pt x="209" y="71"/>
                  </a:lnTo>
                  <a:lnTo>
                    <a:pt x="199" y="70"/>
                  </a:lnTo>
                  <a:lnTo>
                    <a:pt x="191" y="69"/>
                  </a:lnTo>
                  <a:lnTo>
                    <a:pt x="182" y="67"/>
                  </a:lnTo>
                  <a:lnTo>
                    <a:pt x="174" y="65"/>
                  </a:lnTo>
                  <a:lnTo>
                    <a:pt x="165" y="63"/>
                  </a:lnTo>
                  <a:lnTo>
                    <a:pt x="157" y="62"/>
                  </a:lnTo>
                  <a:lnTo>
                    <a:pt x="148" y="59"/>
                  </a:lnTo>
                  <a:lnTo>
                    <a:pt x="140" y="57"/>
                  </a:lnTo>
                  <a:lnTo>
                    <a:pt x="130" y="54"/>
                  </a:lnTo>
                  <a:lnTo>
                    <a:pt x="122" y="51"/>
                  </a:lnTo>
                  <a:lnTo>
                    <a:pt x="113" y="49"/>
                  </a:lnTo>
                  <a:lnTo>
                    <a:pt x="105" y="46"/>
                  </a:lnTo>
                  <a:lnTo>
                    <a:pt x="96" y="44"/>
                  </a:lnTo>
                  <a:lnTo>
                    <a:pt x="88" y="40"/>
                  </a:lnTo>
                  <a:lnTo>
                    <a:pt x="79" y="37"/>
                  </a:lnTo>
                  <a:lnTo>
                    <a:pt x="71" y="33"/>
                  </a:lnTo>
                  <a:lnTo>
                    <a:pt x="61" y="29"/>
                  </a:lnTo>
                  <a:lnTo>
                    <a:pt x="53" y="25"/>
                  </a:lnTo>
                  <a:lnTo>
                    <a:pt x="44" y="21"/>
                  </a:lnTo>
                  <a:lnTo>
                    <a:pt x="36" y="17"/>
                  </a:lnTo>
                  <a:lnTo>
                    <a:pt x="27" y="13"/>
                  </a:lnTo>
                  <a:lnTo>
                    <a:pt x="18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278" y="717"/>
                  </a:lnTo>
                  <a:lnTo>
                    <a:pt x="291" y="644"/>
                  </a:lnTo>
                  <a:lnTo>
                    <a:pt x="278" y="7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5" name="Rectangle 477">
              <a:extLst>
                <a:ext uri="{FF2B5EF4-FFF2-40B4-BE49-F238E27FC236}">
                  <a16:creationId xmlns:a16="http://schemas.microsoft.com/office/drawing/2014/main" id="{9C10D521-FD07-4FD1-AC08-10F5449D6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" y="1755"/>
              <a:ext cx="35" cy="235"/>
            </a:xfrm>
            <a:prstGeom prst="rect">
              <a:avLst/>
            </a:pr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6" name="Freeform 478">
              <a:extLst>
                <a:ext uri="{FF2B5EF4-FFF2-40B4-BE49-F238E27FC236}">
                  <a16:creationId xmlns:a16="http://schemas.microsoft.com/office/drawing/2014/main" id="{CB1E95DA-B9AA-4BC5-A4E4-E4BC11C5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1914"/>
              <a:ext cx="138" cy="179"/>
            </a:xfrm>
            <a:custGeom>
              <a:avLst/>
              <a:gdLst>
                <a:gd name="T0" fmla="*/ 554 w 554"/>
                <a:gd name="T1" fmla="*/ 0 h 717"/>
                <a:gd name="T2" fmla="*/ 544 w 554"/>
                <a:gd name="T3" fmla="*/ 4 h 717"/>
                <a:gd name="T4" fmla="*/ 527 w 554"/>
                <a:gd name="T5" fmla="*/ 13 h 717"/>
                <a:gd name="T6" fmla="*/ 510 w 554"/>
                <a:gd name="T7" fmla="*/ 21 h 717"/>
                <a:gd name="T8" fmla="*/ 493 w 554"/>
                <a:gd name="T9" fmla="*/ 29 h 717"/>
                <a:gd name="T10" fmla="*/ 475 w 554"/>
                <a:gd name="T11" fmla="*/ 37 h 717"/>
                <a:gd name="T12" fmla="*/ 458 w 554"/>
                <a:gd name="T13" fmla="*/ 44 h 717"/>
                <a:gd name="T14" fmla="*/ 441 w 554"/>
                <a:gd name="T15" fmla="*/ 49 h 717"/>
                <a:gd name="T16" fmla="*/ 424 w 554"/>
                <a:gd name="T17" fmla="*/ 54 h 717"/>
                <a:gd name="T18" fmla="*/ 406 w 554"/>
                <a:gd name="T19" fmla="*/ 59 h 717"/>
                <a:gd name="T20" fmla="*/ 389 w 554"/>
                <a:gd name="T21" fmla="*/ 63 h 717"/>
                <a:gd name="T22" fmla="*/ 372 w 554"/>
                <a:gd name="T23" fmla="*/ 67 h 717"/>
                <a:gd name="T24" fmla="*/ 355 w 554"/>
                <a:gd name="T25" fmla="*/ 70 h 717"/>
                <a:gd name="T26" fmla="*/ 337 w 554"/>
                <a:gd name="T27" fmla="*/ 73 h 717"/>
                <a:gd name="T28" fmla="*/ 320 w 554"/>
                <a:gd name="T29" fmla="*/ 74 h 717"/>
                <a:gd name="T30" fmla="*/ 303 w 554"/>
                <a:gd name="T31" fmla="*/ 75 h 717"/>
                <a:gd name="T32" fmla="*/ 286 w 554"/>
                <a:gd name="T33" fmla="*/ 77 h 717"/>
                <a:gd name="T34" fmla="*/ 268 w 554"/>
                <a:gd name="T35" fmla="*/ 77 h 717"/>
                <a:gd name="T36" fmla="*/ 251 w 554"/>
                <a:gd name="T37" fmla="*/ 75 h 717"/>
                <a:gd name="T38" fmla="*/ 234 w 554"/>
                <a:gd name="T39" fmla="*/ 74 h 717"/>
                <a:gd name="T40" fmla="*/ 217 w 554"/>
                <a:gd name="T41" fmla="*/ 73 h 717"/>
                <a:gd name="T42" fmla="*/ 199 w 554"/>
                <a:gd name="T43" fmla="*/ 70 h 717"/>
                <a:gd name="T44" fmla="*/ 181 w 554"/>
                <a:gd name="T45" fmla="*/ 67 h 717"/>
                <a:gd name="T46" fmla="*/ 164 w 554"/>
                <a:gd name="T47" fmla="*/ 63 h 717"/>
                <a:gd name="T48" fmla="*/ 146 w 554"/>
                <a:gd name="T49" fmla="*/ 59 h 717"/>
                <a:gd name="T50" fmla="*/ 129 w 554"/>
                <a:gd name="T51" fmla="*/ 54 h 717"/>
                <a:gd name="T52" fmla="*/ 112 w 554"/>
                <a:gd name="T53" fmla="*/ 49 h 717"/>
                <a:gd name="T54" fmla="*/ 95 w 554"/>
                <a:gd name="T55" fmla="*/ 44 h 717"/>
                <a:gd name="T56" fmla="*/ 77 w 554"/>
                <a:gd name="T57" fmla="*/ 37 h 717"/>
                <a:gd name="T58" fmla="*/ 60 w 554"/>
                <a:gd name="T59" fmla="*/ 29 h 717"/>
                <a:gd name="T60" fmla="*/ 43 w 554"/>
                <a:gd name="T61" fmla="*/ 21 h 717"/>
                <a:gd name="T62" fmla="*/ 26 w 554"/>
                <a:gd name="T63" fmla="*/ 13 h 717"/>
                <a:gd name="T64" fmla="*/ 8 w 554"/>
                <a:gd name="T65" fmla="*/ 4 h 717"/>
                <a:gd name="T66" fmla="*/ 276 w 554"/>
                <a:gd name="T67" fmla="*/ 717 h 717"/>
                <a:gd name="T68" fmla="*/ 276 w 554"/>
                <a:gd name="T6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717">
                  <a:moveTo>
                    <a:pt x="276" y="717"/>
                  </a:moveTo>
                  <a:lnTo>
                    <a:pt x="554" y="0"/>
                  </a:lnTo>
                  <a:lnTo>
                    <a:pt x="554" y="0"/>
                  </a:lnTo>
                  <a:lnTo>
                    <a:pt x="544" y="4"/>
                  </a:lnTo>
                  <a:lnTo>
                    <a:pt x="536" y="9"/>
                  </a:lnTo>
                  <a:lnTo>
                    <a:pt x="527" y="13"/>
                  </a:lnTo>
                  <a:lnTo>
                    <a:pt x="519" y="17"/>
                  </a:lnTo>
                  <a:lnTo>
                    <a:pt x="510" y="21"/>
                  </a:lnTo>
                  <a:lnTo>
                    <a:pt x="502" y="25"/>
                  </a:lnTo>
                  <a:lnTo>
                    <a:pt x="493" y="29"/>
                  </a:lnTo>
                  <a:lnTo>
                    <a:pt x="485" y="33"/>
                  </a:lnTo>
                  <a:lnTo>
                    <a:pt x="475" y="37"/>
                  </a:lnTo>
                  <a:lnTo>
                    <a:pt x="467" y="40"/>
                  </a:lnTo>
                  <a:lnTo>
                    <a:pt x="458" y="44"/>
                  </a:lnTo>
                  <a:lnTo>
                    <a:pt x="449" y="46"/>
                  </a:lnTo>
                  <a:lnTo>
                    <a:pt x="441" y="49"/>
                  </a:lnTo>
                  <a:lnTo>
                    <a:pt x="432" y="51"/>
                  </a:lnTo>
                  <a:lnTo>
                    <a:pt x="424" y="54"/>
                  </a:lnTo>
                  <a:lnTo>
                    <a:pt x="414" y="57"/>
                  </a:lnTo>
                  <a:lnTo>
                    <a:pt x="406" y="59"/>
                  </a:lnTo>
                  <a:lnTo>
                    <a:pt x="397" y="62"/>
                  </a:lnTo>
                  <a:lnTo>
                    <a:pt x="389" y="63"/>
                  </a:lnTo>
                  <a:lnTo>
                    <a:pt x="380" y="65"/>
                  </a:lnTo>
                  <a:lnTo>
                    <a:pt x="372" y="67"/>
                  </a:lnTo>
                  <a:lnTo>
                    <a:pt x="363" y="69"/>
                  </a:lnTo>
                  <a:lnTo>
                    <a:pt x="355" y="70"/>
                  </a:lnTo>
                  <a:lnTo>
                    <a:pt x="345" y="71"/>
                  </a:lnTo>
                  <a:lnTo>
                    <a:pt x="337" y="73"/>
                  </a:lnTo>
                  <a:lnTo>
                    <a:pt x="328" y="74"/>
                  </a:lnTo>
                  <a:lnTo>
                    <a:pt x="320" y="74"/>
                  </a:lnTo>
                  <a:lnTo>
                    <a:pt x="311" y="75"/>
                  </a:lnTo>
                  <a:lnTo>
                    <a:pt x="303" y="75"/>
                  </a:lnTo>
                  <a:lnTo>
                    <a:pt x="294" y="75"/>
                  </a:lnTo>
                  <a:lnTo>
                    <a:pt x="286" y="77"/>
                  </a:lnTo>
                  <a:lnTo>
                    <a:pt x="276" y="77"/>
                  </a:lnTo>
                  <a:lnTo>
                    <a:pt x="268" y="77"/>
                  </a:lnTo>
                  <a:lnTo>
                    <a:pt x="259" y="75"/>
                  </a:lnTo>
                  <a:lnTo>
                    <a:pt x="251" y="75"/>
                  </a:lnTo>
                  <a:lnTo>
                    <a:pt x="242" y="75"/>
                  </a:lnTo>
                  <a:lnTo>
                    <a:pt x="234" y="74"/>
                  </a:lnTo>
                  <a:lnTo>
                    <a:pt x="225" y="74"/>
                  </a:lnTo>
                  <a:lnTo>
                    <a:pt x="217" y="73"/>
                  </a:lnTo>
                  <a:lnTo>
                    <a:pt x="207" y="71"/>
                  </a:lnTo>
                  <a:lnTo>
                    <a:pt x="199" y="70"/>
                  </a:lnTo>
                  <a:lnTo>
                    <a:pt x="190" y="69"/>
                  </a:lnTo>
                  <a:lnTo>
                    <a:pt x="181" y="67"/>
                  </a:lnTo>
                  <a:lnTo>
                    <a:pt x="173" y="65"/>
                  </a:lnTo>
                  <a:lnTo>
                    <a:pt x="164" y="63"/>
                  </a:lnTo>
                  <a:lnTo>
                    <a:pt x="156" y="62"/>
                  </a:lnTo>
                  <a:lnTo>
                    <a:pt x="146" y="59"/>
                  </a:lnTo>
                  <a:lnTo>
                    <a:pt x="138" y="57"/>
                  </a:lnTo>
                  <a:lnTo>
                    <a:pt x="129" y="54"/>
                  </a:lnTo>
                  <a:lnTo>
                    <a:pt x="121" y="51"/>
                  </a:lnTo>
                  <a:lnTo>
                    <a:pt x="112" y="49"/>
                  </a:lnTo>
                  <a:lnTo>
                    <a:pt x="104" y="46"/>
                  </a:lnTo>
                  <a:lnTo>
                    <a:pt x="95" y="44"/>
                  </a:lnTo>
                  <a:lnTo>
                    <a:pt x="87" y="40"/>
                  </a:lnTo>
                  <a:lnTo>
                    <a:pt x="77" y="37"/>
                  </a:lnTo>
                  <a:lnTo>
                    <a:pt x="69" y="33"/>
                  </a:lnTo>
                  <a:lnTo>
                    <a:pt x="60" y="29"/>
                  </a:lnTo>
                  <a:lnTo>
                    <a:pt x="52" y="25"/>
                  </a:lnTo>
                  <a:lnTo>
                    <a:pt x="43" y="21"/>
                  </a:lnTo>
                  <a:lnTo>
                    <a:pt x="35" y="17"/>
                  </a:lnTo>
                  <a:lnTo>
                    <a:pt x="26" y="13"/>
                  </a:lnTo>
                  <a:lnTo>
                    <a:pt x="18" y="9"/>
                  </a:lnTo>
                  <a:lnTo>
                    <a:pt x="8" y="4"/>
                  </a:lnTo>
                  <a:lnTo>
                    <a:pt x="0" y="0"/>
                  </a:lnTo>
                  <a:lnTo>
                    <a:pt x="276" y="717"/>
                  </a:lnTo>
                  <a:lnTo>
                    <a:pt x="290" y="644"/>
                  </a:lnTo>
                  <a:lnTo>
                    <a:pt x="276" y="717"/>
                  </a:lnTo>
                  <a:close/>
                </a:path>
              </a:pathLst>
            </a:custGeom>
            <a:solidFill>
              <a:srgbClr val="29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7" name="Freeform 479">
              <a:extLst>
                <a:ext uri="{FF2B5EF4-FFF2-40B4-BE49-F238E27FC236}">
                  <a16:creationId xmlns:a16="http://schemas.microsoft.com/office/drawing/2014/main" id="{940E6613-A591-49C1-827B-E965718D5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950"/>
              <a:ext cx="138" cy="179"/>
            </a:xfrm>
            <a:custGeom>
              <a:avLst/>
              <a:gdLst>
                <a:gd name="T0" fmla="*/ 553 w 553"/>
                <a:gd name="T1" fmla="*/ 718 h 718"/>
                <a:gd name="T2" fmla="*/ 545 w 553"/>
                <a:gd name="T3" fmla="*/ 714 h 718"/>
                <a:gd name="T4" fmla="*/ 528 w 553"/>
                <a:gd name="T5" fmla="*/ 705 h 718"/>
                <a:gd name="T6" fmla="*/ 511 w 553"/>
                <a:gd name="T7" fmla="*/ 697 h 718"/>
                <a:gd name="T8" fmla="*/ 494 w 553"/>
                <a:gd name="T9" fmla="*/ 689 h 718"/>
                <a:gd name="T10" fmla="*/ 476 w 553"/>
                <a:gd name="T11" fmla="*/ 681 h 718"/>
                <a:gd name="T12" fmla="*/ 459 w 553"/>
                <a:gd name="T13" fmla="*/ 674 h 718"/>
                <a:gd name="T14" fmla="*/ 441 w 553"/>
                <a:gd name="T15" fmla="*/ 669 h 718"/>
                <a:gd name="T16" fmla="*/ 423 w 553"/>
                <a:gd name="T17" fmla="*/ 664 h 718"/>
                <a:gd name="T18" fmla="*/ 406 w 553"/>
                <a:gd name="T19" fmla="*/ 658 h 718"/>
                <a:gd name="T20" fmla="*/ 389 w 553"/>
                <a:gd name="T21" fmla="*/ 654 h 718"/>
                <a:gd name="T22" fmla="*/ 372 w 553"/>
                <a:gd name="T23" fmla="*/ 650 h 718"/>
                <a:gd name="T24" fmla="*/ 354 w 553"/>
                <a:gd name="T25" fmla="*/ 648 h 718"/>
                <a:gd name="T26" fmla="*/ 337 w 553"/>
                <a:gd name="T27" fmla="*/ 645 h 718"/>
                <a:gd name="T28" fmla="*/ 320 w 553"/>
                <a:gd name="T29" fmla="*/ 644 h 718"/>
                <a:gd name="T30" fmla="*/ 303 w 553"/>
                <a:gd name="T31" fmla="*/ 643 h 718"/>
                <a:gd name="T32" fmla="*/ 285 w 553"/>
                <a:gd name="T33" fmla="*/ 641 h 718"/>
                <a:gd name="T34" fmla="*/ 268 w 553"/>
                <a:gd name="T35" fmla="*/ 641 h 718"/>
                <a:gd name="T36" fmla="*/ 251 w 553"/>
                <a:gd name="T37" fmla="*/ 643 h 718"/>
                <a:gd name="T38" fmla="*/ 234 w 553"/>
                <a:gd name="T39" fmla="*/ 644 h 718"/>
                <a:gd name="T40" fmla="*/ 216 w 553"/>
                <a:gd name="T41" fmla="*/ 645 h 718"/>
                <a:gd name="T42" fmla="*/ 199 w 553"/>
                <a:gd name="T43" fmla="*/ 648 h 718"/>
                <a:gd name="T44" fmla="*/ 182 w 553"/>
                <a:gd name="T45" fmla="*/ 650 h 718"/>
                <a:gd name="T46" fmla="*/ 165 w 553"/>
                <a:gd name="T47" fmla="*/ 654 h 718"/>
                <a:gd name="T48" fmla="*/ 147 w 553"/>
                <a:gd name="T49" fmla="*/ 658 h 718"/>
                <a:gd name="T50" fmla="*/ 130 w 553"/>
                <a:gd name="T51" fmla="*/ 664 h 718"/>
                <a:gd name="T52" fmla="*/ 113 w 553"/>
                <a:gd name="T53" fmla="*/ 669 h 718"/>
                <a:gd name="T54" fmla="*/ 96 w 553"/>
                <a:gd name="T55" fmla="*/ 674 h 718"/>
                <a:gd name="T56" fmla="*/ 78 w 553"/>
                <a:gd name="T57" fmla="*/ 681 h 718"/>
                <a:gd name="T58" fmla="*/ 61 w 553"/>
                <a:gd name="T59" fmla="*/ 689 h 718"/>
                <a:gd name="T60" fmla="*/ 44 w 553"/>
                <a:gd name="T61" fmla="*/ 697 h 718"/>
                <a:gd name="T62" fmla="*/ 27 w 553"/>
                <a:gd name="T63" fmla="*/ 705 h 718"/>
                <a:gd name="T64" fmla="*/ 9 w 553"/>
                <a:gd name="T65" fmla="*/ 714 h 718"/>
                <a:gd name="T66" fmla="*/ 277 w 553"/>
                <a:gd name="T67" fmla="*/ 0 h 718"/>
                <a:gd name="T68" fmla="*/ 277 w 553"/>
                <a:gd name="T6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3" h="718">
                  <a:moveTo>
                    <a:pt x="277" y="0"/>
                  </a:moveTo>
                  <a:lnTo>
                    <a:pt x="553" y="718"/>
                  </a:lnTo>
                  <a:lnTo>
                    <a:pt x="553" y="718"/>
                  </a:lnTo>
                  <a:lnTo>
                    <a:pt x="545" y="714"/>
                  </a:lnTo>
                  <a:lnTo>
                    <a:pt x="536" y="709"/>
                  </a:lnTo>
                  <a:lnTo>
                    <a:pt x="528" y="705"/>
                  </a:lnTo>
                  <a:lnTo>
                    <a:pt x="519" y="701"/>
                  </a:lnTo>
                  <a:lnTo>
                    <a:pt x="511" y="697"/>
                  </a:lnTo>
                  <a:lnTo>
                    <a:pt x="502" y="693"/>
                  </a:lnTo>
                  <a:lnTo>
                    <a:pt x="494" y="689"/>
                  </a:lnTo>
                  <a:lnTo>
                    <a:pt x="484" y="685"/>
                  </a:lnTo>
                  <a:lnTo>
                    <a:pt x="476" y="681"/>
                  </a:lnTo>
                  <a:lnTo>
                    <a:pt x="467" y="678"/>
                  </a:lnTo>
                  <a:lnTo>
                    <a:pt x="459" y="674"/>
                  </a:lnTo>
                  <a:lnTo>
                    <a:pt x="450" y="672"/>
                  </a:lnTo>
                  <a:lnTo>
                    <a:pt x="441" y="669"/>
                  </a:lnTo>
                  <a:lnTo>
                    <a:pt x="433" y="666"/>
                  </a:lnTo>
                  <a:lnTo>
                    <a:pt x="423" y="664"/>
                  </a:lnTo>
                  <a:lnTo>
                    <a:pt x="415" y="661"/>
                  </a:lnTo>
                  <a:lnTo>
                    <a:pt x="406" y="658"/>
                  </a:lnTo>
                  <a:lnTo>
                    <a:pt x="398" y="656"/>
                  </a:lnTo>
                  <a:lnTo>
                    <a:pt x="389" y="654"/>
                  </a:lnTo>
                  <a:lnTo>
                    <a:pt x="381" y="653"/>
                  </a:lnTo>
                  <a:lnTo>
                    <a:pt x="372" y="650"/>
                  </a:lnTo>
                  <a:lnTo>
                    <a:pt x="364" y="649"/>
                  </a:lnTo>
                  <a:lnTo>
                    <a:pt x="354" y="648"/>
                  </a:lnTo>
                  <a:lnTo>
                    <a:pt x="346" y="647"/>
                  </a:lnTo>
                  <a:lnTo>
                    <a:pt x="337" y="645"/>
                  </a:lnTo>
                  <a:lnTo>
                    <a:pt x="329" y="644"/>
                  </a:lnTo>
                  <a:lnTo>
                    <a:pt x="320" y="644"/>
                  </a:lnTo>
                  <a:lnTo>
                    <a:pt x="312" y="643"/>
                  </a:lnTo>
                  <a:lnTo>
                    <a:pt x="303" y="643"/>
                  </a:lnTo>
                  <a:lnTo>
                    <a:pt x="295" y="643"/>
                  </a:lnTo>
                  <a:lnTo>
                    <a:pt x="285" y="641"/>
                  </a:lnTo>
                  <a:lnTo>
                    <a:pt x="277" y="641"/>
                  </a:lnTo>
                  <a:lnTo>
                    <a:pt x="268" y="641"/>
                  </a:lnTo>
                  <a:lnTo>
                    <a:pt x="260" y="643"/>
                  </a:lnTo>
                  <a:lnTo>
                    <a:pt x="251" y="643"/>
                  </a:lnTo>
                  <a:lnTo>
                    <a:pt x="243" y="643"/>
                  </a:lnTo>
                  <a:lnTo>
                    <a:pt x="234" y="644"/>
                  </a:lnTo>
                  <a:lnTo>
                    <a:pt x="226" y="644"/>
                  </a:lnTo>
                  <a:lnTo>
                    <a:pt x="216" y="645"/>
                  </a:lnTo>
                  <a:lnTo>
                    <a:pt x="208" y="647"/>
                  </a:lnTo>
                  <a:lnTo>
                    <a:pt x="199" y="648"/>
                  </a:lnTo>
                  <a:lnTo>
                    <a:pt x="191" y="649"/>
                  </a:lnTo>
                  <a:lnTo>
                    <a:pt x="182" y="650"/>
                  </a:lnTo>
                  <a:lnTo>
                    <a:pt x="173" y="653"/>
                  </a:lnTo>
                  <a:lnTo>
                    <a:pt x="165" y="654"/>
                  </a:lnTo>
                  <a:lnTo>
                    <a:pt x="155" y="656"/>
                  </a:lnTo>
                  <a:lnTo>
                    <a:pt x="147" y="658"/>
                  </a:lnTo>
                  <a:lnTo>
                    <a:pt x="138" y="661"/>
                  </a:lnTo>
                  <a:lnTo>
                    <a:pt x="130" y="664"/>
                  </a:lnTo>
                  <a:lnTo>
                    <a:pt x="121" y="666"/>
                  </a:lnTo>
                  <a:lnTo>
                    <a:pt x="113" y="669"/>
                  </a:lnTo>
                  <a:lnTo>
                    <a:pt x="104" y="672"/>
                  </a:lnTo>
                  <a:lnTo>
                    <a:pt x="96" y="674"/>
                  </a:lnTo>
                  <a:lnTo>
                    <a:pt x="86" y="678"/>
                  </a:lnTo>
                  <a:lnTo>
                    <a:pt x="78" y="681"/>
                  </a:lnTo>
                  <a:lnTo>
                    <a:pt x="69" y="685"/>
                  </a:lnTo>
                  <a:lnTo>
                    <a:pt x="61" y="689"/>
                  </a:lnTo>
                  <a:lnTo>
                    <a:pt x="52" y="693"/>
                  </a:lnTo>
                  <a:lnTo>
                    <a:pt x="44" y="697"/>
                  </a:lnTo>
                  <a:lnTo>
                    <a:pt x="35" y="701"/>
                  </a:lnTo>
                  <a:lnTo>
                    <a:pt x="27" y="705"/>
                  </a:lnTo>
                  <a:lnTo>
                    <a:pt x="17" y="709"/>
                  </a:lnTo>
                  <a:lnTo>
                    <a:pt x="9" y="714"/>
                  </a:lnTo>
                  <a:lnTo>
                    <a:pt x="0" y="718"/>
                  </a:lnTo>
                  <a:lnTo>
                    <a:pt x="277" y="0"/>
                  </a:lnTo>
                  <a:lnTo>
                    <a:pt x="291" y="73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B01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8" name="Freeform 480">
              <a:extLst>
                <a:ext uri="{FF2B5EF4-FFF2-40B4-BE49-F238E27FC236}">
                  <a16:creationId xmlns:a16="http://schemas.microsoft.com/office/drawing/2014/main" id="{49CF7245-49D1-4B8E-A190-E4F8640B5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3053"/>
              <a:ext cx="35" cy="206"/>
            </a:xfrm>
            <a:custGeom>
              <a:avLst/>
              <a:gdLst>
                <a:gd name="T0" fmla="*/ 72 w 142"/>
                <a:gd name="T1" fmla="*/ 821 h 821"/>
                <a:gd name="T2" fmla="*/ 142 w 142"/>
                <a:gd name="T3" fmla="*/ 751 h 821"/>
                <a:gd name="T4" fmla="*/ 142 w 142"/>
                <a:gd name="T5" fmla="*/ 0 h 821"/>
                <a:gd name="T6" fmla="*/ 0 w 142"/>
                <a:gd name="T7" fmla="*/ 0 h 821"/>
                <a:gd name="T8" fmla="*/ 0 w 142"/>
                <a:gd name="T9" fmla="*/ 751 h 821"/>
                <a:gd name="T10" fmla="*/ 72 w 142"/>
                <a:gd name="T11" fmla="*/ 821 h 821"/>
                <a:gd name="T12" fmla="*/ 0 w 142"/>
                <a:gd name="T13" fmla="*/ 751 h 821"/>
                <a:gd name="T14" fmla="*/ 0 w 142"/>
                <a:gd name="T15" fmla="*/ 821 h 821"/>
                <a:gd name="T16" fmla="*/ 72 w 142"/>
                <a:gd name="T17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821">
                  <a:moveTo>
                    <a:pt x="72" y="821"/>
                  </a:moveTo>
                  <a:lnTo>
                    <a:pt x="142" y="751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751"/>
                  </a:lnTo>
                  <a:lnTo>
                    <a:pt x="72" y="821"/>
                  </a:lnTo>
                  <a:lnTo>
                    <a:pt x="0" y="751"/>
                  </a:lnTo>
                  <a:lnTo>
                    <a:pt x="0" y="821"/>
                  </a:lnTo>
                  <a:lnTo>
                    <a:pt x="72" y="821"/>
                  </a:lnTo>
                  <a:close/>
                </a:path>
              </a:pathLst>
            </a:custGeom>
            <a:solidFill>
              <a:srgbClr val="B01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49" name="Freeform 481">
              <a:extLst>
                <a:ext uri="{FF2B5EF4-FFF2-40B4-BE49-F238E27FC236}">
                  <a16:creationId xmlns:a16="http://schemas.microsoft.com/office/drawing/2014/main" id="{A984508E-91A8-4F0E-95A8-A1763972E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3223"/>
              <a:ext cx="1350" cy="36"/>
            </a:xfrm>
            <a:custGeom>
              <a:avLst/>
              <a:gdLst>
                <a:gd name="T0" fmla="*/ 5400 w 5400"/>
                <a:gd name="T1" fmla="*/ 72 h 142"/>
                <a:gd name="T2" fmla="*/ 5328 w 5400"/>
                <a:gd name="T3" fmla="*/ 0 h 142"/>
                <a:gd name="T4" fmla="*/ 0 w 5400"/>
                <a:gd name="T5" fmla="*/ 0 h 142"/>
                <a:gd name="T6" fmla="*/ 0 w 5400"/>
                <a:gd name="T7" fmla="*/ 142 h 142"/>
                <a:gd name="T8" fmla="*/ 5328 w 5400"/>
                <a:gd name="T9" fmla="*/ 142 h 142"/>
                <a:gd name="T10" fmla="*/ 5400 w 5400"/>
                <a:gd name="T11" fmla="*/ 72 h 142"/>
                <a:gd name="T12" fmla="*/ 5328 w 5400"/>
                <a:gd name="T13" fmla="*/ 142 h 142"/>
                <a:gd name="T14" fmla="*/ 5400 w 5400"/>
                <a:gd name="T15" fmla="*/ 142 h 142"/>
                <a:gd name="T16" fmla="*/ 5400 w 5400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0" h="142">
                  <a:moveTo>
                    <a:pt x="5400" y="72"/>
                  </a:moveTo>
                  <a:lnTo>
                    <a:pt x="5328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5328" y="142"/>
                  </a:lnTo>
                  <a:lnTo>
                    <a:pt x="5400" y="72"/>
                  </a:lnTo>
                  <a:lnTo>
                    <a:pt x="5328" y="142"/>
                  </a:lnTo>
                  <a:lnTo>
                    <a:pt x="5400" y="142"/>
                  </a:lnTo>
                  <a:lnTo>
                    <a:pt x="5400" y="72"/>
                  </a:lnTo>
                  <a:close/>
                </a:path>
              </a:pathLst>
            </a:custGeom>
            <a:solidFill>
              <a:srgbClr val="B01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0" name="Rectangle 482">
              <a:extLst>
                <a:ext uri="{FF2B5EF4-FFF2-40B4-BE49-F238E27FC236}">
                  <a16:creationId xmlns:a16="http://schemas.microsoft.com/office/drawing/2014/main" id="{FB744580-FDC1-4DC5-81AC-44FF4874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053"/>
              <a:ext cx="35" cy="188"/>
            </a:xfrm>
            <a:prstGeom prst="rect">
              <a:avLst/>
            </a:prstGeom>
            <a:solidFill>
              <a:srgbClr val="B01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1" name="Freeform 483">
              <a:extLst>
                <a:ext uri="{FF2B5EF4-FFF2-40B4-BE49-F238E27FC236}">
                  <a16:creationId xmlns:a16="http://schemas.microsoft.com/office/drawing/2014/main" id="{A9855A4D-E890-4EBC-AA9B-DFBB7860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949"/>
              <a:ext cx="138" cy="180"/>
            </a:xfrm>
            <a:custGeom>
              <a:avLst/>
              <a:gdLst>
                <a:gd name="T0" fmla="*/ 0 w 554"/>
                <a:gd name="T1" fmla="*/ 718 h 718"/>
                <a:gd name="T2" fmla="*/ 8 w 554"/>
                <a:gd name="T3" fmla="*/ 714 h 718"/>
                <a:gd name="T4" fmla="*/ 25 w 554"/>
                <a:gd name="T5" fmla="*/ 705 h 718"/>
                <a:gd name="T6" fmla="*/ 43 w 554"/>
                <a:gd name="T7" fmla="*/ 695 h 718"/>
                <a:gd name="T8" fmla="*/ 60 w 554"/>
                <a:gd name="T9" fmla="*/ 687 h 718"/>
                <a:gd name="T10" fmla="*/ 77 w 554"/>
                <a:gd name="T11" fmla="*/ 681 h 718"/>
                <a:gd name="T12" fmla="*/ 94 w 554"/>
                <a:gd name="T13" fmla="*/ 674 h 718"/>
                <a:gd name="T14" fmla="*/ 112 w 554"/>
                <a:gd name="T15" fmla="*/ 669 h 718"/>
                <a:gd name="T16" fmla="*/ 129 w 554"/>
                <a:gd name="T17" fmla="*/ 662 h 718"/>
                <a:gd name="T18" fmla="*/ 146 w 554"/>
                <a:gd name="T19" fmla="*/ 658 h 718"/>
                <a:gd name="T20" fmla="*/ 163 w 554"/>
                <a:gd name="T21" fmla="*/ 654 h 718"/>
                <a:gd name="T22" fmla="*/ 181 w 554"/>
                <a:gd name="T23" fmla="*/ 650 h 718"/>
                <a:gd name="T24" fmla="*/ 198 w 554"/>
                <a:gd name="T25" fmla="*/ 648 h 718"/>
                <a:gd name="T26" fmla="*/ 215 w 554"/>
                <a:gd name="T27" fmla="*/ 645 h 718"/>
                <a:gd name="T28" fmla="*/ 234 w 554"/>
                <a:gd name="T29" fmla="*/ 644 h 718"/>
                <a:gd name="T30" fmla="*/ 251 w 554"/>
                <a:gd name="T31" fmla="*/ 642 h 718"/>
                <a:gd name="T32" fmla="*/ 268 w 554"/>
                <a:gd name="T33" fmla="*/ 641 h 718"/>
                <a:gd name="T34" fmla="*/ 286 w 554"/>
                <a:gd name="T35" fmla="*/ 641 h 718"/>
                <a:gd name="T36" fmla="*/ 303 w 554"/>
                <a:gd name="T37" fmla="*/ 642 h 718"/>
                <a:gd name="T38" fmla="*/ 320 w 554"/>
                <a:gd name="T39" fmla="*/ 644 h 718"/>
                <a:gd name="T40" fmla="*/ 337 w 554"/>
                <a:gd name="T41" fmla="*/ 645 h 718"/>
                <a:gd name="T42" fmla="*/ 355 w 554"/>
                <a:gd name="T43" fmla="*/ 648 h 718"/>
                <a:gd name="T44" fmla="*/ 372 w 554"/>
                <a:gd name="T45" fmla="*/ 650 h 718"/>
                <a:gd name="T46" fmla="*/ 389 w 554"/>
                <a:gd name="T47" fmla="*/ 654 h 718"/>
                <a:gd name="T48" fmla="*/ 406 w 554"/>
                <a:gd name="T49" fmla="*/ 658 h 718"/>
                <a:gd name="T50" fmla="*/ 424 w 554"/>
                <a:gd name="T51" fmla="*/ 662 h 718"/>
                <a:gd name="T52" fmla="*/ 441 w 554"/>
                <a:gd name="T53" fmla="*/ 669 h 718"/>
                <a:gd name="T54" fmla="*/ 458 w 554"/>
                <a:gd name="T55" fmla="*/ 674 h 718"/>
                <a:gd name="T56" fmla="*/ 475 w 554"/>
                <a:gd name="T57" fmla="*/ 681 h 718"/>
                <a:gd name="T58" fmla="*/ 492 w 554"/>
                <a:gd name="T59" fmla="*/ 687 h 718"/>
                <a:gd name="T60" fmla="*/ 510 w 554"/>
                <a:gd name="T61" fmla="*/ 695 h 718"/>
                <a:gd name="T62" fmla="*/ 527 w 554"/>
                <a:gd name="T63" fmla="*/ 705 h 718"/>
                <a:gd name="T64" fmla="*/ 544 w 554"/>
                <a:gd name="T65" fmla="*/ 714 h 718"/>
                <a:gd name="T66" fmla="*/ 276 w 554"/>
                <a:gd name="T67" fmla="*/ 0 h 718"/>
                <a:gd name="T68" fmla="*/ 276 w 554"/>
                <a:gd name="T6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718">
                  <a:moveTo>
                    <a:pt x="276" y="0"/>
                  </a:moveTo>
                  <a:lnTo>
                    <a:pt x="0" y="718"/>
                  </a:lnTo>
                  <a:lnTo>
                    <a:pt x="0" y="718"/>
                  </a:lnTo>
                  <a:lnTo>
                    <a:pt x="8" y="714"/>
                  </a:lnTo>
                  <a:lnTo>
                    <a:pt x="18" y="709"/>
                  </a:lnTo>
                  <a:lnTo>
                    <a:pt x="25" y="705"/>
                  </a:lnTo>
                  <a:lnTo>
                    <a:pt x="35" y="699"/>
                  </a:lnTo>
                  <a:lnTo>
                    <a:pt x="43" y="695"/>
                  </a:lnTo>
                  <a:lnTo>
                    <a:pt x="52" y="691"/>
                  </a:lnTo>
                  <a:lnTo>
                    <a:pt x="60" y="687"/>
                  </a:lnTo>
                  <a:lnTo>
                    <a:pt x="69" y="685"/>
                  </a:lnTo>
                  <a:lnTo>
                    <a:pt x="77" y="681"/>
                  </a:lnTo>
                  <a:lnTo>
                    <a:pt x="87" y="677"/>
                  </a:lnTo>
                  <a:lnTo>
                    <a:pt x="94" y="674"/>
                  </a:lnTo>
                  <a:lnTo>
                    <a:pt x="104" y="671"/>
                  </a:lnTo>
                  <a:lnTo>
                    <a:pt x="112" y="669"/>
                  </a:lnTo>
                  <a:lnTo>
                    <a:pt x="121" y="665"/>
                  </a:lnTo>
                  <a:lnTo>
                    <a:pt x="129" y="662"/>
                  </a:lnTo>
                  <a:lnTo>
                    <a:pt x="138" y="661"/>
                  </a:lnTo>
                  <a:lnTo>
                    <a:pt x="146" y="658"/>
                  </a:lnTo>
                  <a:lnTo>
                    <a:pt x="155" y="655"/>
                  </a:lnTo>
                  <a:lnTo>
                    <a:pt x="163" y="654"/>
                  </a:lnTo>
                  <a:lnTo>
                    <a:pt x="173" y="651"/>
                  </a:lnTo>
                  <a:lnTo>
                    <a:pt x="181" y="650"/>
                  </a:lnTo>
                  <a:lnTo>
                    <a:pt x="190" y="649"/>
                  </a:lnTo>
                  <a:lnTo>
                    <a:pt x="198" y="648"/>
                  </a:lnTo>
                  <a:lnTo>
                    <a:pt x="207" y="646"/>
                  </a:lnTo>
                  <a:lnTo>
                    <a:pt x="215" y="645"/>
                  </a:lnTo>
                  <a:lnTo>
                    <a:pt x="224" y="644"/>
                  </a:lnTo>
                  <a:lnTo>
                    <a:pt x="234" y="644"/>
                  </a:lnTo>
                  <a:lnTo>
                    <a:pt x="242" y="642"/>
                  </a:lnTo>
                  <a:lnTo>
                    <a:pt x="251" y="642"/>
                  </a:lnTo>
                  <a:lnTo>
                    <a:pt x="259" y="641"/>
                  </a:lnTo>
                  <a:lnTo>
                    <a:pt x="268" y="641"/>
                  </a:lnTo>
                  <a:lnTo>
                    <a:pt x="276" y="641"/>
                  </a:lnTo>
                  <a:lnTo>
                    <a:pt x="286" y="641"/>
                  </a:lnTo>
                  <a:lnTo>
                    <a:pt x="293" y="641"/>
                  </a:lnTo>
                  <a:lnTo>
                    <a:pt x="303" y="642"/>
                  </a:lnTo>
                  <a:lnTo>
                    <a:pt x="311" y="642"/>
                  </a:lnTo>
                  <a:lnTo>
                    <a:pt x="320" y="644"/>
                  </a:lnTo>
                  <a:lnTo>
                    <a:pt x="328" y="644"/>
                  </a:lnTo>
                  <a:lnTo>
                    <a:pt x="337" y="645"/>
                  </a:lnTo>
                  <a:lnTo>
                    <a:pt x="345" y="646"/>
                  </a:lnTo>
                  <a:lnTo>
                    <a:pt x="355" y="648"/>
                  </a:lnTo>
                  <a:lnTo>
                    <a:pt x="362" y="649"/>
                  </a:lnTo>
                  <a:lnTo>
                    <a:pt x="372" y="650"/>
                  </a:lnTo>
                  <a:lnTo>
                    <a:pt x="380" y="651"/>
                  </a:lnTo>
                  <a:lnTo>
                    <a:pt x="389" y="654"/>
                  </a:lnTo>
                  <a:lnTo>
                    <a:pt x="397" y="655"/>
                  </a:lnTo>
                  <a:lnTo>
                    <a:pt x="406" y="658"/>
                  </a:lnTo>
                  <a:lnTo>
                    <a:pt x="414" y="661"/>
                  </a:lnTo>
                  <a:lnTo>
                    <a:pt x="424" y="662"/>
                  </a:lnTo>
                  <a:lnTo>
                    <a:pt x="431" y="665"/>
                  </a:lnTo>
                  <a:lnTo>
                    <a:pt x="441" y="669"/>
                  </a:lnTo>
                  <a:lnTo>
                    <a:pt x="449" y="671"/>
                  </a:lnTo>
                  <a:lnTo>
                    <a:pt x="458" y="674"/>
                  </a:lnTo>
                  <a:lnTo>
                    <a:pt x="466" y="677"/>
                  </a:lnTo>
                  <a:lnTo>
                    <a:pt x="475" y="681"/>
                  </a:lnTo>
                  <a:lnTo>
                    <a:pt x="483" y="685"/>
                  </a:lnTo>
                  <a:lnTo>
                    <a:pt x="492" y="687"/>
                  </a:lnTo>
                  <a:lnTo>
                    <a:pt x="502" y="691"/>
                  </a:lnTo>
                  <a:lnTo>
                    <a:pt x="510" y="695"/>
                  </a:lnTo>
                  <a:lnTo>
                    <a:pt x="519" y="699"/>
                  </a:lnTo>
                  <a:lnTo>
                    <a:pt x="527" y="705"/>
                  </a:lnTo>
                  <a:lnTo>
                    <a:pt x="536" y="709"/>
                  </a:lnTo>
                  <a:lnTo>
                    <a:pt x="544" y="714"/>
                  </a:lnTo>
                  <a:lnTo>
                    <a:pt x="554" y="718"/>
                  </a:lnTo>
                  <a:lnTo>
                    <a:pt x="276" y="0"/>
                  </a:lnTo>
                  <a:lnTo>
                    <a:pt x="263" y="72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B01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2" name="Freeform 484">
              <a:extLst>
                <a:ext uri="{FF2B5EF4-FFF2-40B4-BE49-F238E27FC236}">
                  <a16:creationId xmlns:a16="http://schemas.microsoft.com/office/drawing/2014/main" id="{24BE2170-8757-4E49-BED5-0E16B404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276"/>
              <a:ext cx="79" cy="102"/>
            </a:xfrm>
            <a:custGeom>
              <a:avLst/>
              <a:gdLst>
                <a:gd name="T0" fmla="*/ 121 w 315"/>
                <a:gd name="T1" fmla="*/ 408 h 408"/>
                <a:gd name="T2" fmla="*/ 0 w 315"/>
                <a:gd name="T3" fmla="*/ 0 h 408"/>
                <a:gd name="T4" fmla="*/ 75 w 315"/>
                <a:gd name="T5" fmla="*/ 0 h 408"/>
                <a:gd name="T6" fmla="*/ 160 w 315"/>
                <a:gd name="T7" fmla="*/ 302 h 408"/>
                <a:gd name="T8" fmla="*/ 242 w 315"/>
                <a:gd name="T9" fmla="*/ 0 h 408"/>
                <a:gd name="T10" fmla="*/ 315 w 315"/>
                <a:gd name="T11" fmla="*/ 0 h 408"/>
                <a:gd name="T12" fmla="*/ 194 w 315"/>
                <a:gd name="T13" fmla="*/ 408 h 408"/>
                <a:gd name="T14" fmla="*/ 121 w 315"/>
                <a:gd name="T1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408">
                  <a:moveTo>
                    <a:pt x="121" y="408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160" y="302"/>
                  </a:lnTo>
                  <a:lnTo>
                    <a:pt x="242" y="0"/>
                  </a:lnTo>
                  <a:lnTo>
                    <a:pt x="315" y="0"/>
                  </a:lnTo>
                  <a:lnTo>
                    <a:pt x="194" y="408"/>
                  </a:lnTo>
                  <a:lnTo>
                    <a:pt x="121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3" name="Freeform 485">
              <a:extLst>
                <a:ext uri="{FF2B5EF4-FFF2-40B4-BE49-F238E27FC236}">
                  <a16:creationId xmlns:a16="http://schemas.microsoft.com/office/drawing/2014/main" id="{8EB6E697-E0D3-469C-BF30-20C8F842C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3276"/>
              <a:ext cx="17" cy="102"/>
            </a:xfrm>
            <a:custGeom>
              <a:avLst/>
              <a:gdLst>
                <a:gd name="T0" fmla="*/ 0 w 65"/>
                <a:gd name="T1" fmla="*/ 71 h 408"/>
                <a:gd name="T2" fmla="*/ 0 w 65"/>
                <a:gd name="T3" fmla="*/ 0 h 408"/>
                <a:gd name="T4" fmla="*/ 65 w 65"/>
                <a:gd name="T5" fmla="*/ 0 h 408"/>
                <a:gd name="T6" fmla="*/ 65 w 65"/>
                <a:gd name="T7" fmla="*/ 71 h 408"/>
                <a:gd name="T8" fmla="*/ 0 w 65"/>
                <a:gd name="T9" fmla="*/ 71 h 408"/>
                <a:gd name="T10" fmla="*/ 0 w 65"/>
                <a:gd name="T11" fmla="*/ 408 h 408"/>
                <a:gd name="T12" fmla="*/ 0 w 65"/>
                <a:gd name="T13" fmla="*/ 113 h 408"/>
                <a:gd name="T14" fmla="*/ 65 w 65"/>
                <a:gd name="T15" fmla="*/ 113 h 408"/>
                <a:gd name="T16" fmla="*/ 65 w 65"/>
                <a:gd name="T17" fmla="*/ 408 h 408"/>
                <a:gd name="T18" fmla="*/ 0 w 65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08">
                  <a:moveTo>
                    <a:pt x="0" y="7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3"/>
                  </a:lnTo>
                  <a:lnTo>
                    <a:pt x="65" y="113"/>
                  </a:lnTo>
                  <a:lnTo>
                    <a:pt x="65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4" name="Freeform 486">
              <a:extLst>
                <a:ext uri="{FF2B5EF4-FFF2-40B4-BE49-F238E27FC236}">
                  <a16:creationId xmlns:a16="http://schemas.microsoft.com/office/drawing/2014/main" id="{14A3D39D-0CAA-411A-BBFA-0F1C597B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3278"/>
              <a:ext cx="37" cy="102"/>
            </a:xfrm>
            <a:custGeom>
              <a:avLst/>
              <a:gdLst>
                <a:gd name="T0" fmla="*/ 139 w 145"/>
                <a:gd name="T1" fmla="*/ 105 h 407"/>
                <a:gd name="T2" fmla="*/ 139 w 145"/>
                <a:gd name="T3" fmla="*/ 167 h 407"/>
                <a:gd name="T4" fmla="*/ 95 w 145"/>
                <a:gd name="T5" fmla="*/ 167 h 407"/>
                <a:gd name="T6" fmla="*/ 95 w 145"/>
                <a:gd name="T7" fmla="*/ 286 h 407"/>
                <a:gd name="T8" fmla="*/ 95 w 145"/>
                <a:gd name="T9" fmla="*/ 302 h 407"/>
                <a:gd name="T10" fmla="*/ 95 w 145"/>
                <a:gd name="T11" fmla="*/ 315 h 407"/>
                <a:gd name="T12" fmla="*/ 95 w 145"/>
                <a:gd name="T13" fmla="*/ 323 h 407"/>
                <a:gd name="T14" fmla="*/ 95 w 145"/>
                <a:gd name="T15" fmla="*/ 329 h 407"/>
                <a:gd name="T16" fmla="*/ 98 w 145"/>
                <a:gd name="T17" fmla="*/ 334 h 407"/>
                <a:gd name="T18" fmla="*/ 102 w 145"/>
                <a:gd name="T19" fmla="*/ 338 h 407"/>
                <a:gd name="T20" fmla="*/ 107 w 145"/>
                <a:gd name="T21" fmla="*/ 341 h 407"/>
                <a:gd name="T22" fmla="*/ 113 w 145"/>
                <a:gd name="T23" fmla="*/ 342 h 407"/>
                <a:gd name="T24" fmla="*/ 123 w 145"/>
                <a:gd name="T25" fmla="*/ 341 h 407"/>
                <a:gd name="T26" fmla="*/ 139 w 145"/>
                <a:gd name="T27" fmla="*/ 335 h 407"/>
                <a:gd name="T28" fmla="*/ 145 w 145"/>
                <a:gd name="T29" fmla="*/ 395 h 407"/>
                <a:gd name="T30" fmla="*/ 133 w 145"/>
                <a:gd name="T31" fmla="*/ 400 h 407"/>
                <a:gd name="T32" fmla="*/ 121 w 145"/>
                <a:gd name="T33" fmla="*/ 404 h 407"/>
                <a:gd name="T34" fmla="*/ 107 w 145"/>
                <a:gd name="T35" fmla="*/ 407 h 407"/>
                <a:gd name="T36" fmla="*/ 93 w 145"/>
                <a:gd name="T37" fmla="*/ 407 h 407"/>
                <a:gd name="T38" fmla="*/ 85 w 145"/>
                <a:gd name="T39" fmla="*/ 407 h 407"/>
                <a:gd name="T40" fmla="*/ 77 w 145"/>
                <a:gd name="T41" fmla="*/ 406 h 407"/>
                <a:gd name="T42" fmla="*/ 69 w 145"/>
                <a:gd name="T43" fmla="*/ 403 h 407"/>
                <a:gd name="T44" fmla="*/ 61 w 145"/>
                <a:gd name="T45" fmla="*/ 400 h 407"/>
                <a:gd name="T46" fmla="*/ 56 w 145"/>
                <a:gd name="T47" fmla="*/ 396 h 407"/>
                <a:gd name="T48" fmla="*/ 49 w 145"/>
                <a:gd name="T49" fmla="*/ 392 h 407"/>
                <a:gd name="T50" fmla="*/ 45 w 145"/>
                <a:gd name="T51" fmla="*/ 387 h 407"/>
                <a:gd name="T52" fmla="*/ 41 w 145"/>
                <a:gd name="T53" fmla="*/ 382 h 407"/>
                <a:gd name="T54" fmla="*/ 38 w 145"/>
                <a:gd name="T55" fmla="*/ 375 h 407"/>
                <a:gd name="T56" fmla="*/ 36 w 145"/>
                <a:gd name="T57" fmla="*/ 369 h 407"/>
                <a:gd name="T58" fmla="*/ 33 w 145"/>
                <a:gd name="T59" fmla="*/ 361 h 407"/>
                <a:gd name="T60" fmla="*/ 32 w 145"/>
                <a:gd name="T61" fmla="*/ 351 h 407"/>
                <a:gd name="T62" fmla="*/ 30 w 145"/>
                <a:gd name="T63" fmla="*/ 342 h 407"/>
                <a:gd name="T64" fmla="*/ 30 w 145"/>
                <a:gd name="T65" fmla="*/ 330 h 407"/>
                <a:gd name="T66" fmla="*/ 30 w 145"/>
                <a:gd name="T67" fmla="*/ 315 h 407"/>
                <a:gd name="T68" fmla="*/ 30 w 145"/>
                <a:gd name="T69" fmla="*/ 296 h 407"/>
                <a:gd name="T70" fmla="*/ 30 w 145"/>
                <a:gd name="T71" fmla="*/ 167 h 407"/>
                <a:gd name="T72" fmla="*/ 0 w 145"/>
                <a:gd name="T73" fmla="*/ 167 h 407"/>
                <a:gd name="T74" fmla="*/ 0 w 145"/>
                <a:gd name="T75" fmla="*/ 105 h 407"/>
                <a:gd name="T76" fmla="*/ 30 w 145"/>
                <a:gd name="T77" fmla="*/ 105 h 407"/>
                <a:gd name="T78" fmla="*/ 30 w 145"/>
                <a:gd name="T79" fmla="*/ 45 h 407"/>
                <a:gd name="T80" fmla="*/ 95 w 145"/>
                <a:gd name="T81" fmla="*/ 0 h 407"/>
                <a:gd name="T82" fmla="*/ 95 w 145"/>
                <a:gd name="T83" fmla="*/ 105 h 407"/>
                <a:gd name="T84" fmla="*/ 139 w 145"/>
                <a:gd name="T85" fmla="*/ 10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407">
                  <a:moveTo>
                    <a:pt x="139" y="105"/>
                  </a:moveTo>
                  <a:lnTo>
                    <a:pt x="139" y="167"/>
                  </a:lnTo>
                  <a:lnTo>
                    <a:pt x="95" y="167"/>
                  </a:lnTo>
                  <a:lnTo>
                    <a:pt x="95" y="286"/>
                  </a:lnTo>
                  <a:lnTo>
                    <a:pt x="95" y="302"/>
                  </a:lnTo>
                  <a:lnTo>
                    <a:pt x="95" y="315"/>
                  </a:lnTo>
                  <a:lnTo>
                    <a:pt x="95" y="323"/>
                  </a:lnTo>
                  <a:lnTo>
                    <a:pt x="95" y="329"/>
                  </a:lnTo>
                  <a:lnTo>
                    <a:pt x="98" y="334"/>
                  </a:lnTo>
                  <a:lnTo>
                    <a:pt x="102" y="338"/>
                  </a:lnTo>
                  <a:lnTo>
                    <a:pt x="107" y="341"/>
                  </a:lnTo>
                  <a:lnTo>
                    <a:pt x="113" y="342"/>
                  </a:lnTo>
                  <a:lnTo>
                    <a:pt x="123" y="341"/>
                  </a:lnTo>
                  <a:lnTo>
                    <a:pt x="139" y="335"/>
                  </a:lnTo>
                  <a:lnTo>
                    <a:pt x="145" y="395"/>
                  </a:lnTo>
                  <a:lnTo>
                    <a:pt x="133" y="400"/>
                  </a:lnTo>
                  <a:lnTo>
                    <a:pt x="121" y="404"/>
                  </a:lnTo>
                  <a:lnTo>
                    <a:pt x="107" y="407"/>
                  </a:lnTo>
                  <a:lnTo>
                    <a:pt x="93" y="407"/>
                  </a:lnTo>
                  <a:lnTo>
                    <a:pt x="85" y="407"/>
                  </a:lnTo>
                  <a:lnTo>
                    <a:pt x="77" y="406"/>
                  </a:lnTo>
                  <a:lnTo>
                    <a:pt x="69" y="403"/>
                  </a:lnTo>
                  <a:lnTo>
                    <a:pt x="61" y="400"/>
                  </a:lnTo>
                  <a:lnTo>
                    <a:pt x="56" y="396"/>
                  </a:lnTo>
                  <a:lnTo>
                    <a:pt x="49" y="392"/>
                  </a:lnTo>
                  <a:lnTo>
                    <a:pt x="45" y="387"/>
                  </a:lnTo>
                  <a:lnTo>
                    <a:pt x="41" y="382"/>
                  </a:lnTo>
                  <a:lnTo>
                    <a:pt x="38" y="375"/>
                  </a:lnTo>
                  <a:lnTo>
                    <a:pt x="36" y="369"/>
                  </a:lnTo>
                  <a:lnTo>
                    <a:pt x="33" y="361"/>
                  </a:lnTo>
                  <a:lnTo>
                    <a:pt x="32" y="351"/>
                  </a:lnTo>
                  <a:lnTo>
                    <a:pt x="30" y="342"/>
                  </a:lnTo>
                  <a:lnTo>
                    <a:pt x="30" y="330"/>
                  </a:lnTo>
                  <a:lnTo>
                    <a:pt x="30" y="315"/>
                  </a:lnTo>
                  <a:lnTo>
                    <a:pt x="30" y="296"/>
                  </a:lnTo>
                  <a:lnTo>
                    <a:pt x="30" y="167"/>
                  </a:lnTo>
                  <a:lnTo>
                    <a:pt x="0" y="167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0" y="45"/>
                  </a:lnTo>
                  <a:lnTo>
                    <a:pt x="95" y="0"/>
                  </a:lnTo>
                  <a:lnTo>
                    <a:pt x="95" y="105"/>
                  </a:lnTo>
                  <a:lnTo>
                    <a:pt x="13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5" name="Freeform 487">
              <a:extLst>
                <a:ext uri="{FF2B5EF4-FFF2-40B4-BE49-F238E27FC236}">
                  <a16:creationId xmlns:a16="http://schemas.microsoft.com/office/drawing/2014/main" id="{945EDBE6-B26A-44FD-8151-9355EEFE8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3302"/>
              <a:ext cx="57" cy="78"/>
            </a:xfrm>
            <a:custGeom>
              <a:avLst/>
              <a:gdLst>
                <a:gd name="T0" fmla="*/ 6 w 229"/>
                <a:gd name="T1" fmla="*/ 83 h 309"/>
                <a:gd name="T2" fmla="*/ 20 w 229"/>
                <a:gd name="T3" fmla="*/ 46 h 309"/>
                <a:gd name="T4" fmla="*/ 29 w 229"/>
                <a:gd name="T5" fmla="*/ 32 h 309"/>
                <a:gd name="T6" fmla="*/ 41 w 229"/>
                <a:gd name="T7" fmla="*/ 20 h 309"/>
                <a:gd name="T8" fmla="*/ 54 w 229"/>
                <a:gd name="T9" fmla="*/ 11 h 309"/>
                <a:gd name="T10" fmla="*/ 70 w 229"/>
                <a:gd name="T11" fmla="*/ 4 h 309"/>
                <a:gd name="T12" fmla="*/ 90 w 229"/>
                <a:gd name="T13" fmla="*/ 1 h 309"/>
                <a:gd name="T14" fmla="*/ 113 w 229"/>
                <a:gd name="T15" fmla="*/ 0 h 309"/>
                <a:gd name="T16" fmla="*/ 150 w 229"/>
                <a:gd name="T17" fmla="*/ 3 h 309"/>
                <a:gd name="T18" fmla="*/ 178 w 229"/>
                <a:gd name="T19" fmla="*/ 12 h 309"/>
                <a:gd name="T20" fmla="*/ 195 w 229"/>
                <a:gd name="T21" fmla="*/ 26 h 309"/>
                <a:gd name="T22" fmla="*/ 207 w 229"/>
                <a:gd name="T23" fmla="*/ 44 h 309"/>
                <a:gd name="T24" fmla="*/ 213 w 229"/>
                <a:gd name="T25" fmla="*/ 70 h 309"/>
                <a:gd name="T26" fmla="*/ 216 w 229"/>
                <a:gd name="T27" fmla="*/ 114 h 309"/>
                <a:gd name="T28" fmla="*/ 215 w 229"/>
                <a:gd name="T29" fmla="*/ 224 h 309"/>
                <a:gd name="T30" fmla="*/ 216 w 229"/>
                <a:gd name="T31" fmla="*/ 252 h 309"/>
                <a:gd name="T32" fmla="*/ 223 w 229"/>
                <a:gd name="T33" fmla="*/ 282 h 309"/>
                <a:gd name="T34" fmla="*/ 166 w 229"/>
                <a:gd name="T35" fmla="*/ 302 h 309"/>
                <a:gd name="T36" fmla="*/ 159 w 229"/>
                <a:gd name="T37" fmla="*/ 280 h 309"/>
                <a:gd name="T38" fmla="*/ 156 w 229"/>
                <a:gd name="T39" fmla="*/ 271 h 309"/>
                <a:gd name="T40" fmla="*/ 140 w 229"/>
                <a:gd name="T41" fmla="*/ 288 h 309"/>
                <a:gd name="T42" fmla="*/ 122 w 229"/>
                <a:gd name="T43" fmla="*/ 300 h 309"/>
                <a:gd name="T44" fmla="*/ 102 w 229"/>
                <a:gd name="T45" fmla="*/ 306 h 309"/>
                <a:gd name="T46" fmla="*/ 81 w 229"/>
                <a:gd name="T47" fmla="*/ 309 h 309"/>
                <a:gd name="T48" fmla="*/ 64 w 229"/>
                <a:gd name="T49" fmla="*/ 308 h 309"/>
                <a:gd name="T50" fmla="*/ 48 w 229"/>
                <a:gd name="T51" fmla="*/ 304 h 309"/>
                <a:gd name="T52" fmla="*/ 33 w 229"/>
                <a:gd name="T53" fmla="*/ 296 h 309"/>
                <a:gd name="T54" fmla="*/ 21 w 229"/>
                <a:gd name="T55" fmla="*/ 285 h 309"/>
                <a:gd name="T56" fmla="*/ 12 w 229"/>
                <a:gd name="T57" fmla="*/ 272 h 309"/>
                <a:gd name="T58" fmla="*/ 5 w 229"/>
                <a:gd name="T59" fmla="*/ 256 h 309"/>
                <a:gd name="T60" fmla="*/ 1 w 229"/>
                <a:gd name="T61" fmla="*/ 240 h 309"/>
                <a:gd name="T62" fmla="*/ 0 w 229"/>
                <a:gd name="T63" fmla="*/ 221 h 309"/>
                <a:gd name="T64" fmla="*/ 2 w 229"/>
                <a:gd name="T65" fmla="*/ 198 h 309"/>
                <a:gd name="T66" fmla="*/ 9 w 229"/>
                <a:gd name="T67" fmla="*/ 176 h 309"/>
                <a:gd name="T68" fmla="*/ 21 w 229"/>
                <a:gd name="T69" fmla="*/ 159 h 309"/>
                <a:gd name="T70" fmla="*/ 37 w 229"/>
                <a:gd name="T71" fmla="*/ 147 h 309"/>
                <a:gd name="T72" fmla="*/ 60 w 229"/>
                <a:gd name="T73" fmla="*/ 137 h 309"/>
                <a:gd name="T74" fmla="*/ 89 w 229"/>
                <a:gd name="T75" fmla="*/ 129 h 309"/>
                <a:gd name="T76" fmla="*/ 127 w 229"/>
                <a:gd name="T77" fmla="*/ 118 h 309"/>
                <a:gd name="T78" fmla="*/ 152 w 229"/>
                <a:gd name="T79" fmla="*/ 109 h 309"/>
                <a:gd name="T80" fmla="*/ 151 w 229"/>
                <a:gd name="T81" fmla="*/ 91 h 309"/>
                <a:gd name="T82" fmla="*/ 147 w 229"/>
                <a:gd name="T83" fmla="*/ 74 h 309"/>
                <a:gd name="T84" fmla="*/ 136 w 229"/>
                <a:gd name="T85" fmla="*/ 65 h 309"/>
                <a:gd name="T86" fmla="*/ 119 w 229"/>
                <a:gd name="T87" fmla="*/ 60 h 309"/>
                <a:gd name="T88" fmla="*/ 99 w 229"/>
                <a:gd name="T89" fmla="*/ 60 h 309"/>
                <a:gd name="T90" fmla="*/ 86 w 229"/>
                <a:gd name="T91" fmla="*/ 64 h 309"/>
                <a:gd name="T92" fmla="*/ 77 w 229"/>
                <a:gd name="T93" fmla="*/ 73 h 309"/>
                <a:gd name="T94" fmla="*/ 69 w 229"/>
                <a:gd name="T95" fmla="*/ 87 h 309"/>
                <a:gd name="T96" fmla="*/ 152 w 229"/>
                <a:gd name="T97" fmla="*/ 160 h 309"/>
                <a:gd name="T98" fmla="*/ 113 w 229"/>
                <a:gd name="T99" fmla="*/ 172 h 309"/>
                <a:gd name="T100" fmla="*/ 90 w 229"/>
                <a:gd name="T101" fmla="*/ 179 h 309"/>
                <a:gd name="T102" fmla="*/ 77 w 229"/>
                <a:gd name="T103" fmla="*/ 186 h 309"/>
                <a:gd name="T104" fmla="*/ 68 w 229"/>
                <a:gd name="T105" fmla="*/ 199 h 309"/>
                <a:gd name="T106" fmla="*/ 65 w 229"/>
                <a:gd name="T107" fmla="*/ 213 h 309"/>
                <a:gd name="T108" fmla="*/ 68 w 229"/>
                <a:gd name="T109" fmla="*/ 229 h 309"/>
                <a:gd name="T110" fmla="*/ 74 w 229"/>
                <a:gd name="T111" fmla="*/ 241 h 309"/>
                <a:gd name="T112" fmla="*/ 86 w 229"/>
                <a:gd name="T113" fmla="*/ 251 h 309"/>
                <a:gd name="T114" fmla="*/ 101 w 229"/>
                <a:gd name="T115" fmla="*/ 255 h 309"/>
                <a:gd name="T116" fmla="*/ 118 w 229"/>
                <a:gd name="T117" fmla="*/ 251 h 309"/>
                <a:gd name="T118" fmla="*/ 134 w 229"/>
                <a:gd name="T119" fmla="*/ 240 h 309"/>
                <a:gd name="T120" fmla="*/ 143 w 229"/>
                <a:gd name="T121" fmla="*/ 228 h 309"/>
                <a:gd name="T122" fmla="*/ 150 w 229"/>
                <a:gd name="T123" fmla="*/ 213 h 309"/>
                <a:gd name="T124" fmla="*/ 152 w 229"/>
                <a:gd name="T125" fmla="*/ 1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309">
                  <a:moveTo>
                    <a:pt x="65" y="97"/>
                  </a:moveTo>
                  <a:lnTo>
                    <a:pt x="6" y="83"/>
                  </a:lnTo>
                  <a:lnTo>
                    <a:pt x="12" y="64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29" y="32"/>
                  </a:lnTo>
                  <a:lnTo>
                    <a:pt x="34" y="25"/>
                  </a:lnTo>
                  <a:lnTo>
                    <a:pt x="41" y="20"/>
                  </a:lnTo>
                  <a:lnTo>
                    <a:pt x="48" y="16"/>
                  </a:lnTo>
                  <a:lnTo>
                    <a:pt x="54" y="11"/>
                  </a:lnTo>
                  <a:lnTo>
                    <a:pt x="62" y="8"/>
                  </a:lnTo>
                  <a:lnTo>
                    <a:pt x="70" y="4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33" y="0"/>
                  </a:lnTo>
                  <a:lnTo>
                    <a:pt x="150" y="3"/>
                  </a:lnTo>
                  <a:lnTo>
                    <a:pt x="166" y="7"/>
                  </a:lnTo>
                  <a:lnTo>
                    <a:pt x="178" y="12"/>
                  </a:lnTo>
                  <a:lnTo>
                    <a:pt x="187" y="18"/>
                  </a:lnTo>
                  <a:lnTo>
                    <a:pt x="195" y="26"/>
                  </a:lnTo>
                  <a:lnTo>
                    <a:pt x="202" y="34"/>
                  </a:lnTo>
                  <a:lnTo>
                    <a:pt x="207" y="44"/>
                  </a:lnTo>
                  <a:lnTo>
                    <a:pt x="211" y="54"/>
                  </a:lnTo>
                  <a:lnTo>
                    <a:pt x="213" y="70"/>
                  </a:lnTo>
                  <a:lnTo>
                    <a:pt x="215" y="90"/>
                  </a:lnTo>
                  <a:lnTo>
                    <a:pt x="216" y="114"/>
                  </a:lnTo>
                  <a:lnTo>
                    <a:pt x="215" y="206"/>
                  </a:lnTo>
                  <a:lnTo>
                    <a:pt x="215" y="224"/>
                  </a:lnTo>
                  <a:lnTo>
                    <a:pt x="216" y="239"/>
                  </a:lnTo>
                  <a:lnTo>
                    <a:pt x="216" y="252"/>
                  </a:lnTo>
                  <a:lnTo>
                    <a:pt x="217" y="263"/>
                  </a:lnTo>
                  <a:lnTo>
                    <a:pt x="223" y="282"/>
                  </a:lnTo>
                  <a:lnTo>
                    <a:pt x="229" y="302"/>
                  </a:lnTo>
                  <a:lnTo>
                    <a:pt x="166" y="302"/>
                  </a:lnTo>
                  <a:lnTo>
                    <a:pt x="163" y="293"/>
                  </a:lnTo>
                  <a:lnTo>
                    <a:pt x="159" y="280"/>
                  </a:lnTo>
                  <a:lnTo>
                    <a:pt x="158" y="273"/>
                  </a:lnTo>
                  <a:lnTo>
                    <a:pt x="156" y="271"/>
                  </a:lnTo>
                  <a:lnTo>
                    <a:pt x="148" y="280"/>
                  </a:lnTo>
                  <a:lnTo>
                    <a:pt x="140" y="288"/>
                  </a:lnTo>
                  <a:lnTo>
                    <a:pt x="131" y="294"/>
                  </a:lnTo>
                  <a:lnTo>
                    <a:pt x="122" y="300"/>
                  </a:lnTo>
                  <a:lnTo>
                    <a:pt x="111" y="304"/>
                  </a:lnTo>
                  <a:lnTo>
                    <a:pt x="102" y="306"/>
                  </a:lnTo>
                  <a:lnTo>
                    <a:pt x="91" y="309"/>
                  </a:lnTo>
                  <a:lnTo>
                    <a:pt x="81" y="309"/>
                  </a:lnTo>
                  <a:lnTo>
                    <a:pt x="71" y="309"/>
                  </a:lnTo>
                  <a:lnTo>
                    <a:pt x="64" y="308"/>
                  </a:lnTo>
                  <a:lnTo>
                    <a:pt x="56" y="306"/>
                  </a:lnTo>
                  <a:lnTo>
                    <a:pt x="48" y="304"/>
                  </a:lnTo>
                  <a:lnTo>
                    <a:pt x="40" y="300"/>
                  </a:lnTo>
                  <a:lnTo>
                    <a:pt x="33" y="296"/>
                  </a:lnTo>
                  <a:lnTo>
                    <a:pt x="28" y="290"/>
                  </a:lnTo>
                  <a:lnTo>
                    <a:pt x="21" y="285"/>
                  </a:lnTo>
                  <a:lnTo>
                    <a:pt x="17" y="278"/>
                  </a:lnTo>
                  <a:lnTo>
                    <a:pt x="12" y="272"/>
                  </a:lnTo>
                  <a:lnTo>
                    <a:pt x="8" y="264"/>
                  </a:lnTo>
                  <a:lnTo>
                    <a:pt x="5" y="256"/>
                  </a:lnTo>
                  <a:lnTo>
                    <a:pt x="2" y="248"/>
                  </a:lnTo>
                  <a:lnTo>
                    <a:pt x="1" y="240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0" y="210"/>
                  </a:lnTo>
                  <a:lnTo>
                    <a:pt x="2" y="198"/>
                  </a:lnTo>
                  <a:lnTo>
                    <a:pt x="5" y="187"/>
                  </a:lnTo>
                  <a:lnTo>
                    <a:pt x="9" y="176"/>
                  </a:lnTo>
                  <a:lnTo>
                    <a:pt x="16" y="167"/>
                  </a:lnTo>
                  <a:lnTo>
                    <a:pt x="21" y="159"/>
                  </a:lnTo>
                  <a:lnTo>
                    <a:pt x="29" y="152"/>
                  </a:lnTo>
                  <a:lnTo>
                    <a:pt x="37" y="147"/>
                  </a:lnTo>
                  <a:lnTo>
                    <a:pt x="48" y="142"/>
                  </a:lnTo>
                  <a:lnTo>
                    <a:pt x="60" y="137"/>
                  </a:lnTo>
                  <a:lnTo>
                    <a:pt x="73" y="133"/>
                  </a:lnTo>
                  <a:lnTo>
                    <a:pt x="89" y="129"/>
                  </a:lnTo>
                  <a:lnTo>
                    <a:pt x="110" y="123"/>
                  </a:lnTo>
                  <a:lnTo>
                    <a:pt x="127" y="118"/>
                  </a:lnTo>
                  <a:lnTo>
                    <a:pt x="142" y="114"/>
                  </a:lnTo>
                  <a:lnTo>
                    <a:pt x="152" y="109"/>
                  </a:lnTo>
                  <a:lnTo>
                    <a:pt x="152" y="101"/>
                  </a:lnTo>
                  <a:lnTo>
                    <a:pt x="151" y="91"/>
                  </a:lnTo>
                  <a:lnTo>
                    <a:pt x="150" y="82"/>
                  </a:lnTo>
                  <a:lnTo>
                    <a:pt x="147" y="74"/>
                  </a:lnTo>
                  <a:lnTo>
                    <a:pt x="143" y="69"/>
                  </a:lnTo>
                  <a:lnTo>
                    <a:pt x="136" y="65"/>
                  </a:lnTo>
                  <a:lnTo>
                    <a:pt x="130" y="62"/>
                  </a:lnTo>
                  <a:lnTo>
                    <a:pt x="119" y="60"/>
                  </a:lnTo>
                  <a:lnTo>
                    <a:pt x="107" y="60"/>
                  </a:lnTo>
                  <a:lnTo>
                    <a:pt x="99" y="60"/>
                  </a:lnTo>
                  <a:lnTo>
                    <a:pt x="93" y="61"/>
                  </a:lnTo>
                  <a:lnTo>
                    <a:pt x="86" y="64"/>
                  </a:lnTo>
                  <a:lnTo>
                    <a:pt x="81" y="68"/>
                  </a:lnTo>
                  <a:lnTo>
                    <a:pt x="77" y="73"/>
                  </a:lnTo>
                  <a:lnTo>
                    <a:pt x="73" y="80"/>
                  </a:lnTo>
                  <a:lnTo>
                    <a:pt x="69" y="87"/>
                  </a:lnTo>
                  <a:lnTo>
                    <a:pt x="65" y="97"/>
                  </a:lnTo>
                  <a:close/>
                  <a:moveTo>
                    <a:pt x="152" y="160"/>
                  </a:moveTo>
                  <a:lnTo>
                    <a:pt x="136" y="166"/>
                  </a:lnTo>
                  <a:lnTo>
                    <a:pt x="113" y="172"/>
                  </a:lnTo>
                  <a:lnTo>
                    <a:pt x="101" y="176"/>
                  </a:lnTo>
                  <a:lnTo>
                    <a:pt x="90" y="179"/>
                  </a:lnTo>
                  <a:lnTo>
                    <a:pt x="82" y="183"/>
                  </a:lnTo>
                  <a:lnTo>
                    <a:pt x="77" y="186"/>
                  </a:lnTo>
                  <a:lnTo>
                    <a:pt x="71" y="192"/>
                  </a:lnTo>
                  <a:lnTo>
                    <a:pt x="68" y="199"/>
                  </a:lnTo>
                  <a:lnTo>
                    <a:pt x="65" y="206"/>
                  </a:lnTo>
                  <a:lnTo>
                    <a:pt x="65" y="213"/>
                  </a:lnTo>
                  <a:lnTo>
                    <a:pt x="65" y="221"/>
                  </a:lnTo>
                  <a:lnTo>
                    <a:pt x="68" y="229"/>
                  </a:lnTo>
                  <a:lnTo>
                    <a:pt x="70" y="236"/>
                  </a:lnTo>
                  <a:lnTo>
                    <a:pt x="74" y="241"/>
                  </a:lnTo>
                  <a:lnTo>
                    <a:pt x="81" y="247"/>
                  </a:lnTo>
                  <a:lnTo>
                    <a:pt x="86" y="251"/>
                  </a:lnTo>
                  <a:lnTo>
                    <a:pt x="93" y="253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8" y="251"/>
                  </a:lnTo>
                  <a:lnTo>
                    <a:pt x="126" y="247"/>
                  </a:lnTo>
                  <a:lnTo>
                    <a:pt x="134" y="240"/>
                  </a:lnTo>
                  <a:lnTo>
                    <a:pt x="139" y="235"/>
                  </a:lnTo>
                  <a:lnTo>
                    <a:pt x="143" y="228"/>
                  </a:lnTo>
                  <a:lnTo>
                    <a:pt x="147" y="221"/>
                  </a:lnTo>
                  <a:lnTo>
                    <a:pt x="150" y="213"/>
                  </a:lnTo>
                  <a:lnTo>
                    <a:pt x="151" y="199"/>
                  </a:lnTo>
                  <a:lnTo>
                    <a:pt x="152" y="176"/>
                  </a:lnTo>
                  <a:lnTo>
                    <a:pt x="152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6" name="Freeform 488">
              <a:extLst>
                <a:ext uri="{FF2B5EF4-FFF2-40B4-BE49-F238E27FC236}">
                  <a16:creationId xmlns:a16="http://schemas.microsoft.com/office/drawing/2014/main" id="{AAA0EF84-080C-4426-ADF8-48E737B71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3302"/>
              <a:ext cx="90" cy="76"/>
            </a:xfrm>
            <a:custGeom>
              <a:avLst/>
              <a:gdLst>
                <a:gd name="T0" fmla="*/ 60 w 360"/>
                <a:gd name="T1" fmla="*/ 7 h 302"/>
                <a:gd name="T2" fmla="*/ 68 w 360"/>
                <a:gd name="T3" fmla="*/ 36 h 302"/>
                <a:gd name="T4" fmla="*/ 85 w 360"/>
                <a:gd name="T5" fmla="*/ 17 h 302"/>
                <a:gd name="T6" fmla="*/ 105 w 360"/>
                <a:gd name="T7" fmla="*/ 7 h 302"/>
                <a:gd name="T8" fmla="*/ 125 w 360"/>
                <a:gd name="T9" fmla="*/ 0 h 302"/>
                <a:gd name="T10" fmla="*/ 148 w 360"/>
                <a:gd name="T11" fmla="*/ 0 h 302"/>
                <a:gd name="T12" fmla="*/ 169 w 360"/>
                <a:gd name="T13" fmla="*/ 7 h 302"/>
                <a:gd name="T14" fmla="*/ 186 w 360"/>
                <a:gd name="T15" fmla="*/ 17 h 302"/>
                <a:gd name="T16" fmla="*/ 199 w 360"/>
                <a:gd name="T17" fmla="*/ 36 h 302"/>
                <a:gd name="T18" fmla="*/ 214 w 360"/>
                <a:gd name="T19" fmla="*/ 36 h 302"/>
                <a:gd name="T20" fmla="*/ 231 w 360"/>
                <a:gd name="T21" fmla="*/ 17 h 302"/>
                <a:gd name="T22" fmla="*/ 250 w 360"/>
                <a:gd name="T23" fmla="*/ 7 h 302"/>
                <a:gd name="T24" fmla="*/ 270 w 360"/>
                <a:gd name="T25" fmla="*/ 0 h 302"/>
                <a:gd name="T26" fmla="*/ 294 w 360"/>
                <a:gd name="T27" fmla="*/ 0 h 302"/>
                <a:gd name="T28" fmla="*/ 316 w 360"/>
                <a:gd name="T29" fmla="*/ 7 h 302"/>
                <a:gd name="T30" fmla="*/ 335 w 360"/>
                <a:gd name="T31" fmla="*/ 20 h 302"/>
                <a:gd name="T32" fmla="*/ 348 w 360"/>
                <a:gd name="T33" fmla="*/ 40 h 302"/>
                <a:gd name="T34" fmla="*/ 357 w 360"/>
                <a:gd name="T35" fmla="*/ 62 h 302"/>
                <a:gd name="T36" fmla="*/ 360 w 360"/>
                <a:gd name="T37" fmla="*/ 93 h 302"/>
                <a:gd name="T38" fmla="*/ 360 w 360"/>
                <a:gd name="T39" fmla="*/ 302 h 302"/>
                <a:gd name="T40" fmla="*/ 296 w 360"/>
                <a:gd name="T41" fmla="*/ 133 h 302"/>
                <a:gd name="T42" fmla="*/ 294 w 360"/>
                <a:gd name="T43" fmla="*/ 97 h 302"/>
                <a:gd name="T44" fmla="*/ 290 w 360"/>
                <a:gd name="T45" fmla="*/ 76 h 302"/>
                <a:gd name="T46" fmla="*/ 278 w 360"/>
                <a:gd name="T47" fmla="*/ 64 h 302"/>
                <a:gd name="T48" fmla="*/ 262 w 360"/>
                <a:gd name="T49" fmla="*/ 60 h 302"/>
                <a:gd name="T50" fmla="*/ 249 w 360"/>
                <a:gd name="T51" fmla="*/ 62 h 302"/>
                <a:gd name="T52" fmla="*/ 235 w 360"/>
                <a:gd name="T53" fmla="*/ 69 h 302"/>
                <a:gd name="T54" fmla="*/ 226 w 360"/>
                <a:gd name="T55" fmla="*/ 82 h 302"/>
                <a:gd name="T56" fmla="*/ 218 w 360"/>
                <a:gd name="T57" fmla="*/ 99 h 302"/>
                <a:gd name="T58" fmla="*/ 214 w 360"/>
                <a:gd name="T59" fmla="*/ 125 h 302"/>
                <a:gd name="T60" fmla="*/ 213 w 360"/>
                <a:gd name="T61" fmla="*/ 160 h 302"/>
                <a:gd name="T62" fmla="*/ 149 w 360"/>
                <a:gd name="T63" fmla="*/ 302 h 302"/>
                <a:gd name="T64" fmla="*/ 148 w 360"/>
                <a:gd name="T65" fmla="*/ 121 h 302"/>
                <a:gd name="T66" fmla="*/ 146 w 360"/>
                <a:gd name="T67" fmla="*/ 93 h 302"/>
                <a:gd name="T68" fmla="*/ 144 w 360"/>
                <a:gd name="T69" fmla="*/ 78 h 302"/>
                <a:gd name="T70" fmla="*/ 137 w 360"/>
                <a:gd name="T71" fmla="*/ 69 h 302"/>
                <a:gd name="T72" fmla="*/ 130 w 360"/>
                <a:gd name="T73" fmla="*/ 62 h 302"/>
                <a:gd name="T74" fmla="*/ 121 w 360"/>
                <a:gd name="T75" fmla="*/ 60 h 302"/>
                <a:gd name="T76" fmla="*/ 108 w 360"/>
                <a:gd name="T77" fmla="*/ 60 h 302"/>
                <a:gd name="T78" fmla="*/ 93 w 360"/>
                <a:gd name="T79" fmla="*/ 65 h 302"/>
                <a:gd name="T80" fmla="*/ 83 w 360"/>
                <a:gd name="T81" fmla="*/ 74 h 302"/>
                <a:gd name="T82" fmla="*/ 73 w 360"/>
                <a:gd name="T83" fmla="*/ 89 h 302"/>
                <a:gd name="T84" fmla="*/ 68 w 360"/>
                <a:gd name="T85" fmla="*/ 109 h 302"/>
                <a:gd name="T86" fmla="*/ 65 w 360"/>
                <a:gd name="T87" fmla="*/ 139 h 302"/>
                <a:gd name="T88" fmla="*/ 65 w 360"/>
                <a:gd name="T89" fmla="*/ 302 h 302"/>
                <a:gd name="T90" fmla="*/ 0 w 360"/>
                <a:gd name="T91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302">
                  <a:moveTo>
                    <a:pt x="0" y="7"/>
                  </a:moveTo>
                  <a:lnTo>
                    <a:pt x="60" y="7"/>
                  </a:lnTo>
                  <a:lnTo>
                    <a:pt x="60" y="46"/>
                  </a:lnTo>
                  <a:lnTo>
                    <a:pt x="68" y="36"/>
                  </a:lnTo>
                  <a:lnTo>
                    <a:pt x="77" y="26"/>
                  </a:lnTo>
                  <a:lnTo>
                    <a:pt x="85" y="17"/>
                  </a:lnTo>
                  <a:lnTo>
                    <a:pt x="96" y="11"/>
                  </a:lnTo>
                  <a:lnTo>
                    <a:pt x="105" y="7"/>
                  </a:lnTo>
                  <a:lnTo>
                    <a:pt x="115" y="3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8" y="3"/>
                  </a:lnTo>
                  <a:lnTo>
                    <a:pt x="169" y="7"/>
                  </a:lnTo>
                  <a:lnTo>
                    <a:pt x="177" y="11"/>
                  </a:lnTo>
                  <a:lnTo>
                    <a:pt x="186" y="17"/>
                  </a:lnTo>
                  <a:lnTo>
                    <a:pt x="193" y="26"/>
                  </a:lnTo>
                  <a:lnTo>
                    <a:pt x="199" y="36"/>
                  </a:lnTo>
                  <a:lnTo>
                    <a:pt x="206" y="46"/>
                  </a:lnTo>
                  <a:lnTo>
                    <a:pt x="214" y="36"/>
                  </a:lnTo>
                  <a:lnTo>
                    <a:pt x="222" y="26"/>
                  </a:lnTo>
                  <a:lnTo>
                    <a:pt x="231" y="17"/>
                  </a:lnTo>
                  <a:lnTo>
                    <a:pt x="241" y="11"/>
                  </a:lnTo>
                  <a:lnTo>
                    <a:pt x="250" y="7"/>
                  </a:lnTo>
                  <a:lnTo>
                    <a:pt x="259" y="3"/>
                  </a:lnTo>
                  <a:lnTo>
                    <a:pt x="270" y="0"/>
                  </a:lnTo>
                  <a:lnTo>
                    <a:pt x="280" y="0"/>
                  </a:lnTo>
                  <a:lnTo>
                    <a:pt x="294" y="0"/>
                  </a:lnTo>
                  <a:lnTo>
                    <a:pt x="306" y="3"/>
                  </a:lnTo>
                  <a:lnTo>
                    <a:pt x="316" y="7"/>
                  </a:lnTo>
                  <a:lnTo>
                    <a:pt x="326" y="13"/>
                  </a:lnTo>
                  <a:lnTo>
                    <a:pt x="335" y="20"/>
                  </a:lnTo>
                  <a:lnTo>
                    <a:pt x="343" y="29"/>
                  </a:lnTo>
                  <a:lnTo>
                    <a:pt x="348" y="40"/>
                  </a:lnTo>
                  <a:lnTo>
                    <a:pt x="353" y="52"/>
                  </a:lnTo>
                  <a:lnTo>
                    <a:pt x="357" y="62"/>
                  </a:lnTo>
                  <a:lnTo>
                    <a:pt x="359" y="77"/>
                  </a:lnTo>
                  <a:lnTo>
                    <a:pt x="360" y="93"/>
                  </a:lnTo>
                  <a:lnTo>
                    <a:pt x="360" y="113"/>
                  </a:lnTo>
                  <a:lnTo>
                    <a:pt x="360" y="302"/>
                  </a:lnTo>
                  <a:lnTo>
                    <a:pt x="296" y="302"/>
                  </a:lnTo>
                  <a:lnTo>
                    <a:pt x="296" y="133"/>
                  </a:lnTo>
                  <a:lnTo>
                    <a:pt x="295" y="113"/>
                  </a:lnTo>
                  <a:lnTo>
                    <a:pt x="294" y="97"/>
                  </a:lnTo>
                  <a:lnTo>
                    <a:pt x="292" y="85"/>
                  </a:lnTo>
                  <a:lnTo>
                    <a:pt x="290" y="76"/>
                  </a:lnTo>
                  <a:lnTo>
                    <a:pt x="284" y="69"/>
                  </a:lnTo>
                  <a:lnTo>
                    <a:pt x="278" y="64"/>
                  </a:lnTo>
                  <a:lnTo>
                    <a:pt x="270" y="61"/>
                  </a:lnTo>
                  <a:lnTo>
                    <a:pt x="262" y="60"/>
                  </a:lnTo>
                  <a:lnTo>
                    <a:pt x="255" y="60"/>
                  </a:lnTo>
                  <a:lnTo>
                    <a:pt x="249" y="62"/>
                  </a:lnTo>
                  <a:lnTo>
                    <a:pt x="242" y="65"/>
                  </a:lnTo>
                  <a:lnTo>
                    <a:pt x="235" y="69"/>
                  </a:lnTo>
                  <a:lnTo>
                    <a:pt x="230" y="76"/>
                  </a:lnTo>
                  <a:lnTo>
                    <a:pt x="226" y="82"/>
                  </a:lnTo>
                  <a:lnTo>
                    <a:pt x="222" y="90"/>
                  </a:lnTo>
                  <a:lnTo>
                    <a:pt x="218" y="99"/>
                  </a:lnTo>
                  <a:lnTo>
                    <a:pt x="217" y="110"/>
                  </a:lnTo>
                  <a:lnTo>
                    <a:pt x="214" y="125"/>
                  </a:lnTo>
                  <a:lnTo>
                    <a:pt x="214" y="141"/>
                  </a:lnTo>
                  <a:lnTo>
                    <a:pt x="213" y="160"/>
                  </a:lnTo>
                  <a:lnTo>
                    <a:pt x="213" y="302"/>
                  </a:lnTo>
                  <a:lnTo>
                    <a:pt x="149" y="302"/>
                  </a:lnTo>
                  <a:lnTo>
                    <a:pt x="149" y="141"/>
                  </a:lnTo>
                  <a:lnTo>
                    <a:pt x="148" y="121"/>
                  </a:lnTo>
                  <a:lnTo>
                    <a:pt x="148" y="105"/>
                  </a:lnTo>
                  <a:lnTo>
                    <a:pt x="146" y="93"/>
                  </a:lnTo>
                  <a:lnTo>
                    <a:pt x="145" y="85"/>
                  </a:lnTo>
                  <a:lnTo>
                    <a:pt x="144" y="78"/>
                  </a:lnTo>
                  <a:lnTo>
                    <a:pt x="141" y="73"/>
                  </a:lnTo>
                  <a:lnTo>
                    <a:pt x="137" y="69"/>
                  </a:lnTo>
                  <a:lnTo>
                    <a:pt x="134" y="65"/>
                  </a:lnTo>
                  <a:lnTo>
                    <a:pt x="130" y="62"/>
                  </a:lnTo>
                  <a:lnTo>
                    <a:pt x="125" y="61"/>
                  </a:lnTo>
                  <a:lnTo>
                    <a:pt x="121" y="60"/>
                  </a:lnTo>
                  <a:lnTo>
                    <a:pt x="115" y="60"/>
                  </a:lnTo>
                  <a:lnTo>
                    <a:pt x="108" y="60"/>
                  </a:lnTo>
                  <a:lnTo>
                    <a:pt x="100" y="62"/>
                  </a:lnTo>
                  <a:lnTo>
                    <a:pt x="93" y="65"/>
                  </a:lnTo>
                  <a:lnTo>
                    <a:pt x="88" y="69"/>
                  </a:lnTo>
                  <a:lnTo>
                    <a:pt x="83" y="74"/>
                  </a:lnTo>
                  <a:lnTo>
                    <a:pt x="77" y="81"/>
                  </a:lnTo>
                  <a:lnTo>
                    <a:pt x="73" y="89"/>
                  </a:lnTo>
                  <a:lnTo>
                    <a:pt x="71" y="97"/>
                  </a:lnTo>
                  <a:lnTo>
                    <a:pt x="68" y="109"/>
                  </a:lnTo>
                  <a:lnTo>
                    <a:pt x="67" y="122"/>
                  </a:lnTo>
                  <a:lnTo>
                    <a:pt x="65" y="139"/>
                  </a:lnTo>
                  <a:lnTo>
                    <a:pt x="65" y="159"/>
                  </a:lnTo>
                  <a:lnTo>
                    <a:pt x="65" y="302"/>
                  </a:lnTo>
                  <a:lnTo>
                    <a:pt x="0" y="30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7" name="Freeform 489">
              <a:extLst>
                <a:ext uri="{FF2B5EF4-FFF2-40B4-BE49-F238E27FC236}">
                  <a16:creationId xmlns:a16="http://schemas.microsoft.com/office/drawing/2014/main" id="{0F67E202-E6E5-49C6-B504-306FC3B9A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9" y="3276"/>
              <a:ext cx="16" cy="102"/>
            </a:xfrm>
            <a:custGeom>
              <a:avLst/>
              <a:gdLst>
                <a:gd name="T0" fmla="*/ 0 w 65"/>
                <a:gd name="T1" fmla="*/ 71 h 408"/>
                <a:gd name="T2" fmla="*/ 0 w 65"/>
                <a:gd name="T3" fmla="*/ 0 h 408"/>
                <a:gd name="T4" fmla="*/ 65 w 65"/>
                <a:gd name="T5" fmla="*/ 0 h 408"/>
                <a:gd name="T6" fmla="*/ 65 w 65"/>
                <a:gd name="T7" fmla="*/ 71 h 408"/>
                <a:gd name="T8" fmla="*/ 0 w 65"/>
                <a:gd name="T9" fmla="*/ 71 h 408"/>
                <a:gd name="T10" fmla="*/ 0 w 65"/>
                <a:gd name="T11" fmla="*/ 408 h 408"/>
                <a:gd name="T12" fmla="*/ 0 w 65"/>
                <a:gd name="T13" fmla="*/ 113 h 408"/>
                <a:gd name="T14" fmla="*/ 65 w 65"/>
                <a:gd name="T15" fmla="*/ 113 h 408"/>
                <a:gd name="T16" fmla="*/ 65 w 65"/>
                <a:gd name="T17" fmla="*/ 408 h 408"/>
                <a:gd name="T18" fmla="*/ 0 w 65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08">
                  <a:moveTo>
                    <a:pt x="0" y="7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3"/>
                  </a:lnTo>
                  <a:lnTo>
                    <a:pt x="65" y="113"/>
                  </a:lnTo>
                  <a:lnTo>
                    <a:pt x="65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8" name="Freeform 490">
              <a:extLst>
                <a:ext uri="{FF2B5EF4-FFF2-40B4-BE49-F238E27FC236}">
                  <a16:creationId xmlns:a16="http://schemas.microsoft.com/office/drawing/2014/main" id="{ED1F7725-9165-49AB-A866-E3ABEAB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3302"/>
              <a:ext cx="55" cy="76"/>
            </a:xfrm>
            <a:custGeom>
              <a:avLst/>
              <a:gdLst>
                <a:gd name="T0" fmla="*/ 223 w 223"/>
                <a:gd name="T1" fmla="*/ 302 h 302"/>
                <a:gd name="T2" fmla="*/ 158 w 223"/>
                <a:gd name="T3" fmla="*/ 302 h 302"/>
                <a:gd name="T4" fmla="*/ 158 w 223"/>
                <a:gd name="T5" fmla="*/ 151 h 302"/>
                <a:gd name="T6" fmla="*/ 158 w 223"/>
                <a:gd name="T7" fmla="*/ 130 h 302"/>
                <a:gd name="T8" fmla="*/ 157 w 223"/>
                <a:gd name="T9" fmla="*/ 111 h 302"/>
                <a:gd name="T10" fmla="*/ 156 w 223"/>
                <a:gd name="T11" fmla="*/ 98 h 302"/>
                <a:gd name="T12" fmla="*/ 154 w 223"/>
                <a:gd name="T13" fmla="*/ 89 h 302"/>
                <a:gd name="T14" fmla="*/ 152 w 223"/>
                <a:gd name="T15" fmla="*/ 82 h 302"/>
                <a:gd name="T16" fmla="*/ 149 w 223"/>
                <a:gd name="T17" fmla="*/ 77 h 302"/>
                <a:gd name="T18" fmla="*/ 145 w 223"/>
                <a:gd name="T19" fmla="*/ 72 h 302"/>
                <a:gd name="T20" fmla="*/ 141 w 223"/>
                <a:gd name="T21" fmla="*/ 68 h 302"/>
                <a:gd name="T22" fmla="*/ 136 w 223"/>
                <a:gd name="T23" fmla="*/ 64 h 302"/>
                <a:gd name="T24" fmla="*/ 130 w 223"/>
                <a:gd name="T25" fmla="*/ 61 h 302"/>
                <a:gd name="T26" fmla="*/ 125 w 223"/>
                <a:gd name="T27" fmla="*/ 60 h 302"/>
                <a:gd name="T28" fmla="*/ 118 w 223"/>
                <a:gd name="T29" fmla="*/ 60 h 302"/>
                <a:gd name="T30" fmla="*/ 111 w 223"/>
                <a:gd name="T31" fmla="*/ 60 h 302"/>
                <a:gd name="T32" fmla="*/ 103 w 223"/>
                <a:gd name="T33" fmla="*/ 62 h 302"/>
                <a:gd name="T34" fmla="*/ 95 w 223"/>
                <a:gd name="T35" fmla="*/ 66 h 302"/>
                <a:gd name="T36" fmla="*/ 88 w 223"/>
                <a:gd name="T37" fmla="*/ 70 h 302"/>
                <a:gd name="T38" fmla="*/ 81 w 223"/>
                <a:gd name="T39" fmla="*/ 77 h 302"/>
                <a:gd name="T40" fmla="*/ 76 w 223"/>
                <a:gd name="T41" fmla="*/ 83 h 302"/>
                <a:gd name="T42" fmla="*/ 72 w 223"/>
                <a:gd name="T43" fmla="*/ 91 h 302"/>
                <a:gd name="T44" fmla="*/ 69 w 223"/>
                <a:gd name="T45" fmla="*/ 101 h 302"/>
                <a:gd name="T46" fmla="*/ 68 w 223"/>
                <a:gd name="T47" fmla="*/ 111 h 302"/>
                <a:gd name="T48" fmla="*/ 65 w 223"/>
                <a:gd name="T49" fmla="*/ 126 h 302"/>
                <a:gd name="T50" fmla="*/ 65 w 223"/>
                <a:gd name="T51" fmla="*/ 146 h 302"/>
                <a:gd name="T52" fmla="*/ 64 w 223"/>
                <a:gd name="T53" fmla="*/ 168 h 302"/>
                <a:gd name="T54" fmla="*/ 64 w 223"/>
                <a:gd name="T55" fmla="*/ 302 h 302"/>
                <a:gd name="T56" fmla="*/ 0 w 223"/>
                <a:gd name="T57" fmla="*/ 302 h 302"/>
                <a:gd name="T58" fmla="*/ 0 w 223"/>
                <a:gd name="T59" fmla="*/ 7 h 302"/>
                <a:gd name="T60" fmla="*/ 60 w 223"/>
                <a:gd name="T61" fmla="*/ 7 h 302"/>
                <a:gd name="T62" fmla="*/ 60 w 223"/>
                <a:gd name="T63" fmla="*/ 50 h 302"/>
                <a:gd name="T64" fmla="*/ 68 w 223"/>
                <a:gd name="T65" fmla="*/ 38 h 302"/>
                <a:gd name="T66" fmla="*/ 77 w 223"/>
                <a:gd name="T67" fmla="*/ 28 h 302"/>
                <a:gd name="T68" fmla="*/ 87 w 223"/>
                <a:gd name="T69" fmla="*/ 18 h 302"/>
                <a:gd name="T70" fmla="*/ 96 w 223"/>
                <a:gd name="T71" fmla="*/ 12 h 302"/>
                <a:gd name="T72" fmla="*/ 107 w 223"/>
                <a:gd name="T73" fmla="*/ 7 h 302"/>
                <a:gd name="T74" fmla="*/ 117 w 223"/>
                <a:gd name="T75" fmla="*/ 3 h 302"/>
                <a:gd name="T76" fmla="*/ 129 w 223"/>
                <a:gd name="T77" fmla="*/ 0 h 302"/>
                <a:gd name="T78" fmla="*/ 141 w 223"/>
                <a:gd name="T79" fmla="*/ 0 h 302"/>
                <a:gd name="T80" fmla="*/ 152 w 223"/>
                <a:gd name="T81" fmla="*/ 0 h 302"/>
                <a:gd name="T82" fmla="*/ 161 w 223"/>
                <a:gd name="T83" fmla="*/ 1 h 302"/>
                <a:gd name="T84" fmla="*/ 170 w 223"/>
                <a:gd name="T85" fmla="*/ 5 h 302"/>
                <a:gd name="T86" fmla="*/ 179 w 223"/>
                <a:gd name="T87" fmla="*/ 9 h 302"/>
                <a:gd name="T88" fmla="*/ 189 w 223"/>
                <a:gd name="T89" fmla="*/ 13 h 302"/>
                <a:gd name="T90" fmla="*/ 195 w 223"/>
                <a:gd name="T91" fmla="*/ 20 h 302"/>
                <a:gd name="T92" fmla="*/ 202 w 223"/>
                <a:gd name="T93" fmla="*/ 25 h 302"/>
                <a:gd name="T94" fmla="*/ 207 w 223"/>
                <a:gd name="T95" fmla="*/ 33 h 302"/>
                <a:gd name="T96" fmla="*/ 211 w 223"/>
                <a:gd name="T97" fmla="*/ 40 h 302"/>
                <a:gd name="T98" fmla="*/ 214 w 223"/>
                <a:gd name="T99" fmla="*/ 48 h 302"/>
                <a:gd name="T100" fmla="*/ 217 w 223"/>
                <a:gd name="T101" fmla="*/ 57 h 302"/>
                <a:gd name="T102" fmla="*/ 219 w 223"/>
                <a:gd name="T103" fmla="*/ 65 h 302"/>
                <a:gd name="T104" fmla="*/ 221 w 223"/>
                <a:gd name="T105" fmla="*/ 76 h 302"/>
                <a:gd name="T106" fmla="*/ 222 w 223"/>
                <a:gd name="T107" fmla="*/ 87 h 302"/>
                <a:gd name="T108" fmla="*/ 223 w 223"/>
                <a:gd name="T109" fmla="*/ 102 h 302"/>
                <a:gd name="T110" fmla="*/ 223 w 223"/>
                <a:gd name="T111" fmla="*/ 118 h 302"/>
                <a:gd name="T112" fmla="*/ 223 w 223"/>
                <a:gd name="T1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" h="302">
                  <a:moveTo>
                    <a:pt x="223" y="302"/>
                  </a:moveTo>
                  <a:lnTo>
                    <a:pt x="158" y="302"/>
                  </a:lnTo>
                  <a:lnTo>
                    <a:pt x="158" y="151"/>
                  </a:lnTo>
                  <a:lnTo>
                    <a:pt x="158" y="130"/>
                  </a:lnTo>
                  <a:lnTo>
                    <a:pt x="157" y="111"/>
                  </a:lnTo>
                  <a:lnTo>
                    <a:pt x="156" y="98"/>
                  </a:lnTo>
                  <a:lnTo>
                    <a:pt x="154" y="89"/>
                  </a:lnTo>
                  <a:lnTo>
                    <a:pt x="152" y="82"/>
                  </a:lnTo>
                  <a:lnTo>
                    <a:pt x="149" y="77"/>
                  </a:lnTo>
                  <a:lnTo>
                    <a:pt x="145" y="72"/>
                  </a:lnTo>
                  <a:lnTo>
                    <a:pt x="141" y="68"/>
                  </a:lnTo>
                  <a:lnTo>
                    <a:pt x="136" y="64"/>
                  </a:lnTo>
                  <a:lnTo>
                    <a:pt x="130" y="61"/>
                  </a:lnTo>
                  <a:lnTo>
                    <a:pt x="125" y="60"/>
                  </a:lnTo>
                  <a:lnTo>
                    <a:pt x="118" y="60"/>
                  </a:lnTo>
                  <a:lnTo>
                    <a:pt x="111" y="60"/>
                  </a:lnTo>
                  <a:lnTo>
                    <a:pt x="103" y="62"/>
                  </a:lnTo>
                  <a:lnTo>
                    <a:pt x="95" y="66"/>
                  </a:lnTo>
                  <a:lnTo>
                    <a:pt x="88" y="70"/>
                  </a:lnTo>
                  <a:lnTo>
                    <a:pt x="81" y="77"/>
                  </a:lnTo>
                  <a:lnTo>
                    <a:pt x="76" y="83"/>
                  </a:lnTo>
                  <a:lnTo>
                    <a:pt x="72" y="91"/>
                  </a:lnTo>
                  <a:lnTo>
                    <a:pt x="69" y="101"/>
                  </a:lnTo>
                  <a:lnTo>
                    <a:pt x="68" y="111"/>
                  </a:lnTo>
                  <a:lnTo>
                    <a:pt x="65" y="126"/>
                  </a:lnTo>
                  <a:lnTo>
                    <a:pt x="65" y="146"/>
                  </a:lnTo>
                  <a:lnTo>
                    <a:pt x="64" y="168"/>
                  </a:lnTo>
                  <a:lnTo>
                    <a:pt x="64" y="302"/>
                  </a:lnTo>
                  <a:lnTo>
                    <a:pt x="0" y="302"/>
                  </a:lnTo>
                  <a:lnTo>
                    <a:pt x="0" y="7"/>
                  </a:lnTo>
                  <a:lnTo>
                    <a:pt x="60" y="7"/>
                  </a:lnTo>
                  <a:lnTo>
                    <a:pt x="60" y="50"/>
                  </a:lnTo>
                  <a:lnTo>
                    <a:pt x="68" y="38"/>
                  </a:lnTo>
                  <a:lnTo>
                    <a:pt x="77" y="28"/>
                  </a:lnTo>
                  <a:lnTo>
                    <a:pt x="87" y="18"/>
                  </a:lnTo>
                  <a:lnTo>
                    <a:pt x="96" y="12"/>
                  </a:lnTo>
                  <a:lnTo>
                    <a:pt x="107" y="7"/>
                  </a:lnTo>
                  <a:lnTo>
                    <a:pt x="117" y="3"/>
                  </a:lnTo>
                  <a:lnTo>
                    <a:pt x="129" y="0"/>
                  </a:lnTo>
                  <a:lnTo>
                    <a:pt x="141" y="0"/>
                  </a:lnTo>
                  <a:lnTo>
                    <a:pt x="152" y="0"/>
                  </a:lnTo>
                  <a:lnTo>
                    <a:pt x="161" y="1"/>
                  </a:lnTo>
                  <a:lnTo>
                    <a:pt x="170" y="5"/>
                  </a:lnTo>
                  <a:lnTo>
                    <a:pt x="179" y="9"/>
                  </a:lnTo>
                  <a:lnTo>
                    <a:pt x="189" y="13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3"/>
                  </a:lnTo>
                  <a:lnTo>
                    <a:pt x="211" y="40"/>
                  </a:lnTo>
                  <a:lnTo>
                    <a:pt x="214" y="48"/>
                  </a:lnTo>
                  <a:lnTo>
                    <a:pt x="217" y="57"/>
                  </a:lnTo>
                  <a:lnTo>
                    <a:pt x="219" y="65"/>
                  </a:lnTo>
                  <a:lnTo>
                    <a:pt x="221" y="76"/>
                  </a:lnTo>
                  <a:lnTo>
                    <a:pt x="222" y="87"/>
                  </a:lnTo>
                  <a:lnTo>
                    <a:pt x="223" y="102"/>
                  </a:lnTo>
                  <a:lnTo>
                    <a:pt x="223" y="118"/>
                  </a:lnTo>
                  <a:lnTo>
                    <a:pt x="22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59" name="Freeform 491">
              <a:extLst>
                <a:ext uri="{FF2B5EF4-FFF2-40B4-BE49-F238E27FC236}">
                  <a16:creationId xmlns:a16="http://schemas.microsoft.com/office/drawing/2014/main" id="{86B7CFA7-A819-468C-9B73-8394856AA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" y="3302"/>
              <a:ext cx="58" cy="78"/>
            </a:xfrm>
            <a:custGeom>
              <a:avLst/>
              <a:gdLst>
                <a:gd name="T0" fmla="*/ 7 w 231"/>
                <a:gd name="T1" fmla="*/ 83 h 309"/>
                <a:gd name="T2" fmla="*/ 21 w 231"/>
                <a:gd name="T3" fmla="*/ 46 h 309"/>
                <a:gd name="T4" fmla="*/ 31 w 231"/>
                <a:gd name="T5" fmla="*/ 32 h 309"/>
                <a:gd name="T6" fmla="*/ 41 w 231"/>
                <a:gd name="T7" fmla="*/ 20 h 309"/>
                <a:gd name="T8" fmla="*/ 54 w 231"/>
                <a:gd name="T9" fmla="*/ 11 h 309"/>
                <a:gd name="T10" fmla="*/ 72 w 231"/>
                <a:gd name="T11" fmla="*/ 4 h 309"/>
                <a:gd name="T12" fmla="*/ 92 w 231"/>
                <a:gd name="T13" fmla="*/ 1 h 309"/>
                <a:gd name="T14" fmla="*/ 113 w 231"/>
                <a:gd name="T15" fmla="*/ 0 h 309"/>
                <a:gd name="T16" fmla="*/ 151 w 231"/>
                <a:gd name="T17" fmla="*/ 3 h 309"/>
                <a:gd name="T18" fmla="*/ 178 w 231"/>
                <a:gd name="T19" fmla="*/ 12 h 309"/>
                <a:gd name="T20" fmla="*/ 196 w 231"/>
                <a:gd name="T21" fmla="*/ 26 h 309"/>
                <a:gd name="T22" fmla="*/ 208 w 231"/>
                <a:gd name="T23" fmla="*/ 44 h 309"/>
                <a:gd name="T24" fmla="*/ 214 w 231"/>
                <a:gd name="T25" fmla="*/ 70 h 309"/>
                <a:gd name="T26" fmla="*/ 216 w 231"/>
                <a:gd name="T27" fmla="*/ 114 h 309"/>
                <a:gd name="T28" fmla="*/ 216 w 231"/>
                <a:gd name="T29" fmla="*/ 224 h 309"/>
                <a:gd name="T30" fmla="*/ 218 w 231"/>
                <a:gd name="T31" fmla="*/ 252 h 309"/>
                <a:gd name="T32" fmla="*/ 223 w 231"/>
                <a:gd name="T33" fmla="*/ 282 h 309"/>
                <a:gd name="T34" fmla="*/ 166 w 231"/>
                <a:gd name="T35" fmla="*/ 302 h 309"/>
                <a:gd name="T36" fmla="*/ 161 w 231"/>
                <a:gd name="T37" fmla="*/ 280 h 309"/>
                <a:gd name="T38" fmla="*/ 158 w 231"/>
                <a:gd name="T39" fmla="*/ 271 h 309"/>
                <a:gd name="T40" fmla="*/ 141 w 231"/>
                <a:gd name="T41" fmla="*/ 288 h 309"/>
                <a:gd name="T42" fmla="*/ 122 w 231"/>
                <a:gd name="T43" fmla="*/ 300 h 309"/>
                <a:gd name="T44" fmla="*/ 102 w 231"/>
                <a:gd name="T45" fmla="*/ 306 h 309"/>
                <a:gd name="T46" fmla="*/ 82 w 231"/>
                <a:gd name="T47" fmla="*/ 309 h 309"/>
                <a:gd name="T48" fmla="*/ 64 w 231"/>
                <a:gd name="T49" fmla="*/ 308 h 309"/>
                <a:gd name="T50" fmla="*/ 48 w 231"/>
                <a:gd name="T51" fmla="*/ 304 h 309"/>
                <a:gd name="T52" fmla="*/ 35 w 231"/>
                <a:gd name="T53" fmla="*/ 296 h 309"/>
                <a:gd name="T54" fmla="*/ 23 w 231"/>
                <a:gd name="T55" fmla="*/ 285 h 309"/>
                <a:gd name="T56" fmla="*/ 13 w 231"/>
                <a:gd name="T57" fmla="*/ 272 h 309"/>
                <a:gd name="T58" fmla="*/ 7 w 231"/>
                <a:gd name="T59" fmla="*/ 256 h 309"/>
                <a:gd name="T60" fmla="*/ 1 w 231"/>
                <a:gd name="T61" fmla="*/ 240 h 309"/>
                <a:gd name="T62" fmla="*/ 0 w 231"/>
                <a:gd name="T63" fmla="*/ 221 h 309"/>
                <a:gd name="T64" fmla="*/ 3 w 231"/>
                <a:gd name="T65" fmla="*/ 198 h 309"/>
                <a:gd name="T66" fmla="*/ 11 w 231"/>
                <a:gd name="T67" fmla="*/ 176 h 309"/>
                <a:gd name="T68" fmla="*/ 23 w 231"/>
                <a:gd name="T69" fmla="*/ 159 h 309"/>
                <a:gd name="T70" fmla="*/ 39 w 231"/>
                <a:gd name="T71" fmla="*/ 147 h 309"/>
                <a:gd name="T72" fmla="*/ 60 w 231"/>
                <a:gd name="T73" fmla="*/ 137 h 309"/>
                <a:gd name="T74" fmla="*/ 90 w 231"/>
                <a:gd name="T75" fmla="*/ 129 h 309"/>
                <a:gd name="T76" fmla="*/ 129 w 231"/>
                <a:gd name="T77" fmla="*/ 118 h 309"/>
                <a:gd name="T78" fmla="*/ 153 w 231"/>
                <a:gd name="T79" fmla="*/ 109 h 309"/>
                <a:gd name="T80" fmla="*/ 153 w 231"/>
                <a:gd name="T81" fmla="*/ 91 h 309"/>
                <a:gd name="T82" fmla="*/ 147 w 231"/>
                <a:gd name="T83" fmla="*/ 74 h 309"/>
                <a:gd name="T84" fmla="*/ 138 w 231"/>
                <a:gd name="T85" fmla="*/ 65 h 309"/>
                <a:gd name="T86" fmla="*/ 121 w 231"/>
                <a:gd name="T87" fmla="*/ 60 h 309"/>
                <a:gd name="T88" fmla="*/ 101 w 231"/>
                <a:gd name="T89" fmla="*/ 60 h 309"/>
                <a:gd name="T90" fmla="*/ 88 w 231"/>
                <a:gd name="T91" fmla="*/ 64 h 309"/>
                <a:gd name="T92" fmla="*/ 77 w 231"/>
                <a:gd name="T93" fmla="*/ 73 h 309"/>
                <a:gd name="T94" fmla="*/ 69 w 231"/>
                <a:gd name="T95" fmla="*/ 87 h 309"/>
                <a:gd name="T96" fmla="*/ 153 w 231"/>
                <a:gd name="T97" fmla="*/ 160 h 309"/>
                <a:gd name="T98" fmla="*/ 113 w 231"/>
                <a:gd name="T99" fmla="*/ 172 h 309"/>
                <a:gd name="T100" fmla="*/ 92 w 231"/>
                <a:gd name="T101" fmla="*/ 179 h 309"/>
                <a:gd name="T102" fmla="*/ 78 w 231"/>
                <a:gd name="T103" fmla="*/ 186 h 309"/>
                <a:gd name="T104" fmla="*/ 69 w 231"/>
                <a:gd name="T105" fmla="*/ 199 h 309"/>
                <a:gd name="T106" fmla="*/ 65 w 231"/>
                <a:gd name="T107" fmla="*/ 213 h 309"/>
                <a:gd name="T108" fmla="*/ 68 w 231"/>
                <a:gd name="T109" fmla="*/ 229 h 309"/>
                <a:gd name="T110" fmla="*/ 76 w 231"/>
                <a:gd name="T111" fmla="*/ 241 h 309"/>
                <a:gd name="T112" fmla="*/ 88 w 231"/>
                <a:gd name="T113" fmla="*/ 251 h 309"/>
                <a:gd name="T114" fmla="*/ 101 w 231"/>
                <a:gd name="T115" fmla="*/ 255 h 309"/>
                <a:gd name="T116" fmla="*/ 118 w 231"/>
                <a:gd name="T117" fmla="*/ 251 h 309"/>
                <a:gd name="T118" fmla="*/ 135 w 231"/>
                <a:gd name="T119" fmla="*/ 240 h 309"/>
                <a:gd name="T120" fmla="*/ 145 w 231"/>
                <a:gd name="T121" fmla="*/ 228 h 309"/>
                <a:gd name="T122" fmla="*/ 150 w 231"/>
                <a:gd name="T123" fmla="*/ 213 h 309"/>
                <a:gd name="T124" fmla="*/ 153 w 231"/>
                <a:gd name="T125" fmla="*/ 1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309">
                  <a:moveTo>
                    <a:pt x="66" y="97"/>
                  </a:moveTo>
                  <a:lnTo>
                    <a:pt x="7" y="83"/>
                  </a:lnTo>
                  <a:lnTo>
                    <a:pt x="13" y="64"/>
                  </a:lnTo>
                  <a:lnTo>
                    <a:pt x="21" y="46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6" y="25"/>
                  </a:lnTo>
                  <a:lnTo>
                    <a:pt x="41" y="20"/>
                  </a:lnTo>
                  <a:lnTo>
                    <a:pt x="48" y="16"/>
                  </a:lnTo>
                  <a:lnTo>
                    <a:pt x="54" y="11"/>
                  </a:lnTo>
                  <a:lnTo>
                    <a:pt x="62" y="8"/>
                  </a:lnTo>
                  <a:lnTo>
                    <a:pt x="72" y="4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1" y="3"/>
                  </a:lnTo>
                  <a:lnTo>
                    <a:pt x="166" y="7"/>
                  </a:lnTo>
                  <a:lnTo>
                    <a:pt x="178" y="12"/>
                  </a:lnTo>
                  <a:lnTo>
                    <a:pt x="187" y="18"/>
                  </a:lnTo>
                  <a:lnTo>
                    <a:pt x="196" y="26"/>
                  </a:lnTo>
                  <a:lnTo>
                    <a:pt x="203" y="34"/>
                  </a:lnTo>
                  <a:lnTo>
                    <a:pt x="208" y="44"/>
                  </a:lnTo>
                  <a:lnTo>
                    <a:pt x="211" y="54"/>
                  </a:lnTo>
                  <a:lnTo>
                    <a:pt x="214" y="70"/>
                  </a:lnTo>
                  <a:lnTo>
                    <a:pt x="216" y="90"/>
                  </a:lnTo>
                  <a:lnTo>
                    <a:pt x="216" y="114"/>
                  </a:lnTo>
                  <a:lnTo>
                    <a:pt x="216" y="206"/>
                  </a:lnTo>
                  <a:lnTo>
                    <a:pt x="216" y="224"/>
                  </a:lnTo>
                  <a:lnTo>
                    <a:pt x="216" y="239"/>
                  </a:lnTo>
                  <a:lnTo>
                    <a:pt x="218" y="252"/>
                  </a:lnTo>
                  <a:lnTo>
                    <a:pt x="219" y="263"/>
                  </a:lnTo>
                  <a:lnTo>
                    <a:pt x="223" y="282"/>
                  </a:lnTo>
                  <a:lnTo>
                    <a:pt x="231" y="302"/>
                  </a:lnTo>
                  <a:lnTo>
                    <a:pt x="166" y="302"/>
                  </a:lnTo>
                  <a:lnTo>
                    <a:pt x="163" y="293"/>
                  </a:lnTo>
                  <a:lnTo>
                    <a:pt x="161" y="280"/>
                  </a:lnTo>
                  <a:lnTo>
                    <a:pt x="159" y="273"/>
                  </a:lnTo>
                  <a:lnTo>
                    <a:pt x="158" y="271"/>
                  </a:lnTo>
                  <a:lnTo>
                    <a:pt x="150" y="280"/>
                  </a:lnTo>
                  <a:lnTo>
                    <a:pt x="141" y="288"/>
                  </a:lnTo>
                  <a:lnTo>
                    <a:pt x="131" y="294"/>
                  </a:lnTo>
                  <a:lnTo>
                    <a:pt x="122" y="300"/>
                  </a:lnTo>
                  <a:lnTo>
                    <a:pt x="113" y="304"/>
                  </a:lnTo>
                  <a:lnTo>
                    <a:pt x="102" y="306"/>
                  </a:lnTo>
                  <a:lnTo>
                    <a:pt x="93" y="309"/>
                  </a:lnTo>
                  <a:lnTo>
                    <a:pt x="82" y="309"/>
                  </a:lnTo>
                  <a:lnTo>
                    <a:pt x="73" y="309"/>
                  </a:lnTo>
                  <a:lnTo>
                    <a:pt x="64" y="308"/>
                  </a:lnTo>
                  <a:lnTo>
                    <a:pt x="56" y="306"/>
                  </a:lnTo>
                  <a:lnTo>
                    <a:pt x="48" y="304"/>
                  </a:lnTo>
                  <a:lnTo>
                    <a:pt x="41" y="300"/>
                  </a:lnTo>
                  <a:lnTo>
                    <a:pt x="35" y="296"/>
                  </a:lnTo>
                  <a:lnTo>
                    <a:pt x="28" y="290"/>
                  </a:lnTo>
                  <a:lnTo>
                    <a:pt x="23" y="285"/>
                  </a:lnTo>
                  <a:lnTo>
                    <a:pt x="17" y="278"/>
                  </a:lnTo>
                  <a:lnTo>
                    <a:pt x="13" y="272"/>
                  </a:lnTo>
                  <a:lnTo>
                    <a:pt x="9" y="264"/>
                  </a:lnTo>
                  <a:lnTo>
                    <a:pt x="7" y="256"/>
                  </a:lnTo>
                  <a:lnTo>
                    <a:pt x="4" y="248"/>
                  </a:lnTo>
                  <a:lnTo>
                    <a:pt x="1" y="240"/>
                  </a:lnTo>
                  <a:lnTo>
                    <a:pt x="1" y="231"/>
                  </a:lnTo>
                  <a:lnTo>
                    <a:pt x="0" y="221"/>
                  </a:lnTo>
                  <a:lnTo>
                    <a:pt x="1" y="210"/>
                  </a:lnTo>
                  <a:lnTo>
                    <a:pt x="3" y="198"/>
                  </a:lnTo>
                  <a:lnTo>
                    <a:pt x="7" y="187"/>
                  </a:lnTo>
                  <a:lnTo>
                    <a:pt x="11" y="176"/>
                  </a:lnTo>
                  <a:lnTo>
                    <a:pt x="16" y="167"/>
                  </a:lnTo>
                  <a:lnTo>
                    <a:pt x="23" y="159"/>
                  </a:lnTo>
                  <a:lnTo>
                    <a:pt x="31" y="152"/>
                  </a:lnTo>
                  <a:lnTo>
                    <a:pt x="39" y="147"/>
                  </a:lnTo>
                  <a:lnTo>
                    <a:pt x="48" y="142"/>
                  </a:lnTo>
                  <a:lnTo>
                    <a:pt x="60" y="137"/>
                  </a:lnTo>
                  <a:lnTo>
                    <a:pt x="74" y="133"/>
                  </a:lnTo>
                  <a:lnTo>
                    <a:pt x="90" y="129"/>
                  </a:lnTo>
                  <a:lnTo>
                    <a:pt x="110" y="123"/>
                  </a:lnTo>
                  <a:lnTo>
                    <a:pt x="129" y="118"/>
                  </a:lnTo>
                  <a:lnTo>
                    <a:pt x="142" y="114"/>
                  </a:lnTo>
                  <a:lnTo>
                    <a:pt x="153" y="109"/>
                  </a:lnTo>
                  <a:lnTo>
                    <a:pt x="153" y="101"/>
                  </a:lnTo>
                  <a:lnTo>
                    <a:pt x="153" y="91"/>
                  </a:lnTo>
                  <a:lnTo>
                    <a:pt x="150" y="82"/>
                  </a:lnTo>
                  <a:lnTo>
                    <a:pt x="147" y="74"/>
                  </a:lnTo>
                  <a:lnTo>
                    <a:pt x="143" y="69"/>
                  </a:lnTo>
                  <a:lnTo>
                    <a:pt x="138" y="65"/>
                  </a:lnTo>
                  <a:lnTo>
                    <a:pt x="130" y="62"/>
                  </a:lnTo>
                  <a:lnTo>
                    <a:pt x="121" y="60"/>
                  </a:lnTo>
                  <a:lnTo>
                    <a:pt x="109" y="60"/>
                  </a:lnTo>
                  <a:lnTo>
                    <a:pt x="101" y="60"/>
                  </a:lnTo>
                  <a:lnTo>
                    <a:pt x="93" y="61"/>
                  </a:lnTo>
                  <a:lnTo>
                    <a:pt x="88" y="64"/>
                  </a:lnTo>
                  <a:lnTo>
                    <a:pt x="82" y="68"/>
                  </a:lnTo>
                  <a:lnTo>
                    <a:pt x="77" y="73"/>
                  </a:lnTo>
                  <a:lnTo>
                    <a:pt x="73" y="80"/>
                  </a:lnTo>
                  <a:lnTo>
                    <a:pt x="69" y="87"/>
                  </a:lnTo>
                  <a:lnTo>
                    <a:pt x="66" y="97"/>
                  </a:lnTo>
                  <a:close/>
                  <a:moveTo>
                    <a:pt x="153" y="160"/>
                  </a:moveTo>
                  <a:lnTo>
                    <a:pt x="137" y="166"/>
                  </a:lnTo>
                  <a:lnTo>
                    <a:pt x="113" y="172"/>
                  </a:lnTo>
                  <a:lnTo>
                    <a:pt x="101" y="176"/>
                  </a:lnTo>
                  <a:lnTo>
                    <a:pt x="92" y="179"/>
                  </a:lnTo>
                  <a:lnTo>
                    <a:pt x="84" y="183"/>
                  </a:lnTo>
                  <a:lnTo>
                    <a:pt x="78" y="186"/>
                  </a:lnTo>
                  <a:lnTo>
                    <a:pt x="73" y="192"/>
                  </a:lnTo>
                  <a:lnTo>
                    <a:pt x="69" y="199"/>
                  </a:lnTo>
                  <a:lnTo>
                    <a:pt x="66" y="206"/>
                  </a:lnTo>
                  <a:lnTo>
                    <a:pt x="65" y="213"/>
                  </a:lnTo>
                  <a:lnTo>
                    <a:pt x="66" y="221"/>
                  </a:lnTo>
                  <a:lnTo>
                    <a:pt x="68" y="229"/>
                  </a:lnTo>
                  <a:lnTo>
                    <a:pt x="72" y="236"/>
                  </a:lnTo>
                  <a:lnTo>
                    <a:pt x="76" y="241"/>
                  </a:lnTo>
                  <a:lnTo>
                    <a:pt x="81" y="247"/>
                  </a:lnTo>
                  <a:lnTo>
                    <a:pt x="88" y="251"/>
                  </a:lnTo>
                  <a:lnTo>
                    <a:pt x="94" y="253"/>
                  </a:lnTo>
                  <a:lnTo>
                    <a:pt x="101" y="255"/>
                  </a:lnTo>
                  <a:lnTo>
                    <a:pt x="110" y="253"/>
                  </a:lnTo>
                  <a:lnTo>
                    <a:pt x="118" y="251"/>
                  </a:lnTo>
                  <a:lnTo>
                    <a:pt x="126" y="247"/>
                  </a:lnTo>
                  <a:lnTo>
                    <a:pt x="135" y="240"/>
                  </a:lnTo>
                  <a:lnTo>
                    <a:pt x="141" y="235"/>
                  </a:lnTo>
                  <a:lnTo>
                    <a:pt x="145" y="228"/>
                  </a:lnTo>
                  <a:lnTo>
                    <a:pt x="147" y="221"/>
                  </a:lnTo>
                  <a:lnTo>
                    <a:pt x="150" y="213"/>
                  </a:lnTo>
                  <a:lnTo>
                    <a:pt x="153" y="199"/>
                  </a:lnTo>
                  <a:lnTo>
                    <a:pt x="153" y="176"/>
                  </a:lnTo>
                  <a:lnTo>
                    <a:pt x="15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0" name="Freeform 492">
              <a:extLst>
                <a:ext uri="{FF2B5EF4-FFF2-40B4-BE49-F238E27FC236}">
                  <a16:creationId xmlns:a16="http://schemas.microsoft.com/office/drawing/2014/main" id="{E419EC6B-A292-410D-BA49-F75B288B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2" y="3276"/>
              <a:ext cx="71" cy="102"/>
            </a:xfrm>
            <a:custGeom>
              <a:avLst/>
              <a:gdLst>
                <a:gd name="T0" fmla="*/ 134 w 282"/>
                <a:gd name="T1" fmla="*/ 0 h 408"/>
                <a:gd name="T2" fmla="*/ 169 w 282"/>
                <a:gd name="T3" fmla="*/ 0 h 408"/>
                <a:gd name="T4" fmla="*/ 193 w 282"/>
                <a:gd name="T5" fmla="*/ 4 h 408"/>
                <a:gd name="T6" fmla="*/ 213 w 282"/>
                <a:gd name="T7" fmla="*/ 9 h 408"/>
                <a:gd name="T8" fmla="*/ 229 w 282"/>
                <a:gd name="T9" fmla="*/ 20 h 408"/>
                <a:gd name="T10" fmla="*/ 244 w 282"/>
                <a:gd name="T11" fmla="*/ 36 h 408"/>
                <a:gd name="T12" fmla="*/ 256 w 282"/>
                <a:gd name="T13" fmla="*/ 54 h 408"/>
                <a:gd name="T14" fmla="*/ 262 w 282"/>
                <a:gd name="T15" fmla="*/ 77 h 408"/>
                <a:gd name="T16" fmla="*/ 265 w 282"/>
                <a:gd name="T17" fmla="*/ 102 h 408"/>
                <a:gd name="T18" fmla="*/ 262 w 282"/>
                <a:gd name="T19" fmla="*/ 130 h 408"/>
                <a:gd name="T20" fmla="*/ 253 w 282"/>
                <a:gd name="T21" fmla="*/ 155 h 408"/>
                <a:gd name="T22" fmla="*/ 237 w 282"/>
                <a:gd name="T23" fmla="*/ 176 h 408"/>
                <a:gd name="T24" fmla="*/ 219 w 282"/>
                <a:gd name="T25" fmla="*/ 191 h 408"/>
                <a:gd name="T26" fmla="*/ 245 w 282"/>
                <a:gd name="T27" fmla="*/ 205 h 408"/>
                <a:gd name="T28" fmla="*/ 265 w 282"/>
                <a:gd name="T29" fmla="*/ 228 h 408"/>
                <a:gd name="T30" fmla="*/ 278 w 282"/>
                <a:gd name="T31" fmla="*/ 257 h 408"/>
                <a:gd name="T32" fmla="*/ 282 w 282"/>
                <a:gd name="T33" fmla="*/ 290 h 408"/>
                <a:gd name="T34" fmla="*/ 280 w 282"/>
                <a:gd name="T35" fmla="*/ 317 h 408"/>
                <a:gd name="T36" fmla="*/ 272 w 282"/>
                <a:gd name="T37" fmla="*/ 345 h 408"/>
                <a:gd name="T38" fmla="*/ 258 w 282"/>
                <a:gd name="T39" fmla="*/ 369 h 408"/>
                <a:gd name="T40" fmla="*/ 242 w 282"/>
                <a:gd name="T41" fmla="*/ 386 h 408"/>
                <a:gd name="T42" fmla="*/ 221 w 282"/>
                <a:gd name="T43" fmla="*/ 399 h 408"/>
                <a:gd name="T44" fmla="*/ 196 w 282"/>
                <a:gd name="T45" fmla="*/ 406 h 408"/>
                <a:gd name="T46" fmla="*/ 167 w 282"/>
                <a:gd name="T47" fmla="*/ 407 h 408"/>
                <a:gd name="T48" fmla="*/ 114 w 282"/>
                <a:gd name="T49" fmla="*/ 408 h 408"/>
                <a:gd name="T50" fmla="*/ 0 w 282"/>
                <a:gd name="T51" fmla="*/ 0 h 408"/>
                <a:gd name="T52" fmla="*/ 67 w 282"/>
                <a:gd name="T53" fmla="*/ 162 h 408"/>
                <a:gd name="T54" fmla="*/ 130 w 282"/>
                <a:gd name="T55" fmla="*/ 162 h 408"/>
                <a:gd name="T56" fmla="*/ 155 w 282"/>
                <a:gd name="T57" fmla="*/ 162 h 408"/>
                <a:gd name="T58" fmla="*/ 169 w 282"/>
                <a:gd name="T59" fmla="*/ 159 h 408"/>
                <a:gd name="T60" fmla="*/ 184 w 282"/>
                <a:gd name="T61" fmla="*/ 151 h 408"/>
                <a:gd name="T62" fmla="*/ 193 w 282"/>
                <a:gd name="T63" fmla="*/ 139 h 408"/>
                <a:gd name="T64" fmla="*/ 199 w 282"/>
                <a:gd name="T65" fmla="*/ 123 h 408"/>
                <a:gd name="T66" fmla="*/ 199 w 282"/>
                <a:gd name="T67" fmla="*/ 105 h 408"/>
                <a:gd name="T68" fmla="*/ 195 w 282"/>
                <a:gd name="T69" fmla="*/ 90 h 408"/>
                <a:gd name="T70" fmla="*/ 185 w 282"/>
                <a:gd name="T71" fmla="*/ 78 h 408"/>
                <a:gd name="T72" fmla="*/ 172 w 282"/>
                <a:gd name="T73" fmla="*/ 70 h 408"/>
                <a:gd name="T74" fmla="*/ 158 w 282"/>
                <a:gd name="T75" fmla="*/ 69 h 408"/>
                <a:gd name="T76" fmla="*/ 128 w 282"/>
                <a:gd name="T77" fmla="*/ 67 h 408"/>
                <a:gd name="T78" fmla="*/ 67 w 282"/>
                <a:gd name="T79" fmla="*/ 67 h 408"/>
                <a:gd name="T80" fmla="*/ 67 w 282"/>
                <a:gd name="T81" fmla="*/ 339 h 408"/>
                <a:gd name="T82" fmla="*/ 147 w 282"/>
                <a:gd name="T83" fmla="*/ 339 h 408"/>
                <a:gd name="T84" fmla="*/ 171 w 282"/>
                <a:gd name="T85" fmla="*/ 338 h 408"/>
                <a:gd name="T86" fmla="*/ 184 w 282"/>
                <a:gd name="T87" fmla="*/ 335 h 408"/>
                <a:gd name="T88" fmla="*/ 197 w 282"/>
                <a:gd name="T89" fmla="*/ 326 h 408"/>
                <a:gd name="T90" fmla="*/ 207 w 282"/>
                <a:gd name="T91" fmla="*/ 314 h 408"/>
                <a:gd name="T92" fmla="*/ 211 w 282"/>
                <a:gd name="T93" fmla="*/ 297 h 408"/>
                <a:gd name="T94" fmla="*/ 211 w 282"/>
                <a:gd name="T95" fmla="*/ 277 h 408"/>
                <a:gd name="T96" fmla="*/ 208 w 282"/>
                <a:gd name="T97" fmla="*/ 261 h 408"/>
                <a:gd name="T98" fmla="*/ 200 w 282"/>
                <a:gd name="T99" fmla="*/ 249 h 408"/>
                <a:gd name="T100" fmla="*/ 189 w 282"/>
                <a:gd name="T101" fmla="*/ 240 h 408"/>
                <a:gd name="T102" fmla="*/ 173 w 282"/>
                <a:gd name="T103" fmla="*/ 233 h 408"/>
                <a:gd name="T104" fmla="*/ 144 w 282"/>
                <a:gd name="T105" fmla="*/ 231 h 408"/>
                <a:gd name="T106" fmla="*/ 67 w 282"/>
                <a:gd name="T107" fmla="*/ 23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2" h="408">
                  <a:moveTo>
                    <a:pt x="0" y="0"/>
                  </a:moveTo>
                  <a:lnTo>
                    <a:pt x="134" y="0"/>
                  </a:lnTo>
                  <a:lnTo>
                    <a:pt x="154" y="0"/>
                  </a:lnTo>
                  <a:lnTo>
                    <a:pt x="169" y="0"/>
                  </a:lnTo>
                  <a:lnTo>
                    <a:pt x="183" y="1"/>
                  </a:lnTo>
                  <a:lnTo>
                    <a:pt x="193" y="4"/>
                  </a:lnTo>
                  <a:lnTo>
                    <a:pt x="204" y="6"/>
                  </a:lnTo>
                  <a:lnTo>
                    <a:pt x="213" y="9"/>
                  </a:lnTo>
                  <a:lnTo>
                    <a:pt x="221" y="14"/>
                  </a:lnTo>
                  <a:lnTo>
                    <a:pt x="229" y="20"/>
                  </a:lnTo>
                  <a:lnTo>
                    <a:pt x="237" y="28"/>
                  </a:lnTo>
                  <a:lnTo>
                    <a:pt x="244" y="36"/>
                  </a:lnTo>
                  <a:lnTo>
                    <a:pt x="249" y="45"/>
                  </a:lnTo>
                  <a:lnTo>
                    <a:pt x="256" y="54"/>
                  </a:lnTo>
                  <a:lnTo>
                    <a:pt x="260" y="65"/>
                  </a:lnTo>
                  <a:lnTo>
                    <a:pt x="262" y="77"/>
                  </a:lnTo>
                  <a:lnTo>
                    <a:pt x="265" y="90"/>
                  </a:lnTo>
                  <a:lnTo>
                    <a:pt x="265" y="102"/>
                  </a:lnTo>
                  <a:lnTo>
                    <a:pt x="265" y="117"/>
                  </a:lnTo>
                  <a:lnTo>
                    <a:pt x="262" y="130"/>
                  </a:lnTo>
                  <a:lnTo>
                    <a:pt x="258" y="143"/>
                  </a:lnTo>
                  <a:lnTo>
                    <a:pt x="253" y="155"/>
                  </a:lnTo>
                  <a:lnTo>
                    <a:pt x="246" y="167"/>
                  </a:lnTo>
                  <a:lnTo>
                    <a:pt x="237" y="176"/>
                  </a:lnTo>
                  <a:lnTo>
                    <a:pt x="228" y="184"/>
                  </a:lnTo>
                  <a:lnTo>
                    <a:pt x="219" y="191"/>
                  </a:lnTo>
                  <a:lnTo>
                    <a:pt x="233" y="197"/>
                  </a:lnTo>
                  <a:lnTo>
                    <a:pt x="245" y="205"/>
                  </a:lnTo>
                  <a:lnTo>
                    <a:pt x="256" y="216"/>
                  </a:lnTo>
                  <a:lnTo>
                    <a:pt x="265" y="228"/>
                  </a:lnTo>
                  <a:lnTo>
                    <a:pt x="273" y="243"/>
                  </a:lnTo>
                  <a:lnTo>
                    <a:pt x="278" y="257"/>
                  </a:lnTo>
                  <a:lnTo>
                    <a:pt x="281" y="273"/>
                  </a:lnTo>
                  <a:lnTo>
                    <a:pt x="282" y="290"/>
                  </a:lnTo>
                  <a:lnTo>
                    <a:pt x="281" y="304"/>
                  </a:lnTo>
                  <a:lnTo>
                    <a:pt x="280" y="317"/>
                  </a:lnTo>
                  <a:lnTo>
                    <a:pt x="276" y="331"/>
                  </a:lnTo>
                  <a:lnTo>
                    <a:pt x="272" y="345"/>
                  </a:lnTo>
                  <a:lnTo>
                    <a:pt x="265" y="357"/>
                  </a:lnTo>
                  <a:lnTo>
                    <a:pt x="258" y="369"/>
                  </a:lnTo>
                  <a:lnTo>
                    <a:pt x="250" y="378"/>
                  </a:lnTo>
                  <a:lnTo>
                    <a:pt x="242" y="386"/>
                  </a:lnTo>
                  <a:lnTo>
                    <a:pt x="232" y="394"/>
                  </a:lnTo>
                  <a:lnTo>
                    <a:pt x="221" y="399"/>
                  </a:lnTo>
                  <a:lnTo>
                    <a:pt x="209" y="403"/>
                  </a:lnTo>
                  <a:lnTo>
                    <a:pt x="196" y="406"/>
                  </a:lnTo>
                  <a:lnTo>
                    <a:pt x="185" y="407"/>
                  </a:lnTo>
                  <a:lnTo>
                    <a:pt x="167" y="407"/>
                  </a:lnTo>
                  <a:lnTo>
                    <a:pt x="144" y="408"/>
                  </a:lnTo>
                  <a:lnTo>
                    <a:pt x="114" y="408"/>
                  </a:lnTo>
                  <a:lnTo>
                    <a:pt x="0" y="408"/>
                  </a:lnTo>
                  <a:lnTo>
                    <a:pt x="0" y="0"/>
                  </a:lnTo>
                  <a:close/>
                  <a:moveTo>
                    <a:pt x="67" y="67"/>
                  </a:moveTo>
                  <a:lnTo>
                    <a:pt x="67" y="162"/>
                  </a:lnTo>
                  <a:lnTo>
                    <a:pt x="112" y="162"/>
                  </a:lnTo>
                  <a:lnTo>
                    <a:pt x="130" y="162"/>
                  </a:lnTo>
                  <a:lnTo>
                    <a:pt x="144" y="162"/>
                  </a:lnTo>
                  <a:lnTo>
                    <a:pt x="155" y="162"/>
                  </a:lnTo>
                  <a:lnTo>
                    <a:pt x="162" y="160"/>
                  </a:lnTo>
                  <a:lnTo>
                    <a:pt x="169" y="159"/>
                  </a:lnTo>
                  <a:lnTo>
                    <a:pt x="177" y="156"/>
                  </a:lnTo>
                  <a:lnTo>
                    <a:pt x="184" y="151"/>
                  </a:lnTo>
                  <a:lnTo>
                    <a:pt x="189" y="146"/>
                  </a:lnTo>
                  <a:lnTo>
                    <a:pt x="193" y="139"/>
                  </a:lnTo>
                  <a:lnTo>
                    <a:pt x="196" y="132"/>
                  </a:lnTo>
                  <a:lnTo>
                    <a:pt x="199" y="123"/>
                  </a:lnTo>
                  <a:lnTo>
                    <a:pt x="199" y="114"/>
                  </a:lnTo>
                  <a:lnTo>
                    <a:pt x="199" y="105"/>
                  </a:lnTo>
                  <a:lnTo>
                    <a:pt x="197" y="97"/>
                  </a:lnTo>
                  <a:lnTo>
                    <a:pt x="195" y="90"/>
                  </a:lnTo>
                  <a:lnTo>
                    <a:pt x="191" y="83"/>
                  </a:lnTo>
                  <a:lnTo>
                    <a:pt x="185" y="78"/>
                  </a:lnTo>
                  <a:lnTo>
                    <a:pt x="180" y="74"/>
                  </a:lnTo>
                  <a:lnTo>
                    <a:pt x="172" y="70"/>
                  </a:lnTo>
                  <a:lnTo>
                    <a:pt x="164" y="69"/>
                  </a:lnTo>
                  <a:lnTo>
                    <a:pt x="158" y="69"/>
                  </a:lnTo>
                  <a:lnTo>
                    <a:pt x="146" y="67"/>
                  </a:lnTo>
                  <a:lnTo>
                    <a:pt x="128" y="67"/>
                  </a:lnTo>
                  <a:lnTo>
                    <a:pt x="107" y="67"/>
                  </a:lnTo>
                  <a:lnTo>
                    <a:pt x="67" y="67"/>
                  </a:lnTo>
                  <a:close/>
                  <a:moveTo>
                    <a:pt x="67" y="231"/>
                  </a:moveTo>
                  <a:lnTo>
                    <a:pt x="67" y="339"/>
                  </a:lnTo>
                  <a:lnTo>
                    <a:pt x="131" y="339"/>
                  </a:lnTo>
                  <a:lnTo>
                    <a:pt x="147" y="339"/>
                  </a:lnTo>
                  <a:lnTo>
                    <a:pt x="160" y="339"/>
                  </a:lnTo>
                  <a:lnTo>
                    <a:pt x="171" y="338"/>
                  </a:lnTo>
                  <a:lnTo>
                    <a:pt x="177" y="337"/>
                  </a:lnTo>
                  <a:lnTo>
                    <a:pt x="184" y="335"/>
                  </a:lnTo>
                  <a:lnTo>
                    <a:pt x="191" y="331"/>
                  </a:lnTo>
                  <a:lnTo>
                    <a:pt x="197" y="326"/>
                  </a:lnTo>
                  <a:lnTo>
                    <a:pt x="203" y="321"/>
                  </a:lnTo>
                  <a:lnTo>
                    <a:pt x="207" y="314"/>
                  </a:lnTo>
                  <a:lnTo>
                    <a:pt x="209" y="306"/>
                  </a:lnTo>
                  <a:lnTo>
                    <a:pt x="211" y="297"/>
                  </a:lnTo>
                  <a:lnTo>
                    <a:pt x="212" y="286"/>
                  </a:lnTo>
                  <a:lnTo>
                    <a:pt x="211" y="277"/>
                  </a:lnTo>
                  <a:lnTo>
                    <a:pt x="209" y="269"/>
                  </a:lnTo>
                  <a:lnTo>
                    <a:pt x="208" y="261"/>
                  </a:lnTo>
                  <a:lnTo>
                    <a:pt x="204" y="254"/>
                  </a:lnTo>
                  <a:lnTo>
                    <a:pt x="200" y="249"/>
                  </a:lnTo>
                  <a:lnTo>
                    <a:pt x="195" y="244"/>
                  </a:lnTo>
                  <a:lnTo>
                    <a:pt x="189" y="240"/>
                  </a:lnTo>
                  <a:lnTo>
                    <a:pt x="183" y="236"/>
                  </a:lnTo>
                  <a:lnTo>
                    <a:pt x="173" y="233"/>
                  </a:lnTo>
                  <a:lnTo>
                    <a:pt x="160" y="232"/>
                  </a:lnTo>
                  <a:lnTo>
                    <a:pt x="144" y="231"/>
                  </a:lnTo>
                  <a:lnTo>
                    <a:pt x="123" y="231"/>
                  </a:lnTo>
                  <a:lnTo>
                    <a:pt x="67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1" name="Freeform 493">
              <a:extLst>
                <a:ext uri="{FF2B5EF4-FFF2-40B4-BE49-F238E27FC236}">
                  <a16:creationId xmlns:a16="http://schemas.microsoft.com/office/drawing/2014/main" id="{5D689E9A-8BEF-4D5E-AAD2-F03A26380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1" y="3276"/>
              <a:ext cx="71" cy="102"/>
            </a:xfrm>
            <a:custGeom>
              <a:avLst/>
              <a:gdLst>
                <a:gd name="T0" fmla="*/ 136 w 283"/>
                <a:gd name="T1" fmla="*/ 0 h 408"/>
                <a:gd name="T2" fmla="*/ 170 w 283"/>
                <a:gd name="T3" fmla="*/ 0 h 408"/>
                <a:gd name="T4" fmla="*/ 195 w 283"/>
                <a:gd name="T5" fmla="*/ 4 h 408"/>
                <a:gd name="T6" fmla="*/ 214 w 283"/>
                <a:gd name="T7" fmla="*/ 9 h 408"/>
                <a:gd name="T8" fmla="*/ 231 w 283"/>
                <a:gd name="T9" fmla="*/ 20 h 408"/>
                <a:gd name="T10" fmla="*/ 244 w 283"/>
                <a:gd name="T11" fmla="*/ 36 h 408"/>
                <a:gd name="T12" fmla="*/ 256 w 283"/>
                <a:gd name="T13" fmla="*/ 54 h 408"/>
                <a:gd name="T14" fmla="*/ 264 w 283"/>
                <a:gd name="T15" fmla="*/ 77 h 408"/>
                <a:gd name="T16" fmla="*/ 267 w 283"/>
                <a:gd name="T17" fmla="*/ 102 h 408"/>
                <a:gd name="T18" fmla="*/ 263 w 283"/>
                <a:gd name="T19" fmla="*/ 130 h 408"/>
                <a:gd name="T20" fmla="*/ 254 w 283"/>
                <a:gd name="T21" fmla="*/ 155 h 408"/>
                <a:gd name="T22" fmla="*/ 239 w 283"/>
                <a:gd name="T23" fmla="*/ 176 h 408"/>
                <a:gd name="T24" fmla="*/ 219 w 283"/>
                <a:gd name="T25" fmla="*/ 191 h 408"/>
                <a:gd name="T26" fmla="*/ 247 w 283"/>
                <a:gd name="T27" fmla="*/ 205 h 408"/>
                <a:gd name="T28" fmla="*/ 267 w 283"/>
                <a:gd name="T29" fmla="*/ 228 h 408"/>
                <a:gd name="T30" fmla="*/ 279 w 283"/>
                <a:gd name="T31" fmla="*/ 257 h 408"/>
                <a:gd name="T32" fmla="*/ 283 w 283"/>
                <a:gd name="T33" fmla="*/ 290 h 408"/>
                <a:gd name="T34" fmla="*/ 280 w 283"/>
                <a:gd name="T35" fmla="*/ 317 h 408"/>
                <a:gd name="T36" fmla="*/ 272 w 283"/>
                <a:gd name="T37" fmla="*/ 345 h 408"/>
                <a:gd name="T38" fmla="*/ 260 w 283"/>
                <a:gd name="T39" fmla="*/ 369 h 408"/>
                <a:gd name="T40" fmla="*/ 243 w 283"/>
                <a:gd name="T41" fmla="*/ 386 h 408"/>
                <a:gd name="T42" fmla="*/ 223 w 283"/>
                <a:gd name="T43" fmla="*/ 399 h 408"/>
                <a:gd name="T44" fmla="*/ 198 w 283"/>
                <a:gd name="T45" fmla="*/ 406 h 408"/>
                <a:gd name="T46" fmla="*/ 169 w 283"/>
                <a:gd name="T47" fmla="*/ 407 h 408"/>
                <a:gd name="T48" fmla="*/ 116 w 283"/>
                <a:gd name="T49" fmla="*/ 408 h 408"/>
                <a:gd name="T50" fmla="*/ 0 w 283"/>
                <a:gd name="T51" fmla="*/ 0 h 408"/>
                <a:gd name="T52" fmla="*/ 68 w 283"/>
                <a:gd name="T53" fmla="*/ 162 h 408"/>
                <a:gd name="T54" fmla="*/ 132 w 283"/>
                <a:gd name="T55" fmla="*/ 162 h 408"/>
                <a:gd name="T56" fmla="*/ 155 w 283"/>
                <a:gd name="T57" fmla="*/ 162 h 408"/>
                <a:gd name="T58" fmla="*/ 171 w 283"/>
                <a:gd name="T59" fmla="*/ 159 h 408"/>
                <a:gd name="T60" fmla="*/ 185 w 283"/>
                <a:gd name="T61" fmla="*/ 151 h 408"/>
                <a:gd name="T62" fmla="*/ 195 w 283"/>
                <a:gd name="T63" fmla="*/ 139 h 408"/>
                <a:gd name="T64" fmla="*/ 199 w 283"/>
                <a:gd name="T65" fmla="*/ 123 h 408"/>
                <a:gd name="T66" fmla="*/ 199 w 283"/>
                <a:gd name="T67" fmla="*/ 105 h 408"/>
                <a:gd name="T68" fmla="*/ 195 w 283"/>
                <a:gd name="T69" fmla="*/ 90 h 408"/>
                <a:gd name="T70" fmla="*/ 187 w 283"/>
                <a:gd name="T71" fmla="*/ 78 h 408"/>
                <a:gd name="T72" fmla="*/ 174 w 283"/>
                <a:gd name="T73" fmla="*/ 70 h 408"/>
                <a:gd name="T74" fmla="*/ 158 w 283"/>
                <a:gd name="T75" fmla="*/ 69 h 408"/>
                <a:gd name="T76" fmla="*/ 129 w 283"/>
                <a:gd name="T77" fmla="*/ 67 h 408"/>
                <a:gd name="T78" fmla="*/ 68 w 283"/>
                <a:gd name="T79" fmla="*/ 67 h 408"/>
                <a:gd name="T80" fmla="*/ 68 w 283"/>
                <a:gd name="T81" fmla="*/ 339 h 408"/>
                <a:gd name="T82" fmla="*/ 149 w 283"/>
                <a:gd name="T83" fmla="*/ 339 h 408"/>
                <a:gd name="T84" fmla="*/ 171 w 283"/>
                <a:gd name="T85" fmla="*/ 338 h 408"/>
                <a:gd name="T86" fmla="*/ 186 w 283"/>
                <a:gd name="T87" fmla="*/ 335 h 408"/>
                <a:gd name="T88" fmla="*/ 198 w 283"/>
                <a:gd name="T89" fmla="*/ 326 h 408"/>
                <a:gd name="T90" fmla="*/ 207 w 283"/>
                <a:gd name="T91" fmla="*/ 314 h 408"/>
                <a:gd name="T92" fmla="*/ 212 w 283"/>
                <a:gd name="T93" fmla="*/ 297 h 408"/>
                <a:gd name="T94" fmla="*/ 212 w 283"/>
                <a:gd name="T95" fmla="*/ 277 h 408"/>
                <a:gd name="T96" fmla="*/ 208 w 283"/>
                <a:gd name="T97" fmla="*/ 261 h 408"/>
                <a:gd name="T98" fmla="*/ 202 w 283"/>
                <a:gd name="T99" fmla="*/ 249 h 408"/>
                <a:gd name="T100" fmla="*/ 191 w 283"/>
                <a:gd name="T101" fmla="*/ 240 h 408"/>
                <a:gd name="T102" fmla="*/ 175 w 283"/>
                <a:gd name="T103" fmla="*/ 233 h 408"/>
                <a:gd name="T104" fmla="*/ 145 w 283"/>
                <a:gd name="T105" fmla="*/ 231 h 408"/>
                <a:gd name="T106" fmla="*/ 68 w 283"/>
                <a:gd name="T107" fmla="*/ 23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408">
                  <a:moveTo>
                    <a:pt x="0" y="0"/>
                  </a:moveTo>
                  <a:lnTo>
                    <a:pt x="136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5" y="1"/>
                  </a:lnTo>
                  <a:lnTo>
                    <a:pt x="195" y="4"/>
                  </a:lnTo>
                  <a:lnTo>
                    <a:pt x="204" y="6"/>
                  </a:lnTo>
                  <a:lnTo>
                    <a:pt x="214" y="9"/>
                  </a:lnTo>
                  <a:lnTo>
                    <a:pt x="222" y="14"/>
                  </a:lnTo>
                  <a:lnTo>
                    <a:pt x="231" y="20"/>
                  </a:lnTo>
                  <a:lnTo>
                    <a:pt x="238" y="28"/>
                  </a:lnTo>
                  <a:lnTo>
                    <a:pt x="244" y="36"/>
                  </a:lnTo>
                  <a:lnTo>
                    <a:pt x="251" y="45"/>
                  </a:lnTo>
                  <a:lnTo>
                    <a:pt x="256" y="54"/>
                  </a:lnTo>
                  <a:lnTo>
                    <a:pt x="260" y="65"/>
                  </a:lnTo>
                  <a:lnTo>
                    <a:pt x="264" y="77"/>
                  </a:lnTo>
                  <a:lnTo>
                    <a:pt x="266" y="90"/>
                  </a:lnTo>
                  <a:lnTo>
                    <a:pt x="267" y="102"/>
                  </a:lnTo>
                  <a:lnTo>
                    <a:pt x="266" y="117"/>
                  </a:lnTo>
                  <a:lnTo>
                    <a:pt x="263" y="130"/>
                  </a:lnTo>
                  <a:lnTo>
                    <a:pt x="259" y="143"/>
                  </a:lnTo>
                  <a:lnTo>
                    <a:pt x="254" y="155"/>
                  </a:lnTo>
                  <a:lnTo>
                    <a:pt x="247" y="167"/>
                  </a:lnTo>
                  <a:lnTo>
                    <a:pt x="239" y="176"/>
                  </a:lnTo>
                  <a:lnTo>
                    <a:pt x="230" y="184"/>
                  </a:lnTo>
                  <a:lnTo>
                    <a:pt x="219" y="191"/>
                  </a:lnTo>
                  <a:lnTo>
                    <a:pt x="234" y="197"/>
                  </a:lnTo>
                  <a:lnTo>
                    <a:pt x="247" y="205"/>
                  </a:lnTo>
                  <a:lnTo>
                    <a:pt x="258" y="216"/>
                  </a:lnTo>
                  <a:lnTo>
                    <a:pt x="267" y="228"/>
                  </a:lnTo>
                  <a:lnTo>
                    <a:pt x="273" y="243"/>
                  </a:lnTo>
                  <a:lnTo>
                    <a:pt x="279" y="257"/>
                  </a:lnTo>
                  <a:lnTo>
                    <a:pt x="283" y="273"/>
                  </a:lnTo>
                  <a:lnTo>
                    <a:pt x="283" y="290"/>
                  </a:lnTo>
                  <a:lnTo>
                    <a:pt x="283" y="304"/>
                  </a:lnTo>
                  <a:lnTo>
                    <a:pt x="280" y="317"/>
                  </a:lnTo>
                  <a:lnTo>
                    <a:pt x="277" y="331"/>
                  </a:lnTo>
                  <a:lnTo>
                    <a:pt x="272" y="345"/>
                  </a:lnTo>
                  <a:lnTo>
                    <a:pt x="267" y="357"/>
                  </a:lnTo>
                  <a:lnTo>
                    <a:pt x="260" y="369"/>
                  </a:lnTo>
                  <a:lnTo>
                    <a:pt x="252" y="378"/>
                  </a:lnTo>
                  <a:lnTo>
                    <a:pt x="243" y="386"/>
                  </a:lnTo>
                  <a:lnTo>
                    <a:pt x="234" y="394"/>
                  </a:lnTo>
                  <a:lnTo>
                    <a:pt x="223" y="399"/>
                  </a:lnTo>
                  <a:lnTo>
                    <a:pt x="211" y="403"/>
                  </a:lnTo>
                  <a:lnTo>
                    <a:pt x="198" y="406"/>
                  </a:lnTo>
                  <a:lnTo>
                    <a:pt x="186" y="407"/>
                  </a:lnTo>
                  <a:lnTo>
                    <a:pt x="169" y="407"/>
                  </a:lnTo>
                  <a:lnTo>
                    <a:pt x="145" y="408"/>
                  </a:lnTo>
                  <a:lnTo>
                    <a:pt x="116" y="408"/>
                  </a:lnTo>
                  <a:lnTo>
                    <a:pt x="0" y="408"/>
                  </a:lnTo>
                  <a:lnTo>
                    <a:pt x="0" y="0"/>
                  </a:lnTo>
                  <a:close/>
                  <a:moveTo>
                    <a:pt x="68" y="67"/>
                  </a:moveTo>
                  <a:lnTo>
                    <a:pt x="68" y="162"/>
                  </a:lnTo>
                  <a:lnTo>
                    <a:pt x="113" y="162"/>
                  </a:lnTo>
                  <a:lnTo>
                    <a:pt x="132" y="162"/>
                  </a:lnTo>
                  <a:lnTo>
                    <a:pt x="146" y="162"/>
                  </a:lnTo>
                  <a:lnTo>
                    <a:pt x="155" y="162"/>
                  </a:lnTo>
                  <a:lnTo>
                    <a:pt x="163" y="160"/>
                  </a:lnTo>
                  <a:lnTo>
                    <a:pt x="171" y="159"/>
                  </a:lnTo>
                  <a:lnTo>
                    <a:pt x="178" y="156"/>
                  </a:lnTo>
                  <a:lnTo>
                    <a:pt x="185" y="151"/>
                  </a:lnTo>
                  <a:lnTo>
                    <a:pt x="190" y="146"/>
                  </a:lnTo>
                  <a:lnTo>
                    <a:pt x="195" y="139"/>
                  </a:lnTo>
                  <a:lnTo>
                    <a:pt x="198" y="132"/>
                  </a:lnTo>
                  <a:lnTo>
                    <a:pt x="199" y="123"/>
                  </a:lnTo>
                  <a:lnTo>
                    <a:pt x="201" y="114"/>
                  </a:lnTo>
                  <a:lnTo>
                    <a:pt x="199" y="105"/>
                  </a:lnTo>
                  <a:lnTo>
                    <a:pt x="198" y="97"/>
                  </a:lnTo>
                  <a:lnTo>
                    <a:pt x="195" y="90"/>
                  </a:lnTo>
                  <a:lnTo>
                    <a:pt x="191" y="83"/>
                  </a:lnTo>
                  <a:lnTo>
                    <a:pt x="187" y="78"/>
                  </a:lnTo>
                  <a:lnTo>
                    <a:pt x="181" y="74"/>
                  </a:lnTo>
                  <a:lnTo>
                    <a:pt x="174" y="70"/>
                  </a:lnTo>
                  <a:lnTo>
                    <a:pt x="166" y="69"/>
                  </a:lnTo>
                  <a:lnTo>
                    <a:pt x="158" y="69"/>
                  </a:lnTo>
                  <a:lnTo>
                    <a:pt x="146" y="67"/>
                  </a:lnTo>
                  <a:lnTo>
                    <a:pt x="129" y="67"/>
                  </a:lnTo>
                  <a:lnTo>
                    <a:pt x="108" y="67"/>
                  </a:lnTo>
                  <a:lnTo>
                    <a:pt x="68" y="67"/>
                  </a:lnTo>
                  <a:close/>
                  <a:moveTo>
                    <a:pt x="68" y="231"/>
                  </a:moveTo>
                  <a:lnTo>
                    <a:pt x="68" y="339"/>
                  </a:lnTo>
                  <a:lnTo>
                    <a:pt x="132" y="339"/>
                  </a:lnTo>
                  <a:lnTo>
                    <a:pt x="149" y="339"/>
                  </a:lnTo>
                  <a:lnTo>
                    <a:pt x="162" y="339"/>
                  </a:lnTo>
                  <a:lnTo>
                    <a:pt x="171" y="338"/>
                  </a:lnTo>
                  <a:lnTo>
                    <a:pt x="178" y="337"/>
                  </a:lnTo>
                  <a:lnTo>
                    <a:pt x="186" y="335"/>
                  </a:lnTo>
                  <a:lnTo>
                    <a:pt x="193" y="331"/>
                  </a:lnTo>
                  <a:lnTo>
                    <a:pt x="198" y="326"/>
                  </a:lnTo>
                  <a:lnTo>
                    <a:pt x="203" y="321"/>
                  </a:lnTo>
                  <a:lnTo>
                    <a:pt x="207" y="314"/>
                  </a:lnTo>
                  <a:lnTo>
                    <a:pt x="210" y="306"/>
                  </a:lnTo>
                  <a:lnTo>
                    <a:pt x="212" y="297"/>
                  </a:lnTo>
                  <a:lnTo>
                    <a:pt x="212" y="286"/>
                  </a:lnTo>
                  <a:lnTo>
                    <a:pt x="212" y="277"/>
                  </a:lnTo>
                  <a:lnTo>
                    <a:pt x="211" y="269"/>
                  </a:lnTo>
                  <a:lnTo>
                    <a:pt x="208" y="261"/>
                  </a:lnTo>
                  <a:lnTo>
                    <a:pt x="206" y="254"/>
                  </a:lnTo>
                  <a:lnTo>
                    <a:pt x="202" y="249"/>
                  </a:lnTo>
                  <a:lnTo>
                    <a:pt x="197" y="244"/>
                  </a:lnTo>
                  <a:lnTo>
                    <a:pt x="191" y="240"/>
                  </a:lnTo>
                  <a:lnTo>
                    <a:pt x="185" y="236"/>
                  </a:lnTo>
                  <a:lnTo>
                    <a:pt x="175" y="233"/>
                  </a:lnTo>
                  <a:lnTo>
                    <a:pt x="162" y="232"/>
                  </a:lnTo>
                  <a:lnTo>
                    <a:pt x="145" y="231"/>
                  </a:lnTo>
                  <a:lnTo>
                    <a:pt x="124" y="231"/>
                  </a:lnTo>
                  <a:lnTo>
                    <a:pt x="68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2" name="Freeform 494">
              <a:extLst>
                <a:ext uri="{FF2B5EF4-FFF2-40B4-BE49-F238E27FC236}">
                  <a16:creationId xmlns:a16="http://schemas.microsoft.com/office/drawing/2014/main" id="{72B52A31-3743-4B3D-9485-670EBC224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3276"/>
              <a:ext cx="67" cy="102"/>
            </a:xfrm>
            <a:custGeom>
              <a:avLst/>
              <a:gdLst>
                <a:gd name="T0" fmla="*/ 0 w 268"/>
                <a:gd name="T1" fmla="*/ 408 h 408"/>
                <a:gd name="T2" fmla="*/ 0 w 268"/>
                <a:gd name="T3" fmla="*/ 0 h 408"/>
                <a:gd name="T4" fmla="*/ 66 w 268"/>
                <a:gd name="T5" fmla="*/ 0 h 408"/>
                <a:gd name="T6" fmla="*/ 204 w 268"/>
                <a:gd name="T7" fmla="*/ 273 h 408"/>
                <a:gd name="T8" fmla="*/ 204 w 268"/>
                <a:gd name="T9" fmla="*/ 0 h 408"/>
                <a:gd name="T10" fmla="*/ 268 w 268"/>
                <a:gd name="T11" fmla="*/ 0 h 408"/>
                <a:gd name="T12" fmla="*/ 268 w 268"/>
                <a:gd name="T13" fmla="*/ 408 h 408"/>
                <a:gd name="T14" fmla="*/ 199 w 268"/>
                <a:gd name="T15" fmla="*/ 408 h 408"/>
                <a:gd name="T16" fmla="*/ 64 w 268"/>
                <a:gd name="T17" fmla="*/ 142 h 408"/>
                <a:gd name="T18" fmla="*/ 64 w 268"/>
                <a:gd name="T19" fmla="*/ 408 h 408"/>
                <a:gd name="T20" fmla="*/ 0 w 268"/>
                <a:gd name="T2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408">
                  <a:moveTo>
                    <a:pt x="0" y="408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204" y="273"/>
                  </a:lnTo>
                  <a:lnTo>
                    <a:pt x="204" y="0"/>
                  </a:lnTo>
                  <a:lnTo>
                    <a:pt x="268" y="0"/>
                  </a:lnTo>
                  <a:lnTo>
                    <a:pt x="268" y="408"/>
                  </a:lnTo>
                  <a:lnTo>
                    <a:pt x="199" y="408"/>
                  </a:lnTo>
                  <a:lnTo>
                    <a:pt x="64" y="142"/>
                  </a:lnTo>
                  <a:lnTo>
                    <a:pt x="64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3" name="Freeform 495">
              <a:extLst>
                <a:ext uri="{FF2B5EF4-FFF2-40B4-BE49-F238E27FC236}">
                  <a16:creationId xmlns:a16="http://schemas.microsoft.com/office/drawing/2014/main" id="{5502B24F-6952-401F-B373-8B377B45B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5" y="3276"/>
              <a:ext cx="17" cy="102"/>
            </a:xfrm>
            <a:custGeom>
              <a:avLst/>
              <a:gdLst>
                <a:gd name="T0" fmla="*/ 0 w 65"/>
                <a:gd name="T1" fmla="*/ 71 h 408"/>
                <a:gd name="T2" fmla="*/ 0 w 65"/>
                <a:gd name="T3" fmla="*/ 0 h 408"/>
                <a:gd name="T4" fmla="*/ 65 w 65"/>
                <a:gd name="T5" fmla="*/ 0 h 408"/>
                <a:gd name="T6" fmla="*/ 65 w 65"/>
                <a:gd name="T7" fmla="*/ 71 h 408"/>
                <a:gd name="T8" fmla="*/ 0 w 65"/>
                <a:gd name="T9" fmla="*/ 71 h 408"/>
                <a:gd name="T10" fmla="*/ 0 w 65"/>
                <a:gd name="T11" fmla="*/ 408 h 408"/>
                <a:gd name="T12" fmla="*/ 0 w 65"/>
                <a:gd name="T13" fmla="*/ 113 h 408"/>
                <a:gd name="T14" fmla="*/ 65 w 65"/>
                <a:gd name="T15" fmla="*/ 113 h 408"/>
                <a:gd name="T16" fmla="*/ 65 w 65"/>
                <a:gd name="T17" fmla="*/ 408 h 408"/>
                <a:gd name="T18" fmla="*/ 0 w 65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08">
                  <a:moveTo>
                    <a:pt x="0" y="7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3"/>
                  </a:lnTo>
                  <a:lnTo>
                    <a:pt x="65" y="113"/>
                  </a:lnTo>
                  <a:lnTo>
                    <a:pt x="65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4" name="Freeform 496">
              <a:extLst>
                <a:ext uri="{FF2B5EF4-FFF2-40B4-BE49-F238E27FC236}">
                  <a16:creationId xmlns:a16="http://schemas.microsoft.com/office/drawing/2014/main" id="{CC12B48E-8045-40F7-8D03-575D00025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302"/>
              <a:ext cx="57" cy="78"/>
            </a:xfrm>
            <a:custGeom>
              <a:avLst/>
              <a:gdLst>
                <a:gd name="T0" fmla="*/ 165 w 231"/>
                <a:gd name="T1" fmla="*/ 107 h 309"/>
                <a:gd name="T2" fmla="*/ 160 w 231"/>
                <a:gd name="T3" fmla="*/ 87 h 309"/>
                <a:gd name="T4" fmla="*/ 149 w 231"/>
                <a:gd name="T5" fmla="*/ 73 h 309"/>
                <a:gd name="T6" fmla="*/ 137 w 231"/>
                <a:gd name="T7" fmla="*/ 64 h 309"/>
                <a:gd name="T8" fmla="*/ 120 w 231"/>
                <a:gd name="T9" fmla="*/ 61 h 309"/>
                <a:gd name="T10" fmla="*/ 109 w 231"/>
                <a:gd name="T11" fmla="*/ 62 h 309"/>
                <a:gd name="T12" fmla="*/ 99 w 231"/>
                <a:gd name="T13" fmla="*/ 66 h 309"/>
                <a:gd name="T14" fmla="*/ 89 w 231"/>
                <a:gd name="T15" fmla="*/ 73 h 309"/>
                <a:gd name="T16" fmla="*/ 81 w 231"/>
                <a:gd name="T17" fmla="*/ 81 h 309"/>
                <a:gd name="T18" fmla="*/ 75 w 231"/>
                <a:gd name="T19" fmla="*/ 93 h 309"/>
                <a:gd name="T20" fmla="*/ 71 w 231"/>
                <a:gd name="T21" fmla="*/ 109 h 309"/>
                <a:gd name="T22" fmla="*/ 67 w 231"/>
                <a:gd name="T23" fmla="*/ 148 h 309"/>
                <a:gd name="T24" fmla="*/ 71 w 231"/>
                <a:gd name="T25" fmla="*/ 194 h 309"/>
                <a:gd name="T26" fmla="*/ 75 w 231"/>
                <a:gd name="T27" fmla="*/ 211 h 309"/>
                <a:gd name="T28" fmla="*/ 81 w 231"/>
                <a:gd name="T29" fmla="*/ 224 h 309"/>
                <a:gd name="T30" fmla="*/ 89 w 231"/>
                <a:gd name="T31" fmla="*/ 233 h 309"/>
                <a:gd name="T32" fmla="*/ 99 w 231"/>
                <a:gd name="T33" fmla="*/ 240 h 309"/>
                <a:gd name="T34" fmla="*/ 109 w 231"/>
                <a:gd name="T35" fmla="*/ 244 h 309"/>
                <a:gd name="T36" fmla="*/ 121 w 231"/>
                <a:gd name="T37" fmla="*/ 245 h 309"/>
                <a:gd name="T38" fmla="*/ 138 w 231"/>
                <a:gd name="T39" fmla="*/ 243 h 309"/>
                <a:gd name="T40" fmla="*/ 152 w 231"/>
                <a:gd name="T41" fmla="*/ 232 h 309"/>
                <a:gd name="T42" fmla="*/ 161 w 231"/>
                <a:gd name="T43" fmla="*/ 215 h 309"/>
                <a:gd name="T44" fmla="*/ 168 w 231"/>
                <a:gd name="T45" fmla="*/ 190 h 309"/>
                <a:gd name="T46" fmla="*/ 229 w 231"/>
                <a:gd name="T47" fmla="*/ 215 h 309"/>
                <a:gd name="T48" fmla="*/ 222 w 231"/>
                <a:gd name="T49" fmla="*/ 239 h 309"/>
                <a:gd name="T50" fmla="*/ 211 w 231"/>
                <a:gd name="T51" fmla="*/ 259 h 309"/>
                <a:gd name="T52" fmla="*/ 199 w 231"/>
                <a:gd name="T53" fmla="*/ 275 h 309"/>
                <a:gd name="T54" fmla="*/ 186 w 231"/>
                <a:gd name="T55" fmla="*/ 289 h 309"/>
                <a:gd name="T56" fmla="*/ 169 w 231"/>
                <a:gd name="T57" fmla="*/ 298 h 309"/>
                <a:gd name="T58" fmla="*/ 150 w 231"/>
                <a:gd name="T59" fmla="*/ 305 h 309"/>
                <a:gd name="T60" fmla="*/ 129 w 231"/>
                <a:gd name="T61" fmla="*/ 309 h 309"/>
                <a:gd name="T62" fmla="*/ 105 w 231"/>
                <a:gd name="T63" fmla="*/ 309 h 309"/>
                <a:gd name="T64" fmla="*/ 81 w 231"/>
                <a:gd name="T65" fmla="*/ 304 h 309"/>
                <a:gd name="T66" fmla="*/ 59 w 231"/>
                <a:gd name="T67" fmla="*/ 293 h 309"/>
                <a:gd name="T68" fmla="*/ 40 w 231"/>
                <a:gd name="T69" fmla="*/ 278 h 309"/>
                <a:gd name="T70" fmla="*/ 24 w 231"/>
                <a:gd name="T71" fmla="*/ 257 h 309"/>
                <a:gd name="T72" fmla="*/ 12 w 231"/>
                <a:gd name="T73" fmla="*/ 233 h 309"/>
                <a:gd name="T74" fmla="*/ 4 w 231"/>
                <a:gd name="T75" fmla="*/ 204 h 309"/>
                <a:gd name="T76" fmla="*/ 0 w 231"/>
                <a:gd name="T77" fmla="*/ 172 h 309"/>
                <a:gd name="T78" fmla="*/ 0 w 231"/>
                <a:gd name="T79" fmla="*/ 137 h 309"/>
                <a:gd name="T80" fmla="*/ 4 w 231"/>
                <a:gd name="T81" fmla="*/ 105 h 309"/>
                <a:gd name="T82" fmla="*/ 12 w 231"/>
                <a:gd name="T83" fmla="*/ 76 h 309"/>
                <a:gd name="T84" fmla="*/ 24 w 231"/>
                <a:gd name="T85" fmla="*/ 52 h 309"/>
                <a:gd name="T86" fmla="*/ 40 w 231"/>
                <a:gd name="T87" fmla="*/ 30 h 309"/>
                <a:gd name="T88" fmla="*/ 60 w 231"/>
                <a:gd name="T89" fmla="*/ 16 h 309"/>
                <a:gd name="T90" fmla="*/ 81 w 231"/>
                <a:gd name="T91" fmla="*/ 5 h 309"/>
                <a:gd name="T92" fmla="*/ 105 w 231"/>
                <a:gd name="T93" fmla="*/ 0 h 309"/>
                <a:gd name="T94" fmla="*/ 130 w 231"/>
                <a:gd name="T95" fmla="*/ 0 h 309"/>
                <a:gd name="T96" fmla="*/ 150 w 231"/>
                <a:gd name="T97" fmla="*/ 3 h 309"/>
                <a:gd name="T98" fmla="*/ 168 w 231"/>
                <a:gd name="T99" fmla="*/ 8 h 309"/>
                <a:gd name="T100" fmla="*/ 184 w 231"/>
                <a:gd name="T101" fmla="*/ 17 h 309"/>
                <a:gd name="T102" fmla="*/ 197 w 231"/>
                <a:gd name="T103" fmla="*/ 29 h 309"/>
                <a:gd name="T104" fmla="*/ 207 w 231"/>
                <a:gd name="T105" fmla="*/ 44 h 309"/>
                <a:gd name="T106" fmla="*/ 218 w 231"/>
                <a:gd name="T107" fmla="*/ 61 h 309"/>
                <a:gd name="T108" fmla="*/ 225 w 231"/>
                <a:gd name="T109" fmla="*/ 8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1" h="309">
                  <a:moveTo>
                    <a:pt x="229" y="94"/>
                  </a:moveTo>
                  <a:lnTo>
                    <a:pt x="165" y="107"/>
                  </a:lnTo>
                  <a:lnTo>
                    <a:pt x="162" y="97"/>
                  </a:lnTo>
                  <a:lnTo>
                    <a:pt x="160" y="87"/>
                  </a:lnTo>
                  <a:lnTo>
                    <a:pt x="154" y="80"/>
                  </a:lnTo>
                  <a:lnTo>
                    <a:pt x="149" y="73"/>
                  </a:lnTo>
                  <a:lnTo>
                    <a:pt x="144" y="68"/>
                  </a:lnTo>
                  <a:lnTo>
                    <a:pt x="137" y="64"/>
                  </a:lnTo>
                  <a:lnTo>
                    <a:pt x="129" y="62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09" y="62"/>
                  </a:lnTo>
                  <a:lnTo>
                    <a:pt x="104" y="64"/>
                  </a:lnTo>
                  <a:lnTo>
                    <a:pt x="99" y="66"/>
                  </a:lnTo>
                  <a:lnTo>
                    <a:pt x="93" y="69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1"/>
                  </a:lnTo>
                  <a:lnTo>
                    <a:pt x="79" y="87"/>
                  </a:lnTo>
                  <a:lnTo>
                    <a:pt x="75" y="93"/>
                  </a:lnTo>
                  <a:lnTo>
                    <a:pt x="72" y="101"/>
                  </a:lnTo>
                  <a:lnTo>
                    <a:pt x="71" y="109"/>
                  </a:lnTo>
                  <a:lnTo>
                    <a:pt x="68" y="127"/>
                  </a:lnTo>
                  <a:lnTo>
                    <a:pt x="67" y="148"/>
                  </a:lnTo>
                  <a:lnTo>
                    <a:pt x="68" y="174"/>
                  </a:lnTo>
                  <a:lnTo>
                    <a:pt x="71" y="194"/>
                  </a:lnTo>
                  <a:lnTo>
                    <a:pt x="73" y="203"/>
                  </a:lnTo>
                  <a:lnTo>
                    <a:pt x="75" y="211"/>
                  </a:lnTo>
                  <a:lnTo>
                    <a:pt x="79" y="217"/>
                  </a:lnTo>
                  <a:lnTo>
                    <a:pt x="81" y="224"/>
                  </a:lnTo>
                  <a:lnTo>
                    <a:pt x="85" y="228"/>
                  </a:lnTo>
                  <a:lnTo>
                    <a:pt x="89" y="233"/>
                  </a:lnTo>
                  <a:lnTo>
                    <a:pt x="95" y="237"/>
                  </a:lnTo>
                  <a:lnTo>
                    <a:pt x="99" y="240"/>
                  </a:lnTo>
                  <a:lnTo>
                    <a:pt x="104" y="243"/>
                  </a:lnTo>
                  <a:lnTo>
                    <a:pt x="109" y="244"/>
                  </a:lnTo>
                  <a:lnTo>
                    <a:pt x="115" y="245"/>
                  </a:lnTo>
                  <a:lnTo>
                    <a:pt x="121" y="245"/>
                  </a:lnTo>
                  <a:lnTo>
                    <a:pt x="129" y="244"/>
                  </a:lnTo>
                  <a:lnTo>
                    <a:pt x="138" y="243"/>
                  </a:lnTo>
                  <a:lnTo>
                    <a:pt x="145" y="239"/>
                  </a:lnTo>
                  <a:lnTo>
                    <a:pt x="152" y="232"/>
                  </a:lnTo>
                  <a:lnTo>
                    <a:pt x="157" y="225"/>
                  </a:lnTo>
                  <a:lnTo>
                    <a:pt x="161" y="215"/>
                  </a:lnTo>
                  <a:lnTo>
                    <a:pt x="165" y="203"/>
                  </a:lnTo>
                  <a:lnTo>
                    <a:pt x="168" y="190"/>
                  </a:lnTo>
                  <a:lnTo>
                    <a:pt x="231" y="202"/>
                  </a:lnTo>
                  <a:lnTo>
                    <a:pt x="229" y="215"/>
                  </a:lnTo>
                  <a:lnTo>
                    <a:pt x="226" y="227"/>
                  </a:lnTo>
                  <a:lnTo>
                    <a:pt x="222" y="239"/>
                  </a:lnTo>
                  <a:lnTo>
                    <a:pt x="217" y="248"/>
                  </a:lnTo>
                  <a:lnTo>
                    <a:pt x="211" y="259"/>
                  </a:lnTo>
                  <a:lnTo>
                    <a:pt x="206" y="267"/>
                  </a:lnTo>
                  <a:lnTo>
                    <a:pt x="199" y="275"/>
                  </a:lnTo>
                  <a:lnTo>
                    <a:pt x="193" y="282"/>
                  </a:lnTo>
                  <a:lnTo>
                    <a:pt x="186" y="289"/>
                  </a:lnTo>
                  <a:lnTo>
                    <a:pt x="178" y="294"/>
                  </a:lnTo>
                  <a:lnTo>
                    <a:pt x="169" y="298"/>
                  </a:lnTo>
                  <a:lnTo>
                    <a:pt x="161" y="302"/>
                  </a:lnTo>
                  <a:lnTo>
                    <a:pt x="150" y="305"/>
                  </a:lnTo>
                  <a:lnTo>
                    <a:pt x="141" y="308"/>
                  </a:lnTo>
                  <a:lnTo>
                    <a:pt x="129" y="309"/>
                  </a:lnTo>
                  <a:lnTo>
                    <a:pt x="118" y="309"/>
                  </a:lnTo>
                  <a:lnTo>
                    <a:pt x="105" y="309"/>
                  </a:lnTo>
                  <a:lnTo>
                    <a:pt x="92" y="306"/>
                  </a:lnTo>
                  <a:lnTo>
                    <a:pt x="81" y="304"/>
                  </a:lnTo>
                  <a:lnTo>
                    <a:pt x="69" y="298"/>
                  </a:lnTo>
                  <a:lnTo>
                    <a:pt x="59" y="293"/>
                  </a:lnTo>
                  <a:lnTo>
                    <a:pt x="50" y="286"/>
                  </a:lnTo>
                  <a:lnTo>
                    <a:pt x="40" y="278"/>
                  </a:lnTo>
                  <a:lnTo>
                    <a:pt x="32" y="268"/>
                  </a:lnTo>
                  <a:lnTo>
                    <a:pt x="24" y="257"/>
                  </a:lnTo>
                  <a:lnTo>
                    <a:pt x="19" y="245"/>
                  </a:lnTo>
                  <a:lnTo>
                    <a:pt x="12" y="233"/>
                  </a:lnTo>
                  <a:lnTo>
                    <a:pt x="8" y="219"/>
                  </a:lnTo>
                  <a:lnTo>
                    <a:pt x="4" y="204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3" y="119"/>
                  </a:lnTo>
                  <a:lnTo>
                    <a:pt x="4" y="105"/>
                  </a:lnTo>
                  <a:lnTo>
                    <a:pt x="8" y="89"/>
                  </a:lnTo>
                  <a:lnTo>
                    <a:pt x="12" y="76"/>
                  </a:lnTo>
                  <a:lnTo>
                    <a:pt x="19" y="62"/>
                  </a:lnTo>
                  <a:lnTo>
                    <a:pt x="24" y="52"/>
                  </a:lnTo>
                  <a:lnTo>
                    <a:pt x="32" y="40"/>
                  </a:lnTo>
                  <a:lnTo>
                    <a:pt x="40" y="30"/>
                  </a:lnTo>
                  <a:lnTo>
                    <a:pt x="50" y="22"/>
                  </a:lnTo>
                  <a:lnTo>
                    <a:pt x="60" y="16"/>
                  </a:lnTo>
                  <a:lnTo>
                    <a:pt x="71" y="9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0" y="1"/>
                  </a:lnTo>
                  <a:lnTo>
                    <a:pt x="150" y="3"/>
                  </a:lnTo>
                  <a:lnTo>
                    <a:pt x="160" y="5"/>
                  </a:lnTo>
                  <a:lnTo>
                    <a:pt x="168" y="8"/>
                  </a:lnTo>
                  <a:lnTo>
                    <a:pt x="176" y="12"/>
                  </a:lnTo>
                  <a:lnTo>
                    <a:pt x="184" y="17"/>
                  </a:lnTo>
                  <a:lnTo>
                    <a:pt x="190" y="22"/>
                  </a:lnTo>
                  <a:lnTo>
                    <a:pt x="197" y="29"/>
                  </a:lnTo>
                  <a:lnTo>
                    <a:pt x="202" y="36"/>
                  </a:lnTo>
                  <a:lnTo>
                    <a:pt x="207" y="44"/>
                  </a:lnTo>
                  <a:lnTo>
                    <a:pt x="213" y="52"/>
                  </a:lnTo>
                  <a:lnTo>
                    <a:pt x="218" y="61"/>
                  </a:lnTo>
                  <a:lnTo>
                    <a:pt x="222" y="72"/>
                  </a:lnTo>
                  <a:lnTo>
                    <a:pt x="225" y="82"/>
                  </a:lnTo>
                  <a:lnTo>
                    <a:pt x="229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5" name="Freeform 497">
              <a:extLst>
                <a:ext uri="{FF2B5EF4-FFF2-40B4-BE49-F238E27FC236}">
                  <a16:creationId xmlns:a16="http://schemas.microsoft.com/office/drawing/2014/main" id="{78F65DF5-4DE5-49B5-80B7-F55E73015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0" y="3302"/>
              <a:ext cx="63" cy="78"/>
            </a:xfrm>
            <a:custGeom>
              <a:avLst/>
              <a:gdLst>
                <a:gd name="T0" fmla="*/ 1 w 253"/>
                <a:gd name="T1" fmla="*/ 131 h 309"/>
                <a:gd name="T2" fmla="*/ 9 w 253"/>
                <a:gd name="T3" fmla="*/ 93 h 309"/>
                <a:gd name="T4" fmla="*/ 25 w 253"/>
                <a:gd name="T5" fmla="*/ 57 h 309"/>
                <a:gd name="T6" fmla="*/ 41 w 253"/>
                <a:gd name="T7" fmla="*/ 36 h 309"/>
                <a:gd name="T8" fmla="*/ 54 w 253"/>
                <a:gd name="T9" fmla="*/ 24 h 309"/>
                <a:gd name="T10" fmla="*/ 77 w 253"/>
                <a:gd name="T11" fmla="*/ 11 h 309"/>
                <a:gd name="T12" fmla="*/ 109 w 253"/>
                <a:gd name="T13" fmla="*/ 0 h 309"/>
                <a:gd name="T14" fmla="*/ 140 w 253"/>
                <a:gd name="T15" fmla="*/ 0 h 309"/>
                <a:gd name="T16" fmla="*/ 166 w 253"/>
                <a:gd name="T17" fmla="*/ 5 h 309"/>
                <a:gd name="T18" fmla="*/ 188 w 253"/>
                <a:gd name="T19" fmla="*/ 16 h 309"/>
                <a:gd name="T20" fmla="*/ 208 w 253"/>
                <a:gd name="T21" fmla="*/ 33 h 309"/>
                <a:gd name="T22" fmla="*/ 225 w 253"/>
                <a:gd name="T23" fmla="*/ 54 h 309"/>
                <a:gd name="T24" fmla="*/ 239 w 253"/>
                <a:gd name="T25" fmla="*/ 80 h 309"/>
                <a:gd name="T26" fmla="*/ 248 w 253"/>
                <a:gd name="T27" fmla="*/ 107 h 309"/>
                <a:gd name="T28" fmla="*/ 252 w 253"/>
                <a:gd name="T29" fmla="*/ 138 h 309"/>
                <a:gd name="T30" fmla="*/ 252 w 253"/>
                <a:gd name="T31" fmla="*/ 170 h 309"/>
                <a:gd name="T32" fmla="*/ 248 w 253"/>
                <a:gd name="T33" fmla="*/ 200 h 309"/>
                <a:gd name="T34" fmla="*/ 239 w 253"/>
                <a:gd name="T35" fmla="*/ 228 h 309"/>
                <a:gd name="T36" fmla="*/ 225 w 253"/>
                <a:gd name="T37" fmla="*/ 253 h 309"/>
                <a:gd name="T38" fmla="*/ 208 w 253"/>
                <a:gd name="T39" fmla="*/ 276 h 309"/>
                <a:gd name="T40" fmla="*/ 188 w 253"/>
                <a:gd name="T41" fmla="*/ 292 h 309"/>
                <a:gd name="T42" fmla="*/ 166 w 253"/>
                <a:gd name="T43" fmla="*/ 304 h 309"/>
                <a:gd name="T44" fmla="*/ 140 w 253"/>
                <a:gd name="T45" fmla="*/ 309 h 309"/>
                <a:gd name="T46" fmla="*/ 110 w 253"/>
                <a:gd name="T47" fmla="*/ 308 h 309"/>
                <a:gd name="T48" fmla="*/ 78 w 253"/>
                <a:gd name="T49" fmla="*/ 298 h 309"/>
                <a:gd name="T50" fmla="*/ 56 w 253"/>
                <a:gd name="T51" fmla="*/ 286 h 309"/>
                <a:gd name="T52" fmla="*/ 42 w 253"/>
                <a:gd name="T53" fmla="*/ 275 h 309"/>
                <a:gd name="T54" fmla="*/ 30 w 253"/>
                <a:gd name="T55" fmla="*/ 261 h 309"/>
                <a:gd name="T56" fmla="*/ 21 w 253"/>
                <a:gd name="T57" fmla="*/ 245 h 309"/>
                <a:gd name="T58" fmla="*/ 9 w 253"/>
                <a:gd name="T59" fmla="*/ 217 h 309"/>
                <a:gd name="T60" fmla="*/ 1 w 253"/>
                <a:gd name="T61" fmla="*/ 175 h 309"/>
                <a:gd name="T62" fmla="*/ 66 w 253"/>
                <a:gd name="T63" fmla="*/ 154 h 309"/>
                <a:gd name="T64" fmla="*/ 71 w 253"/>
                <a:gd name="T65" fmla="*/ 194 h 309"/>
                <a:gd name="T66" fmla="*/ 77 w 253"/>
                <a:gd name="T67" fmla="*/ 210 h 309"/>
                <a:gd name="T68" fmla="*/ 83 w 253"/>
                <a:gd name="T69" fmla="*/ 221 h 309"/>
                <a:gd name="T70" fmla="*/ 93 w 253"/>
                <a:gd name="T71" fmla="*/ 232 h 309"/>
                <a:gd name="T72" fmla="*/ 103 w 253"/>
                <a:gd name="T73" fmla="*/ 240 h 309"/>
                <a:gd name="T74" fmla="*/ 114 w 253"/>
                <a:gd name="T75" fmla="*/ 244 h 309"/>
                <a:gd name="T76" fmla="*/ 127 w 253"/>
                <a:gd name="T77" fmla="*/ 245 h 309"/>
                <a:gd name="T78" fmla="*/ 139 w 253"/>
                <a:gd name="T79" fmla="*/ 244 h 309"/>
                <a:gd name="T80" fmla="*/ 150 w 253"/>
                <a:gd name="T81" fmla="*/ 240 h 309"/>
                <a:gd name="T82" fmla="*/ 160 w 253"/>
                <a:gd name="T83" fmla="*/ 232 h 309"/>
                <a:gd name="T84" fmla="*/ 170 w 253"/>
                <a:gd name="T85" fmla="*/ 221 h 309"/>
                <a:gd name="T86" fmla="*/ 176 w 253"/>
                <a:gd name="T87" fmla="*/ 208 h 309"/>
                <a:gd name="T88" fmla="*/ 182 w 253"/>
                <a:gd name="T89" fmla="*/ 194 h 309"/>
                <a:gd name="T90" fmla="*/ 187 w 253"/>
                <a:gd name="T91" fmla="*/ 154 h 309"/>
                <a:gd name="T92" fmla="*/ 182 w 253"/>
                <a:gd name="T93" fmla="*/ 115 h 309"/>
                <a:gd name="T94" fmla="*/ 176 w 253"/>
                <a:gd name="T95" fmla="*/ 99 h 309"/>
                <a:gd name="T96" fmla="*/ 170 w 253"/>
                <a:gd name="T97" fmla="*/ 86 h 309"/>
                <a:gd name="T98" fmla="*/ 160 w 253"/>
                <a:gd name="T99" fmla="*/ 77 h 309"/>
                <a:gd name="T100" fmla="*/ 150 w 253"/>
                <a:gd name="T101" fmla="*/ 69 h 309"/>
                <a:gd name="T102" fmla="*/ 139 w 253"/>
                <a:gd name="T103" fmla="*/ 65 h 309"/>
                <a:gd name="T104" fmla="*/ 127 w 253"/>
                <a:gd name="T105" fmla="*/ 64 h 309"/>
                <a:gd name="T106" fmla="*/ 114 w 253"/>
                <a:gd name="T107" fmla="*/ 65 h 309"/>
                <a:gd name="T108" fmla="*/ 103 w 253"/>
                <a:gd name="T109" fmla="*/ 69 h 309"/>
                <a:gd name="T110" fmla="*/ 93 w 253"/>
                <a:gd name="T111" fmla="*/ 77 h 309"/>
                <a:gd name="T112" fmla="*/ 83 w 253"/>
                <a:gd name="T113" fmla="*/ 86 h 309"/>
                <a:gd name="T114" fmla="*/ 77 w 253"/>
                <a:gd name="T115" fmla="*/ 99 h 309"/>
                <a:gd name="T116" fmla="*/ 71 w 253"/>
                <a:gd name="T117" fmla="*/ 115 h 309"/>
                <a:gd name="T118" fmla="*/ 66 w 253"/>
                <a:gd name="T119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309">
                  <a:moveTo>
                    <a:pt x="0" y="150"/>
                  </a:moveTo>
                  <a:lnTo>
                    <a:pt x="1" y="131"/>
                  </a:lnTo>
                  <a:lnTo>
                    <a:pt x="4" y="111"/>
                  </a:lnTo>
                  <a:lnTo>
                    <a:pt x="9" y="93"/>
                  </a:lnTo>
                  <a:lnTo>
                    <a:pt x="16" y="74"/>
                  </a:lnTo>
                  <a:lnTo>
                    <a:pt x="25" y="57"/>
                  </a:lnTo>
                  <a:lnTo>
                    <a:pt x="36" y="42"/>
                  </a:lnTo>
                  <a:lnTo>
                    <a:pt x="41" y="36"/>
                  </a:lnTo>
                  <a:lnTo>
                    <a:pt x="48" y="29"/>
                  </a:lnTo>
                  <a:lnTo>
                    <a:pt x="54" y="24"/>
                  </a:lnTo>
                  <a:lnTo>
                    <a:pt x="61" y="18"/>
                  </a:lnTo>
                  <a:lnTo>
                    <a:pt x="77" y="11"/>
                  </a:lnTo>
                  <a:lnTo>
                    <a:pt x="93" y="4"/>
                  </a:lnTo>
                  <a:lnTo>
                    <a:pt x="109" y="0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52" y="3"/>
                  </a:lnTo>
                  <a:lnTo>
                    <a:pt x="166" y="5"/>
                  </a:lnTo>
                  <a:lnTo>
                    <a:pt x="176" y="11"/>
                  </a:lnTo>
                  <a:lnTo>
                    <a:pt x="188" y="16"/>
                  </a:lnTo>
                  <a:lnTo>
                    <a:pt x="199" y="24"/>
                  </a:lnTo>
                  <a:lnTo>
                    <a:pt x="208" y="33"/>
                  </a:lnTo>
                  <a:lnTo>
                    <a:pt x="217" y="44"/>
                  </a:lnTo>
                  <a:lnTo>
                    <a:pt x="225" y="54"/>
                  </a:lnTo>
                  <a:lnTo>
                    <a:pt x="233" y="66"/>
                  </a:lnTo>
                  <a:lnTo>
                    <a:pt x="239" y="80"/>
                  </a:lnTo>
                  <a:lnTo>
                    <a:pt x="244" y="93"/>
                  </a:lnTo>
                  <a:lnTo>
                    <a:pt x="248" y="107"/>
                  </a:lnTo>
                  <a:lnTo>
                    <a:pt x="251" y="122"/>
                  </a:lnTo>
                  <a:lnTo>
                    <a:pt x="252" y="138"/>
                  </a:lnTo>
                  <a:lnTo>
                    <a:pt x="253" y="154"/>
                  </a:lnTo>
                  <a:lnTo>
                    <a:pt x="252" y="170"/>
                  </a:lnTo>
                  <a:lnTo>
                    <a:pt x="251" y="186"/>
                  </a:lnTo>
                  <a:lnTo>
                    <a:pt x="248" y="200"/>
                  </a:lnTo>
                  <a:lnTo>
                    <a:pt x="244" y="215"/>
                  </a:lnTo>
                  <a:lnTo>
                    <a:pt x="239" y="228"/>
                  </a:lnTo>
                  <a:lnTo>
                    <a:pt x="233" y="241"/>
                  </a:lnTo>
                  <a:lnTo>
                    <a:pt x="225" y="253"/>
                  </a:lnTo>
                  <a:lnTo>
                    <a:pt x="217" y="265"/>
                  </a:lnTo>
                  <a:lnTo>
                    <a:pt x="208" y="276"/>
                  </a:lnTo>
                  <a:lnTo>
                    <a:pt x="197" y="284"/>
                  </a:lnTo>
                  <a:lnTo>
                    <a:pt x="188" y="292"/>
                  </a:lnTo>
                  <a:lnTo>
                    <a:pt x="176" y="298"/>
                  </a:lnTo>
                  <a:lnTo>
                    <a:pt x="166" y="304"/>
                  </a:lnTo>
                  <a:lnTo>
                    <a:pt x="152" y="306"/>
                  </a:lnTo>
                  <a:lnTo>
                    <a:pt x="140" y="309"/>
                  </a:lnTo>
                  <a:lnTo>
                    <a:pt x="127" y="309"/>
                  </a:lnTo>
                  <a:lnTo>
                    <a:pt x="110" y="308"/>
                  </a:lnTo>
                  <a:lnTo>
                    <a:pt x="94" y="305"/>
                  </a:lnTo>
                  <a:lnTo>
                    <a:pt x="78" y="298"/>
                  </a:lnTo>
                  <a:lnTo>
                    <a:pt x="62" y="290"/>
                  </a:lnTo>
                  <a:lnTo>
                    <a:pt x="56" y="286"/>
                  </a:lnTo>
                  <a:lnTo>
                    <a:pt x="49" y="281"/>
                  </a:lnTo>
                  <a:lnTo>
                    <a:pt x="42" y="275"/>
                  </a:lnTo>
                  <a:lnTo>
                    <a:pt x="36" y="268"/>
                  </a:lnTo>
                  <a:lnTo>
                    <a:pt x="30" y="261"/>
                  </a:lnTo>
                  <a:lnTo>
                    <a:pt x="25" y="253"/>
                  </a:lnTo>
                  <a:lnTo>
                    <a:pt x="21" y="245"/>
                  </a:lnTo>
                  <a:lnTo>
                    <a:pt x="16" y="237"/>
                  </a:lnTo>
                  <a:lnTo>
                    <a:pt x="9" y="217"/>
                  </a:lnTo>
                  <a:lnTo>
                    <a:pt x="4" y="198"/>
                  </a:lnTo>
                  <a:lnTo>
                    <a:pt x="1" y="175"/>
                  </a:lnTo>
                  <a:lnTo>
                    <a:pt x="0" y="150"/>
                  </a:lnTo>
                  <a:close/>
                  <a:moveTo>
                    <a:pt x="66" y="154"/>
                  </a:moveTo>
                  <a:lnTo>
                    <a:pt x="67" y="175"/>
                  </a:lnTo>
                  <a:lnTo>
                    <a:pt x="71" y="194"/>
                  </a:lnTo>
                  <a:lnTo>
                    <a:pt x="73" y="202"/>
                  </a:lnTo>
                  <a:lnTo>
                    <a:pt x="77" y="210"/>
                  </a:lnTo>
                  <a:lnTo>
                    <a:pt x="79" y="216"/>
                  </a:lnTo>
                  <a:lnTo>
                    <a:pt x="83" y="221"/>
                  </a:lnTo>
                  <a:lnTo>
                    <a:pt x="89" y="227"/>
                  </a:lnTo>
                  <a:lnTo>
                    <a:pt x="93" y="232"/>
                  </a:lnTo>
                  <a:lnTo>
                    <a:pt x="98" y="236"/>
                  </a:lnTo>
                  <a:lnTo>
                    <a:pt x="103" y="240"/>
                  </a:lnTo>
                  <a:lnTo>
                    <a:pt x="109" y="243"/>
                  </a:lnTo>
                  <a:lnTo>
                    <a:pt x="114" y="244"/>
                  </a:lnTo>
                  <a:lnTo>
                    <a:pt x="121" y="245"/>
                  </a:lnTo>
                  <a:lnTo>
                    <a:pt x="127" y="245"/>
                  </a:lnTo>
                  <a:lnTo>
                    <a:pt x="132" y="245"/>
                  </a:lnTo>
                  <a:lnTo>
                    <a:pt x="139" y="244"/>
                  </a:lnTo>
                  <a:lnTo>
                    <a:pt x="144" y="243"/>
                  </a:lnTo>
                  <a:lnTo>
                    <a:pt x="150" y="240"/>
                  </a:lnTo>
                  <a:lnTo>
                    <a:pt x="155" y="236"/>
                  </a:lnTo>
                  <a:lnTo>
                    <a:pt x="160" y="232"/>
                  </a:lnTo>
                  <a:lnTo>
                    <a:pt x="164" y="227"/>
                  </a:lnTo>
                  <a:lnTo>
                    <a:pt x="170" y="221"/>
                  </a:lnTo>
                  <a:lnTo>
                    <a:pt x="174" y="216"/>
                  </a:lnTo>
                  <a:lnTo>
                    <a:pt x="176" y="208"/>
                  </a:lnTo>
                  <a:lnTo>
                    <a:pt x="180" y="202"/>
                  </a:lnTo>
                  <a:lnTo>
                    <a:pt x="182" y="194"/>
                  </a:lnTo>
                  <a:lnTo>
                    <a:pt x="186" y="175"/>
                  </a:lnTo>
                  <a:lnTo>
                    <a:pt x="187" y="154"/>
                  </a:lnTo>
                  <a:lnTo>
                    <a:pt x="186" y="134"/>
                  </a:lnTo>
                  <a:lnTo>
                    <a:pt x="182" y="115"/>
                  </a:lnTo>
                  <a:lnTo>
                    <a:pt x="180" y="107"/>
                  </a:lnTo>
                  <a:lnTo>
                    <a:pt x="176" y="99"/>
                  </a:lnTo>
                  <a:lnTo>
                    <a:pt x="174" y="93"/>
                  </a:lnTo>
                  <a:lnTo>
                    <a:pt x="170" y="86"/>
                  </a:lnTo>
                  <a:lnTo>
                    <a:pt x="164" y="81"/>
                  </a:lnTo>
                  <a:lnTo>
                    <a:pt x="160" y="77"/>
                  </a:lnTo>
                  <a:lnTo>
                    <a:pt x="155" y="73"/>
                  </a:lnTo>
                  <a:lnTo>
                    <a:pt x="150" y="69"/>
                  </a:lnTo>
                  <a:lnTo>
                    <a:pt x="144" y="66"/>
                  </a:lnTo>
                  <a:lnTo>
                    <a:pt x="139" y="65"/>
                  </a:lnTo>
                  <a:lnTo>
                    <a:pt x="132" y="64"/>
                  </a:lnTo>
                  <a:lnTo>
                    <a:pt x="127" y="64"/>
                  </a:lnTo>
                  <a:lnTo>
                    <a:pt x="121" y="64"/>
                  </a:lnTo>
                  <a:lnTo>
                    <a:pt x="114" y="65"/>
                  </a:lnTo>
                  <a:lnTo>
                    <a:pt x="109" y="66"/>
                  </a:lnTo>
                  <a:lnTo>
                    <a:pt x="103" y="69"/>
                  </a:lnTo>
                  <a:lnTo>
                    <a:pt x="98" y="73"/>
                  </a:lnTo>
                  <a:lnTo>
                    <a:pt x="93" y="77"/>
                  </a:lnTo>
                  <a:lnTo>
                    <a:pt x="89" y="81"/>
                  </a:lnTo>
                  <a:lnTo>
                    <a:pt x="83" y="86"/>
                  </a:lnTo>
                  <a:lnTo>
                    <a:pt x="79" y="93"/>
                  </a:lnTo>
                  <a:lnTo>
                    <a:pt x="77" y="99"/>
                  </a:lnTo>
                  <a:lnTo>
                    <a:pt x="73" y="107"/>
                  </a:lnTo>
                  <a:lnTo>
                    <a:pt x="71" y="115"/>
                  </a:lnTo>
                  <a:lnTo>
                    <a:pt x="67" y="134"/>
                  </a:lnTo>
                  <a:lnTo>
                    <a:pt x="66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6" name="Freeform 498">
              <a:extLst>
                <a:ext uri="{FF2B5EF4-FFF2-40B4-BE49-F238E27FC236}">
                  <a16:creationId xmlns:a16="http://schemas.microsoft.com/office/drawing/2014/main" id="{753760A5-A1E1-4DC2-BCFA-2E0C45F0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3278"/>
              <a:ext cx="36" cy="102"/>
            </a:xfrm>
            <a:custGeom>
              <a:avLst/>
              <a:gdLst>
                <a:gd name="T0" fmla="*/ 139 w 145"/>
                <a:gd name="T1" fmla="*/ 105 h 407"/>
                <a:gd name="T2" fmla="*/ 139 w 145"/>
                <a:gd name="T3" fmla="*/ 167 h 407"/>
                <a:gd name="T4" fmla="*/ 94 w 145"/>
                <a:gd name="T5" fmla="*/ 167 h 407"/>
                <a:gd name="T6" fmla="*/ 94 w 145"/>
                <a:gd name="T7" fmla="*/ 286 h 407"/>
                <a:gd name="T8" fmla="*/ 94 w 145"/>
                <a:gd name="T9" fmla="*/ 302 h 407"/>
                <a:gd name="T10" fmla="*/ 94 w 145"/>
                <a:gd name="T11" fmla="*/ 315 h 407"/>
                <a:gd name="T12" fmla="*/ 96 w 145"/>
                <a:gd name="T13" fmla="*/ 323 h 407"/>
                <a:gd name="T14" fmla="*/ 96 w 145"/>
                <a:gd name="T15" fmla="*/ 329 h 407"/>
                <a:gd name="T16" fmla="*/ 98 w 145"/>
                <a:gd name="T17" fmla="*/ 334 h 407"/>
                <a:gd name="T18" fmla="*/ 102 w 145"/>
                <a:gd name="T19" fmla="*/ 338 h 407"/>
                <a:gd name="T20" fmla="*/ 106 w 145"/>
                <a:gd name="T21" fmla="*/ 341 h 407"/>
                <a:gd name="T22" fmla="*/ 113 w 145"/>
                <a:gd name="T23" fmla="*/ 342 h 407"/>
                <a:gd name="T24" fmla="*/ 123 w 145"/>
                <a:gd name="T25" fmla="*/ 341 h 407"/>
                <a:gd name="T26" fmla="*/ 138 w 145"/>
                <a:gd name="T27" fmla="*/ 335 h 407"/>
                <a:gd name="T28" fmla="*/ 145 w 145"/>
                <a:gd name="T29" fmla="*/ 395 h 407"/>
                <a:gd name="T30" fmla="*/ 133 w 145"/>
                <a:gd name="T31" fmla="*/ 400 h 407"/>
                <a:gd name="T32" fmla="*/ 119 w 145"/>
                <a:gd name="T33" fmla="*/ 404 h 407"/>
                <a:gd name="T34" fmla="*/ 108 w 145"/>
                <a:gd name="T35" fmla="*/ 407 h 407"/>
                <a:gd name="T36" fmla="*/ 93 w 145"/>
                <a:gd name="T37" fmla="*/ 407 h 407"/>
                <a:gd name="T38" fmla="*/ 85 w 145"/>
                <a:gd name="T39" fmla="*/ 407 h 407"/>
                <a:gd name="T40" fmla="*/ 76 w 145"/>
                <a:gd name="T41" fmla="*/ 406 h 407"/>
                <a:gd name="T42" fmla="*/ 69 w 145"/>
                <a:gd name="T43" fmla="*/ 403 h 407"/>
                <a:gd name="T44" fmla="*/ 61 w 145"/>
                <a:gd name="T45" fmla="*/ 400 h 407"/>
                <a:gd name="T46" fmla="*/ 54 w 145"/>
                <a:gd name="T47" fmla="*/ 396 h 407"/>
                <a:gd name="T48" fmla="*/ 49 w 145"/>
                <a:gd name="T49" fmla="*/ 392 h 407"/>
                <a:gd name="T50" fmla="*/ 45 w 145"/>
                <a:gd name="T51" fmla="*/ 387 h 407"/>
                <a:gd name="T52" fmla="*/ 41 w 145"/>
                <a:gd name="T53" fmla="*/ 382 h 407"/>
                <a:gd name="T54" fmla="*/ 37 w 145"/>
                <a:gd name="T55" fmla="*/ 375 h 407"/>
                <a:gd name="T56" fmla="*/ 36 w 145"/>
                <a:gd name="T57" fmla="*/ 369 h 407"/>
                <a:gd name="T58" fmla="*/ 33 w 145"/>
                <a:gd name="T59" fmla="*/ 361 h 407"/>
                <a:gd name="T60" fmla="*/ 32 w 145"/>
                <a:gd name="T61" fmla="*/ 351 h 407"/>
                <a:gd name="T62" fmla="*/ 31 w 145"/>
                <a:gd name="T63" fmla="*/ 342 h 407"/>
                <a:gd name="T64" fmla="*/ 31 w 145"/>
                <a:gd name="T65" fmla="*/ 330 h 407"/>
                <a:gd name="T66" fmla="*/ 29 w 145"/>
                <a:gd name="T67" fmla="*/ 315 h 407"/>
                <a:gd name="T68" fmla="*/ 29 w 145"/>
                <a:gd name="T69" fmla="*/ 296 h 407"/>
                <a:gd name="T70" fmla="*/ 29 w 145"/>
                <a:gd name="T71" fmla="*/ 167 h 407"/>
                <a:gd name="T72" fmla="*/ 0 w 145"/>
                <a:gd name="T73" fmla="*/ 167 h 407"/>
                <a:gd name="T74" fmla="*/ 0 w 145"/>
                <a:gd name="T75" fmla="*/ 105 h 407"/>
                <a:gd name="T76" fmla="*/ 29 w 145"/>
                <a:gd name="T77" fmla="*/ 105 h 407"/>
                <a:gd name="T78" fmla="*/ 29 w 145"/>
                <a:gd name="T79" fmla="*/ 45 h 407"/>
                <a:gd name="T80" fmla="*/ 94 w 145"/>
                <a:gd name="T81" fmla="*/ 0 h 407"/>
                <a:gd name="T82" fmla="*/ 94 w 145"/>
                <a:gd name="T83" fmla="*/ 105 h 407"/>
                <a:gd name="T84" fmla="*/ 139 w 145"/>
                <a:gd name="T85" fmla="*/ 10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407">
                  <a:moveTo>
                    <a:pt x="139" y="105"/>
                  </a:moveTo>
                  <a:lnTo>
                    <a:pt x="139" y="167"/>
                  </a:lnTo>
                  <a:lnTo>
                    <a:pt x="94" y="167"/>
                  </a:lnTo>
                  <a:lnTo>
                    <a:pt x="94" y="286"/>
                  </a:lnTo>
                  <a:lnTo>
                    <a:pt x="94" y="302"/>
                  </a:lnTo>
                  <a:lnTo>
                    <a:pt x="94" y="315"/>
                  </a:lnTo>
                  <a:lnTo>
                    <a:pt x="96" y="323"/>
                  </a:lnTo>
                  <a:lnTo>
                    <a:pt x="96" y="329"/>
                  </a:lnTo>
                  <a:lnTo>
                    <a:pt x="98" y="334"/>
                  </a:lnTo>
                  <a:lnTo>
                    <a:pt x="102" y="338"/>
                  </a:lnTo>
                  <a:lnTo>
                    <a:pt x="106" y="341"/>
                  </a:lnTo>
                  <a:lnTo>
                    <a:pt x="113" y="342"/>
                  </a:lnTo>
                  <a:lnTo>
                    <a:pt x="123" y="341"/>
                  </a:lnTo>
                  <a:lnTo>
                    <a:pt x="138" y="335"/>
                  </a:lnTo>
                  <a:lnTo>
                    <a:pt x="145" y="395"/>
                  </a:lnTo>
                  <a:lnTo>
                    <a:pt x="133" y="400"/>
                  </a:lnTo>
                  <a:lnTo>
                    <a:pt x="119" y="404"/>
                  </a:lnTo>
                  <a:lnTo>
                    <a:pt x="108" y="407"/>
                  </a:lnTo>
                  <a:lnTo>
                    <a:pt x="93" y="407"/>
                  </a:lnTo>
                  <a:lnTo>
                    <a:pt x="85" y="407"/>
                  </a:lnTo>
                  <a:lnTo>
                    <a:pt x="76" y="406"/>
                  </a:lnTo>
                  <a:lnTo>
                    <a:pt x="69" y="403"/>
                  </a:lnTo>
                  <a:lnTo>
                    <a:pt x="61" y="400"/>
                  </a:lnTo>
                  <a:lnTo>
                    <a:pt x="54" y="396"/>
                  </a:lnTo>
                  <a:lnTo>
                    <a:pt x="49" y="392"/>
                  </a:lnTo>
                  <a:lnTo>
                    <a:pt x="45" y="387"/>
                  </a:lnTo>
                  <a:lnTo>
                    <a:pt x="41" y="382"/>
                  </a:lnTo>
                  <a:lnTo>
                    <a:pt x="37" y="375"/>
                  </a:lnTo>
                  <a:lnTo>
                    <a:pt x="36" y="369"/>
                  </a:lnTo>
                  <a:lnTo>
                    <a:pt x="33" y="361"/>
                  </a:lnTo>
                  <a:lnTo>
                    <a:pt x="32" y="351"/>
                  </a:lnTo>
                  <a:lnTo>
                    <a:pt x="31" y="342"/>
                  </a:lnTo>
                  <a:lnTo>
                    <a:pt x="31" y="330"/>
                  </a:lnTo>
                  <a:lnTo>
                    <a:pt x="29" y="315"/>
                  </a:lnTo>
                  <a:lnTo>
                    <a:pt x="29" y="296"/>
                  </a:lnTo>
                  <a:lnTo>
                    <a:pt x="29" y="167"/>
                  </a:lnTo>
                  <a:lnTo>
                    <a:pt x="0" y="167"/>
                  </a:lnTo>
                  <a:lnTo>
                    <a:pt x="0" y="105"/>
                  </a:lnTo>
                  <a:lnTo>
                    <a:pt x="29" y="105"/>
                  </a:lnTo>
                  <a:lnTo>
                    <a:pt x="29" y="45"/>
                  </a:lnTo>
                  <a:lnTo>
                    <a:pt x="94" y="0"/>
                  </a:lnTo>
                  <a:lnTo>
                    <a:pt x="94" y="105"/>
                  </a:lnTo>
                  <a:lnTo>
                    <a:pt x="13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7" name="Freeform 499">
              <a:extLst>
                <a:ext uri="{FF2B5EF4-FFF2-40B4-BE49-F238E27FC236}">
                  <a16:creationId xmlns:a16="http://schemas.microsoft.com/office/drawing/2014/main" id="{71CA8B05-14DE-4F61-9189-A54FC893E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" y="3276"/>
              <a:ext cx="16" cy="102"/>
            </a:xfrm>
            <a:custGeom>
              <a:avLst/>
              <a:gdLst>
                <a:gd name="T0" fmla="*/ 0 w 64"/>
                <a:gd name="T1" fmla="*/ 71 h 408"/>
                <a:gd name="T2" fmla="*/ 0 w 64"/>
                <a:gd name="T3" fmla="*/ 0 h 408"/>
                <a:gd name="T4" fmla="*/ 64 w 64"/>
                <a:gd name="T5" fmla="*/ 0 h 408"/>
                <a:gd name="T6" fmla="*/ 64 w 64"/>
                <a:gd name="T7" fmla="*/ 71 h 408"/>
                <a:gd name="T8" fmla="*/ 0 w 64"/>
                <a:gd name="T9" fmla="*/ 71 h 408"/>
                <a:gd name="T10" fmla="*/ 0 w 64"/>
                <a:gd name="T11" fmla="*/ 408 h 408"/>
                <a:gd name="T12" fmla="*/ 0 w 64"/>
                <a:gd name="T13" fmla="*/ 113 h 408"/>
                <a:gd name="T14" fmla="*/ 64 w 64"/>
                <a:gd name="T15" fmla="*/ 113 h 408"/>
                <a:gd name="T16" fmla="*/ 64 w 64"/>
                <a:gd name="T17" fmla="*/ 408 h 408"/>
                <a:gd name="T18" fmla="*/ 0 w 64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08">
                  <a:moveTo>
                    <a:pt x="0" y="71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3"/>
                  </a:lnTo>
                  <a:lnTo>
                    <a:pt x="64" y="113"/>
                  </a:lnTo>
                  <a:lnTo>
                    <a:pt x="64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8" name="Freeform 500">
              <a:extLst>
                <a:ext uri="{FF2B5EF4-FFF2-40B4-BE49-F238E27FC236}">
                  <a16:creationId xmlns:a16="http://schemas.microsoft.com/office/drawing/2014/main" id="{1A4EFF3C-CA86-4EB7-BB62-64C5F505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302"/>
              <a:ext cx="56" cy="76"/>
            </a:xfrm>
            <a:custGeom>
              <a:avLst/>
              <a:gdLst>
                <a:gd name="T0" fmla="*/ 222 w 222"/>
                <a:gd name="T1" fmla="*/ 302 h 302"/>
                <a:gd name="T2" fmla="*/ 157 w 222"/>
                <a:gd name="T3" fmla="*/ 302 h 302"/>
                <a:gd name="T4" fmla="*/ 157 w 222"/>
                <a:gd name="T5" fmla="*/ 151 h 302"/>
                <a:gd name="T6" fmla="*/ 157 w 222"/>
                <a:gd name="T7" fmla="*/ 130 h 302"/>
                <a:gd name="T8" fmla="*/ 157 w 222"/>
                <a:gd name="T9" fmla="*/ 111 h 302"/>
                <a:gd name="T10" fmla="*/ 156 w 222"/>
                <a:gd name="T11" fmla="*/ 98 h 302"/>
                <a:gd name="T12" fmla="*/ 153 w 222"/>
                <a:gd name="T13" fmla="*/ 89 h 302"/>
                <a:gd name="T14" fmla="*/ 151 w 222"/>
                <a:gd name="T15" fmla="*/ 82 h 302"/>
                <a:gd name="T16" fmla="*/ 148 w 222"/>
                <a:gd name="T17" fmla="*/ 77 h 302"/>
                <a:gd name="T18" fmla="*/ 144 w 222"/>
                <a:gd name="T19" fmla="*/ 72 h 302"/>
                <a:gd name="T20" fmla="*/ 140 w 222"/>
                <a:gd name="T21" fmla="*/ 68 h 302"/>
                <a:gd name="T22" fmla="*/ 135 w 222"/>
                <a:gd name="T23" fmla="*/ 64 h 302"/>
                <a:gd name="T24" fmla="*/ 130 w 222"/>
                <a:gd name="T25" fmla="*/ 61 h 302"/>
                <a:gd name="T26" fmla="*/ 124 w 222"/>
                <a:gd name="T27" fmla="*/ 60 h 302"/>
                <a:gd name="T28" fmla="*/ 118 w 222"/>
                <a:gd name="T29" fmla="*/ 60 h 302"/>
                <a:gd name="T30" fmla="*/ 110 w 222"/>
                <a:gd name="T31" fmla="*/ 60 h 302"/>
                <a:gd name="T32" fmla="*/ 102 w 222"/>
                <a:gd name="T33" fmla="*/ 62 h 302"/>
                <a:gd name="T34" fmla="*/ 95 w 222"/>
                <a:gd name="T35" fmla="*/ 66 h 302"/>
                <a:gd name="T36" fmla="*/ 87 w 222"/>
                <a:gd name="T37" fmla="*/ 70 h 302"/>
                <a:gd name="T38" fmla="*/ 82 w 222"/>
                <a:gd name="T39" fmla="*/ 77 h 302"/>
                <a:gd name="T40" fmla="*/ 76 w 222"/>
                <a:gd name="T41" fmla="*/ 83 h 302"/>
                <a:gd name="T42" fmla="*/ 72 w 222"/>
                <a:gd name="T43" fmla="*/ 91 h 302"/>
                <a:gd name="T44" fmla="*/ 70 w 222"/>
                <a:gd name="T45" fmla="*/ 101 h 302"/>
                <a:gd name="T46" fmla="*/ 67 w 222"/>
                <a:gd name="T47" fmla="*/ 111 h 302"/>
                <a:gd name="T48" fmla="*/ 66 w 222"/>
                <a:gd name="T49" fmla="*/ 126 h 302"/>
                <a:gd name="T50" fmla="*/ 65 w 222"/>
                <a:gd name="T51" fmla="*/ 146 h 302"/>
                <a:gd name="T52" fmla="*/ 65 w 222"/>
                <a:gd name="T53" fmla="*/ 168 h 302"/>
                <a:gd name="T54" fmla="*/ 65 w 222"/>
                <a:gd name="T55" fmla="*/ 302 h 302"/>
                <a:gd name="T56" fmla="*/ 0 w 222"/>
                <a:gd name="T57" fmla="*/ 302 h 302"/>
                <a:gd name="T58" fmla="*/ 0 w 222"/>
                <a:gd name="T59" fmla="*/ 7 h 302"/>
                <a:gd name="T60" fmla="*/ 59 w 222"/>
                <a:gd name="T61" fmla="*/ 7 h 302"/>
                <a:gd name="T62" fmla="*/ 59 w 222"/>
                <a:gd name="T63" fmla="*/ 50 h 302"/>
                <a:gd name="T64" fmla="*/ 69 w 222"/>
                <a:gd name="T65" fmla="*/ 38 h 302"/>
                <a:gd name="T66" fmla="*/ 76 w 222"/>
                <a:gd name="T67" fmla="*/ 28 h 302"/>
                <a:gd name="T68" fmla="*/ 86 w 222"/>
                <a:gd name="T69" fmla="*/ 18 h 302"/>
                <a:gd name="T70" fmla="*/ 96 w 222"/>
                <a:gd name="T71" fmla="*/ 12 h 302"/>
                <a:gd name="T72" fmla="*/ 106 w 222"/>
                <a:gd name="T73" fmla="*/ 7 h 302"/>
                <a:gd name="T74" fmla="*/ 118 w 222"/>
                <a:gd name="T75" fmla="*/ 3 h 302"/>
                <a:gd name="T76" fmla="*/ 128 w 222"/>
                <a:gd name="T77" fmla="*/ 0 h 302"/>
                <a:gd name="T78" fmla="*/ 140 w 222"/>
                <a:gd name="T79" fmla="*/ 0 h 302"/>
                <a:gd name="T80" fmla="*/ 151 w 222"/>
                <a:gd name="T81" fmla="*/ 0 h 302"/>
                <a:gd name="T82" fmla="*/ 161 w 222"/>
                <a:gd name="T83" fmla="*/ 1 h 302"/>
                <a:gd name="T84" fmla="*/ 171 w 222"/>
                <a:gd name="T85" fmla="*/ 5 h 302"/>
                <a:gd name="T86" fmla="*/ 180 w 222"/>
                <a:gd name="T87" fmla="*/ 9 h 302"/>
                <a:gd name="T88" fmla="*/ 188 w 222"/>
                <a:gd name="T89" fmla="*/ 13 h 302"/>
                <a:gd name="T90" fmla="*/ 195 w 222"/>
                <a:gd name="T91" fmla="*/ 20 h 302"/>
                <a:gd name="T92" fmla="*/ 201 w 222"/>
                <a:gd name="T93" fmla="*/ 25 h 302"/>
                <a:gd name="T94" fmla="*/ 206 w 222"/>
                <a:gd name="T95" fmla="*/ 33 h 302"/>
                <a:gd name="T96" fmla="*/ 210 w 222"/>
                <a:gd name="T97" fmla="*/ 40 h 302"/>
                <a:gd name="T98" fmla="*/ 214 w 222"/>
                <a:gd name="T99" fmla="*/ 48 h 302"/>
                <a:gd name="T100" fmla="*/ 217 w 222"/>
                <a:gd name="T101" fmla="*/ 57 h 302"/>
                <a:gd name="T102" fmla="*/ 218 w 222"/>
                <a:gd name="T103" fmla="*/ 65 h 302"/>
                <a:gd name="T104" fmla="*/ 221 w 222"/>
                <a:gd name="T105" fmla="*/ 76 h 302"/>
                <a:gd name="T106" fmla="*/ 222 w 222"/>
                <a:gd name="T107" fmla="*/ 87 h 302"/>
                <a:gd name="T108" fmla="*/ 222 w 222"/>
                <a:gd name="T109" fmla="*/ 102 h 302"/>
                <a:gd name="T110" fmla="*/ 222 w 222"/>
                <a:gd name="T111" fmla="*/ 118 h 302"/>
                <a:gd name="T112" fmla="*/ 222 w 222"/>
                <a:gd name="T1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302">
                  <a:moveTo>
                    <a:pt x="222" y="302"/>
                  </a:moveTo>
                  <a:lnTo>
                    <a:pt x="157" y="302"/>
                  </a:lnTo>
                  <a:lnTo>
                    <a:pt x="157" y="151"/>
                  </a:lnTo>
                  <a:lnTo>
                    <a:pt x="157" y="130"/>
                  </a:lnTo>
                  <a:lnTo>
                    <a:pt x="157" y="111"/>
                  </a:lnTo>
                  <a:lnTo>
                    <a:pt x="156" y="98"/>
                  </a:lnTo>
                  <a:lnTo>
                    <a:pt x="153" y="89"/>
                  </a:lnTo>
                  <a:lnTo>
                    <a:pt x="151" y="82"/>
                  </a:lnTo>
                  <a:lnTo>
                    <a:pt x="148" y="77"/>
                  </a:lnTo>
                  <a:lnTo>
                    <a:pt x="144" y="72"/>
                  </a:lnTo>
                  <a:lnTo>
                    <a:pt x="140" y="68"/>
                  </a:lnTo>
                  <a:lnTo>
                    <a:pt x="135" y="64"/>
                  </a:lnTo>
                  <a:lnTo>
                    <a:pt x="130" y="61"/>
                  </a:lnTo>
                  <a:lnTo>
                    <a:pt x="124" y="60"/>
                  </a:lnTo>
                  <a:lnTo>
                    <a:pt x="118" y="60"/>
                  </a:lnTo>
                  <a:lnTo>
                    <a:pt x="110" y="60"/>
                  </a:lnTo>
                  <a:lnTo>
                    <a:pt x="102" y="62"/>
                  </a:lnTo>
                  <a:lnTo>
                    <a:pt x="95" y="66"/>
                  </a:lnTo>
                  <a:lnTo>
                    <a:pt x="87" y="70"/>
                  </a:lnTo>
                  <a:lnTo>
                    <a:pt x="82" y="77"/>
                  </a:lnTo>
                  <a:lnTo>
                    <a:pt x="76" y="83"/>
                  </a:lnTo>
                  <a:lnTo>
                    <a:pt x="72" y="91"/>
                  </a:lnTo>
                  <a:lnTo>
                    <a:pt x="70" y="101"/>
                  </a:lnTo>
                  <a:lnTo>
                    <a:pt x="67" y="111"/>
                  </a:lnTo>
                  <a:lnTo>
                    <a:pt x="66" y="126"/>
                  </a:lnTo>
                  <a:lnTo>
                    <a:pt x="65" y="146"/>
                  </a:lnTo>
                  <a:lnTo>
                    <a:pt x="65" y="168"/>
                  </a:lnTo>
                  <a:lnTo>
                    <a:pt x="65" y="302"/>
                  </a:lnTo>
                  <a:lnTo>
                    <a:pt x="0" y="302"/>
                  </a:lnTo>
                  <a:lnTo>
                    <a:pt x="0" y="7"/>
                  </a:lnTo>
                  <a:lnTo>
                    <a:pt x="59" y="7"/>
                  </a:lnTo>
                  <a:lnTo>
                    <a:pt x="59" y="50"/>
                  </a:lnTo>
                  <a:lnTo>
                    <a:pt x="69" y="38"/>
                  </a:lnTo>
                  <a:lnTo>
                    <a:pt x="76" y="28"/>
                  </a:lnTo>
                  <a:lnTo>
                    <a:pt x="86" y="18"/>
                  </a:lnTo>
                  <a:lnTo>
                    <a:pt x="96" y="12"/>
                  </a:lnTo>
                  <a:lnTo>
                    <a:pt x="106" y="7"/>
                  </a:lnTo>
                  <a:lnTo>
                    <a:pt x="118" y="3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1" y="0"/>
                  </a:lnTo>
                  <a:lnTo>
                    <a:pt x="161" y="1"/>
                  </a:lnTo>
                  <a:lnTo>
                    <a:pt x="171" y="5"/>
                  </a:lnTo>
                  <a:lnTo>
                    <a:pt x="180" y="9"/>
                  </a:lnTo>
                  <a:lnTo>
                    <a:pt x="188" y="13"/>
                  </a:lnTo>
                  <a:lnTo>
                    <a:pt x="195" y="20"/>
                  </a:lnTo>
                  <a:lnTo>
                    <a:pt x="201" y="25"/>
                  </a:lnTo>
                  <a:lnTo>
                    <a:pt x="206" y="33"/>
                  </a:lnTo>
                  <a:lnTo>
                    <a:pt x="210" y="40"/>
                  </a:lnTo>
                  <a:lnTo>
                    <a:pt x="214" y="48"/>
                  </a:lnTo>
                  <a:lnTo>
                    <a:pt x="217" y="57"/>
                  </a:lnTo>
                  <a:lnTo>
                    <a:pt x="218" y="65"/>
                  </a:lnTo>
                  <a:lnTo>
                    <a:pt x="221" y="76"/>
                  </a:lnTo>
                  <a:lnTo>
                    <a:pt x="222" y="87"/>
                  </a:lnTo>
                  <a:lnTo>
                    <a:pt x="222" y="102"/>
                  </a:lnTo>
                  <a:lnTo>
                    <a:pt x="222" y="118"/>
                  </a:lnTo>
                  <a:lnTo>
                    <a:pt x="222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69" name="Freeform 501">
              <a:extLst>
                <a:ext uri="{FF2B5EF4-FFF2-40B4-BE49-F238E27FC236}">
                  <a16:creationId xmlns:a16="http://schemas.microsoft.com/office/drawing/2014/main" id="{AFC8964C-DB96-40F5-A344-FE5D99D13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6" y="3302"/>
              <a:ext cx="57" cy="78"/>
            </a:xfrm>
            <a:custGeom>
              <a:avLst/>
              <a:gdLst>
                <a:gd name="T0" fmla="*/ 6 w 229"/>
                <a:gd name="T1" fmla="*/ 83 h 309"/>
                <a:gd name="T2" fmla="*/ 19 w 229"/>
                <a:gd name="T3" fmla="*/ 46 h 309"/>
                <a:gd name="T4" fmla="*/ 29 w 229"/>
                <a:gd name="T5" fmla="*/ 32 h 309"/>
                <a:gd name="T6" fmla="*/ 41 w 229"/>
                <a:gd name="T7" fmla="*/ 20 h 309"/>
                <a:gd name="T8" fmla="*/ 54 w 229"/>
                <a:gd name="T9" fmla="*/ 11 h 309"/>
                <a:gd name="T10" fmla="*/ 70 w 229"/>
                <a:gd name="T11" fmla="*/ 4 h 309"/>
                <a:gd name="T12" fmla="*/ 90 w 229"/>
                <a:gd name="T13" fmla="*/ 1 h 309"/>
                <a:gd name="T14" fmla="*/ 112 w 229"/>
                <a:gd name="T15" fmla="*/ 0 h 309"/>
                <a:gd name="T16" fmla="*/ 149 w 229"/>
                <a:gd name="T17" fmla="*/ 3 h 309"/>
                <a:gd name="T18" fmla="*/ 176 w 229"/>
                <a:gd name="T19" fmla="*/ 12 h 309"/>
                <a:gd name="T20" fmla="*/ 195 w 229"/>
                <a:gd name="T21" fmla="*/ 26 h 309"/>
                <a:gd name="T22" fmla="*/ 206 w 229"/>
                <a:gd name="T23" fmla="*/ 44 h 309"/>
                <a:gd name="T24" fmla="*/ 213 w 229"/>
                <a:gd name="T25" fmla="*/ 70 h 309"/>
                <a:gd name="T26" fmla="*/ 214 w 229"/>
                <a:gd name="T27" fmla="*/ 114 h 309"/>
                <a:gd name="T28" fmla="*/ 214 w 229"/>
                <a:gd name="T29" fmla="*/ 224 h 309"/>
                <a:gd name="T30" fmla="*/ 216 w 229"/>
                <a:gd name="T31" fmla="*/ 252 h 309"/>
                <a:gd name="T32" fmla="*/ 222 w 229"/>
                <a:gd name="T33" fmla="*/ 282 h 309"/>
                <a:gd name="T34" fmla="*/ 165 w 229"/>
                <a:gd name="T35" fmla="*/ 302 h 309"/>
                <a:gd name="T36" fmla="*/ 159 w 229"/>
                <a:gd name="T37" fmla="*/ 280 h 309"/>
                <a:gd name="T38" fmla="*/ 156 w 229"/>
                <a:gd name="T39" fmla="*/ 271 h 309"/>
                <a:gd name="T40" fmla="*/ 139 w 229"/>
                <a:gd name="T41" fmla="*/ 288 h 309"/>
                <a:gd name="T42" fmla="*/ 122 w 229"/>
                <a:gd name="T43" fmla="*/ 300 h 309"/>
                <a:gd name="T44" fmla="*/ 102 w 229"/>
                <a:gd name="T45" fmla="*/ 306 h 309"/>
                <a:gd name="T46" fmla="*/ 80 w 229"/>
                <a:gd name="T47" fmla="*/ 309 h 309"/>
                <a:gd name="T48" fmla="*/ 63 w 229"/>
                <a:gd name="T49" fmla="*/ 308 h 309"/>
                <a:gd name="T50" fmla="*/ 47 w 229"/>
                <a:gd name="T51" fmla="*/ 304 h 309"/>
                <a:gd name="T52" fmla="*/ 33 w 229"/>
                <a:gd name="T53" fmla="*/ 296 h 309"/>
                <a:gd name="T54" fmla="*/ 21 w 229"/>
                <a:gd name="T55" fmla="*/ 285 h 309"/>
                <a:gd name="T56" fmla="*/ 11 w 229"/>
                <a:gd name="T57" fmla="*/ 272 h 309"/>
                <a:gd name="T58" fmla="*/ 5 w 229"/>
                <a:gd name="T59" fmla="*/ 256 h 309"/>
                <a:gd name="T60" fmla="*/ 1 w 229"/>
                <a:gd name="T61" fmla="*/ 240 h 309"/>
                <a:gd name="T62" fmla="*/ 0 w 229"/>
                <a:gd name="T63" fmla="*/ 221 h 309"/>
                <a:gd name="T64" fmla="*/ 2 w 229"/>
                <a:gd name="T65" fmla="*/ 198 h 309"/>
                <a:gd name="T66" fmla="*/ 9 w 229"/>
                <a:gd name="T67" fmla="*/ 176 h 309"/>
                <a:gd name="T68" fmla="*/ 21 w 229"/>
                <a:gd name="T69" fmla="*/ 159 h 309"/>
                <a:gd name="T70" fmla="*/ 37 w 229"/>
                <a:gd name="T71" fmla="*/ 147 h 309"/>
                <a:gd name="T72" fmla="*/ 59 w 229"/>
                <a:gd name="T73" fmla="*/ 137 h 309"/>
                <a:gd name="T74" fmla="*/ 88 w 229"/>
                <a:gd name="T75" fmla="*/ 129 h 309"/>
                <a:gd name="T76" fmla="*/ 127 w 229"/>
                <a:gd name="T77" fmla="*/ 118 h 309"/>
                <a:gd name="T78" fmla="*/ 151 w 229"/>
                <a:gd name="T79" fmla="*/ 109 h 309"/>
                <a:gd name="T80" fmla="*/ 151 w 229"/>
                <a:gd name="T81" fmla="*/ 91 h 309"/>
                <a:gd name="T82" fmla="*/ 147 w 229"/>
                <a:gd name="T83" fmla="*/ 74 h 309"/>
                <a:gd name="T84" fmla="*/ 136 w 229"/>
                <a:gd name="T85" fmla="*/ 65 h 309"/>
                <a:gd name="T86" fmla="*/ 119 w 229"/>
                <a:gd name="T87" fmla="*/ 60 h 309"/>
                <a:gd name="T88" fmla="*/ 99 w 229"/>
                <a:gd name="T89" fmla="*/ 60 h 309"/>
                <a:gd name="T90" fmla="*/ 86 w 229"/>
                <a:gd name="T91" fmla="*/ 64 h 309"/>
                <a:gd name="T92" fmla="*/ 76 w 229"/>
                <a:gd name="T93" fmla="*/ 73 h 309"/>
                <a:gd name="T94" fmla="*/ 68 w 229"/>
                <a:gd name="T95" fmla="*/ 87 h 309"/>
                <a:gd name="T96" fmla="*/ 151 w 229"/>
                <a:gd name="T97" fmla="*/ 160 h 309"/>
                <a:gd name="T98" fmla="*/ 112 w 229"/>
                <a:gd name="T99" fmla="*/ 172 h 309"/>
                <a:gd name="T100" fmla="*/ 90 w 229"/>
                <a:gd name="T101" fmla="*/ 179 h 309"/>
                <a:gd name="T102" fmla="*/ 76 w 229"/>
                <a:gd name="T103" fmla="*/ 186 h 309"/>
                <a:gd name="T104" fmla="*/ 67 w 229"/>
                <a:gd name="T105" fmla="*/ 199 h 309"/>
                <a:gd name="T106" fmla="*/ 65 w 229"/>
                <a:gd name="T107" fmla="*/ 213 h 309"/>
                <a:gd name="T108" fmla="*/ 67 w 229"/>
                <a:gd name="T109" fmla="*/ 229 h 309"/>
                <a:gd name="T110" fmla="*/ 74 w 229"/>
                <a:gd name="T111" fmla="*/ 241 h 309"/>
                <a:gd name="T112" fmla="*/ 86 w 229"/>
                <a:gd name="T113" fmla="*/ 251 h 309"/>
                <a:gd name="T114" fmla="*/ 100 w 229"/>
                <a:gd name="T115" fmla="*/ 255 h 309"/>
                <a:gd name="T116" fmla="*/ 118 w 229"/>
                <a:gd name="T117" fmla="*/ 251 h 309"/>
                <a:gd name="T118" fmla="*/ 134 w 229"/>
                <a:gd name="T119" fmla="*/ 240 h 309"/>
                <a:gd name="T120" fmla="*/ 143 w 229"/>
                <a:gd name="T121" fmla="*/ 228 h 309"/>
                <a:gd name="T122" fmla="*/ 149 w 229"/>
                <a:gd name="T123" fmla="*/ 213 h 309"/>
                <a:gd name="T124" fmla="*/ 151 w 229"/>
                <a:gd name="T125" fmla="*/ 1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309">
                  <a:moveTo>
                    <a:pt x="65" y="97"/>
                  </a:moveTo>
                  <a:lnTo>
                    <a:pt x="6" y="83"/>
                  </a:lnTo>
                  <a:lnTo>
                    <a:pt x="11" y="64"/>
                  </a:lnTo>
                  <a:lnTo>
                    <a:pt x="19" y="46"/>
                  </a:lnTo>
                  <a:lnTo>
                    <a:pt x="23" y="38"/>
                  </a:lnTo>
                  <a:lnTo>
                    <a:pt x="29" y="32"/>
                  </a:lnTo>
                  <a:lnTo>
                    <a:pt x="34" y="25"/>
                  </a:lnTo>
                  <a:lnTo>
                    <a:pt x="41" y="20"/>
                  </a:lnTo>
                  <a:lnTo>
                    <a:pt x="46" y="16"/>
                  </a:lnTo>
                  <a:lnTo>
                    <a:pt x="54" y="11"/>
                  </a:lnTo>
                  <a:lnTo>
                    <a:pt x="62" y="8"/>
                  </a:lnTo>
                  <a:lnTo>
                    <a:pt x="70" y="4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32" y="0"/>
                  </a:lnTo>
                  <a:lnTo>
                    <a:pt x="149" y="3"/>
                  </a:lnTo>
                  <a:lnTo>
                    <a:pt x="164" y="7"/>
                  </a:lnTo>
                  <a:lnTo>
                    <a:pt x="176" y="12"/>
                  </a:lnTo>
                  <a:lnTo>
                    <a:pt x="187" y="18"/>
                  </a:lnTo>
                  <a:lnTo>
                    <a:pt x="195" y="26"/>
                  </a:lnTo>
                  <a:lnTo>
                    <a:pt x="201" y="34"/>
                  </a:lnTo>
                  <a:lnTo>
                    <a:pt x="206" y="44"/>
                  </a:lnTo>
                  <a:lnTo>
                    <a:pt x="210" y="54"/>
                  </a:lnTo>
                  <a:lnTo>
                    <a:pt x="213" y="70"/>
                  </a:lnTo>
                  <a:lnTo>
                    <a:pt x="214" y="90"/>
                  </a:lnTo>
                  <a:lnTo>
                    <a:pt x="214" y="114"/>
                  </a:lnTo>
                  <a:lnTo>
                    <a:pt x="214" y="206"/>
                  </a:lnTo>
                  <a:lnTo>
                    <a:pt x="214" y="224"/>
                  </a:lnTo>
                  <a:lnTo>
                    <a:pt x="214" y="239"/>
                  </a:lnTo>
                  <a:lnTo>
                    <a:pt x="216" y="252"/>
                  </a:lnTo>
                  <a:lnTo>
                    <a:pt x="217" y="263"/>
                  </a:lnTo>
                  <a:lnTo>
                    <a:pt x="222" y="282"/>
                  </a:lnTo>
                  <a:lnTo>
                    <a:pt x="229" y="302"/>
                  </a:lnTo>
                  <a:lnTo>
                    <a:pt x="165" y="302"/>
                  </a:lnTo>
                  <a:lnTo>
                    <a:pt x="163" y="293"/>
                  </a:lnTo>
                  <a:lnTo>
                    <a:pt x="159" y="280"/>
                  </a:lnTo>
                  <a:lnTo>
                    <a:pt x="157" y="273"/>
                  </a:lnTo>
                  <a:lnTo>
                    <a:pt x="156" y="271"/>
                  </a:lnTo>
                  <a:lnTo>
                    <a:pt x="148" y="280"/>
                  </a:lnTo>
                  <a:lnTo>
                    <a:pt x="139" y="288"/>
                  </a:lnTo>
                  <a:lnTo>
                    <a:pt x="131" y="294"/>
                  </a:lnTo>
                  <a:lnTo>
                    <a:pt x="122" y="300"/>
                  </a:lnTo>
                  <a:lnTo>
                    <a:pt x="111" y="304"/>
                  </a:lnTo>
                  <a:lnTo>
                    <a:pt x="102" y="306"/>
                  </a:lnTo>
                  <a:lnTo>
                    <a:pt x="91" y="309"/>
                  </a:lnTo>
                  <a:lnTo>
                    <a:pt x="80" y="309"/>
                  </a:lnTo>
                  <a:lnTo>
                    <a:pt x="71" y="309"/>
                  </a:lnTo>
                  <a:lnTo>
                    <a:pt x="63" y="308"/>
                  </a:lnTo>
                  <a:lnTo>
                    <a:pt x="54" y="306"/>
                  </a:lnTo>
                  <a:lnTo>
                    <a:pt x="47" y="304"/>
                  </a:lnTo>
                  <a:lnTo>
                    <a:pt x="39" y="300"/>
                  </a:lnTo>
                  <a:lnTo>
                    <a:pt x="33" y="296"/>
                  </a:lnTo>
                  <a:lnTo>
                    <a:pt x="27" y="290"/>
                  </a:lnTo>
                  <a:lnTo>
                    <a:pt x="21" y="285"/>
                  </a:lnTo>
                  <a:lnTo>
                    <a:pt x="15" y="278"/>
                  </a:lnTo>
                  <a:lnTo>
                    <a:pt x="11" y="272"/>
                  </a:lnTo>
                  <a:lnTo>
                    <a:pt x="7" y="264"/>
                  </a:lnTo>
                  <a:lnTo>
                    <a:pt x="5" y="256"/>
                  </a:lnTo>
                  <a:lnTo>
                    <a:pt x="2" y="248"/>
                  </a:lnTo>
                  <a:lnTo>
                    <a:pt x="1" y="240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0" y="210"/>
                  </a:lnTo>
                  <a:lnTo>
                    <a:pt x="2" y="198"/>
                  </a:lnTo>
                  <a:lnTo>
                    <a:pt x="5" y="187"/>
                  </a:lnTo>
                  <a:lnTo>
                    <a:pt x="9" y="176"/>
                  </a:lnTo>
                  <a:lnTo>
                    <a:pt x="14" y="167"/>
                  </a:lnTo>
                  <a:lnTo>
                    <a:pt x="21" y="159"/>
                  </a:lnTo>
                  <a:lnTo>
                    <a:pt x="29" y="152"/>
                  </a:lnTo>
                  <a:lnTo>
                    <a:pt x="37" y="147"/>
                  </a:lnTo>
                  <a:lnTo>
                    <a:pt x="47" y="142"/>
                  </a:lnTo>
                  <a:lnTo>
                    <a:pt x="59" y="137"/>
                  </a:lnTo>
                  <a:lnTo>
                    <a:pt x="72" y="133"/>
                  </a:lnTo>
                  <a:lnTo>
                    <a:pt x="88" y="129"/>
                  </a:lnTo>
                  <a:lnTo>
                    <a:pt x="110" y="123"/>
                  </a:lnTo>
                  <a:lnTo>
                    <a:pt x="127" y="118"/>
                  </a:lnTo>
                  <a:lnTo>
                    <a:pt x="141" y="114"/>
                  </a:lnTo>
                  <a:lnTo>
                    <a:pt x="151" y="109"/>
                  </a:lnTo>
                  <a:lnTo>
                    <a:pt x="151" y="101"/>
                  </a:lnTo>
                  <a:lnTo>
                    <a:pt x="151" y="91"/>
                  </a:lnTo>
                  <a:lnTo>
                    <a:pt x="149" y="82"/>
                  </a:lnTo>
                  <a:lnTo>
                    <a:pt x="147" y="74"/>
                  </a:lnTo>
                  <a:lnTo>
                    <a:pt x="143" y="69"/>
                  </a:lnTo>
                  <a:lnTo>
                    <a:pt x="136" y="65"/>
                  </a:lnTo>
                  <a:lnTo>
                    <a:pt x="130" y="62"/>
                  </a:lnTo>
                  <a:lnTo>
                    <a:pt x="119" y="60"/>
                  </a:lnTo>
                  <a:lnTo>
                    <a:pt x="107" y="60"/>
                  </a:lnTo>
                  <a:lnTo>
                    <a:pt x="99" y="60"/>
                  </a:lnTo>
                  <a:lnTo>
                    <a:pt x="92" y="61"/>
                  </a:lnTo>
                  <a:lnTo>
                    <a:pt x="86" y="64"/>
                  </a:lnTo>
                  <a:lnTo>
                    <a:pt x="80" y="68"/>
                  </a:lnTo>
                  <a:lnTo>
                    <a:pt x="76" y="73"/>
                  </a:lnTo>
                  <a:lnTo>
                    <a:pt x="71" y="80"/>
                  </a:lnTo>
                  <a:lnTo>
                    <a:pt x="68" y="87"/>
                  </a:lnTo>
                  <a:lnTo>
                    <a:pt x="65" y="97"/>
                  </a:lnTo>
                  <a:close/>
                  <a:moveTo>
                    <a:pt x="151" y="160"/>
                  </a:moveTo>
                  <a:lnTo>
                    <a:pt x="135" y="16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90" y="179"/>
                  </a:lnTo>
                  <a:lnTo>
                    <a:pt x="82" y="183"/>
                  </a:lnTo>
                  <a:lnTo>
                    <a:pt x="76" y="186"/>
                  </a:lnTo>
                  <a:lnTo>
                    <a:pt x="71" y="192"/>
                  </a:lnTo>
                  <a:lnTo>
                    <a:pt x="67" y="199"/>
                  </a:lnTo>
                  <a:lnTo>
                    <a:pt x="65" y="206"/>
                  </a:lnTo>
                  <a:lnTo>
                    <a:pt x="65" y="213"/>
                  </a:lnTo>
                  <a:lnTo>
                    <a:pt x="65" y="221"/>
                  </a:lnTo>
                  <a:lnTo>
                    <a:pt x="67" y="229"/>
                  </a:lnTo>
                  <a:lnTo>
                    <a:pt x="70" y="236"/>
                  </a:lnTo>
                  <a:lnTo>
                    <a:pt x="74" y="241"/>
                  </a:lnTo>
                  <a:lnTo>
                    <a:pt x="79" y="247"/>
                  </a:lnTo>
                  <a:lnTo>
                    <a:pt x="86" y="251"/>
                  </a:lnTo>
                  <a:lnTo>
                    <a:pt x="92" y="253"/>
                  </a:lnTo>
                  <a:lnTo>
                    <a:pt x="100" y="255"/>
                  </a:lnTo>
                  <a:lnTo>
                    <a:pt x="108" y="253"/>
                  </a:lnTo>
                  <a:lnTo>
                    <a:pt x="118" y="251"/>
                  </a:lnTo>
                  <a:lnTo>
                    <a:pt x="126" y="247"/>
                  </a:lnTo>
                  <a:lnTo>
                    <a:pt x="134" y="240"/>
                  </a:lnTo>
                  <a:lnTo>
                    <a:pt x="139" y="235"/>
                  </a:lnTo>
                  <a:lnTo>
                    <a:pt x="143" y="228"/>
                  </a:lnTo>
                  <a:lnTo>
                    <a:pt x="147" y="221"/>
                  </a:lnTo>
                  <a:lnTo>
                    <a:pt x="149" y="213"/>
                  </a:lnTo>
                  <a:lnTo>
                    <a:pt x="151" y="199"/>
                  </a:lnTo>
                  <a:lnTo>
                    <a:pt x="151" y="176"/>
                  </a:lnTo>
                  <a:lnTo>
                    <a:pt x="151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0" name="Freeform 502">
              <a:extLst>
                <a:ext uri="{FF2B5EF4-FFF2-40B4-BE49-F238E27FC236}">
                  <a16:creationId xmlns:a16="http://schemas.microsoft.com/office/drawing/2014/main" id="{8AD005EB-BF96-45E4-974B-7C6461C0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3302"/>
              <a:ext cx="89" cy="76"/>
            </a:xfrm>
            <a:custGeom>
              <a:avLst/>
              <a:gdLst>
                <a:gd name="T0" fmla="*/ 60 w 360"/>
                <a:gd name="T1" fmla="*/ 7 h 302"/>
                <a:gd name="T2" fmla="*/ 68 w 360"/>
                <a:gd name="T3" fmla="*/ 36 h 302"/>
                <a:gd name="T4" fmla="*/ 85 w 360"/>
                <a:gd name="T5" fmla="*/ 17 h 302"/>
                <a:gd name="T6" fmla="*/ 105 w 360"/>
                <a:gd name="T7" fmla="*/ 7 h 302"/>
                <a:gd name="T8" fmla="*/ 125 w 360"/>
                <a:gd name="T9" fmla="*/ 0 h 302"/>
                <a:gd name="T10" fmla="*/ 147 w 360"/>
                <a:gd name="T11" fmla="*/ 0 h 302"/>
                <a:gd name="T12" fmla="*/ 167 w 360"/>
                <a:gd name="T13" fmla="*/ 7 h 302"/>
                <a:gd name="T14" fmla="*/ 185 w 360"/>
                <a:gd name="T15" fmla="*/ 17 h 302"/>
                <a:gd name="T16" fmla="*/ 199 w 360"/>
                <a:gd name="T17" fmla="*/ 36 h 302"/>
                <a:gd name="T18" fmla="*/ 214 w 360"/>
                <a:gd name="T19" fmla="*/ 36 h 302"/>
                <a:gd name="T20" fmla="*/ 231 w 360"/>
                <a:gd name="T21" fmla="*/ 17 h 302"/>
                <a:gd name="T22" fmla="*/ 250 w 360"/>
                <a:gd name="T23" fmla="*/ 7 h 302"/>
                <a:gd name="T24" fmla="*/ 269 w 360"/>
                <a:gd name="T25" fmla="*/ 0 h 302"/>
                <a:gd name="T26" fmla="*/ 293 w 360"/>
                <a:gd name="T27" fmla="*/ 0 h 302"/>
                <a:gd name="T28" fmla="*/ 316 w 360"/>
                <a:gd name="T29" fmla="*/ 7 h 302"/>
                <a:gd name="T30" fmla="*/ 334 w 360"/>
                <a:gd name="T31" fmla="*/ 20 h 302"/>
                <a:gd name="T32" fmla="*/ 348 w 360"/>
                <a:gd name="T33" fmla="*/ 40 h 302"/>
                <a:gd name="T34" fmla="*/ 356 w 360"/>
                <a:gd name="T35" fmla="*/ 62 h 302"/>
                <a:gd name="T36" fmla="*/ 360 w 360"/>
                <a:gd name="T37" fmla="*/ 93 h 302"/>
                <a:gd name="T38" fmla="*/ 360 w 360"/>
                <a:gd name="T39" fmla="*/ 302 h 302"/>
                <a:gd name="T40" fmla="*/ 295 w 360"/>
                <a:gd name="T41" fmla="*/ 133 h 302"/>
                <a:gd name="T42" fmla="*/ 293 w 360"/>
                <a:gd name="T43" fmla="*/ 97 h 302"/>
                <a:gd name="T44" fmla="*/ 288 w 360"/>
                <a:gd name="T45" fmla="*/ 76 h 302"/>
                <a:gd name="T46" fmla="*/ 277 w 360"/>
                <a:gd name="T47" fmla="*/ 64 h 302"/>
                <a:gd name="T48" fmla="*/ 262 w 360"/>
                <a:gd name="T49" fmla="*/ 60 h 302"/>
                <a:gd name="T50" fmla="*/ 248 w 360"/>
                <a:gd name="T51" fmla="*/ 62 h 302"/>
                <a:gd name="T52" fmla="*/ 235 w 360"/>
                <a:gd name="T53" fmla="*/ 69 h 302"/>
                <a:gd name="T54" fmla="*/ 226 w 360"/>
                <a:gd name="T55" fmla="*/ 82 h 302"/>
                <a:gd name="T56" fmla="*/ 218 w 360"/>
                <a:gd name="T57" fmla="*/ 99 h 302"/>
                <a:gd name="T58" fmla="*/ 214 w 360"/>
                <a:gd name="T59" fmla="*/ 125 h 302"/>
                <a:gd name="T60" fmla="*/ 212 w 360"/>
                <a:gd name="T61" fmla="*/ 160 h 302"/>
                <a:gd name="T62" fmla="*/ 147 w 360"/>
                <a:gd name="T63" fmla="*/ 302 h 302"/>
                <a:gd name="T64" fmla="*/ 147 w 360"/>
                <a:gd name="T65" fmla="*/ 121 h 302"/>
                <a:gd name="T66" fmla="*/ 146 w 360"/>
                <a:gd name="T67" fmla="*/ 93 h 302"/>
                <a:gd name="T68" fmla="*/ 142 w 360"/>
                <a:gd name="T69" fmla="*/ 78 h 302"/>
                <a:gd name="T70" fmla="*/ 137 w 360"/>
                <a:gd name="T71" fmla="*/ 69 h 302"/>
                <a:gd name="T72" fmla="*/ 130 w 360"/>
                <a:gd name="T73" fmla="*/ 62 h 302"/>
                <a:gd name="T74" fmla="*/ 120 w 360"/>
                <a:gd name="T75" fmla="*/ 60 h 302"/>
                <a:gd name="T76" fmla="*/ 106 w 360"/>
                <a:gd name="T77" fmla="*/ 60 h 302"/>
                <a:gd name="T78" fmla="*/ 93 w 360"/>
                <a:gd name="T79" fmla="*/ 65 h 302"/>
                <a:gd name="T80" fmla="*/ 81 w 360"/>
                <a:gd name="T81" fmla="*/ 74 h 302"/>
                <a:gd name="T82" fmla="*/ 73 w 360"/>
                <a:gd name="T83" fmla="*/ 89 h 302"/>
                <a:gd name="T84" fmla="*/ 68 w 360"/>
                <a:gd name="T85" fmla="*/ 109 h 302"/>
                <a:gd name="T86" fmla="*/ 65 w 360"/>
                <a:gd name="T87" fmla="*/ 139 h 302"/>
                <a:gd name="T88" fmla="*/ 65 w 360"/>
                <a:gd name="T89" fmla="*/ 302 h 302"/>
                <a:gd name="T90" fmla="*/ 0 w 360"/>
                <a:gd name="T91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302">
                  <a:moveTo>
                    <a:pt x="0" y="7"/>
                  </a:moveTo>
                  <a:lnTo>
                    <a:pt x="60" y="7"/>
                  </a:lnTo>
                  <a:lnTo>
                    <a:pt x="60" y="46"/>
                  </a:lnTo>
                  <a:lnTo>
                    <a:pt x="68" y="36"/>
                  </a:lnTo>
                  <a:lnTo>
                    <a:pt x="77" y="26"/>
                  </a:lnTo>
                  <a:lnTo>
                    <a:pt x="85" y="17"/>
                  </a:lnTo>
                  <a:lnTo>
                    <a:pt x="94" y="11"/>
                  </a:lnTo>
                  <a:lnTo>
                    <a:pt x="105" y="7"/>
                  </a:lnTo>
                  <a:lnTo>
                    <a:pt x="114" y="3"/>
                  </a:lnTo>
                  <a:lnTo>
                    <a:pt x="125" y="0"/>
                  </a:lnTo>
                  <a:lnTo>
                    <a:pt x="135" y="0"/>
                  </a:lnTo>
                  <a:lnTo>
                    <a:pt x="147" y="0"/>
                  </a:lnTo>
                  <a:lnTo>
                    <a:pt x="158" y="3"/>
                  </a:lnTo>
                  <a:lnTo>
                    <a:pt x="167" y="7"/>
                  </a:lnTo>
                  <a:lnTo>
                    <a:pt x="177" y="11"/>
                  </a:lnTo>
                  <a:lnTo>
                    <a:pt x="185" y="17"/>
                  </a:lnTo>
                  <a:lnTo>
                    <a:pt x="193" y="26"/>
                  </a:lnTo>
                  <a:lnTo>
                    <a:pt x="199" y="36"/>
                  </a:lnTo>
                  <a:lnTo>
                    <a:pt x="206" y="46"/>
                  </a:lnTo>
                  <a:lnTo>
                    <a:pt x="214" y="36"/>
                  </a:lnTo>
                  <a:lnTo>
                    <a:pt x="222" y="26"/>
                  </a:lnTo>
                  <a:lnTo>
                    <a:pt x="231" y="17"/>
                  </a:lnTo>
                  <a:lnTo>
                    <a:pt x="240" y="11"/>
                  </a:lnTo>
                  <a:lnTo>
                    <a:pt x="250" y="7"/>
                  </a:lnTo>
                  <a:lnTo>
                    <a:pt x="259" y="3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3"/>
                  </a:lnTo>
                  <a:lnTo>
                    <a:pt x="316" y="7"/>
                  </a:lnTo>
                  <a:lnTo>
                    <a:pt x="325" y="13"/>
                  </a:lnTo>
                  <a:lnTo>
                    <a:pt x="334" y="20"/>
                  </a:lnTo>
                  <a:lnTo>
                    <a:pt x="342" y="29"/>
                  </a:lnTo>
                  <a:lnTo>
                    <a:pt x="348" y="40"/>
                  </a:lnTo>
                  <a:lnTo>
                    <a:pt x="353" y="52"/>
                  </a:lnTo>
                  <a:lnTo>
                    <a:pt x="356" y="62"/>
                  </a:lnTo>
                  <a:lnTo>
                    <a:pt x="358" y="77"/>
                  </a:lnTo>
                  <a:lnTo>
                    <a:pt x="360" y="93"/>
                  </a:lnTo>
                  <a:lnTo>
                    <a:pt x="360" y="113"/>
                  </a:lnTo>
                  <a:lnTo>
                    <a:pt x="360" y="302"/>
                  </a:lnTo>
                  <a:lnTo>
                    <a:pt x="295" y="302"/>
                  </a:lnTo>
                  <a:lnTo>
                    <a:pt x="295" y="133"/>
                  </a:lnTo>
                  <a:lnTo>
                    <a:pt x="295" y="113"/>
                  </a:lnTo>
                  <a:lnTo>
                    <a:pt x="293" y="97"/>
                  </a:lnTo>
                  <a:lnTo>
                    <a:pt x="292" y="85"/>
                  </a:lnTo>
                  <a:lnTo>
                    <a:pt x="288" y="76"/>
                  </a:lnTo>
                  <a:lnTo>
                    <a:pt x="284" y="69"/>
                  </a:lnTo>
                  <a:lnTo>
                    <a:pt x="277" y="64"/>
                  </a:lnTo>
                  <a:lnTo>
                    <a:pt x="269" y="61"/>
                  </a:lnTo>
                  <a:lnTo>
                    <a:pt x="262" y="60"/>
                  </a:lnTo>
                  <a:lnTo>
                    <a:pt x="255" y="60"/>
                  </a:lnTo>
                  <a:lnTo>
                    <a:pt x="248" y="62"/>
                  </a:lnTo>
                  <a:lnTo>
                    <a:pt x="242" y="65"/>
                  </a:lnTo>
                  <a:lnTo>
                    <a:pt x="235" y="69"/>
                  </a:lnTo>
                  <a:lnTo>
                    <a:pt x="230" y="76"/>
                  </a:lnTo>
                  <a:lnTo>
                    <a:pt x="226" y="82"/>
                  </a:lnTo>
                  <a:lnTo>
                    <a:pt x="222" y="90"/>
                  </a:lnTo>
                  <a:lnTo>
                    <a:pt x="218" y="99"/>
                  </a:lnTo>
                  <a:lnTo>
                    <a:pt x="216" y="110"/>
                  </a:lnTo>
                  <a:lnTo>
                    <a:pt x="214" y="125"/>
                  </a:lnTo>
                  <a:lnTo>
                    <a:pt x="214" y="141"/>
                  </a:lnTo>
                  <a:lnTo>
                    <a:pt x="212" y="160"/>
                  </a:lnTo>
                  <a:lnTo>
                    <a:pt x="212" y="302"/>
                  </a:lnTo>
                  <a:lnTo>
                    <a:pt x="147" y="302"/>
                  </a:lnTo>
                  <a:lnTo>
                    <a:pt x="147" y="141"/>
                  </a:lnTo>
                  <a:lnTo>
                    <a:pt x="147" y="121"/>
                  </a:lnTo>
                  <a:lnTo>
                    <a:pt x="147" y="105"/>
                  </a:lnTo>
                  <a:lnTo>
                    <a:pt x="146" y="93"/>
                  </a:lnTo>
                  <a:lnTo>
                    <a:pt x="145" y="85"/>
                  </a:lnTo>
                  <a:lnTo>
                    <a:pt x="142" y="78"/>
                  </a:lnTo>
                  <a:lnTo>
                    <a:pt x="141" y="73"/>
                  </a:lnTo>
                  <a:lnTo>
                    <a:pt x="137" y="69"/>
                  </a:lnTo>
                  <a:lnTo>
                    <a:pt x="134" y="65"/>
                  </a:lnTo>
                  <a:lnTo>
                    <a:pt x="130" y="62"/>
                  </a:lnTo>
                  <a:lnTo>
                    <a:pt x="125" y="61"/>
                  </a:lnTo>
                  <a:lnTo>
                    <a:pt x="120" y="60"/>
                  </a:lnTo>
                  <a:lnTo>
                    <a:pt x="114" y="60"/>
                  </a:lnTo>
                  <a:lnTo>
                    <a:pt x="106" y="60"/>
                  </a:lnTo>
                  <a:lnTo>
                    <a:pt x="100" y="62"/>
                  </a:lnTo>
                  <a:lnTo>
                    <a:pt x="93" y="65"/>
                  </a:lnTo>
                  <a:lnTo>
                    <a:pt x="88" y="69"/>
                  </a:lnTo>
                  <a:lnTo>
                    <a:pt x="81" y="74"/>
                  </a:lnTo>
                  <a:lnTo>
                    <a:pt x="77" y="81"/>
                  </a:lnTo>
                  <a:lnTo>
                    <a:pt x="73" y="89"/>
                  </a:lnTo>
                  <a:lnTo>
                    <a:pt x="70" y="97"/>
                  </a:lnTo>
                  <a:lnTo>
                    <a:pt x="68" y="109"/>
                  </a:lnTo>
                  <a:lnTo>
                    <a:pt x="66" y="122"/>
                  </a:lnTo>
                  <a:lnTo>
                    <a:pt x="65" y="139"/>
                  </a:lnTo>
                  <a:lnTo>
                    <a:pt x="65" y="159"/>
                  </a:lnTo>
                  <a:lnTo>
                    <a:pt x="65" y="302"/>
                  </a:lnTo>
                  <a:lnTo>
                    <a:pt x="0" y="30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1" name="Freeform 503">
              <a:extLst>
                <a:ext uri="{FF2B5EF4-FFF2-40B4-BE49-F238E27FC236}">
                  <a16:creationId xmlns:a16="http://schemas.microsoft.com/office/drawing/2014/main" id="{3D166284-71A2-4ECC-A450-8637F53C1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1" y="3276"/>
              <a:ext cx="16" cy="102"/>
            </a:xfrm>
            <a:custGeom>
              <a:avLst/>
              <a:gdLst>
                <a:gd name="T0" fmla="*/ 0 w 65"/>
                <a:gd name="T1" fmla="*/ 71 h 408"/>
                <a:gd name="T2" fmla="*/ 0 w 65"/>
                <a:gd name="T3" fmla="*/ 0 h 408"/>
                <a:gd name="T4" fmla="*/ 65 w 65"/>
                <a:gd name="T5" fmla="*/ 0 h 408"/>
                <a:gd name="T6" fmla="*/ 65 w 65"/>
                <a:gd name="T7" fmla="*/ 71 h 408"/>
                <a:gd name="T8" fmla="*/ 0 w 65"/>
                <a:gd name="T9" fmla="*/ 71 h 408"/>
                <a:gd name="T10" fmla="*/ 0 w 65"/>
                <a:gd name="T11" fmla="*/ 408 h 408"/>
                <a:gd name="T12" fmla="*/ 0 w 65"/>
                <a:gd name="T13" fmla="*/ 113 h 408"/>
                <a:gd name="T14" fmla="*/ 65 w 65"/>
                <a:gd name="T15" fmla="*/ 113 h 408"/>
                <a:gd name="T16" fmla="*/ 65 w 65"/>
                <a:gd name="T17" fmla="*/ 408 h 408"/>
                <a:gd name="T18" fmla="*/ 0 w 65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08">
                  <a:moveTo>
                    <a:pt x="0" y="71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71"/>
                  </a:lnTo>
                  <a:lnTo>
                    <a:pt x="0" y="71"/>
                  </a:lnTo>
                  <a:close/>
                  <a:moveTo>
                    <a:pt x="0" y="408"/>
                  </a:moveTo>
                  <a:lnTo>
                    <a:pt x="0" y="113"/>
                  </a:lnTo>
                  <a:lnTo>
                    <a:pt x="65" y="113"/>
                  </a:lnTo>
                  <a:lnTo>
                    <a:pt x="65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2" name="Freeform 504">
              <a:extLst>
                <a:ext uri="{FF2B5EF4-FFF2-40B4-BE49-F238E27FC236}">
                  <a16:creationId xmlns:a16="http://schemas.microsoft.com/office/drawing/2014/main" id="{90E7ED42-F1A0-4675-A91B-C3F4E895B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3276"/>
              <a:ext cx="60" cy="104"/>
            </a:xfrm>
            <a:custGeom>
              <a:avLst/>
              <a:gdLst>
                <a:gd name="T0" fmla="*/ 180 w 239"/>
                <a:gd name="T1" fmla="*/ 408 h 415"/>
                <a:gd name="T2" fmla="*/ 172 w 239"/>
                <a:gd name="T3" fmla="*/ 377 h 415"/>
                <a:gd name="T4" fmla="*/ 153 w 239"/>
                <a:gd name="T5" fmla="*/ 396 h 415"/>
                <a:gd name="T6" fmla="*/ 133 w 239"/>
                <a:gd name="T7" fmla="*/ 408 h 415"/>
                <a:gd name="T8" fmla="*/ 113 w 239"/>
                <a:gd name="T9" fmla="*/ 415 h 415"/>
                <a:gd name="T10" fmla="*/ 92 w 239"/>
                <a:gd name="T11" fmla="*/ 415 h 415"/>
                <a:gd name="T12" fmla="*/ 72 w 239"/>
                <a:gd name="T13" fmla="*/ 410 h 415"/>
                <a:gd name="T14" fmla="*/ 55 w 239"/>
                <a:gd name="T15" fmla="*/ 399 h 415"/>
                <a:gd name="T16" fmla="*/ 38 w 239"/>
                <a:gd name="T17" fmla="*/ 383 h 415"/>
                <a:gd name="T18" fmla="*/ 23 w 239"/>
                <a:gd name="T19" fmla="*/ 363 h 415"/>
                <a:gd name="T20" fmla="*/ 12 w 239"/>
                <a:gd name="T21" fmla="*/ 338 h 415"/>
                <a:gd name="T22" fmla="*/ 4 w 239"/>
                <a:gd name="T23" fmla="*/ 310 h 415"/>
                <a:gd name="T24" fmla="*/ 0 w 239"/>
                <a:gd name="T25" fmla="*/ 277 h 415"/>
                <a:gd name="T26" fmla="*/ 0 w 239"/>
                <a:gd name="T27" fmla="*/ 241 h 415"/>
                <a:gd name="T28" fmla="*/ 4 w 239"/>
                <a:gd name="T29" fmla="*/ 208 h 415"/>
                <a:gd name="T30" fmla="*/ 11 w 239"/>
                <a:gd name="T31" fmla="*/ 179 h 415"/>
                <a:gd name="T32" fmla="*/ 23 w 239"/>
                <a:gd name="T33" fmla="*/ 155 h 415"/>
                <a:gd name="T34" fmla="*/ 38 w 239"/>
                <a:gd name="T35" fmla="*/ 135 h 415"/>
                <a:gd name="T36" fmla="*/ 54 w 239"/>
                <a:gd name="T37" fmla="*/ 121 h 415"/>
                <a:gd name="T38" fmla="*/ 72 w 239"/>
                <a:gd name="T39" fmla="*/ 111 h 415"/>
                <a:gd name="T40" fmla="*/ 92 w 239"/>
                <a:gd name="T41" fmla="*/ 106 h 415"/>
                <a:gd name="T42" fmla="*/ 113 w 239"/>
                <a:gd name="T43" fmla="*/ 106 h 415"/>
                <a:gd name="T44" fmla="*/ 133 w 239"/>
                <a:gd name="T45" fmla="*/ 111 h 415"/>
                <a:gd name="T46" fmla="*/ 150 w 239"/>
                <a:gd name="T47" fmla="*/ 122 h 415"/>
                <a:gd name="T48" fmla="*/ 166 w 239"/>
                <a:gd name="T49" fmla="*/ 136 h 415"/>
                <a:gd name="T50" fmla="*/ 174 w 239"/>
                <a:gd name="T51" fmla="*/ 0 h 415"/>
                <a:gd name="T52" fmla="*/ 239 w 239"/>
                <a:gd name="T53" fmla="*/ 408 h 415"/>
                <a:gd name="T54" fmla="*/ 67 w 239"/>
                <a:gd name="T55" fmla="*/ 276 h 415"/>
                <a:gd name="T56" fmla="*/ 72 w 239"/>
                <a:gd name="T57" fmla="*/ 310 h 415"/>
                <a:gd name="T58" fmla="*/ 81 w 239"/>
                <a:gd name="T59" fmla="*/ 330 h 415"/>
                <a:gd name="T60" fmla="*/ 91 w 239"/>
                <a:gd name="T61" fmla="*/ 341 h 415"/>
                <a:gd name="T62" fmla="*/ 101 w 239"/>
                <a:gd name="T63" fmla="*/ 349 h 415"/>
                <a:gd name="T64" fmla="*/ 115 w 239"/>
                <a:gd name="T65" fmla="*/ 353 h 415"/>
                <a:gd name="T66" fmla="*/ 126 w 239"/>
                <a:gd name="T67" fmla="*/ 353 h 415"/>
                <a:gd name="T68" fmla="*/ 137 w 239"/>
                <a:gd name="T69" fmla="*/ 350 h 415"/>
                <a:gd name="T70" fmla="*/ 150 w 239"/>
                <a:gd name="T71" fmla="*/ 341 h 415"/>
                <a:gd name="T72" fmla="*/ 162 w 239"/>
                <a:gd name="T73" fmla="*/ 325 h 415"/>
                <a:gd name="T74" fmla="*/ 169 w 239"/>
                <a:gd name="T75" fmla="*/ 310 h 415"/>
                <a:gd name="T76" fmla="*/ 174 w 239"/>
                <a:gd name="T77" fmla="*/ 282 h 415"/>
                <a:gd name="T78" fmla="*/ 174 w 239"/>
                <a:gd name="T79" fmla="*/ 237 h 415"/>
                <a:gd name="T80" fmla="*/ 169 w 239"/>
                <a:gd name="T81" fmla="*/ 209 h 415"/>
                <a:gd name="T82" fmla="*/ 164 w 239"/>
                <a:gd name="T83" fmla="*/ 193 h 415"/>
                <a:gd name="T84" fmla="*/ 156 w 239"/>
                <a:gd name="T85" fmla="*/ 183 h 415"/>
                <a:gd name="T86" fmla="*/ 146 w 239"/>
                <a:gd name="T87" fmla="*/ 174 h 415"/>
                <a:gd name="T88" fmla="*/ 137 w 239"/>
                <a:gd name="T89" fmla="*/ 168 h 415"/>
                <a:gd name="T90" fmla="*/ 126 w 239"/>
                <a:gd name="T91" fmla="*/ 166 h 415"/>
                <a:gd name="T92" fmla="*/ 115 w 239"/>
                <a:gd name="T93" fmla="*/ 166 h 415"/>
                <a:gd name="T94" fmla="*/ 104 w 239"/>
                <a:gd name="T95" fmla="*/ 168 h 415"/>
                <a:gd name="T96" fmla="*/ 91 w 239"/>
                <a:gd name="T97" fmla="*/ 178 h 415"/>
                <a:gd name="T98" fmla="*/ 79 w 239"/>
                <a:gd name="T99" fmla="*/ 193 h 415"/>
                <a:gd name="T100" fmla="*/ 72 w 239"/>
                <a:gd name="T101" fmla="*/ 207 h 415"/>
                <a:gd name="T102" fmla="*/ 67 w 239"/>
                <a:gd name="T103" fmla="*/ 23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9" h="415">
                  <a:moveTo>
                    <a:pt x="239" y="408"/>
                  </a:moveTo>
                  <a:lnTo>
                    <a:pt x="180" y="408"/>
                  </a:lnTo>
                  <a:lnTo>
                    <a:pt x="180" y="365"/>
                  </a:lnTo>
                  <a:lnTo>
                    <a:pt x="172" y="377"/>
                  </a:lnTo>
                  <a:lnTo>
                    <a:pt x="162" y="387"/>
                  </a:lnTo>
                  <a:lnTo>
                    <a:pt x="153" y="396"/>
                  </a:lnTo>
                  <a:lnTo>
                    <a:pt x="144" y="403"/>
                  </a:lnTo>
                  <a:lnTo>
                    <a:pt x="133" y="408"/>
                  </a:lnTo>
                  <a:lnTo>
                    <a:pt x="124" y="412"/>
                  </a:lnTo>
                  <a:lnTo>
                    <a:pt x="113" y="415"/>
                  </a:lnTo>
                  <a:lnTo>
                    <a:pt x="103" y="415"/>
                  </a:lnTo>
                  <a:lnTo>
                    <a:pt x="92" y="415"/>
                  </a:lnTo>
                  <a:lnTo>
                    <a:pt x="83" y="412"/>
                  </a:lnTo>
                  <a:lnTo>
                    <a:pt x="72" y="410"/>
                  </a:lnTo>
                  <a:lnTo>
                    <a:pt x="63" y="404"/>
                  </a:lnTo>
                  <a:lnTo>
                    <a:pt x="55" y="399"/>
                  </a:lnTo>
                  <a:lnTo>
                    <a:pt x="46" y="392"/>
                  </a:lnTo>
                  <a:lnTo>
                    <a:pt x="38" y="383"/>
                  </a:lnTo>
                  <a:lnTo>
                    <a:pt x="31" y="374"/>
                  </a:lnTo>
                  <a:lnTo>
                    <a:pt x="23" y="363"/>
                  </a:lnTo>
                  <a:lnTo>
                    <a:pt x="18" y="351"/>
                  </a:lnTo>
                  <a:lnTo>
                    <a:pt x="12" y="338"/>
                  </a:lnTo>
                  <a:lnTo>
                    <a:pt x="8" y="325"/>
                  </a:lnTo>
                  <a:lnTo>
                    <a:pt x="4" y="310"/>
                  </a:lnTo>
                  <a:lnTo>
                    <a:pt x="2" y="294"/>
                  </a:lnTo>
                  <a:lnTo>
                    <a:pt x="0" y="277"/>
                  </a:lnTo>
                  <a:lnTo>
                    <a:pt x="0" y="260"/>
                  </a:lnTo>
                  <a:lnTo>
                    <a:pt x="0" y="241"/>
                  </a:lnTo>
                  <a:lnTo>
                    <a:pt x="2" y="224"/>
                  </a:lnTo>
                  <a:lnTo>
                    <a:pt x="4" y="208"/>
                  </a:lnTo>
                  <a:lnTo>
                    <a:pt x="7" y="193"/>
                  </a:lnTo>
                  <a:lnTo>
                    <a:pt x="11" y="179"/>
                  </a:lnTo>
                  <a:lnTo>
                    <a:pt x="16" y="167"/>
                  </a:lnTo>
                  <a:lnTo>
                    <a:pt x="23" y="155"/>
                  </a:lnTo>
                  <a:lnTo>
                    <a:pt x="30" y="144"/>
                  </a:lnTo>
                  <a:lnTo>
                    <a:pt x="38" y="135"/>
                  </a:lnTo>
                  <a:lnTo>
                    <a:pt x="46" y="127"/>
                  </a:lnTo>
                  <a:lnTo>
                    <a:pt x="54" y="121"/>
                  </a:lnTo>
                  <a:lnTo>
                    <a:pt x="63" y="115"/>
                  </a:lnTo>
                  <a:lnTo>
                    <a:pt x="72" y="111"/>
                  </a:lnTo>
                  <a:lnTo>
                    <a:pt x="83" y="107"/>
                  </a:lnTo>
                  <a:lnTo>
                    <a:pt x="92" y="106"/>
                  </a:lnTo>
                  <a:lnTo>
                    <a:pt x="104" y="106"/>
                  </a:lnTo>
                  <a:lnTo>
                    <a:pt x="113" y="106"/>
                  </a:lnTo>
                  <a:lnTo>
                    <a:pt x="124" y="109"/>
                  </a:lnTo>
                  <a:lnTo>
                    <a:pt x="133" y="111"/>
                  </a:lnTo>
                  <a:lnTo>
                    <a:pt x="142" y="115"/>
                  </a:lnTo>
                  <a:lnTo>
                    <a:pt x="150" y="122"/>
                  </a:lnTo>
                  <a:lnTo>
                    <a:pt x="158" y="128"/>
                  </a:lnTo>
                  <a:lnTo>
                    <a:pt x="166" y="136"/>
                  </a:lnTo>
                  <a:lnTo>
                    <a:pt x="174" y="147"/>
                  </a:lnTo>
                  <a:lnTo>
                    <a:pt x="174" y="0"/>
                  </a:lnTo>
                  <a:lnTo>
                    <a:pt x="239" y="0"/>
                  </a:lnTo>
                  <a:lnTo>
                    <a:pt x="239" y="408"/>
                  </a:lnTo>
                  <a:close/>
                  <a:moveTo>
                    <a:pt x="67" y="254"/>
                  </a:moveTo>
                  <a:lnTo>
                    <a:pt x="67" y="276"/>
                  </a:lnTo>
                  <a:lnTo>
                    <a:pt x="69" y="294"/>
                  </a:lnTo>
                  <a:lnTo>
                    <a:pt x="72" y="310"/>
                  </a:lnTo>
                  <a:lnTo>
                    <a:pt x="77" y="322"/>
                  </a:lnTo>
                  <a:lnTo>
                    <a:pt x="81" y="330"/>
                  </a:lnTo>
                  <a:lnTo>
                    <a:pt x="85" y="335"/>
                  </a:lnTo>
                  <a:lnTo>
                    <a:pt x="91" y="341"/>
                  </a:lnTo>
                  <a:lnTo>
                    <a:pt x="96" y="346"/>
                  </a:lnTo>
                  <a:lnTo>
                    <a:pt x="101" y="349"/>
                  </a:lnTo>
                  <a:lnTo>
                    <a:pt x="108" y="351"/>
                  </a:lnTo>
                  <a:lnTo>
                    <a:pt x="115" y="353"/>
                  </a:lnTo>
                  <a:lnTo>
                    <a:pt x="121" y="353"/>
                  </a:lnTo>
                  <a:lnTo>
                    <a:pt x="126" y="353"/>
                  </a:lnTo>
                  <a:lnTo>
                    <a:pt x="132" y="351"/>
                  </a:lnTo>
                  <a:lnTo>
                    <a:pt x="137" y="350"/>
                  </a:lnTo>
                  <a:lnTo>
                    <a:pt x="142" y="347"/>
                  </a:lnTo>
                  <a:lnTo>
                    <a:pt x="150" y="341"/>
                  </a:lnTo>
                  <a:lnTo>
                    <a:pt x="160" y="330"/>
                  </a:lnTo>
                  <a:lnTo>
                    <a:pt x="162" y="325"/>
                  </a:lnTo>
                  <a:lnTo>
                    <a:pt x="166" y="317"/>
                  </a:lnTo>
                  <a:lnTo>
                    <a:pt x="169" y="310"/>
                  </a:lnTo>
                  <a:lnTo>
                    <a:pt x="170" y="301"/>
                  </a:lnTo>
                  <a:lnTo>
                    <a:pt x="174" y="282"/>
                  </a:lnTo>
                  <a:lnTo>
                    <a:pt x="174" y="261"/>
                  </a:lnTo>
                  <a:lnTo>
                    <a:pt x="174" y="237"/>
                  </a:lnTo>
                  <a:lnTo>
                    <a:pt x="172" y="217"/>
                  </a:lnTo>
                  <a:lnTo>
                    <a:pt x="169" y="209"/>
                  </a:lnTo>
                  <a:lnTo>
                    <a:pt x="166" y="201"/>
                  </a:lnTo>
                  <a:lnTo>
                    <a:pt x="164" y="193"/>
                  </a:lnTo>
                  <a:lnTo>
                    <a:pt x="160" y="188"/>
                  </a:lnTo>
                  <a:lnTo>
                    <a:pt x="156" y="183"/>
                  </a:lnTo>
                  <a:lnTo>
                    <a:pt x="152" y="178"/>
                  </a:lnTo>
                  <a:lnTo>
                    <a:pt x="146" y="174"/>
                  </a:lnTo>
                  <a:lnTo>
                    <a:pt x="142" y="171"/>
                  </a:lnTo>
                  <a:lnTo>
                    <a:pt x="137" y="168"/>
                  </a:lnTo>
                  <a:lnTo>
                    <a:pt x="132" y="167"/>
                  </a:lnTo>
                  <a:lnTo>
                    <a:pt x="126" y="166"/>
                  </a:lnTo>
                  <a:lnTo>
                    <a:pt x="121" y="166"/>
                  </a:lnTo>
                  <a:lnTo>
                    <a:pt x="115" y="166"/>
                  </a:lnTo>
                  <a:lnTo>
                    <a:pt x="109" y="167"/>
                  </a:lnTo>
                  <a:lnTo>
                    <a:pt x="104" y="168"/>
                  </a:lnTo>
                  <a:lnTo>
                    <a:pt x="100" y="171"/>
                  </a:lnTo>
                  <a:lnTo>
                    <a:pt x="91" y="178"/>
                  </a:lnTo>
                  <a:lnTo>
                    <a:pt x="81" y="188"/>
                  </a:lnTo>
                  <a:lnTo>
                    <a:pt x="79" y="193"/>
                  </a:lnTo>
                  <a:lnTo>
                    <a:pt x="75" y="200"/>
                  </a:lnTo>
                  <a:lnTo>
                    <a:pt x="72" y="207"/>
                  </a:lnTo>
                  <a:lnTo>
                    <a:pt x="71" y="215"/>
                  </a:lnTo>
                  <a:lnTo>
                    <a:pt x="67" y="233"/>
                  </a:lnTo>
                  <a:lnTo>
                    <a:pt x="67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3" name="Freeform 505">
              <a:extLst>
                <a:ext uri="{FF2B5EF4-FFF2-40B4-BE49-F238E27FC236}">
                  <a16:creationId xmlns:a16="http://schemas.microsoft.com/office/drawing/2014/main" id="{CF291581-CAAF-4505-8094-6BA810C62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" y="3302"/>
              <a:ext cx="58" cy="78"/>
            </a:xfrm>
            <a:custGeom>
              <a:avLst/>
              <a:gdLst>
                <a:gd name="T0" fmla="*/ 6 w 231"/>
                <a:gd name="T1" fmla="*/ 83 h 309"/>
                <a:gd name="T2" fmla="*/ 20 w 231"/>
                <a:gd name="T3" fmla="*/ 46 h 309"/>
                <a:gd name="T4" fmla="*/ 30 w 231"/>
                <a:gd name="T5" fmla="*/ 32 h 309"/>
                <a:gd name="T6" fmla="*/ 41 w 231"/>
                <a:gd name="T7" fmla="*/ 20 h 309"/>
                <a:gd name="T8" fmla="*/ 54 w 231"/>
                <a:gd name="T9" fmla="*/ 11 h 309"/>
                <a:gd name="T10" fmla="*/ 71 w 231"/>
                <a:gd name="T11" fmla="*/ 4 h 309"/>
                <a:gd name="T12" fmla="*/ 90 w 231"/>
                <a:gd name="T13" fmla="*/ 1 h 309"/>
                <a:gd name="T14" fmla="*/ 112 w 231"/>
                <a:gd name="T15" fmla="*/ 0 h 309"/>
                <a:gd name="T16" fmla="*/ 151 w 231"/>
                <a:gd name="T17" fmla="*/ 3 h 309"/>
                <a:gd name="T18" fmla="*/ 177 w 231"/>
                <a:gd name="T19" fmla="*/ 12 h 309"/>
                <a:gd name="T20" fmla="*/ 196 w 231"/>
                <a:gd name="T21" fmla="*/ 26 h 309"/>
                <a:gd name="T22" fmla="*/ 207 w 231"/>
                <a:gd name="T23" fmla="*/ 44 h 309"/>
                <a:gd name="T24" fmla="*/ 213 w 231"/>
                <a:gd name="T25" fmla="*/ 70 h 309"/>
                <a:gd name="T26" fmla="*/ 216 w 231"/>
                <a:gd name="T27" fmla="*/ 114 h 309"/>
                <a:gd name="T28" fmla="*/ 216 w 231"/>
                <a:gd name="T29" fmla="*/ 224 h 309"/>
                <a:gd name="T30" fmla="*/ 217 w 231"/>
                <a:gd name="T31" fmla="*/ 252 h 309"/>
                <a:gd name="T32" fmla="*/ 223 w 231"/>
                <a:gd name="T33" fmla="*/ 282 h 309"/>
                <a:gd name="T34" fmla="*/ 166 w 231"/>
                <a:gd name="T35" fmla="*/ 302 h 309"/>
                <a:gd name="T36" fmla="*/ 160 w 231"/>
                <a:gd name="T37" fmla="*/ 280 h 309"/>
                <a:gd name="T38" fmla="*/ 158 w 231"/>
                <a:gd name="T39" fmla="*/ 271 h 309"/>
                <a:gd name="T40" fmla="*/ 140 w 231"/>
                <a:gd name="T41" fmla="*/ 288 h 309"/>
                <a:gd name="T42" fmla="*/ 122 w 231"/>
                <a:gd name="T43" fmla="*/ 300 h 309"/>
                <a:gd name="T44" fmla="*/ 102 w 231"/>
                <a:gd name="T45" fmla="*/ 306 h 309"/>
                <a:gd name="T46" fmla="*/ 82 w 231"/>
                <a:gd name="T47" fmla="*/ 309 h 309"/>
                <a:gd name="T48" fmla="*/ 63 w 231"/>
                <a:gd name="T49" fmla="*/ 308 h 309"/>
                <a:gd name="T50" fmla="*/ 47 w 231"/>
                <a:gd name="T51" fmla="*/ 304 h 309"/>
                <a:gd name="T52" fmla="*/ 34 w 231"/>
                <a:gd name="T53" fmla="*/ 296 h 309"/>
                <a:gd name="T54" fmla="*/ 22 w 231"/>
                <a:gd name="T55" fmla="*/ 285 h 309"/>
                <a:gd name="T56" fmla="*/ 13 w 231"/>
                <a:gd name="T57" fmla="*/ 272 h 309"/>
                <a:gd name="T58" fmla="*/ 5 w 231"/>
                <a:gd name="T59" fmla="*/ 256 h 309"/>
                <a:gd name="T60" fmla="*/ 1 w 231"/>
                <a:gd name="T61" fmla="*/ 240 h 309"/>
                <a:gd name="T62" fmla="*/ 0 w 231"/>
                <a:gd name="T63" fmla="*/ 221 h 309"/>
                <a:gd name="T64" fmla="*/ 2 w 231"/>
                <a:gd name="T65" fmla="*/ 198 h 309"/>
                <a:gd name="T66" fmla="*/ 10 w 231"/>
                <a:gd name="T67" fmla="*/ 176 h 309"/>
                <a:gd name="T68" fmla="*/ 22 w 231"/>
                <a:gd name="T69" fmla="*/ 159 h 309"/>
                <a:gd name="T70" fmla="*/ 38 w 231"/>
                <a:gd name="T71" fmla="*/ 147 h 309"/>
                <a:gd name="T72" fmla="*/ 59 w 231"/>
                <a:gd name="T73" fmla="*/ 137 h 309"/>
                <a:gd name="T74" fmla="*/ 90 w 231"/>
                <a:gd name="T75" fmla="*/ 129 h 309"/>
                <a:gd name="T76" fmla="*/ 127 w 231"/>
                <a:gd name="T77" fmla="*/ 118 h 309"/>
                <a:gd name="T78" fmla="*/ 152 w 231"/>
                <a:gd name="T79" fmla="*/ 109 h 309"/>
                <a:gd name="T80" fmla="*/ 152 w 231"/>
                <a:gd name="T81" fmla="*/ 91 h 309"/>
                <a:gd name="T82" fmla="*/ 147 w 231"/>
                <a:gd name="T83" fmla="*/ 74 h 309"/>
                <a:gd name="T84" fmla="*/ 138 w 231"/>
                <a:gd name="T85" fmla="*/ 65 h 309"/>
                <a:gd name="T86" fmla="*/ 120 w 231"/>
                <a:gd name="T87" fmla="*/ 60 h 309"/>
                <a:gd name="T88" fmla="*/ 101 w 231"/>
                <a:gd name="T89" fmla="*/ 60 h 309"/>
                <a:gd name="T90" fmla="*/ 86 w 231"/>
                <a:gd name="T91" fmla="*/ 64 h 309"/>
                <a:gd name="T92" fmla="*/ 77 w 231"/>
                <a:gd name="T93" fmla="*/ 73 h 309"/>
                <a:gd name="T94" fmla="*/ 69 w 231"/>
                <a:gd name="T95" fmla="*/ 87 h 309"/>
                <a:gd name="T96" fmla="*/ 152 w 231"/>
                <a:gd name="T97" fmla="*/ 160 h 309"/>
                <a:gd name="T98" fmla="*/ 112 w 231"/>
                <a:gd name="T99" fmla="*/ 172 h 309"/>
                <a:gd name="T100" fmla="*/ 90 w 231"/>
                <a:gd name="T101" fmla="*/ 179 h 309"/>
                <a:gd name="T102" fmla="*/ 78 w 231"/>
                <a:gd name="T103" fmla="*/ 186 h 309"/>
                <a:gd name="T104" fmla="*/ 69 w 231"/>
                <a:gd name="T105" fmla="*/ 199 h 309"/>
                <a:gd name="T106" fmla="*/ 65 w 231"/>
                <a:gd name="T107" fmla="*/ 213 h 309"/>
                <a:gd name="T108" fmla="*/ 67 w 231"/>
                <a:gd name="T109" fmla="*/ 229 h 309"/>
                <a:gd name="T110" fmla="*/ 75 w 231"/>
                <a:gd name="T111" fmla="*/ 241 h 309"/>
                <a:gd name="T112" fmla="*/ 86 w 231"/>
                <a:gd name="T113" fmla="*/ 251 h 309"/>
                <a:gd name="T114" fmla="*/ 101 w 231"/>
                <a:gd name="T115" fmla="*/ 255 h 309"/>
                <a:gd name="T116" fmla="*/ 118 w 231"/>
                <a:gd name="T117" fmla="*/ 251 h 309"/>
                <a:gd name="T118" fmla="*/ 134 w 231"/>
                <a:gd name="T119" fmla="*/ 240 h 309"/>
                <a:gd name="T120" fmla="*/ 144 w 231"/>
                <a:gd name="T121" fmla="*/ 228 h 309"/>
                <a:gd name="T122" fmla="*/ 150 w 231"/>
                <a:gd name="T123" fmla="*/ 213 h 309"/>
                <a:gd name="T124" fmla="*/ 152 w 231"/>
                <a:gd name="T125" fmla="*/ 1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309">
                  <a:moveTo>
                    <a:pt x="66" y="97"/>
                  </a:moveTo>
                  <a:lnTo>
                    <a:pt x="6" y="83"/>
                  </a:lnTo>
                  <a:lnTo>
                    <a:pt x="13" y="64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30" y="32"/>
                  </a:lnTo>
                  <a:lnTo>
                    <a:pt x="36" y="25"/>
                  </a:lnTo>
                  <a:lnTo>
                    <a:pt x="41" y="20"/>
                  </a:lnTo>
                  <a:lnTo>
                    <a:pt x="47" y="16"/>
                  </a:lnTo>
                  <a:lnTo>
                    <a:pt x="54" y="11"/>
                  </a:lnTo>
                  <a:lnTo>
                    <a:pt x="62" y="8"/>
                  </a:lnTo>
                  <a:lnTo>
                    <a:pt x="71" y="4"/>
                  </a:lnTo>
                  <a:lnTo>
                    <a:pt x="81" y="3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51" y="3"/>
                  </a:lnTo>
                  <a:lnTo>
                    <a:pt x="166" y="7"/>
                  </a:lnTo>
                  <a:lnTo>
                    <a:pt x="177" y="12"/>
                  </a:lnTo>
                  <a:lnTo>
                    <a:pt x="187" y="18"/>
                  </a:lnTo>
                  <a:lnTo>
                    <a:pt x="196" y="26"/>
                  </a:lnTo>
                  <a:lnTo>
                    <a:pt x="203" y="34"/>
                  </a:lnTo>
                  <a:lnTo>
                    <a:pt x="207" y="44"/>
                  </a:lnTo>
                  <a:lnTo>
                    <a:pt x="211" y="54"/>
                  </a:lnTo>
                  <a:lnTo>
                    <a:pt x="213" y="70"/>
                  </a:lnTo>
                  <a:lnTo>
                    <a:pt x="216" y="90"/>
                  </a:lnTo>
                  <a:lnTo>
                    <a:pt x="216" y="114"/>
                  </a:lnTo>
                  <a:lnTo>
                    <a:pt x="215" y="206"/>
                  </a:lnTo>
                  <a:lnTo>
                    <a:pt x="216" y="224"/>
                  </a:lnTo>
                  <a:lnTo>
                    <a:pt x="216" y="239"/>
                  </a:lnTo>
                  <a:lnTo>
                    <a:pt x="217" y="252"/>
                  </a:lnTo>
                  <a:lnTo>
                    <a:pt x="219" y="263"/>
                  </a:lnTo>
                  <a:lnTo>
                    <a:pt x="223" y="282"/>
                  </a:lnTo>
                  <a:lnTo>
                    <a:pt x="231" y="302"/>
                  </a:lnTo>
                  <a:lnTo>
                    <a:pt x="166" y="302"/>
                  </a:lnTo>
                  <a:lnTo>
                    <a:pt x="163" y="293"/>
                  </a:lnTo>
                  <a:lnTo>
                    <a:pt x="160" y="280"/>
                  </a:lnTo>
                  <a:lnTo>
                    <a:pt x="159" y="273"/>
                  </a:lnTo>
                  <a:lnTo>
                    <a:pt x="158" y="271"/>
                  </a:lnTo>
                  <a:lnTo>
                    <a:pt x="148" y="280"/>
                  </a:lnTo>
                  <a:lnTo>
                    <a:pt x="140" y="288"/>
                  </a:lnTo>
                  <a:lnTo>
                    <a:pt x="131" y="294"/>
                  </a:lnTo>
                  <a:lnTo>
                    <a:pt x="122" y="300"/>
                  </a:lnTo>
                  <a:lnTo>
                    <a:pt x="112" y="304"/>
                  </a:lnTo>
                  <a:lnTo>
                    <a:pt x="102" y="306"/>
                  </a:lnTo>
                  <a:lnTo>
                    <a:pt x="93" y="309"/>
                  </a:lnTo>
                  <a:lnTo>
                    <a:pt x="82" y="309"/>
                  </a:lnTo>
                  <a:lnTo>
                    <a:pt x="73" y="309"/>
                  </a:lnTo>
                  <a:lnTo>
                    <a:pt x="63" y="308"/>
                  </a:lnTo>
                  <a:lnTo>
                    <a:pt x="55" y="306"/>
                  </a:lnTo>
                  <a:lnTo>
                    <a:pt x="47" y="304"/>
                  </a:lnTo>
                  <a:lnTo>
                    <a:pt x="41" y="300"/>
                  </a:lnTo>
                  <a:lnTo>
                    <a:pt x="34" y="296"/>
                  </a:lnTo>
                  <a:lnTo>
                    <a:pt x="28" y="290"/>
                  </a:lnTo>
                  <a:lnTo>
                    <a:pt x="22" y="285"/>
                  </a:lnTo>
                  <a:lnTo>
                    <a:pt x="17" y="278"/>
                  </a:lnTo>
                  <a:lnTo>
                    <a:pt x="13" y="272"/>
                  </a:lnTo>
                  <a:lnTo>
                    <a:pt x="9" y="264"/>
                  </a:lnTo>
                  <a:lnTo>
                    <a:pt x="5" y="256"/>
                  </a:lnTo>
                  <a:lnTo>
                    <a:pt x="4" y="248"/>
                  </a:lnTo>
                  <a:lnTo>
                    <a:pt x="1" y="240"/>
                  </a:lnTo>
                  <a:lnTo>
                    <a:pt x="1" y="231"/>
                  </a:lnTo>
                  <a:lnTo>
                    <a:pt x="0" y="221"/>
                  </a:lnTo>
                  <a:lnTo>
                    <a:pt x="1" y="210"/>
                  </a:lnTo>
                  <a:lnTo>
                    <a:pt x="2" y="198"/>
                  </a:lnTo>
                  <a:lnTo>
                    <a:pt x="6" y="187"/>
                  </a:lnTo>
                  <a:lnTo>
                    <a:pt x="10" y="176"/>
                  </a:lnTo>
                  <a:lnTo>
                    <a:pt x="16" y="167"/>
                  </a:lnTo>
                  <a:lnTo>
                    <a:pt x="22" y="159"/>
                  </a:lnTo>
                  <a:lnTo>
                    <a:pt x="29" y="152"/>
                  </a:lnTo>
                  <a:lnTo>
                    <a:pt x="38" y="147"/>
                  </a:lnTo>
                  <a:lnTo>
                    <a:pt x="47" y="142"/>
                  </a:lnTo>
                  <a:lnTo>
                    <a:pt x="59" y="137"/>
                  </a:lnTo>
                  <a:lnTo>
                    <a:pt x="74" y="133"/>
                  </a:lnTo>
                  <a:lnTo>
                    <a:pt x="90" y="129"/>
                  </a:lnTo>
                  <a:lnTo>
                    <a:pt x="110" y="123"/>
                  </a:lnTo>
                  <a:lnTo>
                    <a:pt x="127" y="118"/>
                  </a:lnTo>
                  <a:lnTo>
                    <a:pt x="142" y="114"/>
                  </a:lnTo>
                  <a:lnTo>
                    <a:pt x="152" y="109"/>
                  </a:lnTo>
                  <a:lnTo>
                    <a:pt x="152" y="101"/>
                  </a:lnTo>
                  <a:lnTo>
                    <a:pt x="152" y="91"/>
                  </a:lnTo>
                  <a:lnTo>
                    <a:pt x="150" y="82"/>
                  </a:lnTo>
                  <a:lnTo>
                    <a:pt x="147" y="74"/>
                  </a:lnTo>
                  <a:lnTo>
                    <a:pt x="143" y="69"/>
                  </a:lnTo>
                  <a:lnTo>
                    <a:pt x="138" y="65"/>
                  </a:lnTo>
                  <a:lnTo>
                    <a:pt x="130" y="62"/>
                  </a:lnTo>
                  <a:lnTo>
                    <a:pt x="120" y="60"/>
                  </a:lnTo>
                  <a:lnTo>
                    <a:pt x="108" y="60"/>
                  </a:lnTo>
                  <a:lnTo>
                    <a:pt x="101" y="60"/>
                  </a:lnTo>
                  <a:lnTo>
                    <a:pt x="93" y="61"/>
                  </a:lnTo>
                  <a:lnTo>
                    <a:pt x="86" y="64"/>
                  </a:lnTo>
                  <a:lnTo>
                    <a:pt x="81" y="68"/>
                  </a:lnTo>
                  <a:lnTo>
                    <a:pt x="77" y="73"/>
                  </a:lnTo>
                  <a:lnTo>
                    <a:pt x="73" y="80"/>
                  </a:lnTo>
                  <a:lnTo>
                    <a:pt x="69" y="87"/>
                  </a:lnTo>
                  <a:lnTo>
                    <a:pt x="66" y="97"/>
                  </a:lnTo>
                  <a:close/>
                  <a:moveTo>
                    <a:pt x="152" y="160"/>
                  </a:moveTo>
                  <a:lnTo>
                    <a:pt x="136" y="166"/>
                  </a:lnTo>
                  <a:lnTo>
                    <a:pt x="112" y="172"/>
                  </a:lnTo>
                  <a:lnTo>
                    <a:pt x="101" y="176"/>
                  </a:lnTo>
                  <a:lnTo>
                    <a:pt x="90" y="179"/>
                  </a:lnTo>
                  <a:lnTo>
                    <a:pt x="83" y="183"/>
                  </a:lnTo>
                  <a:lnTo>
                    <a:pt x="78" y="186"/>
                  </a:lnTo>
                  <a:lnTo>
                    <a:pt x="71" y="192"/>
                  </a:lnTo>
                  <a:lnTo>
                    <a:pt x="69" y="199"/>
                  </a:lnTo>
                  <a:lnTo>
                    <a:pt x="66" y="206"/>
                  </a:lnTo>
                  <a:lnTo>
                    <a:pt x="65" y="213"/>
                  </a:lnTo>
                  <a:lnTo>
                    <a:pt x="66" y="221"/>
                  </a:lnTo>
                  <a:lnTo>
                    <a:pt x="67" y="229"/>
                  </a:lnTo>
                  <a:lnTo>
                    <a:pt x="70" y="236"/>
                  </a:lnTo>
                  <a:lnTo>
                    <a:pt x="75" y="241"/>
                  </a:lnTo>
                  <a:lnTo>
                    <a:pt x="81" y="247"/>
                  </a:lnTo>
                  <a:lnTo>
                    <a:pt x="86" y="251"/>
                  </a:lnTo>
                  <a:lnTo>
                    <a:pt x="94" y="253"/>
                  </a:lnTo>
                  <a:lnTo>
                    <a:pt x="101" y="255"/>
                  </a:lnTo>
                  <a:lnTo>
                    <a:pt x="110" y="253"/>
                  </a:lnTo>
                  <a:lnTo>
                    <a:pt x="118" y="251"/>
                  </a:lnTo>
                  <a:lnTo>
                    <a:pt x="126" y="247"/>
                  </a:lnTo>
                  <a:lnTo>
                    <a:pt x="134" y="240"/>
                  </a:lnTo>
                  <a:lnTo>
                    <a:pt x="139" y="235"/>
                  </a:lnTo>
                  <a:lnTo>
                    <a:pt x="144" y="228"/>
                  </a:lnTo>
                  <a:lnTo>
                    <a:pt x="147" y="221"/>
                  </a:lnTo>
                  <a:lnTo>
                    <a:pt x="150" y="213"/>
                  </a:lnTo>
                  <a:lnTo>
                    <a:pt x="151" y="199"/>
                  </a:lnTo>
                  <a:lnTo>
                    <a:pt x="152" y="176"/>
                  </a:lnTo>
                  <a:lnTo>
                    <a:pt x="152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4" name="Freeform 506">
              <a:extLst>
                <a:ext uri="{FF2B5EF4-FFF2-40B4-BE49-F238E27FC236}">
                  <a16:creationId xmlns:a16="http://schemas.microsoft.com/office/drawing/2014/main" id="{641B300B-DBBA-46A8-8C83-E87619B8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3350"/>
              <a:ext cx="23" cy="64"/>
            </a:xfrm>
            <a:custGeom>
              <a:avLst/>
              <a:gdLst>
                <a:gd name="T0" fmla="*/ 93 w 93"/>
                <a:gd name="T1" fmla="*/ 258 h 258"/>
                <a:gd name="T2" fmla="*/ 51 w 93"/>
                <a:gd name="T3" fmla="*/ 258 h 258"/>
                <a:gd name="T4" fmla="*/ 51 w 93"/>
                <a:gd name="T5" fmla="*/ 73 h 258"/>
                <a:gd name="T6" fmla="*/ 41 w 93"/>
                <a:gd name="T7" fmla="*/ 84 h 258"/>
                <a:gd name="T8" fmla="*/ 28 w 93"/>
                <a:gd name="T9" fmla="*/ 94 h 258"/>
                <a:gd name="T10" fmla="*/ 14 w 93"/>
                <a:gd name="T11" fmla="*/ 102 h 258"/>
                <a:gd name="T12" fmla="*/ 0 w 93"/>
                <a:gd name="T13" fmla="*/ 110 h 258"/>
                <a:gd name="T14" fmla="*/ 0 w 93"/>
                <a:gd name="T15" fmla="*/ 65 h 258"/>
                <a:gd name="T16" fmla="*/ 8 w 93"/>
                <a:gd name="T17" fmla="*/ 61 h 258"/>
                <a:gd name="T18" fmla="*/ 17 w 93"/>
                <a:gd name="T19" fmla="*/ 56 h 258"/>
                <a:gd name="T20" fmla="*/ 25 w 93"/>
                <a:gd name="T21" fmla="*/ 49 h 258"/>
                <a:gd name="T22" fmla="*/ 34 w 93"/>
                <a:gd name="T23" fmla="*/ 41 h 258"/>
                <a:gd name="T24" fmla="*/ 42 w 93"/>
                <a:gd name="T25" fmla="*/ 32 h 258"/>
                <a:gd name="T26" fmla="*/ 50 w 93"/>
                <a:gd name="T27" fmla="*/ 23 h 258"/>
                <a:gd name="T28" fmla="*/ 55 w 93"/>
                <a:gd name="T29" fmla="*/ 12 h 258"/>
                <a:gd name="T30" fmla="*/ 59 w 93"/>
                <a:gd name="T31" fmla="*/ 0 h 258"/>
                <a:gd name="T32" fmla="*/ 93 w 93"/>
                <a:gd name="T33" fmla="*/ 0 h 258"/>
                <a:gd name="T34" fmla="*/ 93 w 93"/>
                <a:gd name="T3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258">
                  <a:moveTo>
                    <a:pt x="93" y="258"/>
                  </a:moveTo>
                  <a:lnTo>
                    <a:pt x="51" y="258"/>
                  </a:lnTo>
                  <a:lnTo>
                    <a:pt x="51" y="73"/>
                  </a:lnTo>
                  <a:lnTo>
                    <a:pt x="41" y="84"/>
                  </a:lnTo>
                  <a:lnTo>
                    <a:pt x="28" y="94"/>
                  </a:lnTo>
                  <a:lnTo>
                    <a:pt x="14" y="102"/>
                  </a:lnTo>
                  <a:lnTo>
                    <a:pt x="0" y="110"/>
                  </a:lnTo>
                  <a:lnTo>
                    <a:pt x="0" y="65"/>
                  </a:lnTo>
                  <a:lnTo>
                    <a:pt x="8" y="61"/>
                  </a:lnTo>
                  <a:lnTo>
                    <a:pt x="17" y="56"/>
                  </a:lnTo>
                  <a:lnTo>
                    <a:pt x="25" y="49"/>
                  </a:lnTo>
                  <a:lnTo>
                    <a:pt x="34" y="41"/>
                  </a:lnTo>
                  <a:lnTo>
                    <a:pt x="42" y="32"/>
                  </a:lnTo>
                  <a:lnTo>
                    <a:pt x="50" y="23"/>
                  </a:lnTo>
                  <a:lnTo>
                    <a:pt x="55" y="12"/>
                  </a:lnTo>
                  <a:lnTo>
                    <a:pt x="59" y="0"/>
                  </a:lnTo>
                  <a:lnTo>
                    <a:pt x="93" y="0"/>
                  </a:lnTo>
                  <a:lnTo>
                    <a:pt x="93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275" name="Freeform 507">
              <a:extLst>
                <a:ext uri="{FF2B5EF4-FFF2-40B4-BE49-F238E27FC236}">
                  <a16:creationId xmlns:a16="http://schemas.microsoft.com/office/drawing/2014/main" id="{D468B571-9128-408A-ACEF-E4AA1D34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350"/>
              <a:ext cx="35" cy="64"/>
            </a:xfrm>
            <a:custGeom>
              <a:avLst/>
              <a:gdLst>
                <a:gd name="T0" fmla="*/ 142 w 142"/>
                <a:gd name="T1" fmla="*/ 258 h 258"/>
                <a:gd name="T2" fmla="*/ 3 w 142"/>
                <a:gd name="T3" fmla="*/ 244 h 258"/>
                <a:gd name="T4" fmla="*/ 10 w 142"/>
                <a:gd name="T5" fmla="*/ 220 h 258"/>
                <a:gd name="T6" fmla="*/ 22 w 142"/>
                <a:gd name="T7" fmla="*/ 197 h 258"/>
                <a:gd name="T8" fmla="*/ 44 w 142"/>
                <a:gd name="T9" fmla="*/ 165 h 258"/>
                <a:gd name="T10" fmla="*/ 73 w 142"/>
                <a:gd name="T11" fmla="*/ 133 h 258"/>
                <a:gd name="T12" fmla="*/ 89 w 142"/>
                <a:gd name="T13" fmla="*/ 112 h 258"/>
                <a:gd name="T14" fmla="*/ 97 w 142"/>
                <a:gd name="T15" fmla="*/ 97 h 258"/>
                <a:gd name="T16" fmla="*/ 101 w 142"/>
                <a:gd name="T17" fmla="*/ 83 h 258"/>
                <a:gd name="T18" fmla="*/ 101 w 142"/>
                <a:gd name="T19" fmla="*/ 68 h 258"/>
                <a:gd name="T20" fmla="*/ 98 w 142"/>
                <a:gd name="T21" fmla="*/ 55 h 258"/>
                <a:gd name="T22" fmla="*/ 91 w 142"/>
                <a:gd name="T23" fmla="*/ 47 h 258"/>
                <a:gd name="T24" fmla="*/ 81 w 142"/>
                <a:gd name="T25" fmla="*/ 41 h 258"/>
                <a:gd name="T26" fmla="*/ 69 w 142"/>
                <a:gd name="T27" fmla="*/ 41 h 258"/>
                <a:gd name="T28" fmla="*/ 59 w 142"/>
                <a:gd name="T29" fmla="*/ 47 h 258"/>
                <a:gd name="T30" fmla="*/ 51 w 142"/>
                <a:gd name="T31" fmla="*/ 56 h 258"/>
                <a:gd name="T32" fmla="*/ 47 w 142"/>
                <a:gd name="T33" fmla="*/ 71 h 258"/>
                <a:gd name="T34" fmla="*/ 6 w 142"/>
                <a:gd name="T35" fmla="*/ 76 h 258"/>
                <a:gd name="T36" fmla="*/ 14 w 142"/>
                <a:gd name="T37" fmla="*/ 41 h 258"/>
                <a:gd name="T38" fmla="*/ 20 w 142"/>
                <a:gd name="T39" fmla="*/ 28 h 258"/>
                <a:gd name="T40" fmla="*/ 28 w 142"/>
                <a:gd name="T41" fmla="*/ 19 h 258"/>
                <a:gd name="T42" fmla="*/ 49 w 142"/>
                <a:gd name="T43" fmla="*/ 6 h 258"/>
                <a:gd name="T44" fmla="*/ 76 w 142"/>
                <a:gd name="T45" fmla="*/ 0 h 258"/>
                <a:gd name="T46" fmla="*/ 91 w 142"/>
                <a:gd name="T47" fmla="*/ 2 h 258"/>
                <a:gd name="T48" fmla="*/ 104 w 142"/>
                <a:gd name="T49" fmla="*/ 6 h 258"/>
                <a:gd name="T50" fmla="*/ 116 w 142"/>
                <a:gd name="T51" fmla="*/ 12 h 258"/>
                <a:gd name="T52" fmla="*/ 125 w 142"/>
                <a:gd name="T53" fmla="*/ 22 h 258"/>
                <a:gd name="T54" fmla="*/ 138 w 142"/>
                <a:gd name="T55" fmla="*/ 44 h 258"/>
                <a:gd name="T56" fmla="*/ 142 w 142"/>
                <a:gd name="T57" fmla="*/ 72 h 258"/>
                <a:gd name="T58" fmla="*/ 138 w 142"/>
                <a:gd name="T59" fmla="*/ 105 h 258"/>
                <a:gd name="T60" fmla="*/ 121 w 142"/>
                <a:gd name="T61" fmla="*/ 137 h 258"/>
                <a:gd name="T62" fmla="*/ 94 w 142"/>
                <a:gd name="T63" fmla="*/ 170 h 258"/>
                <a:gd name="T64" fmla="*/ 71 w 142"/>
                <a:gd name="T65" fmla="*/ 198 h 258"/>
                <a:gd name="T66" fmla="*/ 63 w 142"/>
                <a:gd name="T67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58">
                  <a:moveTo>
                    <a:pt x="142" y="213"/>
                  </a:moveTo>
                  <a:lnTo>
                    <a:pt x="142" y="258"/>
                  </a:lnTo>
                  <a:lnTo>
                    <a:pt x="0" y="258"/>
                  </a:lnTo>
                  <a:lnTo>
                    <a:pt x="3" y="244"/>
                  </a:lnTo>
                  <a:lnTo>
                    <a:pt x="6" y="232"/>
                  </a:lnTo>
                  <a:lnTo>
                    <a:pt x="10" y="220"/>
                  </a:lnTo>
                  <a:lnTo>
                    <a:pt x="15" y="209"/>
                  </a:lnTo>
                  <a:lnTo>
                    <a:pt x="22" y="197"/>
                  </a:lnTo>
                  <a:lnTo>
                    <a:pt x="32" y="182"/>
                  </a:lnTo>
                  <a:lnTo>
                    <a:pt x="44" y="165"/>
                  </a:lnTo>
                  <a:lnTo>
                    <a:pt x="60" y="148"/>
                  </a:lnTo>
                  <a:lnTo>
                    <a:pt x="73" y="133"/>
                  </a:lnTo>
                  <a:lnTo>
                    <a:pt x="83" y="121"/>
                  </a:lnTo>
                  <a:lnTo>
                    <a:pt x="89" y="112"/>
                  </a:lnTo>
                  <a:lnTo>
                    <a:pt x="94" y="105"/>
                  </a:lnTo>
                  <a:lnTo>
                    <a:pt x="97" y="97"/>
                  </a:lnTo>
                  <a:lnTo>
                    <a:pt x="100" y="90"/>
                  </a:lnTo>
                  <a:lnTo>
                    <a:pt x="101" y="83"/>
                  </a:lnTo>
                  <a:lnTo>
                    <a:pt x="102" y="76"/>
                  </a:lnTo>
                  <a:lnTo>
                    <a:pt x="101" y="68"/>
                  </a:lnTo>
                  <a:lnTo>
                    <a:pt x="100" y="61"/>
                  </a:lnTo>
                  <a:lnTo>
                    <a:pt x="98" y="55"/>
                  </a:lnTo>
                  <a:lnTo>
                    <a:pt x="94" y="49"/>
                  </a:lnTo>
                  <a:lnTo>
                    <a:pt x="91" y="47"/>
                  </a:lnTo>
                  <a:lnTo>
                    <a:pt x="87" y="44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9" y="41"/>
                  </a:lnTo>
                  <a:lnTo>
                    <a:pt x="64" y="44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51" y="56"/>
                  </a:lnTo>
                  <a:lnTo>
                    <a:pt x="48" y="63"/>
                  </a:lnTo>
                  <a:lnTo>
                    <a:pt x="47" y="71"/>
                  </a:lnTo>
                  <a:lnTo>
                    <a:pt x="45" y="81"/>
                  </a:lnTo>
                  <a:lnTo>
                    <a:pt x="6" y="76"/>
                  </a:lnTo>
                  <a:lnTo>
                    <a:pt x="8" y="57"/>
                  </a:lnTo>
                  <a:lnTo>
                    <a:pt x="14" y="41"/>
                  </a:lnTo>
                  <a:lnTo>
                    <a:pt x="16" y="35"/>
                  </a:lnTo>
                  <a:lnTo>
                    <a:pt x="20" y="28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9" y="11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4" y="6"/>
                  </a:lnTo>
                  <a:lnTo>
                    <a:pt x="109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5" y="22"/>
                  </a:lnTo>
                  <a:lnTo>
                    <a:pt x="133" y="32"/>
                  </a:lnTo>
                  <a:lnTo>
                    <a:pt x="138" y="44"/>
                  </a:lnTo>
                  <a:lnTo>
                    <a:pt x="142" y="57"/>
                  </a:lnTo>
                  <a:lnTo>
                    <a:pt x="142" y="72"/>
                  </a:lnTo>
                  <a:lnTo>
                    <a:pt x="141" y="89"/>
                  </a:lnTo>
                  <a:lnTo>
                    <a:pt x="138" y="105"/>
                  </a:lnTo>
                  <a:lnTo>
                    <a:pt x="132" y="121"/>
                  </a:lnTo>
                  <a:lnTo>
                    <a:pt x="121" y="137"/>
                  </a:lnTo>
                  <a:lnTo>
                    <a:pt x="112" y="152"/>
                  </a:lnTo>
                  <a:lnTo>
                    <a:pt x="94" y="170"/>
                  </a:lnTo>
                  <a:lnTo>
                    <a:pt x="80" y="187"/>
                  </a:lnTo>
                  <a:lnTo>
                    <a:pt x="71" y="198"/>
                  </a:lnTo>
                  <a:lnTo>
                    <a:pt x="67" y="205"/>
                  </a:lnTo>
                  <a:lnTo>
                    <a:pt x="63" y="213"/>
                  </a:lnTo>
                  <a:lnTo>
                    <a:pt x="14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push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3" name="Text Box 3">
            <a:extLst>
              <a:ext uri="{FF2B5EF4-FFF2-40B4-BE49-F238E27FC236}">
                <a16:creationId xmlns:a16="http://schemas.microsoft.com/office/drawing/2014/main" id="{457F1B1E-C27F-417A-96CA-1679C0E8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265-266),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36325" name="Picture 5">
            <a:extLst>
              <a:ext uri="{FF2B5EF4-FFF2-40B4-BE49-F238E27FC236}">
                <a16:creationId xmlns:a16="http://schemas.microsoft.com/office/drawing/2014/main" id="{0873F03A-1C49-4AD0-83B1-86AD0175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4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6326" name="Text Box 6">
            <a:extLst>
              <a:ext uri="{FF2B5EF4-FFF2-40B4-BE49-F238E27FC236}">
                <a16:creationId xmlns:a16="http://schemas.microsoft.com/office/drawing/2014/main" id="{499D9A69-8F56-4345-8193-41175E501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52725"/>
            <a:ext cx="82470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Involucrada en una variedad de procesos metabólicos/energéticos</a:t>
            </a:r>
          </a:p>
        </p:txBody>
      </p:sp>
      <p:pic>
        <p:nvPicPr>
          <p:cNvPr id="1336327" name="Picture 7">
            <a:extLst>
              <a:ext uri="{FF2B5EF4-FFF2-40B4-BE49-F238E27FC236}">
                <a16:creationId xmlns:a16="http://schemas.microsoft.com/office/drawing/2014/main" id="{EAB753A1-0BDF-48B4-8D32-12D74BD5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31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6328" name="Text Box 8">
            <a:extLst>
              <a:ext uri="{FF2B5EF4-FFF2-40B4-BE49-F238E27FC236}">
                <a16:creationId xmlns:a16="http://schemas.microsoft.com/office/drawing/2014/main" id="{6EC8985D-5BDE-4EE4-A23F-BA4404D9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641725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Ampliamente disponible a niveles bajos en muchos alimentos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E6249-E8E5-425C-8874-9DDE614175E5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6332" name="Picture 12">
            <a:extLst>
              <a:ext uri="{FF2B5EF4-FFF2-40B4-BE49-F238E27FC236}">
                <a16:creationId xmlns:a16="http://schemas.microsoft.com/office/drawing/2014/main" id="{A5928107-346D-4FE1-AE40-763EC500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E855A6-F425-4A10-BD2E-601DAA3F50F1}"/>
              </a:ext>
            </a:extLst>
          </p:cNvPr>
          <p:cNvSpPr>
            <a:spLocks/>
          </p:cNvSpPr>
          <p:nvPr/>
        </p:nvSpPr>
        <p:spPr bwMode="auto">
          <a:xfrm>
            <a:off x="1187450" y="20335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1" name="Text Box 3">
            <a:extLst>
              <a:ext uri="{FF2B5EF4-FFF2-40B4-BE49-F238E27FC236}">
                <a16:creationId xmlns:a16="http://schemas.microsoft.com/office/drawing/2014/main" id="{DADA6367-120D-4A9D-97E5-8707F7D4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0235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265-266),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38373" name="Picture 5">
            <a:extLst>
              <a:ext uri="{FF2B5EF4-FFF2-40B4-BE49-F238E27FC236}">
                <a16:creationId xmlns:a16="http://schemas.microsoft.com/office/drawing/2014/main" id="{21A3E4C7-F288-457C-8490-341E0B2D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385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74" name="Text Box 6">
            <a:extLst>
              <a:ext uri="{FF2B5EF4-FFF2-40B4-BE49-F238E27FC236}">
                <a16:creationId xmlns:a16="http://schemas.microsoft.com/office/drawing/2014/main" id="{F93D5473-B5F5-4FFE-9327-F22106DC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367088"/>
            <a:ext cx="8293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Trabaja como una coenzima para algunas enzimas carboxilasas que están involucradas en:</a:t>
            </a:r>
          </a:p>
        </p:txBody>
      </p:sp>
      <p:pic>
        <p:nvPicPr>
          <p:cNvPr id="1338377" name="Picture 9">
            <a:extLst>
              <a:ext uri="{FF2B5EF4-FFF2-40B4-BE49-F238E27FC236}">
                <a16:creationId xmlns:a16="http://schemas.microsoft.com/office/drawing/2014/main" id="{9826E919-12C7-47C9-83E5-A404123E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2354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78" name="Text Box 10">
            <a:extLst>
              <a:ext uri="{FF2B5EF4-FFF2-40B4-BE49-F238E27FC236}">
                <a16:creationId xmlns:a16="http://schemas.microsoft.com/office/drawing/2014/main" id="{4996CC7F-A012-43D5-A193-D762DAFE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1592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Gluconeogénesis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38379" name="Picture 11">
            <a:extLst>
              <a:ext uri="{FF2B5EF4-FFF2-40B4-BE49-F238E27FC236}">
                <a16:creationId xmlns:a16="http://schemas.microsoft.com/office/drawing/2014/main" id="{5F9C3CB1-71FE-43E4-842E-375E7177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466566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80" name="Text Box 12">
            <a:extLst>
              <a:ext uri="{FF2B5EF4-FFF2-40B4-BE49-F238E27FC236}">
                <a16:creationId xmlns:a16="http://schemas.microsoft.com/office/drawing/2014/main" id="{65E74B53-CA03-4EB3-92C7-11A9A0A2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58946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Síntesis de ácidos grasos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38381" name="Picture 13">
            <a:extLst>
              <a:ext uri="{FF2B5EF4-FFF2-40B4-BE49-F238E27FC236}">
                <a16:creationId xmlns:a16="http://schemas.microsoft.com/office/drawing/2014/main" id="{4D18732C-20FB-4429-BB02-3628D400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50768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82" name="Text Box 14">
            <a:extLst>
              <a:ext uri="{FF2B5EF4-FFF2-40B4-BE49-F238E27FC236}">
                <a16:creationId xmlns:a16="http://schemas.microsoft.com/office/drawing/2014/main" id="{D82E1D1E-267B-446E-B37D-0D8904A4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5000625"/>
            <a:ext cx="77644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Metabolismo de ácidos grasos de tipo “odd-chain-length” y ciertos amonoácidos para energía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38383" name="Picture 15">
            <a:extLst>
              <a:ext uri="{FF2B5EF4-FFF2-40B4-BE49-F238E27FC236}">
                <a16:creationId xmlns:a16="http://schemas.microsoft.com/office/drawing/2014/main" id="{7C81D25E-F4D5-4963-AEEA-AECCE972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082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84" name="Text Box 16">
            <a:extLst>
              <a:ext uri="{FF2B5EF4-FFF2-40B4-BE49-F238E27FC236}">
                <a16:creationId xmlns:a16="http://schemas.microsoft.com/office/drawing/2014/main" id="{220B1544-CD3F-4C95-B307-29C9AA1D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536825"/>
            <a:ext cx="82216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Es vital en el metabolismo de los hidratos de carbono, ácidos grasos y el aminoácido leucina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59370-B714-4875-9ADC-A01D9DDB7AD3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8386" name="Picture 18">
            <a:extLst>
              <a:ext uri="{FF2B5EF4-FFF2-40B4-BE49-F238E27FC236}">
                <a16:creationId xmlns:a16="http://schemas.microsoft.com/office/drawing/2014/main" id="{240DBF92-059B-44AC-86A7-D007326A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849DC3-4F88-4940-8CC9-9693C636CE49}"/>
              </a:ext>
            </a:extLst>
          </p:cNvPr>
          <p:cNvSpPr>
            <a:spLocks/>
          </p:cNvSpPr>
          <p:nvPr/>
        </p:nvSpPr>
        <p:spPr bwMode="auto">
          <a:xfrm>
            <a:off x="1403350" y="1917700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9" name="Text Box 3">
            <a:extLst>
              <a:ext uri="{FF2B5EF4-FFF2-40B4-BE49-F238E27FC236}">
                <a16:creationId xmlns:a16="http://schemas.microsoft.com/office/drawing/2014/main" id="{6DBD7FB7-81B5-469D-A4C1-F1B0B6E1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265-266),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40421" name="Picture 5">
            <a:extLst>
              <a:ext uri="{FF2B5EF4-FFF2-40B4-BE49-F238E27FC236}">
                <a16:creationId xmlns:a16="http://schemas.microsoft.com/office/drawing/2014/main" id="{A9474D9C-3F10-48FF-9F6C-0979505F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654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22" name="Text Box 6">
            <a:extLst>
              <a:ext uri="{FF2B5EF4-FFF2-40B4-BE49-F238E27FC236}">
                <a16:creationId xmlns:a16="http://schemas.microsoft.com/office/drawing/2014/main" id="{8B16029B-95F8-46E8-BB5E-A4083466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194050"/>
            <a:ext cx="24860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Melasa</a:t>
            </a:r>
          </a:p>
        </p:txBody>
      </p:sp>
      <p:pic>
        <p:nvPicPr>
          <p:cNvPr id="1340423" name="Picture 7">
            <a:extLst>
              <a:ext uri="{FF2B5EF4-FFF2-40B4-BE49-F238E27FC236}">
                <a16:creationId xmlns:a16="http://schemas.microsoft.com/office/drawing/2014/main" id="{3A17BED2-8CC2-4B66-8BE6-E527AEF4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09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24" name="Text Box 8">
            <a:extLst>
              <a:ext uri="{FF2B5EF4-FFF2-40B4-BE49-F238E27FC236}">
                <a16:creationId xmlns:a16="http://schemas.microsoft.com/office/drawing/2014/main" id="{695B86EF-BF9B-442A-81E9-50BBB717B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49513"/>
            <a:ext cx="18859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Hígado</a:t>
            </a:r>
          </a:p>
        </p:txBody>
      </p:sp>
      <p:pic>
        <p:nvPicPr>
          <p:cNvPr id="1340425" name="Picture 9">
            <a:extLst>
              <a:ext uri="{FF2B5EF4-FFF2-40B4-BE49-F238E27FC236}">
                <a16:creationId xmlns:a16="http://schemas.microsoft.com/office/drawing/2014/main" id="{8136718F-C167-4FF7-A02D-7A287521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7188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26" name="Text Box 10">
            <a:extLst>
              <a:ext uri="{FF2B5EF4-FFF2-40B4-BE49-F238E27FC236}">
                <a16:creationId xmlns:a16="http://schemas.microsoft.com/office/drawing/2014/main" id="{688DEB52-76BF-4CBA-8B51-ADADE64C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600450"/>
            <a:ext cx="21018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Maní tostado</a:t>
            </a:r>
          </a:p>
        </p:txBody>
      </p:sp>
      <p:pic>
        <p:nvPicPr>
          <p:cNvPr id="1340427" name="Picture 11">
            <a:extLst>
              <a:ext uri="{FF2B5EF4-FFF2-40B4-BE49-F238E27FC236}">
                <a16:creationId xmlns:a16="http://schemas.microsoft.com/office/drawing/2014/main" id="{9A3B86AB-6E04-40A4-B263-2EC5D741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97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28" name="Text Box 12">
            <a:extLst>
              <a:ext uri="{FF2B5EF4-FFF2-40B4-BE49-F238E27FC236}">
                <a16:creationId xmlns:a16="http://schemas.microsoft.com/office/drawing/2014/main" id="{6F211E0D-A768-44C8-B120-C5506390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08288"/>
            <a:ext cx="13827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Avena</a:t>
            </a:r>
          </a:p>
        </p:txBody>
      </p:sp>
      <p:pic>
        <p:nvPicPr>
          <p:cNvPr id="1340429" name="Picture 13">
            <a:extLst>
              <a:ext uri="{FF2B5EF4-FFF2-40B4-BE49-F238E27FC236}">
                <a16:creationId xmlns:a16="http://schemas.microsoft.com/office/drawing/2014/main" id="{5F6ECBC4-9A8F-47E8-BA1A-16FB4FA9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5447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30" name="Text Box 14">
            <a:extLst>
              <a:ext uri="{FF2B5EF4-FFF2-40B4-BE49-F238E27FC236}">
                <a16:creationId xmlns:a16="http://schemas.microsoft.com/office/drawing/2014/main" id="{CE81CEDD-17C2-44F9-A220-4292202D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473325"/>
            <a:ext cx="36385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Salvado (bran) de trigo</a:t>
            </a:r>
          </a:p>
        </p:txBody>
      </p:sp>
      <p:pic>
        <p:nvPicPr>
          <p:cNvPr id="1340431" name="Picture 15">
            <a:extLst>
              <a:ext uri="{FF2B5EF4-FFF2-40B4-BE49-F238E27FC236}">
                <a16:creationId xmlns:a16="http://schemas.microsoft.com/office/drawing/2014/main" id="{43CE1E7B-8024-4DF7-AA83-F67759B8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416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32" name="Text Box 16">
            <a:extLst>
              <a:ext uri="{FF2B5EF4-FFF2-40B4-BE49-F238E27FC236}">
                <a16:creationId xmlns:a16="http://schemas.microsoft.com/office/drawing/2014/main" id="{01DCCF03-152E-4A8D-9999-490B89B9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170238"/>
            <a:ext cx="18859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Almendras</a:t>
            </a:r>
          </a:p>
        </p:txBody>
      </p:sp>
      <p:pic>
        <p:nvPicPr>
          <p:cNvPr id="1340433" name="Picture 17">
            <a:extLst>
              <a:ext uri="{FF2B5EF4-FFF2-40B4-BE49-F238E27FC236}">
                <a16:creationId xmlns:a16="http://schemas.microsoft.com/office/drawing/2014/main" id="{2716D28D-D494-4A7C-98B2-84FDD684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9051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34" name="Text Box 18">
            <a:extLst>
              <a:ext uri="{FF2B5EF4-FFF2-40B4-BE49-F238E27FC236}">
                <a16:creationId xmlns:a16="http://schemas.microsoft.com/office/drawing/2014/main" id="{F2720111-8E37-4491-9023-B753279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833688"/>
            <a:ext cx="3494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Levadura de cerveza</a:t>
            </a:r>
          </a:p>
        </p:txBody>
      </p:sp>
      <p:pic>
        <p:nvPicPr>
          <p:cNvPr id="1340437" name="Picture 21">
            <a:extLst>
              <a:ext uri="{FF2B5EF4-FFF2-40B4-BE49-F238E27FC236}">
                <a16:creationId xmlns:a16="http://schemas.microsoft.com/office/drawing/2014/main" id="{E7284D11-E6D5-4F81-87CF-9ED6EA64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05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38" name="Text Box 22">
            <a:extLst>
              <a:ext uri="{FF2B5EF4-FFF2-40B4-BE49-F238E27FC236}">
                <a16:creationId xmlns:a16="http://schemas.microsoft.com/office/drawing/2014/main" id="{ACDB7B0B-7106-45E7-84A7-A1136701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33838"/>
            <a:ext cx="67341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Fuente endogénica: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 i="1">
                <a:latin typeface="Tahoma" panose="020B0604030504040204" pitchFamily="34" charset="0"/>
              </a:rPr>
              <a:t>Síntesis bacterial en el colon</a:t>
            </a:r>
          </a:p>
        </p:txBody>
      </p:sp>
      <p:pic>
        <p:nvPicPr>
          <p:cNvPr id="1340439" name="Picture 23">
            <a:extLst>
              <a:ext uri="{FF2B5EF4-FFF2-40B4-BE49-F238E27FC236}">
                <a16:creationId xmlns:a16="http://schemas.microsoft.com/office/drawing/2014/main" id="{E08FAD26-5767-4876-B646-58B26C0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815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40" name="Text Box 24">
            <a:extLst>
              <a:ext uri="{FF2B5EF4-FFF2-40B4-BE49-F238E27FC236}">
                <a16:creationId xmlns:a16="http://schemas.microsoft.com/office/drawing/2014/main" id="{37171737-331F-4DCB-821F-CB2D1EB1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910138"/>
            <a:ext cx="82454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Aunque la biotina no se concentra en ellos, los productos lácteos representan una fuente significante de biotina debido a su prevalencia en la dieta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53FE-5EAD-4786-8AA8-E9663D5696F9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40442" name="Picture 26">
            <a:extLst>
              <a:ext uri="{FF2B5EF4-FFF2-40B4-BE49-F238E27FC236}">
                <a16:creationId xmlns:a16="http://schemas.microsoft.com/office/drawing/2014/main" id="{C0550EE4-E0D8-4110-A957-2E79F77E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1212E7-211F-4C35-A278-C9E259928510}"/>
              </a:ext>
            </a:extLst>
          </p:cNvPr>
          <p:cNvSpPr>
            <a:spLocks/>
          </p:cNvSpPr>
          <p:nvPr/>
        </p:nvSpPr>
        <p:spPr bwMode="auto">
          <a:xfrm>
            <a:off x="1403350" y="184467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7" name="Text Box 3">
            <a:extLst>
              <a:ext uri="{FF2B5EF4-FFF2-40B4-BE49-F238E27FC236}">
                <a16:creationId xmlns:a16="http://schemas.microsoft.com/office/drawing/2014/main" id="{71A827D9-B4FC-4EB1-B2C7-A15F7B81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42471" name="Picture 7">
            <a:extLst>
              <a:ext uri="{FF2B5EF4-FFF2-40B4-BE49-F238E27FC236}">
                <a16:creationId xmlns:a16="http://schemas.microsoft.com/office/drawing/2014/main" id="{0412A38A-4196-4449-AAFD-32F07EFA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9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2472" name="Text Box 8">
            <a:extLst>
              <a:ext uri="{FF2B5EF4-FFF2-40B4-BE49-F238E27FC236}">
                <a16:creationId xmlns:a16="http://schemas.microsoft.com/office/drawing/2014/main" id="{AFC8FFF5-1CAB-4469-8A54-12D49A78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7082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AI para biotina:</a:t>
            </a:r>
          </a:p>
        </p:txBody>
      </p:sp>
      <p:pic>
        <p:nvPicPr>
          <p:cNvPr id="1342473" name="Picture 9">
            <a:extLst>
              <a:ext uri="{FF2B5EF4-FFF2-40B4-BE49-F238E27FC236}">
                <a16:creationId xmlns:a16="http://schemas.microsoft.com/office/drawing/2014/main" id="{255FBE31-BF87-461A-9BFB-C3D34740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2353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2474" name="Text Box 10">
            <a:extLst>
              <a:ext uri="{FF2B5EF4-FFF2-40B4-BE49-F238E27FC236}">
                <a16:creationId xmlns:a16="http://schemas.microsoft.com/office/drawing/2014/main" id="{43A8A2E4-FE79-407F-94A1-2164BD0B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591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Adultos (mujeres y varones):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42475" name="Picture 11">
            <a:extLst>
              <a:ext uri="{FF2B5EF4-FFF2-40B4-BE49-F238E27FC236}">
                <a16:creationId xmlns:a16="http://schemas.microsoft.com/office/drawing/2014/main" id="{12F695CD-DC3E-4989-99B0-D5473A6C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6655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2476" name="Text Box 12">
            <a:extLst>
              <a:ext uri="{FF2B5EF4-FFF2-40B4-BE49-F238E27FC236}">
                <a16:creationId xmlns:a16="http://schemas.microsoft.com/office/drawing/2014/main" id="{0DB20C17-A77A-4359-BF0B-278E4B0F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66871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30 µg/día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3FEC0-D67D-4D1E-9911-6AC89B7C398D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42478" name="Picture 14">
            <a:extLst>
              <a:ext uri="{FF2B5EF4-FFF2-40B4-BE49-F238E27FC236}">
                <a16:creationId xmlns:a16="http://schemas.microsoft.com/office/drawing/2014/main" id="{6D3E5268-AF5F-48E4-AD10-2A16A830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A5A26D-4F36-428F-99CB-51803F70647B}"/>
              </a:ext>
            </a:extLst>
          </p:cNvPr>
          <p:cNvSpPr>
            <a:spLocks/>
          </p:cNvSpPr>
          <p:nvPr/>
        </p:nvSpPr>
        <p:spPr bwMode="auto">
          <a:xfrm>
            <a:off x="1403350" y="1916113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 DIARIAS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5" name="Text Box 3">
            <a:extLst>
              <a:ext uri="{FF2B5EF4-FFF2-40B4-BE49-F238E27FC236}">
                <a16:creationId xmlns:a16="http://schemas.microsoft.com/office/drawing/2014/main" id="{A7E7A660-3A76-45E7-8C22-1EFC54DB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44519" name="Picture 7">
            <a:extLst>
              <a:ext uri="{FF2B5EF4-FFF2-40B4-BE49-F238E27FC236}">
                <a16:creationId xmlns:a16="http://schemas.microsoft.com/office/drawing/2014/main" id="{9451B4F4-3050-4631-869C-B7E2CA91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5638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4520" name="Text Box 8">
            <a:extLst>
              <a:ext uri="{FF2B5EF4-FFF2-40B4-BE49-F238E27FC236}">
                <a16:creationId xmlns:a16="http://schemas.microsoft.com/office/drawing/2014/main" id="{736C4DF1-06C8-4D41-BA65-DE58A2F2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923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Causas:</a:t>
            </a:r>
          </a:p>
        </p:txBody>
      </p:sp>
      <p:pic>
        <p:nvPicPr>
          <p:cNvPr id="1344521" name="Picture 9">
            <a:extLst>
              <a:ext uri="{FF2B5EF4-FFF2-40B4-BE49-F238E27FC236}">
                <a16:creationId xmlns:a16="http://schemas.microsoft.com/office/drawing/2014/main" id="{8D7EDFAB-5A06-4C75-977C-2A8DAB7B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29479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4522" name="Text Box 10">
            <a:extLst>
              <a:ext uri="{FF2B5EF4-FFF2-40B4-BE49-F238E27FC236}">
                <a16:creationId xmlns:a16="http://schemas.microsoft.com/office/drawing/2014/main" id="{2AB008A0-0952-4262-8B97-3F13AA5B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87178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 restrictiva a largo plazo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44523" name="Picture 11">
            <a:extLst>
              <a:ext uri="{FF2B5EF4-FFF2-40B4-BE49-F238E27FC236}">
                <a16:creationId xmlns:a16="http://schemas.microsoft.com/office/drawing/2014/main" id="{E38D30AD-1867-4027-8904-6272EE11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4524" name="Text Box 12">
            <a:extLst>
              <a:ext uri="{FF2B5EF4-FFF2-40B4-BE49-F238E27FC236}">
                <a16:creationId xmlns:a16="http://schemas.microsoft.com/office/drawing/2014/main" id="{5FE70190-2AF0-4DDF-B99F-B59090A3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511675"/>
            <a:ext cx="5991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Contiene una proteína que inhibe la absorción de biotina: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344525" name="Picture 13">
            <a:extLst>
              <a:ext uri="{FF2B5EF4-FFF2-40B4-BE49-F238E27FC236}">
                <a16:creationId xmlns:a16="http://schemas.microsoft.com/office/drawing/2014/main" id="{DE0C84DB-B2A2-4A6C-ADF7-A0D7D9D3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3360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4526" name="Text Box 14">
            <a:extLst>
              <a:ext uri="{FF2B5EF4-FFF2-40B4-BE49-F238E27FC236}">
                <a16:creationId xmlns:a16="http://schemas.microsoft.com/office/drawing/2014/main" id="{D005526F-EF03-4A7B-BCC0-59722C9E6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284538"/>
            <a:ext cx="63261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Dieta adelgazante combinada con antibióticos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44527" name="Picture 15">
            <a:extLst>
              <a:ext uri="{FF2B5EF4-FFF2-40B4-BE49-F238E27FC236}">
                <a16:creationId xmlns:a16="http://schemas.microsoft.com/office/drawing/2014/main" id="{F9DBAEB7-6B15-4EEA-96ED-06FC3BEB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41005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4528" name="Text Box 16">
            <a:extLst>
              <a:ext uri="{FF2B5EF4-FFF2-40B4-BE49-F238E27FC236}">
                <a16:creationId xmlns:a16="http://schemas.microsoft.com/office/drawing/2014/main" id="{0E680946-F76B-4173-AB18-8434FB32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024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Consumo en exceso de clara de huevo cruda: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44529" name="Text Box 17">
            <a:extLst>
              <a:ext uri="{FF2B5EF4-FFF2-40B4-BE49-F238E27FC236}">
                <a16:creationId xmlns:a16="http://schemas.microsoft.com/office/drawing/2014/main" id="{43AFF528-2CA9-42BC-8BD1-265D2074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5084763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Calentando la clara de huevo inactiva esta proteína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558ED-06EA-4FF9-AD21-7D8421140064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44531" name="Picture 19">
            <a:extLst>
              <a:ext uri="{FF2B5EF4-FFF2-40B4-BE49-F238E27FC236}">
                <a16:creationId xmlns:a16="http://schemas.microsoft.com/office/drawing/2014/main" id="{6A39AB11-72B0-4FB1-AB41-EC29C50F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18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A6B207B-3035-487C-97F7-D399D697CA9D}"/>
              </a:ext>
            </a:extLst>
          </p:cNvPr>
          <p:cNvSpPr>
            <a:spLocks/>
          </p:cNvSpPr>
          <p:nvPr/>
        </p:nvSpPr>
        <p:spPr bwMode="auto">
          <a:xfrm>
            <a:off x="2268538" y="1890713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Text Box 3">
            <a:extLst>
              <a:ext uri="{FF2B5EF4-FFF2-40B4-BE49-F238E27FC236}">
                <a16:creationId xmlns:a16="http://schemas.microsoft.com/office/drawing/2014/main" id="{A37E544D-6160-4A3E-81B7-A1B597B1B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46567" name="Picture 7">
            <a:extLst>
              <a:ext uri="{FF2B5EF4-FFF2-40B4-BE49-F238E27FC236}">
                <a16:creationId xmlns:a16="http://schemas.microsoft.com/office/drawing/2014/main" id="{B433FA1B-D77A-4212-8BD1-46F9EE41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6568" name="Text Box 8">
            <a:extLst>
              <a:ext uri="{FF2B5EF4-FFF2-40B4-BE49-F238E27FC236}">
                <a16:creationId xmlns:a16="http://schemas.microsoft.com/office/drawing/2014/main" id="{E3245D69-3CE5-40B8-8870-B51C97DA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3683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exceso se elimina por la orina</a:t>
            </a:r>
          </a:p>
        </p:txBody>
      </p:sp>
      <p:pic>
        <p:nvPicPr>
          <p:cNvPr id="1346569" name="Picture 9">
            <a:extLst>
              <a:ext uri="{FF2B5EF4-FFF2-40B4-BE49-F238E27FC236}">
                <a16:creationId xmlns:a16="http://schemas.microsoft.com/office/drawing/2014/main" id="{87EBC1EE-282A-4E75-95D8-51EB68E8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813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6570" name="Text Box 10">
            <a:extLst>
              <a:ext uri="{FF2B5EF4-FFF2-40B4-BE49-F238E27FC236}">
                <a16:creationId xmlns:a16="http://schemas.microsoft.com/office/drawing/2014/main" id="{7127417B-3B9F-439F-B95C-0D4C26006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1099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UL para biotina:</a:t>
            </a:r>
          </a:p>
        </p:txBody>
      </p:sp>
      <p:sp>
        <p:nvSpPr>
          <p:cNvPr id="1346571" name="Text Box 11">
            <a:extLst>
              <a:ext uri="{FF2B5EF4-FFF2-40B4-BE49-F238E27FC236}">
                <a16:creationId xmlns:a16="http://schemas.microsoft.com/office/drawing/2014/main" id="{D10CBB18-DD8E-41F0-A851-49FA2C293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5210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100" b="1" i="1">
                <a:latin typeface="Tahoma" panose="020B0604030504040204" pitchFamily="34" charset="0"/>
              </a:rPr>
              <a:t>No se ha determinado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B4033-DA41-48C3-9D39-0C25FBF590D5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46573" name="Picture 13">
            <a:extLst>
              <a:ext uri="{FF2B5EF4-FFF2-40B4-BE49-F238E27FC236}">
                <a16:creationId xmlns:a16="http://schemas.microsoft.com/office/drawing/2014/main" id="{9053910E-7AB2-44D6-9B08-43CE208B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205A02-77A2-428D-ADA2-AAD8B8C2B47C}"/>
              </a:ext>
            </a:extLst>
          </p:cNvPr>
          <p:cNvSpPr>
            <a:spLocks/>
          </p:cNvSpPr>
          <p:nvPr/>
        </p:nvSpPr>
        <p:spPr bwMode="auto">
          <a:xfrm>
            <a:off x="2268538" y="1889125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TOXICIDAD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1" name="Text Box 3">
            <a:extLst>
              <a:ext uri="{FF2B5EF4-FFF2-40B4-BE49-F238E27FC236}">
                <a16:creationId xmlns:a16="http://schemas.microsoft.com/office/drawing/2014/main" id="{0EBC9BEA-628A-48DB-9A74-5A84866F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265-266),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48615" name="Picture 7">
            <a:extLst>
              <a:ext uri="{FF2B5EF4-FFF2-40B4-BE49-F238E27FC236}">
                <a16:creationId xmlns:a16="http://schemas.microsoft.com/office/drawing/2014/main" id="{C4DA1FE7-F08D-444C-9F65-6E1E332BE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5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8616" name="Text Box 8">
            <a:extLst>
              <a:ext uri="{FF2B5EF4-FFF2-40B4-BE49-F238E27FC236}">
                <a16:creationId xmlns:a16="http://schemas.microsoft.com/office/drawing/2014/main" id="{D31E0B0E-0C8D-4EE7-9634-6CF406F9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924175"/>
            <a:ext cx="8102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Existe poca investigción con respecto a la relación entre el metabolismo de la biotina y el ejercicio</a:t>
            </a:r>
          </a:p>
        </p:txBody>
      </p:sp>
      <p:pic>
        <p:nvPicPr>
          <p:cNvPr id="1348617" name="Picture 9">
            <a:extLst>
              <a:ext uri="{FF2B5EF4-FFF2-40B4-BE49-F238E27FC236}">
                <a16:creationId xmlns:a16="http://schemas.microsoft.com/office/drawing/2014/main" id="{F79D0948-205B-4F1F-A954-114FA5E8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8618" name="Text Box 10">
            <a:extLst>
              <a:ext uri="{FF2B5EF4-FFF2-40B4-BE49-F238E27FC236}">
                <a16:creationId xmlns:a16="http://schemas.microsoft.com/office/drawing/2014/main" id="{E8540FE9-7876-413A-A765-05ED6D81E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789363"/>
            <a:ext cx="824706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La suplementación no influencia favorablemente el rendimiento y el metabolismo energético el individuos en un estado nutricional adecuado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8653B-B76D-469C-8376-535D552B58CB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BIOTINA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48620" name="Picture 12">
            <a:extLst>
              <a:ext uri="{FF2B5EF4-FFF2-40B4-BE49-F238E27FC236}">
                <a16:creationId xmlns:a16="http://schemas.microsoft.com/office/drawing/2014/main" id="{ED715AD9-4DB5-4930-8408-3A5FA81F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72CB2B-0FC1-4ED1-BE2F-3528A6ACD0F8}"/>
              </a:ext>
            </a:extLst>
          </p:cNvPr>
          <p:cNvSpPr>
            <a:spLocks/>
          </p:cNvSpPr>
          <p:nvPr/>
        </p:nvSpPr>
        <p:spPr bwMode="auto">
          <a:xfrm>
            <a:off x="2268538" y="1962150"/>
            <a:ext cx="4392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SUPLEMENTACIÓN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9" name="Text Box 3">
            <a:extLst>
              <a:ext uri="{FF2B5EF4-FFF2-40B4-BE49-F238E27FC236}">
                <a16:creationId xmlns:a16="http://schemas.microsoft.com/office/drawing/2014/main" id="{36D29FA6-2747-4EBF-832B-9FCA3B91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266-267),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50663" name="Picture 7">
            <a:extLst>
              <a:ext uri="{FF2B5EF4-FFF2-40B4-BE49-F238E27FC236}">
                <a16:creationId xmlns:a16="http://schemas.microsoft.com/office/drawing/2014/main" id="{73EF80C3-A378-4639-A7D3-E9AB1C2A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56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0664" name="Text Box 8">
            <a:extLst>
              <a:ext uri="{FF2B5EF4-FFF2-40B4-BE49-F238E27FC236}">
                <a16:creationId xmlns:a16="http://schemas.microsoft.com/office/drawing/2014/main" id="{D44D9345-52D4-43F3-A7A6-52F271B2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24175"/>
            <a:ext cx="83185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Conjuntamente con la biotina, el ácido pantoténico es una de las vitaminas menos reconocidas, pero es componente de dos moléculas cruciales involucradas en el metabolismo energético:</a:t>
            </a:r>
          </a:p>
        </p:txBody>
      </p:sp>
      <p:pic>
        <p:nvPicPr>
          <p:cNvPr id="1350665" name="Picture 9">
            <a:extLst>
              <a:ext uri="{FF2B5EF4-FFF2-40B4-BE49-F238E27FC236}">
                <a16:creationId xmlns:a16="http://schemas.microsoft.com/office/drawing/2014/main" id="{150C0378-109C-40F2-933E-E0DB6B71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4529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0666" name="Text Box 10">
            <a:extLst>
              <a:ext uri="{FF2B5EF4-FFF2-40B4-BE49-F238E27FC236}">
                <a16:creationId xmlns:a16="http://schemas.microsoft.com/office/drawing/2014/main" id="{AEBA74D9-9F34-4BC2-8AF2-6D79066D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3767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Coenzima A (CoA)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0667" name="Picture 11">
            <a:extLst>
              <a:ext uri="{FF2B5EF4-FFF2-40B4-BE49-F238E27FC236}">
                <a16:creationId xmlns:a16="http://schemas.microsoft.com/office/drawing/2014/main" id="{92E70E4F-D1A2-48C3-8FA7-D2FFCB32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8831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0668" name="Text Box 12">
            <a:extLst>
              <a:ext uri="{FF2B5EF4-FFF2-40B4-BE49-F238E27FC236}">
                <a16:creationId xmlns:a16="http://schemas.microsoft.com/office/drawing/2014/main" id="{248ABF65-FC32-4B7A-874C-FDDD6E42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806950"/>
            <a:ext cx="75739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Proteína porteadora acil (acyl carrier protein o ACP)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45943-71CF-46C4-BA9F-10647C083769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50670" name="Picture 14">
            <a:extLst>
              <a:ext uri="{FF2B5EF4-FFF2-40B4-BE49-F238E27FC236}">
                <a16:creationId xmlns:a16="http://schemas.microsoft.com/office/drawing/2014/main" id="{F2D2DE83-F764-4ADF-B6E8-CE48DAFE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E988FE-67D6-4D21-9D58-0A53276366AA}"/>
              </a:ext>
            </a:extLst>
          </p:cNvPr>
          <p:cNvSpPr>
            <a:spLocks/>
          </p:cNvSpPr>
          <p:nvPr/>
        </p:nvSpPr>
        <p:spPr bwMode="auto">
          <a:xfrm>
            <a:off x="1187450" y="2033588"/>
            <a:ext cx="676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DESCRIPCIÓN/CONCEPTO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7" name="Text Box 3">
            <a:extLst>
              <a:ext uri="{FF2B5EF4-FFF2-40B4-BE49-F238E27FC236}">
                <a16:creationId xmlns:a16="http://schemas.microsoft.com/office/drawing/2014/main" id="{13DB7C29-BF5A-465D-8822-5EB49B47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266-267),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52711" name="Picture 7">
            <a:extLst>
              <a:ext uri="{FF2B5EF4-FFF2-40B4-BE49-F238E27FC236}">
                <a16:creationId xmlns:a16="http://schemas.microsoft.com/office/drawing/2014/main" id="{0F4DF699-916A-4BB9-B54E-DCE58833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11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712" name="Text Box 8">
            <a:extLst>
              <a:ext uri="{FF2B5EF4-FFF2-40B4-BE49-F238E27FC236}">
                <a16:creationId xmlns:a16="http://schemas.microsoft.com/office/drawing/2014/main" id="{D438EFBF-FE6F-41DE-B7F4-54D742284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4796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de la molécula: 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CoA</a:t>
            </a:r>
            <a:r>
              <a:rPr lang="en-US" altLang="en-US" sz="2300" b="1" i="1">
                <a:solidFill>
                  <a:srgbClr val="660066"/>
                </a:solidFill>
                <a:latin typeface="Tahoma" panose="020B0604030504040204" pitchFamily="34" charset="0"/>
              </a:rPr>
              <a:t>:</a:t>
            </a:r>
          </a:p>
        </p:txBody>
      </p:sp>
      <p:pic>
        <p:nvPicPr>
          <p:cNvPr id="1352713" name="Picture 9">
            <a:extLst>
              <a:ext uri="{FF2B5EF4-FFF2-40B4-BE49-F238E27FC236}">
                <a16:creationId xmlns:a16="http://schemas.microsoft.com/office/drawing/2014/main" id="{46408DF0-1676-45AD-95C7-9F34AA44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29876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714" name="Text Box 10">
            <a:extLst>
              <a:ext uri="{FF2B5EF4-FFF2-40B4-BE49-F238E27FC236}">
                <a16:creationId xmlns:a16="http://schemas.microsoft.com/office/drawing/2014/main" id="{51F9A3BB-744D-432C-B98B-8BB1BDFA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9114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Función: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2715" name="Picture 11">
            <a:extLst>
              <a:ext uri="{FF2B5EF4-FFF2-40B4-BE49-F238E27FC236}">
                <a16:creationId xmlns:a16="http://schemas.microsoft.com/office/drawing/2014/main" id="{5D350579-FD47-49CD-AB37-2CE26FC1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463073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716" name="Text Box 12">
            <a:extLst>
              <a:ext uri="{FF2B5EF4-FFF2-40B4-BE49-F238E27FC236}">
                <a16:creationId xmlns:a16="http://schemas.microsoft.com/office/drawing/2014/main" id="{F00E9FCA-1922-494B-8313-E1732861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5545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Función: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sp>
        <p:nvSpPr>
          <p:cNvPr id="1352717" name="Text Box 13">
            <a:extLst>
              <a:ext uri="{FF2B5EF4-FFF2-40B4-BE49-F238E27FC236}">
                <a16:creationId xmlns:a16="http://schemas.microsoft.com/office/drawing/2014/main" id="{A148961B-EE6B-4B44-8C20-3096E4B21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3343275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Activa ciertas moléculas involucradas en operaciones energéticas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352718" name="Picture 14">
            <a:extLst>
              <a:ext uri="{FF2B5EF4-FFF2-40B4-BE49-F238E27FC236}">
                <a16:creationId xmlns:a16="http://schemas.microsoft.com/office/drawing/2014/main" id="{D5B97D87-1A00-45FA-9094-1DC78D6C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33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719" name="Text Box 15">
            <a:extLst>
              <a:ext uri="{FF2B5EF4-FFF2-40B4-BE49-F238E27FC236}">
                <a16:creationId xmlns:a16="http://schemas.microsoft.com/office/drawing/2014/main" id="{ED1EE7C8-7AFE-4845-9373-460608D0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624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Componente de la molécula:  </a:t>
            </a:r>
            <a:r>
              <a:rPr lang="en-US" altLang="en-US" sz="2300" b="1" i="1">
                <a:solidFill>
                  <a:srgbClr val="CC3300"/>
                </a:solidFill>
                <a:latin typeface="Tahoma" panose="020B0604030504040204" pitchFamily="34" charset="0"/>
              </a:rPr>
              <a:t>ACP</a:t>
            </a:r>
            <a:r>
              <a:rPr lang="en-US" altLang="en-US" sz="2300" b="1" i="1">
                <a:solidFill>
                  <a:srgbClr val="660066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352720" name="Text Box 16">
            <a:extLst>
              <a:ext uri="{FF2B5EF4-FFF2-40B4-BE49-F238E27FC236}">
                <a16:creationId xmlns:a16="http://schemas.microsoft.com/office/drawing/2014/main" id="{8B690C73-C301-423A-B058-43D5B9E7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501332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b="1" i="1">
                <a:latin typeface="Arial" panose="020B0604020202020204" pitchFamily="34" charset="0"/>
              </a:rPr>
              <a:t>Involucrada en la síntesis de los ácidos grasos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CE04C-D5E0-47EF-94CF-E05189F947CC}"/>
              </a:ext>
            </a:extLst>
          </p:cNvPr>
          <p:cNvSpPr>
            <a:spLocks/>
          </p:cNvSpPr>
          <p:nvPr/>
        </p:nvSpPr>
        <p:spPr bwMode="auto">
          <a:xfrm>
            <a:off x="0" y="763588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52722" name="Picture 18">
            <a:extLst>
              <a:ext uri="{FF2B5EF4-FFF2-40B4-BE49-F238E27FC236}">
                <a16:creationId xmlns:a16="http://schemas.microsoft.com/office/drawing/2014/main" id="{A04FCCFE-5EF0-40AE-8ACC-DD2FE8C7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C4E230-0D86-4A96-AB6D-BD279C286087}"/>
              </a:ext>
            </a:extLst>
          </p:cNvPr>
          <p:cNvSpPr>
            <a:spLocks/>
          </p:cNvSpPr>
          <p:nvPr/>
        </p:nvSpPr>
        <p:spPr bwMode="auto">
          <a:xfrm>
            <a:off x="1403350" y="1916113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FUNCIONES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5" name="Text Box 3">
            <a:extLst>
              <a:ext uri="{FF2B5EF4-FFF2-40B4-BE49-F238E27FC236}">
                <a16:creationId xmlns:a16="http://schemas.microsoft.com/office/drawing/2014/main" id="{1402DFFC-4FB1-4D24-B2A1-FCE05D7B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(pp. 266-267),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354757" name="Picture 5">
            <a:extLst>
              <a:ext uri="{FF2B5EF4-FFF2-40B4-BE49-F238E27FC236}">
                <a16:creationId xmlns:a16="http://schemas.microsoft.com/office/drawing/2014/main" id="{FA65655A-DF10-4683-83CB-21AFF470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272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58" name="Text Box 6">
            <a:extLst>
              <a:ext uri="{FF2B5EF4-FFF2-40B4-BE49-F238E27FC236}">
                <a16:creationId xmlns:a16="http://schemas.microsoft.com/office/drawing/2014/main" id="{7DB1B0CE-D0AB-407B-A368-83110C23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1558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Huevo</a:t>
            </a:r>
            <a:endParaRPr lang="en-US" altLang="en-US" sz="2300" b="1" i="1">
              <a:solidFill>
                <a:srgbClr val="00FFFF"/>
              </a:solidFill>
              <a:latin typeface="Tahoma" panose="020B0604030504040204" pitchFamily="34" charset="0"/>
            </a:endParaRPr>
          </a:p>
        </p:txBody>
      </p:sp>
      <p:pic>
        <p:nvPicPr>
          <p:cNvPr id="1354759" name="Picture 7">
            <a:extLst>
              <a:ext uri="{FF2B5EF4-FFF2-40B4-BE49-F238E27FC236}">
                <a16:creationId xmlns:a16="http://schemas.microsoft.com/office/drawing/2014/main" id="{198E7F78-842A-44E1-8921-607EEFFC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024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60" name="Text Box 8">
            <a:extLst>
              <a:ext uri="{FF2B5EF4-FFF2-40B4-BE49-F238E27FC236}">
                <a16:creationId xmlns:a16="http://schemas.microsoft.com/office/drawing/2014/main" id="{B68D887B-E000-4C6D-8860-EBBDD8C26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947988"/>
            <a:ext cx="27987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Vísceras (órganos)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61" name="Picture 9">
            <a:extLst>
              <a:ext uri="{FF2B5EF4-FFF2-40B4-BE49-F238E27FC236}">
                <a16:creationId xmlns:a16="http://schemas.microsoft.com/office/drawing/2014/main" id="{7C1D81AF-7E01-4291-944B-2F92244F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590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62" name="Text Box 10">
            <a:extLst>
              <a:ext uri="{FF2B5EF4-FFF2-40B4-BE49-F238E27FC236}">
                <a16:creationId xmlns:a16="http://schemas.microsoft.com/office/drawing/2014/main" id="{ADF54ACA-0999-46A8-B0F0-2B129186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876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Productos de animales/carnes:</a:t>
            </a:r>
            <a:endParaRPr lang="en-US" altLang="en-US" sz="2300" b="1" i="1">
              <a:solidFill>
                <a:srgbClr val="00FFFF"/>
              </a:solidFill>
              <a:latin typeface="Tahoma" panose="020B0604030504040204" pitchFamily="34" charset="0"/>
            </a:endParaRPr>
          </a:p>
        </p:txBody>
      </p:sp>
      <p:pic>
        <p:nvPicPr>
          <p:cNvPr id="1354765" name="Picture 13">
            <a:extLst>
              <a:ext uri="{FF2B5EF4-FFF2-40B4-BE49-F238E27FC236}">
                <a16:creationId xmlns:a16="http://schemas.microsoft.com/office/drawing/2014/main" id="{78CF16A4-406C-4802-84E2-29490464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388" y="3024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66" name="Text Box 14">
            <a:extLst>
              <a:ext uri="{FF2B5EF4-FFF2-40B4-BE49-F238E27FC236}">
                <a16:creationId xmlns:a16="http://schemas.microsoft.com/office/drawing/2014/main" id="{5C63A3FC-9A99-442D-9194-59120C23F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2947988"/>
            <a:ext cx="1285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Carnes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67" name="Picture 15">
            <a:extLst>
              <a:ext uri="{FF2B5EF4-FFF2-40B4-BE49-F238E27FC236}">
                <a16:creationId xmlns:a16="http://schemas.microsoft.com/office/drawing/2014/main" id="{9E59B350-5776-4993-A91F-8D65C05D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7662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68" name="Text Box 16">
            <a:extLst>
              <a:ext uri="{FF2B5EF4-FFF2-40B4-BE49-F238E27FC236}">
                <a16:creationId xmlns:a16="http://schemas.microsoft.com/office/drawing/2014/main" id="{7F476638-2460-4772-BDAA-85F565F45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3405188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Grupo de los vegetales/verduras:</a:t>
            </a:r>
          </a:p>
        </p:txBody>
      </p:sp>
      <p:pic>
        <p:nvPicPr>
          <p:cNvPr id="1354769" name="Picture 17">
            <a:extLst>
              <a:ext uri="{FF2B5EF4-FFF2-40B4-BE49-F238E27FC236}">
                <a16:creationId xmlns:a16="http://schemas.microsoft.com/office/drawing/2014/main" id="{D532F153-3B2E-4357-AB1C-C1107E08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39084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70" name="Text Box 18">
            <a:extLst>
              <a:ext uri="{FF2B5EF4-FFF2-40B4-BE49-F238E27FC236}">
                <a16:creationId xmlns:a16="http://schemas.microsoft.com/office/drawing/2014/main" id="{36C83692-F997-42ED-887B-43A7BF0B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832225"/>
            <a:ext cx="12144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Brocoli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71" name="Picture 19">
            <a:extLst>
              <a:ext uri="{FF2B5EF4-FFF2-40B4-BE49-F238E27FC236}">
                <a16:creationId xmlns:a16="http://schemas.microsoft.com/office/drawing/2014/main" id="{AB930A6A-EAAF-40B8-8DE8-5129ED17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388" y="38893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72" name="Text Box 20">
            <a:extLst>
              <a:ext uri="{FF2B5EF4-FFF2-40B4-BE49-F238E27FC236}">
                <a16:creationId xmlns:a16="http://schemas.microsoft.com/office/drawing/2014/main" id="{C3C2CF96-BAC2-489F-B3DF-2DECD178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3813175"/>
            <a:ext cx="1069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Setas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73" name="Picture 21">
            <a:extLst>
              <a:ext uri="{FF2B5EF4-FFF2-40B4-BE49-F238E27FC236}">
                <a16:creationId xmlns:a16="http://schemas.microsoft.com/office/drawing/2014/main" id="{67197061-0A06-4279-98B2-7989B04A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9188" y="38893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74" name="Text Box 22">
            <a:extLst>
              <a:ext uri="{FF2B5EF4-FFF2-40B4-BE49-F238E27FC236}">
                <a16:creationId xmlns:a16="http://schemas.microsoft.com/office/drawing/2014/main" id="{4CDD7CAE-22C1-457A-9CAB-11512B4A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3813175"/>
            <a:ext cx="1285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Tomate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75" name="Picture 23">
            <a:extLst>
              <a:ext uri="{FF2B5EF4-FFF2-40B4-BE49-F238E27FC236}">
                <a16:creationId xmlns:a16="http://schemas.microsoft.com/office/drawing/2014/main" id="{A8A6754B-178E-4095-97DA-8AC87FC4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9275" y="39084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76" name="Text Box 24">
            <a:extLst>
              <a:ext uri="{FF2B5EF4-FFF2-40B4-BE49-F238E27FC236}">
                <a16:creationId xmlns:a16="http://schemas.microsoft.com/office/drawing/2014/main" id="{35413E0C-4107-4FCB-AF05-4D9CEB0E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3832225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Aguacate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77" name="Picture 25">
            <a:extLst>
              <a:ext uri="{FF2B5EF4-FFF2-40B4-BE49-F238E27FC236}">
                <a16:creationId xmlns:a16="http://schemas.microsoft.com/office/drawing/2014/main" id="{F4EA3B11-855C-4CCD-A369-F397BA39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87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78" name="Text Box 26">
            <a:extLst>
              <a:ext uri="{FF2B5EF4-FFF2-40B4-BE49-F238E27FC236}">
                <a16:creationId xmlns:a16="http://schemas.microsoft.com/office/drawing/2014/main" id="{4F010119-4473-439F-94B3-AA9191F8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31641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Granos y cereales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354779" name="Picture 27">
            <a:extLst>
              <a:ext uri="{FF2B5EF4-FFF2-40B4-BE49-F238E27FC236}">
                <a16:creationId xmlns:a16="http://schemas.microsoft.com/office/drawing/2014/main" id="{0BD3095E-E8E4-44ED-A0B8-6F938A87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53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80" name="Text Box 28">
            <a:extLst>
              <a:ext uri="{FF2B5EF4-FFF2-40B4-BE49-F238E27FC236}">
                <a16:creationId xmlns:a16="http://schemas.microsoft.com/office/drawing/2014/main" id="{FB9CB969-58F4-4B1F-990E-0745FB88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181600"/>
            <a:ext cx="13096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Leche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354781" name="Picture 29">
            <a:extLst>
              <a:ext uri="{FF2B5EF4-FFF2-40B4-BE49-F238E27FC236}">
                <a16:creationId xmlns:a16="http://schemas.microsoft.com/office/drawing/2014/main" id="{14EB1A85-3523-44D8-A0A9-6EF8B8BF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84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82" name="Text Box 30">
            <a:extLst>
              <a:ext uri="{FF2B5EF4-FFF2-40B4-BE49-F238E27FC236}">
                <a16:creationId xmlns:a16="http://schemas.microsoft.com/office/drawing/2014/main" id="{D0F9A0A4-5581-47E5-AAFF-292F31D8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613400"/>
            <a:ext cx="13827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batatas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354783" name="Picture 31">
            <a:extLst>
              <a:ext uri="{FF2B5EF4-FFF2-40B4-BE49-F238E27FC236}">
                <a16:creationId xmlns:a16="http://schemas.microsoft.com/office/drawing/2014/main" id="{36A7B7C0-AF73-4F21-9C84-E1C36CA3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47720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84" name="Text Box 32">
            <a:extLst>
              <a:ext uri="{FF2B5EF4-FFF2-40B4-BE49-F238E27FC236}">
                <a16:creationId xmlns:a16="http://schemas.microsoft.com/office/drawing/2014/main" id="{1402ABB6-8189-475C-8F88-8C28FFB4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695825"/>
            <a:ext cx="40227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Productos de grano integral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85" name="Picture 33">
            <a:extLst>
              <a:ext uri="{FF2B5EF4-FFF2-40B4-BE49-F238E27FC236}">
                <a16:creationId xmlns:a16="http://schemas.microsoft.com/office/drawing/2014/main" id="{24CD0BC7-42ED-4E53-827E-FEAAFB7B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7475" y="47529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86" name="Text Box 34">
            <a:extLst>
              <a:ext uri="{FF2B5EF4-FFF2-40B4-BE49-F238E27FC236}">
                <a16:creationId xmlns:a16="http://schemas.microsoft.com/office/drawing/2014/main" id="{BFD41411-B3E1-46AD-B884-B732550F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4676775"/>
            <a:ext cx="17891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Legumbres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354787" name="Picture 35">
            <a:extLst>
              <a:ext uri="{FF2B5EF4-FFF2-40B4-BE49-F238E27FC236}">
                <a16:creationId xmlns:a16="http://schemas.microsoft.com/office/drawing/2014/main" id="{B4EDE992-DC79-4211-820D-A5C6A94E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52530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88" name="Text Box 36">
            <a:extLst>
              <a:ext uri="{FF2B5EF4-FFF2-40B4-BE49-F238E27FC236}">
                <a16:creationId xmlns:a16="http://schemas.microsoft.com/office/drawing/2014/main" id="{3A831739-8EEF-4E83-9CC9-2A2D1DC8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5181600"/>
            <a:ext cx="14065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Melasa</a:t>
            </a:r>
          </a:p>
        </p:txBody>
      </p:sp>
      <p:pic>
        <p:nvPicPr>
          <p:cNvPr id="1354789" name="Picture 37">
            <a:extLst>
              <a:ext uri="{FF2B5EF4-FFF2-40B4-BE49-F238E27FC236}">
                <a16:creationId xmlns:a16="http://schemas.microsoft.com/office/drawing/2014/main" id="{50D3B473-F7C2-41A7-B3D0-5E2AD40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56848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90" name="Text Box 38">
            <a:extLst>
              <a:ext uri="{FF2B5EF4-FFF2-40B4-BE49-F238E27FC236}">
                <a16:creationId xmlns:a16="http://schemas.microsoft.com/office/drawing/2014/main" id="{3B1D85C8-5A92-4AF0-8C58-004123AB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5613400"/>
            <a:ext cx="36385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Jalea real de las abejas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14D9B-6501-427F-856E-5D56A2D4CC57}"/>
              </a:ext>
            </a:extLst>
          </p:cNvPr>
          <p:cNvSpPr>
            <a:spLocks/>
          </p:cNvSpPr>
          <p:nvPr/>
        </p:nvSpPr>
        <p:spPr bwMode="auto">
          <a:xfrm>
            <a:off x="0" y="619125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 - </a:t>
            </a: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HIDROSOLUBLES: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Complejo B: ÁCIDO PANTOTÉNICO</a:t>
            </a:r>
            <a:endParaRPr lang="es-PR" altLang="en-US" sz="32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54792" name="Picture 40">
            <a:extLst>
              <a:ext uri="{FF2B5EF4-FFF2-40B4-BE49-F238E27FC236}">
                <a16:creationId xmlns:a16="http://schemas.microsoft.com/office/drawing/2014/main" id="{4B55E21A-81C6-454C-BD8E-E894E4B6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08125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991BE8-B1B9-4DB8-88E1-55276B90B5CD}"/>
              </a:ext>
            </a:extLst>
          </p:cNvPr>
          <p:cNvSpPr>
            <a:spLocks/>
          </p:cNvSpPr>
          <p:nvPr/>
        </p:nvSpPr>
        <p:spPr bwMode="auto">
          <a:xfrm>
            <a:off x="1403350" y="1724025"/>
            <a:ext cx="6337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ALIMENTARIAS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24933</TotalTime>
  <Words>29289</Words>
  <Application>Microsoft Office PowerPoint</Application>
  <PresentationFormat>On-screen Show (4:3)</PresentationFormat>
  <Paragraphs>2317</Paragraphs>
  <Slides>207</Slides>
  <Notes>207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207</vt:i4>
      </vt:variant>
    </vt:vector>
  </HeadingPairs>
  <TitlesOfParts>
    <vt:vector size="218" baseType="lpstr">
      <vt:lpstr>Georgia</vt:lpstr>
      <vt:lpstr>Arial</vt:lpstr>
      <vt:lpstr>Trebuchet MS</vt:lpstr>
      <vt:lpstr>Wingdings 2</vt:lpstr>
      <vt:lpstr>Calibri</vt:lpstr>
      <vt:lpstr>Arial Black</vt:lpstr>
      <vt:lpstr>Wingdings</vt:lpstr>
      <vt:lpstr>Verdana</vt:lpstr>
      <vt:lpstr>Times New Roman</vt:lpstr>
      <vt:lpstr>Tahoma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2989</cp:revision>
  <cp:lastPrinted>2012-03-26T19:37:01Z</cp:lastPrinted>
  <dcterms:created xsi:type="dcterms:W3CDTF">2012-03-25T21:01:47Z</dcterms:created>
  <dcterms:modified xsi:type="dcterms:W3CDTF">2021-02-01T15:56:08Z</dcterms:modified>
</cp:coreProperties>
</file>