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embeddedFontLst>
    <p:embeddedFont>
      <p:font typeface="Arial Black" panose="020B0A04020102020204" pitchFamily="34" charset="0"/>
      <p:regular r:id="rId16"/>
      <p:bold r:id="rId17"/>
    </p:embeddedFont>
    <p:embeddedFont>
      <p:font typeface="Garamond" panose="02020404030301010803" pitchFamily="18" charset="0"/>
      <p:regular r:id="rId18"/>
      <p:bold r:id="rId19"/>
      <p:italic r:id="rId20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032E8-A78B-4C89-996B-A21D01C8C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7EA7F-0A8E-4DD9-8D10-7DEA5683BC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D1977-3B5D-4837-9BE1-A9D5725E2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C537A-9F1E-4B0B-85BD-FDE14D665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A3955-C795-4077-8F21-0B577BA40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1019D-8A99-4D94-9366-8B998522BC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F6765-5347-4F2C-A8E0-2BF60E0E5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630172-1FA2-4337-A5D7-299727E79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E65F0-95D7-4533-9E61-40C18A84C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52A2A-D3AF-4195-B354-081D3351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5ADD7-8E5A-4099-9E6E-A10DB602C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D85BC-D9EE-4F6A-94C5-587B7701C5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1568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67C7E3-508C-416C-8AC1-90CB866122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B40046-836F-4DC9-B57E-043ED2139A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15379-1709-43B1-9BE6-5718B275A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70C5F-F966-4B3B-B498-1D866136A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114A6-2FEE-47F4-8F47-E365C3134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C931B-146D-47D3-8D15-78D84D25EE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8700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D587C-A5F2-4D34-9111-6B3F68402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83762-C0CB-46E7-A929-937D94737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FC5B9-1DEF-46DA-94C4-C714861CF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AF588-AF51-4A29-9B6A-F4A678F75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E2C44-97C6-40B7-92D6-45F2FCECA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A4249-B0CD-4548-9DDA-656772466E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019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02F24-EB6D-4CF5-B96B-A5BE8899E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82DD1-869F-459B-BAD2-CDAA80EF3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77A3C-37C6-4EC7-8270-8BFA97D78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4DD67-6598-4F37-AA64-656A39306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D6570-9DE0-4C67-A93B-602CB5814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074D10-9E77-4C54-B9F6-74E6F8539E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0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CE640-7C58-45E7-A1C8-D0AE8F457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68EB4-C735-4186-B6D1-9BE9E8B00C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33EDC1-B099-436D-A571-BA311AD7E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DFBBF8-0E4D-4780-A599-92357C516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1E4664-0039-472D-9459-5E56F09E1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E860A6-96B4-4E43-BB1E-5C5843129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EAAA29-B938-4321-AB86-D32F345ABD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503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1E5AA-5721-4DD9-B6AB-C1A3B980A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12BDE9-5CEF-4E56-8ECC-129933FF79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D6C5E2-51B9-44EE-906D-3D15F62A9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8D79CE-AA58-45F3-8346-982416F90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12183F-BC67-4EA8-8B65-FD036323D1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D8BEBE-B67C-41EE-9442-FEECC3A21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B2A5B8-850B-4072-8B41-4EDE94AAC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DD5687-442D-4F5C-AC7B-B7C7F75DE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39B905-3C6C-4C7F-9B68-F1BF7D1720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453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5CDC4-DA1B-42F9-9111-AA712555B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86A9C8-3234-4CF4-A4D1-E62D38CC1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8C4B1-6ACA-4414-93C5-F6F4B43EC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89A873-8004-48A7-B208-A306D7AB7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FD0A20-CCA6-4AD1-BBA7-512DAFA960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3851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9EB936-A85B-4882-AD67-C227BF386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F9A25-7176-41C5-B108-AAAF01A9A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703CA7-1A3C-4B4E-B848-2FFB03672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3A754-519D-4155-8625-F73BEF8471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2264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0E016-1B00-4969-86C1-061887612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343AA-9F5F-4499-97C1-E2AC8FDF1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6DA39-B33A-4C1E-B21D-A8ECEB50C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E17E0-5F2D-4EC1-A9A1-6B6B315B6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55D90A-D4A7-4120-9060-731E5D66A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8CCF7-12D9-4536-8520-3C03F3A9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222EAA-4347-45DC-A6A1-D712BA1924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5192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CB96E-6A41-4212-B759-B993B55EF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BCAE4F-69B0-4F69-A847-A95AFED547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AD95DD-B91D-473A-B0A8-06030FD4C6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D846BA-A368-4D17-ACD1-72DF8749E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C4C1DA-9025-4A1B-B76B-E8F7BEBA1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F2D261-57F5-475E-914A-8ECB1407C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68F6D-B8F6-4C90-BDD6-E343C3098B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625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A9DE903-5009-494A-B1E6-1D5CAE35A0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83D5390-039D-4CBF-9750-D961E82004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695632F-9F43-44F5-A528-E5250B91F35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78F3F06-5F50-48FB-965F-761DA87DF7C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449DB73-8FAC-4F52-9EA3-308D7C1A9CF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D2EB7F-5465-4D0D-96FB-1E68F4DF565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1" name="Picture 9">
            <a:extLst>
              <a:ext uri="{FF2B5EF4-FFF2-40B4-BE49-F238E27FC236}">
                <a16:creationId xmlns:a16="http://schemas.microsoft.com/office/drawing/2014/main" id="{487EEEEC-235A-4AB0-8540-46377AB30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75" name="Group 3">
            <a:extLst>
              <a:ext uri="{FF2B5EF4-FFF2-40B4-BE49-F238E27FC236}">
                <a16:creationId xmlns:a16="http://schemas.microsoft.com/office/drawing/2014/main" id="{FC093308-DE1E-43DB-83AF-38D39118AA02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886075"/>
            <a:ext cx="9163050" cy="1939925"/>
            <a:chOff x="-12" y="1818"/>
            <a:chExt cx="5772" cy="1222"/>
          </a:xfrm>
        </p:grpSpPr>
        <p:sp>
          <p:nvSpPr>
            <p:cNvPr id="3076" name="Text Box 4">
              <a:extLst>
                <a:ext uri="{FF2B5EF4-FFF2-40B4-BE49-F238E27FC236}">
                  <a16:creationId xmlns:a16="http://schemas.microsoft.com/office/drawing/2014/main" id="{70ED0539-4EA1-4CCC-9CAD-954BFB1EFE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830"/>
              <a:ext cx="5760" cy="1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  <a:latin typeface="Arial Black" panose="020B0A04020102020204" pitchFamily="34" charset="0"/>
                </a:rPr>
                <a:t>AN INTRODUCTION</a:t>
              </a:r>
              <a:br>
                <a:rPr lang="en-US" altLang="en-US" sz="4000">
                  <a:solidFill>
                    <a:schemeClr val="bg1"/>
                  </a:solidFill>
                  <a:latin typeface="Arial Black" panose="020B0A04020102020204" pitchFamily="34" charset="0"/>
                </a:rPr>
              </a:br>
              <a:r>
                <a:rPr lang="en-US" altLang="en-US" sz="4000">
                  <a:solidFill>
                    <a:schemeClr val="bg1"/>
                  </a:solidFill>
                  <a:latin typeface="Arial Black" panose="020B0A04020102020204" pitchFamily="34" charset="0"/>
                </a:rPr>
                <a:t>TO EXERCISE AND </a:t>
              </a:r>
              <a:br>
                <a:rPr lang="en-US" altLang="en-US" sz="4000">
                  <a:solidFill>
                    <a:schemeClr val="bg1"/>
                  </a:solidFill>
                  <a:latin typeface="Arial Black" panose="020B0A04020102020204" pitchFamily="34" charset="0"/>
                </a:rPr>
              </a:br>
              <a:r>
                <a:rPr lang="en-US" altLang="en-US" sz="4000">
                  <a:solidFill>
                    <a:schemeClr val="bg1"/>
                  </a:solidFill>
                  <a:latin typeface="Arial Black" panose="020B0A04020102020204" pitchFamily="34" charset="0"/>
                </a:rPr>
                <a:t>SPORT PHYSIOLOGY</a:t>
              </a:r>
              <a:endParaRPr lang="en-US" altLang="en-US"/>
            </a:p>
          </p:txBody>
        </p:sp>
        <p:sp>
          <p:nvSpPr>
            <p:cNvPr id="3077" name="Text Box 5">
              <a:extLst>
                <a:ext uri="{FF2B5EF4-FFF2-40B4-BE49-F238E27FC236}">
                  <a16:creationId xmlns:a16="http://schemas.microsoft.com/office/drawing/2014/main" id="{BF048DFB-0002-426F-ACC4-26C65B82DB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2" y="1818"/>
              <a:ext cx="5760" cy="1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4000">
                  <a:solidFill>
                    <a:schemeClr val="accent2"/>
                  </a:solidFill>
                  <a:latin typeface="Arial Black" panose="020B0A04020102020204" pitchFamily="34" charset="0"/>
                </a:rPr>
                <a:t>AN INTRODUCTION</a:t>
              </a:r>
              <a:br>
                <a:rPr lang="en-US" altLang="en-US" sz="4000">
                  <a:solidFill>
                    <a:schemeClr val="accent2"/>
                  </a:solidFill>
                  <a:latin typeface="Arial Black" panose="020B0A04020102020204" pitchFamily="34" charset="0"/>
                </a:rPr>
              </a:br>
              <a:r>
                <a:rPr lang="en-US" altLang="en-US" sz="4000">
                  <a:solidFill>
                    <a:schemeClr val="accent2"/>
                  </a:solidFill>
                  <a:latin typeface="Arial Black" panose="020B0A04020102020204" pitchFamily="34" charset="0"/>
                </a:rPr>
                <a:t>TO EXERCISE AND </a:t>
              </a:r>
              <a:br>
                <a:rPr lang="en-US" altLang="en-US" sz="4000">
                  <a:solidFill>
                    <a:schemeClr val="accent2"/>
                  </a:solidFill>
                  <a:latin typeface="Arial Black" panose="020B0A04020102020204" pitchFamily="34" charset="0"/>
                </a:rPr>
              </a:br>
              <a:r>
                <a:rPr lang="en-US" altLang="en-US" sz="4000">
                  <a:solidFill>
                    <a:schemeClr val="accent2"/>
                  </a:solidFill>
                  <a:latin typeface="Arial Black" panose="020B0A04020102020204" pitchFamily="34" charset="0"/>
                </a:rPr>
                <a:t>SPORT PHYSIOLOGY</a:t>
              </a:r>
              <a:endParaRPr lang="en-US" altLang="en-US"/>
            </a:p>
          </p:txBody>
        </p:sp>
      </p:grpSp>
      <p:grpSp>
        <p:nvGrpSpPr>
          <p:cNvPr id="3078" name="Group 6">
            <a:extLst>
              <a:ext uri="{FF2B5EF4-FFF2-40B4-BE49-F238E27FC236}">
                <a16:creationId xmlns:a16="http://schemas.microsoft.com/office/drawing/2014/main" id="{1BF922C3-A2A9-4396-A575-18EBD23E2053}"/>
              </a:ext>
            </a:extLst>
          </p:cNvPr>
          <p:cNvGrpSpPr>
            <a:grpSpLocks/>
          </p:cNvGrpSpPr>
          <p:nvPr/>
        </p:nvGrpSpPr>
        <p:grpSpPr bwMode="auto">
          <a:xfrm>
            <a:off x="254000" y="742950"/>
            <a:ext cx="3194050" cy="681038"/>
            <a:chOff x="160" y="468"/>
            <a:chExt cx="2012" cy="429"/>
          </a:xfrm>
        </p:grpSpPr>
        <p:sp>
          <p:nvSpPr>
            <p:cNvPr id="3079" name="Text Box 7">
              <a:extLst>
                <a:ext uri="{FF2B5EF4-FFF2-40B4-BE49-F238E27FC236}">
                  <a16:creationId xmlns:a16="http://schemas.microsoft.com/office/drawing/2014/main" id="{80DA6B43-1155-4470-B660-84CE3484FE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" y="474"/>
              <a:ext cx="2010" cy="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3800" b="1">
                  <a:solidFill>
                    <a:srgbClr val="000099"/>
                  </a:solidFill>
                  <a:latin typeface="Arial" panose="020B0604020202020204" pitchFamily="34" charset="0"/>
                </a:rPr>
                <a:t>I</a:t>
              </a:r>
              <a:r>
                <a:rPr lang="en-US" altLang="en-US" sz="3000" b="1">
                  <a:solidFill>
                    <a:srgbClr val="000099"/>
                  </a:solidFill>
                  <a:latin typeface="Arial" panose="020B0604020202020204" pitchFamily="34" charset="0"/>
                </a:rPr>
                <a:t>NTRODUCTION</a:t>
              </a:r>
              <a:endParaRPr lang="en-US" altLang="en-US" sz="3800" b="1">
                <a:solidFill>
                  <a:srgbClr val="000099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0" name="Text Box 8">
              <a:extLst>
                <a:ext uri="{FF2B5EF4-FFF2-40B4-BE49-F238E27FC236}">
                  <a16:creationId xmlns:a16="http://schemas.microsoft.com/office/drawing/2014/main" id="{064543F5-2A08-412F-9A21-927495AE96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" y="468"/>
              <a:ext cx="2010" cy="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3800" b="1">
                  <a:solidFill>
                    <a:srgbClr val="FFE05B"/>
                  </a:solidFill>
                  <a:latin typeface="Arial" panose="020B0604020202020204" pitchFamily="34" charset="0"/>
                </a:rPr>
                <a:t>I</a:t>
              </a:r>
              <a:r>
                <a:rPr lang="en-US" altLang="en-US" sz="3000" b="1">
                  <a:solidFill>
                    <a:srgbClr val="FFE05B"/>
                  </a:solidFill>
                  <a:latin typeface="Arial" panose="020B0604020202020204" pitchFamily="34" charset="0"/>
                </a:rPr>
                <a:t>NTRODUCTION</a:t>
              </a:r>
              <a:endParaRPr lang="en-US" altLang="en-US" sz="3800" b="1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>
            <a:extLst>
              <a:ext uri="{FF2B5EF4-FFF2-40B4-BE49-F238E27FC236}">
                <a16:creationId xmlns:a16="http://schemas.microsoft.com/office/drawing/2014/main" id="{2A36073C-2695-4A92-B76D-63494ABF3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1" name="Text Box 3">
            <a:extLst>
              <a:ext uri="{FF2B5EF4-FFF2-40B4-BE49-F238E27FC236}">
                <a16:creationId xmlns:a16="http://schemas.microsoft.com/office/drawing/2014/main" id="{502078A8-D314-497E-9FAA-AEE306C88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00200"/>
            <a:ext cx="830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 Heart rate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A1C00C8D-2BB1-420D-A4E5-AA6BD27E7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200275"/>
            <a:ext cx="830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 Respiration rate</a:t>
            </a:r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1A353061-3C74-41D7-876E-E2CAE4E0F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800350"/>
            <a:ext cx="830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 Skin and deep body temperature</a:t>
            </a:r>
          </a:p>
        </p:txBody>
      </p:sp>
      <p:sp>
        <p:nvSpPr>
          <p:cNvPr id="12294" name="Text Box 6">
            <a:extLst>
              <a:ext uri="{FF2B5EF4-FFF2-40B4-BE49-F238E27FC236}">
                <a16:creationId xmlns:a16="http://schemas.microsoft.com/office/drawing/2014/main" id="{C47B4182-BD5E-4849-9C16-89EB83263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400425"/>
            <a:ext cx="830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 Muscle activity</a:t>
            </a:r>
          </a:p>
        </p:txBody>
      </p:sp>
      <p:sp>
        <p:nvSpPr>
          <p:cNvPr id="12295" name="Text Box 7">
            <a:extLst>
              <a:ext uri="{FF2B5EF4-FFF2-40B4-BE49-F238E27FC236}">
                <a16:creationId xmlns:a16="http://schemas.microsoft.com/office/drawing/2014/main" id="{D6B80A57-CEDA-401E-A49C-B2D9C4C2C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260350"/>
            <a:ext cx="84105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400" b="1">
                <a:solidFill>
                  <a:schemeClr val="accent2"/>
                </a:solidFill>
                <a:latin typeface="Arial" panose="020B0604020202020204" pitchFamily="34" charset="0"/>
              </a:rPr>
              <a:t>Measurable Physiological Variables</a:t>
            </a:r>
            <a:endParaRPr lang="en-US" altLang="en-US" b="1">
              <a:latin typeface="Arial" panose="020B0604020202020204" pitchFamily="34" charset="0"/>
            </a:endParaRPr>
          </a:p>
        </p:txBody>
      </p:sp>
      <p:pic>
        <p:nvPicPr>
          <p:cNvPr id="12296" name="Picture 8">
            <a:extLst>
              <a:ext uri="{FF2B5EF4-FFF2-40B4-BE49-F238E27FC236}">
                <a16:creationId xmlns:a16="http://schemas.microsoft.com/office/drawing/2014/main" id="{ED220CDD-9D4D-41AF-81A2-3F80DFA3D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933825"/>
            <a:ext cx="1938338" cy="274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utoUpdateAnimBg="0"/>
      <p:bldP spid="12292" grpId="0" autoUpdateAnimBg="0"/>
      <p:bldP spid="12293" grpId="0" autoUpdateAnimBg="0"/>
      <p:bldP spid="12294" grpId="0" autoUpdateAnimBg="0"/>
      <p:bldP spid="1229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>
            <a:extLst>
              <a:ext uri="{FF2B5EF4-FFF2-40B4-BE49-F238E27FC236}">
                <a16:creationId xmlns:a16="http://schemas.microsoft.com/office/drawing/2014/main" id="{CAA684ED-7E56-49E7-9A5B-ED54C4795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5" name="Text Box 3">
            <a:extLst>
              <a:ext uri="{FF2B5EF4-FFF2-40B4-BE49-F238E27FC236}">
                <a16:creationId xmlns:a16="http://schemas.microsoft.com/office/drawing/2014/main" id="{3F0A3413-369F-45D7-B759-5421BA5B46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52425"/>
            <a:ext cx="236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F000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accent2"/>
                </a:solidFill>
                <a:latin typeface="Arial" panose="020B0604020202020204" pitchFamily="34" charset="0"/>
              </a:rPr>
              <a:t>Key Points</a:t>
            </a:r>
            <a:endParaRPr lang="en-US" altLang="en-US" b="1">
              <a:latin typeface="Arial" panose="020B0604020202020204" pitchFamily="34" charset="0"/>
            </a:endParaRP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29B3ECA3-4A62-4EB1-9D40-E4016E7EB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800225"/>
            <a:ext cx="6248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0188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	Control environmental factors such as temperature, humidity, light, and noise.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C030A058-871B-4D01-B7D8-DDA653C01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698750"/>
            <a:ext cx="6248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 Account for diurnal cycles, menstrual cycles, and sleep patterns.</a:t>
            </a:r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E21CD908-5F3A-453A-A3D1-F4CB8AAD9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597275"/>
            <a:ext cx="6248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	Use ergometers to measure physical work in standardized conditions.</a:t>
            </a:r>
          </a:p>
        </p:txBody>
      </p:sp>
      <p:sp>
        <p:nvSpPr>
          <p:cNvPr id="13319" name="Text Box 7">
            <a:extLst>
              <a:ext uri="{FF2B5EF4-FFF2-40B4-BE49-F238E27FC236}">
                <a16:creationId xmlns:a16="http://schemas.microsoft.com/office/drawing/2014/main" id="{CC191E8C-8101-4E6E-863E-7AB78FD23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249363"/>
            <a:ext cx="6477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b="1">
                <a:solidFill>
                  <a:srgbClr val="FF3300"/>
                </a:solidFill>
                <a:latin typeface="Arial" panose="020B0604020202020204" pitchFamily="34" charset="0"/>
              </a:rPr>
              <a:t>Acute Responses to Exercise</a:t>
            </a:r>
            <a:endParaRPr lang="en-US" altLang="en-US"/>
          </a:p>
        </p:txBody>
      </p:sp>
      <p:sp>
        <p:nvSpPr>
          <p:cNvPr id="13320" name="Text Box 8">
            <a:extLst>
              <a:ext uri="{FF2B5EF4-FFF2-40B4-BE49-F238E27FC236}">
                <a16:creationId xmlns:a16="http://schemas.microsoft.com/office/drawing/2014/main" id="{F0F6BD23-9224-4C28-AEB5-1CC33B96D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498975"/>
            <a:ext cx="6248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	Match the mode of testing to the type of activity the subject usually performs.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utoUpdateAnimBg="0"/>
      <p:bldP spid="13316" grpId="0" autoUpdateAnimBg="0"/>
      <p:bldP spid="13317" grpId="0" autoUpdateAnimBg="0"/>
      <p:bldP spid="13318" grpId="0" autoUpdateAnimBg="0"/>
      <p:bldP spid="13319" grpId="0" autoUpdateAnimBg="0"/>
      <p:bldP spid="1332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>
            <a:extLst>
              <a:ext uri="{FF2B5EF4-FFF2-40B4-BE49-F238E27FC236}">
                <a16:creationId xmlns:a16="http://schemas.microsoft.com/office/drawing/2014/main" id="{C5FAE940-8355-4DF8-8AF6-E70E2875C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9" name="Picture 3">
            <a:extLst>
              <a:ext uri="{FF2B5EF4-FFF2-40B4-BE49-F238E27FC236}">
                <a16:creationId xmlns:a16="http://schemas.microsoft.com/office/drawing/2014/main" id="{25BA4118-BD66-42D6-A109-D4762A2B0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095750"/>
            <a:ext cx="2741613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0" name="Text Box 4">
            <a:extLst>
              <a:ext uri="{FF2B5EF4-FFF2-40B4-BE49-F238E27FC236}">
                <a16:creationId xmlns:a16="http://schemas.microsoft.com/office/drawing/2014/main" id="{47577198-967F-45EA-8892-300674635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90675"/>
            <a:ext cx="82296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b="1">
                <a:solidFill>
                  <a:schemeClr val="accent2"/>
                </a:solidFill>
                <a:latin typeface="Arial" panose="020B0604020202020204" pitchFamily="34" charset="0"/>
              </a:rPr>
              <a:t>Individuality</a:t>
            </a:r>
            <a:r>
              <a:rPr lang="en-US" altLang="en-US">
                <a:latin typeface="Arial" panose="020B0604020202020204" pitchFamily="34" charset="0"/>
              </a:rPr>
              <a:t>—Consider the specific needs and abilities of the individual.</a:t>
            </a:r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6BFFC28B-8B93-4B93-93A8-485D54A737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260350"/>
            <a:ext cx="88677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400" b="1">
                <a:solidFill>
                  <a:schemeClr val="accent2"/>
                </a:solidFill>
                <a:latin typeface="Arial" panose="020B0604020202020204" pitchFamily="34" charset="0"/>
              </a:rPr>
              <a:t>Basic Training Principles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42" name="Text Box 6">
            <a:extLst>
              <a:ext uri="{FF2B5EF4-FFF2-40B4-BE49-F238E27FC236}">
                <a16:creationId xmlns:a16="http://schemas.microsoft.com/office/drawing/2014/main" id="{E0FFF45D-1E95-48F3-9417-5150E1368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422525"/>
            <a:ext cx="82296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b="1">
                <a:solidFill>
                  <a:schemeClr val="accent2"/>
                </a:solidFill>
                <a:latin typeface="Arial" panose="020B0604020202020204" pitchFamily="34" charset="0"/>
              </a:rPr>
              <a:t>Specificity</a:t>
            </a:r>
            <a:r>
              <a:rPr lang="en-US" altLang="en-US">
                <a:latin typeface="Arial" panose="020B0604020202020204" pitchFamily="34" charset="0"/>
              </a:rPr>
              <a:t>—Stress the physiological systems critical for the specific sport.</a:t>
            </a:r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id="{C6A63B7E-5E42-44A6-9689-087FEF47E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48025"/>
            <a:ext cx="82296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b="1">
                <a:solidFill>
                  <a:schemeClr val="accent2"/>
                </a:solidFill>
                <a:latin typeface="Arial" panose="020B0604020202020204" pitchFamily="34" charset="0"/>
              </a:rPr>
              <a:t>Disuse</a:t>
            </a:r>
            <a:r>
              <a:rPr lang="en-US" altLang="en-US">
                <a:latin typeface="Arial" panose="020B0604020202020204" pitchFamily="34" charset="0"/>
              </a:rPr>
              <a:t>—Include a program to maintain fitness.</a:t>
            </a:r>
          </a:p>
        </p:txBody>
      </p:sp>
      <p:sp>
        <p:nvSpPr>
          <p:cNvPr id="14344" name="Text Box 8">
            <a:extLst>
              <a:ext uri="{FF2B5EF4-FFF2-40B4-BE49-F238E27FC236}">
                <a16:creationId xmlns:a16="http://schemas.microsoft.com/office/drawing/2014/main" id="{61473B68-6E14-42D7-89DA-8D0A8D5B0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738563"/>
            <a:ext cx="55626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b="1">
                <a:solidFill>
                  <a:schemeClr val="accent2"/>
                </a:solidFill>
                <a:latin typeface="Arial" panose="020B0604020202020204" pitchFamily="34" charset="0"/>
              </a:rPr>
              <a:t>Progressive overload</a:t>
            </a:r>
            <a:r>
              <a:rPr lang="en-US" altLang="en-US">
                <a:latin typeface="Arial" panose="020B0604020202020204" pitchFamily="34" charset="0"/>
              </a:rPr>
              <a:t>—Increase the training stimulus as the body adapts.</a:t>
            </a:r>
          </a:p>
        </p:txBody>
      </p:sp>
      <p:sp>
        <p:nvSpPr>
          <p:cNvPr id="14345" name="Text Box 9">
            <a:extLst>
              <a:ext uri="{FF2B5EF4-FFF2-40B4-BE49-F238E27FC236}">
                <a16:creationId xmlns:a16="http://schemas.microsoft.com/office/drawing/2014/main" id="{51AAB3BB-B091-4A35-89A9-A6FE5530A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557713"/>
            <a:ext cx="5715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b="1">
                <a:solidFill>
                  <a:schemeClr val="accent2"/>
                </a:solidFill>
                <a:latin typeface="Arial" panose="020B0604020202020204" pitchFamily="34" charset="0"/>
              </a:rPr>
              <a:t>Hard/easy</a:t>
            </a:r>
            <a:r>
              <a:rPr lang="en-US" altLang="en-US">
                <a:latin typeface="Arial" panose="020B0604020202020204" pitchFamily="34" charset="0"/>
              </a:rPr>
              <a:t>—Alternate high-intensity </a:t>
            </a:r>
            <a:br>
              <a:rPr lang="en-US" altLang="en-US">
                <a:latin typeface="Arial" panose="020B0604020202020204" pitchFamily="34" charset="0"/>
              </a:rPr>
            </a:br>
            <a:r>
              <a:rPr lang="en-US" altLang="en-US">
                <a:latin typeface="Arial" panose="020B0604020202020204" pitchFamily="34" charset="0"/>
              </a:rPr>
              <a:t>with low-intensity workouts.</a:t>
            </a:r>
          </a:p>
        </p:txBody>
      </p:sp>
      <p:sp>
        <p:nvSpPr>
          <p:cNvPr id="14346" name="Text Box 10">
            <a:extLst>
              <a:ext uri="{FF2B5EF4-FFF2-40B4-BE49-F238E27FC236}">
                <a16:creationId xmlns:a16="http://schemas.microsoft.com/office/drawing/2014/main" id="{380F2645-562A-4B6D-BBA3-CE01EC84E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376863"/>
            <a:ext cx="60198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b="1">
                <a:solidFill>
                  <a:schemeClr val="accent2"/>
                </a:solidFill>
                <a:latin typeface="Arial" panose="020B0604020202020204" pitchFamily="34" charset="0"/>
              </a:rPr>
              <a:t>Periodization</a:t>
            </a:r>
            <a:r>
              <a:rPr lang="en-US" altLang="en-US">
                <a:latin typeface="Arial" panose="020B0604020202020204" pitchFamily="34" charset="0"/>
              </a:rPr>
              <a:t>—Cycle specificity, </a:t>
            </a:r>
            <a:br>
              <a:rPr lang="en-US" altLang="en-US">
                <a:latin typeface="Arial" panose="020B0604020202020204" pitchFamily="34" charset="0"/>
              </a:rPr>
            </a:br>
            <a:r>
              <a:rPr lang="en-US" altLang="en-US">
                <a:latin typeface="Arial" panose="020B0604020202020204" pitchFamily="34" charset="0"/>
              </a:rPr>
              <a:t>intensity, and volume of training.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utoUpdateAnimBg="0"/>
      <p:bldP spid="14341" grpId="0" autoUpdateAnimBg="0"/>
      <p:bldP spid="14342" grpId="0" autoUpdateAnimBg="0"/>
      <p:bldP spid="14343" grpId="0" autoUpdateAnimBg="0"/>
      <p:bldP spid="14344" grpId="0" autoUpdateAnimBg="0"/>
      <p:bldP spid="14345" grpId="0" autoUpdateAnimBg="0"/>
      <p:bldP spid="1434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>
            <a:extLst>
              <a:ext uri="{FF2B5EF4-FFF2-40B4-BE49-F238E27FC236}">
                <a16:creationId xmlns:a16="http://schemas.microsoft.com/office/drawing/2014/main" id="{9021872B-B866-4405-9CD6-7C581CA47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3" name="Text Box 3">
            <a:extLst>
              <a:ext uri="{FF2B5EF4-FFF2-40B4-BE49-F238E27FC236}">
                <a16:creationId xmlns:a16="http://schemas.microsoft.com/office/drawing/2014/main" id="{02AFE14A-EAD7-418B-A707-FECFF316A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52425"/>
            <a:ext cx="228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F000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accent2"/>
                </a:solidFill>
                <a:latin typeface="Arial" panose="020B0604020202020204" pitchFamily="34" charset="0"/>
              </a:rPr>
              <a:t>Key Points</a:t>
            </a:r>
            <a:endParaRPr lang="en-US" altLang="en-US" b="1">
              <a:latin typeface="Arial" panose="020B0604020202020204" pitchFamily="34" charset="0"/>
            </a:endParaRP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879CB9F3-DB24-49E7-8002-800B94AD0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817688"/>
            <a:ext cx="62484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0188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	Longitudinal research tests the same subjects and compares results over time.</a:t>
            </a:r>
            <a:endParaRPr lang="en-US" altLang="en-US" b="1">
              <a:latin typeface="Arial" panose="020B0604020202020204" pitchFamily="34" charset="0"/>
            </a:endParaRPr>
          </a:p>
        </p:txBody>
      </p:sp>
      <p:sp>
        <p:nvSpPr>
          <p:cNvPr id="15365" name="Text Box 5">
            <a:extLst>
              <a:ext uri="{FF2B5EF4-FFF2-40B4-BE49-F238E27FC236}">
                <a16:creationId xmlns:a16="http://schemas.microsoft.com/office/drawing/2014/main" id="{FF68A9E8-1EA9-46AE-B019-4F27F1813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646363"/>
            <a:ext cx="624840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 Cross-sectional research collects data from a diverse population and compares against groups in that population.</a:t>
            </a:r>
          </a:p>
        </p:txBody>
      </p:sp>
      <p:sp>
        <p:nvSpPr>
          <p:cNvPr id="15366" name="Text Box 6">
            <a:extLst>
              <a:ext uri="{FF2B5EF4-FFF2-40B4-BE49-F238E27FC236}">
                <a16:creationId xmlns:a16="http://schemas.microsoft.com/office/drawing/2014/main" id="{1479C9D1-651A-4047-A012-A9C27591F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266825"/>
            <a:ext cx="6248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b="1">
                <a:solidFill>
                  <a:srgbClr val="FF3300"/>
                </a:solidFill>
                <a:latin typeface="Arial" panose="020B0604020202020204" pitchFamily="34" charset="0"/>
              </a:rPr>
              <a:t>Research Methodology</a:t>
            </a:r>
          </a:p>
        </p:txBody>
      </p:sp>
      <p:grpSp>
        <p:nvGrpSpPr>
          <p:cNvPr id="15367" name="Group 7">
            <a:extLst>
              <a:ext uri="{FF2B5EF4-FFF2-40B4-BE49-F238E27FC236}">
                <a16:creationId xmlns:a16="http://schemas.microsoft.com/office/drawing/2014/main" id="{0BC48E81-8D05-455A-AA30-F622EE7FBE27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3767138"/>
            <a:ext cx="6248400" cy="1606550"/>
            <a:chOff x="1680" y="2934"/>
            <a:chExt cx="3936" cy="1012"/>
          </a:xfrm>
        </p:grpSpPr>
        <p:sp>
          <p:nvSpPr>
            <p:cNvPr id="15368" name="Text Box 8">
              <a:extLst>
                <a:ext uri="{FF2B5EF4-FFF2-40B4-BE49-F238E27FC236}">
                  <a16:creationId xmlns:a16="http://schemas.microsoft.com/office/drawing/2014/main" id="{916777DA-5A0A-403E-8A78-81898AAF2F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2934"/>
              <a:ext cx="3936" cy="6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2286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en-US" sz="2000">
                  <a:latin typeface="Wingdings" panose="05000000000000000000" pitchFamily="2" charset="2"/>
                </a:rPr>
                <a:t>w</a:t>
              </a:r>
              <a:r>
                <a:rPr lang="en-US" altLang="en-US">
                  <a:latin typeface="Arial" panose="020B0604020202020204" pitchFamily="34" charset="0"/>
                </a:rPr>
                <a:t>	Longitudinal studies are often more accurate than cross-sectional studies, </a:t>
              </a:r>
              <a:br>
                <a:rPr lang="en-US" altLang="en-US">
                  <a:latin typeface="Arial" panose="020B0604020202020204" pitchFamily="34" charset="0"/>
                </a:rPr>
              </a:br>
              <a:r>
                <a:rPr lang="en-US" altLang="en-US">
                  <a:latin typeface="Arial" panose="020B0604020202020204" pitchFamily="34" charset="0"/>
                </a:rPr>
                <a:t>but can’t always be done.</a:t>
              </a:r>
            </a:p>
          </p:txBody>
        </p:sp>
        <p:sp>
          <p:nvSpPr>
            <p:cNvPr id="15369" name="Text Box 9">
              <a:extLst>
                <a:ext uri="{FF2B5EF4-FFF2-40B4-BE49-F238E27FC236}">
                  <a16:creationId xmlns:a16="http://schemas.microsoft.com/office/drawing/2014/main" id="{A16D8A4C-650A-469B-92E9-13F4BD7CC5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3658"/>
              <a:ext cx="39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2286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latin typeface="Arial" panose="020B0604020202020204" pitchFamily="34" charset="0"/>
                </a:rPr>
                <a:t>	</a:t>
              </a:r>
              <a:r>
                <a:rPr lang="en-US" altLang="en-US" sz="1800" i="1">
                  <a:latin typeface="Arial" panose="020B0604020202020204" pitchFamily="34" charset="0"/>
                </a:rPr>
                <a:t>(continued)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utoUpdateAnimBg="0"/>
      <p:bldP spid="15364" grpId="0" autoUpdateAnimBg="0"/>
      <p:bldP spid="15365" grpId="0" autoUpdateAnimBg="0"/>
      <p:bldP spid="1536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extLst>
              <a:ext uri="{FF2B5EF4-FFF2-40B4-BE49-F238E27FC236}">
                <a16:creationId xmlns:a16="http://schemas.microsoft.com/office/drawing/2014/main" id="{806A7A8A-37D5-4D23-8A38-9AE564D60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Text Box 3">
            <a:extLst>
              <a:ext uri="{FF2B5EF4-FFF2-40B4-BE49-F238E27FC236}">
                <a16:creationId xmlns:a16="http://schemas.microsoft.com/office/drawing/2014/main" id="{6E4DA8A8-7A07-4CAB-BE14-BAA3C79D7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52425"/>
            <a:ext cx="228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F000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accent2"/>
                </a:solidFill>
                <a:latin typeface="Arial" panose="020B0604020202020204" pitchFamily="34" charset="0"/>
              </a:rPr>
              <a:t>Key Points</a:t>
            </a:r>
            <a:endParaRPr lang="en-US" altLang="en-US" b="1">
              <a:latin typeface="Arial" panose="020B0604020202020204" pitchFamily="34" charset="0"/>
            </a:endParaRP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49F2CB72-B3C0-4C11-88E6-7F19A02D1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817688"/>
            <a:ext cx="624840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0188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	Laboratory research allows investigators to carefully control variables and use accurate equipment.</a:t>
            </a:r>
          </a:p>
        </p:txBody>
      </p:sp>
      <p:sp>
        <p:nvSpPr>
          <p:cNvPr id="16389" name="Text Box 5">
            <a:extLst>
              <a:ext uri="{FF2B5EF4-FFF2-40B4-BE49-F238E27FC236}">
                <a16:creationId xmlns:a16="http://schemas.microsoft.com/office/drawing/2014/main" id="{5EC7BBAC-5B78-4450-B78D-DECBBA799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967038"/>
            <a:ext cx="624840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 Field research allows for less control of variables and equipment, but participant’s activities are often more natural.</a:t>
            </a:r>
          </a:p>
        </p:txBody>
      </p:sp>
      <p:sp>
        <p:nvSpPr>
          <p:cNvPr id="16390" name="Text Box 6">
            <a:extLst>
              <a:ext uri="{FF2B5EF4-FFF2-40B4-BE49-F238E27FC236}">
                <a16:creationId xmlns:a16="http://schemas.microsoft.com/office/drawing/2014/main" id="{347EC247-EA51-45F9-969A-CED0FD6B5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266825"/>
            <a:ext cx="6248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b="1">
                <a:solidFill>
                  <a:srgbClr val="FF3300"/>
                </a:solidFill>
                <a:latin typeface="Arial" panose="020B0604020202020204" pitchFamily="34" charset="0"/>
              </a:rPr>
              <a:t>Research Methodology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utoUpdateAnimBg="0"/>
      <p:bldP spid="16388" grpId="0" autoUpdateAnimBg="0"/>
      <p:bldP spid="16389" grpId="0" autoUpdateAnimBg="0"/>
      <p:bldP spid="1639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" name="Picture 10">
            <a:extLst>
              <a:ext uri="{FF2B5EF4-FFF2-40B4-BE49-F238E27FC236}">
                <a16:creationId xmlns:a16="http://schemas.microsoft.com/office/drawing/2014/main" id="{24B425AF-9F3D-4669-8494-CE48FECECE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>
            <a:extLst>
              <a:ext uri="{FF2B5EF4-FFF2-40B4-BE49-F238E27FC236}">
                <a16:creationId xmlns:a16="http://schemas.microsoft.com/office/drawing/2014/main" id="{4B9D31A6-A4BB-420E-8898-88A7279B48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100" y="363220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Text Box 3">
            <a:extLst>
              <a:ext uri="{FF2B5EF4-FFF2-40B4-BE49-F238E27FC236}">
                <a16:creationId xmlns:a16="http://schemas.microsoft.com/office/drawing/2014/main" id="{660C8746-CABE-4E09-9EC6-9657DAD3E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1077913"/>
            <a:ext cx="88677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>
                <a:solidFill>
                  <a:schemeClr val="accent2"/>
                </a:solidFill>
                <a:latin typeface="Arial" panose="020B0604020202020204" pitchFamily="34" charset="0"/>
              </a:rPr>
              <a:t>Learning Objectives</a:t>
            </a:r>
            <a:endParaRPr lang="en-US" altLang="en-US" b="1">
              <a:latin typeface="Arial" panose="020B0604020202020204" pitchFamily="34" charset="0"/>
            </a:endParaRPr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A045A485-E5E4-4AB1-BB05-8D37D8481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114550"/>
            <a:ext cx="8382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 Learn to differentiate exercise physiology and sport physiology.</a:t>
            </a: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DA3C3598-153B-455F-A5A6-F72D15B43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009900"/>
            <a:ext cx="838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 Become familiar with the evolution of exercise physiology.</a:t>
            </a:r>
          </a:p>
        </p:txBody>
      </p:sp>
      <p:grpSp>
        <p:nvGrpSpPr>
          <p:cNvPr id="4102" name="Group 6">
            <a:extLst>
              <a:ext uri="{FF2B5EF4-FFF2-40B4-BE49-F238E27FC236}">
                <a16:creationId xmlns:a16="http://schemas.microsoft.com/office/drawing/2014/main" id="{730812C6-EF9D-49F6-B180-9F90BDD66970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543300"/>
            <a:ext cx="8382000" cy="1352550"/>
            <a:chOff x="336" y="2232"/>
            <a:chExt cx="5280" cy="852"/>
          </a:xfrm>
        </p:grpSpPr>
        <p:sp>
          <p:nvSpPr>
            <p:cNvPr id="4103" name="Text Box 7">
              <a:extLst>
                <a:ext uri="{FF2B5EF4-FFF2-40B4-BE49-F238E27FC236}">
                  <a16:creationId xmlns:a16="http://schemas.microsoft.com/office/drawing/2014/main" id="{1207324A-609D-457E-A10B-44C83734CA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232"/>
              <a:ext cx="528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2286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>
                  <a:latin typeface="Wingdings" panose="05000000000000000000" pitchFamily="2" charset="2"/>
                </a:rPr>
                <a:t>w</a:t>
              </a:r>
              <a:r>
                <a:rPr lang="en-US" altLang="en-US">
                  <a:latin typeface="Arial" panose="020B0604020202020204" pitchFamily="34" charset="0"/>
                </a:rPr>
                <a:t> Note the differences between acute responses </a:t>
              </a:r>
              <a:br>
                <a:rPr lang="en-US" altLang="en-US">
                  <a:latin typeface="Arial" panose="020B0604020202020204" pitchFamily="34" charset="0"/>
                </a:rPr>
              </a:br>
              <a:r>
                <a:rPr lang="en-US" altLang="en-US">
                  <a:latin typeface="Arial" panose="020B0604020202020204" pitchFamily="34" charset="0"/>
                </a:rPr>
                <a:t>to exercise and chronic adaptations to training.</a:t>
              </a:r>
            </a:p>
          </p:txBody>
        </p:sp>
        <p:sp>
          <p:nvSpPr>
            <p:cNvPr id="4104" name="Text Box 8">
              <a:extLst>
                <a:ext uri="{FF2B5EF4-FFF2-40B4-BE49-F238E27FC236}">
                  <a16:creationId xmlns:a16="http://schemas.microsoft.com/office/drawing/2014/main" id="{2418F98E-8D00-4357-A9A9-38D4590A7D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96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2286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2286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2286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2286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2286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latin typeface="Arial" panose="020B0604020202020204" pitchFamily="34" charset="0"/>
                </a:rPr>
                <a:t>	</a:t>
              </a:r>
              <a:r>
                <a:rPr lang="en-US" altLang="en-US" sz="1800" i="1">
                  <a:latin typeface="Arial" panose="020B0604020202020204" pitchFamily="34" charset="0"/>
                </a:rPr>
                <a:t>(continued)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  <p:bldP spid="4100" grpId="0" autoUpdateAnimBg="0"/>
      <p:bldP spid="410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>
            <a:extLst>
              <a:ext uri="{FF2B5EF4-FFF2-40B4-BE49-F238E27FC236}">
                <a16:creationId xmlns:a16="http://schemas.microsoft.com/office/drawing/2014/main" id="{4AA0A379-4DB2-4CE7-BE60-82A5F5EA15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>
            <a:extLst>
              <a:ext uri="{FF2B5EF4-FFF2-40B4-BE49-F238E27FC236}">
                <a16:creationId xmlns:a16="http://schemas.microsoft.com/office/drawing/2014/main" id="{8361669B-4653-400E-B649-4EA4FF69F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100" y="363220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Text Box 3">
            <a:extLst>
              <a:ext uri="{FF2B5EF4-FFF2-40B4-BE49-F238E27FC236}">
                <a16:creationId xmlns:a16="http://schemas.microsoft.com/office/drawing/2014/main" id="{5D3DCE57-DAC8-4183-BEE6-40265A352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1077913"/>
            <a:ext cx="88677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>
                <a:solidFill>
                  <a:schemeClr val="accent2"/>
                </a:solidFill>
                <a:latin typeface="Arial" panose="020B0604020202020204" pitchFamily="34" charset="0"/>
              </a:rPr>
              <a:t>Learning Objectives</a:t>
            </a:r>
            <a:endParaRPr lang="en-US" altLang="en-US" b="1">
              <a:latin typeface="Arial" panose="020B0604020202020204" pitchFamily="34" charset="0"/>
            </a:endParaRP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E057B3CA-E76A-495A-9E57-2DFE43B1C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114550"/>
            <a:ext cx="8382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 Learn what factors affect the body's acute response </a:t>
            </a:r>
            <a:br>
              <a:rPr lang="en-US" altLang="en-US">
                <a:latin typeface="Arial" panose="020B0604020202020204" pitchFamily="34" charset="0"/>
              </a:rPr>
            </a:br>
            <a:r>
              <a:rPr lang="en-US" altLang="en-US">
                <a:latin typeface="Arial" panose="020B0604020202020204" pitchFamily="34" charset="0"/>
              </a:rPr>
              <a:t>to exercise.</a:t>
            </a: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43291674-2852-4AF6-9B88-B100BE593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009900"/>
            <a:ext cx="838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 Understand the six basic principles of training.</a:t>
            </a:r>
          </a:p>
        </p:txBody>
      </p:sp>
      <p:sp>
        <p:nvSpPr>
          <p:cNvPr id="5126" name="Text Box 6">
            <a:extLst>
              <a:ext uri="{FF2B5EF4-FFF2-40B4-BE49-F238E27FC236}">
                <a16:creationId xmlns:a16="http://schemas.microsoft.com/office/drawing/2014/main" id="{0F80A49E-6AA7-40B5-B726-835365AA0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43300"/>
            <a:ext cx="8382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 Learn whether cross-sectional studies or </a:t>
            </a:r>
            <a:br>
              <a:rPr lang="en-US" altLang="en-US">
                <a:latin typeface="Arial" panose="020B0604020202020204" pitchFamily="34" charset="0"/>
              </a:rPr>
            </a:br>
            <a:r>
              <a:rPr lang="en-US" altLang="en-US">
                <a:latin typeface="Arial" panose="020B0604020202020204" pitchFamily="34" charset="0"/>
              </a:rPr>
              <a:t>longitudinal studies are more accurate.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  <p:bldP spid="5124" grpId="0" autoUpdateAnimBg="0"/>
      <p:bldP spid="5125" grpId="0" autoUpdateAnimBg="0"/>
      <p:bldP spid="512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2CDD2875-007A-44F6-9C7C-5F4A12D31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>
            <a:extLst>
              <a:ext uri="{FF2B5EF4-FFF2-40B4-BE49-F238E27FC236}">
                <a16:creationId xmlns:a16="http://schemas.microsoft.com/office/drawing/2014/main" id="{D37B4E3D-E625-45C2-B140-91AB441551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425" y="3952875"/>
            <a:ext cx="2532063" cy="274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8" name="Text Box 4">
            <a:extLst>
              <a:ext uri="{FF2B5EF4-FFF2-40B4-BE49-F238E27FC236}">
                <a16:creationId xmlns:a16="http://schemas.microsoft.com/office/drawing/2014/main" id="{142A5B1C-DE36-45B3-A6AB-899EC5A02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665288"/>
            <a:ext cx="714375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b="1">
                <a:solidFill>
                  <a:schemeClr val="accent2"/>
                </a:solidFill>
                <a:latin typeface="Arial" panose="020B0604020202020204" pitchFamily="34" charset="0"/>
              </a:rPr>
              <a:t>Exercise physiology</a:t>
            </a:r>
            <a:r>
              <a:rPr lang="en-US" altLang="en-US">
                <a:latin typeface="Arial" panose="020B0604020202020204" pitchFamily="34" charset="0"/>
              </a:rPr>
              <a:t> studies how the body’s structures and functions are altered when exposed to acute and chronic bouts of exercise.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FDF56096-22B2-4377-975A-FAD0244B3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819400"/>
            <a:ext cx="71437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b="1">
                <a:solidFill>
                  <a:schemeClr val="accent2"/>
                </a:solidFill>
                <a:latin typeface="Arial" panose="020B0604020202020204" pitchFamily="34" charset="0"/>
              </a:rPr>
              <a:t>Sport physiology</a:t>
            </a:r>
            <a:r>
              <a:rPr lang="en-US" altLang="en-US">
                <a:latin typeface="Arial" panose="020B0604020202020204" pitchFamily="34" charset="0"/>
              </a:rPr>
              <a:t> applies exercise physiology concepts to an athlete's training and performance.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3BCB6D64-4B74-40B3-A9E7-4CB508438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260350"/>
            <a:ext cx="88677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400" b="1">
                <a:solidFill>
                  <a:schemeClr val="accent2"/>
                </a:solidFill>
                <a:latin typeface="Arial" panose="020B0604020202020204" pitchFamily="34" charset="0"/>
              </a:rPr>
              <a:t>Exercise Physiology vs Sport Physiology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  <p:bldP spid="6149" grpId="0" autoUpdateAnimBg="0"/>
      <p:bldP spid="615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5BD72B63-2134-4A40-ABA4-A25F34BB07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1" name="Text Box 3">
            <a:extLst>
              <a:ext uri="{FF2B5EF4-FFF2-40B4-BE49-F238E27FC236}">
                <a16:creationId xmlns:a16="http://schemas.microsoft.com/office/drawing/2014/main" id="{A114B18F-D06B-4995-8D92-2711472A6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657350"/>
            <a:ext cx="71437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Arial" panose="020B0604020202020204" pitchFamily="34" charset="0"/>
              </a:rPr>
              <a:t>Archibald V. Hill</a:t>
            </a:r>
            <a:endParaRPr lang="en-US" altLang="en-US">
              <a:latin typeface="Arial" panose="020B0604020202020204" pitchFamily="34" charset="0"/>
            </a:endParaRPr>
          </a:p>
          <a:p>
            <a:r>
              <a:rPr lang="en-US" altLang="en-US">
                <a:latin typeface="Arial" panose="020B0604020202020204" pitchFamily="34" charset="0"/>
              </a:rPr>
              <a:t>	</a:t>
            </a:r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 Nobel Prize winner (1921)</a:t>
            </a:r>
          </a:p>
          <a:p>
            <a:r>
              <a:rPr lang="en-US" altLang="en-US">
                <a:latin typeface="Arial" panose="020B0604020202020204" pitchFamily="34" charset="0"/>
              </a:rPr>
              <a:t>	</a:t>
            </a:r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 Studied energy metabolism</a:t>
            </a:r>
          </a:p>
          <a:p>
            <a:r>
              <a:rPr lang="en-US" altLang="en-US">
                <a:latin typeface="Arial" panose="020B0604020202020204" pitchFamily="34" charset="0"/>
              </a:rPr>
              <a:t>	</a:t>
            </a:r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 First studies on runners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1CE40E1F-CE5A-465A-A091-E49DF5FAF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86125"/>
            <a:ext cx="71437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Arial" panose="020B0604020202020204" pitchFamily="34" charset="0"/>
              </a:rPr>
              <a:t>John S. Haldane</a:t>
            </a:r>
            <a:endParaRPr lang="en-US" altLang="en-US">
              <a:latin typeface="Arial" panose="020B0604020202020204" pitchFamily="34" charset="0"/>
            </a:endParaRPr>
          </a:p>
          <a:p>
            <a:r>
              <a:rPr lang="en-US" altLang="en-US" sz="2000">
                <a:latin typeface="Wingdings" panose="05000000000000000000" pitchFamily="2" charset="2"/>
              </a:rPr>
              <a:t>	w</a:t>
            </a:r>
            <a:r>
              <a:rPr lang="en-US" altLang="en-US">
                <a:latin typeface="Arial" panose="020B0604020202020204" pitchFamily="34" charset="0"/>
              </a:rPr>
              <a:t> Developed methods to measure oxygen use 		during exercise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C9A86B8B-C577-475A-A07A-D48F94CBC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260350"/>
            <a:ext cx="88677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400" b="1">
                <a:solidFill>
                  <a:schemeClr val="accent2"/>
                </a:solidFill>
                <a:latin typeface="Arial" panose="020B0604020202020204" pitchFamily="34" charset="0"/>
              </a:rPr>
              <a:t>Early Exercise Physiologists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  <p:bldP spid="7172" grpId="0" autoUpdateAnimBg="0"/>
      <p:bldP spid="717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871A64A3-1D80-425A-961C-E8ADAAE0C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5" name="Text Box 3">
            <a:extLst>
              <a:ext uri="{FF2B5EF4-FFF2-40B4-BE49-F238E27FC236}">
                <a16:creationId xmlns:a16="http://schemas.microsoft.com/office/drawing/2014/main" id="{ED5F27CE-F0AB-4283-A929-DA275302F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04975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 Founded by Lawrence J. Henderson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4B194D4F-1CEA-4153-A37C-98F83F895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260350"/>
            <a:ext cx="88677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400" b="1">
                <a:solidFill>
                  <a:schemeClr val="accent2"/>
                </a:solidFill>
                <a:latin typeface="Arial" panose="020B0604020202020204" pitchFamily="34" charset="0"/>
              </a:rPr>
              <a:t>The Harvard Fatigue Laboratory</a:t>
            </a:r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2B059A41-48EE-4CFA-AD4B-A6E57975C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38375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 Directed by David Bruce Dill</a:t>
            </a:r>
          </a:p>
        </p:txBody>
      </p:sp>
      <p:grpSp>
        <p:nvGrpSpPr>
          <p:cNvPr id="8198" name="Group 6">
            <a:extLst>
              <a:ext uri="{FF2B5EF4-FFF2-40B4-BE49-F238E27FC236}">
                <a16:creationId xmlns:a16="http://schemas.microsoft.com/office/drawing/2014/main" id="{8E86D62D-03FB-4C53-898A-3FFEA8DF297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010400" y="3962400"/>
            <a:ext cx="1965325" cy="2741613"/>
            <a:chOff x="1080" y="354"/>
            <a:chExt cx="3756" cy="5238"/>
          </a:xfrm>
        </p:grpSpPr>
        <p:pic>
          <p:nvPicPr>
            <p:cNvPr id="8199" name="Picture 7">
              <a:extLst>
                <a:ext uri="{FF2B5EF4-FFF2-40B4-BE49-F238E27FC236}">
                  <a16:creationId xmlns:a16="http://schemas.microsoft.com/office/drawing/2014/main" id="{6F7E61F8-5DD6-4DDE-892C-9CAA5368BA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0" y="354"/>
              <a:ext cx="3600" cy="3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00" name="Picture 8">
              <a:extLst>
                <a:ext uri="{FF2B5EF4-FFF2-40B4-BE49-F238E27FC236}">
                  <a16:creationId xmlns:a16="http://schemas.microsoft.com/office/drawing/2014/main" id="{B9755E7B-E2D2-49C8-B118-CF317CE182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2" y="2910"/>
              <a:ext cx="714" cy="26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201" name="Text Box 9">
            <a:extLst>
              <a:ext uri="{FF2B5EF4-FFF2-40B4-BE49-F238E27FC236}">
                <a16:creationId xmlns:a16="http://schemas.microsoft.com/office/drawing/2014/main" id="{F7F08AB0-B0C5-4D9E-A8D2-818B63546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768600"/>
            <a:ext cx="8229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 Focused on the physiology of human movement and the 	effects of environmental stress on exercise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  <p:bldP spid="8196" grpId="0" autoUpdateAnimBg="0"/>
      <p:bldP spid="8197" grpId="0" autoUpdateAnimBg="0"/>
      <p:bldP spid="820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411CFDD4-B816-42EF-A186-435B1550AF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Text Box 3">
            <a:extLst>
              <a:ext uri="{FF2B5EF4-FFF2-40B4-BE49-F238E27FC236}">
                <a16:creationId xmlns:a16="http://schemas.microsoft.com/office/drawing/2014/main" id="{75F4E8FF-7AD9-413D-8039-7F75EBBD6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06563"/>
            <a:ext cx="8305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Arial" panose="020B0604020202020204" pitchFamily="34" charset="0"/>
              </a:rPr>
              <a:t>Erik Hohwü-Christensen</a:t>
            </a:r>
            <a:endParaRPr lang="en-US" altLang="en-US">
              <a:latin typeface="Arial" panose="020B0604020202020204" pitchFamily="34" charset="0"/>
            </a:endParaRPr>
          </a:p>
          <a:p>
            <a:r>
              <a:rPr lang="en-US" altLang="en-US">
                <a:latin typeface="Arial" panose="020B0604020202020204" pitchFamily="34" charset="0"/>
              </a:rPr>
              <a:t>	</a:t>
            </a:r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 Published important early research on carbohydrate 		and fat metabolism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D7CABDBF-3155-4D99-A250-5DF5C2022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971800"/>
            <a:ext cx="8229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Arial" panose="020B0604020202020204" pitchFamily="34" charset="0"/>
              </a:rPr>
              <a:t>Per-Olof Åstrand</a:t>
            </a:r>
            <a:endParaRPr lang="en-US" altLang="en-US">
              <a:latin typeface="Arial" panose="020B0604020202020204" pitchFamily="34" charset="0"/>
            </a:endParaRPr>
          </a:p>
          <a:p>
            <a:r>
              <a:rPr lang="en-US" altLang="en-US" sz="2000">
                <a:latin typeface="Wingdings" panose="05000000000000000000" pitchFamily="2" charset="2"/>
              </a:rPr>
              <a:t>	w</a:t>
            </a:r>
            <a:r>
              <a:rPr lang="en-US" altLang="en-US">
                <a:latin typeface="Arial" panose="020B0604020202020204" pitchFamily="34" charset="0"/>
              </a:rPr>
              <a:t> Conducted studies on physical fitness and endurance 		capacity</a:t>
            </a:r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5E722138-CB5D-4126-87EB-888FDAFE6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260350"/>
            <a:ext cx="88677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400" b="1">
                <a:solidFill>
                  <a:schemeClr val="accent2"/>
                </a:solidFill>
                <a:latin typeface="Arial" panose="020B0604020202020204" pitchFamily="34" charset="0"/>
              </a:rPr>
              <a:t>The Scandinavian Influence</a:t>
            </a:r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86CD9D09-8764-4648-8D08-BA54632F7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238625"/>
            <a:ext cx="8229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Arial" panose="020B0604020202020204" pitchFamily="34" charset="0"/>
              </a:rPr>
              <a:t>Jonas Bergstrom</a:t>
            </a:r>
            <a:endParaRPr lang="en-US" altLang="en-US">
              <a:latin typeface="Arial" panose="020B0604020202020204" pitchFamily="34" charset="0"/>
            </a:endParaRPr>
          </a:p>
          <a:p>
            <a:r>
              <a:rPr lang="en-US" altLang="en-US" sz="2000">
                <a:latin typeface="Wingdings" panose="05000000000000000000" pitchFamily="2" charset="2"/>
              </a:rPr>
              <a:t>	w</a:t>
            </a:r>
            <a:r>
              <a:rPr lang="en-US" altLang="en-US">
                <a:latin typeface="Arial" panose="020B0604020202020204" pitchFamily="34" charset="0"/>
              </a:rPr>
              <a:t> Reintroduced biopsy needle to study human muscle 		biochemistry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0" grpId="0" autoUpdateAnimBg="0"/>
      <p:bldP spid="9221" grpId="0" autoUpdateAnimBg="0"/>
      <p:bldP spid="922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399ACF3C-150C-490F-9F95-30351AC003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3" name="Text Box 3">
            <a:extLst>
              <a:ext uri="{FF2B5EF4-FFF2-40B4-BE49-F238E27FC236}">
                <a16:creationId xmlns:a16="http://schemas.microsoft.com/office/drawing/2014/main" id="{96721506-96DA-44BF-8AF1-F20C3CB9D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01800"/>
            <a:ext cx="82296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Arial" panose="020B0604020202020204" pitchFamily="34" charset="0"/>
              </a:rPr>
              <a:t>John Holloszy and Charles Tipton</a:t>
            </a:r>
            <a:endParaRPr lang="en-US" altLang="en-US">
              <a:latin typeface="Arial" panose="020B0604020202020204" pitchFamily="34" charset="0"/>
            </a:endParaRPr>
          </a:p>
          <a:p>
            <a:r>
              <a:rPr lang="en-US" altLang="en-US">
                <a:latin typeface="Arial" panose="020B0604020202020204" pitchFamily="34" charset="0"/>
              </a:rPr>
              <a:t>	</a:t>
            </a:r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 Introduced biochemical approach to exercise 			physiology research</a:t>
            </a:r>
          </a:p>
          <a:p>
            <a:r>
              <a:rPr lang="en-US" altLang="en-US">
                <a:latin typeface="Arial" panose="020B0604020202020204" pitchFamily="34" charset="0"/>
              </a:rPr>
              <a:t>	</a:t>
            </a:r>
            <a:r>
              <a:rPr lang="en-US" altLang="en-US" sz="2000">
                <a:latin typeface="Wingdings" panose="05000000000000000000" pitchFamily="2" charset="2"/>
              </a:rPr>
              <a:t>w</a:t>
            </a:r>
            <a:r>
              <a:rPr lang="en-US" altLang="en-US">
                <a:latin typeface="Arial" panose="020B0604020202020204" pitchFamily="34" charset="0"/>
              </a:rPr>
              <a:t> First to use rats and mice to study muscle metabolism 		and fatigue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106CDFAA-4268-40AF-BC13-E5AC08BBD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698875"/>
            <a:ext cx="8229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Arial" panose="020B0604020202020204" pitchFamily="34" charset="0"/>
              </a:rPr>
              <a:t>Reggie Edgerton, Phil Gollnick, and Bengt Saltin</a:t>
            </a:r>
            <a:endParaRPr lang="en-US" altLang="en-US">
              <a:latin typeface="Arial" panose="020B0604020202020204" pitchFamily="34" charset="0"/>
            </a:endParaRPr>
          </a:p>
          <a:p>
            <a:r>
              <a:rPr lang="en-US" altLang="en-US" sz="2000">
                <a:latin typeface="Wingdings" panose="05000000000000000000" pitchFamily="2" charset="2"/>
              </a:rPr>
              <a:t>	w</a:t>
            </a:r>
            <a:r>
              <a:rPr lang="en-US" altLang="en-US">
                <a:latin typeface="Arial" panose="020B0604020202020204" pitchFamily="34" charset="0"/>
              </a:rPr>
              <a:t> Studied individual muscle fiber characteristics and 		their responses to training</a:t>
            </a:r>
          </a:p>
        </p:txBody>
      </p:sp>
      <p:sp>
        <p:nvSpPr>
          <p:cNvPr id="10245" name="Text Box 5">
            <a:extLst>
              <a:ext uri="{FF2B5EF4-FFF2-40B4-BE49-F238E27FC236}">
                <a16:creationId xmlns:a16="http://schemas.microsoft.com/office/drawing/2014/main" id="{076E820E-212C-4860-9DB6-58F5D3617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260350"/>
            <a:ext cx="88677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400" b="1">
                <a:solidFill>
                  <a:schemeClr val="accent2"/>
                </a:solidFill>
                <a:latin typeface="Arial" panose="020B0604020202020204" pitchFamily="34" charset="0"/>
              </a:rPr>
              <a:t>Contemporary Exercise Physiologists</a:t>
            </a:r>
            <a:endParaRPr lang="en-US" altLang="en-US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244" grpId="0" autoUpdateAnimBg="0"/>
      <p:bldP spid="1024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>
            <a:extLst>
              <a:ext uri="{FF2B5EF4-FFF2-40B4-BE49-F238E27FC236}">
                <a16:creationId xmlns:a16="http://schemas.microsoft.com/office/drawing/2014/main" id="{29A6574A-E419-4747-A301-B66BF53563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7" name="Text Box 3">
            <a:extLst>
              <a:ext uri="{FF2B5EF4-FFF2-40B4-BE49-F238E27FC236}">
                <a16:creationId xmlns:a16="http://schemas.microsoft.com/office/drawing/2014/main" id="{ADA6F18F-3D84-49E2-A9C7-2F2C1254F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676400"/>
            <a:ext cx="82296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b="1">
                <a:solidFill>
                  <a:schemeClr val="accent2"/>
                </a:solidFill>
                <a:latin typeface="Arial" panose="020B0604020202020204" pitchFamily="34" charset="0"/>
              </a:rPr>
              <a:t>Acute responses</a:t>
            </a:r>
            <a:r>
              <a:rPr lang="en-US" altLang="en-US">
                <a:latin typeface="Arial" panose="020B0604020202020204" pitchFamily="34" charset="0"/>
              </a:rPr>
              <a:t> to training involve how the body responds to one bout of exercise.</a:t>
            </a:r>
            <a:endParaRPr lang="en-US" altLang="en-US" sz="3000">
              <a:latin typeface="Garamond" panose="02020404030301010803" pitchFamily="18" charset="0"/>
            </a:endParaRP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B479C58A-2B7B-4E35-B3C2-5D9BC11B8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505075"/>
            <a:ext cx="82296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b="1">
                <a:solidFill>
                  <a:schemeClr val="accent2"/>
                </a:solidFill>
                <a:latin typeface="Arial" panose="020B0604020202020204" pitchFamily="34" charset="0"/>
              </a:rPr>
              <a:t>Chronic physiological adaptations</a:t>
            </a:r>
            <a:r>
              <a:rPr lang="en-US" altLang="en-US">
                <a:latin typeface="Arial" panose="020B0604020202020204" pitchFamily="34" charset="0"/>
              </a:rPr>
              <a:t> to training mark how the body responds over time to the stress of repeated exercise bouts.</a:t>
            </a:r>
            <a:endParaRPr lang="en-US" altLang="en-US" sz="3000">
              <a:latin typeface="Garamond" panose="02020404030301010803" pitchFamily="18" charset="0"/>
            </a:endParaRPr>
          </a:p>
        </p:txBody>
      </p:sp>
      <p:sp>
        <p:nvSpPr>
          <p:cNvPr id="11269" name="Text Box 5">
            <a:extLst>
              <a:ext uri="{FF2B5EF4-FFF2-40B4-BE49-F238E27FC236}">
                <a16:creationId xmlns:a16="http://schemas.microsoft.com/office/drawing/2014/main" id="{F2811F46-824D-47C7-B8AE-7E8E8D434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260350"/>
            <a:ext cx="88677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400" b="1">
                <a:solidFill>
                  <a:schemeClr val="accent2"/>
                </a:solidFill>
                <a:latin typeface="Arial" panose="020B0604020202020204" pitchFamily="34" charset="0"/>
              </a:rPr>
              <a:t>Acute Responses vs Chronic Adaptations</a:t>
            </a:r>
            <a:endParaRPr lang="en-US" altLang="en-US" b="1">
              <a:latin typeface="Arial" panose="020B0604020202020204" pitchFamily="34" charset="0"/>
            </a:endParaRPr>
          </a:p>
        </p:txBody>
      </p:sp>
      <p:pic>
        <p:nvPicPr>
          <p:cNvPr id="11270" name="Picture 6">
            <a:extLst>
              <a:ext uri="{FF2B5EF4-FFF2-40B4-BE49-F238E27FC236}">
                <a16:creationId xmlns:a16="http://schemas.microsoft.com/office/drawing/2014/main" id="{9AF4CB91-5D02-4D70-9132-85D7CD4BC0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3962400"/>
            <a:ext cx="1617663" cy="274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  <p:bldP spid="11268" grpId="0" autoUpdateAnimBg="0"/>
      <p:bldP spid="11269" grpId="0" autoUpdateAnimBg="0"/>
    </p:bldLst>
  </p:timing>
</p:sld>
</file>

<file path=ppt/theme/theme1.xml><?xml version="1.0" encoding="utf-8"?>
<a:theme xmlns:a="http://schemas.openxmlformats.org/drawingml/2006/main" name="Blank Presentation.pot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67</TotalTime>
  <Words>610</Words>
  <Application>Microsoft Office PowerPoint</Application>
  <PresentationFormat>On-screen Show (4:3)</PresentationFormat>
  <Paragraphs>71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Black</vt:lpstr>
      <vt:lpstr>Times New Roman</vt:lpstr>
      <vt:lpstr>Arial</vt:lpstr>
      <vt:lpstr>Wingdings</vt:lpstr>
      <vt:lpstr>Garamond</vt:lpstr>
      <vt:lpstr>Blank Presentation.pot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Human Kinetics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Exercise and Sport Physiology</dc:title>
  <dc:creator>The Staff</dc:creator>
  <cp:lastModifiedBy>Edgar Lopategui Corsino</cp:lastModifiedBy>
  <cp:revision>3</cp:revision>
  <cp:lastPrinted>1999-07-07T12:58:20Z</cp:lastPrinted>
  <dcterms:created xsi:type="dcterms:W3CDTF">1999-07-01T18:20:06Z</dcterms:created>
  <dcterms:modified xsi:type="dcterms:W3CDTF">2022-03-23T01:31:08Z</dcterms:modified>
</cp:coreProperties>
</file>