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handoutMasterIdLst>
    <p:handoutMasterId r:id="rId30"/>
  </p:handoutMasterIdLst>
  <p:sldIdLst>
    <p:sldId id="277" r:id="rId2"/>
    <p:sldId id="294" r:id="rId3"/>
    <p:sldId id="295" r:id="rId4"/>
    <p:sldId id="260" r:id="rId5"/>
    <p:sldId id="261" r:id="rId6"/>
    <p:sldId id="262" r:id="rId7"/>
    <p:sldId id="274" r:id="rId8"/>
    <p:sldId id="289" r:id="rId9"/>
    <p:sldId id="263" r:id="rId10"/>
    <p:sldId id="275" r:id="rId11"/>
    <p:sldId id="276" r:id="rId12"/>
    <p:sldId id="264" r:id="rId13"/>
    <p:sldId id="278" r:id="rId14"/>
    <p:sldId id="279" r:id="rId15"/>
    <p:sldId id="265" r:id="rId16"/>
    <p:sldId id="280" r:id="rId17"/>
    <p:sldId id="281" r:id="rId18"/>
    <p:sldId id="282" r:id="rId19"/>
    <p:sldId id="283" r:id="rId20"/>
    <p:sldId id="267" r:id="rId21"/>
    <p:sldId id="268" r:id="rId22"/>
    <p:sldId id="284" r:id="rId23"/>
    <p:sldId id="290" r:id="rId24"/>
    <p:sldId id="291" r:id="rId25"/>
    <p:sldId id="292" r:id="rId26"/>
    <p:sldId id="293" r:id="rId27"/>
    <p:sldId id="269" r:id="rId28"/>
    <p:sldId id="270" r:id="rId29"/>
  </p:sldIdLst>
  <p:sldSz cx="9144000" cy="6858000" type="screen4x3"/>
  <p:notesSz cx="7004050" cy="9223375"/>
  <p:embeddedFontLst>
    <p:embeddedFont>
      <p:font typeface="Garamond" panose="02020404030301010803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>
          <p15:clr>
            <a:srgbClr val="A4A3A4"/>
          </p15:clr>
        </p15:guide>
        <p15:guide id="2" pos="36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90" autoAdjust="0"/>
  </p:normalViewPr>
  <p:slideViewPr>
    <p:cSldViewPr snapToGrid="0">
      <p:cViewPr varScale="1">
        <p:scale>
          <a:sx n="65" d="100"/>
          <a:sy n="65" d="100"/>
        </p:scale>
        <p:origin x="1524" y="66"/>
      </p:cViewPr>
      <p:guideLst>
        <p:guide orient="horz" pos="2523"/>
        <p:guide pos="36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D9A5F97-F006-4F15-8A07-B9C7BDE86F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27F5FB0-43F3-4EDF-A03C-6E9F0CBC37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6BDB453E-B5F4-4C71-AE0D-D0FE24FA978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249CCAC4-5681-4330-ADC1-DBA984707CE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763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243CC0-40D4-4741-9781-83B5CF18CF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2F478-B707-414C-B07A-0455D023F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6F8AD-0B96-4A01-AD78-408DDE139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2DB55-84F5-4BE2-B997-2692BC30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5A895-0CC8-4C4C-9A14-8BDC0A13D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72E8D-B1D2-4143-8E0D-6244E208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00E55-16F8-40BA-869A-4CBFC97BCE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03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C653-9593-47C8-844D-3DC8C5D7C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968E4-3370-4055-BFD3-C22DEC97D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9ED4-0E21-454B-A61B-8F131D8B5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61E34-9432-454D-A5A0-8274ED1F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E2471-19E6-4C63-8E39-5019DD81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0B13C-F3F4-4493-B2E0-0517F8E88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34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E560F-5871-42BC-B532-E4F7521C6C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B8FC0-D59A-45A7-80F6-9A0A49A33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F02A8-A4C2-4F08-87EC-2F2EBD19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919FF-327A-44D1-8144-ECADA7128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DF61A-F066-464A-B5F6-DBFB1E97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1DD3A-CB05-4420-81EB-13BBAE7660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51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71F9D-F6C0-43CC-BEEA-499A25106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F513B-11B8-4EA8-9310-DFFF0C4FC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AEAE4-27D8-4D5F-8B9B-42690FC57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DE68B-0666-4CFB-9974-7E78661A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735F0-026C-4527-96A7-82C15C87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FA06B-E78B-4236-A02B-1941AA6BE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68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8568C-8751-4E3A-B80D-DBD9D7FC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96669-2AA0-4B05-8FDC-D3D812C18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85206-3954-4B7D-947F-E8F4FC17A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AB1E6-B992-4D8A-8136-A0E045E2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4B95A-AD60-44D1-9E11-8680ED05D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C2492-3CFB-4D77-8817-5FBD1755D7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43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70B6-0AC6-4D8E-BF34-7EDC86EC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D7CA4-C3FB-4217-9BAB-85C066933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170B6-9703-4EFA-8FF2-7EBCFA6E9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2D205-712E-43CB-A723-980BD9E42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269B4-F721-4395-BC36-EC996C08D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59031-A017-465E-92C7-D9F22361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52BB1-930E-4E5A-A9E6-3EE460C20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18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1E841-9815-43C9-A1AB-05E8AA46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C61D7-BDCC-4424-9967-E437825B0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6D486-71BE-4EB9-81E4-FF488EE6C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68E753-9D99-47A0-864C-FE4E0DF59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7F9F27-453B-47C8-BDB4-C8698BA4A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F5A4EF-75E4-4514-AEC4-04D4DCE9E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2E180E-C403-4D46-AC4C-D1E06F8A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49D52E-3E6C-48E7-90A6-4C5CC9C8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7EB5D-E7F7-4E0F-BA82-C48E736CA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65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28492-3E4F-4353-B355-069C4A0E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ADED2E-1CAD-41DC-A3C4-E87C22E26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9F16F-EDCA-4C9E-9AF7-E4187B9C0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4FEE9-150F-49F2-AE74-C57A55C50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FE03D-914F-466A-AA87-C2038A8045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2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415C9-E944-4491-B190-467CAB06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58271B-6FE1-4626-9E6E-78E944CA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D3EE7-83BA-4C10-8159-9E018134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24AC7-278A-4217-9386-559B3B9CC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75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EC70-9D6B-4363-B204-D2B6C68E8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EC8DE-7D15-4766-A427-02A05B804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027C5-0E6D-499F-B62B-75356BCC5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D041F-E459-472F-9634-D211BCD8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07405-F76B-4D82-9BAE-D852B3D9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FF4F7-E56F-4C84-A399-B7FA17CB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25291-E0B6-40D1-BF8D-19024C5CDF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63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91139-D1B1-45D9-B613-A0DCE1B3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0E53E-4501-4FDC-B491-84A5EF53A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B2705-FC79-473B-A4D8-EF6393AC0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C5738-5304-4BFB-8A55-B198B73B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F8FE9-9829-491C-A2D9-C0E40F4A9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E14BE-20CC-42BD-8D6F-A0DC0143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57CDC-1A0A-41F9-851B-D8771A80F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74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FC6200-EA79-4460-8FB3-9280B87ABE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72E253-0DB6-453D-AD46-8A84375A0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946805-7C32-4B2B-83A1-19A968D908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FB9C37-B60F-4156-BA93-EE6BC9322C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9EFF782-D1E7-4989-834A-ED8EE070FC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5BFEA6-0DEA-40E1-8AB7-CFCAC446B8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3" name="Picture 15">
            <a:extLst>
              <a:ext uri="{FF2B5EF4-FFF2-40B4-BE49-F238E27FC236}">
                <a16:creationId xmlns:a16="http://schemas.microsoft.com/office/drawing/2014/main" id="{4B8A5CDD-BFB7-4A23-AF72-914627D6F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4" name="Text Box 16">
            <a:extLst>
              <a:ext uri="{FF2B5EF4-FFF2-40B4-BE49-F238E27FC236}">
                <a16:creationId xmlns:a16="http://schemas.microsoft.com/office/drawing/2014/main" id="{AB896E27-D3D9-4D2B-AEA9-0814CE065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565150"/>
            <a:ext cx="263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latin typeface="Arial" panose="020B0604020202020204" pitchFamily="34" charset="0"/>
              </a:rPr>
              <a:t>I N T R O D U C T I O N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27665" name="Line 17">
            <a:extLst>
              <a:ext uri="{FF2B5EF4-FFF2-40B4-BE49-F238E27FC236}">
                <a16:creationId xmlns:a16="http://schemas.microsoft.com/office/drawing/2014/main" id="{EF7A672C-F69F-49D7-93BB-9DD56330AA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" y="571500"/>
            <a:ext cx="7981950" cy="1588"/>
          </a:xfrm>
          <a:prstGeom prst="line">
            <a:avLst/>
          </a:prstGeom>
          <a:noFill/>
          <a:ln w="31750">
            <a:solidFill>
              <a:srgbClr val="FF945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AutoShape 18">
            <a:extLst>
              <a:ext uri="{FF2B5EF4-FFF2-40B4-BE49-F238E27FC236}">
                <a16:creationId xmlns:a16="http://schemas.microsoft.com/office/drawing/2014/main" id="{828274C9-E909-4CB7-9E9C-D60526DBCF8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53425" y="663575"/>
            <a:ext cx="223838" cy="1920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AutoShape 19">
            <a:extLst>
              <a:ext uri="{FF2B5EF4-FFF2-40B4-BE49-F238E27FC236}">
                <a16:creationId xmlns:a16="http://schemas.microsoft.com/office/drawing/2014/main" id="{2F18D3C4-4316-4B3A-AF4F-2FCA6B1E915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85138" y="663575"/>
            <a:ext cx="223838" cy="19208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7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AutoShape 20">
            <a:extLst>
              <a:ext uri="{FF2B5EF4-FFF2-40B4-BE49-F238E27FC236}">
                <a16:creationId xmlns:a16="http://schemas.microsoft.com/office/drawing/2014/main" id="{966736D4-F27B-49F5-9723-8B82F9C8789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20025" y="663575"/>
            <a:ext cx="22383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Text Box 21">
            <a:extLst>
              <a:ext uri="{FF2B5EF4-FFF2-40B4-BE49-F238E27FC236}">
                <a16:creationId xmlns:a16="http://schemas.microsoft.com/office/drawing/2014/main" id="{D546C2E0-D7BB-43DD-B5BC-489070872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249363"/>
            <a:ext cx="8005763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591C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4000" b="1">
                <a:latin typeface="Arial" panose="020B0604020202020204" pitchFamily="34" charset="0"/>
              </a:rPr>
              <a:t>AN INTRODUCTION TO EXERCISE AND SPORT PHYSIOLOGY</a:t>
            </a:r>
          </a:p>
        </p:txBody>
      </p:sp>
      <p:pic>
        <p:nvPicPr>
          <p:cNvPr id="27673" name="Picture 25">
            <a:extLst>
              <a:ext uri="{FF2B5EF4-FFF2-40B4-BE49-F238E27FC236}">
                <a16:creationId xmlns:a16="http://schemas.microsoft.com/office/drawing/2014/main" id="{F5DD630C-172B-446C-95CF-6D4B1CF1F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2000" r="2586" b="15800"/>
          <a:stretch>
            <a:fillRect/>
          </a:stretch>
        </p:blipFill>
        <p:spPr bwMode="auto">
          <a:xfrm>
            <a:off x="2017713" y="3062288"/>
            <a:ext cx="2339975" cy="298767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5" name="Picture 27">
            <a:extLst>
              <a:ext uri="{FF2B5EF4-FFF2-40B4-BE49-F238E27FC236}">
                <a16:creationId xmlns:a16="http://schemas.microsoft.com/office/drawing/2014/main" id="{51960827-63C8-4A29-A1A4-3A6326EDF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067050"/>
            <a:ext cx="2127250" cy="298767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 autoUpdateAnimBg="0"/>
      <p:bldP spid="2766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7B1C1C81-4837-4470-9DF7-DA92C1E9E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808D1768-B4D9-47F9-8E4A-982EC8EBB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11263"/>
            <a:ext cx="53927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Bengt Saltin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Contributed greatly to exercise 		and clinical physiology	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023AE5E8-6A90-44EA-B2A9-6611175CA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38125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Scandinavian Influence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6219F9E3-457E-4B07-9AD3-8E0A440E8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3743325"/>
            <a:ext cx="53863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Jonas Bergstrom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 sz="2000">
                <a:latin typeface="Wingdings" panose="05000000000000000000" pitchFamily="2" charset="2"/>
              </a:rPr>
              <a:t>	w</a:t>
            </a:r>
            <a:r>
              <a:rPr lang="en-US" altLang="en-US">
                <a:latin typeface="Arial" panose="020B0604020202020204" pitchFamily="34" charset="0"/>
              </a:rPr>
              <a:t> Reintroduced biopsy needle to 		study human muscle biochem-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	istry</a:t>
            </a:r>
          </a:p>
        </p:txBody>
      </p:sp>
      <p:pic>
        <p:nvPicPr>
          <p:cNvPr id="23559" name="Picture 7">
            <a:extLst>
              <a:ext uri="{FF2B5EF4-FFF2-40B4-BE49-F238E27FC236}">
                <a16:creationId xmlns:a16="http://schemas.microsoft.com/office/drawing/2014/main" id="{2A836A9B-25FD-4D94-9B98-7A8F32749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5"/>
          <a:stretch>
            <a:fillRect/>
          </a:stretch>
        </p:blipFill>
        <p:spPr bwMode="auto">
          <a:xfrm>
            <a:off x="6089650" y="1317625"/>
            <a:ext cx="2238375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>
            <a:extLst>
              <a:ext uri="{FF2B5EF4-FFF2-40B4-BE49-F238E27FC236}">
                <a16:creationId xmlns:a16="http://schemas.microsoft.com/office/drawing/2014/main" id="{C4599529-440F-41D9-A417-C3E23659F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t="1817" r="54466" b="25905"/>
          <a:stretch>
            <a:fillRect/>
          </a:stretch>
        </p:blipFill>
        <p:spPr bwMode="auto">
          <a:xfrm>
            <a:off x="6153150" y="3846513"/>
            <a:ext cx="21653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7" grpId="0" autoUpdateAnimBg="0"/>
      <p:bldP spid="2355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83B90A4D-D28B-4832-9CB4-7B10B1900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7DD35E46-37B5-4D7E-B00C-CE5635615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1365250"/>
            <a:ext cx="5740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Peter Karpovich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Introduced physiology to physical 			education</a:t>
            </a:r>
            <a:r>
              <a:rPr lang="en-US" altLang="en-US" sz="2000">
                <a:latin typeface="Wingdings" panose="05000000000000000000" pitchFamily="2" charset="2"/>
              </a:rPr>
              <a:t>		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50961FC4-B577-4574-82B5-08880F979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4016375"/>
            <a:ext cx="51736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Thomas K. Cureton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 sz="2000">
                <a:latin typeface="Wingdings" panose="05000000000000000000" pitchFamily="2" charset="2"/>
              </a:rPr>
              <a:t>	w</a:t>
            </a:r>
            <a:r>
              <a:rPr lang="en-US" altLang="en-US">
                <a:latin typeface="Arial" panose="020B0604020202020204" pitchFamily="34" charset="0"/>
              </a:rPr>
              <a:t> Taught many of today’s leaders 		in physical fitness and exercise 		physiology 		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47EBB2F3-5A32-45D5-AD51-5CDFD2C8E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Exercise Physiology and Physical Fitness</a:t>
            </a: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C85CE916-3BFF-42FB-81B9-45268B308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7"/>
          <a:stretch>
            <a:fillRect/>
          </a:stretch>
        </p:blipFill>
        <p:spPr bwMode="auto">
          <a:xfrm>
            <a:off x="6462713" y="1365250"/>
            <a:ext cx="1973262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>
            <a:extLst>
              <a:ext uri="{FF2B5EF4-FFF2-40B4-BE49-F238E27FC236}">
                <a16:creationId xmlns:a16="http://schemas.microsoft.com/office/drawing/2014/main" id="{85E73E6C-9F10-4039-A736-984E1C53E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119563"/>
            <a:ext cx="24733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utoUpdateAnimBg="0"/>
      <p:bldP spid="2560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550301B6-A581-48AB-88A7-989A924AC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0D79F7C8-5416-4D22-A45C-5104379EC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6213"/>
            <a:ext cx="8229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John Holloszy, Charles Tipton, and Phil Gollnick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Introduced biochemical approach to exercise 			physiology research</a:t>
            </a: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First to use rats and mice to study muscle metabolism 		and fatigue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DBEB6F77-B727-416C-8D47-DA34627DB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Contemporary Exercise Physiologists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10249" name="Picture 9">
            <a:extLst>
              <a:ext uri="{FF2B5EF4-FFF2-40B4-BE49-F238E27FC236}">
                <a16:creationId xmlns:a16="http://schemas.microsoft.com/office/drawing/2014/main" id="{31AAB839-BEB3-4B59-9B84-AB1742EB3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9" t="2585" r="8289" b="4289"/>
          <a:stretch>
            <a:fillRect/>
          </a:stretch>
        </p:blipFill>
        <p:spPr bwMode="auto">
          <a:xfrm>
            <a:off x="3746500" y="3690938"/>
            <a:ext cx="2438400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F352A370-1962-43AE-8F3F-A597615F6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3690938"/>
            <a:ext cx="1833563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>
            <a:extLst>
              <a:ext uri="{FF2B5EF4-FFF2-40B4-BE49-F238E27FC236}">
                <a16:creationId xmlns:a16="http://schemas.microsoft.com/office/drawing/2014/main" id="{9CB0EDDC-C00A-455A-8AB6-40DF995CA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" b="14000"/>
          <a:stretch>
            <a:fillRect/>
          </a:stretch>
        </p:blipFill>
        <p:spPr bwMode="auto">
          <a:xfrm>
            <a:off x="1166813" y="3690938"/>
            <a:ext cx="2181225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24CC7838-E7E3-4B65-8EDD-EDF951DE2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20C2A3D2-1E55-43BB-9798-937E80C50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1325563"/>
            <a:ext cx="58912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Birgitta Essen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Adapted micro-biochemical methods 		for better studying muscle samples 			obtained with muscle biopsy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A4D910B3-282A-4797-A154-7A5E912E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Women in Exercise Physiology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28685" name="Text Box 13">
            <a:extLst>
              <a:ext uri="{FF2B5EF4-FFF2-40B4-BE49-F238E27FC236}">
                <a16:creationId xmlns:a16="http://schemas.microsoft.com/office/drawing/2014/main" id="{2C8D1B45-66E6-4F69-8825-C53CCC470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889375"/>
            <a:ext cx="576738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Karen Piehl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 sz="2000">
                <a:latin typeface="Wingdings" panose="05000000000000000000" pitchFamily="2" charset="2"/>
              </a:rPr>
              <a:t>	w</a:t>
            </a:r>
            <a:r>
              <a:rPr lang="en-US" altLang="en-US">
                <a:latin typeface="Arial" panose="020B0604020202020204" pitchFamily="34" charset="0"/>
              </a:rPr>
              <a:t> Published several studies 				illustrating which fibers were 			activated during aerobic and 			anaerobic exercise 			        </a:t>
            </a:r>
          </a:p>
          <a:p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8686" name="Picture 14">
            <a:extLst>
              <a:ext uri="{FF2B5EF4-FFF2-40B4-BE49-F238E27FC236}">
                <a16:creationId xmlns:a16="http://schemas.microsoft.com/office/drawing/2014/main" id="{465139D4-A175-4C85-895A-5E8DD8A9B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t="3011" b="9091"/>
          <a:stretch>
            <a:fillRect/>
          </a:stretch>
        </p:blipFill>
        <p:spPr bwMode="auto">
          <a:xfrm>
            <a:off x="6615113" y="1428750"/>
            <a:ext cx="21526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8" name="Picture 16">
            <a:extLst>
              <a:ext uri="{FF2B5EF4-FFF2-40B4-BE49-F238E27FC236}">
                <a16:creationId xmlns:a16="http://schemas.microsoft.com/office/drawing/2014/main" id="{B4567EA4-764B-477C-B615-BCAB234CF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3" t="2899" r="1485" b="10968"/>
          <a:stretch>
            <a:fillRect/>
          </a:stretch>
        </p:blipFill>
        <p:spPr bwMode="auto">
          <a:xfrm>
            <a:off x="5668963" y="4008438"/>
            <a:ext cx="24193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utoUpdateAnimBg="0"/>
      <p:bldP spid="2868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67466085-9F2D-4EEA-9B59-EE8C3021F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775719B0-F2F1-484D-B7CD-B78336359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1412875"/>
            <a:ext cx="8216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Bodil Nielsen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Studied human responses to environmental heat </a:t>
            </a:r>
          </a:p>
          <a:p>
            <a:r>
              <a:rPr lang="en-US" altLang="en-US">
                <a:latin typeface="Arial" panose="020B0604020202020204" pitchFamily="34" charset="0"/>
              </a:rPr>
              <a:t>	   stress and dehydration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D3C5E4A9-A2B6-46AC-8C1C-12828928D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Women in Exercise Physiology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8A48AE83-AE17-45D5-AA72-BA362CC6B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3394075"/>
            <a:ext cx="52212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Barbara Drinkwater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 sz="2000">
                <a:latin typeface="Wingdings" panose="05000000000000000000" pitchFamily="2" charset="2"/>
              </a:rPr>
              <a:t>	w</a:t>
            </a:r>
            <a:r>
              <a:rPr lang="en-US" altLang="en-US">
                <a:latin typeface="Arial" panose="020B0604020202020204" pitchFamily="34" charset="0"/>
              </a:rPr>
              <a:t> Studied environmental 			physiology and the physiologi-		cal issues unique to female 			athletes		        </a:t>
            </a:r>
          </a:p>
          <a:p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9704" name="Picture 8">
            <a:extLst>
              <a:ext uri="{FF2B5EF4-FFF2-40B4-BE49-F238E27FC236}">
                <a16:creationId xmlns:a16="http://schemas.microsoft.com/office/drawing/2014/main" id="{1DFFD336-2864-4C64-B8AB-CA34F8619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7" b="13817"/>
          <a:stretch>
            <a:fillRect/>
          </a:stretch>
        </p:blipFill>
        <p:spPr bwMode="auto">
          <a:xfrm>
            <a:off x="6045200" y="3498850"/>
            <a:ext cx="2519363" cy="30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0" grpId="0" autoUpdateAnimBg="0"/>
      <p:bldP spid="2970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AAB3F4E3-D91D-4461-9FE7-4400D242E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011803F3-F7E9-4828-8831-4CAF24ABD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Acute responses</a:t>
            </a:r>
            <a:r>
              <a:rPr lang="en-US" altLang="en-US">
                <a:latin typeface="Arial" panose="020B0604020202020204" pitchFamily="34" charset="0"/>
              </a:rPr>
              <a:t> to training involve how the body responds to one bout of exercise.</a:t>
            </a:r>
            <a:endParaRPr lang="en-US" altLang="en-US" sz="3000">
              <a:latin typeface="Garamond" panose="02020404030301010803" pitchFamily="18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B5514E53-61FA-48EF-A01D-DC66A5CEC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05075"/>
            <a:ext cx="8229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Chronic physiological adaptations</a:t>
            </a:r>
            <a:r>
              <a:rPr lang="en-US" altLang="en-US">
                <a:latin typeface="Arial" panose="020B0604020202020204" pitchFamily="34" charset="0"/>
              </a:rPr>
              <a:t> to training mark how the body responds over time to the stress of repeated exercise bouts.</a:t>
            </a:r>
            <a:endParaRPr lang="en-US" altLang="en-US" sz="3000">
              <a:latin typeface="Garamond" panose="02020404030301010803" pitchFamily="18" charset="0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170837DC-E5A8-419A-B5CA-C8E6F875C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Acute Responses vs Chronic Adaptations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FB0911E8-AB96-469F-B106-4B40D21C7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3962400"/>
            <a:ext cx="1617663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8" grpId="0" autoUpdateAnimBg="0"/>
      <p:bldP spid="1126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05E3F0F5-26DC-4C08-933B-D71613B39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5ACC1A82-40F0-4383-B529-8D3D84B80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01800"/>
            <a:ext cx="8229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Frank Booth and Ken Baldwin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Dedicated their careers to understanding the </a:t>
            </a:r>
          </a:p>
          <a:p>
            <a:r>
              <a:rPr lang="en-US" altLang="en-US">
                <a:latin typeface="Arial" panose="020B0604020202020204" pitchFamily="34" charset="0"/>
              </a:rPr>
              <a:t>        molecular regulation of muscle fibers</a:t>
            </a: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Contributed to what we now know of the genetic </a:t>
            </a:r>
          </a:p>
          <a:p>
            <a:r>
              <a:rPr lang="en-US" altLang="en-US">
                <a:latin typeface="Arial" panose="020B0604020202020204" pitchFamily="34" charset="0"/>
              </a:rPr>
              <a:t>        controls of muscle growth and atrophy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90262318-0EC1-4660-B8EE-447DBDAB6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Molecular Biology &amp; Exercise Physiology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30727" name="Picture 7">
            <a:extLst>
              <a:ext uri="{FF2B5EF4-FFF2-40B4-BE49-F238E27FC236}">
                <a16:creationId xmlns:a16="http://schemas.microsoft.com/office/drawing/2014/main" id="{8351E632-071E-47E5-BAFD-261C760D5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3767" r="7625" b="29933"/>
          <a:stretch>
            <a:fillRect/>
          </a:stretch>
        </p:blipFill>
        <p:spPr bwMode="auto">
          <a:xfrm>
            <a:off x="2236788" y="3784600"/>
            <a:ext cx="232251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>
            <a:extLst>
              <a:ext uri="{FF2B5EF4-FFF2-40B4-BE49-F238E27FC236}">
                <a16:creationId xmlns:a16="http://schemas.microsoft.com/office/drawing/2014/main" id="{6103CE5B-39A3-47EF-B16D-3AEB11A25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/>
          <a:stretch>
            <a:fillRect/>
          </a:stretch>
        </p:blipFill>
        <p:spPr bwMode="auto">
          <a:xfrm>
            <a:off x="4989513" y="3784600"/>
            <a:ext cx="1851025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E4761F84-A683-47D1-8D52-A138BD0DD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 Box 4">
            <a:extLst>
              <a:ext uri="{FF2B5EF4-FFF2-40B4-BE49-F238E27FC236}">
                <a16:creationId xmlns:a16="http://schemas.microsoft.com/office/drawing/2014/main" id="{FB2032B8-A325-40D1-93F3-ACCE10529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Cycle Ergometer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31753" name="Picture 9">
            <a:extLst>
              <a:ext uri="{FF2B5EF4-FFF2-40B4-BE49-F238E27FC236}">
                <a16:creationId xmlns:a16="http://schemas.microsoft.com/office/drawing/2014/main" id="{A3ECCC28-4DB6-4CB9-821D-5E6D8A014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t="7401" r="4300" b="3108"/>
          <a:stretch>
            <a:fillRect/>
          </a:stretch>
        </p:blipFill>
        <p:spPr bwMode="auto">
          <a:xfrm>
            <a:off x="5268913" y="1530350"/>
            <a:ext cx="3382962" cy="49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>
            <a:extLst>
              <a:ext uri="{FF2B5EF4-FFF2-40B4-BE49-F238E27FC236}">
                <a16:creationId xmlns:a16="http://schemas.microsoft.com/office/drawing/2014/main" id="{95E6BA3B-5B45-49F2-896B-F080C80138E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460500"/>
            <a:ext cx="4799013" cy="2627313"/>
            <a:chOff x="288" y="920"/>
            <a:chExt cx="3023" cy="1655"/>
          </a:xfrm>
        </p:grpSpPr>
        <p:sp>
          <p:nvSpPr>
            <p:cNvPr id="31747" name="Text Box 3">
              <a:extLst>
                <a:ext uri="{FF2B5EF4-FFF2-40B4-BE49-F238E27FC236}">
                  <a16:creationId xmlns:a16="http://schemas.microsoft.com/office/drawing/2014/main" id="{548E47B5-1F4A-4CC1-95B8-FBD79A408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920"/>
              <a:ext cx="3023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457200" algn="l"/>
                  <a:tab pos="70008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457200" algn="l"/>
                  <a:tab pos="70008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457200" algn="l"/>
                  <a:tab pos="70008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457200" algn="l"/>
                  <a:tab pos="70008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457200" algn="l"/>
                  <a:tab pos="70008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70008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70008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70008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70008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	</a:t>
              </a:r>
              <a:r>
                <a:rPr lang="en-US" altLang="en-US" sz="2000">
                  <a:latin typeface="Wingdings" panose="05000000000000000000" pitchFamily="2" charset="2"/>
                </a:rPr>
                <a:t>w</a:t>
              </a:r>
              <a:r>
                <a:rPr lang="en-US" altLang="en-US">
                  <a:latin typeface="Arial" panose="020B0604020202020204" pitchFamily="34" charset="0"/>
                </a:rPr>
                <a:t> Makes it easier to assess 			blood pressure and collect 			blood because upper body is 		relatively immobile</a:t>
              </a:r>
            </a:p>
          </p:txBody>
        </p:sp>
        <p:sp>
          <p:nvSpPr>
            <p:cNvPr id="31754" name="Text Box 10">
              <a:extLst>
                <a:ext uri="{FF2B5EF4-FFF2-40B4-BE49-F238E27FC236}">
                  <a16:creationId xmlns:a16="http://schemas.microsoft.com/office/drawing/2014/main" id="{FFFF9A8C-68A2-4DD5-B0F3-A25EA226E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827"/>
              <a:ext cx="3023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457200" algn="l"/>
                  <a:tab pos="70008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457200" algn="l"/>
                  <a:tab pos="70008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457200" algn="l"/>
                  <a:tab pos="70008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457200" algn="l"/>
                  <a:tab pos="70008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457200" algn="l"/>
                  <a:tab pos="70008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70008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70008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70008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70008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	</a:t>
              </a:r>
              <a:r>
                <a:rPr lang="en-US" altLang="en-US" sz="2000">
                  <a:latin typeface="Wingdings" panose="05000000000000000000" pitchFamily="2" charset="2"/>
                </a:rPr>
                <a:t>w</a:t>
              </a:r>
              <a:r>
                <a:rPr lang="en-US" altLang="en-US">
                  <a:latin typeface="Arial" panose="020B0604020202020204" pitchFamily="34" charset="0"/>
                </a:rPr>
                <a:t> Results are not greatly 			affected by body weight </a:t>
              </a:r>
              <a:br>
                <a:rPr lang="en-US" altLang="en-US">
                  <a:latin typeface="Arial" panose="020B0604020202020204" pitchFamily="34" charset="0"/>
                </a:rPr>
              </a:br>
              <a:r>
                <a:rPr lang="en-US" altLang="en-US">
                  <a:latin typeface="Arial" panose="020B0604020202020204" pitchFamily="34" charset="0"/>
                </a:rPr>
                <a:t>		or changes in body weight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0C2E2200-B92C-4C93-9595-B5809FCF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97DD0ECE-14DA-4A3C-ADF5-97F411518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Treadmill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32776" name="Picture 8">
            <a:extLst>
              <a:ext uri="{FF2B5EF4-FFF2-40B4-BE49-F238E27FC236}">
                <a16:creationId xmlns:a16="http://schemas.microsoft.com/office/drawing/2014/main" id="{194279B4-2CDC-4EFF-98D0-6A6494F57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5171" r="6497" b="7869"/>
          <a:stretch>
            <a:fillRect/>
          </a:stretch>
        </p:blipFill>
        <p:spPr bwMode="auto">
          <a:xfrm>
            <a:off x="5233988" y="1435100"/>
            <a:ext cx="3503612" cy="48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7" name="Text Box 9">
            <a:extLst>
              <a:ext uri="{FF2B5EF4-FFF2-40B4-BE49-F238E27FC236}">
                <a16:creationId xmlns:a16="http://schemas.microsoft.com/office/drawing/2014/main" id="{97B3AF02-A8CC-404D-9443-1F96F332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12863"/>
            <a:ext cx="49672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Results in generally higher 			maximal physiological 			values—heart rate, ventila-			tion, and oxygen uptake—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	than cycle ergometer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  <p:bldP spid="3277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7B364803-74D9-4E3E-97E5-27AD33205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208788D0-1420-4655-BE08-1B7F399AC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27150"/>
            <a:ext cx="453866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Allows swimmers to 			closely simulate their 			natural swimming strokes 		while researchers collect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	data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28A86B64-1701-4291-8E86-9697E8FED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Swimming Flume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33799" name="Picture 7">
            <a:extLst>
              <a:ext uri="{FF2B5EF4-FFF2-40B4-BE49-F238E27FC236}">
                <a16:creationId xmlns:a16="http://schemas.microsoft.com/office/drawing/2014/main" id="{DA38380D-8321-4C42-B31B-4C64493BA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5005" r="8937" b="13927"/>
          <a:stretch>
            <a:fillRect/>
          </a:stretch>
        </p:blipFill>
        <p:spPr bwMode="auto">
          <a:xfrm>
            <a:off x="5003800" y="1435100"/>
            <a:ext cx="3765550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3AEA7DDC-A9A7-4736-863B-347216522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Rectangle 3">
            <a:extLst>
              <a:ext uri="{FF2B5EF4-FFF2-40B4-BE49-F238E27FC236}">
                <a16:creationId xmlns:a16="http://schemas.microsoft.com/office/drawing/2014/main" id="{695E7380-C2BD-4E9F-AADC-738DD3DFF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1479550"/>
            <a:ext cx="6543675" cy="3668713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DA477CF4-3B77-4E59-A0EC-CCD11B54F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403225"/>
            <a:ext cx="7351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latin typeface="Arial" panose="020B0604020202020204" pitchFamily="34" charset="0"/>
              </a:rPr>
              <a:t>Learning Objectives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999AFB9B-0294-4617-BC7B-2497E76AE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1604963"/>
            <a:ext cx="6424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Learn to differentiate exercise physiology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and sport physiology.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E96AD33F-3751-4A8E-93CE-E33903937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2581275"/>
            <a:ext cx="6515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Become familiar with the evolution of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exercise physiology and its early scholars.</a:t>
            </a:r>
          </a:p>
        </p:txBody>
      </p:sp>
      <p:grpSp>
        <p:nvGrpSpPr>
          <p:cNvPr id="45067" name="Group 11">
            <a:extLst>
              <a:ext uri="{FF2B5EF4-FFF2-40B4-BE49-F238E27FC236}">
                <a16:creationId xmlns:a16="http://schemas.microsoft.com/office/drawing/2014/main" id="{7510C2EC-D4D7-4B94-B580-37CFB8DC8A70}"/>
              </a:ext>
            </a:extLst>
          </p:cNvPr>
          <p:cNvGrpSpPr>
            <a:grpSpLocks/>
          </p:cNvGrpSpPr>
          <p:nvPr/>
        </p:nvGrpSpPr>
        <p:grpSpPr bwMode="auto">
          <a:xfrm>
            <a:off x="1270000" y="3549650"/>
            <a:ext cx="6854825" cy="2122488"/>
            <a:chOff x="800" y="2236"/>
            <a:chExt cx="4318" cy="1337"/>
          </a:xfrm>
        </p:grpSpPr>
        <p:sp>
          <p:nvSpPr>
            <p:cNvPr id="45063" name="Text Box 7">
              <a:extLst>
                <a:ext uri="{FF2B5EF4-FFF2-40B4-BE49-F238E27FC236}">
                  <a16:creationId xmlns:a16="http://schemas.microsoft.com/office/drawing/2014/main" id="{981C35B0-0ECD-4B46-ACB9-B5355E198D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" y="2236"/>
              <a:ext cx="4109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tabLst>
                  <a:tab pos="279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279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279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279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279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9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9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9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9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Wingdings" panose="05000000000000000000" pitchFamily="2" charset="2"/>
                </a:rPr>
                <a:t>w</a:t>
              </a:r>
              <a:r>
                <a:rPr lang="en-US" altLang="en-US">
                  <a:latin typeface="Arial" panose="020B0604020202020204" pitchFamily="34" charset="0"/>
                </a:rPr>
                <a:t> Note the differences between acute </a:t>
              </a:r>
              <a:br>
                <a:rPr lang="en-US" altLang="en-US">
                  <a:latin typeface="Arial" panose="020B0604020202020204" pitchFamily="34" charset="0"/>
                </a:rPr>
              </a:br>
              <a:r>
                <a:rPr lang="en-US" altLang="en-US">
                  <a:latin typeface="Arial" panose="020B0604020202020204" pitchFamily="34" charset="0"/>
                </a:rPr>
                <a:t>	responses to exercise and chronic </a:t>
              </a:r>
              <a:br>
                <a:rPr lang="en-US" altLang="en-US">
                  <a:latin typeface="Arial" panose="020B0604020202020204" pitchFamily="34" charset="0"/>
                </a:rPr>
              </a:br>
              <a:r>
                <a:rPr lang="en-US" altLang="en-US">
                  <a:latin typeface="Arial" panose="020B0604020202020204" pitchFamily="34" charset="0"/>
                </a:rPr>
                <a:t>	adaptations to training.</a:t>
              </a:r>
              <a:endParaRPr lang="en-US" altLang="en-US"/>
            </a:p>
          </p:txBody>
        </p:sp>
        <p:sp>
          <p:nvSpPr>
            <p:cNvPr id="45066" name="Text Box 10">
              <a:extLst>
                <a:ext uri="{FF2B5EF4-FFF2-40B4-BE49-F238E27FC236}">
                  <a16:creationId xmlns:a16="http://schemas.microsoft.com/office/drawing/2014/main" id="{762C5F8D-5EE3-4D72-95E0-29443A412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" y="3285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286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2286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2286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2286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2286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	</a:t>
              </a:r>
              <a:r>
                <a:rPr lang="en-US" altLang="en-US" sz="1800" i="1">
                  <a:latin typeface="Arial" panose="020B0604020202020204" pitchFamily="34" charset="0"/>
                </a:rPr>
                <a:t>(continued)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 autoUpdateAnimBg="0"/>
      <p:bldP spid="45060" grpId="0" autoUpdateAnimBg="0"/>
      <p:bldP spid="45061" grpId="0" autoUpdateAnimBg="0"/>
      <p:bldP spid="4506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F12CE32B-250B-4A13-B150-1C9A345B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8F1B9404-F62E-434D-9C44-CA64F3065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2425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Key Points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1A4248A4-8609-49B6-89CC-4F22A2640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00225"/>
            <a:ext cx="624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Control environmental factors such as temperature, humidity, light, and noise.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EFB85A54-3893-4518-A538-24390928B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98750"/>
            <a:ext cx="624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Account for diurnal cycles, menstrual cycles, and sleep patterns.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F412DE68-B0DE-4163-BCE3-D02C85EF9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597275"/>
            <a:ext cx="624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Use ergometers to measure physical work in standardized conditions.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BD7BC160-AA23-4E6B-92C0-789A37636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49363"/>
            <a:ext cx="647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Acute Responses to Exercise</a:t>
            </a:r>
            <a:endParaRPr lang="en-US" altLang="en-US"/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9C42ABF7-C1F0-4D26-98AE-5F734E9BC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498975"/>
            <a:ext cx="624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Match the mode of testing to the type of activity the subject usually performs.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  <p:bldP spid="13317" grpId="0" autoUpdateAnimBg="0"/>
      <p:bldP spid="13318" grpId="0" autoUpdateAnimBg="0"/>
      <p:bldP spid="13319" grpId="0" autoUpdateAnimBg="0"/>
      <p:bldP spid="1332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59885125-6F99-4B25-89E0-9602BD1FB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E7B4526B-FA26-43AC-93C5-748DDC32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95750"/>
            <a:ext cx="2741613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4283C4E3-BCDA-4B95-88C5-C2FA249F9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90675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Individuality</a:t>
            </a:r>
            <a:r>
              <a:rPr lang="en-US" altLang="en-US">
                <a:latin typeface="Arial" panose="020B0604020202020204" pitchFamily="34" charset="0"/>
              </a:rPr>
              <a:t>—Consider the specific needs and abilities of the individual.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6E9979B2-02CA-4C8B-877B-98873325E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Basic Training Principles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1C2AA228-7E84-491A-89DA-718E9BA5B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409825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Specificity</a:t>
            </a:r>
            <a:r>
              <a:rPr lang="en-US" altLang="en-US">
                <a:latin typeface="Arial" panose="020B0604020202020204" pitchFamily="34" charset="0"/>
              </a:rPr>
              <a:t>—Training adaptations are highly specific to the type of activity and the volume and intensity of training.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2A4D7F86-1F92-441E-88AB-BF922BA1C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35325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Disuse</a:t>
            </a:r>
            <a:r>
              <a:rPr lang="en-US" altLang="en-US">
                <a:latin typeface="Arial" panose="020B0604020202020204" pitchFamily="34" charset="0"/>
              </a:rPr>
              <a:t>—Include a program to maintain fitness.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4689EC22-54BC-4467-AFAA-1BB5942D9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738563"/>
            <a:ext cx="5562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Progressive overload</a:t>
            </a:r>
            <a:r>
              <a:rPr lang="en-US" altLang="en-US">
                <a:latin typeface="Arial" panose="020B0604020202020204" pitchFamily="34" charset="0"/>
              </a:rPr>
              <a:t>—Increase the training stimulus as the body adapts.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C117B50B-8857-4D44-8591-C608F986C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57713"/>
            <a:ext cx="5715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Hard/easy</a:t>
            </a:r>
            <a:r>
              <a:rPr lang="en-US" altLang="en-US">
                <a:latin typeface="Arial" panose="020B0604020202020204" pitchFamily="34" charset="0"/>
              </a:rPr>
              <a:t>—Alternate high-intensity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with low-intensity workouts.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8892C3CF-0F94-4C68-B587-2040C6C43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89563"/>
            <a:ext cx="6019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Periodization</a:t>
            </a:r>
            <a:r>
              <a:rPr lang="en-US" altLang="en-US">
                <a:latin typeface="Arial" panose="020B0604020202020204" pitchFamily="34" charset="0"/>
              </a:rPr>
              <a:t>—Cycle specificity,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intensity, and volume of training.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1" grpId="0" autoUpdateAnimBg="0"/>
      <p:bldP spid="14342" grpId="0" autoUpdateAnimBg="0"/>
      <p:bldP spid="14343" grpId="0" autoUpdateAnimBg="0"/>
      <p:bldP spid="14344" grpId="0" autoUpdateAnimBg="0"/>
      <p:bldP spid="14345" grpId="0" autoUpdateAnimBg="0"/>
      <p:bldP spid="1434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>
            <a:extLst>
              <a:ext uri="{FF2B5EF4-FFF2-40B4-BE49-F238E27FC236}">
                <a16:creationId xmlns:a16="http://schemas.microsoft.com/office/drawing/2014/main" id="{4B1F60CE-2DEE-4C20-8C59-DAAD76F68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Text Box 7">
            <a:extLst>
              <a:ext uri="{FF2B5EF4-FFF2-40B4-BE49-F238E27FC236}">
                <a16:creationId xmlns:a16="http://schemas.microsoft.com/office/drawing/2014/main" id="{7C9F37F5-C9D7-4586-93A1-BDDCA3F37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177800"/>
            <a:ext cx="8321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An Example of Diurnal Variations in Heart Rate at Rest and During Exercise</a:t>
            </a:r>
            <a:endParaRPr lang="en-US" altLang="en-US"/>
          </a:p>
        </p:txBody>
      </p:sp>
      <p:grpSp>
        <p:nvGrpSpPr>
          <p:cNvPr id="34832" name="Group 16">
            <a:extLst>
              <a:ext uri="{FF2B5EF4-FFF2-40B4-BE49-F238E27FC236}">
                <a16:creationId xmlns:a16="http://schemas.microsoft.com/office/drawing/2014/main" id="{9F19ECC5-35AD-4F87-A9E3-42A593C858CB}"/>
              </a:ext>
            </a:extLst>
          </p:cNvPr>
          <p:cNvGrpSpPr>
            <a:grpSpLocks/>
          </p:cNvGrpSpPr>
          <p:nvPr/>
        </p:nvGrpSpPr>
        <p:grpSpPr bwMode="auto">
          <a:xfrm>
            <a:off x="723900" y="1479550"/>
            <a:ext cx="8483600" cy="5235575"/>
            <a:chOff x="456" y="932"/>
            <a:chExt cx="5344" cy="3298"/>
          </a:xfrm>
        </p:grpSpPr>
        <p:sp>
          <p:nvSpPr>
            <p:cNvPr id="34825" name="Text Box 9">
              <a:extLst>
                <a:ext uri="{FF2B5EF4-FFF2-40B4-BE49-F238E27FC236}">
                  <a16:creationId xmlns:a16="http://schemas.microsoft.com/office/drawing/2014/main" id="{3A2A2191-C0E9-41B4-AB77-298B5D489F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" y="1354"/>
              <a:ext cx="5220" cy="2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25000"/>
                </a:spcBef>
              </a:pPr>
              <a:r>
                <a:rPr lang="en-US" altLang="en-US" sz="2200">
                  <a:latin typeface="Arial" panose="020B0604020202020204" pitchFamily="34" charset="0"/>
                </a:rPr>
                <a:t>Condition      Heart rate (beats/min)</a:t>
              </a:r>
            </a:p>
            <a:p>
              <a:pPr>
                <a:spcBef>
                  <a:spcPct val="25000"/>
                </a:spcBef>
              </a:pPr>
              <a:r>
                <a:rPr lang="en-US" altLang="en-US" sz="2200">
                  <a:latin typeface="Arial" panose="020B0604020202020204" pitchFamily="34" charset="0"/>
                </a:rPr>
                <a:t>Resting	65	69	73	74	72	69</a:t>
              </a:r>
            </a:p>
            <a:p>
              <a:pPr>
                <a:spcBef>
                  <a:spcPct val="25000"/>
                </a:spcBef>
              </a:pPr>
              <a:r>
                <a:rPr lang="en-US" altLang="en-US" sz="2200">
                  <a:latin typeface="Arial" panose="020B0604020202020204" pitchFamily="34" charset="0"/>
                </a:rPr>
                <a:t>Light </a:t>
              </a:r>
              <a:br>
                <a:rPr lang="en-US" altLang="en-US" sz="2200">
                  <a:latin typeface="Arial" panose="020B0604020202020204" pitchFamily="34" charset="0"/>
                </a:rPr>
              </a:br>
              <a:r>
                <a:rPr lang="en-US" altLang="en-US" sz="2200">
                  <a:latin typeface="Arial" panose="020B0604020202020204" pitchFamily="34" charset="0"/>
                </a:rPr>
                <a:t>exercise	100	103	109	109	105	104</a:t>
              </a:r>
            </a:p>
            <a:p>
              <a:pPr>
                <a:spcBef>
                  <a:spcPct val="25000"/>
                </a:spcBef>
              </a:pPr>
              <a:r>
                <a:rPr lang="en-US" altLang="en-US" sz="2200">
                  <a:latin typeface="Arial" panose="020B0604020202020204" pitchFamily="34" charset="0"/>
                </a:rPr>
                <a:t>Moderate </a:t>
              </a:r>
              <a:br>
                <a:rPr lang="en-US" altLang="en-US" sz="2200">
                  <a:latin typeface="Arial" panose="020B0604020202020204" pitchFamily="34" charset="0"/>
                </a:rPr>
              </a:br>
              <a:r>
                <a:rPr lang="en-US" altLang="en-US" sz="2200">
                  <a:latin typeface="Arial" panose="020B0604020202020204" pitchFamily="34" charset="0"/>
                </a:rPr>
                <a:t>exercise	130	131	138	139	135	134</a:t>
              </a:r>
            </a:p>
            <a:p>
              <a:pPr>
                <a:spcBef>
                  <a:spcPct val="25000"/>
                </a:spcBef>
              </a:pPr>
              <a:r>
                <a:rPr lang="en-US" altLang="en-US" sz="2200">
                  <a:latin typeface="Arial" panose="020B0604020202020204" pitchFamily="34" charset="0"/>
                </a:rPr>
                <a:t>Maximal </a:t>
              </a:r>
              <a:br>
                <a:rPr lang="en-US" altLang="en-US" sz="2200">
                  <a:latin typeface="Arial" panose="020B0604020202020204" pitchFamily="34" charset="0"/>
                </a:rPr>
              </a:br>
              <a:r>
                <a:rPr lang="en-US" altLang="en-US" sz="2200">
                  <a:latin typeface="Arial" panose="020B0604020202020204" pitchFamily="34" charset="0"/>
                </a:rPr>
                <a:t>exercise	179	179	183	184	181	181</a:t>
              </a:r>
            </a:p>
            <a:p>
              <a:pPr>
                <a:spcBef>
                  <a:spcPct val="25000"/>
                </a:spcBef>
              </a:pPr>
              <a:r>
                <a:rPr lang="en-US" altLang="en-US" sz="2200">
                  <a:latin typeface="Arial" panose="020B0604020202020204" pitchFamily="34" charset="0"/>
                </a:rPr>
                <a:t>Recovery, </a:t>
              </a:r>
              <a:br>
                <a:rPr lang="en-US" altLang="en-US" sz="2200">
                  <a:latin typeface="Arial" panose="020B0604020202020204" pitchFamily="34" charset="0"/>
                </a:rPr>
              </a:br>
              <a:r>
                <a:rPr lang="en-US" altLang="en-US" sz="2200">
                  <a:latin typeface="Arial" panose="020B0604020202020204" pitchFamily="34" charset="0"/>
                </a:rPr>
                <a:t>3 min	118	122	129	128	128	125</a:t>
              </a:r>
            </a:p>
          </p:txBody>
        </p:sp>
        <p:sp>
          <p:nvSpPr>
            <p:cNvPr id="34826" name="Line 10">
              <a:extLst>
                <a:ext uri="{FF2B5EF4-FFF2-40B4-BE49-F238E27FC236}">
                  <a16:creationId xmlns:a16="http://schemas.microsoft.com/office/drawing/2014/main" id="{F0583F97-3D7E-4EAD-97BB-48BAC1549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7" y="1205"/>
              <a:ext cx="40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Line 11">
              <a:extLst>
                <a:ext uri="{FF2B5EF4-FFF2-40B4-BE49-F238E27FC236}">
                  <a16:creationId xmlns:a16="http://schemas.microsoft.com/office/drawing/2014/main" id="{4F9C8AEF-AC28-4384-8791-B27956CF6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" y="1493"/>
              <a:ext cx="50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Text Box 12">
              <a:extLst>
                <a:ext uri="{FF2B5EF4-FFF2-40B4-BE49-F238E27FC236}">
                  <a16:creationId xmlns:a16="http://schemas.microsoft.com/office/drawing/2014/main" id="{4EB468F0-67ED-4D71-90F7-8A7DA2619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" y="932"/>
              <a:ext cx="52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	Time of day</a:t>
              </a:r>
              <a:endParaRPr lang="en-US" altLang="en-US"/>
            </a:p>
          </p:txBody>
        </p:sp>
        <p:sp>
          <p:nvSpPr>
            <p:cNvPr id="34829" name="Text Box 13">
              <a:extLst>
                <a:ext uri="{FF2B5EF4-FFF2-40B4-BE49-F238E27FC236}">
                  <a16:creationId xmlns:a16="http://schemas.microsoft.com/office/drawing/2014/main" id="{409D38A3-5945-4E4D-A785-DA72CA6F32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" y="1214"/>
              <a:ext cx="52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 b="1">
                  <a:latin typeface="Arial" panose="020B0604020202020204" pitchFamily="34" charset="0"/>
                </a:rPr>
                <a:t>	2 a.m.	6 a.m.	10 a.m.	2 p.m.	6 p.m.	10 p.m.</a:t>
              </a:r>
              <a:endParaRPr lang="en-US" altLang="en-US"/>
            </a:p>
          </p:txBody>
        </p:sp>
        <p:sp>
          <p:nvSpPr>
            <p:cNvPr id="34831" name="Text Box 15">
              <a:extLst>
                <a:ext uri="{FF2B5EF4-FFF2-40B4-BE49-F238E27FC236}">
                  <a16:creationId xmlns:a16="http://schemas.microsoft.com/office/drawing/2014/main" id="{ABB05B91-B2F2-496A-BA21-C35633F8F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" y="3999"/>
              <a:ext cx="5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latin typeface="Arial" panose="020B0604020202020204" pitchFamily="34" charset="0"/>
                </a:rPr>
                <a:t>Data from Reilly and Brooks (1990).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21FDFC16-6D9C-4FEF-9A38-81B9BE3F8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8E091BB1-EBD2-4148-929E-95F9F009E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READING AND INTERPRETING GRAPHS</a:t>
            </a:r>
            <a:endParaRPr lang="en-US" altLang="en-US" b="1">
              <a:latin typeface="Arial" panose="020B0604020202020204" pitchFamily="34" charset="0"/>
            </a:endParaRPr>
          </a:p>
        </p:txBody>
      </p:sp>
      <p:grpSp>
        <p:nvGrpSpPr>
          <p:cNvPr id="40968" name="Group 8">
            <a:extLst>
              <a:ext uri="{FF2B5EF4-FFF2-40B4-BE49-F238E27FC236}">
                <a16:creationId xmlns:a16="http://schemas.microsoft.com/office/drawing/2014/main" id="{E2D8D6E4-8C3E-4B43-8EFD-A9ED7118053F}"/>
              </a:ext>
            </a:extLst>
          </p:cNvPr>
          <p:cNvGrpSpPr>
            <a:grpSpLocks/>
          </p:cNvGrpSpPr>
          <p:nvPr/>
        </p:nvGrpSpPr>
        <p:grpSpPr bwMode="auto">
          <a:xfrm>
            <a:off x="309563" y="1798638"/>
            <a:ext cx="8542337" cy="3689350"/>
            <a:chOff x="195" y="1133"/>
            <a:chExt cx="5381" cy="2324"/>
          </a:xfrm>
        </p:grpSpPr>
        <p:pic>
          <p:nvPicPr>
            <p:cNvPr id="40966" name="Picture 6">
              <a:extLst>
                <a:ext uri="{FF2B5EF4-FFF2-40B4-BE49-F238E27FC236}">
                  <a16:creationId xmlns:a16="http://schemas.microsoft.com/office/drawing/2014/main" id="{5E19AD40-D38E-4FF1-8C1F-8BD6FC1D3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" y="1133"/>
              <a:ext cx="2591" cy="2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67" name="Picture 7">
              <a:extLst>
                <a:ext uri="{FF2B5EF4-FFF2-40B4-BE49-F238E27FC236}">
                  <a16:creationId xmlns:a16="http://schemas.microsoft.com/office/drawing/2014/main" id="{5FC0990E-D159-443E-82E6-779362F26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" y="1141"/>
              <a:ext cx="2581" cy="2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AF55F2C7-F85B-480B-BB01-8570D57C6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9AF8CF11-BD66-4356-B3D1-440328EB6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READING AND INTERPRETING GRAPHS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3597F158-C8B8-4086-A17A-8951B1586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1341438"/>
            <a:ext cx="5318125" cy="48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FFC5AA40-38AB-460A-A17C-2AC4DB296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3">
            <a:extLst>
              <a:ext uri="{FF2B5EF4-FFF2-40B4-BE49-F238E27FC236}">
                <a16:creationId xmlns:a16="http://schemas.microsoft.com/office/drawing/2014/main" id="{3315D908-BD70-4460-A07E-5171AA37C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CROSS-SECTIONAL RESEARCH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43013" name="Picture 5">
            <a:extLst>
              <a:ext uri="{FF2B5EF4-FFF2-40B4-BE49-F238E27FC236}">
                <a16:creationId xmlns:a16="http://schemas.microsoft.com/office/drawing/2014/main" id="{EF9DCBD9-F7B0-416A-8C2C-1F6FF20AC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1260475"/>
            <a:ext cx="57245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BD7CBDF9-EBBF-4E4E-BBBC-BFC002807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>
            <a:extLst>
              <a:ext uri="{FF2B5EF4-FFF2-40B4-BE49-F238E27FC236}">
                <a16:creationId xmlns:a16="http://schemas.microsoft.com/office/drawing/2014/main" id="{7FD2C42A-B3E1-496D-B7AB-BE38B1769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LONGITUDINAL RESEARCH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C971FB03-7691-448A-B441-1DB3E372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392238"/>
            <a:ext cx="5743575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438CC95F-5A82-4A39-A998-A0287E42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39B0EE57-C105-4F40-BB1F-4E7BA661A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Key Points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78EDAC88-BE3E-4869-A0A6-E1026B488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17688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Longitudinal research tests the same subjects and compares results over time.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D4EF5CA4-1433-4EEC-91FD-B2AEACE96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46363"/>
            <a:ext cx="6248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Cross-sectional research collects data from a diverse population and compares the data for each group in that population.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2E4E14F6-D325-4CE2-8580-F58DB9E11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66825"/>
            <a:ext cx="624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Research Methodology</a:t>
            </a:r>
          </a:p>
        </p:txBody>
      </p:sp>
      <p:grpSp>
        <p:nvGrpSpPr>
          <p:cNvPr id="15367" name="Group 7">
            <a:extLst>
              <a:ext uri="{FF2B5EF4-FFF2-40B4-BE49-F238E27FC236}">
                <a16:creationId xmlns:a16="http://schemas.microsoft.com/office/drawing/2014/main" id="{12E68E65-4C61-47CC-A270-C535F79426FC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797300"/>
            <a:ext cx="6248400" cy="1606550"/>
            <a:chOff x="1680" y="2934"/>
            <a:chExt cx="3936" cy="1012"/>
          </a:xfrm>
        </p:grpSpPr>
        <p:sp>
          <p:nvSpPr>
            <p:cNvPr id="15368" name="Text Box 8">
              <a:extLst>
                <a:ext uri="{FF2B5EF4-FFF2-40B4-BE49-F238E27FC236}">
                  <a16:creationId xmlns:a16="http://schemas.microsoft.com/office/drawing/2014/main" id="{C21E3825-CE36-45E9-9DAC-CE2FBA633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934"/>
              <a:ext cx="393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>
                  <a:latin typeface="Wingdings" panose="05000000000000000000" pitchFamily="2" charset="2"/>
                </a:rPr>
                <a:t>w</a:t>
              </a:r>
              <a:r>
                <a:rPr lang="en-US" altLang="en-US">
                  <a:latin typeface="Arial" panose="020B0604020202020204" pitchFamily="34" charset="0"/>
                </a:rPr>
                <a:t>	Longitudinal studies are often more accurate than cross-sectional studies, </a:t>
              </a:r>
              <a:br>
                <a:rPr lang="en-US" altLang="en-US">
                  <a:latin typeface="Arial" panose="020B0604020202020204" pitchFamily="34" charset="0"/>
                </a:rPr>
              </a:br>
              <a:r>
                <a:rPr lang="en-US" altLang="en-US">
                  <a:latin typeface="Arial" panose="020B0604020202020204" pitchFamily="34" charset="0"/>
                </a:rPr>
                <a:t>but they can’t always be done.</a:t>
              </a:r>
            </a:p>
          </p:txBody>
        </p:sp>
        <p:sp>
          <p:nvSpPr>
            <p:cNvPr id="15369" name="Text Box 9">
              <a:extLst>
                <a:ext uri="{FF2B5EF4-FFF2-40B4-BE49-F238E27FC236}">
                  <a16:creationId xmlns:a16="http://schemas.microsoft.com/office/drawing/2014/main" id="{F1928108-7942-4337-854A-AACA1B48C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658"/>
              <a:ext cx="39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	</a:t>
              </a:r>
              <a:r>
                <a:rPr lang="en-US" altLang="en-US" sz="1800" i="1">
                  <a:latin typeface="Arial" panose="020B0604020202020204" pitchFamily="34" charset="0"/>
                </a:rPr>
                <a:t>(continued)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4" grpId="0" autoUpdateAnimBg="0"/>
      <p:bldP spid="15365" grpId="0" autoUpdateAnimBg="0"/>
      <p:bldP spid="1536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82E3D55B-D288-47DB-9EC7-741E145D3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433886BD-3234-4288-85C8-40C6FEF3E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Key Points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0600A89B-AD50-49FC-8BB8-34DED2418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17688"/>
            <a:ext cx="6248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Laboratory research allows investigators to carefully control variables and use accurate equipment.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29300193-30A8-4A3F-B05E-BD5C04A4E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967038"/>
            <a:ext cx="6248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Field research allows for less control of variables and equipment, but participant’s activities are often more natural.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36D98D15-B72E-49F2-9F25-EC727B9A1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66825"/>
            <a:ext cx="624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Research Methodology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  <p:bldP spid="16389" grpId="0" autoUpdateAnimBg="0"/>
      <p:bldP spid="1639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0FBE9F83-D2E5-4425-AB7E-1CB4BB59A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Rectangle 3">
            <a:extLst>
              <a:ext uri="{FF2B5EF4-FFF2-40B4-BE49-F238E27FC236}">
                <a16:creationId xmlns:a16="http://schemas.microsoft.com/office/drawing/2014/main" id="{407840B2-DE45-4007-9BAC-C96A64B1C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1479550"/>
            <a:ext cx="6543675" cy="3986213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1C5C138C-5615-40D0-8A1C-0C7948D8D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403225"/>
            <a:ext cx="7351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latin typeface="Arial" panose="020B0604020202020204" pitchFamily="34" charset="0"/>
              </a:rPr>
              <a:t>Learning Objectives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C74D5F47-50C5-4F05-8CA5-AECC27117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1604963"/>
            <a:ext cx="6424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Learn what factors affect the body's acute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response to exercise.</a:t>
            </a:r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1F269CFE-F904-455F-9D74-D19B1619E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2543175"/>
            <a:ext cx="6515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Understand the six basic principles of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training.</a:t>
            </a:r>
          </a:p>
        </p:txBody>
      </p:sp>
      <p:sp>
        <p:nvSpPr>
          <p:cNvPr id="46087" name="Text Box 7">
            <a:extLst>
              <a:ext uri="{FF2B5EF4-FFF2-40B4-BE49-F238E27FC236}">
                <a16:creationId xmlns:a16="http://schemas.microsoft.com/office/drawing/2014/main" id="{CDE977D5-039F-4391-AD48-A5CC3FD9A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3448050"/>
            <a:ext cx="6523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Learn how to accurately read and interpret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tables and graphs.</a:t>
            </a:r>
          </a:p>
        </p:txBody>
      </p:sp>
      <p:sp>
        <p:nvSpPr>
          <p:cNvPr id="46088" name="Text Box 8">
            <a:extLst>
              <a:ext uri="{FF2B5EF4-FFF2-40B4-BE49-F238E27FC236}">
                <a16:creationId xmlns:a16="http://schemas.microsoft.com/office/drawing/2014/main" id="{AC38B72D-97D7-4A48-8B34-27C3909C6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4379913"/>
            <a:ext cx="6526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Learn whether cross-sectional studies or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longitudinal studies are more accurate.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 autoUpdateAnimBg="0"/>
      <p:bldP spid="46084" grpId="0" autoUpdateAnimBg="0"/>
      <p:bldP spid="46085" grpId="0" autoUpdateAnimBg="0"/>
      <p:bldP spid="46086" grpId="0" autoUpdateAnimBg="0"/>
      <p:bldP spid="46087" grpId="0" autoUpdateAnimBg="0"/>
      <p:bldP spid="4608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D3D08B1-236B-4DE2-98AB-AC2583A7A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6B127F59-54B2-4CD3-B7D5-E5D38AA6D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952875"/>
            <a:ext cx="2532063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702B8001-971A-4253-BEEA-34CC22EC5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65288"/>
            <a:ext cx="714375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Exercise physiology</a:t>
            </a:r>
            <a:r>
              <a:rPr lang="en-US" altLang="en-US">
                <a:latin typeface="Arial" panose="020B0604020202020204" pitchFamily="34" charset="0"/>
              </a:rPr>
              <a:t> studies how the body’s structures and functions are altered when exposed to acute and chronic bouts of exercise.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8694D058-48A8-4CAA-B471-A291F953A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19400"/>
            <a:ext cx="71437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Sport physiology</a:t>
            </a:r>
            <a:r>
              <a:rPr lang="en-US" altLang="en-US">
                <a:latin typeface="Arial" panose="020B0604020202020204" pitchFamily="34" charset="0"/>
              </a:rPr>
              <a:t> applies exercise physiology concepts to an athlete's training and performance.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AA9EE0B4-BA99-4352-99EC-33F3DB5CB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Exercise Physiology vs Sport Physiology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49" grpId="0" autoUpdateAnimBg="0"/>
      <p:bldP spid="615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7A3B4B8-9C7C-4CED-B027-9A4E072D6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C0BFD899-5B87-44C7-BF03-5B19F7FBC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1487488"/>
            <a:ext cx="71437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Archibald V. Hill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Nobel Prize winner (1921)</a:t>
            </a: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Studied energy metabolism</a:t>
            </a: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First studies on runners   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3FB60518-EB89-420B-ACDF-213DC25FC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4425950"/>
            <a:ext cx="71437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John S. Haldane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 sz="2000">
                <a:latin typeface="Wingdings" panose="05000000000000000000" pitchFamily="2" charset="2"/>
              </a:rPr>
              <a:t>	w</a:t>
            </a:r>
            <a:r>
              <a:rPr lang="en-US" altLang="en-US">
                <a:latin typeface="Arial" panose="020B0604020202020204" pitchFamily="34" charset="0"/>
              </a:rPr>
              <a:t> Developed methods to measure oxygen use 		during exercise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B26499B8-C3B3-4CC9-BBFF-8B31B3332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Early Exercise Physiologists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32897AFC-DE1A-4926-97FA-D54E2C624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1300" r="3737" b="9500"/>
          <a:stretch>
            <a:fillRect/>
          </a:stretch>
        </p:blipFill>
        <p:spPr bwMode="auto">
          <a:xfrm>
            <a:off x="5448300" y="1587500"/>
            <a:ext cx="1974850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285922A-D2AA-4C13-B7B1-E47265D87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1DF6DFF2-B120-4D11-BDB1-7CF6601DD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04975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Founded by Lawrence J. Henderson in 1927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80EB9B21-3A89-4514-9191-0240BFAAF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Harvard Fatigue Laboratory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F55187DF-8580-4FFF-957A-EE412BF62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38375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Directed by David Bruce Dill</a:t>
            </a:r>
          </a:p>
        </p:txBody>
      </p:sp>
      <p:grpSp>
        <p:nvGrpSpPr>
          <p:cNvPr id="8198" name="Group 6">
            <a:extLst>
              <a:ext uri="{FF2B5EF4-FFF2-40B4-BE49-F238E27FC236}">
                <a16:creationId xmlns:a16="http://schemas.microsoft.com/office/drawing/2014/main" id="{FA6D8781-5B34-47FC-915A-39010B172E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10400" y="3962400"/>
            <a:ext cx="1965325" cy="2741613"/>
            <a:chOff x="1080" y="354"/>
            <a:chExt cx="3756" cy="5238"/>
          </a:xfrm>
        </p:grpSpPr>
        <p:pic>
          <p:nvPicPr>
            <p:cNvPr id="8199" name="Picture 7">
              <a:extLst>
                <a:ext uri="{FF2B5EF4-FFF2-40B4-BE49-F238E27FC236}">
                  <a16:creationId xmlns:a16="http://schemas.microsoft.com/office/drawing/2014/main" id="{18369310-C231-469F-831B-EB30C27079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354"/>
              <a:ext cx="3600" cy="3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>
              <a:extLst>
                <a:ext uri="{FF2B5EF4-FFF2-40B4-BE49-F238E27FC236}">
                  <a16:creationId xmlns:a16="http://schemas.microsoft.com/office/drawing/2014/main" id="{BFB77071-EE33-4319-B7A1-1F9EB1C53C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" y="2910"/>
              <a:ext cx="714" cy="2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01" name="Text Box 9">
            <a:extLst>
              <a:ext uri="{FF2B5EF4-FFF2-40B4-BE49-F238E27FC236}">
                <a16:creationId xmlns:a16="http://schemas.microsoft.com/office/drawing/2014/main" id="{1F145B69-8ADF-4EB9-B22A-CE3D02D18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686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Focused on the physiology of human movement and the 	effects of environmental stress on exercise</a:t>
            </a:r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27553289-F553-4285-9825-3655A6221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3673475"/>
            <a:ext cx="72469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Pioneered studies that resulted in an explosion of  </a:t>
            </a:r>
          </a:p>
          <a:p>
            <a:r>
              <a:rPr lang="en-US" altLang="en-US">
                <a:latin typeface="Arial" panose="020B0604020202020204" pitchFamily="34" charset="0"/>
              </a:rPr>
              <a:t>   interest in exercise physiology</a:t>
            </a:r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C254C336-2751-422B-B56F-0E73C4F0B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565650"/>
            <a:ext cx="2451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Closed in 1947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  <p:bldP spid="8201" grpId="0" autoUpdateAnimBg="0"/>
      <p:bldP spid="8202" grpId="0" autoUpdateAnimBg="0"/>
      <p:bldP spid="820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3548BE5F-3CFD-4A84-9308-2528D791D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892087A2-9BAB-4967-8E6E-88C6D2ADD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281113"/>
            <a:ext cx="60991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David Bruce (“D.B.”) Dill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Directed Harvard Fatigue Laboratory 		(HFL) from 1927-1947</a:t>
            </a: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Later studied human tolerance to 			exercise in the desert and at altitude</a:t>
            </a: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05A3B385-960D-4DA5-973D-129972C7C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773488"/>
            <a:ext cx="45862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Sid Robinson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 sz="2000">
                <a:latin typeface="Wingdings" panose="05000000000000000000" pitchFamily="2" charset="2"/>
              </a:rPr>
              <a:t>	w</a:t>
            </a:r>
            <a:r>
              <a:rPr lang="en-US" altLang="en-US">
                <a:latin typeface="Arial" panose="020B0604020202020204" pitchFamily="34" charset="0"/>
              </a:rPr>
              <a:t> Studied exercise and aging 		while a student at HFL			         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8F3683F5-07BE-40EA-86C3-A20B5F099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Early Exercise Physiologists</a:t>
            </a: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1B7E6631-9573-43F5-93F4-B5CDE0074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4" t="10867" r="38800" b="29163"/>
          <a:stretch>
            <a:fillRect/>
          </a:stretch>
        </p:blipFill>
        <p:spPr bwMode="auto">
          <a:xfrm>
            <a:off x="6657975" y="1387475"/>
            <a:ext cx="1836738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>
            <a:extLst>
              <a:ext uri="{FF2B5EF4-FFF2-40B4-BE49-F238E27FC236}">
                <a16:creationId xmlns:a16="http://schemas.microsoft.com/office/drawing/2014/main" id="{C07F429F-0F44-495A-BC26-4B253660F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" r="4889"/>
          <a:stretch>
            <a:fillRect/>
          </a:stretch>
        </p:blipFill>
        <p:spPr bwMode="auto">
          <a:xfrm>
            <a:off x="5275263" y="3892550"/>
            <a:ext cx="321786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  <p:bldP spid="2253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6054A838-9129-46B1-BCDC-B4B194482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DEF9713E-9C26-4F56-AD9C-E80BE24F2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EARLY MEASUREMENT DEVICES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4D3D1A49-1B94-421E-93AB-D6551870E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3"/>
          <a:stretch>
            <a:fillRect/>
          </a:stretch>
        </p:blipFill>
        <p:spPr bwMode="auto">
          <a:xfrm>
            <a:off x="515938" y="1201738"/>
            <a:ext cx="4214812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>
            <a:extLst>
              <a:ext uri="{FF2B5EF4-FFF2-40B4-BE49-F238E27FC236}">
                <a16:creationId xmlns:a16="http://schemas.microsoft.com/office/drawing/2014/main" id="{A552B653-64D1-4298-8E81-7349A09F3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2" t="4376" b="10464"/>
          <a:stretch>
            <a:fillRect/>
          </a:stretch>
        </p:blipFill>
        <p:spPr bwMode="auto">
          <a:xfrm>
            <a:off x="4279900" y="3317875"/>
            <a:ext cx="4429125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BD51CDB0-0CAE-46F0-A0A3-F056255F7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24C06490-0685-4047-8F56-0EEA5BA56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41438"/>
            <a:ext cx="52863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Erik Hohwü-Christensen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Published important early 			research on carbohydrate and 		fat metabolism		     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AC5952BC-BCD0-49B3-94BE-D88BA2F42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4451350"/>
            <a:ext cx="8229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Per-Olof Åstrand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 sz="2000">
                <a:latin typeface="Wingdings" panose="05000000000000000000" pitchFamily="2" charset="2"/>
              </a:rPr>
              <a:t>	w</a:t>
            </a:r>
            <a:r>
              <a:rPr lang="en-US" altLang="en-US">
                <a:latin typeface="Arial" panose="020B0604020202020204" pitchFamily="34" charset="0"/>
              </a:rPr>
              <a:t> Conducted studies on physical fitness and endurance 		capacity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C8634F11-DB8C-491F-927F-A4CC6A620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Scandinavian Influence</a:t>
            </a:r>
          </a:p>
        </p:txBody>
      </p:sp>
      <p:pic>
        <p:nvPicPr>
          <p:cNvPr id="9229" name="Picture 13">
            <a:extLst>
              <a:ext uri="{FF2B5EF4-FFF2-40B4-BE49-F238E27FC236}">
                <a16:creationId xmlns:a16="http://schemas.microsoft.com/office/drawing/2014/main" id="{768A4F21-CF6F-430D-A15F-1C46DB6D0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5" r="13512"/>
          <a:stretch>
            <a:fillRect/>
          </a:stretch>
        </p:blipFill>
        <p:spPr bwMode="auto">
          <a:xfrm>
            <a:off x="5889625" y="1447800"/>
            <a:ext cx="23177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1027</TotalTime>
  <Words>1179</Words>
  <Application>Microsoft Office PowerPoint</Application>
  <PresentationFormat>On-screen Show (4:3)</PresentationFormat>
  <Paragraphs>124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Times New Roman</vt:lpstr>
      <vt:lpstr>Arial</vt:lpstr>
      <vt:lpstr>Wingdings</vt:lpstr>
      <vt:lpstr>Garamond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Human Kinetics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Exercise and Sport Physiology</dc:title>
  <dc:creator>The Staff</dc:creator>
  <cp:lastModifiedBy>Edgar Lopategui Corsino</cp:lastModifiedBy>
  <cp:revision>33</cp:revision>
  <cp:lastPrinted>2003-11-06T16:16:21Z</cp:lastPrinted>
  <dcterms:created xsi:type="dcterms:W3CDTF">1999-07-01T18:20:06Z</dcterms:created>
  <dcterms:modified xsi:type="dcterms:W3CDTF">2022-03-04T02:01:50Z</dcterms:modified>
</cp:coreProperties>
</file>