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77" r:id="rId2"/>
    <p:sldId id="294" r:id="rId3"/>
    <p:sldId id="295" r:id="rId4"/>
    <p:sldId id="260" r:id="rId5"/>
    <p:sldId id="421" r:id="rId6"/>
    <p:sldId id="365" r:id="rId7"/>
    <p:sldId id="366" r:id="rId8"/>
    <p:sldId id="367" r:id="rId9"/>
    <p:sldId id="261" r:id="rId10"/>
    <p:sldId id="262" r:id="rId11"/>
    <p:sldId id="274" r:id="rId12"/>
    <p:sldId id="289" r:id="rId13"/>
    <p:sldId id="302" r:id="rId14"/>
    <p:sldId id="263" r:id="rId15"/>
    <p:sldId id="275" r:id="rId16"/>
    <p:sldId id="301" r:id="rId17"/>
    <p:sldId id="264" r:id="rId18"/>
    <p:sldId id="368" r:id="rId19"/>
    <p:sldId id="276" r:id="rId20"/>
    <p:sldId id="278" r:id="rId21"/>
    <p:sldId id="279" r:id="rId22"/>
    <p:sldId id="280" r:id="rId23"/>
    <p:sldId id="265" r:id="rId24"/>
    <p:sldId id="369" r:id="rId25"/>
    <p:sldId id="370" r:id="rId26"/>
    <p:sldId id="305" r:id="rId27"/>
    <p:sldId id="306" r:id="rId28"/>
    <p:sldId id="307" r:id="rId29"/>
    <p:sldId id="372" r:id="rId30"/>
    <p:sldId id="309" r:id="rId31"/>
    <p:sldId id="284" r:id="rId32"/>
    <p:sldId id="374" r:id="rId33"/>
    <p:sldId id="375" r:id="rId34"/>
    <p:sldId id="378" r:id="rId35"/>
    <p:sldId id="379" r:id="rId36"/>
    <p:sldId id="380" r:id="rId37"/>
    <p:sldId id="281" r:id="rId38"/>
    <p:sldId id="381" r:id="rId39"/>
    <p:sldId id="382" r:id="rId40"/>
    <p:sldId id="320" r:id="rId41"/>
    <p:sldId id="321" r:id="rId42"/>
    <p:sldId id="383" r:id="rId43"/>
    <p:sldId id="384" r:id="rId44"/>
    <p:sldId id="385" r:id="rId45"/>
    <p:sldId id="386" r:id="rId46"/>
    <p:sldId id="282" r:id="rId47"/>
    <p:sldId id="326" r:id="rId48"/>
    <p:sldId id="327" r:id="rId49"/>
    <p:sldId id="328" r:id="rId50"/>
    <p:sldId id="376" r:id="rId51"/>
    <p:sldId id="377" r:id="rId52"/>
    <p:sldId id="329" r:id="rId53"/>
    <p:sldId id="283" r:id="rId54"/>
    <p:sldId id="330" r:id="rId55"/>
    <p:sldId id="267" r:id="rId56"/>
    <p:sldId id="387" r:id="rId57"/>
    <p:sldId id="389" r:id="rId58"/>
    <p:sldId id="388" r:id="rId59"/>
    <p:sldId id="268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292" r:id="rId84"/>
    <p:sldId id="413" r:id="rId85"/>
    <p:sldId id="414" r:id="rId86"/>
    <p:sldId id="415" r:id="rId87"/>
    <p:sldId id="293" r:id="rId88"/>
    <p:sldId id="416" r:id="rId89"/>
    <p:sldId id="417" r:id="rId90"/>
    <p:sldId id="418" r:id="rId91"/>
    <p:sldId id="419" r:id="rId92"/>
    <p:sldId id="420" r:id="rId93"/>
    <p:sldId id="290" r:id="rId94"/>
    <p:sldId id="291" r:id="rId95"/>
    <p:sldId id="269" r:id="rId96"/>
    <p:sldId id="270" r:id="rId97"/>
  </p:sldIdLst>
  <p:sldSz cx="9144000" cy="6858000" type="screen4x3"/>
  <p:notesSz cx="7004050" cy="9223375"/>
  <p:embeddedFontLst>
    <p:embeddedFont>
      <p:font typeface="CommonBullets" panose="020B0603050302020204" pitchFamily="34" charset="2"/>
      <p:regular r:id="rId100"/>
    </p:embeddedFont>
    <p:embeddedFont>
      <p:font typeface="Garamond" panose="02020404030301010803" pitchFamily="18" charset="0"/>
      <p:regular r:id="rId101"/>
      <p:bold r:id="rId102"/>
      <p:italic r:id="rId103"/>
      <p:boldItalic r:id="rId10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3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 snapToGrid="0">
      <p:cViewPr varScale="1">
        <p:scale>
          <a:sx n="65" d="100"/>
          <a:sy n="65" d="100"/>
        </p:scale>
        <p:origin x="1524" y="66"/>
      </p:cViewPr>
      <p:guideLst>
        <p:guide orient="horz" pos="2523"/>
        <p:guide pos="3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4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EF5C1A8-8DB0-43ED-B6FB-FE33365C9E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586CFEE-962C-4CC6-B4EF-6AFD4C4AB1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CCDEBA9-9B49-4A32-BFA5-A879D1F3DC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EAF8094-917C-4842-92B6-743AE03CE5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7AE3B17-643C-40D6-8505-38220A787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2398980-ED3A-4320-A7E7-29A9A94FCF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PR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DD8F865-5DB1-40B7-8EE3-D2509223B0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PR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E870AFC0-D9FB-4726-B7D9-BABC5BF04C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17890F4F-AFA8-4E1A-AD8A-A1862C773D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1500"/>
            <a:ext cx="56038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/>
              <a:t>Click to edit Master text styles</a:t>
            </a:r>
          </a:p>
          <a:p>
            <a:pPr lvl="1"/>
            <a:r>
              <a:rPr lang="es-PR" altLang="en-US"/>
              <a:t>Second level</a:t>
            </a:r>
          </a:p>
          <a:p>
            <a:pPr lvl="2"/>
            <a:r>
              <a:rPr lang="es-PR" altLang="en-US"/>
              <a:t>Third level</a:t>
            </a:r>
          </a:p>
          <a:p>
            <a:pPr lvl="3"/>
            <a:r>
              <a:rPr lang="es-PR" altLang="en-US"/>
              <a:t>Fourth level</a:t>
            </a:r>
          </a:p>
          <a:p>
            <a:pPr lvl="4"/>
            <a:r>
              <a:rPr lang="es-PR" altLang="en-US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D521408-8626-46F5-962C-6AABDD7E1B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PR" alt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25884B2B-823A-43CB-A621-D2A2A41EF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59825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D1713EF-FE89-4962-90D9-37198B83D83A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DCC0BF-57AA-43A1-B1EE-071E218EC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D040B-9680-4812-BD9A-55DC16FA7995}" type="slidenum">
              <a:rPr lang="es-PR" altLang="en-US"/>
              <a:pPr/>
              <a:t>13</a:t>
            </a:fld>
            <a:endParaRPr lang="es-PR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A14F978-B404-49C7-AE1C-A00586EC2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600AE2C-BA4A-40C9-B264-DA2BB77B5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5C194F-3942-4162-AE83-954C336B3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6B25D-3BAC-40B8-908C-C25FC1018065}" type="slidenum">
              <a:rPr lang="es-PR" altLang="en-US"/>
              <a:pPr/>
              <a:t>34</a:t>
            </a:fld>
            <a:endParaRPr lang="es-PR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004CEC7-8CFB-484A-9F49-E81DBCD62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C378D885-5A46-456B-859E-66D40D124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979A38-D851-40DC-A9B5-4D58E4FFE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3E9EC-A83F-4F82-B751-D95807C85EEF}" type="slidenum">
              <a:rPr lang="es-PR" altLang="en-US"/>
              <a:pPr/>
              <a:t>35</a:t>
            </a:fld>
            <a:endParaRPr lang="es-PR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6A14F96C-04C7-4466-9466-4CECAA0D6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86E2825C-EEB6-4467-AB74-D59670F53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2939CB-C690-4C6C-BC53-89B703AFC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04710-A67C-45F8-8503-D4AB1EAB98CF}" type="slidenum">
              <a:rPr lang="es-PR" altLang="en-US"/>
              <a:pPr/>
              <a:t>36</a:t>
            </a:fld>
            <a:endParaRPr lang="es-PR" altLang="en-US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2AEE46E7-51A7-4907-8F48-D63FB760C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704B9B5C-64E9-4F07-99AC-12B21DE97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79347B-2B79-446D-BEEE-78B692BAB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1920F-CD0A-47D4-A69E-29F009684793}" type="slidenum">
              <a:rPr lang="es-PR" altLang="en-US"/>
              <a:pPr/>
              <a:t>38</a:t>
            </a:fld>
            <a:endParaRPr lang="es-PR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0F1B0E05-B21C-42EA-B0E8-B3543515B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AA8B19D8-14CD-4E26-9738-115AE0820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5CC2E4-228A-461B-9883-6D3F46996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A82A1-4AFA-47CB-9602-77CFB2353572}" type="slidenum">
              <a:rPr lang="es-PR" altLang="en-US"/>
              <a:pPr/>
              <a:t>39</a:t>
            </a:fld>
            <a:endParaRPr lang="es-PR" altLang="en-US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C3D4639A-F665-49DC-BD1B-49BE055CB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A1CF72FC-0972-404B-BF39-59C970A77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406EAF-1732-4EB9-B92B-7A3B67D47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E0C7B-F8FA-403B-8E60-ED7B635EA85B}" type="slidenum">
              <a:rPr lang="es-PR" altLang="en-US"/>
              <a:pPr/>
              <a:t>40</a:t>
            </a:fld>
            <a:endParaRPr lang="es-PR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4A436A6-F783-43F9-89A5-17584F42E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4933966-E9F9-423A-A1DD-2E81F7EC0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948F69-F70A-406B-991C-F1A789445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BAB8D-518C-419F-B7A6-BB89F4FCC48E}" type="slidenum">
              <a:rPr lang="es-PR" altLang="en-US"/>
              <a:pPr/>
              <a:t>41</a:t>
            </a:fld>
            <a:endParaRPr lang="es-PR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94BD9F74-7DB5-4E77-AC6A-386A27156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8125802-3E9A-43BB-8899-7DC033B99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08D0D7-9F47-4206-81E5-FBC007B5E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B9B40-C69A-4787-9DA8-52ACA2C82135}" type="slidenum">
              <a:rPr lang="es-PR" altLang="en-US"/>
              <a:pPr/>
              <a:t>42</a:t>
            </a:fld>
            <a:endParaRPr lang="es-PR" altLang="en-US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41B9923-8432-45D7-824E-D519E5497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789011AA-05A6-42C0-B512-E4F55BD4F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70421-2F24-43B9-92EB-57C03DD37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54ED8-B771-4A29-BFC0-D1E69C02B0E9}" type="slidenum">
              <a:rPr lang="es-PR" altLang="en-US"/>
              <a:pPr/>
              <a:t>43</a:t>
            </a:fld>
            <a:endParaRPr lang="es-PR" altLang="en-US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6662FADF-0FC7-406F-A028-47716B0AC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36286CB5-2D7D-4FBE-8479-539788806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53597C-5B46-4776-B96D-D6B9DF9FA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80AD4-F0B2-4ADE-9966-A9D75C50D965}" type="slidenum">
              <a:rPr lang="es-PR" altLang="en-US"/>
              <a:pPr/>
              <a:t>44</a:t>
            </a:fld>
            <a:endParaRPr lang="es-PR" altLang="en-US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F3FD7ED8-E5C2-4702-9EA8-9F920D997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9B8F08E4-5856-402D-9934-33362D7AA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7AD1BE-7292-4E7D-B0F8-A3C07D17E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77147-22D9-4512-A828-9E861715EFF6}" type="slidenum">
              <a:rPr lang="es-PR" altLang="en-US"/>
              <a:pPr/>
              <a:t>16</a:t>
            </a:fld>
            <a:endParaRPr lang="es-PR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E190465-A427-470C-AC47-2F39A869D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BA5CAA9-6955-43D1-AB66-63C01D93C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82381-1AED-478C-9C90-3F937E386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53D7E-4E40-43DC-B87C-C9249743B049}" type="slidenum">
              <a:rPr lang="es-PR" altLang="en-US"/>
              <a:pPr/>
              <a:t>45</a:t>
            </a:fld>
            <a:endParaRPr lang="es-PR" altLang="en-US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0F2DCB7F-CA27-46D8-B14F-BA6F48A63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EC458CCD-25A4-4C00-A3BA-AE2DEB74A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E2E972-AD12-4310-A75E-74CACCC77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836E3-F4E7-4072-915D-D38D8E3C4953}" type="slidenum">
              <a:rPr lang="es-PR" altLang="en-US"/>
              <a:pPr/>
              <a:t>47</a:t>
            </a:fld>
            <a:endParaRPr lang="es-PR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EE53FA1B-7200-43B0-9383-7290519F0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7602A0D-983A-495F-902B-C9A79BDE8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27D499-3FCB-4042-A186-94802988E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43F3F-CBE4-43D9-AE05-215B7F1DD2BE}" type="slidenum">
              <a:rPr lang="es-PR" altLang="en-US"/>
              <a:pPr/>
              <a:t>48</a:t>
            </a:fld>
            <a:endParaRPr lang="es-PR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B1EF30D1-E44B-4667-9291-4C3FD618A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41A2256-9B4C-4F09-8B47-06DE7943B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C20150-F1BA-477F-ACBE-37708F6B5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DCD2A-EAA4-4DC6-B258-2585AC155569}" type="slidenum">
              <a:rPr lang="es-PR" altLang="en-US"/>
              <a:pPr/>
              <a:t>49</a:t>
            </a:fld>
            <a:endParaRPr lang="es-PR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62C341AA-2257-42D4-A49E-1EAE76F10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52A3014-785A-4AFB-B945-69C24649F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C4BF52-8C42-4E63-92A4-50D34AE99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090D9-B154-49E7-9428-013B44C39159}" type="slidenum">
              <a:rPr lang="es-PR" altLang="en-US"/>
              <a:pPr/>
              <a:t>50</a:t>
            </a:fld>
            <a:endParaRPr lang="es-PR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F3B54C93-CD69-4AFC-9953-A103F1890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A5FE203-29C3-407A-8517-B9C83B255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D8B967-EF00-40D0-AB2C-7B843190C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B8E2-4ACC-4113-AAD0-E920FCA3D34A}" type="slidenum">
              <a:rPr lang="es-PR" altLang="en-US"/>
              <a:pPr/>
              <a:t>51</a:t>
            </a:fld>
            <a:endParaRPr lang="es-PR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D7171A7E-C866-4160-98E5-5E1C97103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C8B7B7CD-96A4-4FBB-B98D-F90336B5D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E1DA84-7E1F-412C-83DC-DF6050E2D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8F278-DECC-46B3-8C3A-4754161FD7ED}" type="slidenum">
              <a:rPr lang="es-PR" altLang="en-US"/>
              <a:pPr/>
              <a:t>52</a:t>
            </a:fld>
            <a:endParaRPr lang="es-PR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B1A6727-7F5D-4BDC-9934-34D0E5867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41A5175-F481-4738-B2A5-38E07945E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46FDD5-B420-4252-A3A9-B69656D2A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B70C2-01D5-41E2-8B60-D8D75C028FB8}" type="slidenum">
              <a:rPr lang="es-PR" altLang="en-US"/>
              <a:pPr/>
              <a:t>54</a:t>
            </a:fld>
            <a:endParaRPr lang="es-PR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35D9DA1D-44D5-44FB-BCAA-57D7B537B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9B156E8-16C2-4D86-8C93-EAA8EF5C2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879BDF-2663-424F-8A75-482391D96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EA9D4-C808-43C2-B9E6-9097B738C12C}" type="slidenum">
              <a:rPr lang="es-PR" altLang="en-US"/>
              <a:pPr/>
              <a:t>26</a:t>
            </a:fld>
            <a:endParaRPr lang="es-PR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455AC6D-4A6A-4F0A-AD9B-B50E5868C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911E7A2-88BF-4CF2-A225-51819E08D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288514-1AEC-4A1D-9B27-9C497B16D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2EA6A-F4CD-4053-B0D6-5EFC8AA2B243}" type="slidenum">
              <a:rPr lang="es-PR" altLang="en-US"/>
              <a:pPr/>
              <a:t>27</a:t>
            </a:fld>
            <a:endParaRPr lang="es-PR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58555AA-7DC3-48CD-AB2A-820B7B52F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CA5DE1E-ECF5-42E6-AC83-B461718EB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5892C5-C583-4934-96C1-D244C2228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6979F-7E08-44BC-9FFE-15C79A267CF3}" type="slidenum">
              <a:rPr lang="es-PR" altLang="en-US"/>
              <a:pPr/>
              <a:t>28</a:t>
            </a:fld>
            <a:endParaRPr lang="es-PR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0541942-858A-46A9-803A-27A3D457C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3448E84-7990-41D2-B380-3F4EF9C66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4DBD1B-0AE0-4315-9E2C-16F4420BB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97502-790D-4168-BA6C-629D2A0AEA1F}" type="slidenum">
              <a:rPr lang="es-PR" altLang="en-US"/>
              <a:pPr/>
              <a:t>29</a:t>
            </a:fld>
            <a:endParaRPr lang="es-PR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E3C3BA87-0BB4-44F1-9373-B970C6940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777FB006-17BE-4241-8F16-B2A683309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A63552-1A67-4178-99C2-0652B4777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BA097-19B5-45BA-ACC4-FA185BF7442F}" type="slidenum">
              <a:rPr lang="es-PR" altLang="en-US"/>
              <a:pPr/>
              <a:t>30</a:t>
            </a:fld>
            <a:endParaRPr lang="es-PR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39431FB-8738-452B-A27B-B424D59E3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792E9BE-BCA2-4B2B-B073-724EC6272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0F698C-2EBC-4EAF-9858-F2DC5AB19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81FD2-8BF6-4144-9BDC-F4E8B8266F60}" type="slidenum">
              <a:rPr lang="es-PR" altLang="en-US"/>
              <a:pPr/>
              <a:t>32</a:t>
            </a:fld>
            <a:endParaRPr lang="es-PR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C3D3E8CB-B5AD-4DA5-B3C2-050491F89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7995B772-BB20-47CD-8A5C-BFF7525A7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931390-05F9-44E2-BC63-7FD9F93A4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01E89-8E09-4F42-B768-A5230A8905A1}" type="slidenum">
              <a:rPr lang="es-PR" altLang="en-US"/>
              <a:pPr/>
              <a:t>33</a:t>
            </a:fld>
            <a:endParaRPr lang="es-PR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533BE63B-E962-4658-B832-AEB161FB6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2150"/>
            <a:ext cx="4610100" cy="3457575"/>
          </a:xfrm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0FBB6626-9B2E-4902-92DE-C1886AA3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79913"/>
            <a:ext cx="5137150" cy="4151312"/>
          </a:xfrm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EC4F-9E4C-4C87-BE99-22033AACA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20327-4571-4047-B5BF-FEB2AC15F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9A38-6D96-4B88-A621-7F60EAF6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685CF-F381-4F16-80BA-81313CE0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11B2-DBE0-4D1E-8977-9E9145FB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A609-D941-4922-995E-BA3018D7D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1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147C-CB26-49B2-9121-2B513E50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E005D-3580-43FE-8F97-2E020D6F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CC6E-672B-4AF2-8D3A-38CDE1DF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2E616-605B-4B79-9FB8-8DA585B1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72A6-D61D-44D2-B6DA-9CA3F9C7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370A-F06E-44E9-9B70-5A3CDCA51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D3234-94EC-45A0-9593-7FE125D3F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3F337-3A3D-49F3-B855-1771DDAA8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23AAA-1FAB-4B40-9B9F-7BC8A7F2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1034-BA9E-47C1-A413-6AF0A6B8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5085-1C1B-4F89-A17E-3AA6268D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09E1-3D35-4C7F-BCBC-15DDE9EDC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8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5ED3-15A0-425C-9104-21890E60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F905-DEF3-4D21-9443-A953F20E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58A2-4175-44AE-90BC-E58EFB16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8ED1-BAC2-41FE-9979-37C6D575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C9CA1-180A-43F3-A5CA-56FC7E81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3FD0A-14C2-4964-BCCB-FCDA718D7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1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9F51-8454-4532-8BF7-3F55C781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53854-4141-4812-B024-5D5F57F0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DAF0-3C7E-44F7-B3D2-4A5010B2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6282-DC75-4E72-B57C-ADAC7728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62C1-6952-4E22-979B-8C03020F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B77D-2A66-4055-90BA-8BF905C35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6D93-1D3E-437D-9B4A-A3662D27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F503-537B-4B62-86A6-B44FCE014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DD56F-685A-4C7A-91CF-B11B5C887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A45DB-6AE1-4A34-9261-1B8115C8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F41B9-82B4-4346-A3E6-83E99260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495CA-64EF-4188-8D85-1496182A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DAFD-7625-4752-9164-0E8BDF075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2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F672-3826-4094-9132-351A8F7E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E6287-1B50-439D-90D1-6222BF9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460E-150D-4922-A0A9-D591F376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5D3FF-53C8-44BA-9561-2303A9324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73196-D2AC-49D3-BDD2-55C903DC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F3717-06B0-4F9B-8977-C205E26C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2F1E3-42DD-437B-8B7B-55EE22C6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79DEE-0B4E-4DE7-89D9-6E40FAA8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F39A-EDD6-488F-A692-A4B8A2145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0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21CD-614E-43DA-9758-42C80989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D027-9C48-45E9-A62D-138727D9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59D8-0910-4F73-AFE5-89BD9A77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323DD-FDE5-436A-B348-8CAC2B6F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4A52-892A-4AAF-8D55-3F6D2CB80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90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4BB2C-4311-446E-BAE2-69E676AB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84CE0-7F64-47A9-AF50-189F9763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A5C4D-5766-4FF1-8882-5E5700C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69EE-2C71-4211-A45B-CECE54FF5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B213-70D0-4BC5-BC1A-7CCE4D66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E5CE-D818-4606-A53A-46E8D55A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CF069-C115-4F75-982C-0B17A86F8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4C55E-04CE-490F-AE08-FA380BAC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14049-092F-4F4A-913C-EAA671CC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E538-CE05-4AA8-AEE3-699B43A3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6FE30-1674-4B6E-9801-773B89407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0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F273-B3B5-4AFF-BDA7-A62E63DC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2FC84-AD31-48AB-ACB7-21E0ACE2B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A546-6FDC-4B2D-8459-4BFF13C1F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ED4B-D326-4D81-BAFC-9E4BD240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F20AD-4032-460B-AC48-22DB9FFE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867F-EBFE-4BF8-A69A-02778DE7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E4A58-FA6A-4F2E-8678-0960FD797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27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85882B-AD0F-4890-8456-E7B7E0EC1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216AAD-F68A-4DBF-9990-E917D274A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A101AA-F99A-47C0-9AC9-9ECE688EE6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EBB389-3DA0-42AC-B3E9-BA51264C2A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226ED4-F834-4393-BBC2-01CBEEAC12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1726F15-DDF2-4247-B70B-D1C80BF5E0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3" name="Picture 15">
            <a:extLst>
              <a:ext uri="{FF2B5EF4-FFF2-40B4-BE49-F238E27FC236}">
                <a16:creationId xmlns:a16="http://schemas.microsoft.com/office/drawing/2014/main" id="{33CC41DC-3E8F-4E2B-AFF2-628478C5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Text Box 16">
            <a:extLst>
              <a:ext uri="{FF2B5EF4-FFF2-40B4-BE49-F238E27FC236}">
                <a16:creationId xmlns:a16="http://schemas.microsoft.com/office/drawing/2014/main" id="{D4AF70C6-371B-4CCC-B283-B0C963DD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I N T R O D U C C I Ó N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DEE56132-AB30-4027-8C8A-7BC53F2E0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AutoShape 18">
            <a:extLst>
              <a:ext uri="{FF2B5EF4-FFF2-40B4-BE49-F238E27FC236}">
                <a16:creationId xmlns:a16="http://schemas.microsoft.com/office/drawing/2014/main" id="{0F837EBC-E884-4E4A-B6AC-6D72E2A8B1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AutoShape 19">
            <a:extLst>
              <a:ext uri="{FF2B5EF4-FFF2-40B4-BE49-F238E27FC236}">
                <a16:creationId xmlns:a16="http://schemas.microsoft.com/office/drawing/2014/main" id="{44994612-9728-4442-BA29-C9E951DF99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AutoShape 20">
            <a:extLst>
              <a:ext uri="{FF2B5EF4-FFF2-40B4-BE49-F238E27FC236}">
                <a16:creationId xmlns:a16="http://schemas.microsoft.com/office/drawing/2014/main" id="{06E8DCB9-6E99-4DC4-AE76-236C84B847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9C20AE9A-0511-4767-94CA-A364A756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249363"/>
            <a:ext cx="800576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3800">
                <a:latin typeface="Arial" panose="020B0604020202020204" pitchFamily="34" charset="0"/>
              </a:rPr>
              <a:t>UNA INTRODUCCIÓN A LA FISIOLOGÍA DEL EJERCICIO Y DEL DEPORTE</a:t>
            </a:r>
          </a:p>
        </p:txBody>
      </p:sp>
      <p:pic>
        <p:nvPicPr>
          <p:cNvPr id="27673" name="Picture 25">
            <a:extLst>
              <a:ext uri="{FF2B5EF4-FFF2-40B4-BE49-F238E27FC236}">
                <a16:creationId xmlns:a16="http://schemas.microsoft.com/office/drawing/2014/main" id="{F5A3BE32-8869-43D0-B7CF-CFCA06B4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000" r="2586" b="15800"/>
          <a:stretch>
            <a:fillRect/>
          </a:stretch>
        </p:blipFill>
        <p:spPr bwMode="auto">
          <a:xfrm>
            <a:off x="2017713" y="3062288"/>
            <a:ext cx="2339975" cy="2987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5" name="Picture 27">
            <a:extLst>
              <a:ext uri="{FF2B5EF4-FFF2-40B4-BE49-F238E27FC236}">
                <a16:creationId xmlns:a16="http://schemas.microsoft.com/office/drawing/2014/main" id="{1D0C080A-C063-4565-80C5-CE83A8F0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067050"/>
            <a:ext cx="2127250" cy="2987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utoUpdateAnimBg="0"/>
      <p:bldP spid="276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12C1FAF-4E38-4822-BDBB-C543C50E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016F1082-1D57-40D1-9977-E558EC5C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049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Fundado por Lawrence J. Henderson en el 1927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DB2BCD5-6011-4C46-BF22-3F865DC5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Harvard Fatigue Laboratory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37EE95A-F5AA-4C92-8BA2-20B1DE18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383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Dirijido por David Bruce Dill</a:t>
            </a:r>
          </a:p>
        </p:txBody>
      </p:sp>
      <p:grpSp>
        <p:nvGrpSpPr>
          <p:cNvPr id="8198" name="Group 6">
            <a:extLst>
              <a:ext uri="{FF2B5EF4-FFF2-40B4-BE49-F238E27FC236}">
                <a16:creationId xmlns:a16="http://schemas.microsoft.com/office/drawing/2014/main" id="{8EDEE323-5B48-43C5-872B-90AE461BA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10400" y="3962400"/>
            <a:ext cx="1965325" cy="2741613"/>
            <a:chOff x="1080" y="354"/>
            <a:chExt cx="3756" cy="5238"/>
          </a:xfrm>
        </p:grpSpPr>
        <p:pic>
          <p:nvPicPr>
            <p:cNvPr id="8199" name="Picture 7">
              <a:extLst>
                <a:ext uri="{FF2B5EF4-FFF2-40B4-BE49-F238E27FC236}">
                  <a16:creationId xmlns:a16="http://schemas.microsoft.com/office/drawing/2014/main" id="{9955EDCC-B399-40F6-AA39-0EA90E502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354"/>
              <a:ext cx="3600" cy="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13B87F67-A20B-498C-9A74-A771C7DF3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" y="2910"/>
              <a:ext cx="714" cy="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01" name="Text Box 9">
            <a:extLst>
              <a:ext uri="{FF2B5EF4-FFF2-40B4-BE49-F238E27FC236}">
                <a16:creationId xmlns:a16="http://schemas.microsoft.com/office/drawing/2014/main" id="{9CDD565A-6253-4B3E-B54F-C79777FF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68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Enfocado en la fisiología del movimiento humano y los 	efectos los estresantes ambientales sobre el ejercicio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7CE17ECC-6931-4091-B359-C11C1F49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673475"/>
            <a:ext cx="813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Pionero de estudios que resultaron en una explosión de 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interes en la fisiología del ejercicio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E99DB498-F54B-4D2B-A6EF-1B11A655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65650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Cerrado en el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201" grpId="0" autoUpdateAnimBg="0"/>
      <p:bldP spid="8202" grpId="0" autoUpdateAnimBg="0"/>
      <p:bldP spid="82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0E8A905-4CC8-452D-89D0-6FBC2014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5F30172E-363C-4DFE-9DEA-C22682EE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320800"/>
            <a:ext cx="60991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David Bruce (“D.B.”) Dill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Dirigió el Harvard Fatigue Laboratory 		(HFL) de 1927-1947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Luego estudió la tolerancia humana 		al ejercicio en el desierto y altitud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B9B17F8-A88B-456E-80A0-B4232AFFF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90925"/>
            <a:ext cx="45862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92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Sid Robinson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Estudió el ejercicio y el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envejecimiento mientras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era un estudiante en el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HFL			        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3342097E-F6AC-4CBB-99CF-6AED8BFA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Fisiológos del Ejercicio Pioneros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E249F5F6-BDDD-40DE-9399-B6E96557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0867" r="38800" b="29163"/>
          <a:stretch>
            <a:fillRect/>
          </a:stretch>
        </p:blipFill>
        <p:spPr bwMode="auto">
          <a:xfrm>
            <a:off x="6657975" y="1387475"/>
            <a:ext cx="1836738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2BB385A8-EBAB-45D9-9AA4-E01459C9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r="4889"/>
          <a:stretch>
            <a:fillRect/>
          </a:stretch>
        </p:blipFill>
        <p:spPr bwMode="auto">
          <a:xfrm>
            <a:off x="5275263" y="3892550"/>
            <a:ext cx="32178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43C7398C-D49A-4B6A-A038-FB8A2387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30B28547-9E40-4226-88A0-3CE2ED4C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42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latin typeface="Arial" panose="020B0604020202020204" pitchFamily="34" charset="0"/>
              </a:rPr>
              <a:t>LOS PRIMEROS APARATOS DE MEDICIÓN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03414F12-BD08-4327-8DB4-896C43A8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/>
          <a:stretch>
            <a:fillRect/>
          </a:stretch>
        </p:blipFill>
        <p:spPr bwMode="auto">
          <a:xfrm>
            <a:off x="515938" y="1201738"/>
            <a:ext cx="421481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3BB92BE6-ED91-4127-A53C-6E042FCC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t="4376" b="10464"/>
          <a:stretch>
            <a:fillRect/>
          </a:stretch>
        </p:blipFill>
        <p:spPr bwMode="auto">
          <a:xfrm>
            <a:off x="4279900" y="3317875"/>
            <a:ext cx="442912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>
            <a:extLst>
              <a:ext uri="{FF2B5EF4-FFF2-40B4-BE49-F238E27FC236}">
                <a16:creationId xmlns:a16="http://schemas.microsoft.com/office/drawing/2014/main" id="{C44556E3-C05E-466B-AB95-85DD9A9D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42AB3D66-3B63-499E-8DFA-FBB552EA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831975"/>
            <a:ext cx="4259262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>
            <a:extLst>
              <a:ext uri="{FF2B5EF4-FFF2-40B4-BE49-F238E27FC236}">
                <a16:creationId xmlns:a16="http://schemas.microsoft.com/office/drawing/2014/main" id="{BC81FC68-3E81-48E8-8408-72D82614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671513"/>
            <a:ext cx="6538913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EL ANALIZADOR DE GASES </a:t>
            </a:r>
            <a:r>
              <a:rPr lang="en-US" altLang="en-US" sz="3400" i="1">
                <a:solidFill>
                  <a:schemeClr val="accent2"/>
                </a:solidFill>
                <a:latin typeface="Arial" panose="020B0604020202020204" pitchFamily="34" charset="0"/>
              </a:rPr>
              <a:t>PER SCHOLANDER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3AC5771-EA7F-4CAD-A8EA-063BB689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155FBEE7-F38E-4B4D-88E2-A379E3D3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33500"/>
            <a:ext cx="52863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Erik Hohwü-Christensen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Publícó las primeras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investigaciones importantes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tocante al metabolismo de los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hidratos de carbono y grasas		      </a:t>
            </a:r>
          </a:p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FDC31A31-21A8-4D54-9301-00D80073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44513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Per-Olof Åstrand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Condujo estudios vinculados a la aptitud física y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tolerancia cardiorrespirtoria/aeróbica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1311C19E-369E-4BD6-A152-E8BBA045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Influencia Escandinava</a:t>
            </a: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id="{D6C99341-53F2-4EF3-9418-56ED5E7F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r="13512"/>
          <a:stretch>
            <a:fillRect/>
          </a:stretch>
        </p:blipFill>
        <p:spPr bwMode="auto">
          <a:xfrm>
            <a:off x="5889625" y="1447800"/>
            <a:ext cx="2317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04306FF5-EC0D-4940-AFA5-D6AB7098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12CA1469-81B7-4F1C-A96A-58E35B78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53927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Bengt Saltin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Contribuyó grandemente a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fisiología clínica y del ejercicio	</a:t>
            </a:r>
          </a:p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ECF9D21-223B-4E92-B1BA-B12AE224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38125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Influencia Escandinava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BF82F830-EE56-4AC9-8871-07E11C3F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743325"/>
            <a:ext cx="5386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Jonas Bergstrom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Reintrodujo la aguja de la biopsia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para el estudio de la bioquímica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muscular en el ser humano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973F462F-4337-4A2E-8B50-B3F546B3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5"/>
          <a:stretch>
            <a:fillRect/>
          </a:stretch>
        </p:blipFill>
        <p:spPr bwMode="auto">
          <a:xfrm>
            <a:off x="6089650" y="1317625"/>
            <a:ext cx="223837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7B7203AF-A8B8-4971-8800-62EBCAE9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817" r="54466" b="25905"/>
          <a:stretch>
            <a:fillRect/>
          </a:stretch>
        </p:blipFill>
        <p:spPr bwMode="auto">
          <a:xfrm>
            <a:off x="6153150" y="3846513"/>
            <a:ext cx="2165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 autoUpdateAnimBg="0"/>
      <p:bldP spid="235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CDE3D2C0-593D-44D5-94A5-32F3F440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81039350-1C33-4380-B199-BB50D12F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23900"/>
            <a:ext cx="45720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>
            <a:extLst>
              <a:ext uri="{FF2B5EF4-FFF2-40B4-BE49-F238E27FC236}">
                <a16:creationId xmlns:a16="http://schemas.microsoft.com/office/drawing/2014/main" id="{9A8E2117-1247-475C-9561-FDE18035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283200"/>
            <a:ext cx="8031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>
                <a:solidFill>
                  <a:schemeClr val="accent2"/>
                </a:solidFill>
                <a:latin typeface="Arial" panose="020B0604020202020204" pitchFamily="34" charset="0"/>
              </a:rPr>
              <a:t>(Desde la izquierda) Bengt Saltin, Anne Britt (técnico)</a:t>
            </a:r>
          </a:p>
          <a:p>
            <a:pPr algn="ctr"/>
            <a:r>
              <a:rPr lang="es-PR" altLang="en-US">
                <a:solidFill>
                  <a:schemeClr val="accent2"/>
                </a:solidFill>
                <a:latin typeface="Arial" panose="020B0604020202020204" pitchFamily="34" charset="0"/>
              </a:rPr>
              <a:t> y Phil Gollnick dirigiendo investigaciones en el</a:t>
            </a:r>
          </a:p>
          <a:p>
            <a:pPr algn="ctr"/>
            <a:r>
              <a:rPr lang="es-PR" altLang="en-US">
                <a:solidFill>
                  <a:schemeClr val="accent2"/>
                </a:solidFill>
                <a:latin typeface="Arial" panose="020B0604020202020204" pitchFamily="34" charset="0"/>
              </a:rPr>
              <a:t>Gymnastik-och Idrottshogskolan (1992)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3F307B2-C0C5-4D24-A4DA-023A137E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1139E374-C685-4CB7-A052-F834BADF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6213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John Holloszy, Charles Tipton, y Phil Gollnick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Introdujeron el enfoque bioquímico a las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investigaciones en la fisiología del ejercicio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Fueron los primeros en utilizar ratas y ratones para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estudiar el metabolismo muscular y fatiga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3134BDB-B95D-4950-9512-271E0C5AD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Fisiólogos del Ejercico Contemporaneos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C00047F5-EFC2-415F-8528-4B79B438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585" r="8289" b="4289"/>
          <a:stretch>
            <a:fillRect/>
          </a:stretch>
        </p:blipFill>
        <p:spPr bwMode="auto">
          <a:xfrm>
            <a:off x="3746500" y="3690938"/>
            <a:ext cx="24384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250DCF12-ECAE-481E-A863-AD95D4C0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690938"/>
            <a:ext cx="183356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D4D32E4F-CB6F-4912-99DF-003C7C50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14000"/>
          <a:stretch>
            <a:fillRect/>
          </a:stretch>
        </p:blipFill>
        <p:spPr bwMode="auto">
          <a:xfrm>
            <a:off x="1166813" y="3690938"/>
            <a:ext cx="218122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>
            <a:extLst>
              <a:ext uri="{FF2B5EF4-FFF2-40B4-BE49-F238E27FC236}">
                <a16:creationId xmlns:a16="http://schemas.microsoft.com/office/drawing/2014/main" id="{89377FA9-412F-45D9-8C13-B5A1DE02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Text Box 3">
            <a:extLst>
              <a:ext uri="{FF2B5EF4-FFF2-40B4-BE49-F238E27FC236}">
                <a16:creationId xmlns:a16="http://schemas.microsoft.com/office/drawing/2014/main" id="{0DCA33AC-DCC1-441D-B9BB-56336C04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Ejercicio: Bases para Otros Campos</a:t>
            </a: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3003CFE5-B8A9-4B5A-8778-6C236001A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986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PR" altLang="en-US" b="0"/>
              <a:t>Educación Física:</a:t>
            </a:r>
            <a:r>
              <a:rPr lang="es-PR" altLang="en-US" b="0" i="1"/>
              <a:t> Pioneros - Peter Karpovich, Dudley Sargent, J.H. McCurdy, Thomas K. Cureton, entre otros</a:t>
            </a:r>
          </a:p>
          <a:p>
            <a:r>
              <a:rPr lang="es-PR" altLang="en-US" b="0"/>
              <a:t>Aptitiud Física -</a:t>
            </a:r>
            <a:r>
              <a:rPr lang="es-PR" altLang="en-US" b="0" i="1"/>
              <a:t> Thomas K. Cureton, Kenneth Cooper</a:t>
            </a:r>
            <a:r>
              <a:rPr lang="es-PR" altLang="en-US" sz="2800" b="0" i="1"/>
              <a:t> </a:t>
            </a:r>
            <a:endParaRPr lang="es-PR" altLang="en-US" b="0" i="1"/>
          </a:p>
          <a:p>
            <a:r>
              <a:rPr lang="es-PR" altLang="en-US" b="0"/>
              <a:t>Medicina Clínica/Preventiva:</a:t>
            </a:r>
            <a:r>
              <a:rPr lang="es-PR" altLang="en-US" b="0" i="1"/>
              <a:t> Promoción de Salud - Programas de Bienestar y Estilos de Vida Sanos: </a:t>
            </a:r>
            <a:r>
              <a:rPr lang="es-PR" altLang="en-US" b="0"/>
              <a:t>Prescripción de Ejercicio, Fomento de Actividad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404A146-79DE-4844-88D9-2945CC86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F7D84BDF-570D-43D4-8269-080C9560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365250"/>
            <a:ext cx="574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Peter Karpovich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Introdujo la fisiología en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educación física</a:t>
            </a:r>
            <a:r>
              <a:rPr lang="en-US" altLang="en-US" sz="2000" b="0">
                <a:latin typeface="Wingdings" panose="05000000000000000000" pitchFamily="2" charset="2"/>
              </a:rPr>
              <a:t>		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697AB1C-0BBA-4AD8-8D11-F9AEC9AB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164013"/>
            <a:ext cx="51736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89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Thomas K. Cureton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Le enseño a muchos de los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actuales líderes en la aptitud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física y fisiología del ejercicio 		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5D63AE12-348E-4CD7-AAF9-4FF86A22E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Fisiología del Ejercicio y Aptitud Física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AE41AA3C-29F5-4CA3-A2A4-96195B97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7"/>
          <a:stretch>
            <a:fillRect/>
          </a:stretch>
        </p:blipFill>
        <p:spPr bwMode="auto">
          <a:xfrm>
            <a:off x="6462713" y="1365250"/>
            <a:ext cx="197326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E2409E39-7A65-49A0-A4C6-AC6C9910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19563"/>
            <a:ext cx="24733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68FC1409-1EF9-4E05-BE1F-4C3A79A9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BBFC5D7A-3BA2-47B2-8A51-2FF56C9D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479550"/>
            <a:ext cx="6543675" cy="36687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s-PR" altLang="en-US" b="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17227B6-3F76-4E05-991F-CD42CAC4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</a:rPr>
              <a:t>Objectivos de Aprendizaje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745F347F-F1E0-4322-9CDA-F1078E3B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604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Determinar la diferencia entre la fisiología del ejercicio y fisiología del deporte.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E726F707-958B-4BF2-87E8-367C9538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581275"/>
            <a:ext cx="651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Familiarizarse con la evolución de la fisiología del ejercicio y sus primeros eruditos.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9D10C9C-A436-432F-80BC-90FE6594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841750"/>
            <a:ext cx="6523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Notar las diferencias entre respuestas agudas al ejercicio y adaptaciones crónicas al entrenamiento.</a:t>
            </a:r>
            <a:endParaRPr lang="en-US" altLang="en-US" b="0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11DB5274-49AA-4A1C-B7EE-FB563B5E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176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1800" b="0" i="1">
                <a:latin typeface="Arial" panose="020B0604020202020204" pitchFamily="34" charset="0"/>
              </a:rPr>
              <a:t>(continúa)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4718E7F-1567-43CF-B309-F74D3574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DE8B0683-9AAA-4924-A72E-17587BC8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308100"/>
            <a:ext cx="58912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Birgitta Essen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Adaptó métodos micro</a:t>
            </a:r>
            <a:r>
              <a:rPr lang="en-US" altLang="en-US" b="0"/>
              <a:t>-</a:t>
            </a:r>
            <a:r>
              <a:rPr lang="en-US" altLang="en-US" b="0">
                <a:latin typeface="Arial" panose="020B0604020202020204" pitchFamily="34" charset="0"/>
              </a:rPr>
              <a:t>bioquímicos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para estudiar mejor las muestras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musculares obtenidas de la biopsia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muscular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46F9ECC-04A0-4F81-9391-58155226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Mujer en la Fisiología del Ejercicio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305B9A10-9F4B-45BC-864A-611D53103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4079875"/>
            <a:ext cx="57689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Karen Piehl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Publicó diversos estudios Ilustrando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cuáles fibras eran activadas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durante los ejercicios aeróbicos y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anaeróbicos 			       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8686" name="Picture 14">
            <a:extLst>
              <a:ext uri="{FF2B5EF4-FFF2-40B4-BE49-F238E27FC236}">
                <a16:creationId xmlns:a16="http://schemas.microsoft.com/office/drawing/2014/main" id="{15FE8FCA-70BD-4C39-81A9-D93A11AC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3011" b="9091"/>
          <a:stretch>
            <a:fillRect/>
          </a:stretch>
        </p:blipFill>
        <p:spPr bwMode="auto">
          <a:xfrm>
            <a:off x="6615113" y="1428750"/>
            <a:ext cx="2152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>
            <a:extLst>
              <a:ext uri="{FF2B5EF4-FFF2-40B4-BE49-F238E27FC236}">
                <a16:creationId xmlns:a16="http://schemas.microsoft.com/office/drawing/2014/main" id="{3F6F95E8-ED9E-424A-9317-391A18D7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t="2899" r="1485" b="10968"/>
          <a:stretch>
            <a:fillRect/>
          </a:stretch>
        </p:blipFill>
        <p:spPr bwMode="auto">
          <a:xfrm>
            <a:off x="6380163" y="4008438"/>
            <a:ext cx="24193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1C7BCE1-9825-4A40-B01B-827E4746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58A51C02-F8A7-4625-9DB7-BB6689E7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412875"/>
            <a:ext cx="821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Bodil Nielsen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Estudió las respuestas humanas bajo ambientes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adversos y deshidración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80F34EB-83C1-4162-A272-74D0C227A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562350"/>
            <a:ext cx="52212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Barbara Drinkwater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Estudió la fisiológía ambiental y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las controversias en la fisiología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únicas en atletas femeninos		       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0B7CA9AD-6C1E-4E26-87AB-460D1CFE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13817"/>
          <a:stretch>
            <a:fillRect/>
          </a:stretch>
        </p:blipFill>
        <p:spPr bwMode="auto">
          <a:xfrm>
            <a:off x="6045200" y="3498850"/>
            <a:ext cx="2519363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>
            <a:extLst>
              <a:ext uri="{FF2B5EF4-FFF2-40B4-BE49-F238E27FC236}">
                <a16:creationId xmlns:a16="http://schemas.microsoft.com/office/drawing/2014/main" id="{C3400222-F1C5-4259-A2F6-0CB4EEB1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La Mujer en la Fisiología del Ejercicio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3" grpId="0" autoUpdateAnimBg="0"/>
      <p:bldP spid="297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550E60D-2998-4CCA-8717-F3DD85C7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C55B5FFF-6FFC-4D6D-ABB6-E69E9FE9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19238"/>
            <a:ext cx="822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Frank Booth and Ken Baldwin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Dedicaron sus carreras al entendimiento de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regulación molecular de las fibras musculares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Contribuyeron al conocimeinto actual concerniente 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los controles genéticos del crecimiento muscular y su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atrofia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B461579A-B9F9-49F8-A809-07F06661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latin typeface="Arial" panose="020B0604020202020204" pitchFamily="34" charset="0"/>
              </a:rPr>
              <a:t>Biología Molecular y Fisiología del Ejercicio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789C1C25-9AE4-4DB8-AA99-647C15AA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3767" r="7625" b="29933"/>
          <a:stretch>
            <a:fillRect/>
          </a:stretch>
        </p:blipFill>
        <p:spPr bwMode="auto">
          <a:xfrm>
            <a:off x="2236788" y="3784600"/>
            <a:ext cx="23225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619F89C4-62D0-441B-B405-E4D76108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>
            <a:fillRect/>
          </a:stretch>
        </p:blipFill>
        <p:spPr bwMode="auto">
          <a:xfrm>
            <a:off x="4989513" y="3784600"/>
            <a:ext cx="18510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E64B59-5119-46E2-8CCB-1F576ACB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62500F33-C486-428F-B0ED-280B2FE4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Respuestas agudas</a:t>
            </a:r>
            <a:r>
              <a:rPr lang="en-US" altLang="en-US" b="0">
                <a:latin typeface="Arial" panose="020B0604020202020204" pitchFamily="34" charset="0"/>
              </a:rPr>
              <a:t> al entrenaminto involucran cómo el cuerpo responde a una sesión de ejercicio.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45ACC0D-C81D-4ACC-AC39-FE026EDF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05075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Adaptaciones fisiológicas crónicas</a:t>
            </a:r>
            <a:r>
              <a:rPr lang="en-US" altLang="en-US" b="0">
                <a:latin typeface="Arial" panose="020B0604020202020204" pitchFamily="34" charset="0"/>
              </a:rPr>
              <a:t> al entrenamiento establecen cómo el cuerpo responde a través del tiempo al estrés ante sesiones de ejercicio repetidas.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9DC7D403-0F0C-4B89-84F5-B985E74D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Respuestas Agudas vs Adaptaciones Crónicas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AB2854D-F661-4C05-B774-BA0E420E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962400"/>
            <a:ext cx="16176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>
            <a:extLst>
              <a:ext uri="{FF2B5EF4-FFF2-40B4-BE49-F238E27FC236}">
                <a16:creationId xmlns:a16="http://schemas.microsoft.com/office/drawing/2014/main" id="{39B283EC-B445-4CA2-8366-19F1287E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Text Box 3">
            <a:extLst>
              <a:ext uri="{FF2B5EF4-FFF2-40B4-BE49-F238E27FC236}">
                <a16:creationId xmlns:a16="http://schemas.microsoft.com/office/drawing/2014/main" id="{B6BE4231-C15C-4C79-B8CB-4983C7A5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463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Cambios fisiológicos inmediátos durante una sesión de ejercicio.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94565" name="Text Box 5">
            <a:extLst>
              <a:ext uri="{FF2B5EF4-FFF2-40B4-BE49-F238E27FC236}">
                <a16:creationId xmlns:a16="http://schemas.microsoft.com/office/drawing/2014/main" id="{B72AA2A1-423D-4C4D-8041-52E3CD08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Efectos Agudos vs Crónicos al Ejercicio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C77D4014-7758-4155-A3A0-52ED46F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3827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RESPUESTAS AGUDAS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utoUpdateAnimBg="0"/>
      <p:bldP spid="194565" grpId="0" autoUpdateAnimBg="0"/>
      <p:bldP spid="19456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C5C96211-BF81-49A8-961C-B3434B2A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Text Box 3">
            <a:extLst>
              <a:ext uri="{FF2B5EF4-FFF2-40B4-BE49-F238E27FC236}">
                <a16:creationId xmlns:a16="http://schemas.microsoft.com/office/drawing/2014/main" id="{9CDCF03E-FBFD-4816-9FD6-49BB1F13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463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Cambios fisiológicos a largo plazo durante repetidas sesiones de ejercicios (entrenamiento).</a:t>
            </a:r>
            <a:endParaRPr lang="en-US" altLang="en-US" sz="3000" b="0">
              <a:latin typeface="CommonBullets" panose="020B0603050302020204" pitchFamily="34" charset="2"/>
            </a:endParaRP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5376581B-4746-4984-896D-4F2FD2FE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Efectos Agudos vs Crónicos al Ejercicio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95589" name="Text Box 5">
            <a:extLst>
              <a:ext uri="{FF2B5EF4-FFF2-40B4-BE49-F238E27FC236}">
                <a16:creationId xmlns:a16="http://schemas.microsoft.com/office/drawing/2014/main" id="{2625A301-8DBB-4CF0-85D9-F79C86E3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081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RESPUESTAS CRÓNICAS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utoUpdateAnimBg="0"/>
      <p:bldP spid="195588" grpId="0" autoUpdateAnimBg="0"/>
      <p:bldP spid="19558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>
            <a:extLst>
              <a:ext uri="{FF2B5EF4-FFF2-40B4-BE49-F238E27FC236}">
                <a16:creationId xmlns:a16="http://schemas.microsoft.com/office/drawing/2014/main" id="{30FE1900-AAF2-46AA-8DE4-29942A99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>
            <a:extLst>
              <a:ext uri="{FF2B5EF4-FFF2-40B4-BE49-F238E27FC236}">
                <a16:creationId xmlns:a16="http://schemas.microsoft.com/office/drawing/2014/main" id="{38ACBCE6-1849-4E97-8825-6B2BCA92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2984500"/>
            <a:ext cx="79248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PR" altLang="en-US" sz="3400"/>
              <a:t>Controlar las condiciones bajo las cuales se determinan las variables fisiológicas agudas (reposo y ejercicio) en los participantes estudiados, así como los</a:t>
            </a:r>
          </a:p>
          <a:p>
            <a:pPr algn="ctr">
              <a:lnSpc>
                <a:spcPct val="110000"/>
              </a:lnSpc>
            </a:pPr>
            <a:r>
              <a:rPr lang="es-PR" altLang="en-US" sz="3400"/>
              <a:t> ciclos diurnos y menstruales</a:t>
            </a:r>
            <a:endParaRPr lang="en-US" altLang="en-US" sz="3400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AD33729A-92DA-47D4-BFD9-F39C23EF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3312BA3D-50DC-434D-8EB7-B7E98D69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1404938"/>
            <a:ext cx="7750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Calidad de Control del Laboratorio</a:t>
            </a:r>
          </a:p>
          <a:p>
            <a:pPr algn="ctr"/>
            <a:r>
              <a:rPr lang="es-PR" alt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Durante las Investigaciones con Sujetos</a:t>
            </a:r>
            <a:r>
              <a:rPr lang="es-PR" alt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6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>
            <a:extLst>
              <a:ext uri="{FF2B5EF4-FFF2-40B4-BE49-F238E27FC236}">
                <a16:creationId xmlns:a16="http://schemas.microsoft.com/office/drawing/2014/main" id="{D40BE8C1-2C81-442C-9CFB-5B61A127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015CDA3E-DD68-44BF-A2A7-2AABAC67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2667000"/>
            <a:ext cx="815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Actividad del corazón</a:t>
            </a:r>
            <a:r>
              <a:rPr lang="en-US" altLang="en-US" b="0"/>
              <a:t> </a:t>
            </a:r>
            <a:r>
              <a:rPr lang="en-US" altLang="en-US" i="1"/>
              <a:t>(Frecuencia Cardíaca [FC] y Electrocardiografía [EKG])</a:t>
            </a:r>
            <a:endParaRPr lang="en-US" altLang="en-US" b="0"/>
          </a:p>
          <a:p>
            <a:r>
              <a:rPr lang="en-US" altLang="en-US"/>
              <a:t>Frecuencia respiratoria</a:t>
            </a:r>
            <a:r>
              <a:rPr lang="en-US" altLang="en-US" b="0"/>
              <a:t> </a:t>
            </a:r>
            <a:r>
              <a:rPr lang="en-US" altLang="en-US" i="1"/>
              <a:t>(FR ó BR)</a:t>
            </a:r>
            <a:endParaRPr lang="en-US" altLang="en-US" b="0"/>
          </a:p>
          <a:p>
            <a:r>
              <a:rPr lang="en-US" altLang="en-US"/>
              <a:t>Temperatura corporal</a:t>
            </a:r>
            <a:r>
              <a:rPr lang="en-US" altLang="en-US" b="0"/>
              <a:t> </a:t>
            </a:r>
            <a:r>
              <a:rPr lang="en-US" altLang="en-US" i="1"/>
              <a:t>(periférica/piel y central/interna)</a:t>
            </a:r>
            <a:endParaRPr lang="en-US" altLang="en-US" b="0"/>
          </a:p>
          <a:p>
            <a:r>
              <a:rPr lang="en-US" altLang="en-US"/>
              <a:t>Actividad muscular</a:t>
            </a:r>
            <a:r>
              <a:rPr lang="en-US" altLang="en-US" b="0"/>
              <a:t> </a:t>
            </a:r>
            <a:r>
              <a:rPr lang="en-US" altLang="en-US" i="1"/>
              <a:t>(electromiograma)</a:t>
            </a:r>
            <a:r>
              <a:rPr lang="en-US" altLang="en-US" b="0"/>
              <a:t> 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D60CE033-5151-4923-A457-3FD92BC4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1554163"/>
            <a:ext cx="82835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5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Radiotelemetría y Grabadoras en Miniatura</a:t>
            </a:r>
            <a:endParaRPr lang="en-US" altLang="en-US" sz="35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4F2591BA-4E96-43E3-846A-7A31A099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>
            <a:extLst>
              <a:ext uri="{FF2B5EF4-FFF2-40B4-BE49-F238E27FC236}">
                <a16:creationId xmlns:a16="http://schemas.microsoft.com/office/drawing/2014/main" id="{0952746C-2261-45D3-8AFB-BB3011B4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>
            <a:extLst>
              <a:ext uri="{FF2B5EF4-FFF2-40B4-BE49-F238E27FC236}">
                <a16:creationId xmlns:a16="http://schemas.microsoft.com/office/drawing/2014/main" id="{97154867-9567-48DC-9CDA-FB98D15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051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Condiciones Ambientales</a:t>
            </a:r>
            <a:r>
              <a:rPr lang="en-US" altLang="en-US" b="0"/>
              <a:t> </a:t>
            </a:r>
            <a:r>
              <a:rPr lang="en-US" altLang="en-US" i="1"/>
              <a:t>(temperatura, humedad, intensidad de la luz, ruido</a:t>
            </a:r>
            <a:endParaRPr lang="en-US" altLang="en-US" b="0"/>
          </a:p>
          <a:p>
            <a:r>
              <a:rPr lang="en-US" altLang="en-US"/>
              <a:t>Última comida </a:t>
            </a:r>
            <a:r>
              <a:rPr lang="en-US" altLang="en-US" i="1"/>
              <a:t>(hora y volumen/cantidad)</a:t>
            </a:r>
          </a:p>
          <a:p>
            <a:r>
              <a:rPr lang="en-US" altLang="en-US"/>
              <a:t>Ritmos Circardianos</a:t>
            </a:r>
            <a:r>
              <a:rPr lang="en-US" altLang="en-US" i="1"/>
              <a:t> (variación diurna fisiológica)</a:t>
            </a:r>
          </a:p>
          <a:p>
            <a:r>
              <a:rPr lang="en-US" altLang="en-US"/>
              <a:t>Ciclo menstrual</a:t>
            </a:r>
            <a:r>
              <a:rPr lang="en-US" altLang="en-US" i="1"/>
              <a:t> </a:t>
            </a:r>
            <a:r>
              <a:rPr lang="en-US" altLang="en-US" b="0"/>
              <a:t> 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C61687F9-0372-425B-9B7E-D9D8BE48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604963"/>
            <a:ext cx="857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5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Determinantes Variables Durante Monitoreo</a:t>
            </a:r>
            <a:r>
              <a:rPr lang="es-PR" alt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6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33E0BD6B-44CA-4B78-B53E-BEF51DAD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extLst>
              <a:ext uri="{FF2B5EF4-FFF2-40B4-BE49-F238E27FC236}">
                <a16:creationId xmlns:a16="http://schemas.microsoft.com/office/drawing/2014/main" id="{3880A629-E970-46B9-A137-AA3F26E1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8" name="Picture 6">
            <a:extLst>
              <a:ext uri="{FF2B5EF4-FFF2-40B4-BE49-F238E27FC236}">
                <a16:creationId xmlns:a16="http://schemas.microsoft.com/office/drawing/2014/main" id="{9D793EE1-D0E3-4C9B-BF55-A469B607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262063"/>
            <a:ext cx="5943600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9" name="Rectangle 7">
            <a:extLst>
              <a:ext uri="{FF2B5EF4-FFF2-40B4-BE49-F238E27FC236}">
                <a16:creationId xmlns:a16="http://schemas.microsoft.com/office/drawing/2014/main" id="{CA28081B-D7B5-42D0-A63F-62B10D7C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1311275"/>
            <a:ext cx="2603500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Variaciones en la Respuesta de la Frecuencia Cardíaca</a:t>
            </a:r>
            <a:b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durante una Prueba Ergométrica de Correr a 14 km</a:t>
            </a:r>
            <a:r>
              <a:rPr lang="en-US" altLang="en-US" sz="2900" baseline="3000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900" baseline="30000">
                <a:solidFill>
                  <a:schemeClr val="accent2"/>
                </a:solidFill>
                <a:latin typeface="Arial" panose="020B0604020202020204" pitchFamily="34" charset="0"/>
              </a:rPr>
              <a:t>-1 </a:t>
            </a: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sobre</a:t>
            </a:r>
            <a:b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una Banda Sinfín con Alteraciones Ambientales</a:t>
            </a:r>
          </a:p>
        </p:txBody>
      </p:sp>
      <p:sp>
        <p:nvSpPr>
          <p:cNvPr id="202760" name="Rectangle 8">
            <a:extLst>
              <a:ext uri="{FF2B5EF4-FFF2-40B4-BE49-F238E27FC236}">
                <a16:creationId xmlns:a16="http://schemas.microsoft.com/office/drawing/2014/main" id="{759BCD0C-AE01-45BC-B4D8-BDB2FC27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DF0B2744-BD05-4116-85E5-04B20AE7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A6130BF1-AA72-4303-A9EC-DF94260A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479550"/>
            <a:ext cx="6543675" cy="39862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s-PR" altLang="en-US" b="0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28B2F95E-C498-4298-BBDE-E288B6F2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Arial" panose="020B0604020202020204" pitchFamily="34" charset="0"/>
              </a:rPr>
              <a:t>Objectives de Aprendizaje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89742F69-509D-4086-9D49-E96D836A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604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Aprender qué factores afectan la respuesta aguda al ejercicio.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39E0DC42-3338-427D-BC0D-A1235F53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543175"/>
            <a:ext cx="651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Entender los seis principios básicos del entrenamiento.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6007D359-9BEB-4E53-9AD8-5C82B34F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448050"/>
            <a:ext cx="652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Aprender como precisamente leer e interpretar tablas y gráficas.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F4DB4225-8BAD-4ABD-BE26-F708A354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379913"/>
            <a:ext cx="6526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Determinar cuál de los estudios de sección cruzada o longitudinales son más precisos.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4" grpId="0" autoUpdateAnimBg="0"/>
      <p:bldP spid="46085" grpId="0" autoUpdateAnimBg="0"/>
      <p:bldP spid="46086" grpId="0" autoUpdateAnimBg="0"/>
      <p:bldP spid="46087" grpId="0" autoUpdateAnimBg="0"/>
      <p:bldP spid="4608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>
            <a:extLst>
              <a:ext uri="{FF2B5EF4-FFF2-40B4-BE49-F238E27FC236}">
                <a16:creationId xmlns:a16="http://schemas.microsoft.com/office/drawing/2014/main" id="{6D084DBB-2212-4417-959C-A9EBB89B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F309347F-E4B7-4D9F-82C3-2318256F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8321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>
                <a:latin typeface="Arial" panose="020B0604020202020204" pitchFamily="34" charset="0"/>
              </a:rPr>
              <a:t> Varibles Fisiológicas afectadas:</a:t>
            </a: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Masa corporal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Volumen total de agua corporal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Taza metabólica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Frecuencia cardíaca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000" b="0"/>
              <a:t> Volumen de eyección sistólica (VES)</a:t>
            </a:r>
            <a:endParaRPr lang="en-US" altLang="en-US" b="0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BB76914E-122A-4914-A7E6-6D55339B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528763"/>
            <a:ext cx="792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Determinantes Variables Durante Monitoreo:</a:t>
            </a:r>
          </a:p>
          <a:p>
            <a:pPr algn="ctr">
              <a:lnSpc>
                <a:spcPct val="90000"/>
              </a:lnSpc>
            </a:pPr>
            <a:r>
              <a:rPr lang="es-PR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CICLO MENSTRUAL </a:t>
            </a:r>
            <a:endParaRPr lang="en-US" altLang="en-US" sz="32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4C0EAF03-4B45-4371-A55D-0E10C79F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01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2800" i="1">
                <a:solidFill>
                  <a:schemeClr val="accent2"/>
                </a:solidFill>
              </a:rPr>
              <a:t>MEDICIÓN/MONITOREO DE VARIABLES AGUDAS</a:t>
            </a:r>
            <a:endParaRPr lang="en-US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>
            <a:extLst>
              <a:ext uri="{FF2B5EF4-FFF2-40B4-BE49-F238E27FC236}">
                <a16:creationId xmlns:a16="http://schemas.microsoft.com/office/drawing/2014/main" id="{A7E595EA-AF0E-4DA0-AFCD-6FD8EC5F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A82FA5AC-265F-440B-9203-C8C93605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12713"/>
            <a:ext cx="85486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700">
                <a:solidFill>
                  <a:schemeClr val="accent2"/>
                </a:solidFill>
                <a:latin typeface="Arial" panose="020B0604020202020204" pitchFamily="34" charset="0"/>
              </a:rPr>
              <a:t>Un Ejemplo de Variaciones Diurnas sobre la Frecuencia Cardiaca durante el Reposo y Ejercicio</a:t>
            </a:r>
            <a:endParaRPr lang="en-US" altLang="en-US" sz="2700" b="0"/>
          </a:p>
        </p:txBody>
      </p:sp>
      <p:grpSp>
        <p:nvGrpSpPr>
          <p:cNvPr id="34832" name="Group 16">
            <a:extLst>
              <a:ext uri="{FF2B5EF4-FFF2-40B4-BE49-F238E27FC236}">
                <a16:creationId xmlns:a16="http://schemas.microsoft.com/office/drawing/2014/main" id="{0832CD4C-A6F4-44E4-A6C9-9B4F7650255E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479550"/>
            <a:ext cx="8483600" cy="5235575"/>
            <a:chOff x="456" y="932"/>
            <a:chExt cx="5344" cy="3298"/>
          </a:xfrm>
        </p:grpSpPr>
        <p:sp>
          <p:nvSpPr>
            <p:cNvPr id="34825" name="Text Box 9">
              <a:extLst>
                <a:ext uri="{FF2B5EF4-FFF2-40B4-BE49-F238E27FC236}">
                  <a16:creationId xmlns:a16="http://schemas.microsoft.com/office/drawing/2014/main" id="{9FB5A445-78CA-40AC-8E29-C3299043D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1354"/>
              <a:ext cx="5220" cy="2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98700" algn="r"/>
                  <a:tab pos="3365500" algn="r"/>
                  <a:tab pos="4445000" algn="r"/>
                  <a:tab pos="5499100" algn="r"/>
                  <a:tab pos="6565900" algn="r"/>
                  <a:tab pos="76200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Condición      Frecuencia Cardiaca (latidos/min)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Reposo	65	69	73	74	72	69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Ejercicio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liviano	100	103	109	109	105	104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Ejercicio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Moderado	130	131	138	139	135	134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Ejercicio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Máximo	179	179	183	184	181	181</a:t>
              </a:r>
            </a:p>
            <a:p>
              <a:pPr>
                <a:spcBef>
                  <a:spcPct val="25000"/>
                </a:spcBef>
              </a:pPr>
              <a:r>
                <a:rPr lang="en-US" altLang="en-US" sz="2200" b="0">
                  <a:latin typeface="Arial" panose="020B0604020202020204" pitchFamily="34" charset="0"/>
                </a:rPr>
                <a:t>Recuperación, </a:t>
              </a:r>
              <a:br>
                <a:rPr lang="en-US" altLang="en-US" sz="2200" b="0">
                  <a:latin typeface="Arial" panose="020B0604020202020204" pitchFamily="34" charset="0"/>
                </a:rPr>
              </a:br>
              <a:r>
                <a:rPr lang="en-US" altLang="en-US" sz="2200" b="0">
                  <a:latin typeface="Arial" panose="020B0604020202020204" pitchFamily="34" charset="0"/>
                </a:rPr>
                <a:t>3 min	118	122	129	128	128	125</a:t>
              </a:r>
            </a:p>
          </p:txBody>
        </p:sp>
        <p:sp>
          <p:nvSpPr>
            <p:cNvPr id="34826" name="Line 10">
              <a:extLst>
                <a:ext uri="{FF2B5EF4-FFF2-40B4-BE49-F238E27FC236}">
                  <a16:creationId xmlns:a16="http://schemas.microsoft.com/office/drawing/2014/main" id="{DAD60CDC-D016-4DDE-A7F3-8A6BEDE46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7" y="1205"/>
              <a:ext cx="4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11">
              <a:extLst>
                <a:ext uri="{FF2B5EF4-FFF2-40B4-BE49-F238E27FC236}">
                  <a16:creationId xmlns:a16="http://schemas.microsoft.com/office/drawing/2014/main" id="{98B5B93E-4BF4-4643-9DED-55696451B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" y="1493"/>
              <a:ext cx="50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 Box 12">
              <a:extLst>
                <a:ext uri="{FF2B5EF4-FFF2-40B4-BE49-F238E27FC236}">
                  <a16:creationId xmlns:a16="http://schemas.microsoft.com/office/drawing/2014/main" id="{BACE914E-A543-4131-9E16-769D04E58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932"/>
              <a:ext cx="5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0" algn="ct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Hora del día</a:t>
              </a:r>
              <a:endParaRPr lang="en-US" altLang="en-US" b="0"/>
            </a:p>
          </p:txBody>
        </p:sp>
        <p:sp>
          <p:nvSpPr>
            <p:cNvPr id="34829" name="Text Box 13">
              <a:extLst>
                <a:ext uri="{FF2B5EF4-FFF2-40B4-BE49-F238E27FC236}">
                  <a16:creationId xmlns:a16="http://schemas.microsoft.com/office/drawing/2014/main" id="{DE789D20-73C6-47C1-8DB0-5433616FD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214"/>
              <a:ext cx="52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89100" algn="l"/>
                  <a:tab pos="2755900" algn="l"/>
                  <a:tab pos="3822700" algn="l"/>
                  <a:tab pos="4889500" algn="l"/>
                  <a:tab pos="5956300" algn="l"/>
                  <a:tab pos="70231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latin typeface="Arial" panose="020B0604020202020204" pitchFamily="34" charset="0"/>
                </a:rPr>
                <a:t>	2 a.m.	6 a.m.	10 a.m.	2 p.m.	6 p.m.	10 p.m.</a:t>
              </a:r>
              <a:endParaRPr lang="en-US" altLang="en-US" b="0"/>
            </a:p>
          </p:txBody>
        </p:sp>
        <p:sp>
          <p:nvSpPr>
            <p:cNvPr id="34831" name="Text Box 15">
              <a:extLst>
                <a:ext uri="{FF2B5EF4-FFF2-40B4-BE49-F238E27FC236}">
                  <a16:creationId xmlns:a16="http://schemas.microsoft.com/office/drawing/2014/main" id="{0D094F1F-76C3-4FDA-AB57-5BC8021BB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3999"/>
              <a:ext cx="5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</a:rPr>
                <a:t>Datos de Reilly y Brooks (1990).</a:t>
              </a:r>
              <a:endParaRPr lang="en-US" alt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>
            <a:extLst>
              <a:ext uri="{FF2B5EF4-FFF2-40B4-BE49-F238E27FC236}">
                <a16:creationId xmlns:a16="http://schemas.microsoft.com/office/drawing/2014/main" id="{1E1D2FBD-B1CF-4954-8817-14E1D139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5" name="Text Box 7">
            <a:extLst>
              <a:ext uri="{FF2B5EF4-FFF2-40B4-BE49-F238E27FC236}">
                <a16:creationId xmlns:a16="http://schemas.microsoft.com/office/drawing/2014/main" id="{0F62E84E-D300-4E80-B23E-C83784A9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6" name="Rectangle 8">
            <a:extLst>
              <a:ext uri="{FF2B5EF4-FFF2-40B4-BE49-F238E27FC236}">
                <a16:creationId xmlns:a16="http://schemas.microsoft.com/office/drawing/2014/main" id="{4554061D-917C-435F-824B-A3FF26A2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473200"/>
            <a:ext cx="7940675" cy="1184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Ergómetro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37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(Ergo = Trabajo; Metro = Medida)</a:t>
            </a:r>
            <a:r>
              <a:rPr lang="en-US" altLang="en-US" sz="4000" b="0"/>
              <a:t>	</a:t>
            </a:r>
          </a:p>
        </p:txBody>
      </p:sp>
      <p:sp>
        <p:nvSpPr>
          <p:cNvPr id="206857" name="Text Box 9">
            <a:extLst>
              <a:ext uri="{FF2B5EF4-FFF2-40B4-BE49-F238E27FC236}">
                <a16:creationId xmlns:a16="http://schemas.microsoft.com/office/drawing/2014/main" id="{11F3B089-36AA-4FFE-9439-B078CF4E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006725"/>
            <a:ext cx="8001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4400"/>
              <a:t>Instrumento de ejercicio que permite controlar (estandarizar) y medir la intensidad y ritmo del esfuerzo físico de una persona</a:t>
            </a:r>
            <a:endParaRPr lang="es-PR" altLang="en-US" sz="4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>
            <a:extLst>
              <a:ext uri="{FF2B5EF4-FFF2-40B4-BE49-F238E27FC236}">
                <a16:creationId xmlns:a16="http://schemas.microsoft.com/office/drawing/2014/main" id="{8D6A4990-2605-4729-B774-7173AB14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Text Box 3">
            <a:extLst>
              <a:ext uri="{FF2B5EF4-FFF2-40B4-BE49-F238E27FC236}">
                <a16:creationId xmlns:a16="http://schemas.microsoft.com/office/drawing/2014/main" id="{81506C23-6F06-47FC-858A-6A5FCFA5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id="{E9F3A30C-851A-4768-8D38-6D3546DD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444625"/>
            <a:ext cx="6324600" cy="126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Utilizados en Ambiente </a:t>
            </a:r>
            <a:r>
              <a:rPr lang="es-PR" altLang="en-US" sz="41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Aire</a:t>
            </a:r>
            <a:endParaRPr lang="en-US" altLang="en-US" sz="4000" b="0"/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52BE80DA-30EB-493A-B488-7588BE1F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908300"/>
            <a:ext cx="83788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Cicloergómetros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Bandas sinfín ergométricas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Escalones/banco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Ergómetro de esquí de campo traviesa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Remoergómetro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700"/>
              <a:t>  Bancos de natación (convencional 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s-PR" altLang="en-US" sz="3700"/>
              <a:t>   de natación simulada)</a:t>
            </a:r>
            <a:r>
              <a:rPr lang="es-PR" altLang="en-US" sz="3700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>
            <a:extLst>
              <a:ext uri="{FF2B5EF4-FFF2-40B4-BE49-F238E27FC236}">
                <a16:creationId xmlns:a16="http://schemas.microsoft.com/office/drawing/2014/main" id="{ABB7F545-47A0-4B99-8BC8-0234A72E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>
            <a:extLst>
              <a:ext uri="{FF2B5EF4-FFF2-40B4-BE49-F238E27FC236}">
                <a16:creationId xmlns:a16="http://schemas.microsoft.com/office/drawing/2014/main" id="{6026CA7C-3F48-4435-9DD8-1CBFA0C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046" name="Rectangle 6">
            <a:extLst>
              <a:ext uri="{FF2B5EF4-FFF2-40B4-BE49-F238E27FC236}">
                <a16:creationId xmlns:a16="http://schemas.microsoft.com/office/drawing/2014/main" id="{FAE9EF8B-D19B-4F15-B9A3-6C10D729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622425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15047" name="Text Box 7">
            <a:extLst>
              <a:ext uri="{FF2B5EF4-FFF2-40B4-BE49-F238E27FC236}">
                <a16:creationId xmlns:a16="http://schemas.microsoft.com/office/drawing/2014/main" id="{E67C53F9-E955-48EB-8DA2-AB7BBA6B8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628900"/>
            <a:ext cx="84248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000"/>
              <a:t>  Tipos de Resistencias que Emplean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PR" altLang="en-US" sz="4000"/>
              <a:t>    los Cicloergómetros: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Fricción mecánica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Resistencia eléctrica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Resistencia del aire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Resistencia de un líquido hidraúlico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>
            <a:extLst>
              <a:ext uri="{FF2B5EF4-FFF2-40B4-BE49-F238E27FC236}">
                <a16:creationId xmlns:a16="http://schemas.microsoft.com/office/drawing/2014/main" id="{23373E79-694E-447F-BE92-768F44BB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Text Box 3">
            <a:extLst>
              <a:ext uri="{FF2B5EF4-FFF2-40B4-BE49-F238E27FC236}">
                <a16:creationId xmlns:a16="http://schemas.microsoft.com/office/drawing/2014/main" id="{E24924DD-A2F7-4E89-AA24-EB010832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D9D03FA4-B5A3-45A0-B962-8C66F5D74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622425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17094" name="Text Box 6">
            <a:extLst>
              <a:ext uri="{FF2B5EF4-FFF2-40B4-BE49-F238E27FC236}">
                <a16:creationId xmlns:a16="http://schemas.microsoft.com/office/drawing/2014/main" id="{13558A48-9FFB-417A-8A91-545B47D9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2501900"/>
            <a:ext cx="8129588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100"/>
              <a:t>Ventajas: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100" b="0"/>
              <a:t> </a:t>
            </a:r>
            <a:r>
              <a:rPr lang="es-PR" altLang="en-US" sz="4100" i="1"/>
              <a:t>Estabilidad de la parte superior 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del cuerpo durante la prueba: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000" b="0"/>
              <a:t>Permite mediciones fisiológicas más precisas (e.g., presión arterial, muestras de sangre, entre otras)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9C80DF25-F381-4DD3-B3A0-FA4F6D9C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9" name="Text Box 3">
            <a:extLst>
              <a:ext uri="{FF2B5EF4-FFF2-40B4-BE49-F238E27FC236}">
                <a16:creationId xmlns:a16="http://schemas.microsoft.com/office/drawing/2014/main" id="{D49DE666-3FE4-451B-9E9E-8358D256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4201B9CE-AD55-44FC-A676-59DAEB8B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4097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5D1C9620-B3DA-4B54-9BCF-F92F8246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05038"/>
            <a:ext cx="8078787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100"/>
              <a:t>Ventajas:</a:t>
            </a:r>
          </a:p>
          <a:p>
            <a:pPr lvl="1">
              <a:lnSpc>
                <a:spcPct val="80000"/>
              </a:lnSpc>
              <a:buFontTx/>
              <a:buChar char="»"/>
            </a:pPr>
            <a:r>
              <a:rPr lang="es-PR" altLang="en-US" sz="4100" b="0"/>
              <a:t> </a:t>
            </a:r>
            <a:r>
              <a:rPr lang="es-PR" altLang="en-US" sz="4100" i="1"/>
              <a:t>Son independientes de la masa</a:t>
            </a:r>
          </a:p>
          <a:p>
            <a:pPr lvl="1">
              <a:lnSpc>
                <a:spcPct val="80000"/>
              </a:lnSpc>
              <a:buFont typeface="Garamond" panose="02020404030301010803" pitchFamily="18" charset="0"/>
              <a:buNone/>
            </a:pPr>
            <a:r>
              <a:rPr lang="es-PR" altLang="en-US" sz="4100" i="1"/>
              <a:t>   corporal (MC):</a:t>
            </a:r>
          </a:p>
          <a:p>
            <a:pPr lvl="1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4000" b="0"/>
              <a:t>Esto quiere decir que son los más apropiados para determinar cambios fisiológicos submáximos antes y después del entrenamiento, donde la MC ha cambiado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31D454A5-8556-4FF4-A460-87063955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86657040-E8BE-472F-AF72-414E608A5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Cicloergómetro: Ventajas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B3AF6189-7C13-49A0-9C39-E6CDA798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7401" r="4300" b="3108"/>
          <a:stretch>
            <a:fillRect/>
          </a:stretch>
        </p:blipFill>
        <p:spPr bwMode="auto">
          <a:xfrm>
            <a:off x="5268913" y="1530350"/>
            <a:ext cx="3382962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84F464BA-A1AF-4B8A-B5AF-09C3A312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38275"/>
            <a:ext cx="47990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Facilita la medición de la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presión arterial y la toma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muestra sanguíneas porque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el cuerpo superior se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encuentra relativamente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inmóvil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AC8AF3F0-4D5B-4FAE-A8EC-FAF1764D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24300"/>
            <a:ext cx="4799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Los resultados no se afectan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significativamente por la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masa (peso) corporal o por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cambios en ésta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5EB38351-CA19-4DC4-9017-85ED29AF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7" name="Text Box 3">
            <a:extLst>
              <a:ext uri="{FF2B5EF4-FFF2-40B4-BE49-F238E27FC236}">
                <a16:creationId xmlns:a16="http://schemas.microsoft.com/office/drawing/2014/main" id="{05C6CABE-8B00-4C72-B517-46D5E9EF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D16EF15-96D6-46C6-85F6-D29553945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5494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1190" name="Text Box 6">
            <a:extLst>
              <a:ext uri="{FF2B5EF4-FFF2-40B4-BE49-F238E27FC236}">
                <a16:creationId xmlns:a16="http://schemas.microsoft.com/office/drawing/2014/main" id="{D5FAFF98-C32E-4ABF-B965-17255D6F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560638"/>
            <a:ext cx="84232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100"/>
              <a:t>Desventajas: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4100" b="0"/>
              <a:t> </a:t>
            </a:r>
            <a:r>
              <a:rPr lang="es-PR" altLang="en-US" sz="4100" i="1"/>
              <a:t>Familiarización:</a:t>
            </a:r>
          </a:p>
          <a:p>
            <a:pPr lvl="1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900" b="0"/>
              <a:t>Si el sujeto no se ejercita regularmente en una bicicleta, entonces esto podría ocasionar fatiga prematura en las extremidades inferiores.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>
            <a:extLst>
              <a:ext uri="{FF2B5EF4-FFF2-40B4-BE49-F238E27FC236}">
                <a16:creationId xmlns:a16="http://schemas.microsoft.com/office/drawing/2014/main" id="{123E83CB-9150-459D-B93B-54858553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Text Box 3">
            <a:extLst>
              <a:ext uri="{FF2B5EF4-FFF2-40B4-BE49-F238E27FC236}">
                <a16:creationId xmlns:a16="http://schemas.microsoft.com/office/drawing/2014/main" id="{0682F515-A924-4932-B836-C71CF51A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59E032EC-4CED-4424-A9A4-0501E5B8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700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Cicloergómetros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3238" name="Text Box 6">
            <a:extLst>
              <a:ext uri="{FF2B5EF4-FFF2-40B4-BE49-F238E27FC236}">
                <a16:creationId xmlns:a16="http://schemas.microsoft.com/office/drawing/2014/main" id="{3CB6794A-42F8-4701-B668-FC5E539D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2532063"/>
            <a:ext cx="8102600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700"/>
              <a:t>  </a:t>
            </a:r>
            <a:r>
              <a:rPr lang="es-PR" altLang="en-US" sz="3800"/>
              <a:t>Valores máximos más bajos en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800"/>
              <a:t>    comparación con la banda sinfín: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800" b="0"/>
              <a:t> </a:t>
            </a:r>
            <a:r>
              <a:rPr lang="es-PR" altLang="en-US" sz="3800" i="1"/>
              <a:t>Posibles Causas: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s-PR" altLang="en-US" sz="3700" b="0"/>
              <a:t>  Fatiga local en las extremidades</a:t>
            </a:r>
          </a:p>
          <a:p>
            <a:pPr lvl="2">
              <a:buClr>
                <a:schemeClr val="tx1"/>
              </a:buClr>
            </a:pPr>
            <a:r>
              <a:rPr lang="es-PR" altLang="en-US" sz="3700" b="0"/>
              <a:t>     inferiores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s-PR" altLang="en-US" sz="3700" b="0"/>
              <a:t>   Sangre estancada en las piernas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s-PR" altLang="en-US" sz="3700" b="0"/>
              <a:t>   Uso de menos masa muscular</a:t>
            </a:r>
          </a:p>
        </p:txBody>
      </p:sp>
      <p:sp>
        <p:nvSpPr>
          <p:cNvPr id="223239" name="Text Box 7">
            <a:extLst>
              <a:ext uri="{FF2B5EF4-FFF2-40B4-BE49-F238E27FC236}">
                <a16:creationId xmlns:a16="http://schemas.microsoft.com/office/drawing/2014/main" id="{62AACCC2-6669-41B3-A858-6E9E1DEB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1971675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Desventajas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FE9FD42-2C5A-4DAD-ACAE-0EA81F09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672B2DB6-D20B-423B-9E85-96EF8D38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 vs Fisiologíá del Deporte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E440274-C191-4214-A566-A5CD3E84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4335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382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954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Dibuje sobre estos cuerpos celulares, que tú</a:t>
            </a:r>
          </a:p>
          <a:p>
            <a:pPr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piensas es el largo y cantidad de dendritas tú</a:t>
            </a:r>
          </a:p>
          <a:p>
            <a:pPr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posees en estos momentos: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9A08E962-B109-4A56-9443-A8D04933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8322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1C6E1E3B-DA65-43E8-85C1-49E2DAD4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52006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03470451-3039-4058-B85C-6B2FBDD4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4479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F9AAE909-24E2-4ED4-9450-F93D4996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34718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D7910304-52A0-4FDD-B49F-73B163C9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35448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8539881B-6597-461C-AFFB-3469184A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5416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>
            <a:extLst>
              <a:ext uri="{FF2B5EF4-FFF2-40B4-BE49-F238E27FC236}">
                <a16:creationId xmlns:a16="http://schemas.microsoft.com/office/drawing/2014/main" id="{16FB2AED-5F28-4AAE-8FE1-85ABA2CF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>
            <a:extLst>
              <a:ext uri="{FF2B5EF4-FFF2-40B4-BE49-F238E27FC236}">
                <a16:creationId xmlns:a16="http://schemas.microsoft.com/office/drawing/2014/main" id="{3B3CF0DA-F24D-415F-9F55-45DFC644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2300"/>
            <a:ext cx="37973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D5FF2BA6-0F02-48FD-A7DF-ADFBCC0B2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5994400"/>
            <a:ext cx="4405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600">
                <a:solidFill>
                  <a:schemeClr val="accent2"/>
                </a:solidFill>
                <a:latin typeface="Arial" panose="020B0604020202020204" pitchFamily="34" charset="0"/>
              </a:rPr>
              <a:t>Un Cicloegómetro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>
            <a:extLst>
              <a:ext uri="{FF2B5EF4-FFF2-40B4-BE49-F238E27FC236}">
                <a16:creationId xmlns:a16="http://schemas.microsoft.com/office/drawing/2014/main" id="{388B219C-D64C-4856-9838-5ACC300E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>
            <a:extLst>
              <a:ext uri="{FF2B5EF4-FFF2-40B4-BE49-F238E27FC236}">
                <a16:creationId xmlns:a16="http://schemas.microsoft.com/office/drawing/2014/main" id="{35C49B45-418E-4837-882F-0E2040C8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94400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Cicloergómetro con resistencia (freno) de aire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98782EA5-8AB9-49CC-8DBE-0E20D673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685800"/>
            <a:ext cx="380841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>
            <a:extLst>
              <a:ext uri="{FF2B5EF4-FFF2-40B4-BE49-F238E27FC236}">
                <a16:creationId xmlns:a16="http://schemas.microsoft.com/office/drawing/2014/main" id="{7F90B093-E021-4B69-AF97-3CDA9340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>
            <a:extLst>
              <a:ext uri="{FF2B5EF4-FFF2-40B4-BE49-F238E27FC236}">
                <a16:creationId xmlns:a16="http://schemas.microsoft.com/office/drawing/2014/main" id="{46D35424-BF02-4C0D-9EAB-F0D6D5FE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4491D882-9208-49BD-BEF1-D29F9242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4185F222-BDF3-4181-AE4D-07B40DF0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136775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25287" name="Text Box 7">
            <a:extLst>
              <a:ext uri="{FF2B5EF4-FFF2-40B4-BE49-F238E27FC236}">
                <a16:creationId xmlns:a16="http://schemas.microsoft.com/office/drawing/2014/main" id="{E685423A-D13D-45FE-908E-D6F2459A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774950"/>
            <a:ext cx="810577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3700"/>
              <a:t>Intensidad automática del esfuerzo: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700" b="0"/>
              <a:t> </a:t>
            </a:r>
            <a:r>
              <a:rPr lang="es-PR" altLang="en-US" sz="3700" i="1"/>
              <a:t>La correa/cinta se mantiene siempre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700" i="1"/>
              <a:t>    en movimiento: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600" b="0"/>
              <a:t>Si el sujeto no mantiene la velocidad de la correa, éste podrá ser arrastrado hacia atrás de la banda sinfín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>
            <a:extLst>
              <a:ext uri="{FF2B5EF4-FFF2-40B4-BE49-F238E27FC236}">
                <a16:creationId xmlns:a16="http://schemas.microsoft.com/office/drawing/2014/main" id="{52F4D64E-DDDD-40F0-BEF7-C907CAF8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Text Box 3">
            <a:extLst>
              <a:ext uri="{FF2B5EF4-FFF2-40B4-BE49-F238E27FC236}">
                <a16:creationId xmlns:a16="http://schemas.microsoft.com/office/drawing/2014/main" id="{5FFB0A8B-5B1D-486B-BF4E-19AC21CA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DA6F51BB-02DE-4BA6-8927-ECED4358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22D1CE63-EEE1-45AC-BA87-8A93DBB1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149475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000B5FC6-41F2-4C4B-BC31-59CEE79A1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898775"/>
            <a:ext cx="809148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4000"/>
              <a:t>  Rápida Adaptabilidad:</a:t>
            </a:r>
          </a:p>
          <a:p>
            <a:pPr lvl="1">
              <a:lnSpc>
                <a:spcPct val="110000"/>
              </a:lnSpc>
              <a:buFontTx/>
              <a:buChar char="»"/>
            </a:pPr>
            <a:r>
              <a:rPr lang="es-PR" altLang="en-US" sz="4000" b="0"/>
              <a:t> </a:t>
            </a:r>
            <a:r>
              <a:rPr lang="es-PR" altLang="en-US" sz="4000" i="1"/>
              <a:t>Caminar es una actividad </a:t>
            </a:r>
          </a:p>
          <a:p>
            <a:pPr lvl="1">
              <a:lnSpc>
                <a:spcPct val="110000"/>
              </a:lnSpc>
              <a:buFont typeface="Garamond" panose="02020404030301010803" pitchFamily="18" charset="0"/>
              <a:buNone/>
            </a:pPr>
            <a:r>
              <a:rPr lang="es-PR" altLang="en-US" sz="4000" i="1"/>
              <a:t>   natural:</a:t>
            </a:r>
          </a:p>
          <a:p>
            <a:pPr lvl="2">
              <a:lnSpc>
                <a:spcPct val="110000"/>
              </a:lnSpc>
              <a:buFont typeface="Garamond" panose="02020404030301010803" pitchFamily="18" charset="0"/>
              <a:buNone/>
            </a:pPr>
            <a:r>
              <a:rPr lang="es-PR" altLang="en-US" sz="4000" b="0"/>
              <a:t>Los sujetos se adaptan dentro de 1 a 2 minutos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637B4921-8364-421F-8E66-D885D86B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Text Box 3">
            <a:extLst>
              <a:ext uri="{FF2B5EF4-FFF2-40B4-BE49-F238E27FC236}">
                <a16:creationId xmlns:a16="http://schemas.microsoft.com/office/drawing/2014/main" id="{2C13136D-2D83-438D-89AD-D73F93038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8EEDF134-D419-4EC8-9BAF-F6ED8D49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29381" name="Text Box 5">
            <a:extLst>
              <a:ext uri="{FF2B5EF4-FFF2-40B4-BE49-F238E27FC236}">
                <a16:creationId xmlns:a16="http://schemas.microsoft.com/office/drawing/2014/main" id="{C88AC069-8636-4884-8698-77ABEF94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111375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29383" name="Text Box 7">
            <a:extLst>
              <a:ext uri="{FF2B5EF4-FFF2-40B4-BE49-F238E27FC236}">
                <a16:creationId xmlns:a16="http://schemas.microsoft.com/office/drawing/2014/main" id="{56913286-D717-4BC8-AA4B-816A0B7D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2755900"/>
            <a:ext cx="82899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4000"/>
              <a:t>Valores máximos alcanzados en la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000"/>
              <a:t>    población general: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000" b="0"/>
              <a:t> </a:t>
            </a:r>
            <a:r>
              <a:rPr lang="es-PR" altLang="en-US" sz="4000" i="1"/>
              <a:t>Excepción:</a:t>
            </a:r>
          </a:p>
          <a:p>
            <a:pPr lvl="2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000" b="0"/>
              <a:t>Ergómetros diseñados específicos para los deportes que practican los atletas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>
            <a:extLst>
              <a:ext uri="{FF2B5EF4-FFF2-40B4-BE49-F238E27FC236}">
                <a16:creationId xmlns:a16="http://schemas.microsoft.com/office/drawing/2014/main" id="{FA64D7CC-A944-478D-8997-4633499A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Text Box 3">
            <a:extLst>
              <a:ext uri="{FF2B5EF4-FFF2-40B4-BE49-F238E27FC236}">
                <a16:creationId xmlns:a16="http://schemas.microsoft.com/office/drawing/2014/main" id="{66783496-EE68-4A13-9841-8668959B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492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 </a:t>
            </a:r>
            <a:r>
              <a:rPr lang="en-US" altLang="en-US" sz="3200" i="1">
                <a:solidFill>
                  <a:schemeClr val="accent2"/>
                </a:solidFill>
              </a:rPr>
              <a:t>- TIPOS</a:t>
            </a:r>
            <a:endParaRPr lang="en-US" altLang="en-US" sz="32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31428" name="Rectangle 4">
            <a:extLst>
              <a:ext uri="{FF2B5EF4-FFF2-40B4-BE49-F238E27FC236}">
                <a16:creationId xmlns:a16="http://schemas.microsoft.com/office/drawing/2014/main" id="{D44977D0-9BEA-45F0-B205-5DD5ED93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589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Banda Sinfín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31429" name="Text Box 5">
            <a:extLst>
              <a:ext uri="{FF2B5EF4-FFF2-40B4-BE49-F238E27FC236}">
                <a16:creationId xmlns:a16="http://schemas.microsoft.com/office/drawing/2014/main" id="{AA72986D-42AF-47B1-8790-73995416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2111375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Desventajas *</a:t>
            </a:r>
            <a:endParaRPr lang="en-US" altLang="en-US" sz="2800" b="0">
              <a:solidFill>
                <a:schemeClr val="accent2"/>
              </a:solidFill>
            </a:endParaRPr>
          </a:p>
        </p:txBody>
      </p:sp>
      <p:sp>
        <p:nvSpPr>
          <p:cNvPr id="231431" name="Text Box 7">
            <a:extLst>
              <a:ext uri="{FF2B5EF4-FFF2-40B4-BE49-F238E27FC236}">
                <a16:creationId xmlns:a16="http://schemas.microsoft.com/office/drawing/2014/main" id="{EE8FC94C-334B-4DBA-A701-15F67C3E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2870200"/>
            <a:ext cx="8405812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Son más costosas que los cicloergómetros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Poseen un mayor tamaño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Funcionan con electricidad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Dificultad en el transporte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Menor precisión para medidas fisiológicas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200"/>
              <a:t>    manuales (e.g., presión arterial, muestras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200"/>
              <a:t>    de sangre, entre otras)</a:t>
            </a:r>
            <a:r>
              <a:rPr lang="es-PR" altLang="en-US" sz="3600" b="0"/>
              <a:t> </a:t>
            </a:r>
            <a:endParaRPr lang="es-PR" altLang="en-US" sz="2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E6FCB23-99B1-4AD8-BBE9-341DFA3C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62C30778-2405-401E-9E72-0EBD6DCEA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Banda sinfín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447B1415-CB6A-404C-B668-6CE9B916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5171" r="6497" b="7869"/>
          <a:stretch>
            <a:fillRect/>
          </a:stretch>
        </p:blipFill>
        <p:spPr bwMode="auto">
          <a:xfrm>
            <a:off x="5233988" y="1435100"/>
            <a:ext cx="3503612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65E81151-CEFC-4B26-AED2-096D1B64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0638"/>
            <a:ext cx="49672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0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Comúnmente, los valores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fisiológicos máximos— 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frecuencia cardiaca,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ventilación y consumo de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oxígeno— son más altos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	en comparación con el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circloergómetro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>
            <a:extLst>
              <a:ext uri="{FF2B5EF4-FFF2-40B4-BE49-F238E27FC236}">
                <a16:creationId xmlns:a16="http://schemas.microsoft.com/office/drawing/2014/main" id="{93C56C00-2827-4E44-8B2F-F32A8125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>
            <a:extLst>
              <a:ext uri="{FF2B5EF4-FFF2-40B4-BE49-F238E27FC236}">
                <a16:creationId xmlns:a16="http://schemas.microsoft.com/office/drawing/2014/main" id="{E69424BD-FF48-4E97-A5C7-AA189DD4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690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Una banda sinfín</a:t>
            </a:r>
            <a:r>
              <a:rPr lang="es-PR" altLang="en-US" sz="3400"/>
              <a:t> </a:t>
            </a: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5B264E6E-3B19-470E-A6D0-15E51469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736600"/>
            <a:ext cx="48085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>
            <a:extLst>
              <a:ext uri="{FF2B5EF4-FFF2-40B4-BE49-F238E27FC236}">
                <a16:creationId xmlns:a16="http://schemas.microsoft.com/office/drawing/2014/main" id="{5267F65F-7C2C-484D-8676-B2129648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3">
            <a:extLst>
              <a:ext uri="{FF2B5EF4-FFF2-40B4-BE49-F238E27FC236}">
                <a16:creationId xmlns:a16="http://schemas.microsoft.com/office/drawing/2014/main" id="{371B6940-D14B-46E1-BE76-3CB6106D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60452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Ergómetro para Brazos</a:t>
            </a:r>
            <a:r>
              <a:rPr lang="es-PR" altLang="en-US" sz="3400"/>
              <a:t> </a:t>
            </a:r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id="{6CDC46EB-E1E3-4D42-A2C5-96945DA5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39775"/>
            <a:ext cx="40290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>
            <a:extLst>
              <a:ext uri="{FF2B5EF4-FFF2-40B4-BE49-F238E27FC236}">
                <a16:creationId xmlns:a16="http://schemas.microsoft.com/office/drawing/2014/main" id="{1D40EC19-532C-45F8-8152-57A61416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>
            <a:extLst>
              <a:ext uri="{FF2B5EF4-FFF2-40B4-BE49-F238E27FC236}">
                <a16:creationId xmlns:a16="http://schemas.microsoft.com/office/drawing/2014/main" id="{AFC818E1-7BB2-4862-86F7-7D661AD5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60452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Ergómetro para Remar</a:t>
            </a:r>
            <a:r>
              <a:rPr lang="es-PR" altLang="en-US" sz="3400"/>
              <a:t> </a:t>
            </a: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DBE7DAAD-0C39-480C-ACDF-6A196F9D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685800"/>
            <a:ext cx="40608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>
            <a:extLst>
              <a:ext uri="{FF2B5EF4-FFF2-40B4-BE49-F238E27FC236}">
                <a16:creationId xmlns:a16="http://schemas.microsoft.com/office/drawing/2014/main" id="{54CAF697-D5E2-460C-A6AD-06C9917E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1" name="Picture 3">
            <a:extLst>
              <a:ext uri="{FF2B5EF4-FFF2-40B4-BE49-F238E27FC236}">
                <a16:creationId xmlns:a16="http://schemas.microsoft.com/office/drawing/2014/main" id="{B75F0A9C-B8AD-4281-924B-C927FDC5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952875"/>
            <a:ext cx="2532063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2" name="Text Box 4">
            <a:extLst>
              <a:ext uri="{FF2B5EF4-FFF2-40B4-BE49-F238E27FC236}">
                <a16:creationId xmlns:a16="http://schemas.microsoft.com/office/drawing/2014/main" id="{DBA1B262-BADF-49EA-8CC0-B526EC27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01775"/>
            <a:ext cx="71437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Fisiología del Ejercicio</a:t>
            </a:r>
            <a:r>
              <a:rPr lang="en-US" altLang="en-US" b="0">
                <a:latin typeface="Arial" panose="020B0604020202020204" pitchFamily="34" charset="0"/>
              </a:rPr>
              <a:t> estudia cómo las estructuras y funciones del cuerpo son alteradas cuando son expuestas a sesiones agudas y crónicas de ejercicios.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1996108E-5C23-4E17-81A8-641CAFB2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33688"/>
            <a:ext cx="71437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Fisiología del Deporte</a:t>
            </a:r>
            <a:r>
              <a:rPr lang="en-US" altLang="en-US" b="0">
                <a:latin typeface="Arial" panose="020B0604020202020204" pitchFamily="34" charset="0"/>
              </a:rPr>
              <a:t> aplica los conceptos de la fisiologia del ejercicio al entrenamiento y rendimiento del atleta.</a:t>
            </a:r>
          </a:p>
        </p:txBody>
      </p:sp>
      <p:sp>
        <p:nvSpPr>
          <p:cNvPr id="268294" name="Text Box 6">
            <a:extLst>
              <a:ext uri="{FF2B5EF4-FFF2-40B4-BE49-F238E27FC236}">
                <a16:creationId xmlns:a16="http://schemas.microsoft.com/office/drawing/2014/main" id="{F75175D1-0E96-4EA3-8344-61A6B33A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 vs Fisiologíá del Deporte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  <p:bldP spid="268293" grpId="0" autoUpdateAnimBg="0"/>
      <p:bldP spid="26829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85B49043-5AF3-4B4C-8AC7-2FA1AB81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Text Box 3">
            <a:extLst>
              <a:ext uri="{FF2B5EF4-FFF2-40B4-BE49-F238E27FC236}">
                <a16:creationId xmlns:a16="http://schemas.microsoft.com/office/drawing/2014/main" id="{38C84367-51BE-44C3-B34B-036339EF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8B7C082-5868-4DE3-9D9D-DEC01B95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1647825"/>
            <a:ext cx="6523037" cy="126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Utilizados en Ambiente </a:t>
            </a:r>
            <a:r>
              <a:rPr lang="es-PR" altLang="en-US" sz="41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</a:t>
            </a:r>
            <a:endParaRPr lang="en-US" altLang="en-US" sz="4000" b="0"/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3CC1B818-8923-42B4-A4B2-1ACB2B03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394075"/>
            <a:ext cx="8432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900"/>
              <a:t>  Ergómetro de brida o natación </a:t>
            </a:r>
          </a:p>
          <a:p>
            <a:pPr>
              <a:buClr>
                <a:schemeClr val="tx1"/>
              </a:buClr>
            </a:pPr>
            <a:r>
              <a:rPr lang="es-PR" altLang="en-US" sz="3900"/>
              <a:t>   estática (natación sujetada)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900"/>
              <a:t>  Canal de natación (piscina con flujo)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900"/>
              <a:t>  Piscina ergómetro (natación libre)</a:t>
            </a:r>
            <a:endParaRPr lang="es-PR" altLang="en-US" sz="39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>
            <a:extLst>
              <a:ext uri="{FF2B5EF4-FFF2-40B4-BE49-F238E27FC236}">
                <a16:creationId xmlns:a16="http://schemas.microsoft.com/office/drawing/2014/main" id="{60BE84B3-A6E9-4E0A-84A4-1EAC3AD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Text Box 3">
            <a:extLst>
              <a:ext uri="{FF2B5EF4-FFF2-40B4-BE49-F238E27FC236}">
                <a16:creationId xmlns:a16="http://schemas.microsoft.com/office/drawing/2014/main" id="{10761B25-3158-4943-8D13-81DAA253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Utilización de Ergómetros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5028ED94-DBE2-4D71-B4C2-FCE1710D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1609725"/>
            <a:ext cx="6523037" cy="126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5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Utilizados en Ambiente </a:t>
            </a:r>
            <a:r>
              <a:rPr lang="es-PR" altLang="en-US" sz="41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</a:t>
            </a:r>
            <a:endParaRPr lang="en-US" altLang="en-US" sz="4000" b="0"/>
          </a:p>
        </p:txBody>
      </p:sp>
      <p:sp>
        <p:nvSpPr>
          <p:cNvPr id="212998" name="Text Box 6">
            <a:extLst>
              <a:ext uri="{FF2B5EF4-FFF2-40B4-BE49-F238E27FC236}">
                <a16:creationId xmlns:a16="http://schemas.microsoft.com/office/drawing/2014/main" id="{DE44B8F4-B7C5-49FC-8C6D-02BBDA8C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55950"/>
            <a:ext cx="83185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4200">
                <a:latin typeface="Arial" panose="020B0604020202020204" pitchFamily="34" charset="0"/>
              </a:rPr>
              <a:t>Ergómetros Específicos para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PR" altLang="en-US" sz="4200">
                <a:latin typeface="Arial" panose="020B0604020202020204" pitchFamily="34" charset="0"/>
              </a:rPr>
              <a:t>   Deportes:</a:t>
            </a:r>
            <a:endParaRPr lang="es-PR" altLang="en-US" sz="42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200" b="0"/>
              <a:t>  </a:t>
            </a:r>
            <a:r>
              <a:rPr lang="es-PR" altLang="en-US" sz="4200" i="1"/>
              <a:t>Ergómetros para los brazos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200" i="1"/>
              <a:t>  Remoergómetro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4200" i="1"/>
              <a:t>  Ergómetro de “Winsurf”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>
            <a:extLst>
              <a:ext uri="{FF2B5EF4-FFF2-40B4-BE49-F238E27FC236}">
                <a16:creationId xmlns:a16="http://schemas.microsoft.com/office/drawing/2014/main" id="{0F350EA9-7541-4185-9E4E-81A05E33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A15CE7D8-64D4-43CA-A964-3CF4D3F51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032500"/>
            <a:ext cx="8516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Ergómetro de Brida o Natación Estática</a:t>
            </a:r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3BB92F34-1D4A-441C-A336-600A3742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635000"/>
            <a:ext cx="6172200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E63FBD6-F68F-4389-962D-4956836D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F0E314BF-C02E-49C5-BF5B-C5B484A5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09688"/>
            <a:ext cx="45386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76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Permite a los nadadores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simular con gran presición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sus brazadas naturales de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natación mientras los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investigadores recolectan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los datos</a:t>
            </a:r>
          </a:p>
          <a:p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2C571F01-AB18-4061-8A13-4943567B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Canal de Natación (Piscina con Flujo)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8468A28E-A8CF-429C-B712-7C12DA0B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5005" r="8937" b="13927"/>
          <a:stretch>
            <a:fillRect/>
          </a:stretch>
        </p:blipFill>
        <p:spPr bwMode="auto">
          <a:xfrm>
            <a:off x="5003800" y="1435100"/>
            <a:ext cx="3765550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>
            <a:extLst>
              <a:ext uri="{FF2B5EF4-FFF2-40B4-BE49-F238E27FC236}">
                <a16:creationId xmlns:a16="http://schemas.microsoft.com/office/drawing/2014/main" id="{B0BA1E96-CB57-413C-8F66-E90A0FD5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Text Box 3">
            <a:extLst>
              <a:ext uri="{FF2B5EF4-FFF2-40B4-BE49-F238E27FC236}">
                <a16:creationId xmlns:a16="http://schemas.microsoft.com/office/drawing/2014/main" id="{A51FCC3B-4C64-420A-8894-9895FA68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13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R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Canal de Natación (Piscina con Flujo)</a:t>
            </a:r>
          </a:p>
        </p:txBody>
      </p:sp>
      <p:pic>
        <p:nvPicPr>
          <p:cNvPr id="118788" name="Picture 4">
            <a:extLst>
              <a:ext uri="{FF2B5EF4-FFF2-40B4-BE49-F238E27FC236}">
                <a16:creationId xmlns:a16="http://schemas.microsoft.com/office/drawing/2014/main" id="{51375842-0165-4312-B4A7-2B46EF51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3300"/>
            <a:ext cx="868680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B0AD83B-D56E-4A6C-94FE-E5AE06C3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31A98509-87F3-4704-BA91-900F78EC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5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Se controlan los factores ambientales, tales como temperatura, humedad, luz y ruido.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9B0C74E6-7255-45C9-879A-20E5BFB1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1650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Se toma en consideración los ciclos diurnos, ciclos menstruales y patrones de dormir.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D32BACF-3DF4-488C-AF32-1D8E51ED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33875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Utiliza ergómetros para medir el trabajo físico en condiciones estandarizadas.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EC47FA6-E112-4ABA-B7C6-C39BC459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493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Respuestas Agudas al Ejercicio</a:t>
            </a:r>
            <a:endParaRPr lang="en-US" altLang="en-US" b="0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3A791FC8-956D-4B3C-9D08-505444A8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35575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Combina el modo de la prueba con el tipo de actividad que el sujeto comúnmente practica.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83977925-C1DE-4CA1-A66B-42394437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28625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Puntos Claves</a:t>
            </a:r>
            <a:endParaRPr lang="en-US" altLang="en-US" sz="2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9A9765CF-8E61-462F-BAB5-5F11D115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Text Box 5">
            <a:extLst>
              <a:ext uri="{FF2B5EF4-FFF2-40B4-BE49-F238E27FC236}">
                <a16:creationId xmlns:a16="http://schemas.microsoft.com/office/drawing/2014/main" id="{A90AEB28-4CFE-41B1-B693-0D237B5A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ERGOMETRÍA: Pruebas de Esfuerzo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3483" name="Rectangle 11">
            <a:extLst>
              <a:ext uri="{FF2B5EF4-FFF2-40B4-BE49-F238E27FC236}">
                <a16:creationId xmlns:a16="http://schemas.microsoft.com/office/drawing/2014/main" id="{C2DE12E0-366A-456B-ADF8-1A6426D0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463675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 de Especificidad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3484" name="Text Box 12">
            <a:extLst>
              <a:ext uri="{FF2B5EF4-FFF2-40B4-BE49-F238E27FC236}">
                <a16:creationId xmlns:a16="http://schemas.microsoft.com/office/drawing/2014/main" id="{5D330D43-9E22-42D3-B2AC-F09D8D12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185988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* Especificidad de la Prueba Ergométrica *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33485" name="Text Box 13">
            <a:extLst>
              <a:ext uri="{FF2B5EF4-FFF2-40B4-BE49-F238E27FC236}">
                <a16:creationId xmlns:a16="http://schemas.microsoft.com/office/drawing/2014/main" id="{4CE55752-28D5-499B-8B8C-03C54D6C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101975"/>
            <a:ext cx="8355012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3600">
                <a:latin typeface="Arial" panose="020B0604020202020204" pitchFamily="34" charset="0"/>
              </a:rPr>
              <a:t>Elegir ergómetros que simulen la</a:t>
            </a:r>
          </a:p>
          <a:p>
            <a:pPr>
              <a:lnSpc>
                <a:spcPct val="120000"/>
              </a:lnSpc>
              <a:buFont typeface="Garamond" panose="02020404030301010803" pitchFamily="18" charset="0"/>
              <a:buNone/>
            </a:pPr>
            <a:r>
              <a:rPr lang="es-PR" altLang="en-US" sz="3600">
                <a:latin typeface="Arial" panose="020B0604020202020204" pitchFamily="34" charset="0"/>
              </a:rPr>
              <a:t>   actividad deportiva del atleta:</a:t>
            </a:r>
            <a:endParaRPr lang="es-PR" altLang="en-US" sz="3400"/>
          </a:p>
          <a:p>
            <a:pPr>
              <a:lnSpc>
                <a:spcPct val="120000"/>
              </a:lnSpc>
              <a:buFont typeface="Garamond" panose="02020404030301010803" pitchFamily="18" charset="0"/>
              <a:buNone/>
            </a:pPr>
            <a:r>
              <a:rPr lang="es-PR" altLang="en-US" sz="3400"/>
              <a:t>  </a:t>
            </a:r>
            <a:r>
              <a:rPr lang="es-PR" altLang="en-US" sz="4000" i="1"/>
              <a:t>Esto es particularmente cierto en </a:t>
            </a:r>
          </a:p>
          <a:p>
            <a:pPr>
              <a:lnSpc>
                <a:spcPct val="120000"/>
              </a:lnSpc>
              <a:buFont typeface="Garamond" panose="02020404030301010803" pitchFamily="18" charset="0"/>
              <a:buNone/>
            </a:pPr>
            <a:r>
              <a:rPr lang="es-PR" altLang="en-US" sz="4000" i="1"/>
              <a:t>  deportistas de alto rendimiento</a:t>
            </a:r>
            <a:endParaRPr lang="es-PR" altLang="en-US" sz="3600"/>
          </a:p>
          <a:p>
            <a:pPr lvl="1">
              <a:buFont typeface="Garamond" panose="02020404030301010803" pitchFamily="18" charset="0"/>
              <a:buNone/>
            </a:pPr>
            <a:r>
              <a:rPr lang="es-PR" altLang="en-US" sz="36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>
            <a:extLst>
              <a:ext uri="{FF2B5EF4-FFF2-40B4-BE49-F238E27FC236}">
                <a16:creationId xmlns:a16="http://schemas.microsoft.com/office/drawing/2014/main" id="{6F1D01EA-3BB3-4152-8DF9-251F4CEE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Text Box 3">
            <a:extLst>
              <a:ext uri="{FF2B5EF4-FFF2-40B4-BE49-F238E27FC236}">
                <a16:creationId xmlns:a16="http://schemas.microsoft.com/office/drawing/2014/main" id="{C0F05F90-9A22-48AB-88F2-30856B89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5524" name="Rectangle 4">
            <a:extLst>
              <a:ext uri="{FF2B5EF4-FFF2-40B4-BE49-F238E27FC236}">
                <a16:creationId xmlns:a16="http://schemas.microsoft.com/office/drawing/2014/main" id="{ED772A8A-DF0B-48B9-96C6-E249BCF1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463675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Adaptaciones Fisiológicas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5527" name="Text Box 7">
            <a:extLst>
              <a:ext uri="{FF2B5EF4-FFF2-40B4-BE49-F238E27FC236}">
                <a16:creationId xmlns:a16="http://schemas.microsoft.com/office/drawing/2014/main" id="{343D8E4C-A241-4F4F-AF18-C87D5C2C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281238"/>
            <a:ext cx="808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* Mejoramiento de la Ejecutoria Deportiva</a:t>
            </a:r>
            <a:r>
              <a:rPr lang="en-US" altLang="en-US" sz="3200"/>
              <a:t> *</a:t>
            </a:r>
            <a:endParaRPr lang="en-US" altLang="en-US" b="0"/>
          </a:p>
        </p:txBody>
      </p:sp>
      <p:sp>
        <p:nvSpPr>
          <p:cNvPr id="235528" name="Text Box 8">
            <a:extLst>
              <a:ext uri="{FF2B5EF4-FFF2-40B4-BE49-F238E27FC236}">
                <a16:creationId xmlns:a16="http://schemas.microsoft.com/office/drawing/2014/main" id="{5544F6EF-3ED2-4A2E-B3CB-E80713A3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136900"/>
            <a:ext cx="84709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3200">
                <a:latin typeface="Arial" panose="020B0604020202020204" pitchFamily="34" charset="0"/>
              </a:rPr>
              <a:t>Entrenamiento con resistencias:</a:t>
            </a:r>
            <a:endParaRPr lang="es-PR" altLang="en-US" sz="3200"/>
          </a:p>
          <a:p>
            <a:pPr lvl="1">
              <a:buFontTx/>
              <a:buChar char="»"/>
            </a:pPr>
            <a:r>
              <a:rPr lang="es-PR" altLang="en-US" sz="3200" i="1"/>
              <a:t>  Fortalecimiento muscular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Entrenamiento aeróbico:</a:t>
            </a:r>
          </a:p>
          <a:p>
            <a:pPr lvl="1">
              <a:buFontTx/>
              <a:buChar char="»"/>
            </a:pPr>
            <a:r>
              <a:rPr lang="es-PR" altLang="en-US" sz="3200"/>
              <a:t>  </a:t>
            </a:r>
            <a:r>
              <a:rPr lang="es-PR" altLang="en-US" sz="3200" i="1"/>
              <a:t>Mejora la capacidad del corazón</a:t>
            </a:r>
          </a:p>
          <a:p>
            <a:pPr lvl="1">
              <a:buFontTx/>
              <a:buChar char="»"/>
            </a:pPr>
            <a:r>
              <a:rPr lang="es-PR" altLang="en-US" sz="3200" i="1"/>
              <a:t>  Incrementa la aptitud pulmonar</a:t>
            </a:r>
          </a:p>
          <a:p>
            <a:pPr lvl="1">
              <a:buFontTx/>
              <a:buChar char="»"/>
            </a:pPr>
            <a:r>
              <a:rPr lang="es-PR" altLang="en-US" sz="3200" i="1"/>
              <a:t>  Aumento en la tolerancia cardiorespiratoria</a:t>
            </a:r>
            <a:endParaRPr lang="es-PR" alt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>
            <a:extLst>
              <a:ext uri="{FF2B5EF4-FFF2-40B4-BE49-F238E27FC236}">
                <a16:creationId xmlns:a16="http://schemas.microsoft.com/office/drawing/2014/main" id="{92994EB9-B0FE-4DD6-84E5-672E4901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Text Box 5">
            <a:extLst>
              <a:ext uri="{FF2B5EF4-FFF2-40B4-BE49-F238E27FC236}">
                <a16:creationId xmlns:a16="http://schemas.microsoft.com/office/drawing/2014/main" id="{D5C59AA9-A010-4D7A-8017-F6BDC28E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4502" name="Rectangle 6">
            <a:extLst>
              <a:ext uri="{FF2B5EF4-FFF2-40B4-BE49-F238E27FC236}">
                <a16:creationId xmlns:a16="http://schemas.microsoft.com/office/drawing/2014/main" id="{7F459F29-D10F-409E-B667-50909851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490663"/>
            <a:ext cx="8229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Principios  Básicos de Entrenamiento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es-PR" altLang="en-US" sz="4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altLang="en-US" b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B3E24EE7-F61B-4A9A-AB20-F65010D1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452688"/>
            <a:ext cx="809942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4100">
                <a:latin typeface="Arial" panose="020B0604020202020204" pitchFamily="34" charset="0"/>
              </a:rPr>
              <a:t>Principio de individualidad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 Principio de especificidad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 Principio de desuso</a:t>
            </a:r>
          </a:p>
          <a:p>
            <a:pPr>
              <a:buClr>
                <a:schemeClr val="tx1"/>
              </a:buClr>
            </a:pPr>
            <a:r>
              <a:rPr lang="es-PR" altLang="en-US" sz="4100">
                <a:latin typeface="Arial" panose="020B0604020202020204" pitchFamily="34" charset="0"/>
              </a:rPr>
              <a:t>   (deterioro)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 Principio de sobrecarga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>
                <a:latin typeface="Arial" panose="020B0604020202020204" pitchFamily="34" charset="0"/>
              </a:rPr>
              <a:t>   progresiva</a:t>
            </a:r>
            <a:endParaRPr lang="es-PR" alt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3C60D7A-90D3-4057-8B35-8A76A8B2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401770CC-50DC-4D76-9541-F571629F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5283200"/>
            <a:ext cx="1574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5F2F2C56-8A64-46EE-9C85-BD7F3A2A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350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Individualidad</a:t>
            </a:r>
            <a:r>
              <a:rPr lang="en-US" altLang="en-US" b="0">
                <a:latin typeface="Arial" panose="020B0604020202020204" pitchFamily="34" charset="0"/>
              </a:rPr>
              <a:t>—Considera las necesidades específicas y habilidades del individuo.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6ECEE69-9F61-4D4F-8638-6FB91478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Principios de Entrenamiento Básicos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F105F800-6201-4F14-8D48-54CB6294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68513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Especificidad</a:t>
            </a:r>
            <a:r>
              <a:rPr lang="en-US" altLang="en-US" b="0">
                <a:latin typeface="Arial" panose="020B0604020202020204" pitchFamily="34" charset="0"/>
              </a:rPr>
              <a:t>—Las adaptaciones al entrenamiento son altamente específicas al tipo de actividad, el volumen e intensidad del entrenamiento.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5A22A52-3B51-4427-8A14-0CBCB56D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98813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Desuso</a:t>
            </a:r>
            <a:r>
              <a:rPr lang="en-US" altLang="en-US" b="0">
                <a:latin typeface="Arial" panose="020B0604020202020204" pitchFamily="34" charset="0"/>
              </a:rPr>
              <a:t>—Incluye un programa para el mantenimiento de la aptitud física.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0B5E19B2-6047-4102-8487-235AC5E43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05263"/>
            <a:ext cx="8172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Carga progresiva</a:t>
            </a:r>
            <a:r>
              <a:rPr lang="en-US" altLang="en-US" b="0">
                <a:latin typeface="Arial" panose="020B0604020202020204" pitchFamily="34" charset="0"/>
              </a:rPr>
              <a:t>—Aumenta el estímulo del entrenamiento conforme el cuerpo se adapta.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FEE9C81B-2C68-47AE-95F2-73D14BA7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24413"/>
            <a:ext cx="82184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Fuerte/fácil</a:t>
            </a:r>
            <a:r>
              <a:rPr lang="en-US" altLang="en-US" b="0">
                <a:latin typeface="Arial" panose="020B0604020202020204" pitchFamily="34" charset="0"/>
              </a:rPr>
              <a:t>—Alterna sesiones de trabajo de alta intensidad con aquellos de baja intensidad.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68CC7529-EB85-44C9-A4EF-FE7DA789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56263"/>
            <a:ext cx="6019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Periodización</a:t>
            </a:r>
            <a:r>
              <a:rPr lang="en-US" altLang="en-US" b="0">
                <a:latin typeface="Arial" panose="020B0604020202020204" pitchFamily="34" charset="0"/>
              </a:rPr>
              <a:t>—Especificidad del ciclo, </a:t>
            </a:r>
            <a:br>
              <a:rPr lang="en-US" altLang="en-US" b="0">
                <a:latin typeface="Arial" panose="020B0604020202020204" pitchFamily="34" charset="0"/>
              </a:rPr>
            </a:br>
            <a:r>
              <a:rPr lang="en-US" altLang="en-US" b="0">
                <a:latin typeface="Arial" panose="020B0604020202020204" pitchFamily="34" charset="0"/>
              </a:rPr>
              <a:t>intensidad y volumen del entrenamiento.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id="{9E8D0E59-6DE6-4A02-8BCB-B0572A8C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8" name="Text Box 4">
            <a:extLst>
              <a:ext uri="{FF2B5EF4-FFF2-40B4-BE49-F238E27FC236}">
                <a16:creationId xmlns:a16="http://schemas.microsoft.com/office/drawing/2014/main" id="{3E15A90F-39BD-471D-BA28-CDAC7BA9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25688"/>
            <a:ext cx="81375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Estudio de los cambios morfológicos y funcionales de los órganos corporales durante ejercicios agudos (inmediatos) y crónicos (a largo plazo).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6389B393-0829-4358-976C-1E130704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Concepto Básicos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376D6DDB-6CAF-4DA5-8611-876B253B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843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FISIOLOGÍA DEL EJERCICIO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  <p:bldP spid="190470" grpId="0" autoUpdateAnimBg="0"/>
      <p:bldP spid="19047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>
            <a:extLst>
              <a:ext uri="{FF2B5EF4-FFF2-40B4-BE49-F238E27FC236}">
                <a16:creationId xmlns:a16="http://schemas.microsoft.com/office/drawing/2014/main" id="{14E48A52-EA9E-4A3C-94D5-F8972EFA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Text Box 3">
            <a:extLst>
              <a:ext uri="{FF2B5EF4-FFF2-40B4-BE49-F238E27FC236}">
                <a16:creationId xmlns:a16="http://schemas.microsoft.com/office/drawing/2014/main" id="{142169F6-99DA-4CD2-8B51-8095A264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6550" name="Rectangle 6">
            <a:extLst>
              <a:ext uri="{FF2B5EF4-FFF2-40B4-BE49-F238E27FC236}">
                <a16:creationId xmlns:a16="http://schemas.microsoft.com/office/drawing/2014/main" id="{0A0CB0E8-04C3-4D03-86E2-712F9F793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54175"/>
            <a:ext cx="7202488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Individualidad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E73272A5-D723-4A0C-9070-4FAC6ED47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82423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/>
              <a:t>  </a:t>
            </a:r>
            <a:r>
              <a:rPr lang="es-PR" altLang="en-US" sz="3300">
                <a:latin typeface="Arial" panose="020B0604020202020204" pitchFamily="34" charset="0"/>
              </a:rPr>
              <a:t>Variación individual:</a:t>
            </a:r>
            <a:endParaRPr lang="es-PR" altLang="en-US" sz="33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/>
              <a:t>    </a:t>
            </a:r>
            <a:r>
              <a:rPr lang="es-PR" altLang="en-US" sz="3300" i="1"/>
              <a:t>Diferentes personas responden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 i="1"/>
              <a:t>    distintas maneras</a:t>
            </a:r>
            <a:endParaRPr lang="es-PR" altLang="en-US" sz="33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/>
              <a:t>  </a:t>
            </a:r>
            <a:r>
              <a:rPr lang="es-PR" altLang="en-US" sz="3300">
                <a:latin typeface="Arial" panose="020B0604020202020204" pitchFamily="34" charset="0"/>
              </a:rPr>
              <a:t>Cada individuo debe ser reconocido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como único: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/>
              <a:t>    </a:t>
            </a:r>
            <a:r>
              <a:rPr lang="es-PR" altLang="en-US" sz="3300" i="1"/>
              <a:t>Debe considerarse este principio al diseñar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 i="1"/>
              <a:t>    programas de entrenamiemto</a:t>
            </a:r>
            <a:endParaRPr lang="es-PR" altLang="en-US" sz="33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>
            <a:extLst>
              <a:ext uri="{FF2B5EF4-FFF2-40B4-BE49-F238E27FC236}">
                <a16:creationId xmlns:a16="http://schemas.microsoft.com/office/drawing/2014/main" id="{27B5F836-951D-4F7B-9F74-F572CE8B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1" name="Text Box 3">
            <a:extLst>
              <a:ext uri="{FF2B5EF4-FFF2-40B4-BE49-F238E27FC236}">
                <a16:creationId xmlns:a16="http://schemas.microsoft.com/office/drawing/2014/main" id="{A4957971-B776-4896-9012-AF0B2F08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67CBA91A-0FC7-4EB6-AF8B-2157B71C1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54175"/>
            <a:ext cx="7202488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Especificidad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7574" name="Text Box 6">
            <a:extLst>
              <a:ext uri="{FF2B5EF4-FFF2-40B4-BE49-F238E27FC236}">
                <a16:creationId xmlns:a16="http://schemas.microsoft.com/office/drawing/2014/main" id="{B641B594-0A66-463F-8D89-54566146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22563"/>
            <a:ext cx="8455025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Adaptación específica al tipo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>
                <a:latin typeface="Arial" panose="020B0604020202020204" pitchFamily="34" charset="0"/>
              </a:rPr>
              <a:t>   actividad y del volumen e intensidad:</a:t>
            </a:r>
            <a:endParaRPr lang="es-PR" altLang="en-US" sz="31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El entrenamiento debe ajustarse específicamente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al tipo de actividad del deportista</a:t>
            </a:r>
            <a:endParaRPr lang="es-PR" altLang="en-US" sz="31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Objetivo - </a:t>
            </a:r>
            <a:r>
              <a:rPr lang="es-PR" altLang="en-US" sz="3100" i="1">
                <a:latin typeface="Arial" panose="020B0604020202020204" pitchFamily="34" charset="0"/>
              </a:rPr>
              <a:t>Maximizar los beneficios</a:t>
            </a:r>
            <a:r>
              <a:rPr lang="es-PR" altLang="en-US" sz="3100">
                <a:latin typeface="Arial" panose="020B0604020202020204" pitchFamily="34" charset="0"/>
              </a:rPr>
              <a:t>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Lograr adaptaciones de entrenamiento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específicas</a:t>
            </a:r>
            <a:endParaRPr lang="es-PR" altLang="en-US" sz="3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>
            <a:extLst>
              <a:ext uri="{FF2B5EF4-FFF2-40B4-BE49-F238E27FC236}">
                <a16:creationId xmlns:a16="http://schemas.microsoft.com/office/drawing/2014/main" id="{6D5338F7-7CE2-4846-9731-33710C51A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Text Box 3">
            <a:extLst>
              <a:ext uri="{FF2B5EF4-FFF2-40B4-BE49-F238E27FC236}">
                <a16:creationId xmlns:a16="http://schemas.microsoft.com/office/drawing/2014/main" id="{70AA5F69-E381-4A4E-8078-A1CF16C2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64DC3AEC-17BF-4665-B0CD-DAC096A3C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54175"/>
            <a:ext cx="7202488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Desuso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89DACF5A-F933-4877-B92F-7D3029B9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1756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Pérdida de condición (los beneficios del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>
                <a:latin typeface="Arial" panose="020B0604020202020204" pitchFamily="34" charset="0"/>
              </a:rPr>
              <a:t>   entrenamiento) cuando se interrumpe el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>
                <a:latin typeface="Arial" panose="020B0604020202020204" pitchFamily="34" charset="0"/>
              </a:rPr>
              <a:t>   programa de acondicionamiento:</a:t>
            </a:r>
            <a:endParaRPr lang="es-PR" altLang="en-US" sz="31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Deterioro de las adaptaciones previamente 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adquiridas al reducir o  detener súbitamente el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entrenamiento</a:t>
            </a:r>
            <a:endParaRPr lang="es-PR" altLang="en-US" sz="31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100"/>
              <a:t>  </a:t>
            </a:r>
            <a:r>
              <a:rPr lang="es-PR" altLang="en-US" sz="3100">
                <a:latin typeface="Arial" panose="020B0604020202020204" pitchFamily="34" charset="0"/>
              </a:rPr>
              <a:t>Implicación - </a:t>
            </a:r>
            <a:r>
              <a:rPr lang="es-PR" altLang="en-US" sz="3100" i="1">
                <a:latin typeface="Arial" panose="020B0604020202020204" pitchFamily="34" charset="0"/>
              </a:rPr>
              <a:t>Para el entrenamiento</a:t>
            </a:r>
            <a:r>
              <a:rPr lang="es-PR" altLang="en-US" sz="3100">
                <a:latin typeface="Arial" panose="020B0604020202020204" pitchFamily="34" charset="0"/>
              </a:rPr>
              <a:t>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/>
              <a:t>   </a:t>
            </a:r>
            <a:r>
              <a:rPr lang="es-PR" altLang="en-US" sz="3100" i="1"/>
              <a:t>Incluir una fase de mantenimiento</a:t>
            </a:r>
            <a:endParaRPr lang="es-PR" altLang="en-US" sz="3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>
            <a:extLst>
              <a:ext uri="{FF2B5EF4-FFF2-40B4-BE49-F238E27FC236}">
                <a16:creationId xmlns:a16="http://schemas.microsoft.com/office/drawing/2014/main" id="{42F6ED36-0A77-4EA2-A408-F7307F59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Text Box 3">
            <a:extLst>
              <a:ext uri="{FF2B5EF4-FFF2-40B4-BE49-F238E27FC236}">
                <a16:creationId xmlns:a16="http://schemas.microsoft.com/office/drawing/2014/main" id="{132A8908-D6FF-47D8-80D8-A28123F4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0C5C4903-1553-4587-90B8-657F7759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389063"/>
            <a:ext cx="8475663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Sobrecarga Progresiva</a:t>
            </a:r>
            <a:endParaRPr lang="en-US" altLang="en-US" sz="4200" b="0">
              <a:solidFill>
                <a:schemeClr val="accent2"/>
              </a:solidFill>
            </a:endParaRPr>
          </a:p>
        </p:txBody>
      </p:sp>
      <p:sp>
        <p:nvSpPr>
          <p:cNvPr id="239622" name="Text Box 6">
            <a:extLst>
              <a:ext uri="{FF2B5EF4-FFF2-40B4-BE49-F238E27FC236}">
                <a16:creationId xmlns:a16="http://schemas.microsoft.com/office/drawing/2014/main" id="{D17AEA69-57CE-47B8-876E-33855D7E3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009775"/>
            <a:ext cx="82835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/>
              <a:t>  </a:t>
            </a:r>
            <a:r>
              <a:rPr lang="es-PR" altLang="en-US" sz="4100">
                <a:latin typeface="Arial" panose="020B0604020202020204" pitchFamily="34" charset="0"/>
              </a:rPr>
              <a:t>Sobrecarga:</a:t>
            </a:r>
            <a:endParaRPr lang="es-PR" altLang="en-US" sz="41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/>
              <a:t>   </a:t>
            </a:r>
            <a:r>
              <a:rPr lang="es-PR" altLang="en-US" sz="4100" i="1"/>
              <a:t>Aplicar una intensidad mayor de la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normal</a:t>
            </a:r>
            <a:endParaRPr lang="es-PR" altLang="en-US" sz="41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/>
              <a:t>  </a:t>
            </a:r>
            <a:r>
              <a:rPr lang="es-PR" altLang="en-US" sz="4100">
                <a:latin typeface="Arial" panose="020B0604020202020204" pitchFamily="34" charset="0"/>
              </a:rPr>
              <a:t>Entrenamiento Progresivo: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/>
              <a:t>   </a:t>
            </a:r>
            <a:r>
              <a:rPr lang="es-PR" altLang="en-US" sz="4100" i="1"/>
              <a:t>Cuando el cuerpo se adapta, el 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entrenamiento debe progresar a un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nivel de intensidad más alta</a:t>
            </a:r>
            <a:endParaRPr lang="es-PR" altLang="en-US" sz="41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>
            <a:extLst>
              <a:ext uri="{FF2B5EF4-FFF2-40B4-BE49-F238E27FC236}">
                <a16:creationId xmlns:a16="http://schemas.microsoft.com/office/drawing/2014/main" id="{086F8A3D-C584-4688-93B1-B7EB6CEA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Text Box 3">
            <a:extLst>
              <a:ext uri="{FF2B5EF4-FFF2-40B4-BE49-F238E27FC236}">
                <a16:creationId xmlns:a16="http://schemas.microsoft.com/office/drawing/2014/main" id="{0219E3DB-6449-4A3A-8C56-B13E1007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52EBD4D9-0F85-475F-8E80-FFDEF1F5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739900"/>
            <a:ext cx="8307388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Programas de Entrenamiento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0647" name="Text Box 7">
            <a:extLst>
              <a:ext uri="{FF2B5EF4-FFF2-40B4-BE49-F238E27FC236}">
                <a16:creationId xmlns:a16="http://schemas.microsoft.com/office/drawing/2014/main" id="{75740F29-CFED-4BB0-9A10-C2F51EE5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889250"/>
            <a:ext cx="832326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con resistencias  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en intervalos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continuo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400"/>
              <a:t> Entrenamiento en circuito</a:t>
            </a:r>
            <a:r>
              <a:rPr lang="es-PR" altLang="en-US" sz="4400">
                <a:latin typeface="Arial" panose="020B0604020202020204" pitchFamily="34" charset="0"/>
              </a:rPr>
              <a:t>  </a:t>
            </a:r>
            <a:endParaRPr lang="es-PR" altLang="en-US" sz="44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47C4FDE8-6A14-4D39-85D1-2F816C9E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7" name="Text Box 3">
            <a:extLst>
              <a:ext uri="{FF2B5EF4-FFF2-40B4-BE49-F238E27FC236}">
                <a16:creationId xmlns:a16="http://schemas.microsoft.com/office/drawing/2014/main" id="{6C24CF10-664F-48CA-A9E8-46D79A63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1670" name="Rectangle 6">
            <a:extLst>
              <a:ext uri="{FF2B5EF4-FFF2-40B4-BE49-F238E27FC236}">
                <a16:creationId xmlns:a16="http://schemas.microsoft.com/office/drawing/2014/main" id="{C0319736-124D-487F-8C36-71FF4720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589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 Resistencias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1671" name="Text Box 7">
            <a:extLst>
              <a:ext uri="{FF2B5EF4-FFF2-40B4-BE49-F238E27FC236}">
                <a16:creationId xmlns:a16="http://schemas.microsoft.com/office/drawing/2014/main" id="{B9A0A783-C03F-45F5-86BE-9C594BB0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490788"/>
            <a:ext cx="84582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</a:t>
            </a:r>
            <a:r>
              <a:rPr lang="es-PR" altLang="en-US" sz="3400">
                <a:latin typeface="Arial" panose="020B0604020202020204" pitchFamily="34" charset="0"/>
              </a:rPr>
              <a:t>Planificación/Diseño:</a:t>
            </a:r>
            <a:endParaRPr lang="es-PR" altLang="en-US" sz="34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/>
              <a:t> </a:t>
            </a:r>
            <a:r>
              <a:rPr lang="es-PR" altLang="en-US" sz="3400" i="1"/>
              <a:t>Grupos musculares a ser entrenados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Elegir los ejercicios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>
                <a:latin typeface="Arial" panose="020B0604020202020204" pitchFamily="34" charset="0"/>
              </a:rPr>
              <a:t> Dosis/Variables de las Sesiones:</a:t>
            </a:r>
            <a:endParaRPr lang="es-PR" altLang="en-US" sz="34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Series (“sets”), repeticiones y sobrecarga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/>
              <a:t> </a:t>
            </a:r>
            <a:r>
              <a:rPr lang="es-PR" altLang="en-US" sz="3400">
                <a:latin typeface="Arial" panose="020B0604020202020204" pitchFamily="34" charset="0"/>
              </a:rPr>
              <a:t>Adaptaciones:</a:t>
            </a:r>
            <a:endParaRPr lang="es-PR" altLang="en-US" sz="34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/>
              <a:t> </a:t>
            </a:r>
            <a:r>
              <a:rPr lang="es-PR" altLang="en-US" sz="3400" i="1"/>
              <a:t>Incrementa la fortaleza, potencia y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400" i="1"/>
              <a:t>   tolerancia</a:t>
            </a:r>
            <a:r>
              <a:rPr lang="es-PR" altLang="en-US" sz="3400"/>
              <a:t> </a:t>
            </a:r>
            <a:r>
              <a:rPr lang="es-PR" altLang="en-US" sz="3400" i="1"/>
              <a:t>muscular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>
            <a:extLst>
              <a:ext uri="{FF2B5EF4-FFF2-40B4-BE49-F238E27FC236}">
                <a16:creationId xmlns:a16="http://schemas.microsoft.com/office/drawing/2014/main" id="{2C803EF4-2349-4D29-816D-60F38450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Text Box 3">
            <a:extLst>
              <a:ext uri="{FF2B5EF4-FFF2-40B4-BE49-F238E27FC236}">
                <a16:creationId xmlns:a16="http://schemas.microsoft.com/office/drawing/2014/main" id="{F81E8BB4-D017-4A5B-8C30-A6ADE7D3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DB362F7B-9980-46AA-BA25-2F5176FD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1230313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 Resistencias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pic>
        <p:nvPicPr>
          <p:cNvPr id="242694" name="Picture 6">
            <a:extLst>
              <a:ext uri="{FF2B5EF4-FFF2-40B4-BE49-F238E27FC236}">
                <a16:creationId xmlns:a16="http://schemas.microsoft.com/office/drawing/2014/main" id="{305D2CE7-68E6-42F1-A998-9099F983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984500"/>
            <a:ext cx="84931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Rectangle 7">
            <a:extLst>
              <a:ext uri="{FF2B5EF4-FFF2-40B4-BE49-F238E27FC236}">
                <a16:creationId xmlns:a16="http://schemas.microsoft.com/office/drawing/2014/main" id="{373C13DC-04B7-4E22-BB55-1A503E5D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035175"/>
            <a:ext cx="8342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Programa de Entrenamiento con Resistencias</a:t>
            </a:r>
            <a:b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para el “Curl” (Flexión) del Bíceps</a:t>
            </a:r>
            <a:endParaRPr lang="en-US" altLang="en-US" sz="2900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>
            <a:extLst>
              <a:ext uri="{FF2B5EF4-FFF2-40B4-BE49-F238E27FC236}">
                <a16:creationId xmlns:a16="http://schemas.microsoft.com/office/drawing/2014/main" id="{A91E9BC5-A99D-4A9D-9727-FC9671A4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5" name="Text Box 3">
            <a:extLst>
              <a:ext uri="{FF2B5EF4-FFF2-40B4-BE49-F238E27FC236}">
                <a16:creationId xmlns:a16="http://schemas.microsoft.com/office/drawing/2014/main" id="{69C632C0-F919-4CC9-A9C5-62EA5C97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4A1A2EFA-9665-4D07-94E1-9FA06CA9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589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Intervalos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3718" name="Text Box 6">
            <a:extLst>
              <a:ext uri="{FF2B5EF4-FFF2-40B4-BE49-F238E27FC236}">
                <a16:creationId xmlns:a16="http://schemas.microsoft.com/office/drawing/2014/main" id="{C7052B50-F629-4BFC-816F-73055A9E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73325"/>
            <a:ext cx="8497888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</a:t>
            </a:r>
            <a:r>
              <a:rPr lang="es-PR" altLang="en-US" sz="3500">
                <a:latin typeface="Arial" panose="020B0604020202020204" pitchFamily="34" charset="0"/>
              </a:rPr>
              <a:t>Descripción:</a:t>
            </a:r>
            <a:endParaRPr lang="es-PR" altLang="en-US" sz="3500"/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Períodos alternos de esfuerzo con períodos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de recuperación o de actividad reducida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endParaRPr lang="es-PR" altLang="en-US" sz="3500" i="1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500">
                <a:latin typeface="Arial" panose="020B0604020202020204" pitchFamily="34" charset="0"/>
              </a:rPr>
              <a:t> Ventaja:</a:t>
            </a:r>
            <a:endParaRPr lang="es-PR" altLang="en-US" sz="3500"/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Permite hacer un mayor esfuerzo general,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ya que durante la sesión se produce una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500" i="1"/>
              <a:t>   cierta recuperación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>
            <a:extLst>
              <a:ext uri="{FF2B5EF4-FFF2-40B4-BE49-F238E27FC236}">
                <a16:creationId xmlns:a16="http://schemas.microsoft.com/office/drawing/2014/main" id="{FB73EFF8-2B84-4C58-AD5B-84083FA4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Text Box 3">
            <a:extLst>
              <a:ext uri="{FF2B5EF4-FFF2-40B4-BE49-F238E27FC236}">
                <a16:creationId xmlns:a16="http://schemas.microsoft.com/office/drawing/2014/main" id="{FFD839C4-60E7-467B-83AF-0BA272CF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4740" name="Rectangle 4">
            <a:extLst>
              <a:ext uri="{FF2B5EF4-FFF2-40B4-BE49-F238E27FC236}">
                <a16:creationId xmlns:a16="http://schemas.microsoft.com/office/drawing/2014/main" id="{44659209-6FCF-4A1E-9E88-43291C27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589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Intervalos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4742" name="Rectangle 6">
            <a:extLst>
              <a:ext uri="{FF2B5EF4-FFF2-40B4-BE49-F238E27FC236}">
                <a16:creationId xmlns:a16="http://schemas.microsoft.com/office/drawing/2014/main" id="{24E65D19-18BB-41BA-8559-F9953375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2476500"/>
            <a:ext cx="85979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>
                <a:latin typeface="Arial" panose="020B0604020202020204" pitchFamily="34" charset="0"/>
              </a:rPr>
              <a:t>Variables Involucradas:</a:t>
            </a:r>
            <a:endParaRPr lang="en-US" altLang="en-US"/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Ritmo y distancia del intervalo de trabajo (o carga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3000" b="0"/>
              <a:t>   y duración para el entrenamiento con resistencias)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Número de repeticiones y series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Duración del intervalo de reposo (recuperación)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Tipo de actividad en el intervalo de recuperación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n-US" sz="3000" b="0"/>
              <a:t>Frecuencia (número de sesiones por semana)</a:t>
            </a:r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E15CD08B-49CD-4942-81E5-5EADA9AC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Text Box 3">
            <a:extLst>
              <a:ext uri="{FF2B5EF4-FFF2-40B4-BE49-F238E27FC236}">
                <a16:creationId xmlns:a16="http://schemas.microsoft.com/office/drawing/2014/main" id="{1D183A5C-3168-48C4-845F-050E6824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F768FA91-843E-49AD-A4D8-032E809D1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06538"/>
            <a:ext cx="763905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Intervalos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007515F7-B233-4457-9B33-5F978917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2828925"/>
            <a:ext cx="8129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Ejemplo de un Programa de Entrenamiento en Intervalos para un Corredor de Medio Fondo</a:t>
            </a:r>
            <a:endParaRPr lang="en-US" altLang="en-US" sz="2800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45767" name="Picture 7">
            <a:extLst>
              <a:ext uri="{FF2B5EF4-FFF2-40B4-BE49-F238E27FC236}">
                <a16:creationId xmlns:a16="http://schemas.microsoft.com/office/drawing/2014/main" id="{4E6D5EF0-9416-459B-B53E-696E132C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60800"/>
            <a:ext cx="86883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>
            <a:extLst>
              <a:ext uri="{FF2B5EF4-FFF2-40B4-BE49-F238E27FC236}">
                <a16:creationId xmlns:a16="http://schemas.microsoft.com/office/drawing/2014/main" id="{1E8F74E3-E946-409F-8D86-CD6A2BB4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1" name="Text Box 3">
            <a:extLst>
              <a:ext uri="{FF2B5EF4-FFF2-40B4-BE49-F238E27FC236}">
                <a16:creationId xmlns:a16="http://schemas.microsoft.com/office/drawing/2014/main" id="{1AA9C52B-24B8-4F7E-A353-3540DEF6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11388"/>
            <a:ext cx="81375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Arial" panose="020B0604020202020204" pitchFamily="34" charset="0"/>
              </a:rPr>
              <a:t>Aplicación de los principios de la fisiología del ejercicio y entrenamiento deportivo con el fin de mejorar la ejecutoria competitiva del atleta.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B0D75890-481C-4142-A05F-C10B6C75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Conceptos Básicos</a:t>
            </a:r>
          </a:p>
        </p:txBody>
      </p:sp>
      <p:sp>
        <p:nvSpPr>
          <p:cNvPr id="191493" name="Text Box 5">
            <a:extLst>
              <a:ext uri="{FF2B5EF4-FFF2-40B4-BE49-F238E27FC236}">
                <a16:creationId xmlns:a16="http://schemas.microsoft.com/office/drawing/2014/main" id="{12270EBB-556E-4C41-8847-2FA3C5CD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357313"/>
            <a:ext cx="65389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FISIOLOGÍA DEL DEPORTE</a:t>
            </a:r>
            <a:endParaRPr lang="en-US" altLang="en-US" sz="3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utoUpdateAnimBg="0"/>
      <p:bldP spid="19149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EBA11400-5050-4EC1-85A4-7F24A421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7" name="Text Box 3">
            <a:extLst>
              <a:ext uri="{FF2B5EF4-FFF2-40B4-BE49-F238E27FC236}">
                <a16:creationId xmlns:a16="http://schemas.microsoft.com/office/drawing/2014/main" id="{9F4C38DE-1102-4005-8396-35DD129E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813B6533-28D9-471A-A550-55BCF205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747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6791" name="Text Box 7">
            <a:extLst>
              <a:ext uri="{FF2B5EF4-FFF2-40B4-BE49-F238E27FC236}">
                <a16:creationId xmlns:a16="http://schemas.microsoft.com/office/drawing/2014/main" id="{5B7FD44F-D749-4780-BB8E-8AF85051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049463"/>
            <a:ext cx="82391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 Descripción:</a:t>
            </a:r>
            <a:endParaRPr lang="es-PR" altLang="en-US" sz="3600"/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600" i="1"/>
              <a:t>    Actividad continua sin intervalos de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600" i="1"/>
              <a:t>    reposo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Tipos: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600" i="1"/>
              <a:t>  De alta intensidad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600" i="1"/>
              <a:t>  Lento de larga distancia (“Long Slow</a:t>
            </a:r>
          </a:p>
          <a:p>
            <a:pPr lvl="1">
              <a:buClr>
                <a:schemeClr val="tx1"/>
              </a:buClr>
            </a:pPr>
            <a:r>
              <a:rPr lang="es-PR" altLang="en-US" sz="3600" i="1"/>
              <a:t>    Distance” o “LSD”)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600" i="1"/>
              <a:t>  Fartlek o juego de velocidades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>
            <a:extLst>
              <a:ext uri="{FF2B5EF4-FFF2-40B4-BE49-F238E27FC236}">
                <a16:creationId xmlns:a16="http://schemas.microsoft.com/office/drawing/2014/main" id="{91B3CEBC-1728-49DA-B119-9BDBA495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1" name="Text Box 3">
            <a:extLst>
              <a:ext uri="{FF2B5EF4-FFF2-40B4-BE49-F238E27FC236}">
                <a16:creationId xmlns:a16="http://schemas.microsoft.com/office/drawing/2014/main" id="{9A03112F-F5CD-4E1E-B393-8F24B4D7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1A4FD1C2-4373-4D7F-9699-7E113BBE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747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7814" name="Text Box 6">
            <a:extLst>
              <a:ext uri="{FF2B5EF4-FFF2-40B4-BE49-F238E27FC236}">
                <a16:creationId xmlns:a16="http://schemas.microsoft.com/office/drawing/2014/main" id="{6195351E-6887-4ECC-AF49-F4B7D0314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057400"/>
            <a:ext cx="8558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 </a:t>
            </a:r>
            <a:r>
              <a:rPr lang="en-US" altLang="en-US" sz="3200">
                <a:solidFill>
                  <a:schemeClr val="accent2"/>
                </a:solidFill>
              </a:rPr>
              <a:t>* Entrenamiento Contínuo de Alta Intensidad *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247815" name="Text Box 7">
            <a:extLst>
              <a:ext uri="{FF2B5EF4-FFF2-40B4-BE49-F238E27FC236}">
                <a16:creationId xmlns:a16="http://schemas.microsoft.com/office/drawing/2014/main" id="{8FE601DC-BB6A-4D1D-860A-18CE4893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844391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100">
                <a:latin typeface="Arial" panose="020B0604020202020204" pitchFamily="34" charset="0"/>
              </a:rPr>
              <a:t> Intensidades de entrenamiento:</a:t>
            </a:r>
            <a:endParaRPr lang="es-PR" altLang="en-US" sz="3100"/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85-95% Frecuencia Cardiaca Máxima (FCmáx)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100">
                <a:latin typeface="Arial" panose="020B0604020202020204" pitchFamily="34" charset="0"/>
              </a:rPr>
              <a:t> Indicaciones: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100" i="1"/>
              <a:t>  Atletas de tolerancia (e.g., corredores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  pedestres de medio fondo)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100" i="1"/>
              <a:t> </a:t>
            </a:r>
            <a:r>
              <a:rPr lang="es-PR" altLang="en-US" sz="3100">
                <a:latin typeface="Arial" panose="020B0604020202020204" pitchFamily="34" charset="0"/>
              </a:rPr>
              <a:t>Ventajas: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100">
                <a:latin typeface="Arial" panose="020B0604020202020204" pitchFamily="34" charset="0"/>
              </a:rPr>
              <a:t>  </a:t>
            </a:r>
            <a:r>
              <a:rPr lang="es-PR" altLang="en-US" sz="3100" i="1"/>
              <a:t>Aumento en la capacidad para mantener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100" i="1"/>
              <a:t>    un ritmo constante de carrera</a:t>
            </a:r>
            <a:endParaRPr lang="es-PR" altLang="en-US"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>
            <a:extLst>
              <a:ext uri="{FF2B5EF4-FFF2-40B4-BE49-F238E27FC236}">
                <a16:creationId xmlns:a16="http://schemas.microsoft.com/office/drawing/2014/main" id="{EC1C6C4C-858B-49F8-8869-17BC2611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Text Box 3">
            <a:extLst>
              <a:ext uri="{FF2B5EF4-FFF2-40B4-BE49-F238E27FC236}">
                <a16:creationId xmlns:a16="http://schemas.microsoft.com/office/drawing/2014/main" id="{5E2AEDA6-B5DC-49CD-8302-F004C8CB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B700E4A7-4A68-4B5E-BAD7-BB3F9567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747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8840" name="Text Box 8">
            <a:extLst>
              <a:ext uri="{FF2B5EF4-FFF2-40B4-BE49-F238E27FC236}">
                <a16:creationId xmlns:a16="http://schemas.microsoft.com/office/drawing/2014/main" id="{8F37276A-C56A-48B7-96A3-6BA4A458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05150"/>
            <a:ext cx="7696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Intensidades de entrenamiento:</a:t>
            </a:r>
            <a:endParaRPr lang="es-PR" altLang="en-US" sz="3200"/>
          </a:p>
          <a:p>
            <a:pPr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2800" i="1"/>
              <a:t>    60-80% Frecuencia Cardíaca Máxima (FCmáx)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Objetivo principal: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2800" i="1"/>
              <a:t>  Entrenar en distancias o duraciones muy</a:t>
            </a:r>
          </a:p>
          <a:p>
            <a:pPr lvl="1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2800" i="1"/>
              <a:t>    largas 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Tx/>
              <a:buChar char="•"/>
            </a:pPr>
            <a:r>
              <a:rPr lang="es-PR" altLang="en-US" sz="2800" i="1"/>
              <a:t>  </a:t>
            </a:r>
            <a:r>
              <a:rPr lang="es-PR" altLang="en-US" sz="2800">
                <a:latin typeface="Arial" panose="020B0604020202020204" pitchFamily="34" charset="0"/>
              </a:rPr>
              <a:t>Desventajas: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2800">
                <a:latin typeface="Arial" panose="020B0604020202020204" pitchFamily="34" charset="0"/>
              </a:rPr>
              <a:t>  </a:t>
            </a:r>
            <a:r>
              <a:rPr lang="es-PR" altLang="en-US" sz="2800" i="1"/>
              <a:t>Molestias musculares y articulares</a:t>
            </a:r>
          </a:p>
          <a:p>
            <a:pPr lvl="1">
              <a:lnSpc>
                <a:spcPct val="90000"/>
              </a:lnSpc>
              <a:buFontTx/>
              <a:buChar char="»"/>
            </a:pPr>
            <a:r>
              <a:rPr lang="es-PR" altLang="en-US" sz="2800" i="1"/>
              <a:t>  Traumas significativas</a:t>
            </a:r>
            <a:endParaRPr lang="es-PR" altLang="en-US" sz="2800"/>
          </a:p>
        </p:txBody>
      </p:sp>
      <p:sp>
        <p:nvSpPr>
          <p:cNvPr id="248841" name="Text Box 9">
            <a:extLst>
              <a:ext uri="{FF2B5EF4-FFF2-40B4-BE49-F238E27FC236}">
                <a16:creationId xmlns:a16="http://schemas.microsoft.com/office/drawing/2014/main" id="{097EE0AF-E941-4463-8DC0-17B63FE2C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085975"/>
            <a:ext cx="864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en-US" altLang="en-US" sz="3000">
                <a:solidFill>
                  <a:schemeClr val="accent2"/>
                </a:solidFill>
              </a:rPr>
              <a:t>* Entrenamiento Lento de Larga Distancia (LSD) *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>
            <a:extLst>
              <a:ext uri="{FF2B5EF4-FFF2-40B4-BE49-F238E27FC236}">
                <a16:creationId xmlns:a16="http://schemas.microsoft.com/office/drawing/2014/main" id="{643BDA94-7002-463C-95A9-D274BD47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9" name="Text Box 3">
            <a:extLst>
              <a:ext uri="{FF2B5EF4-FFF2-40B4-BE49-F238E27FC236}">
                <a16:creationId xmlns:a16="http://schemas.microsoft.com/office/drawing/2014/main" id="{80992FF8-1CAB-4FFC-956A-0862E613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9860" name="Rectangle 4">
            <a:extLst>
              <a:ext uri="{FF2B5EF4-FFF2-40B4-BE49-F238E27FC236}">
                <a16:creationId xmlns:a16="http://schemas.microsoft.com/office/drawing/2014/main" id="{B7C353ED-A0E9-4A76-981D-5CAF1D11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49863" name="Text Box 7">
            <a:extLst>
              <a:ext uri="{FF2B5EF4-FFF2-40B4-BE49-F238E27FC236}">
                <a16:creationId xmlns:a16="http://schemas.microsoft.com/office/drawing/2014/main" id="{623F7717-4086-41A1-826F-FDFCA229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844675"/>
            <a:ext cx="864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en-US" altLang="en-US" sz="3000">
                <a:solidFill>
                  <a:schemeClr val="accent2"/>
                </a:solidFill>
              </a:rPr>
              <a:t>* Entrenamiento Lento de Larga Distancia (LSD) *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249864" name="Text Box 8">
            <a:extLst>
              <a:ext uri="{FF2B5EF4-FFF2-40B4-BE49-F238E27FC236}">
                <a16:creationId xmlns:a16="http://schemas.microsoft.com/office/drawing/2014/main" id="{FED8E5CA-B177-4317-99A2-30443425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543175"/>
            <a:ext cx="82661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2900">
                <a:latin typeface="Arial" panose="020B0604020202020204" pitchFamily="34" charset="0"/>
              </a:rPr>
              <a:t>Poblaciones beneficiadas/Indicaciones: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900">
                <a:latin typeface="Arial" panose="020B0604020202020204" pitchFamily="34" charset="0"/>
              </a:rPr>
              <a:t>  </a:t>
            </a:r>
            <a:r>
              <a:rPr lang="es-PR" altLang="en-US" sz="2900" i="1"/>
              <a:t>Individuos que buscan mantener una buena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aptitud física y salud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900" i="1"/>
              <a:t>  Atletas que compiten en deportes de equipo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cuyo fin es mejorar su nivel de aptitud 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tolerancia cardiorrespiratoria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900" i="1"/>
              <a:t>  Deportistas que se encuentran que la fase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transitoria de su programa de entrenamiento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que solo desean mantener su condición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900" i="1"/>
              <a:t>    aeróbica</a:t>
            </a:r>
            <a:endParaRPr lang="es-PR" altLang="en-US" sz="2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>
            <a:extLst>
              <a:ext uri="{FF2B5EF4-FFF2-40B4-BE49-F238E27FC236}">
                <a16:creationId xmlns:a16="http://schemas.microsoft.com/office/drawing/2014/main" id="{58EEB928-10AA-4BFF-914E-E23A8E49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Text Box 3">
            <a:extLst>
              <a:ext uri="{FF2B5EF4-FFF2-40B4-BE49-F238E27FC236}">
                <a16:creationId xmlns:a16="http://schemas.microsoft.com/office/drawing/2014/main" id="{3A8DBB09-ADB0-4A9D-85DA-65251062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0884" name="Rectangle 4">
            <a:extLst>
              <a:ext uri="{FF2B5EF4-FFF2-40B4-BE49-F238E27FC236}">
                <a16:creationId xmlns:a16="http://schemas.microsoft.com/office/drawing/2014/main" id="{1EADD172-BC74-46FB-9AB0-C504427C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2604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Continuo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0887" name="Text Box 7">
            <a:extLst>
              <a:ext uri="{FF2B5EF4-FFF2-40B4-BE49-F238E27FC236}">
                <a16:creationId xmlns:a16="http://schemas.microsoft.com/office/drawing/2014/main" id="{29998BCA-333E-4C4F-AE24-4EA50B6A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8129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Fartlek (Juego de Velocidades)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0888" name="Text Box 8">
            <a:extLst>
              <a:ext uri="{FF2B5EF4-FFF2-40B4-BE49-F238E27FC236}">
                <a16:creationId xmlns:a16="http://schemas.microsoft.com/office/drawing/2014/main" id="{F6DBFDBA-3DF9-415F-A2C2-3B4EBB04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409825"/>
            <a:ext cx="8316912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000">
                <a:latin typeface="Arial" panose="020B0604020202020204" pitchFamily="34" charset="0"/>
              </a:rPr>
              <a:t>  Descripción/Características:</a:t>
            </a:r>
            <a:endParaRPr lang="es-PR" altLang="en-US" sz="300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Ejercicio continuo con intervalos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Duración</a:t>
            </a:r>
            <a:r>
              <a:rPr lang="es-PR" altLang="en-US" sz="3000" i="1"/>
              <a:t>: 45 minutos o más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Intensidad</a:t>
            </a:r>
            <a:r>
              <a:rPr lang="es-PR" altLang="en-US" sz="3000" i="1"/>
              <a:t>: De Alta a baja (eventualmente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000" i="1"/>
              <a:t>   aumentar velocidad a una alta)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Lugar</a:t>
            </a:r>
            <a:r>
              <a:rPr lang="es-PR" altLang="en-US" sz="3000" i="1"/>
              <a:t>: El campo/colinas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Objetivo</a:t>
            </a:r>
            <a:r>
              <a:rPr lang="es-PR" altLang="en-US" sz="3000" i="1"/>
              <a:t>: Diversión, forma libre de entrenar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Ventaja</a:t>
            </a:r>
            <a:r>
              <a:rPr lang="es-PR" altLang="en-US" sz="3000" i="1"/>
              <a:t>: Provee variedad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Atletas beneficiados</a:t>
            </a:r>
            <a:r>
              <a:rPr lang="es-PR" altLang="en-US" sz="3000" i="1"/>
              <a:t>: Corredores de fondo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000" i="1"/>
              <a:t> </a:t>
            </a:r>
            <a:r>
              <a:rPr lang="es-PR" altLang="en-US" sz="3000" i="1" u="sng"/>
              <a:t>Origen</a:t>
            </a:r>
            <a:r>
              <a:rPr lang="es-PR" altLang="en-US" sz="3000" i="1"/>
              <a:t>: Suecia, década de los treinta</a:t>
            </a:r>
            <a:endParaRPr lang="es-PR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>
            <a:extLst>
              <a:ext uri="{FF2B5EF4-FFF2-40B4-BE49-F238E27FC236}">
                <a16:creationId xmlns:a16="http://schemas.microsoft.com/office/drawing/2014/main" id="{5553C1FA-F8F4-40DE-BDE5-F565F9D7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7" name="Text Box 3">
            <a:extLst>
              <a:ext uri="{FF2B5EF4-FFF2-40B4-BE49-F238E27FC236}">
                <a16:creationId xmlns:a16="http://schemas.microsoft.com/office/drawing/2014/main" id="{635ACEAF-4A1F-47D6-A721-BF924A56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5A3CEABD-5034-488E-9F4A-330D0E24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81ADE24C-A418-4E0E-9DE0-5958FA090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9526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Descripción General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FDAB1E26-EE62-4014-AD78-160F5997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776538"/>
            <a:ext cx="8132763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Consiste en realizar una serie de ejercicios/actividades específicas (diferentes) alrededor de un conjunto de estaciones (6 a 10)</a:t>
            </a:r>
          </a:p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a través de las cuales</a:t>
            </a:r>
          </a:p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 la persona progresa</a:t>
            </a:r>
          </a:p>
          <a:p>
            <a:pPr algn="ctr">
              <a:lnSpc>
                <a:spcPct val="90000"/>
              </a:lnSpc>
              <a:buFont typeface="Garamond" panose="02020404030301010803" pitchFamily="18" charset="0"/>
              <a:buNone/>
            </a:pPr>
            <a:r>
              <a:rPr lang="es-PR" altLang="en-US" sz="3700">
                <a:latin typeface="Arial" panose="020B0604020202020204" pitchFamily="34" charset="0"/>
              </a:rPr>
              <a:t> lo más rápidamente posible</a:t>
            </a:r>
            <a:endParaRPr lang="es-PR" altLang="en-US" sz="3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>
            <a:extLst>
              <a:ext uri="{FF2B5EF4-FFF2-40B4-BE49-F238E27FC236}">
                <a16:creationId xmlns:a16="http://schemas.microsoft.com/office/drawing/2014/main" id="{189BA3C2-7468-48A6-92AD-35CFAF62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Text Box 3">
            <a:extLst>
              <a:ext uri="{FF2B5EF4-FFF2-40B4-BE49-F238E27FC236}">
                <a16:creationId xmlns:a16="http://schemas.microsoft.com/office/drawing/2014/main" id="{03696CD4-9F09-4FA1-84C2-D9DF2159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id="{989F13FF-FAF4-4F37-A84D-60E11630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2933" name="Text Box 5">
            <a:extLst>
              <a:ext uri="{FF2B5EF4-FFF2-40B4-BE49-F238E27FC236}">
                <a16:creationId xmlns:a16="http://schemas.microsoft.com/office/drawing/2014/main" id="{6C3DEA56-4A50-4E27-94C7-9AB2D0C3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9526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Características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2935" name="Text Box 7">
            <a:extLst>
              <a:ext uri="{FF2B5EF4-FFF2-40B4-BE49-F238E27FC236}">
                <a16:creationId xmlns:a16="http://schemas.microsoft.com/office/drawing/2014/main" id="{0F2D7C61-3DE4-46BF-A44F-C58453C4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00338"/>
            <a:ext cx="8001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</a:t>
            </a:r>
            <a:r>
              <a:rPr lang="es-PR" altLang="en-US" sz="2800">
                <a:latin typeface="Arial" panose="020B0604020202020204" pitchFamily="34" charset="0"/>
              </a:rPr>
              <a:t>Se ejecutan una serie de ejercicios 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actividades en una secuencia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determinada (circuito)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Un circuito posee de 6 a 10 estaciones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Se realiza un ejercicio particular en cada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estación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800">
                <a:latin typeface="Arial" panose="020B0604020202020204" pitchFamily="34" charset="0"/>
              </a:rPr>
              <a:t>  Se requiere progresar a través del circuito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 lo más rápidamente posible</a:t>
            </a:r>
            <a:endParaRPr lang="es-P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>
            <a:extLst>
              <a:ext uri="{FF2B5EF4-FFF2-40B4-BE49-F238E27FC236}">
                <a16:creationId xmlns:a16="http://schemas.microsoft.com/office/drawing/2014/main" id="{1308284E-6EED-4102-8F95-D0C9AAF2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5" name="Text Box 3">
            <a:extLst>
              <a:ext uri="{FF2B5EF4-FFF2-40B4-BE49-F238E27FC236}">
                <a16:creationId xmlns:a16="http://schemas.microsoft.com/office/drawing/2014/main" id="{49FC2B84-0812-4D99-86FB-9A608A75C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23C5220F-8237-45F3-ACFA-9385DFC6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3957" name="Text Box 5">
            <a:extLst>
              <a:ext uri="{FF2B5EF4-FFF2-40B4-BE49-F238E27FC236}">
                <a16:creationId xmlns:a16="http://schemas.microsoft.com/office/drawing/2014/main" id="{6C5B1EAE-CE68-4102-87E3-B1B98817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952625"/>
            <a:ext cx="6291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Beneficios/Adaptaciones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3958" name="Text Box 6">
            <a:extLst>
              <a:ext uri="{FF2B5EF4-FFF2-40B4-BE49-F238E27FC236}">
                <a16:creationId xmlns:a16="http://schemas.microsoft.com/office/drawing/2014/main" id="{5EDD9ED3-4056-4337-BB2E-D1D3EEFE9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544763"/>
            <a:ext cx="84121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Incremento modesto en la</a:t>
            </a:r>
          </a:p>
          <a:p>
            <a:pPr>
              <a:buClr>
                <a:schemeClr val="tx1"/>
              </a:buClr>
            </a:pPr>
            <a:r>
              <a:rPr lang="es-PR" altLang="en-US" sz="3200">
                <a:latin typeface="Arial" panose="020B0604020202020204" pitchFamily="34" charset="0"/>
              </a:rPr>
              <a:t>   capacidad/tolerancia aeróbica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/>
              <a:t>  </a:t>
            </a:r>
            <a:r>
              <a:rPr lang="es-PR" altLang="en-US" sz="3200">
                <a:latin typeface="Arial" panose="020B0604020202020204" pitchFamily="34" charset="0"/>
              </a:rPr>
              <a:t>Aumento en la fortaleza muscular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Incremento en la tolerancia</a:t>
            </a:r>
          </a:p>
          <a:p>
            <a:pPr>
              <a:buClr>
                <a:schemeClr val="tx1"/>
              </a:buClr>
            </a:pPr>
            <a:r>
              <a:rPr lang="es-PR" altLang="en-US" sz="3200">
                <a:latin typeface="Arial" panose="020B0604020202020204" pitchFamily="34" charset="0"/>
              </a:rPr>
              <a:t>   muscular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Aumento en la flexibilidad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Incremento en masa corporal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Reducción en la grasa total del cuerpo</a:t>
            </a:r>
            <a:r>
              <a:rPr lang="es-PR" altLang="en-US" sz="3000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>
            <a:extLst>
              <a:ext uri="{FF2B5EF4-FFF2-40B4-BE49-F238E27FC236}">
                <a16:creationId xmlns:a16="http://schemas.microsoft.com/office/drawing/2014/main" id="{1BE804C8-3F45-4378-BD7C-DC7B13DF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9" name="Text Box 3">
            <a:extLst>
              <a:ext uri="{FF2B5EF4-FFF2-40B4-BE49-F238E27FC236}">
                <a16:creationId xmlns:a16="http://schemas.microsoft.com/office/drawing/2014/main" id="{F8428F96-67AE-4F81-857F-7C899FDA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Entrenamiento (Ejercicios Crónicos)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A3D8BC19-1A7A-48EB-B9D3-DBDA1B52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31127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Circuito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4981" name="Text Box 5">
            <a:extLst>
              <a:ext uri="{FF2B5EF4-FFF2-40B4-BE49-F238E27FC236}">
                <a16:creationId xmlns:a16="http://schemas.microsoft.com/office/drawing/2014/main" id="{26EE39B9-D154-4655-B68E-866B574B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7802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Entrenamiento con Resistencias en Circuito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4982" name="Text Box 6">
            <a:extLst>
              <a:ext uri="{FF2B5EF4-FFF2-40B4-BE49-F238E27FC236}">
                <a16:creationId xmlns:a16="http://schemas.microsoft.com/office/drawing/2014/main" id="{4001F70A-4674-4394-BF6B-6B7E28B7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668588"/>
            <a:ext cx="8670925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3100">
                <a:latin typeface="Arial" panose="020B0604020202020204" pitchFamily="34" charset="0"/>
              </a:rPr>
              <a:t>Descripción:</a:t>
            </a:r>
            <a:endParaRPr lang="es-PR" altLang="en-US" sz="290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s-PR" altLang="en-US" sz="2900"/>
              <a:t>    </a:t>
            </a:r>
            <a:r>
              <a:rPr lang="es-PR" altLang="en-US" sz="3000" i="1"/>
              <a:t>Representa un entrenamiento en circuito,</a:t>
            </a:r>
          </a:p>
          <a:p>
            <a:pPr>
              <a:buClr>
                <a:schemeClr val="tx1"/>
              </a:buClr>
            </a:pPr>
            <a:r>
              <a:rPr lang="es-PR" altLang="en-US" sz="3000" i="1"/>
              <a:t>    combinado con el entrenamiento con resistencias</a:t>
            </a:r>
            <a:endParaRPr lang="es-PR" altLang="en-US" sz="2900" i="1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Intensidad:</a:t>
            </a:r>
            <a:r>
              <a:rPr lang="es-PR" altLang="en-US" sz="2900"/>
              <a:t> 4</a:t>
            </a:r>
            <a:r>
              <a:rPr lang="es-PR" altLang="en-US" sz="3000" i="1"/>
              <a:t>0% - 60% de la fortaleza máxima</a:t>
            </a:r>
            <a:endParaRPr lang="es-PR" altLang="en-US" sz="29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Duración:</a:t>
            </a:r>
            <a:r>
              <a:rPr lang="es-PR" altLang="en-US" sz="2900"/>
              <a:t> </a:t>
            </a:r>
            <a:r>
              <a:rPr lang="es-PR" altLang="en-US" sz="3000" i="1"/>
              <a:t>30 segundos</a:t>
            </a:r>
            <a:endParaRPr lang="es-PR" altLang="en-US" sz="290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Intervalos de recuperación (reposo):</a:t>
            </a:r>
            <a:r>
              <a:rPr lang="es-PR" altLang="en-US" sz="2900"/>
              <a:t> </a:t>
            </a:r>
            <a:r>
              <a:rPr lang="es-PR" altLang="en-US" sz="3000" i="1"/>
              <a:t>15  seg.</a:t>
            </a:r>
            <a:r>
              <a:rPr lang="es-PR" altLang="en-US" sz="2900" i="1"/>
              <a:t>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/>
              <a:t>  </a:t>
            </a:r>
            <a:r>
              <a:rPr lang="es-PR" altLang="en-US" sz="3100">
                <a:latin typeface="Arial" panose="020B0604020202020204" pitchFamily="34" charset="0"/>
              </a:rPr>
              <a:t># Estaciones:</a:t>
            </a:r>
            <a:r>
              <a:rPr lang="es-PR" altLang="en-US" sz="2900"/>
              <a:t> </a:t>
            </a:r>
            <a:r>
              <a:rPr lang="es-PR" altLang="en-US" sz="3000" i="1"/>
              <a:t>6 - 8</a:t>
            </a:r>
            <a:endParaRPr lang="es-PR" altLang="en-US" sz="2900" i="1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2900" i="1"/>
              <a:t>  </a:t>
            </a:r>
            <a:r>
              <a:rPr lang="es-PR" altLang="en-US" sz="3100">
                <a:latin typeface="Arial" panose="020B0604020202020204" pitchFamily="34" charset="0"/>
              </a:rPr>
              <a:t># Series (“sets”):</a:t>
            </a:r>
            <a:r>
              <a:rPr lang="es-PR" altLang="en-US" sz="2900" i="1"/>
              <a:t> </a:t>
            </a:r>
            <a:r>
              <a:rPr lang="es-PR" altLang="en-US" sz="3000" i="1"/>
              <a:t>2 - 3</a:t>
            </a:r>
            <a:endParaRPr lang="es-PR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>
            <a:extLst>
              <a:ext uri="{FF2B5EF4-FFF2-40B4-BE49-F238E27FC236}">
                <a16:creationId xmlns:a16="http://schemas.microsoft.com/office/drawing/2014/main" id="{12797A4F-9EF2-4840-BEA7-AF5854DC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Text Box 3">
            <a:extLst>
              <a:ext uri="{FF2B5EF4-FFF2-40B4-BE49-F238E27FC236}">
                <a16:creationId xmlns:a16="http://schemas.microsoft.com/office/drawing/2014/main" id="{EC5C5809-99D3-4E21-BC66-0FBD80E9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BFCCEBFC-8046-41C4-A88B-F33BE449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9702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Diseño de la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6005" name="Text Box 5">
            <a:extLst>
              <a:ext uri="{FF2B5EF4-FFF2-40B4-BE49-F238E27FC236}">
                <a16:creationId xmlns:a16="http://schemas.microsoft.com/office/drawing/2014/main" id="{BF141A55-7BD3-4685-871B-276C5DFC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392363"/>
            <a:ext cx="459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Tipos de Diseño *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56006" name="Text Box 6">
            <a:extLst>
              <a:ext uri="{FF2B5EF4-FFF2-40B4-BE49-F238E27FC236}">
                <a16:creationId xmlns:a16="http://schemas.microsoft.com/office/drawing/2014/main" id="{5A2B9987-56C0-4A38-97C5-8B075914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3194050"/>
            <a:ext cx="74549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400">
                <a:latin typeface="Arial" panose="020B0604020202020204" pitchFamily="34" charset="0"/>
              </a:rPr>
              <a:t> </a:t>
            </a:r>
            <a:r>
              <a:rPr lang="es-PR" altLang="en-US" sz="4800">
                <a:latin typeface="Arial" panose="020B0604020202020204" pitchFamily="34" charset="0"/>
              </a:rPr>
              <a:t>Transversal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800">
                <a:latin typeface="Arial" panose="020B0604020202020204" pitchFamily="34" charset="0"/>
              </a:rPr>
              <a:t>  (“cross-sectional”)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800">
                <a:latin typeface="Arial" panose="020B0604020202020204" pitchFamily="34" charset="0"/>
              </a:rPr>
              <a:t> Longitidinal (“cohort”)  </a:t>
            </a:r>
            <a:endParaRPr lang="es-PR" altLang="en-US" sz="4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>
            <a:extLst>
              <a:ext uri="{FF2B5EF4-FFF2-40B4-BE49-F238E27FC236}">
                <a16:creationId xmlns:a16="http://schemas.microsoft.com/office/drawing/2014/main" id="{D1D2AEAF-02BE-4301-81EC-963825FB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6" name="Text Box 4">
            <a:extLst>
              <a:ext uri="{FF2B5EF4-FFF2-40B4-BE49-F238E27FC236}">
                <a16:creationId xmlns:a16="http://schemas.microsoft.com/office/drawing/2014/main" id="{1FF78C0E-9B26-46B1-A703-97F7D495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23850"/>
            <a:ext cx="8867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900">
                <a:solidFill>
                  <a:schemeClr val="accent2"/>
                </a:solidFill>
                <a:latin typeface="Arial" panose="020B0604020202020204" pitchFamily="34" charset="0"/>
              </a:rPr>
              <a:t>Fisiologia del Ejercicio: Trasfondo Histórico</a:t>
            </a:r>
          </a:p>
        </p:txBody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352E22F4-C7BD-466B-89F2-83C95178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0"/>
              <a:t>1885: </a:t>
            </a:r>
            <a:r>
              <a:rPr lang="en-US" altLang="en-US" sz="2800" b="0" i="1"/>
              <a:t>Fernand La Grange - Primer libro de texto sobre Fisiología del Ejercicio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1921: </a:t>
            </a:r>
            <a:r>
              <a:rPr lang="en-US" altLang="en-US" sz="2800" b="0" i="1"/>
              <a:t>A.V. Hill - Premio Nobel en Metabolismo Energético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J.S. Haldane -</a:t>
            </a:r>
            <a:r>
              <a:rPr lang="en-US" altLang="en-US" sz="2800" b="0" i="1"/>
              <a:t> Métodos/Materiales VO</a:t>
            </a:r>
            <a:r>
              <a:rPr lang="en-US" altLang="en-US" sz="2800" b="0" i="1" baseline="-2500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1927-47:</a:t>
            </a:r>
            <a:r>
              <a:rPr lang="en-US" altLang="en-US" sz="2800" b="0" i="1"/>
              <a:t> Harvard Fatigue Laboratory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1941-66:</a:t>
            </a:r>
            <a:r>
              <a:rPr lang="en-US" altLang="en-US" sz="2800" b="0" i="1"/>
              <a:t> Influencia Escandinava - Asmussen, Nielsen, Christensen, Hansen, Åstrand, Bergstrom, Saltin</a:t>
            </a:r>
          </a:p>
          <a:p>
            <a:pPr>
              <a:lnSpc>
                <a:spcPct val="90000"/>
              </a:lnSpc>
            </a:pPr>
            <a:r>
              <a:rPr lang="en-US" altLang="en-US" sz="2800" b="0"/>
              <a:t>Fisiología del Ejercicio Moderno:</a:t>
            </a:r>
            <a:r>
              <a:rPr lang="en-US" altLang="en-US" sz="2800" b="0" i="1"/>
              <a:t> Bergstrom, Saltin, Edgerton, Gollnick, entre otros </a:t>
            </a:r>
            <a:endParaRPr lang="en-US" alt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>
            <a:extLst>
              <a:ext uri="{FF2B5EF4-FFF2-40B4-BE49-F238E27FC236}">
                <a16:creationId xmlns:a16="http://schemas.microsoft.com/office/drawing/2014/main" id="{A3740B3A-9A64-4925-B017-DFA4E1C3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7" name="Text Box 3">
            <a:extLst>
              <a:ext uri="{FF2B5EF4-FFF2-40B4-BE49-F238E27FC236}">
                <a16:creationId xmlns:a16="http://schemas.microsoft.com/office/drawing/2014/main" id="{98A5A69C-BFAC-4289-91C6-8D143FC4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id="{F34135A6-865E-4578-B84C-920C9CA6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3112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7029" name="Text Box 5">
            <a:extLst>
              <a:ext uri="{FF2B5EF4-FFF2-40B4-BE49-F238E27FC236}">
                <a16:creationId xmlns:a16="http://schemas.microsoft.com/office/drawing/2014/main" id="{8C99CCE1-9C0F-4B4E-B76E-82FCF2EF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1990725"/>
            <a:ext cx="595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TRANSVERSAL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7030" name="Text Box 6">
            <a:extLst>
              <a:ext uri="{FF2B5EF4-FFF2-40B4-BE49-F238E27FC236}">
                <a16:creationId xmlns:a16="http://schemas.microsoft.com/office/drawing/2014/main" id="{DC59D218-DD18-4DDA-8FE9-56DC7323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57031" name="Text Box 7">
            <a:extLst>
              <a:ext uri="{FF2B5EF4-FFF2-40B4-BE49-F238E27FC236}">
                <a16:creationId xmlns:a16="http://schemas.microsoft.com/office/drawing/2014/main" id="{4F7A4E10-B87C-444F-871B-73552E061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52700"/>
            <a:ext cx="84328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>
                <a:latin typeface="Arial" panose="020B0604020202020204" pitchFamily="34" charset="0"/>
              </a:rPr>
              <a:t> Descripción: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>
                <a:latin typeface="Arial" panose="020B0604020202020204" pitchFamily="34" charset="0"/>
              </a:rPr>
              <a:t>   </a:t>
            </a:r>
            <a:r>
              <a:rPr lang="es-PR" altLang="en-US" sz="3400" i="1"/>
              <a:t>Se llevan a cabo pruebas sobre una gran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sección cruzada de población en un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momento específico, y las diferencias entre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grupos individuales dentro de esta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población se usan para estimar los cambios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en cualquier variable fisiológica dada 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través del tiempo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  <p:bldP spid="257030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>
            <a:extLst>
              <a:ext uri="{FF2B5EF4-FFF2-40B4-BE49-F238E27FC236}">
                <a16:creationId xmlns:a16="http://schemas.microsoft.com/office/drawing/2014/main" id="{C1866CE0-6A9C-46F6-BBA6-BE0931A8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Text Box 3">
            <a:extLst>
              <a:ext uri="{FF2B5EF4-FFF2-40B4-BE49-F238E27FC236}">
                <a16:creationId xmlns:a16="http://schemas.microsoft.com/office/drawing/2014/main" id="{F85C6BA7-467A-47E0-A7CB-C3ED6C5A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id="{3E61E58D-7498-4C22-BC96-33942A34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3112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58053" name="Text Box 5">
            <a:extLst>
              <a:ext uri="{FF2B5EF4-FFF2-40B4-BE49-F238E27FC236}">
                <a16:creationId xmlns:a16="http://schemas.microsoft.com/office/drawing/2014/main" id="{4868A73F-C95D-46EE-A8ED-12122B1A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1452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TRANSVERSAL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8054" name="Text Box 6">
            <a:extLst>
              <a:ext uri="{FF2B5EF4-FFF2-40B4-BE49-F238E27FC236}">
                <a16:creationId xmlns:a16="http://schemas.microsoft.com/office/drawing/2014/main" id="{810FDA85-CA9B-4A51-B522-BDC63F6C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58055" name="Text Box 7">
            <a:extLst>
              <a:ext uri="{FF2B5EF4-FFF2-40B4-BE49-F238E27FC236}">
                <a16:creationId xmlns:a16="http://schemas.microsoft.com/office/drawing/2014/main" id="{4AC1323D-BDB4-4660-A85A-345E5BF5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3200">
                <a:latin typeface="Arial" panose="020B0604020202020204" pitchFamily="34" charset="0"/>
              </a:rPr>
              <a:t>Características: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3200" i="1"/>
              <a:t>Se recogen datos una sola vez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La población es diversa (heterogénea)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Basado en las variables fisiológicas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evaluadas, se realizan comparaciones 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inferencias entre los grupos de cada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población estudiada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Las conclusiones son extrapoladas a través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del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  <p:bldP spid="258054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>
            <a:extLst>
              <a:ext uri="{FF2B5EF4-FFF2-40B4-BE49-F238E27FC236}">
                <a16:creationId xmlns:a16="http://schemas.microsoft.com/office/drawing/2014/main" id="{C83285FF-3BCD-4FED-9881-3483BC1B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5" name="Text Box 3">
            <a:extLst>
              <a:ext uri="{FF2B5EF4-FFF2-40B4-BE49-F238E27FC236}">
                <a16:creationId xmlns:a16="http://schemas.microsoft.com/office/drawing/2014/main" id="{B21042D0-6663-466D-9E7F-7C54A668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0F988669-FD1F-4F3D-B0E6-69BB00C8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230313"/>
            <a:ext cx="8472488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Investigación: TRANSVERSAL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259077" name="Text Box 5">
            <a:extLst>
              <a:ext uri="{FF2B5EF4-FFF2-40B4-BE49-F238E27FC236}">
                <a16:creationId xmlns:a16="http://schemas.microsoft.com/office/drawing/2014/main" id="{A619306B-E7B4-4E36-8D83-B207F7649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65417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Ejemplo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59078" name="Text Box 6">
            <a:extLst>
              <a:ext uri="{FF2B5EF4-FFF2-40B4-BE49-F238E27FC236}">
                <a16:creationId xmlns:a16="http://schemas.microsoft.com/office/drawing/2014/main" id="{48EAFEC3-2963-4EE6-B0C1-4F55CCED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59079" name="Text Box 7">
            <a:extLst>
              <a:ext uri="{FF2B5EF4-FFF2-40B4-BE49-F238E27FC236}">
                <a16:creationId xmlns:a16="http://schemas.microsoft.com/office/drawing/2014/main" id="{F598EB04-4F35-4F22-9C26-75BF51EB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189163"/>
            <a:ext cx="8910637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95000"/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2800">
                <a:latin typeface="Arial" panose="020B0604020202020204" pitchFamily="34" charset="0"/>
              </a:rPr>
              <a:t>Hipótesis: </a:t>
            </a:r>
            <a:r>
              <a:rPr lang="es-PR" altLang="en-US" sz="2800" i="1"/>
              <a:t>Corredores pedestres de fondo aumentan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 i="1"/>
              <a:t>   la Lipoproteína de Alta Densidad (HDL-C)  sanguínea</a:t>
            </a:r>
            <a:r>
              <a:rPr lang="es-PR" altLang="en-US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800" i="1">
                <a:latin typeface="Arial" panose="020B0604020202020204" pitchFamily="34" charset="0"/>
              </a:rPr>
              <a:t> </a:t>
            </a:r>
            <a:r>
              <a:rPr lang="es-PR" altLang="en-US" sz="2800">
                <a:latin typeface="Arial" panose="020B0604020202020204" pitchFamily="34" charset="0"/>
              </a:rPr>
              <a:t>Se llevan a cabo pruebas fisiológicas de sujetos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800">
                <a:latin typeface="Arial" panose="020B0604020202020204" pitchFamily="34" charset="0"/>
              </a:rPr>
              <a:t>  en los siguientes grupos:</a:t>
            </a:r>
            <a:endParaRPr lang="es-PR" altLang="en-US" sz="2800" i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>
                <a:latin typeface="Arial" panose="020B0604020202020204" pitchFamily="34" charset="0"/>
              </a:rPr>
              <a:t> </a:t>
            </a:r>
            <a:r>
              <a:rPr lang="es-PR" altLang="en-US" sz="2800" i="1"/>
              <a:t>No corren ningún millaje por semana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800" i="1"/>
              <a:t>  Corren  48 kilómetros (30 millas) por semana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800" i="1"/>
              <a:t>  Corren 97 kilómetros (60 millas) por semana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800" i="1"/>
              <a:t>  Corren 148 kilómetros (90 millas) por smana</a:t>
            </a:r>
            <a:endParaRPr lang="es-PR" altLang="en-US" sz="3200" i="1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200" i="1"/>
              <a:t>  </a:t>
            </a:r>
            <a:r>
              <a:rPr lang="es-PR" altLang="en-US" sz="2800">
                <a:latin typeface="Arial" panose="020B0604020202020204" pitchFamily="34" charset="0"/>
              </a:rPr>
              <a:t>Se comparan resultados de cada grupo: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200" i="1"/>
              <a:t>    </a:t>
            </a:r>
            <a:r>
              <a:rPr lang="es-PR" altLang="en-US" sz="2800" i="1"/>
              <a:t>Esto se basa en el nivel de ejecutoria de la carrera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800" i="1"/>
              <a:t>  </a:t>
            </a:r>
            <a:r>
              <a:rPr lang="es-PR" altLang="en-US" sz="2800">
                <a:latin typeface="Arial" panose="020B0604020202020204" pitchFamily="34" charset="0"/>
              </a:rPr>
              <a:t>Se derivan conclusiones/inferencias</a:t>
            </a:r>
            <a:endParaRPr lang="es-PR" alt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utoUpdateAnimBg="0"/>
      <p:bldP spid="259078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20509F97-F4F7-4E03-8339-CFAC88CD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BE9870C8-3B95-406C-9337-886843C3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INVESTIGACIÓN TRANSVERSAL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3DE802CB-43F9-4389-BB94-29739DD0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349375"/>
            <a:ext cx="5724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>
            <a:extLst>
              <a:ext uri="{FF2B5EF4-FFF2-40B4-BE49-F238E27FC236}">
                <a16:creationId xmlns:a16="http://schemas.microsoft.com/office/drawing/2014/main" id="{9B5E82C3-D9AE-4538-B09D-E4C1BD92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099" name="Text Box 3">
            <a:extLst>
              <a:ext uri="{FF2B5EF4-FFF2-40B4-BE49-F238E27FC236}">
                <a16:creationId xmlns:a16="http://schemas.microsoft.com/office/drawing/2014/main" id="{73C185F6-DDB4-41D7-AC20-4139C385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0A82CB43-18B6-4331-977C-4C23618D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4128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0101" name="Text Box 5">
            <a:extLst>
              <a:ext uri="{FF2B5EF4-FFF2-40B4-BE49-F238E27FC236}">
                <a16:creationId xmlns:a16="http://schemas.microsoft.com/office/drawing/2014/main" id="{A742C99E-5F84-47AB-976F-C04B3E1B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2200275"/>
            <a:ext cx="5707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LONGITUDINAL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60102" name="Text Box 6">
            <a:extLst>
              <a:ext uri="{FF2B5EF4-FFF2-40B4-BE49-F238E27FC236}">
                <a16:creationId xmlns:a16="http://schemas.microsoft.com/office/drawing/2014/main" id="{3D637864-83A2-4750-9531-B1FE56B6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0103" name="Text Box 7">
            <a:extLst>
              <a:ext uri="{FF2B5EF4-FFF2-40B4-BE49-F238E27FC236}">
                <a16:creationId xmlns:a16="http://schemas.microsoft.com/office/drawing/2014/main" id="{851D17B5-5319-4E1E-8FDF-C9D8A3B2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938463"/>
            <a:ext cx="81534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Descripción: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>
                <a:latin typeface="Arial" panose="020B0604020202020204" pitchFamily="34" charset="0"/>
              </a:rPr>
              <a:t>  </a:t>
            </a:r>
            <a:r>
              <a:rPr lang="es-PR" altLang="en-US" sz="4100" i="1"/>
              <a:t>Los participantes son sometidos a 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prueba una o más veces después de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las pruebas iniciales para medir sus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cambios a lo largo del tiempo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26010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>
            <a:extLst>
              <a:ext uri="{FF2B5EF4-FFF2-40B4-BE49-F238E27FC236}">
                <a16:creationId xmlns:a16="http://schemas.microsoft.com/office/drawing/2014/main" id="{C65D7A1C-93FB-4AF3-9F3B-E5C94F15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3" name="Text Box 3">
            <a:extLst>
              <a:ext uri="{FF2B5EF4-FFF2-40B4-BE49-F238E27FC236}">
                <a16:creationId xmlns:a16="http://schemas.microsoft.com/office/drawing/2014/main" id="{9CCE3ECC-ED58-4291-BC96-AFBD7BA48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93F12360-7B38-40B1-8CD6-CF0E755F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311275"/>
            <a:ext cx="7916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1125" name="Text Box 5">
            <a:extLst>
              <a:ext uri="{FF2B5EF4-FFF2-40B4-BE49-F238E27FC236}">
                <a16:creationId xmlns:a16="http://schemas.microsoft.com/office/drawing/2014/main" id="{6A713329-30FF-480A-9A77-C0BD52F53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14525"/>
            <a:ext cx="854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Diseño LONGITUDINAL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61126" name="Text Box 6">
            <a:extLst>
              <a:ext uri="{FF2B5EF4-FFF2-40B4-BE49-F238E27FC236}">
                <a16:creationId xmlns:a16="http://schemas.microsoft.com/office/drawing/2014/main" id="{47B29811-13AC-43E3-9E31-B6EB460E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1127" name="Text Box 7">
            <a:extLst>
              <a:ext uri="{FF2B5EF4-FFF2-40B4-BE49-F238E27FC236}">
                <a16:creationId xmlns:a16="http://schemas.microsoft.com/office/drawing/2014/main" id="{007EDE10-B747-4396-82F3-3580D55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3200">
                <a:latin typeface="Arial" panose="020B0604020202020204" pitchFamily="34" charset="0"/>
              </a:rPr>
              <a:t>Características: </a:t>
            </a:r>
            <a:r>
              <a:rPr lang="es-PR" altLang="en-US" sz="3200" i="1">
                <a:latin typeface="Arial" panose="020B0604020202020204" pitchFamily="34" charset="0"/>
              </a:rPr>
              <a:t>Diseño más preciso</a:t>
            </a:r>
            <a:endParaRPr lang="es-PR" altLang="en-US" sz="32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>
                <a:latin typeface="Arial" panose="020B0604020202020204" pitchFamily="34" charset="0"/>
              </a:rPr>
              <a:t>  </a:t>
            </a:r>
            <a:r>
              <a:rPr lang="es-PR" altLang="en-US" sz="3200" i="1"/>
              <a:t>Se realizan pruebas iniciales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Se repiten las pruebas una o más veces a lo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largo de un tiempo dado (se recogen datos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a intervalos)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Se comparan los cambios (las variables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fisiológicas evaluadas) individuales de los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200" i="1"/>
              <a:t>    resultados de las diferentes  pruebas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200" i="1"/>
              <a:t>  Se postulan 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utoUpdateAnimBg="0"/>
      <p:bldP spid="261126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>
            <a:extLst>
              <a:ext uri="{FF2B5EF4-FFF2-40B4-BE49-F238E27FC236}">
                <a16:creationId xmlns:a16="http://schemas.microsoft.com/office/drawing/2014/main" id="{BB639ED7-0222-4CA0-9A26-4A91ED37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Text Box 3">
            <a:extLst>
              <a:ext uri="{FF2B5EF4-FFF2-40B4-BE49-F238E27FC236}">
                <a16:creationId xmlns:a16="http://schemas.microsoft.com/office/drawing/2014/main" id="{D9325680-EF99-4CAA-843F-F0A01872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138A2E8B-862A-47B5-AF59-F9513595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1228725"/>
            <a:ext cx="869791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Diseño de Investigación: LONGITUDINAL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262149" name="Text Box 5">
            <a:extLst>
              <a:ext uri="{FF2B5EF4-FFF2-40B4-BE49-F238E27FC236}">
                <a16:creationId xmlns:a16="http://schemas.microsoft.com/office/drawing/2014/main" id="{BFF1FEC2-D93B-4F40-B944-6583DB83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1597025"/>
            <a:ext cx="263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</a:rPr>
              <a:t> * Ejemplo *</a:t>
            </a:r>
            <a:endParaRPr lang="en-US" altLang="en-US" sz="3200" b="0">
              <a:solidFill>
                <a:schemeClr val="accent2"/>
              </a:solidFill>
            </a:endParaRPr>
          </a:p>
        </p:txBody>
      </p:sp>
      <p:sp>
        <p:nvSpPr>
          <p:cNvPr id="262150" name="Text Box 6">
            <a:extLst>
              <a:ext uri="{FF2B5EF4-FFF2-40B4-BE49-F238E27FC236}">
                <a16:creationId xmlns:a16="http://schemas.microsoft.com/office/drawing/2014/main" id="{3474EBFE-9AFA-4686-8F70-9CA5EB49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Diseño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2151" name="Text Box 7">
            <a:extLst>
              <a:ext uri="{FF2B5EF4-FFF2-40B4-BE49-F238E27FC236}">
                <a16:creationId xmlns:a16="http://schemas.microsoft.com/office/drawing/2014/main" id="{A402D63B-E83C-4D92-B8B4-BFE713B6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089150"/>
            <a:ext cx="84629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95000"/>
              <a:buFontTx/>
              <a:buChar char="•"/>
            </a:pPr>
            <a:r>
              <a:rPr lang="es-PR" altLang="en-US" sz="36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Hipótesis: </a:t>
            </a:r>
            <a:r>
              <a:rPr lang="es-PR" altLang="en-US" sz="2700" i="1"/>
              <a:t>Corredores pedestres de fondo aumentan la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700" i="1"/>
              <a:t>   Lipoproteína de Alta Densidad (HDL-C) sanguínea</a:t>
            </a:r>
            <a:r>
              <a:rPr lang="es-PR" altLang="en-US" sz="27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Población: (Selecionada al azar)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700">
                <a:latin typeface="Arial" panose="020B0604020202020204" pitchFamily="34" charset="0"/>
              </a:rPr>
              <a:t>   </a:t>
            </a:r>
            <a:r>
              <a:rPr lang="es-PR" altLang="en-US" sz="2700" i="1"/>
              <a:t>40 sujetos no entrenados (20 control  y 20 experimental)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700">
                <a:latin typeface="Arial" panose="020B0604020202020204" pitchFamily="34" charset="0"/>
              </a:rPr>
              <a:t> Diseño:</a:t>
            </a:r>
            <a:endParaRPr lang="es-PR" altLang="en-US" sz="2700" i="1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Intervención: 20 Corren distancias prolongadas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Control (comparar): 20 sujetos que no entrenarán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</a:t>
            </a:r>
            <a:r>
              <a:rPr lang="es-PR" altLang="en-US" sz="2700" i="1" u="sng"/>
              <a:t>Duración</a:t>
            </a:r>
            <a:r>
              <a:rPr lang="es-PR" altLang="en-US" sz="2700" i="1"/>
              <a:t>: 12 meses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2700" i="1"/>
              <a:t>  </a:t>
            </a:r>
            <a:r>
              <a:rPr lang="es-PR" altLang="en-US" sz="2700" i="1" u="sng"/>
              <a:t>Pruebas (muestras de sangre)</a:t>
            </a:r>
            <a:r>
              <a:rPr lang="es-PR" altLang="en-US" sz="2700" i="1"/>
              <a:t>: Inicial y luego cada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2700" i="1"/>
              <a:t>    tres meses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s-PR" altLang="en-US" sz="2700" i="1"/>
              <a:t> </a:t>
            </a:r>
            <a:r>
              <a:rPr lang="es-PR" altLang="en-US" sz="2700">
                <a:latin typeface="Arial" panose="020B0604020202020204" pitchFamily="34" charset="0"/>
              </a:rPr>
              <a:t>Se comparan resultados: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2700" i="1"/>
              <a:t>   Los cambios en HDL-C a través de cada período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utoUpdateAnimBg="0"/>
      <p:bldP spid="26215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FD9CB424-1A7C-47DF-990A-D6670A3D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1A614AAC-4499-4C7C-9D7A-653175B7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652463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INVESTIGACIÓN LONGITUDINAL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B581B27D-6F23-49A6-8535-C59FD92B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511300"/>
            <a:ext cx="57435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>
            <a:extLst>
              <a:ext uri="{FF2B5EF4-FFF2-40B4-BE49-F238E27FC236}">
                <a16:creationId xmlns:a16="http://schemas.microsoft.com/office/drawing/2014/main" id="{24CCE554-6860-45DE-8810-0234924D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1" name="Text Box 3">
            <a:extLst>
              <a:ext uri="{FF2B5EF4-FFF2-40B4-BE49-F238E27FC236}">
                <a16:creationId xmlns:a16="http://schemas.microsoft.com/office/drawing/2014/main" id="{89E7F0ED-A928-477E-8C32-30CB4CFC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3172" name="Rectangle 4">
            <a:extLst>
              <a:ext uri="{FF2B5EF4-FFF2-40B4-BE49-F238E27FC236}">
                <a16:creationId xmlns:a16="http://schemas.microsoft.com/office/drawing/2014/main" id="{A9F16730-CE75-4467-8153-E2FA46B7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533525"/>
            <a:ext cx="7639050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Diseño de la Investigación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3173" name="Text Box 5">
            <a:extLst>
              <a:ext uri="{FF2B5EF4-FFF2-40B4-BE49-F238E27FC236}">
                <a16:creationId xmlns:a16="http://schemas.microsoft.com/office/drawing/2014/main" id="{61D46239-DD54-4542-9D48-F8BD58CB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2471738"/>
            <a:ext cx="633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chemeClr val="accent2"/>
                </a:solidFill>
              </a:rPr>
              <a:t> * Lugares de Investigación *</a:t>
            </a:r>
            <a:endParaRPr lang="en-US" altLang="en-US" sz="3600" b="0">
              <a:solidFill>
                <a:schemeClr val="accent2"/>
              </a:solidFill>
            </a:endParaRPr>
          </a:p>
        </p:txBody>
      </p:sp>
      <p:sp>
        <p:nvSpPr>
          <p:cNvPr id="263174" name="Text Box 6">
            <a:extLst>
              <a:ext uri="{FF2B5EF4-FFF2-40B4-BE49-F238E27FC236}">
                <a16:creationId xmlns:a16="http://schemas.microsoft.com/office/drawing/2014/main" id="{179B8C46-529E-45C7-B226-D6345335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3165475"/>
            <a:ext cx="6096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tx1"/>
              </a:buClr>
              <a:buSzPct val="110000"/>
              <a:buFontTx/>
              <a:buChar char="•"/>
            </a:pPr>
            <a:r>
              <a:rPr lang="es-PR" altLang="en-US" sz="4400">
                <a:latin typeface="Arial" panose="020B0604020202020204" pitchFamily="34" charset="0"/>
              </a:rPr>
              <a:t> </a:t>
            </a:r>
            <a:r>
              <a:rPr lang="es-PR" altLang="en-US" sz="5400">
                <a:latin typeface="Arial" panose="020B0604020202020204" pitchFamily="34" charset="0"/>
              </a:rPr>
              <a:t>Laboratorio</a:t>
            </a:r>
          </a:p>
          <a:p>
            <a:pPr>
              <a:lnSpc>
                <a:spcPct val="160000"/>
              </a:lnSpc>
              <a:buClr>
                <a:schemeClr val="tx1"/>
              </a:buClr>
              <a:buSzPct val="90000"/>
              <a:buFontTx/>
              <a:buChar char="•"/>
            </a:pPr>
            <a:r>
              <a:rPr lang="es-PR" altLang="en-US" sz="5400">
                <a:latin typeface="Arial" panose="020B0604020202020204" pitchFamily="34" charset="0"/>
              </a:rPr>
              <a:t> Campo (“Field”)</a:t>
            </a:r>
            <a:endParaRPr lang="es-PR" altLang="en-US" sz="54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>
            <a:extLst>
              <a:ext uri="{FF2B5EF4-FFF2-40B4-BE49-F238E27FC236}">
                <a16:creationId xmlns:a16="http://schemas.microsoft.com/office/drawing/2014/main" id="{4ECBF2AF-3D44-45A3-ABAD-1C89082A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5" name="Text Box 3">
            <a:extLst>
              <a:ext uri="{FF2B5EF4-FFF2-40B4-BE49-F238E27FC236}">
                <a16:creationId xmlns:a16="http://schemas.microsoft.com/office/drawing/2014/main" id="{7C7B6C55-74DB-4D7C-A2A2-2E121635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4197" name="Text Box 5">
            <a:extLst>
              <a:ext uri="{FF2B5EF4-FFF2-40B4-BE49-F238E27FC236}">
                <a16:creationId xmlns:a16="http://schemas.microsoft.com/office/drawing/2014/main" id="{72E6200C-3619-4C83-8E7E-E0E6D8D81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298700"/>
            <a:ext cx="3640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4198" name="Text Box 6">
            <a:extLst>
              <a:ext uri="{FF2B5EF4-FFF2-40B4-BE49-F238E27FC236}">
                <a16:creationId xmlns:a16="http://schemas.microsoft.com/office/drawing/2014/main" id="{8134904E-051F-4CFA-9D36-997552B8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4199" name="Rectangle 7">
            <a:extLst>
              <a:ext uri="{FF2B5EF4-FFF2-40B4-BE49-F238E27FC236}">
                <a16:creationId xmlns:a16="http://schemas.microsoft.com/office/drawing/2014/main" id="{866F87E1-A982-4A22-83D9-4B9048EF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550988"/>
            <a:ext cx="4284663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Laboratorio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6F703B36-5074-415F-B5C7-B1864959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1050"/>
            <a:ext cx="842803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700">
                <a:latin typeface="Arial" panose="020B0604020202020204" pitchFamily="34" charset="0"/>
              </a:rPr>
              <a:t> Son más precisas: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700">
                <a:latin typeface="Arial" panose="020B0604020202020204" pitchFamily="34" charset="0"/>
              </a:rPr>
              <a:t>  </a:t>
            </a:r>
            <a:r>
              <a:rPr lang="es-PR" altLang="en-US" sz="3700" i="1"/>
              <a:t>Pemiten emplear material más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700" i="1"/>
              <a:t>    especializado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3700" i="1"/>
              <a:t>  Se pueden controlar las condiciones</a:t>
            </a:r>
          </a:p>
          <a:p>
            <a:pPr lvl="1">
              <a:buClr>
                <a:schemeClr val="tx1"/>
              </a:buClr>
            </a:pPr>
            <a:r>
              <a:rPr lang="es-PR" altLang="en-US" sz="3700" i="1"/>
              <a:t>    más cuidadosamente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E8DF852-C8CD-4C78-98B2-0451A46B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519AEA5A-10B1-4763-A965-8118D6043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487488"/>
            <a:ext cx="71437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Archibald V. Hill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Ganador del Premio Nobel (1921)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Estudió el metabolismo energético</a:t>
            </a:r>
          </a:p>
          <a:p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Primeros estudios en corrredores    </a:t>
            </a:r>
          </a:p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E254733-8D96-4295-9956-6DED4A28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425950"/>
            <a:ext cx="7966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John S. Haldane</a:t>
            </a:r>
            <a:endParaRPr lang="en-US" altLang="en-US" b="0">
              <a:latin typeface="Arial" panose="020B0604020202020204" pitchFamily="34" charset="0"/>
            </a:endParaRPr>
          </a:p>
          <a:p>
            <a:r>
              <a:rPr lang="en-US" altLang="en-US" sz="2000" b="0">
                <a:latin typeface="Wingdings" panose="05000000000000000000" pitchFamily="2" charset="2"/>
              </a:rPr>
              <a:t>	w</a:t>
            </a:r>
            <a:r>
              <a:rPr lang="en-US" altLang="en-US" b="0">
                <a:latin typeface="Arial" panose="020B0604020202020204" pitchFamily="34" charset="0"/>
              </a:rPr>
              <a:t> Desarrolló métodos para medir el oxígeno durante</a:t>
            </a:r>
          </a:p>
          <a:p>
            <a:r>
              <a:rPr lang="en-US" altLang="en-US" b="0">
                <a:latin typeface="Arial" panose="020B0604020202020204" pitchFamily="34" charset="0"/>
              </a:rPr>
              <a:t>         el ejercicio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FCF1347-C975-4CCC-BC31-B9DFD27C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Los Primeros Fisiólogos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25CD506E-C76A-4711-92DC-46733DD2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300" r="3737" b="9500"/>
          <a:stretch>
            <a:fillRect/>
          </a:stretch>
        </p:blipFill>
        <p:spPr bwMode="auto">
          <a:xfrm>
            <a:off x="6515100" y="1587500"/>
            <a:ext cx="197485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>
            <a:extLst>
              <a:ext uri="{FF2B5EF4-FFF2-40B4-BE49-F238E27FC236}">
                <a16:creationId xmlns:a16="http://schemas.microsoft.com/office/drawing/2014/main" id="{43EFF940-FB55-4E0B-9155-F79B5E59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19" name="Text Box 3">
            <a:extLst>
              <a:ext uri="{FF2B5EF4-FFF2-40B4-BE49-F238E27FC236}">
                <a16:creationId xmlns:a16="http://schemas.microsoft.com/office/drawing/2014/main" id="{FEFD5AA6-087D-47E3-B542-8C0EC380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5220" name="Text Box 4">
            <a:extLst>
              <a:ext uri="{FF2B5EF4-FFF2-40B4-BE49-F238E27FC236}">
                <a16:creationId xmlns:a16="http://schemas.microsoft.com/office/drawing/2014/main" id="{ADF2E89C-9B56-441A-919F-280DDF01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2006600"/>
            <a:ext cx="369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Desventajas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5221" name="Text Box 5">
            <a:extLst>
              <a:ext uri="{FF2B5EF4-FFF2-40B4-BE49-F238E27FC236}">
                <a16:creationId xmlns:a16="http://schemas.microsoft.com/office/drawing/2014/main" id="{28425092-B475-4D91-8D32-E0FD1C51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5222" name="Rectangle 6">
            <a:extLst>
              <a:ext uri="{FF2B5EF4-FFF2-40B4-BE49-F238E27FC236}">
                <a16:creationId xmlns:a16="http://schemas.microsoft.com/office/drawing/2014/main" id="{2FA82BC6-D61A-452A-89F5-9DF577CA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1390650"/>
            <a:ext cx="3703638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Laboratorio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5223" name="Text Box 7">
            <a:extLst>
              <a:ext uri="{FF2B5EF4-FFF2-40B4-BE49-F238E27FC236}">
                <a16:creationId xmlns:a16="http://schemas.microsoft.com/office/drawing/2014/main" id="{9E21093F-DE78-4372-87CF-C663ACDB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22575"/>
            <a:ext cx="830897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>
                <a:latin typeface="Arial" panose="020B0604020202020204" pitchFamily="34" charset="0"/>
              </a:rPr>
              <a:t>  Son más costosas</a:t>
            </a:r>
            <a:endParaRPr lang="es-PR" altLang="en-US" sz="3300" i="1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>
                <a:latin typeface="Arial" panose="020B0604020202020204" pitchFamily="34" charset="0"/>
              </a:rPr>
              <a:t>  Requieren material, equipo y un lugar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especializado</a:t>
            </a:r>
            <a:endParaRPr lang="es-PR" altLang="en-US" sz="3300" i="1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 i="1">
                <a:latin typeface="Arial" panose="020B0604020202020204" pitchFamily="34" charset="0"/>
              </a:rPr>
              <a:t>  </a:t>
            </a:r>
            <a:r>
              <a:rPr lang="es-PR" altLang="en-US" sz="3300">
                <a:latin typeface="Arial" panose="020B0604020202020204" pitchFamily="34" charset="0"/>
              </a:rPr>
              <a:t>Toman más tiempo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3300">
                <a:latin typeface="Arial" panose="020B0604020202020204" pitchFamily="34" charset="0"/>
              </a:rPr>
              <a:t>  Los investigadores requieren estar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entrenados en técnicas especializadas</a:t>
            </a:r>
          </a:p>
          <a:p>
            <a:pPr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300">
                <a:latin typeface="Arial" panose="020B0604020202020204" pitchFamily="34" charset="0"/>
              </a:rPr>
              <a:t>   de laboratorio</a:t>
            </a:r>
            <a:endParaRPr lang="es-PR" altLang="en-US" sz="33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utoUpdateAnimBg="0"/>
      <p:bldP spid="265221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>
            <a:extLst>
              <a:ext uri="{FF2B5EF4-FFF2-40B4-BE49-F238E27FC236}">
                <a16:creationId xmlns:a16="http://schemas.microsoft.com/office/drawing/2014/main" id="{540DA0F9-09C3-4447-940A-31C67684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3" name="Text Box 3">
            <a:extLst>
              <a:ext uri="{FF2B5EF4-FFF2-40B4-BE49-F238E27FC236}">
                <a16:creationId xmlns:a16="http://schemas.microsoft.com/office/drawing/2014/main" id="{23CB6750-28C4-4195-A662-B3EB1C19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244" name="Text Box 4">
            <a:extLst>
              <a:ext uri="{FF2B5EF4-FFF2-40B4-BE49-F238E27FC236}">
                <a16:creationId xmlns:a16="http://schemas.microsoft.com/office/drawing/2014/main" id="{29E88FF1-ED3A-40AE-BD87-AD26DE534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954213"/>
            <a:ext cx="3481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6245" name="Text Box 5">
            <a:extLst>
              <a:ext uri="{FF2B5EF4-FFF2-40B4-BE49-F238E27FC236}">
                <a16:creationId xmlns:a16="http://schemas.microsoft.com/office/drawing/2014/main" id="{EC6BABE9-0E91-43BF-97E5-E99C4ECC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3637C2E7-55A6-46F8-9C52-1DC13C85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1336675"/>
            <a:ext cx="5503862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Campo (“Field”)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6247" name="Text Box 7">
            <a:extLst>
              <a:ext uri="{FF2B5EF4-FFF2-40B4-BE49-F238E27FC236}">
                <a16:creationId xmlns:a16="http://schemas.microsoft.com/office/drawing/2014/main" id="{BF2BEFE4-FB59-4728-AA3B-418B2D1A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770188"/>
            <a:ext cx="820896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PR" altLang="en-US" sz="3400">
                <a:latin typeface="Arial" panose="020B0604020202020204" pitchFamily="34" charset="0"/>
              </a:rPr>
              <a:t> Son más prácticas: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>
                <a:latin typeface="Arial" panose="020B0604020202020204" pitchFamily="34" charset="0"/>
              </a:rPr>
              <a:t>  S</a:t>
            </a:r>
            <a:r>
              <a:rPr lang="es-PR" altLang="en-US" sz="3400" i="1"/>
              <a:t>on mas fáciles de administar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Son menos costosas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Simulan el ambiente real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Se administran en cualquier lugar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s-PR" altLang="en-US" sz="3400" i="1"/>
              <a:t>    (e.g., pista de correr, piscina, etc)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»"/>
            </a:pPr>
            <a:r>
              <a:rPr lang="es-PR" altLang="en-US" sz="3400" i="1"/>
              <a:t>  Se pueden aplicar a muchas personas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3400" i="1"/>
              <a:t>    en poco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  <p:bldP spid="266245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>
            <a:extLst>
              <a:ext uri="{FF2B5EF4-FFF2-40B4-BE49-F238E27FC236}">
                <a16:creationId xmlns:a16="http://schemas.microsoft.com/office/drawing/2014/main" id="{505B2AA9-BEF1-477B-B8B0-7FB4D803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>
            <a:extLst>
              <a:ext uri="{FF2B5EF4-FFF2-40B4-BE49-F238E27FC236}">
                <a16:creationId xmlns:a16="http://schemas.microsoft.com/office/drawing/2014/main" id="{6FAC1854-9C26-49CA-8733-D407F9B4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5100"/>
            <a:ext cx="587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METODOLOGÍA DE INVESTIGACIÓN</a:t>
            </a: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7268" name="Text Box 4">
            <a:extLst>
              <a:ext uri="{FF2B5EF4-FFF2-40B4-BE49-F238E27FC236}">
                <a16:creationId xmlns:a16="http://schemas.microsoft.com/office/drawing/2014/main" id="{15FFE517-2CA5-4E82-B095-29F0591A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2314575"/>
            <a:ext cx="410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accent2"/>
                </a:solidFill>
              </a:rPr>
              <a:t> * Desventajas *</a:t>
            </a:r>
            <a:endParaRPr lang="en-US" altLang="en-US" sz="4000" b="0">
              <a:solidFill>
                <a:schemeClr val="accent2"/>
              </a:solidFill>
            </a:endParaRPr>
          </a:p>
        </p:txBody>
      </p:sp>
      <p:sp>
        <p:nvSpPr>
          <p:cNvPr id="267269" name="Text Box 5">
            <a:extLst>
              <a:ext uri="{FF2B5EF4-FFF2-40B4-BE49-F238E27FC236}">
                <a16:creationId xmlns:a16="http://schemas.microsoft.com/office/drawing/2014/main" id="{7E09A0DE-A415-49F3-9EFC-42690868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69900"/>
            <a:ext cx="5554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Lugar de Investigación</a:t>
            </a:r>
            <a:endParaRPr lang="en-US" altLang="en-US" sz="2500" b="0">
              <a:latin typeface="Arial" panose="020B0604020202020204" pitchFamily="34" charset="0"/>
            </a:endParaRPr>
          </a:p>
        </p:txBody>
      </p:sp>
      <p:sp>
        <p:nvSpPr>
          <p:cNvPr id="267270" name="Rectangle 6">
            <a:extLst>
              <a:ext uri="{FF2B5EF4-FFF2-40B4-BE49-F238E27FC236}">
                <a16:creationId xmlns:a16="http://schemas.microsoft.com/office/drawing/2014/main" id="{65906A09-8C1D-477B-92C9-2A1AA6F8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536700"/>
            <a:ext cx="4924425" cy="63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PR" alt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Campo (“Field”)</a:t>
            </a:r>
            <a:endParaRPr lang="en-US" altLang="en-US" sz="4400" b="0">
              <a:solidFill>
                <a:schemeClr val="accent2"/>
              </a:solidFill>
            </a:endParaRPr>
          </a:p>
        </p:txBody>
      </p:sp>
      <p:sp>
        <p:nvSpPr>
          <p:cNvPr id="267271" name="Text Box 7">
            <a:extLst>
              <a:ext uri="{FF2B5EF4-FFF2-40B4-BE49-F238E27FC236}">
                <a16:creationId xmlns:a16="http://schemas.microsoft.com/office/drawing/2014/main" id="{94047BC8-790A-4000-B830-823973B53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127375"/>
            <a:ext cx="818356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PR" altLang="en-US" sz="4100">
                <a:latin typeface="Arial" panose="020B0604020202020204" pitchFamily="34" charset="0"/>
              </a:rPr>
              <a:t> Menos precisión: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100">
                <a:latin typeface="Arial" panose="020B0604020202020204" pitchFamily="34" charset="0"/>
              </a:rPr>
              <a:t>  </a:t>
            </a:r>
            <a:r>
              <a:rPr lang="es-PR" altLang="en-US" sz="4100" i="1"/>
              <a:t>No existe un control apropiado</a:t>
            </a:r>
          </a:p>
          <a:p>
            <a:pPr lvl="1">
              <a:buClr>
                <a:schemeClr val="tx1"/>
              </a:buClr>
            </a:pPr>
            <a:r>
              <a:rPr lang="es-PR" altLang="en-US" sz="4100" i="1"/>
              <a:t>    de variables  externas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s-PR" altLang="en-US" sz="4100" i="1"/>
              <a:t> Dependen de estimaciones o </a:t>
            </a:r>
          </a:p>
          <a:p>
            <a:pPr lvl="1">
              <a:buClr>
                <a:schemeClr val="tx1"/>
              </a:buClr>
              <a:buFont typeface="Garamond" panose="02020404030301010803" pitchFamily="18" charset="0"/>
              <a:buNone/>
            </a:pPr>
            <a:r>
              <a:rPr lang="es-PR" altLang="en-US" sz="4100" i="1"/>
              <a:t>   extrapolaciones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utoUpdateAnimBg="0"/>
      <p:bldP spid="267269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A3E4A02A-EFEE-45AA-B742-3ACB066C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8" name="Group 8">
            <a:extLst>
              <a:ext uri="{FF2B5EF4-FFF2-40B4-BE49-F238E27FC236}">
                <a16:creationId xmlns:a16="http://schemas.microsoft.com/office/drawing/2014/main" id="{94B67B47-CC38-40B7-8737-466CD0A51342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255838"/>
            <a:ext cx="8542337" cy="3689350"/>
            <a:chOff x="195" y="1133"/>
            <a:chExt cx="5381" cy="2324"/>
          </a:xfrm>
        </p:grpSpPr>
        <p:pic>
          <p:nvPicPr>
            <p:cNvPr id="40966" name="Picture 6">
              <a:extLst>
                <a:ext uri="{FF2B5EF4-FFF2-40B4-BE49-F238E27FC236}">
                  <a16:creationId xmlns:a16="http://schemas.microsoft.com/office/drawing/2014/main" id="{488FC6D5-2D34-422E-9E40-E042CD4B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1133"/>
              <a:ext cx="2591" cy="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7" name="Picture 7">
              <a:extLst>
                <a:ext uri="{FF2B5EF4-FFF2-40B4-BE49-F238E27FC236}">
                  <a16:creationId xmlns:a16="http://schemas.microsoft.com/office/drawing/2014/main" id="{88850817-6DDB-46C2-B00F-33277C57B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1141"/>
              <a:ext cx="2581" cy="2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69" name="Text Box 9">
            <a:extLst>
              <a:ext uri="{FF2B5EF4-FFF2-40B4-BE49-F238E27FC236}">
                <a16:creationId xmlns:a16="http://schemas.microsoft.com/office/drawing/2014/main" id="{F58F3363-F30A-48E4-A17D-5794BCBC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742950"/>
            <a:ext cx="8534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LEYENDO E INTERPRETANDO GRÁFICAS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AB8D0E12-3108-4CD9-8843-7D44A8CD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B7714919-2C69-4D7E-AF0A-F705E187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47825"/>
            <a:ext cx="5318125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DF464A11-B065-4422-AADE-02C5EEFB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65150"/>
            <a:ext cx="8534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00">
                <a:solidFill>
                  <a:schemeClr val="accent2"/>
                </a:solidFill>
                <a:latin typeface="Arial" panose="020B0604020202020204" pitchFamily="34" charset="0"/>
              </a:rPr>
              <a:t>LEYENDO E INTERPRETANDO GRÁFICAS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47BD4A7-C767-4B1C-A15F-466CD0A4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5B47B327-BC69-47B3-A0CC-335C8415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La investigación longitudinal estudia los mismos sujetos y compara los resultados a través del tiempo.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37E1E32-A2D5-4BB4-BBCD-1FA4EA49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52763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La investigación transversal colecta los datos de una población diversa y compara los resultados para cada grupo en tal población.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0D9E8C0-22BC-4824-BD63-1A851EE2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Metodología de Investigación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961CED8A-EB41-4A93-9F8F-84F3D723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10100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Con frecuencia, los estudios longitudinales son más precisos que la investigación transversal, pero éstos no siempre pueden realizarse.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0B09D998-E43F-45AF-AACF-61F9D60E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9309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	</a:t>
            </a:r>
            <a:r>
              <a:rPr lang="en-US" altLang="en-US" sz="1800" b="0" i="1">
                <a:latin typeface="Arial" panose="020B0604020202020204" pitchFamily="34" charset="0"/>
              </a:rPr>
              <a:t>(continúa)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7BA3D23E-C557-4439-AA7B-ACD99BA2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28625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Puntos Claves</a:t>
            </a:r>
            <a:endParaRPr lang="en-US" altLang="en-US" sz="2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7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623AAD2-2865-48EE-9EEE-26B701C3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AFB9BDF4-CC69-46B3-B1F0-2860A397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	Las investigaciones realizadas en el laboratorio permiten a los investigadores cuidaosamente controlar las variables y emplea equipos específicos de alta precisión.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5927B02-5206-4ABE-8459-BF6ED0F7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41738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0">
                <a:latin typeface="Wingdings" panose="05000000000000000000" pitchFamily="2" charset="2"/>
              </a:rPr>
              <a:t>w</a:t>
            </a:r>
            <a:r>
              <a:rPr lang="en-US" altLang="en-US" b="0">
                <a:latin typeface="Arial" panose="020B0604020202020204" pitchFamily="34" charset="0"/>
              </a:rPr>
              <a:t> La investigación en el campo provee menos control sobre las variables y el equipo, pero son más naturales las actividades de los participantes.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21D1E7-35B3-421E-A600-A6F1DABD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Metodología de Investigación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E0AAFABD-0E1A-4AB9-9BB9-34818CEF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428625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chemeClr val="accent2"/>
                </a:solidFill>
                <a:latin typeface="Arial" panose="020B0604020202020204" pitchFamily="34" charset="0"/>
              </a:rPr>
              <a:t>Puntos Claves</a:t>
            </a:r>
            <a:endParaRPr lang="en-US" altLang="en-US" sz="2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  <p:bldP spid="16390" grpId="0" autoUpdateAnimBg="0"/>
      <p:bldP spid="16391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1518</TotalTime>
  <Words>4260</Words>
  <Application>Microsoft Office PowerPoint</Application>
  <PresentationFormat>On-screen Show (4:3)</PresentationFormat>
  <Paragraphs>689</Paragraphs>
  <Slides>96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Times New Roman</vt:lpstr>
      <vt:lpstr>Arial</vt:lpstr>
      <vt:lpstr>CommonBullets</vt:lpstr>
      <vt:lpstr>Wingdings</vt:lpstr>
      <vt:lpstr>Garamond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Introducción a la Fisiología del Ejercicio y del Deporte</dc:title>
  <dc:creator>The Staff</dc:creator>
  <cp:lastModifiedBy>Edgar Lopategui Corsino</cp:lastModifiedBy>
  <cp:revision>164</cp:revision>
  <cp:lastPrinted>2003-11-06T16:16:21Z</cp:lastPrinted>
  <dcterms:created xsi:type="dcterms:W3CDTF">1999-07-01T18:20:06Z</dcterms:created>
  <dcterms:modified xsi:type="dcterms:W3CDTF">2022-03-04T01:59:04Z</dcterms:modified>
</cp:coreProperties>
</file>