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35"/>
      <p:bold r:id="rId3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6093-868E-4F8C-BD47-4A340979B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3DA73-C3D6-4A23-B7A6-DD80C4CFE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6510E-D184-4B25-8F91-DB817DA1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E7A26-834D-4947-BEFE-F5D3CFE6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0DFE5-2EEE-42B5-90A1-E662F78DE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47CAC-70B0-4930-B1CD-D1A0B1FA0E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03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EFA8-52D5-46BE-9F0B-493345AC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03FC3-319B-4A7D-8B97-FE2BAFD01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0A6FC-C9C2-4677-AC3F-71F3A6FF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0D8E9-22F9-49AA-B9CF-0D3A1D48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20664-85D9-4F6E-9762-0E56FDA5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B2267-61D9-4426-A3A4-BAC3826C8C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04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F57EB-4ACC-4220-99FF-7ADABD065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82AD7-2EA0-49F4-8C2E-6FBF492F0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8BBC-0E50-477B-9A25-FCE1B08A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5FD72-1280-408C-A10B-B8E6B569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1FBE1-59CE-49C4-9338-153FE3A6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7FEA0-F720-479D-BF3A-F543D7D33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62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792C-718B-4F08-937E-B787EB15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C9E22-3D7C-4EF6-A388-909989C9D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E256-F2D7-4693-A1CF-FF6A81DB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6C428-C4DD-4ABA-BE5A-86E28563B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86A0B-EBD6-490B-9029-2ECE288B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5E77B-1AA6-4FCB-B62E-0261C2F43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31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109AF-535D-4BCB-984E-FA54C802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3A990-40E9-40CA-9201-BD3CB8C21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4B661-5D23-43FE-A419-C313DD30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1C868-9E7C-4FE9-B9A0-B893235B9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A3DF-11AB-4227-8038-4FDF9A87D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50467-8880-413C-BA93-DEFF45243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84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CC68B-B223-4FA2-8A53-D20A9458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5A039-C0B7-4CDF-B030-E90B258C4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AC1CA-A10F-4591-BD33-3FBB2D653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E6335-2516-4AD3-869E-CB2967C24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C0479-ABE9-40BF-9005-5C4341DE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5919C-A7C3-4540-96A4-1B0F0D09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89BE9-E9C9-4E33-B96D-1EE3D3238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86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6B9E-2A03-4A0D-BF62-B0BAD5CC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6327C-DA96-4FA0-9584-0014A4F32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D70F6-1A07-4086-8A35-AC37C4AF9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09BB2-239C-4DA4-A532-024E28E5C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1726C-B3AF-47E9-8AA1-0A93D3437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CDFDD-A308-4D6A-915A-78ED1F30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9CC153-E5D8-4200-AD8E-7FCD85A7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30F5D5-02E2-46AB-9247-1DF7C2B5A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BD04A-EF23-4846-B5A9-963FC613F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54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397B3-BBFE-4B4F-94AE-BE3DC409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5B3BD-591F-4E8B-8370-14066022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5E2E89-CB56-449D-A399-2C27AE08E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99331-2B24-4255-A245-75C7FFE4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17F8C-916D-47B5-B0E1-3199BAE4C6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21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E4D7D-3A1D-4E0D-97E4-19119577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FAF32B-37A1-4CCD-981B-55204F60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FAB9E-9AC1-45CC-8E36-D7DCCB6A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A8CA7-9189-4E94-803A-5FA3715D8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2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5D47-6062-4C10-AD84-5F7CC17F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1DFC4-2167-4990-955C-189536BEF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30323-D7BE-4504-A103-145CE512E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D999A-1A4C-411B-837D-F5D796D4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7AB89-5962-46CD-A750-BFE5149D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1ADB5-2195-4C77-AA7F-3E3F57E2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63D84-4991-4B2E-A1C5-2B4709EED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77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F8B8A-5239-4962-B1A0-2D1B3678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2FFB83-4A65-48DC-B392-4328C483E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982CD-6A71-4F2D-B5A2-66D526DA6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052B9-58C8-4FDD-9CD4-1B99669FB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EDD35-2B2B-4388-9152-61955AE7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E363D-4EB4-42BA-8634-AD7A3CEC9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B3F39-346D-4DA2-BB45-8A95B0D76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78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230C43A-2C79-401A-8E08-093FA824F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92CD2DE-E9D5-4D0C-AEC7-31D14E9A0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8695CC3-B7D3-454E-A311-3DB7571E88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F7C2D4-72DA-4E13-9FBC-9BFDB68345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1B60D1F-D337-40FB-B462-B95DF30F5C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062807-4439-4AB9-B804-0AA27392EF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>
            <a:extLst>
              <a:ext uri="{FF2B5EF4-FFF2-40B4-BE49-F238E27FC236}">
                <a16:creationId xmlns:a16="http://schemas.microsoft.com/office/drawing/2014/main" id="{EF5217BF-E9A4-4E9B-8948-3C8AE1D64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Group 3">
            <a:extLst>
              <a:ext uri="{FF2B5EF4-FFF2-40B4-BE49-F238E27FC236}">
                <a16:creationId xmlns:a16="http://schemas.microsoft.com/office/drawing/2014/main" id="{C1F432F8-4E5D-4AE4-B668-23E269261A85}"/>
              </a:ext>
            </a:extLst>
          </p:cNvPr>
          <p:cNvGrpSpPr>
            <a:grpSpLocks/>
          </p:cNvGrpSpPr>
          <p:nvPr/>
        </p:nvGrpSpPr>
        <p:grpSpPr bwMode="auto">
          <a:xfrm>
            <a:off x="254000" y="742950"/>
            <a:ext cx="3203575" cy="676275"/>
            <a:chOff x="160" y="468"/>
            <a:chExt cx="2018" cy="426"/>
          </a:xfrm>
        </p:grpSpPr>
        <p:sp>
          <p:nvSpPr>
            <p:cNvPr id="2052" name="Text Box 4">
              <a:extLst>
                <a:ext uri="{FF2B5EF4-FFF2-40B4-BE49-F238E27FC236}">
                  <a16:creationId xmlns:a16="http://schemas.microsoft.com/office/drawing/2014/main" id="{91FEFF58-2166-4F73-B73C-5AF45E283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" y="471"/>
              <a:ext cx="2010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800" b="1">
                  <a:solidFill>
                    <a:srgbClr val="000099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3000" b="1">
                  <a:solidFill>
                    <a:srgbClr val="000099"/>
                  </a:solidFill>
                  <a:latin typeface="Arial" panose="020B0604020202020204" pitchFamily="34" charset="0"/>
                </a:rPr>
                <a:t>HAPTER</a:t>
              </a:r>
              <a:r>
                <a:rPr lang="en-US" altLang="en-US" sz="3800" b="1">
                  <a:solidFill>
                    <a:srgbClr val="000099"/>
                  </a:solidFill>
                  <a:latin typeface="Arial" panose="020B0604020202020204" pitchFamily="34" charset="0"/>
                </a:rPr>
                <a:t> 1</a:t>
              </a:r>
              <a:endParaRPr lang="en-US" altLang="en-US" sz="38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3" name="Text Box 5">
              <a:extLst>
                <a:ext uri="{FF2B5EF4-FFF2-40B4-BE49-F238E27FC236}">
                  <a16:creationId xmlns:a16="http://schemas.microsoft.com/office/drawing/2014/main" id="{7249204C-0984-4579-98BE-93C749D6B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" y="468"/>
              <a:ext cx="2010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800" b="1">
                  <a:solidFill>
                    <a:srgbClr val="FFE05B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3000" b="1">
                  <a:solidFill>
                    <a:srgbClr val="FFE05B"/>
                  </a:solidFill>
                  <a:latin typeface="Arial" panose="020B0604020202020204" pitchFamily="34" charset="0"/>
                </a:rPr>
                <a:t>HAPTER</a:t>
              </a:r>
              <a:r>
                <a:rPr lang="en-US" altLang="en-US" sz="3800" b="1">
                  <a:solidFill>
                    <a:srgbClr val="FFE05B"/>
                  </a:solidFill>
                  <a:latin typeface="Arial" panose="020B0604020202020204" pitchFamily="34" charset="0"/>
                </a:rPr>
                <a:t> 1</a:t>
              </a:r>
              <a:endParaRPr lang="en-US" altLang="en-US" sz="38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054" name="Group 6">
            <a:extLst>
              <a:ext uri="{FF2B5EF4-FFF2-40B4-BE49-F238E27FC236}">
                <a16:creationId xmlns:a16="http://schemas.microsoft.com/office/drawing/2014/main" id="{C50B059D-D5D5-4E79-9EBC-D46F6551D362}"/>
              </a:ext>
            </a:extLst>
          </p:cNvPr>
          <p:cNvGrpSpPr>
            <a:grpSpLocks/>
          </p:cNvGrpSpPr>
          <p:nvPr/>
        </p:nvGrpSpPr>
        <p:grpSpPr bwMode="auto">
          <a:xfrm>
            <a:off x="0" y="3048000"/>
            <a:ext cx="9169400" cy="1320800"/>
            <a:chOff x="0" y="1920"/>
            <a:chExt cx="5776" cy="832"/>
          </a:xfrm>
        </p:grpSpPr>
        <p:sp>
          <p:nvSpPr>
            <p:cNvPr id="2055" name="Text Box 7">
              <a:extLst>
                <a:ext uri="{FF2B5EF4-FFF2-40B4-BE49-F238E27FC236}">
                  <a16:creationId xmlns:a16="http://schemas.microsoft.com/office/drawing/2014/main" id="{36EBE678-107E-427D-8EB8-7A0BE80FC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" y="1926"/>
              <a:ext cx="576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4000">
                  <a:solidFill>
                    <a:schemeClr val="bg1"/>
                  </a:solidFill>
                  <a:latin typeface="Arial Black" panose="020B0A04020102020204" pitchFamily="34" charset="0"/>
                </a:rPr>
                <a:t>MUSCULAR CONTROL</a:t>
              </a:r>
              <a:br>
                <a:rPr lang="en-US" altLang="en-US" sz="4000">
                  <a:solidFill>
                    <a:schemeClr val="bg1"/>
                  </a:solidFill>
                  <a:latin typeface="Arial Black" panose="020B0A04020102020204" pitchFamily="34" charset="0"/>
                </a:rPr>
              </a:br>
              <a:r>
                <a:rPr lang="en-US" altLang="en-US" sz="4000">
                  <a:solidFill>
                    <a:schemeClr val="bg1"/>
                  </a:solidFill>
                  <a:latin typeface="Arial Black" panose="020B0A04020102020204" pitchFamily="34" charset="0"/>
                </a:rPr>
                <a:t>OF MOVEMENT</a:t>
              </a:r>
              <a:endParaRPr lang="en-US" altLang="en-US"/>
            </a:p>
          </p:txBody>
        </p:sp>
        <p:sp>
          <p:nvSpPr>
            <p:cNvPr id="2056" name="Text Box 8">
              <a:extLst>
                <a:ext uri="{FF2B5EF4-FFF2-40B4-BE49-F238E27FC236}">
                  <a16:creationId xmlns:a16="http://schemas.microsoft.com/office/drawing/2014/main" id="{67A577F4-D693-48C5-A475-2DC84F43A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920"/>
              <a:ext cx="576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4000">
                  <a:solidFill>
                    <a:schemeClr val="accent2"/>
                  </a:solidFill>
                  <a:latin typeface="Arial Black" panose="020B0A04020102020204" pitchFamily="34" charset="0"/>
                </a:rPr>
                <a:t>MUSCULAR CONTROL</a:t>
              </a:r>
              <a:br>
                <a:rPr lang="en-US" altLang="en-US" sz="4000">
                  <a:solidFill>
                    <a:schemeClr val="accent2"/>
                  </a:solidFill>
                  <a:latin typeface="Arial Black" panose="020B0A04020102020204" pitchFamily="34" charset="0"/>
                </a:rPr>
              </a:br>
              <a:r>
                <a:rPr lang="en-US" altLang="en-US" sz="4000">
                  <a:solidFill>
                    <a:schemeClr val="accent2"/>
                  </a:solidFill>
                  <a:latin typeface="Arial Black" panose="020B0A04020102020204" pitchFamily="34" charset="0"/>
                </a:rPr>
                <a:t>OF MOVEMENT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15CFD8F1-1FC9-47B1-A2DE-FDCE483B1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F2D39172-B683-4478-AFDD-E942F0D2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Key Points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4DB50965-D815-4DC8-887C-C6DBF5BD0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19275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Myofibrils are made up of sarcomeres, the smallest functional units of a muscle.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32D7A3F0-0B6E-4861-B82A-14EB500BA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47950"/>
            <a:ext cx="6248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A sarcomere is composed of filaments of two proteins, myosin and actin, which are responsible for muscle contraction.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53BD5202-33D6-4495-BE60-8DDA70860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68413"/>
            <a:ext cx="624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The Myofibril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582CFD93-F4B5-4178-9B55-9EA837D02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798888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Myosin is a thick filament with a globular head at one end.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DD3CE4D0-AEE6-45E6-AB22-5E25EA484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627563"/>
            <a:ext cx="6248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An actin filament—composed of actin, tropomyosin, and troponin—is attached to a Z disk.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8" grpId="0" autoUpdateAnimBg="0"/>
      <p:bldP spid="11269" grpId="0" autoUpdateAnimBg="0"/>
      <p:bldP spid="11270" grpId="0" autoUpdateAnimBg="0"/>
      <p:bldP spid="11271" grpId="0" autoUpdateAnimBg="0"/>
      <p:bldP spid="1127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3E9195F-B8A0-4732-B7B9-24C2D6C58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E924C0A6-3EA0-4524-AC2F-986FC15EB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1. A motor neuron releases acetylcholine (ACh).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8192FCBD-4EC7-4B20-A85A-AB8D5EB31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6217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2. ACh binds to receptors on the sarcolemma.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918F4D91-2AEF-4BC9-8B00-E980C48BA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9557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3. The action potential triggers release of Ca</a:t>
            </a:r>
            <a:r>
              <a:rPr lang="en-US" altLang="en-US" baseline="30000">
                <a:latin typeface="Arial" panose="020B0604020202020204" pitchFamily="34" charset="0"/>
              </a:rPr>
              <a:t>2+</a:t>
            </a:r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9B7E62A7-5A6E-4569-BE1A-BFFABE0EE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Events Leading to Muscle Fiber Action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59008864-3057-4703-AC86-CED2CE7A7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28975"/>
            <a:ext cx="8305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4. The Ca</a:t>
            </a:r>
            <a:r>
              <a:rPr lang="en-US" altLang="en-US" baseline="30000">
                <a:latin typeface="Arial" panose="020B0604020202020204" pitchFamily="34" charset="0"/>
              </a:rPr>
              <a:t>2+</a:t>
            </a:r>
            <a:r>
              <a:rPr lang="en-US" altLang="en-US">
                <a:latin typeface="Arial" panose="020B0604020202020204" pitchFamily="34" charset="0"/>
              </a:rPr>
              <a:t> binds to troponin on the actin filament, and the 	troponin pulls tropomyosin off the active sites, allowing 	myosin heads to attach to the actin filament.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  <p:bldP spid="12293" grpId="0" autoUpdateAnimBg="0"/>
      <p:bldP spid="12294" grpId="0" autoUpdateAnimBg="0"/>
      <p:bldP spid="1229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C2BE2A7A-04C6-4BC2-B5A6-5192BABCF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>
            <a:extLst>
              <a:ext uri="{FF2B5EF4-FFF2-40B4-BE49-F238E27FC236}">
                <a16:creationId xmlns:a16="http://schemas.microsoft.com/office/drawing/2014/main" id="{8D5170B4-CAED-42D3-9A6A-EBA567763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2" t="-2831" b="2965"/>
          <a:stretch>
            <a:fillRect/>
          </a:stretch>
        </p:blipFill>
        <p:spPr bwMode="auto">
          <a:xfrm>
            <a:off x="838200" y="4191000"/>
            <a:ext cx="53340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8E9B5C4D-2F22-421F-9701-839FE18E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5344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EVENTS LEADING TO MUSCLE ACTION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13326" name="Picture 14">
            <a:extLst>
              <a:ext uri="{FF2B5EF4-FFF2-40B4-BE49-F238E27FC236}">
                <a16:creationId xmlns:a16="http://schemas.microsoft.com/office/drawing/2014/main" id="{1CF3D6E4-70FD-49D2-BC88-20C46400C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/>
          <a:stretch>
            <a:fillRect/>
          </a:stretch>
        </p:blipFill>
        <p:spPr bwMode="auto">
          <a:xfrm>
            <a:off x="4721225" y="1066800"/>
            <a:ext cx="41941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>
            <a:extLst>
              <a:ext uri="{FF2B5EF4-FFF2-40B4-BE49-F238E27FC236}">
                <a16:creationId xmlns:a16="http://schemas.microsoft.com/office/drawing/2014/main" id="{80E3D07B-A231-48F4-B2DB-00290B60B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"/>
          <a:stretch>
            <a:fillRect/>
          </a:stretch>
        </p:blipFill>
        <p:spPr bwMode="auto">
          <a:xfrm>
            <a:off x="609600" y="1066800"/>
            <a:ext cx="40005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59979C03-8A82-4F96-AD7F-6A89B8CF1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CD670776-29A0-4E99-9CCD-EBFE05E5E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When myosin cross-bridges are activated, they bind strongly with actin, resulting in a change in the cross-bridge.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9C845640-75AC-495F-8AB9-D8A5A072C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90825"/>
            <a:ext cx="8305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The change in the cross-bridge causes the myosin head to tilt toward the arm of the cross-bridge and drag the actin and myosin filaments in opposite directions.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DA33F7CA-8C0F-437C-B30B-747F59785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4335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The tilt of the myosin head is known as a </a:t>
            </a:r>
            <a:r>
              <a:rPr lang="en-US" altLang="en-US" i="1">
                <a:latin typeface="Arial" panose="020B0604020202020204" pitchFamily="34" charset="0"/>
              </a:rPr>
              <a:t>power stroke</a:t>
            </a:r>
            <a:r>
              <a:rPr lang="en-US" altLang="en-US">
                <a:latin typeface="Arial" panose="020B0604020202020204" pitchFamily="34" charset="0"/>
              </a:rPr>
              <a:t>.</a:t>
            </a:r>
            <a:endParaRPr lang="en-US" altLang="en-US" i="1">
              <a:latin typeface="Arial" panose="020B0604020202020204" pitchFamily="34" charset="0"/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260E8FD8-ECB5-43B7-A70B-C21705C2B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The Sliding Filament Theory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4052E963-40A2-40DC-8BA9-461E33509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7675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The pulling of the actin filament past the myosin results in muscle shortening and generation of muscle force.</a:t>
            </a:r>
          </a:p>
        </p:txBody>
      </p:sp>
      <p:pic>
        <p:nvPicPr>
          <p:cNvPr id="14344" name="Picture 8">
            <a:extLst>
              <a:ext uri="{FF2B5EF4-FFF2-40B4-BE49-F238E27FC236}">
                <a16:creationId xmlns:a16="http://schemas.microsoft.com/office/drawing/2014/main" id="{86CA347E-DC8B-4940-9977-EB7B8A15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91200"/>
            <a:ext cx="3198813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  <p:bldP spid="14342" grpId="0" autoUpdateAnimBg="0"/>
      <p:bldP spid="1434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43F0BEF8-79F5-4482-A012-3C4077189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>
            <a:extLst>
              <a:ext uri="{FF2B5EF4-FFF2-40B4-BE49-F238E27FC236}">
                <a16:creationId xmlns:a16="http://schemas.microsoft.com/office/drawing/2014/main" id="{1230D166-67B5-471A-80CA-6E2D24160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4582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CONTRACTING MUSCLE FIBER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15367" name="Picture 7">
            <a:extLst>
              <a:ext uri="{FF2B5EF4-FFF2-40B4-BE49-F238E27FC236}">
                <a16:creationId xmlns:a16="http://schemas.microsoft.com/office/drawing/2014/main" id="{5D122AF5-B122-4930-B330-3CF4F83B4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613400" cy="16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>
            <a:extLst>
              <a:ext uri="{FF2B5EF4-FFF2-40B4-BE49-F238E27FC236}">
                <a16:creationId xmlns:a16="http://schemas.microsoft.com/office/drawing/2014/main" id="{8CCA7474-051B-4CF0-B66B-9CA9C8588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2895600"/>
            <a:ext cx="50641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>
            <a:extLst>
              <a:ext uri="{FF2B5EF4-FFF2-40B4-BE49-F238E27FC236}">
                <a16:creationId xmlns:a16="http://schemas.microsoft.com/office/drawing/2014/main" id="{9B8E5AD9-E659-4067-AACB-3C84EF327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4648200"/>
            <a:ext cx="3711575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CEBCEE3B-1374-4FE9-9CE9-399CF0451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D9A4BC6F-31DB-4DE2-9DF9-F425A9666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Key Points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620D254A-FE0F-4DEF-8BD8-F1ACEC833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47825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Muscle action is initiated by a nerve impulse.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E9B012AD-6857-4351-B1F1-A05026BE0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096963"/>
            <a:ext cx="624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Muscle Fiber Action</a:t>
            </a:r>
          </a:p>
        </p:txBody>
      </p:sp>
      <p:grpSp>
        <p:nvGrpSpPr>
          <p:cNvPr id="16390" name="Group 6">
            <a:extLst>
              <a:ext uri="{FF2B5EF4-FFF2-40B4-BE49-F238E27FC236}">
                <a16:creationId xmlns:a16="http://schemas.microsoft.com/office/drawing/2014/main" id="{79665AD8-897E-4106-B341-5C0C3C91CC22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286250"/>
            <a:ext cx="6248400" cy="1943100"/>
            <a:chOff x="1680" y="2700"/>
            <a:chExt cx="3936" cy="1224"/>
          </a:xfrm>
        </p:grpSpPr>
        <p:sp>
          <p:nvSpPr>
            <p:cNvPr id="16391" name="Text Box 7">
              <a:extLst>
                <a:ext uri="{FF2B5EF4-FFF2-40B4-BE49-F238E27FC236}">
                  <a16:creationId xmlns:a16="http://schemas.microsoft.com/office/drawing/2014/main" id="{0564CBE1-7F03-4CA8-B007-ED93D8AB4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700"/>
              <a:ext cx="3936" cy="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>
                  <a:latin typeface="Wingdings" panose="05000000000000000000" pitchFamily="2" charset="2"/>
                </a:rPr>
                <a:t>w</a:t>
              </a:r>
              <a:r>
                <a:rPr lang="en-US" altLang="en-US">
                  <a:latin typeface="Arial" panose="020B0604020202020204" pitchFamily="34" charset="0"/>
                </a:rPr>
                <a:t> Ca</a:t>
              </a:r>
              <a:r>
                <a:rPr lang="en-US" altLang="en-US" baseline="30000">
                  <a:latin typeface="Arial" panose="020B0604020202020204" pitchFamily="34" charset="0"/>
                </a:rPr>
                <a:t>2+</a:t>
              </a:r>
              <a:r>
                <a:rPr lang="en-US" altLang="en-US">
                  <a:latin typeface="Arial" panose="020B0604020202020204" pitchFamily="34" charset="0"/>
                </a:rPr>
                <a:t> ions bind with troponin, which lifts the tropomyosin molecules off the active sites on the actin filament. These open sites allow the myosin heads to bind to them.</a:t>
              </a:r>
            </a:p>
          </p:txBody>
        </p:sp>
        <p:sp>
          <p:nvSpPr>
            <p:cNvPr id="16392" name="Text Box 8">
              <a:extLst>
                <a:ext uri="{FF2B5EF4-FFF2-40B4-BE49-F238E27FC236}">
                  <a16:creationId xmlns:a16="http://schemas.microsoft.com/office/drawing/2014/main" id="{69A667CB-4139-4D09-ADDA-12D071DBE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636"/>
              <a:ext cx="39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	</a:t>
              </a:r>
              <a:r>
                <a:rPr lang="en-US" altLang="en-US" sz="1800" i="1">
                  <a:latin typeface="Arial" panose="020B0604020202020204" pitchFamily="34" charset="0"/>
                </a:rPr>
                <a:t>(continued)</a:t>
              </a:r>
            </a:p>
          </p:txBody>
        </p:sp>
      </p:grpSp>
      <p:sp>
        <p:nvSpPr>
          <p:cNvPr id="16393" name="Text Box 9">
            <a:extLst>
              <a:ext uri="{FF2B5EF4-FFF2-40B4-BE49-F238E27FC236}">
                <a16:creationId xmlns:a16="http://schemas.microsoft.com/office/drawing/2014/main" id="{AFEFEBB7-B617-4060-A290-5F96157EE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476500"/>
            <a:ext cx="62484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The nerve releases ACh, which allows sodium to enter and depolarize the cell. If the cell is sufficiently depolarized, an action potential occurs which releases stored Ca</a:t>
            </a:r>
            <a:r>
              <a:rPr lang="en-US" altLang="en-US" baseline="30000">
                <a:latin typeface="Arial" panose="020B0604020202020204" pitchFamily="34" charset="0"/>
              </a:rPr>
              <a:t>2+</a:t>
            </a:r>
            <a:r>
              <a:rPr lang="en-US" altLang="en-US">
                <a:latin typeface="Arial" panose="020B0604020202020204" pitchFamily="34" charset="0"/>
              </a:rPr>
              <a:t> 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  <p:bldP spid="16389" grpId="0" autoUpdateAnimBg="0"/>
      <p:bldP spid="1639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8DD991E4-C7C5-4803-ADAE-75C1A630A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18612403-FB9E-40C4-B1EF-12579B644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Key Points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79D7911D-09AB-4551-908E-2D45A84FD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47825"/>
            <a:ext cx="6248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Once myosin binds with actin, the myosin head tilts and pulls the actin filament so they slide across each other.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5F3023AE-79E1-457C-9289-E36A16D30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00350"/>
            <a:ext cx="6248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Muscle action ends when calcium is pumped out of the sarcoplasm to the sarcoplasmic reticulum for storage.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CCF65781-38CA-4C88-B134-190D28CA7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096963"/>
            <a:ext cx="624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Muscle Fiber Action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47E90A42-D0E2-4DD0-BC94-F08DCAB59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951288"/>
            <a:ext cx="6248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Energy for muscle action is provided when the myosin head binds to ATP. ATPase on the myosin head splits the ATP into a usable energy source.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autoUpdateAnimBg="0"/>
      <p:bldP spid="17413" grpId="0" autoUpdateAnimBg="0"/>
      <p:bldP spid="17414" grpId="0" autoUpdateAnimBg="0"/>
      <p:bldP spid="1741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3473A03C-8AF7-4A8B-B644-7C771296B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991E68AB-D2CF-4460-AA6B-EE4FAF74F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Hollow needle is inserted into muscle to take a sample.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899EBAAD-9BCF-4332-923B-7D8EB871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Sample is mounted, frozen, thinly sliced, and examined under a microscope.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725F5858-57FB-46FE-A364-65A1B29A6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62275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Allows study of muscle fibers and the effects of exercise and training on fiber composition.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49B637C6-4C38-4421-991B-92DB8F296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Muscle Biopsy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18439" name="Picture 7">
            <a:extLst>
              <a:ext uri="{FF2B5EF4-FFF2-40B4-BE49-F238E27FC236}">
                <a16:creationId xmlns:a16="http://schemas.microsoft.com/office/drawing/2014/main" id="{3AE3B898-14CA-4644-8104-AB21DF7C6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962400"/>
            <a:ext cx="16732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7" grpId="0" autoUpdateAnimBg="0"/>
      <p:bldP spid="1843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E7CD64C7-8296-4975-A1A8-CA6D90FEF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04A3C2AC-3B0C-4EB0-B3FB-77F49AF71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High aerobic (oxidative) capacity and fatigue resistance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B34BB18E-CECC-4F4A-ABF5-6780B8311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Low anaerobic (glycolytic) capacity and motor unit strength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776A17BF-AA7C-4AC6-B66D-89BC01434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6227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Slow contractile speed (110 ms) and myosin ATPase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0D1ABB6E-A983-4A6A-94F6-B696C1BE5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Slow-Twitch (ST) Muscle Fibers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61553C6C-C60F-4E34-B955-349195CCB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9567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10–180 fibers per motor neuron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240FBC9C-8E30-4667-9220-B568A6A62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2907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Low sarcoplasmic reticulum development</a:t>
            </a:r>
          </a:p>
        </p:txBody>
      </p:sp>
      <p:pic>
        <p:nvPicPr>
          <p:cNvPr id="19465" name="Picture 9">
            <a:extLst>
              <a:ext uri="{FF2B5EF4-FFF2-40B4-BE49-F238E27FC236}">
                <a16:creationId xmlns:a16="http://schemas.microsoft.com/office/drawing/2014/main" id="{AF3706E9-55A2-4542-A7C0-82DBE9E8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72075"/>
            <a:ext cx="2741613" cy="15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  <p:bldP spid="19462" grpId="0" autoUpdateAnimBg="0"/>
      <p:bldP spid="19463" grpId="0" autoUpdateAnimBg="0"/>
      <p:bldP spid="1946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28854977-5DC8-4206-A296-D795B295E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2F0F7B39-3633-4908-883F-0264DAC29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Moderate aerobic (oxidative) capacity and fatigue resistance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BC020337-F7E9-41D7-B146-B986742C1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574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High anaerobic (glycolytic) capacity and motor unit strength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6D171735-B281-477A-B209-7936E84FA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612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Fast contractile speed (50 ms) and myosin ATPase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EF491B2A-6183-4427-9D4E-F9A763C9A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Fast-Twitch (FT</a:t>
            </a:r>
            <a:r>
              <a:rPr lang="en-US" altLang="en-US" sz="34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a</a:t>
            </a: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) Muscle Fibers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6FAAA596-C844-4270-9161-D8947D47C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952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300–800 fibers per motor neuron</a:t>
            </a: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26B65CCD-9413-4264-926D-4CFF2019B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5292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High sarcoplasmic reticulum development</a:t>
            </a:r>
          </a:p>
        </p:txBody>
      </p:sp>
      <p:pic>
        <p:nvPicPr>
          <p:cNvPr id="20489" name="Picture 9">
            <a:extLst>
              <a:ext uri="{FF2B5EF4-FFF2-40B4-BE49-F238E27FC236}">
                <a16:creationId xmlns:a16="http://schemas.microsoft.com/office/drawing/2014/main" id="{2732D84E-9480-4D0C-AB6A-0055F240E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1965325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  <p:bldP spid="20485" grpId="0" autoUpdateAnimBg="0"/>
      <p:bldP spid="20486" grpId="0" autoUpdateAnimBg="0"/>
      <p:bldP spid="20487" grpId="0" autoUpdateAnimBg="0"/>
      <p:bldP spid="2048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>
            <a:extLst>
              <a:ext uri="{FF2B5EF4-FFF2-40B4-BE49-F238E27FC236}">
                <a16:creationId xmlns:a16="http://schemas.microsoft.com/office/drawing/2014/main" id="{41AC4007-82EF-45D6-9F59-1FD04CD4C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F406CD54-37AF-481B-8D7B-8EFA1D39D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3"/>
          <a:stretch>
            <a:fillRect/>
          </a:stretch>
        </p:blipFill>
        <p:spPr bwMode="auto">
          <a:xfrm>
            <a:off x="5972175" y="4724400"/>
            <a:ext cx="30956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482D8D69-71EC-4A76-B92F-2E95FEE80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1077913"/>
            <a:ext cx="8867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chemeClr val="accent2"/>
                </a:solidFill>
                <a:latin typeface="Arial" panose="020B0604020202020204" pitchFamily="34" charset="0"/>
              </a:rPr>
              <a:t>Learning Objectives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1601230A-5C49-4F25-925C-1EEF1A933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1455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Learn the basic components of skeletal muscle, the muscle fiber, and the myofibril.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BCD57C7F-2F12-4B94-9286-31352B327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099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Note the cellular events leading to a basic muscle action.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7EBCD180-981F-4C2C-90A8-9D248D5A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433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Discover how muscle functions during exercise.</a:t>
            </a:r>
            <a:endParaRPr lang="en-US" altLang="en-US"/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93A3B7DC-7656-4D53-B181-1AF04C700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767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Consider the differences in fiber types and their impact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on physical performance.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FEADA6A6-9A2C-4F37-95A2-EDBDF153D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68875"/>
            <a:ext cx="571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Learn how muscles generate force and movement by pulling on bones.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utoUpdateAnimBg="0"/>
      <p:bldP spid="3077" grpId="0" autoUpdateAnimBg="0"/>
      <p:bldP spid="3078" grpId="0" autoUpdateAnimBg="0"/>
      <p:bldP spid="3079" grpId="0" autoUpdateAnimBg="0"/>
      <p:bldP spid="308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BF45B1A0-6F40-47DF-87EC-8447FDE5D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130F835D-4D79-4C13-95AF-4C1D94D09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Low aerobic (oxidative) capacity and fatigue resistance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2F28587F-3044-4D06-8AB3-6645BA3EA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High anaerobic (glycolytic) capacity and motor unit strength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BC1C42BE-B5C2-450D-A8B5-B4C31575E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6227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Fast contractile speed (50 ms) and myosin ATPase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CFC742BA-9B08-4BB2-86E4-056819D4A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Fast-Twitch (FT</a:t>
            </a:r>
            <a:r>
              <a:rPr lang="en-US" altLang="en-US" sz="34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b</a:t>
            </a: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) Muscle Fibers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8A182A57-3B1A-47D5-B2CC-5FBC32D0B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9567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300–800 fibers per motor neuron</a:t>
            </a:r>
          </a:p>
        </p:txBody>
      </p:sp>
      <p:pic>
        <p:nvPicPr>
          <p:cNvPr id="21512" name="Picture 8">
            <a:extLst>
              <a:ext uri="{FF2B5EF4-FFF2-40B4-BE49-F238E27FC236}">
                <a16:creationId xmlns:a16="http://schemas.microsoft.com/office/drawing/2014/main" id="{C83371BE-3D58-44EB-88F7-5B346795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2641600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Text Box 9">
            <a:extLst>
              <a:ext uri="{FF2B5EF4-FFF2-40B4-BE49-F238E27FC236}">
                <a16:creationId xmlns:a16="http://schemas.microsoft.com/office/drawing/2014/main" id="{D31C6703-D61C-477B-9D19-A95951665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29075"/>
            <a:ext cx="586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High sarcoplasmic reticulum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utoUpdateAnimBg="0"/>
      <p:bldP spid="21509" grpId="0" autoUpdateAnimBg="0"/>
      <p:bldP spid="21510" grpId="0" autoUpdateAnimBg="0"/>
      <p:bldP spid="21511" grpId="0" autoUpdateAnimBg="0"/>
      <p:bldP spid="2151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8EE5CE6D-2861-4C4B-AF2E-519518CFF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68804D9C-5311-4875-8AB5-2711681FD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600200"/>
            <a:ext cx="82772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The difference in force development between FT and ST motor units is due to the number of muscle fibers per motor unit, not the force generated by each fiber.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831EFFA4-6A52-4F82-808F-BFF41FEF6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Did You Know…?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D7FA8AAF-C7B5-4537-9BBA-B884F8D1A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5334000"/>
            <a:ext cx="2741613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5D833CFA-9837-48B5-8A62-AF79F9052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A5064256-36CD-42A3-AA95-2EFE383BB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Genetics determine which motor neurons innervate our individual muscle fibers.</a:t>
            </a:r>
            <a:endParaRPr lang="en-US" altLang="en-US"/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2BEA26F1-7E48-4AC0-982F-EF4E9A8EA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574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Muscle fibers become specialized according to the type of neuron that stimulates them.</a:t>
            </a:r>
            <a:endParaRPr lang="en-US" altLang="en-US"/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8E2117EC-7C46-4677-9148-6EF8468BE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6125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Endurance training and muscular inactivity may result in small changes in the percentage of FT and ST fibers.</a:t>
            </a:r>
            <a:endParaRPr lang="en-US" altLang="en-US"/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37F0D50B-A5E7-4FFB-934D-3B844AD3F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What Determines Fiber Type?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2F781FF3-0E0D-44A2-92E8-C811A256F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148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Aging may result in changes in the percentage of FT to ST fibers.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utoUpdateAnimBg="0"/>
      <p:bldP spid="23557" grpId="0" autoUpdateAnimBg="0"/>
      <p:bldP spid="23558" grpId="0" autoUpdateAnimBg="0"/>
      <p:bldP spid="2355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253A309C-663A-4C1A-865C-E3F15EA22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8A818197-30F2-4E46-9B81-250FD14DD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Key Points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54EE3CE3-3523-4B10-84B4-6AF1DDBB9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47825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Skeletal muscles contain both ST and FT fibers.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FE2D88B0-035D-43D9-9C48-E4386F1F8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476500"/>
            <a:ext cx="6248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ATPase in FT fibers acts faster providing energy for muscle action more quickly than ATPase in ST fibers.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E5294EFF-8B56-480C-8110-FB567C753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096963"/>
            <a:ext cx="647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Slow- and Fast-Twitch Muscle Fibers</a:t>
            </a:r>
          </a:p>
        </p:txBody>
      </p:sp>
      <p:grpSp>
        <p:nvGrpSpPr>
          <p:cNvPr id="24583" name="Group 7">
            <a:extLst>
              <a:ext uri="{FF2B5EF4-FFF2-40B4-BE49-F238E27FC236}">
                <a16:creationId xmlns:a16="http://schemas.microsoft.com/office/drawing/2014/main" id="{55F95FA1-5E6D-4644-9569-FBDEB943CF34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627438"/>
            <a:ext cx="6248400" cy="1611312"/>
            <a:chOff x="1680" y="2285"/>
            <a:chExt cx="3936" cy="1015"/>
          </a:xfrm>
        </p:grpSpPr>
        <p:sp>
          <p:nvSpPr>
            <p:cNvPr id="24584" name="Text Box 8">
              <a:extLst>
                <a:ext uri="{FF2B5EF4-FFF2-40B4-BE49-F238E27FC236}">
                  <a16:creationId xmlns:a16="http://schemas.microsoft.com/office/drawing/2014/main" id="{5BFAD5AA-4BBA-4288-82F6-5D160F64B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012"/>
              <a:ext cx="39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	</a:t>
              </a:r>
              <a:r>
                <a:rPr lang="en-US" altLang="en-US" sz="1800" i="1">
                  <a:latin typeface="Arial" panose="020B0604020202020204" pitchFamily="34" charset="0"/>
                </a:rPr>
                <a:t>(continued)</a:t>
              </a:r>
            </a:p>
          </p:txBody>
        </p:sp>
        <p:sp>
          <p:nvSpPr>
            <p:cNvPr id="24585" name="Text Box 9">
              <a:extLst>
                <a:ext uri="{FF2B5EF4-FFF2-40B4-BE49-F238E27FC236}">
                  <a16:creationId xmlns:a16="http://schemas.microsoft.com/office/drawing/2014/main" id="{F2C1ABE4-263F-4808-B64D-819BB78942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285"/>
              <a:ext cx="393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>
                  <a:latin typeface="Wingdings" panose="05000000000000000000" pitchFamily="2" charset="2"/>
                </a:rPr>
                <a:t>w</a:t>
              </a:r>
              <a:r>
                <a:rPr lang="en-US" altLang="en-US">
                  <a:latin typeface="Arial" panose="020B0604020202020204" pitchFamily="34" charset="0"/>
                </a:rPr>
                <a:t> FT fibers have a more developed sarcoplasmic reticulum enhancing calcium delivery.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1" grpId="0" autoUpdateAnimBg="0"/>
      <p:bldP spid="2458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89C5AB60-5636-4D03-A2EB-0618FBBE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218B477E-999B-4766-AC75-CF78DDC3A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Key Points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C1D27B19-F465-474A-A18F-85DA6346B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47825"/>
            <a:ext cx="6248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Motor units supplying FT fibers are larger than those supplying ST fibers; thus, FT motor units can recruit more fibers.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FA7D6286-2027-4C62-B066-C8343476B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00350"/>
            <a:ext cx="6248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ST fibers have high aerobic endurance and are suited to low-intensity endurance activities.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BE9E5D52-D789-4D26-83E8-5E1F10617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096963"/>
            <a:ext cx="647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Slow- and Fast-Twitch Muscle Fibers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DE5849FC-3FA8-45EF-9BD9-D7350B5ED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951288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FT fibers are better for anaerobic or explosive activities.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utoUpdateAnimBg="0"/>
      <p:bldP spid="25605" grpId="0" autoUpdateAnimBg="0"/>
      <p:bldP spid="25606" grpId="0" autoUpdateAnimBg="0"/>
      <p:bldP spid="2560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5E3C1E29-B207-4458-97E5-6F5ED1B99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A985CAA3-5F33-4A74-A20C-5AFB9CB24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600200"/>
            <a:ext cx="8277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25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For a motor unit to be recruited into activity the motor nerve impulse must meet or exceed the threshold.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18BF5443-94AF-4C53-9266-B09461AA2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The All-Or-None-Response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E7EEE0D2-2565-4A8A-A450-A928BA927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3754438"/>
            <a:ext cx="82772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More force is produced by activating more motor units.</a:t>
            </a:r>
          </a:p>
        </p:txBody>
      </p:sp>
      <p:pic>
        <p:nvPicPr>
          <p:cNvPr id="26630" name="Picture 6">
            <a:extLst>
              <a:ext uri="{FF2B5EF4-FFF2-40B4-BE49-F238E27FC236}">
                <a16:creationId xmlns:a16="http://schemas.microsoft.com/office/drawing/2014/main" id="{C9BC3F89-56D6-4D9D-8404-8B8637751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741613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 Box 7">
            <a:extLst>
              <a:ext uri="{FF2B5EF4-FFF2-40B4-BE49-F238E27FC236}">
                <a16:creationId xmlns:a16="http://schemas.microsoft.com/office/drawing/2014/main" id="{AD3E2F18-4354-425D-BE96-59E90E1F5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2428875"/>
            <a:ext cx="8277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25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When this occurs, all muscle fibers in the motor unit act maximally.</a:t>
            </a: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B960DE7A-3FA8-4BA0-A1B3-BD56C6DB4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3257550"/>
            <a:ext cx="82772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25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If the threshold is not met no fibers in that unit 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28" grpId="0" autoUpdateAnimBg="0"/>
      <p:bldP spid="26629" grpId="0" autoUpdateAnimBg="0"/>
      <p:bldP spid="26631" grpId="0" autoUpdateAnimBg="0"/>
      <p:bldP spid="2663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4033B69C-F229-4956-93AD-3DEF10C88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:a16="http://schemas.microsoft.com/office/drawing/2014/main" id="{52CD8DE4-54C3-48B3-9554-A894EA28E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23913"/>
            <a:ext cx="5942013" cy="571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 Box 4">
            <a:extLst>
              <a:ext uri="{FF2B5EF4-FFF2-40B4-BE49-F238E27FC236}">
                <a16:creationId xmlns:a16="http://schemas.microsoft.com/office/drawing/2014/main" id="{36AB6C8B-62BB-4AE1-9734-00DF73D28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586740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RAMPLIKE RECRUITMENT OF FIBERS</a:t>
            </a:r>
            <a:endParaRPr lang="en-U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D85028A9-6664-44E5-8FF5-CD688FA0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08303365-EB59-4FFB-854E-34201270E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600200"/>
            <a:ext cx="82772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b="1" i="1">
                <a:solidFill>
                  <a:schemeClr val="accent2"/>
                </a:solidFill>
                <a:latin typeface="Arial" panose="020B0604020202020204" pitchFamily="34" charset="0"/>
              </a:rPr>
              <a:t>Agonists</a:t>
            </a:r>
            <a:r>
              <a:rPr lang="en-US" altLang="en-US">
                <a:latin typeface="Arial" panose="020B0604020202020204" pitchFamily="34" charset="0"/>
              </a:rPr>
              <a:t>—prime movers; responsible for the movement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F8521807-D14D-44F8-A072-BA73DD3E0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Functional Classification of Muscles</a:t>
            </a:r>
            <a:endParaRPr lang="en-US" altLang="en-US" sz="3400" b="1">
              <a:latin typeface="Arial" panose="020B0604020202020204" pitchFamily="34" charset="0"/>
            </a:endParaRP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E418C786-AE03-4526-92CF-76B37AF90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2095500"/>
            <a:ext cx="8277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b="1" i="1">
                <a:solidFill>
                  <a:schemeClr val="accent2"/>
                </a:solidFill>
                <a:latin typeface="Arial" panose="020B0604020202020204" pitchFamily="34" charset="0"/>
              </a:rPr>
              <a:t>Antagonists</a:t>
            </a:r>
            <a:r>
              <a:rPr lang="en-US" altLang="en-US">
                <a:latin typeface="Arial" panose="020B0604020202020204" pitchFamily="34" charset="0"/>
              </a:rPr>
              <a:t>—oppose the agonists to prevent overstretching of them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C652D290-848B-48F0-ACC3-E26E9F5F7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2927350"/>
            <a:ext cx="8277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b="1" i="1">
                <a:solidFill>
                  <a:schemeClr val="accent2"/>
                </a:solidFill>
                <a:latin typeface="Arial" panose="020B0604020202020204" pitchFamily="34" charset="0"/>
              </a:rPr>
              <a:t>Synergists</a:t>
            </a:r>
            <a:r>
              <a:rPr lang="en-US" altLang="en-US">
                <a:latin typeface="Arial" panose="020B0604020202020204" pitchFamily="34" charset="0"/>
              </a:rPr>
              <a:t>—assist the agonists and sometimes fine-tune the direction of movement</a:t>
            </a:r>
          </a:p>
        </p:txBody>
      </p:sp>
      <p:pic>
        <p:nvPicPr>
          <p:cNvPr id="28679" name="Picture 7">
            <a:extLst>
              <a:ext uri="{FF2B5EF4-FFF2-40B4-BE49-F238E27FC236}">
                <a16:creationId xmlns:a16="http://schemas.microsoft.com/office/drawing/2014/main" id="{376ECD6F-87CC-4524-B29D-F797CBB88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2293938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utoUpdateAnimBg="0"/>
      <p:bldP spid="28677" grpId="0" autoUpdateAnimBg="0"/>
      <p:bldP spid="2867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B456524B-87E1-47A8-90A5-6294F85EE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>
            <a:extLst>
              <a:ext uri="{FF2B5EF4-FFF2-40B4-BE49-F238E27FC236}">
                <a16:creationId xmlns:a16="http://schemas.microsoft.com/office/drawing/2014/main" id="{F599EF08-E615-43FE-9685-25F559B1E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390650"/>
            <a:ext cx="8683625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4">
            <a:extLst>
              <a:ext uri="{FF2B5EF4-FFF2-40B4-BE49-F238E27FC236}">
                <a16:creationId xmlns:a16="http://schemas.microsoft.com/office/drawing/2014/main" id="{2B4596EB-77D2-41BA-84CF-030B09BC3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571500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MUSCLE ACTION DURING ELBOW FLEXION</a:t>
            </a:r>
            <a:endParaRPr lang="en-U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25B42384-EDA8-48DA-9A3A-115EB503A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AA72796F-0BD1-4E17-BAD5-04DFB8356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5344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TYPES OF MUSCLE ACTION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DE6042F5-1111-4985-AA7C-0D2FC51D0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243013"/>
            <a:ext cx="34734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3A5850BA-7551-4E2E-91C2-C29753974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2514600"/>
            <a:ext cx="36290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2E452A88-878D-4A7B-A747-CB1A13514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6" b="11003"/>
          <a:stretch>
            <a:fillRect/>
          </a:stretch>
        </p:blipFill>
        <p:spPr bwMode="auto">
          <a:xfrm>
            <a:off x="5216525" y="4114800"/>
            <a:ext cx="3675063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172F301-CFCB-4FD0-BA97-3B489AB52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2500A15-80FC-48C7-96F8-1D0315003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952875"/>
            <a:ext cx="1262063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>
            <a:extLst>
              <a:ext uri="{FF2B5EF4-FFF2-40B4-BE49-F238E27FC236}">
                <a16:creationId xmlns:a16="http://schemas.microsoft.com/office/drawing/2014/main" id="{D78698A8-55E0-4628-A4B2-22E99A1F7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Smooth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Involuntary muscle; controlled unconsciously</a:t>
            </a:r>
          </a:p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In the walls of blood vessels and internal organs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360045DD-1C42-465E-8029-3D136252E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95600"/>
            <a:ext cx="83058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Cardiac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Controls itself with help from nervous and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endocrine systems</a:t>
            </a:r>
          </a:p>
          <a:p>
            <a:pPr>
              <a:lnSpc>
                <a:spcPct val="15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Only in the heart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93C20533-6F79-48F1-8E08-2913547E7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79950"/>
            <a:ext cx="830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Skeletal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Voluntary muscle; controlled consciously</a:t>
            </a:r>
          </a:p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Over 600 throughout the body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8C3397AC-4B7E-415C-BFF8-4304984EC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Types of Muscles</a:t>
            </a:r>
            <a:endParaRPr lang="en-U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  <p:bldP spid="4102" grpId="0" autoUpdateAnimBg="0"/>
      <p:bldP spid="410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0C604A85-7429-4B74-A537-F2590AE98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EBC390E1-EC84-41B4-A4CA-EDF5470FB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Number of motor units activated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AA79BC09-57A8-424A-A12D-D949ED90F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Type of motor units activated (FT or ST)</a:t>
            </a: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99433A7F-8F9C-45C2-A142-BED218429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289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Muscle size</a:t>
            </a: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DFE1BC4C-4833-4036-8E64-B8EF54479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Factors Influencing Force Generation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4BC13C0C-601B-4BAA-AA47-7CF29E9B9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242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Initial muscle length</a:t>
            </a: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D15779DC-3456-408B-A5A2-6C3984FD5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576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Joint angle</a:t>
            </a:r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id="{D931387B-525A-498B-BB7D-B2FA1767A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910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Speed of muscle action (shortening or lengthening)</a:t>
            </a:r>
          </a:p>
        </p:txBody>
      </p:sp>
      <p:pic>
        <p:nvPicPr>
          <p:cNvPr id="31754" name="Picture 10">
            <a:extLst>
              <a:ext uri="{FF2B5EF4-FFF2-40B4-BE49-F238E27FC236}">
                <a16:creationId xmlns:a16="http://schemas.microsoft.com/office/drawing/2014/main" id="{0BF4964B-79E2-4D03-9C6B-489385E62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962400"/>
            <a:ext cx="914400" cy="2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8" grpId="0" autoUpdateAnimBg="0"/>
      <p:bldP spid="31749" grpId="0" autoUpdateAnimBg="0"/>
      <p:bldP spid="31750" grpId="0" autoUpdateAnimBg="0"/>
      <p:bldP spid="31751" grpId="0" autoUpdateAnimBg="0"/>
      <p:bldP spid="31752" grpId="0" autoUpdateAnimBg="0"/>
      <p:bldP spid="3175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3322456A-7CB5-4E7A-8748-D88D834A1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127C48B7-735B-4998-8F47-B054E1A1C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Key Points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9F3B22DA-C92B-44DC-838D-301343789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47825"/>
            <a:ext cx="6248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Muscles involved in movement can be classified as agonists, antagonists, and synergists.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078998D3-B1F5-4A45-977C-1A123243B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00350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Three types of muscle action are concentric, static, and eccentric.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44190881-80CF-4396-A855-3781569EE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096963"/>
            <a:ext cx="647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Use of Muscles</a:t>
            </a:r>
          </a:p>
        </p:txBody>
      </p:sp>
      <p:grpSp>
        <p:nvGrpSpPr>
          <p:cNvPr id="32775" name="Group 7">
            <a:extLst>
              <a:ext uri="{FF2B5EF4-FFF2-40B4-BE49-F238E27FC236}">
                <a16:creationId xmlns:a16="http://schemas.microsoft.com/office/drawing/2014/main" id="{79FA566E-71AE-4F94-AC52-8D066BFE63AD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629025"/>
            <a:ext cx="6248400" cy="1285875"/>
            <a:chOff x="1680" y="2286"/>
            <a:chExt cx="3936" cy="810"/>
          </a:xfrm>
        </p:grpSpPr>
        <p:sp>
          <p:nvSpPr>
            <p:cNvPr id="32776" name="Text Box 8">
              <a:extLst>
                <a:ext uri="{FF2B5EF4-FFF2-40B4-BE49-F238E27FC236}">
                  <a16:creationId xmlns:a16="http://schemas.microsoft.com/office/drawing/2014/main" id="{6D0C66BA-6A6F-477A-947F-0CE2E98DA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808"/>
              <a:ext cx="39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	</a:t>
              </a:r>
              <a:r>
                <a:rPr lang="en-US" altLang="en-US" sz="1800" i="1">
                  <a:latin typeface="Arial" panose="020B0604020202020204" pitchFamily="34" charset="0"/>
                </a:rPr>
                <a:t>(continued)</a:t>
              </a:r>
            </a:p>
          </p:txBody>
        </p:sp>
        <p:sp>
          <p:nvSpPr>
            <p:cNvPr id="32777" name="Text Box 9">
              <a:extLst>
                <a:ext uri="{FF2B5EF4-FFF2-40B4-BE49-F238E27FC236}">
                  <a16:creationId xmlns:a16="http://schemas.microsoft.com/office/drawing/2014/main" id="{D8C37B67-66CE-4D5E-A3DC-89D0DB674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286"/>
              <a:ext cx="3936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>
                  <a:latin typeface="Wingdings" panose="05000000000000000000" pitchFamily="2" charset="2"/>
                </a:rPr>
                <a:t>w</a:t>
              </a:r>
              <a:r>
                <a:rPr lang="en-US" altLang="en-US">
                  <a:latin typeface="Arial" panose="020B0604020202020204" pitchFamily="34" charset="0"/>
                </a:rPr>
                <a:t> Force production is increased by recruiting more motor units.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autoUpdateAnimBg="0"/>
      <p:bldP spid="32773" grpId="0" autoUpdateAnimBg="0"/>
      <p:bldP spid="3277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EC4B53AE-CA2D-4FC9-BFF1-E24070827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660E17BB-CDB4-413C-9A36-200452D86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Key Points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08C4D745-A1A5-4211-86A5-98F5C93FF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47825"/>
            <a:ext cx="6248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All joints have an optimal angle at which the muscles crossing the joint produce maximal force.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E19BF8D1-561E-4070-ACFC-3BD802D90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289425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Speed of action affects the amount of force produced.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2091316A-1F48-4D6D-8111-43B4DE322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096963"/>
            <a:ext cx="647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Use of Muscles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62057185-C11D-468C-808D-E091E6CE6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00350"/>
            <a:ext cx="6248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The angle of maximal force depends on the relative position of the muscle's insertion on the bone and the load placed on the muscle.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  <p:bldP spid="33797" grpId="0" autoUpdateAnimBg="0"/>
      <p:bldP spid="33798" grpId="0" autoUpdateAnimBg="0"/>
      <p:bldP spid="3379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348CB7F5-927B-436F-9CEC-5271D25C3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:a16="http://schemas.microsoft.com/office/drawing/2014/main" id="{67CC0698-5839-4714-9341-53AEB243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762000"/>
            <a:ext cx="48958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Text Box 4">
            <a:extLst>
              <a:ext uri="{FF2B5EF4-FFF2-40B4-BE49-F238E27FC236}">
                <a16:creationId xmlns:a16="http://schemas.microsoft.com/office/drawing/2014/main" id="{DC78E7DA-714B-404C-873A-9BE3FD9F6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MUSCLE LENGTH vs FORCE PRODUCTION</a:t>
            </a:r>
            <a:endParaRPr lang="en-U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95E62B0-AF32-4DB6-9669-3FBD05A4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0C409A40-34DF-4D67-87EF-181FCB0BE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SKELETAL MUSCLE STRUCTURE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0FFE5A46-A0D2-4C07-AC7E-E94339E89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86800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D6A77EC-8D53-49C7-9150-870093E33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278A653B-9858-4965-9A0F-E1FEA0E33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 MUSCLE FIBER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8E5C23DF-A537-4708-A4D9-12CC9F60F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371600"/>
            <a:ext cx="8796337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A65CC82-4991-4DDA-BDAA-0C6BF2BAD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560DB30B-D027-4EDB-991D-FCD0A8CF3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Key Points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D746E0AA-A566-4727-B899-F2FBB3E40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17688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An individual muscle cell is called a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muscle fiber.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7C651ECB-7CC4-4B3F-A081-1440CF5F6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46363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A muscle fiber is enclosed by a plasma membrane called the sarcolemma.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12B79BFC-518F-44F6-B205-3580240E8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66825"/>
            <a:ext cx="624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The Muscle Fiber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A7AC3900-CB7B-478F-9B9B-80DA576CA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478213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The cytoplasm of a muscle fiber is called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a sarcoplasm.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200D3C22-113C-4C2C-816C-FF3E80233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306888"/>
            <a:ext cx="6248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Within the sarcoplasm, the T tubules allow transport of substances throughout the muscle fiber and the sarcoplasmic reticulum stores calcium.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utoUpdateAnimBg="0"/>
      <p:bldP spid="7174" grpId="0" autoUpdateAnimBg="0"/>
      <p:bldP spid="7175" grpId="0" autoUpdateAnimBg="0"/>
      <p:bldP spid="717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0677A8B-C4B3-4413-806D-206879125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4F71D6C9-8592-4D66-BAC5-EF5E61128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8001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E94890F1-C07A-4245-B3F3-D1EBDBBB6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365760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ARRANGEMENT OF FILAMENTS</a:t>
            </a:r>
            <a:endParaRPr lang="en-U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A5F643E-39BF-40D9-9028-3C1F37A2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158B8D3A-70D3-42EE-B99B-D7539D30B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693420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ARRANGEMENT OF FILAMENTS IN A SARCOMERE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1942DCFF-B81A-40B4-A4EC-317CBE614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0350"/>
            <a:ext cx="8077200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2F59854-6845-46AF-8A55-D902A32A2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8B4D1644-D954-4198-B0C2-25727B58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5344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AN ACTIN FILAMENT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0CA1FB8B-BA81-4771-B5A4-0CA4ABB06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763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</p:bldLst>
  </p:timing>
</p:sld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173</TotalTime>
  <Words>1337</Words>
  <Application>Microsoft Office PowerPoint</Application>
  <PresentationFormat>On-screen Show (4:3)</PresentationFormat>
  <Paragraphs>131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 Black</vt:lpstr>
      <vt:lpstr>Times New Roman</vt:lpstr>
      <vt:lpstr>Arial</vt:lpstr>
      <vt:lpstr>Wingdings</vt:lpstr>
      <vt:lpstr>Blank Presentation.pot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Human Kinetics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Control of Movement</dc:title>
  <dc:creator>The Staff</dc:creator>
  <cp:lastModifiedBy>Edgar Lopategui Corsino</cp:lastModifiedBy>
  <cp:revision>12</cp:revision>
  <cp:lastPrinted>1999-07-09T12:14:26Z</cp:lastPrinted>
  <dcterms:created xsi:type="dcterms:W3CDTF">1999-07-01T18:25:40Z</dcterms:created>
  <dcterms:modified xsi:type="dcterms:W3CDTF">2022-03-23T01:24:23Z</dcterms:modified>
</cp:coreProperties>
</file>