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sldIdLst>
    <p:sldId id="289" r:id="rId2"/>
    <p:sldId id="298" r:id="rId3"/>
    <p:sldId id="258" r:id="rId4"/>
    <p:sldId id="259" r:id="rId5"/>
    <p:sldId id="260" r:id="rId6"/>
    <p:sldId id="261" r:id="rId7"/>
    <p:sldId id="290" r:id="rId8"/>
    <p:sldId id="262" r:id="rId9"/>
    <p:sldId id="263" r:id="rId10"/>
    <p:sldId id="264" r:id="rId11"/>
    <p:sldId id="291" r:id="rId12"/>
    <p:sldId id="265" r:id="rId13"/>
    <p:sldId id="266" r:id="rId14"/>
    <p:sldId id="299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92" r:id="rId25"/>
    <p:sldId id="293" r:id="rId26"/>
    <p:sldId id="294" r:id="rId27"/>
    <p:sldId id="276" r:id="rId28"/>
    <p:sldId id="295" r:id="rId29"/>
    <p:sldId id="277" r:id="rId30"/>
    <p:sldId id="278" r:id="rId31"/>
    <p:sldId id="279" r:id="rId32"/>
    <p:sldId id="280" r:id="rId33"/>
    <p:sldId id="297" r:id="rId34"/>
    <p:sldId id="281" r:id="rId35"/>
    <p:sldId id="282" r:id="rId36"/>
    <p:sldId id="284" r:id="rId37"/>
    <p:sldId id="285" r:id="rId38"/>
    <p:sldId id="286" r:id="rId39"/>
    <p:sldId id="287" r:id="rId40"/>
    <p:sldId id="288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>
          <p15:clr>
            <a:srgbClr val="A4A3A4"/>
          </p15:clr>
        </p15:guide>
        <p15:guide id="2" pos="1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590" autoAdjust="0"/>
  </p:normalViewPr>
  <p:slideViewPr>
    <p:cSldViewPr snapToGrid="0">
      <p:cViewPr varScale="1">
        <p:scale>
          <a:sx n="65" d="100"/>
          <a:sy n="65" d="100"/>
        </p:scale>
        <p:origin x="1536" y="78"/>
      </p:cViewPr>
      <p:guideLst>
        <p:guide orient="horz" pos="768"/>
        <p:guide pos="18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B16E7-9295-4320-AE3E-EEB243D0C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6F12B-5D0D-4EAB-9785-CD86E61E5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A2ABE-C8B8-4A9E-8193-57438042F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7AADB-E750-42C4-B116-FDACD698F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33D5B-4CC2-4C66-8D41-F9955F9D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63B81-82C5-4C08-BCF0-7DBDDF3E9E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663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8F48-2DF6-47E4-A131-220C2A3EC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152A13-9184-4D34-B726-58444AAC4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C6400-9CAC-43AC-BDDE-0EFECB6C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87A41-E177-4C10-8765-0FA4308C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B8DC4-33BF-4305-87FA-F82F85C5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003CC-17F7-4527-AFE8-BC640AA2EE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00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D9FC42-47C6-4888-8C1E-245059528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81565-743B-4A5D-91CF-57DD07AFE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A84CF-5E46-4CDC-8F7F-B95BA6A44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48A27-0CB4-432E-9F70-D590CA4C0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E08FE-57B1-4007-A2F4-113D7665A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13AB6-236E-4C37-8F9F-EE664B88F5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88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00079-2431-4176-A4F3-6D1A4FA43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B9B94-311F-4F75-9CF7-4E56B9B57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2DD03-88AC-4E1B-820B-A2CC8B900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58580-E491-4CFA-8CA6-58DA7A17F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64B3-37B3-4489-A141-EF7E5246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5EB81-C992-417C-9990-AC9A34810F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63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F594C-A216-4ECF-9B46-5D2A5EBCB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B4ADB-C694-46F0-8985-49EE7169C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225BA-3A8B-421D-A0BB-1E3887D5D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4C6C5-A628-4D34-87C3-2DE3DD95A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36228-D9FD-4658-AAB8-C3B2244C6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1E851-3B71-4B68-9AE1-1317EEE756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4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875F-76CC-4E6E-A832-54580A991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44A3B-4F32-4C08-B722-706A183FB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F9793-D931-4962-8EFF-F3088512E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652B3-E2F1-479F-88CF-BDC11DB4C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223CC-C360-47B2-AC12-E729C90E9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72700-D090-44CB-A485-8771C4249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DBF98-7914-4BA0-977F-348592E83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31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66540-3A48-4620-B2D4-2D66E160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EBA4C-9FE2-4693-8A45-7B7166B97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7D984-E757-4427-863A-96C26F308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73313C-004A-4982-8435-422EC140BB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E13FE-BC18-44C9-8BC6-597B906286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D7ADBE-39F8-43AE-88E7-85225B4D3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0EFB1A-3C4F-435A-8F03-A6564E0FA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945774-5FCE-45C8-87B8-5D2AF4255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A20A0-43C6-4754-8F2C-D4EAFE29AB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75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1280-4AD1-4A27-A194-D040E0783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A9D9EB-4812-4918-B2AB-39E05D4B0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6B9F6-622E-4944-ACEC-0013C5EFA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7B6796-C2AE-4D53-824C-82560D790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A57E4-0CA3-41DF-95FD-F978EE4F4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23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9D74F4-ECED-4285-8C6C-7A96F978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B65AB-F88F-439A-8233-3D2BF4D55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39FFD-372A-41C4-BDF3-A37B4EB8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3FEF5-EF5C-43FC-B156-390782D079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42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D71D-BD62-4EFE-9119-CC3106995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F6636-322A-4B7A-B404-B5BE8E91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4890D-15C1-44A7-A142-F2E94B46D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9E8C0-F0E8-4A2B-815E-F8F7B1A24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B91B8-6E20-424F-91C9-B7DE644F8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51020-C536-42A1-BB23-BC169B1C2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1B23A-7809-4416-9BEA-44327CB0B9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08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28789-496B-4F95-B9E5-83FCEAE7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CFB721-46E2-4EDB-971E-E677BBB17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6069E-E79A-4BF5-9EEC-90A5C2EF8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9E11C-1EC9-4589-AD97-272950D9E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3BB79-3292-4E0B-A7AA-E62E96F25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AE42C-FD63-47C2-9FAA-8AA26D24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3B25B-DE96-447A-B7E5-A4EFC03D4B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60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2464BD6-2CB1-42A2-8E7B-758B7515B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6F37907-9C93-4661-8D1F-21F9CA3FFC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7ACED11-F215-47CB-A955-F6F84F776E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EAAACCF-AF79-4C93-AC35-5B0D782B53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A334EE0-DF21-4FFD-8536-F08F442D9E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4320D2-A206-4570-9D7E-97DB0D9FE0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>
            <a:extLst>
              <a:ext uri="{FF2B5EF4-FFF2-40B4-BE49-F238E27FC236}">
                <a16:creationId xmlns:a16="http://schemas.microsoft.com/office/drawing/2014/main" id="{8E850FC9-E7AC-4DF9-AB53-E2C3C45B5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Text Box 7">
            <a:extLst>
              <a:ext uri="{FF2B5EF4-FFF2-40B4-BE49-F238E27FC236}">
                <a16:creationId xmlns:a16="http://schemas.microsoft.com/office/drawing/2014/main" id="{F1833EDA-729C-4681-95A7-D4DCBD6A9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565150"/>
            <a:ext cx="205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latin typeface="Arial" panose="020B0604020202020204" pitchFamily="34" charset="0"/>
              </a:rPr>
              <a:t>C H A P T E R    1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36872" name="Line 8">
            <a:extLst>
              <a:ext uri="{FF2B5EF4-FFF2-40B4-BE49-F238E27FC236}">
                <a16:creationId xmlns:a16="http://schemas.microsoft.com/office/drawing/2014/main" id="{80215EFD-C211-4185-A0D2-F55CF4455B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" y="571500"/>
            <a:ext cx="7981950" cy="1588"/>
          </a:xfrm>
          <a:prstGeom prst="line">
            <a:avLst/>
          </a:prstGeom>
          <a:noFill/>
          <a:ln w="31750">
            <a:solidFill>
              <a:srgbClr val="FF945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AutoShape 9">
            <a:extLst>
              <a:ext uri="{FF2B5EF4-FFF2-40B4-BE49-F238E27FC236}">
                <a16:creationId xmlns:a16="http://schemas.microsoft.com/office/drawing/2014/main" id="{98775BFD-ACFC-456E-8C65-8689E25CADB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53425" y="663575"/>
            <a:ext cx="223838" cy="19208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AutoShape 10">
            <a:extLst>
              <a:ext uri="{FF2B5EF4-FFF2-40B4-BE49-F238E27FC236}">
                <a16:creationId xmlns:a16="http://schemas.microsoft.com/office/drawing/2014/main" id="{1119B455-A22A-4242-8A39-E131B093E5D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85138" y="663575"/>
            <a:ext cx="223838" cy="192087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7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AutoShape 11">
            <a:extLst>
              <a:ext uri="{FF2B5EF4-FFF2-40B4-BE49-F238E27FC236}">
                <a16:creationId xmlns:a16="http://schemas.microsoft.com/office/drawing/2014/main" id="{2324BFF1-323E-4875-B1AD-F23ACB863F7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820025" y="663575"/>
            <a:ext cx="223838" cy="1920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Text Box 12">
            <a:extLst>
              <a:ext uri="{FF2B5EF4-FFF2-40B4-BE49-F238E27FC236}">
                <a16:creationId xmlns:a16="http://schemas.microsoft.com/office/drawing/2014/main" id="{37A37E62-4359-425F-91F2-B22F1679F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1511300"/>
            <a:ext cx="800576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591C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4000" b="1">
                <a:latin typeface="Arial" panose="020B0604020202020204" pitchFamily="34" charset="0"/>
              </a:rPr>
              <a:t>MUSCLES </a:t>
            </a:r>
          </a:p>
          <a:p>
            <a:pPr algn="ctr">
              <a:lnSpc>
                <a:spcPct val="85000"/>
              </a:lnSpc>
            </a:pPr>
            <a:r>
              <a:rPr lang="en-US" altLang="en-US" sz="4000" b="1">
                <a:latin typeface="Arial" panose="020B0604020202020204" pitchFamily="34" charset="0"/>
              </a:rPr>
              <a:t>AND HOW THEY MOVE</a:t>
            </a:r>
          </a:p>
        </p:txBody>
      </p:sp>
      <p:pic>
        <p:nvPicPr>
          <p:cNvPr id="36878" name="Picture 14">
            <a:extLst>
              <a:ext uri="{FF2B5EF4-FFF2-40B4-BE49-F238E27FC236}">
                <a16:creationId xmlns:a16="http://schemas.microsoft.com/office/drawing/2014/main" id="{A02AB399-0385-4742-90E7-079045850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0"/>
            <a:ext cx="2890838" cy="2982913"/>
          </a:xfrm>
          <a:prstGeom prst="rect">
            <a:avLst/>
          </a:prstGeom>
          <a:noFill/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9" name="Picture 15">
            <a:extLst>
              <a:ext uri="{FF2B5EF4-FFF2-40B4-BE49-F238E27FC236}">
                <a16:creationId xmlns:a16="http://schemas.microsoft.com/office/drawing/2014/main" id="{0117C914-FE5E-4BDA-8B19-F65CFEC39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0" b="2299"/>
          <a:stretch>
            <a:fillRect/>
          </a:stretch>
        </p:blipFill>
        <p:spPr bwMode="auto">
          <a:xfrm>
            <a:off x="1371600" y="3048000"/>
            <a:ext cx="2955925" cy="2982913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utoUpdateAnimBg="0"/>
      <p:bldP spid="3687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8F0F3775-EAFC-4BF7-8F18-F1FD283FD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D6630494-A64A-42E2-8269-684E340E4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5344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ACTIN FILAMENT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10248" name="Picture 8">
            <a:extLst>
              <a:ext uri="{FF2B5EF4-FFF2-40B4-BE49-F238E27FC236}">
                <a16:creationId xmlns:a16="http://schemas.microsoft.com/office/drawing/2014/main" id="{F9A8E222-4432-403A-AC64-E94AA6D23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95475"/>
            <a:ext cx="76485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6B597278-1A8C-413E-A63F-F8F650EB7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 Box 3">
            <a:extLst>
              <a:ext uri="{FF2B5EF4-FFF2-40B4-BE49-F238E27FC236}">
                <a16:creationId xmlns:a16="http://schemas.microsoft.com/office/drawing/2014/main" id="{842172D6-0892-4CBA-BDD3-1CB1E945D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2159000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MOTOR </a:t>
            </a:r>
            <a:b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UNIT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39941" name="Picture 5">
            <a:extLst>
              <a:ext uri="{FF2B5EF4-FFF2-40B4-BE49-F238E27FC236}">
                <a16:creationId xmlns:a16="http://schemas.microsoft.com/office/drawing/2014/main" id="{B9B0C614-F3EE-4A8D-8DDE-8A95071F3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762000"/>
            <a:ext cx="2941637" cy="563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4FA2AF26-F4E7-469D-964E-756364D30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2AF7E99D-F80B-4F5B-8001-4CA6D6C32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2425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Key Points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90A0C5B9-FAB7-4F54-8523-A14702A58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641475"/>
            <a:ext cx="64770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Myofibrils are the contractile elements of skeletal muscle, with several hundred to several thousand composing a single muscle.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6095859B-8ADF-46CC-8855-499C10DDE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778250"/>
            <a:ext cx="6477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A sarcomere is composed of filaments of two proteins, myosin and actin, which are responsible for muscle contraction.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63A05E90-05C1-4A7F-98EB-2253F75DA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154113"/>
            <a:ext cx="6248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Myofibrils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3F4AC3B2-4F6E-4F1C-A280-B30052311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840288"/>
            <a:ext cx="6477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Myosin is a thick filament with a globular head at one end.</a:t>
            </a: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89FE13D7-3DD5-4F71-BC38-6EEDBDF2D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580063"/>
            <a:ext cx="6477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An actin filament—composed of actin, tropomyosin, and troponin—is attached to a Z disk.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8ACDB8F5-53FA-4166-AF0A-11E42EF55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038475"/>
            <a:ext cx="6477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Myofibrils are made up of sarcomeres, the smallest functional units of a muscle.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268" grpId="0" autoUpdateAnimBg="0"/>
      <p:bldP spid="11269" grpId="0" autoUpdateAnimBg="0"/>
      <p:bldP spid="11270" grpId="0" autoUpdateAnimBg="0"/>
      <p:bldP spid="11271" grpId="0" autoUpdateAnimBg="0"/>
      <p:bldP spid="11272" grpId="0" autoUpdateAnimBg="0"/>
      <p:bldP spid="1127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04C0350F-56A0-425A-B22D-FD4C0CC9E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54309B83-D16D-4559-BA37-865124E54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17650"/>
            <a:ext cx="830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1. A motor neuron, with signals from the brain or spinal 	cord, releases the neurotransmitter acetylcholine (Ach) at 	the neuromuscular junction.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56FEEFBF-F44B-498C-ABE9-0D3556AC4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746375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2. ACh crosses the junction and binds to receptors on the 	sarcolemma.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606E39B7-BB74-489A-94E7-053541478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609975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3. This initiates an action potential, providing sufficient ACh.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AB2CE0D5-7BB6-461C-9E15-52AD1E009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Excitation/Contraction Coupling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D884C961-A147-41F1-9A13-CB0892A64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17975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4. The action potential travels along the sarcolemma and 	through the T tubules to the SR releasing Ca</a:t>
            </a:r>
            <a:r>
              <a:rPr lang="en-US" altLang="en-US" baseline="30000">
                <a:latin typeface="Arial" panose="020B0604020202020204" pitchFamily="34" charset="0"/>
              </a:rPr>
              <a:t>2+</a:t>
            </a:r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12298" name="Group 10">
            <a:extLst>
              <a:ext uri="{FF2B5EF4-FFF2-40B4-BE49-F238E27FC236}">
                <a16:creationId xmlns:a16="http://schemas.microsoft.com/office/drawing/2014/main" id="{366486B8-8A5C-4DDD-95A1-44EA1E1F982C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918075"/>
            <a:ext cx="8305800" cy="1573213"/>
            <a:chOff x="384" y="3098"/>
            <a:chExt cx="5232" cy="991"/>
          </a:xfrm>
        </p:grpSpPr>
        <p:sp>
          <p:nvSpPr>
            <p:cNvPr id="12296" name="Text Box 8">
              <a:extLst>
                <a:ext uri="{FF2B5EF4-FFF2-40B4-BE49-F238E27FC236}">
                  <a16:creationId xmlns:a16="http://schemas.microsoft.com/office/drawing/2014/main" id="{11440098-A7F4-4DAD-AFC0-678BB9DB32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098"/>
              <a:ext cx="5232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3429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3429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3429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3429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3429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>
                  <a:latin typeface="Arial" panose="020B0604020202020204" pitchFamily="34" charset="0"/>
                </a:rPr>
                <a:t>5. The Ca</a:t>
              </a:r>
              <a:r>
                <a:rPr lang="en-US" altLang="en-US" baseline="30000">
                  <a:latin typeface="Arial" panose="020B0604020202020204" pitchFamily="34" charset="0"/>
                </a:rPr>
                <a:t>2+</a:t>
              </a:r>
              <a:r>
                <a:rPr lang="en-US" altLang="en-US">
                  <a:latin typeface="Arial" panose="020B0604020202020204" pitchFamily="34" charset="0"/>
                </a:rPr>
                <a:t> binds to troponin on the actin filament, and the 	troponin pulls tropomyosin off the active sites, allowing 	myosin heads to attach to the actin filament.</a:t>
              </a:r>
            </a:p>
          </p:txBody>
        </p:sp>
        <p:sp>
          <p:nvSpPr>
            <p:cNvPr id="12297" name="Text Box 9">
              <a:extLst>
                <a:ext uri="{FF2B5EF4-FFF2-40B4-BE49-F238E27FC236}">
                  <a16:creationId xmlns:a16="http://schemas.microsoft.com/office/drawing/2014/main" id="{48F044BC-78CE-4F16-A9CE-E9EC4DD93F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" y="3801"/>
              <a:ext cx="39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	</a:t>
              </a:r>
              <a:r>
                <a:rPr lang="en-US" altLang="en-US" sz="1800" i="1">
                  <a:latin typeface="Arial" panose="020B0604020202020204" pitchFamily="34" charset="0"/>
                </a:rPr>
                <a:t>(continued)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2" grpId="0" autoUpdateAnimBg="0"/>
      <p:bldP spid="12293" grpId="0" autoUpdateAnimBg="0"/>
      <p:bldP spid="12294" grpId="0" autoUpdateAnimBg="0"/>
      <p:bldP spid="1229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4D385DE7-0CD5-49BA-AD76-991309427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>
            <a:extLst>
              <a:ext uri="{FF2B5EF4-FFF2-40B4-BE49-F238E27FC236}">
                <a16:creationId xmlns:a16="http://schemas.microsoft.com/office/drawing/2014/main" id="{D02E5324-F811-4DBE-828D-EC3EE77E9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17650"/>
            <a:ext cx="830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6. Once a strong binding state is extablished with actin, the 	myosin head tilts, pulling the actin filament (power 		stroke).</a:t>
            </a: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2829FC7C-B9FC-43D4-A9C7-3F0DEA748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746375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7. The myosin head binds to ATP, and ATPase found on 	the head splits ATP into ADP and P</a:t>
            </a:r>
            <a:r>
              <a:rPr lang="en-US" altLang="en-US" baseline="-25000">
                <a:latin typeface="Arial" panose="020B0604020202020204" pitchFamily="34" charset="0"/>
              </a:rPr>
              <a:t>i</a:t>
            </a:r>
            <a:r>
              <a:rPr lang="en-US" altLang="en-US">
                <a:latin typeface="Arial" panose="020B0604020202020204" pitchFamily="34" charset="0"/>
              </a:rPr>
              <a:t>, releasing energy.</a:t>
            </a:r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AE843AC0-682F-44F8-9E17-D0F22BB88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622675"/>
            <a:ext cx="830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8. Muscle action ends when calcium is actively pumped out 	of the sarcoplasm back into the sarcoplasmic reticulum 	for storage.</a:t>
            </a:r>
          </a:p>
        </p:txBody>
      </p:sp>
      <p:sp>
        <p:nvSpPr>
          <p:cNvPr id="48134" name="Text Box 6">
            <a:extLst>
              <a:ext uri="{FF2B5EF4-FFF2-40B4-BE49-F238E27FC236}">
                <a16:creationId xmlns:a16="http://schemas.microsoft.com/office/drawing/2014/main" id="{9A4A3AF4-A6E4-4B2A-B170-75D5F28F7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Excitation/Contraction Coupling</a:t>
            </a:r>
            <a:endParaRPr lang="en-US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utoUpdateAnimBg="0"/>
      <p:bldP spid="48132" grpId="0" autoUpdateAnimBg="0"/>
      <p:bldP spid="48133" grpId="0" autoUpdateAnimBg="0"/>
      <p:bldP spid="4813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E1450FF5-31AF-41E0-B5B5-4351D46E3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D1A9640A-98C9-4938-A763-3B48ED3C4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5344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EVENTS LEADING TO MUSCLE ACTION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13329" name="Picture 17">
            <a:extLst>
              <a:ext uri="{FF2B5EF4-FFF2-40B4-BE49-F238E27FC236}">
                <a16:creationId xmlns:a16="http://schemas.microsoft.com/office/drawing/2014/main" id="{1D065767-4799-49E4-88CF-7498A6FAC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8" b="2750"/>
          <a:stretch>
            <a:fillRect/>
          </a:stretch>
        </p:blipFill>
        <p:spPr bwMode="auto">
          <a:xfrm>
            <a:off x="1143000" y="1143000"/>
            <a:ext cx="6934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85B40C9A-E201-4579-ABC6-D0BC5C8B4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0B87DB0B-428D-4CBF-81ED-6E04740DD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When myosin cross-bridges are activated, they bind strongly with actin, resulting in a change in the cross-bridge.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8E269769-B2A5-426E-B902-FE6774B51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790825"/>
            <a:ext cx="8305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The change in the cross-bridge causes the myosin head to tilt toward the arm of the cross-bridge and drag the actin and myosin filaments in opposite directions.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FE8526B0-DD4E-4676-AB7A-6CBABA016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5605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The tilt of the myosin head is known as a </a:t>
            </a:r>
            <a:r>
              <a:rPr lang="en-US" altLang="en-US" i="1">
                <a:latin typeface="Arial" panose="020B0604020202020204" pitchFamily="34" charset="0"/>
              </a:rPr>
              <a:t>power stroke</a:t>
            </a:r>
            <a:r>
              <a:rPr lang="en-US" altLang="en-US">
                <a:latin typeface="Arial" panose="020B0604020202020204" pitchFamily="34" charset="0"/>
              </a:rPr>
              <a:t>.</a:t>
            </a:r>
            <a:endParaRPr lang="en-US" altLang="en-US" i="1">
              <a:latin typeface="Arial" panose="020B0604020202020204" pitchFamily="34" charset="0"/>
            </a:endParaRP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4224BF0C-F423-40C1-AE9E-158739CC4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Sliding Filament Theory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4257207B-E33D-4337-9365-BD5C48AF0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89450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The pulling of the actin filament past the myosin results in muscle shortening and generation of muscle force.</a:t>
            </a:r>
          </a:p>
        </p:txBody>
      </p:sp>
      <p:pic>
        <p:nvPicPr>
          <p:cNvPr id="14344" name="Picture 8">
            <a:extLst>
              <a:ext uri="{FF2B5EF4-FFF2-40B4-BE49-F238E27FC236}">
                <a16:creationId xmlns:a16="http://schemas.microsoft.com/office/drawing/2014/main" id="{AD12A91E-3B9E-4493-91F4-99526B908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91200"/>
            <a:ext cx="3198813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utoUpdateAnimBg="0"/>
      <p:bldP spid="14341" grpId="0" autoUpdateAnimBg="0"/>
      <p:bldP spid="14342" grpId="0" autoUpdateAnimBg="0"/>
      <p:bldP spid="1434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1186C450-B1B6-4860-8D9D-C00949A57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 Box 6">
            <a:extLst>
              <a:ext uri="{FF2B5EF4-FFF2-40B4-BE49-F238E27FC236}">
                <a16:creationId xmlns:a16="http://schemas.microsoft.com/office/drawing/2014/main" id="{1F23AA5E-374C-4652-8F94-A3A92C95A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4582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CONTRACTING MUSCLE FIBER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15376" name="Picture 16">
            <a:extLst>
              <a:ext uri="{FF2B5EF4-FFF2-40B4-BE49-F238E27FC236}">
                <a16:creationId xmlns:a16="http://schemas.microsoft.com/office/drawing/2014/main" id="{543A0E87-27A6-4C09-8218-2000E4D28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96"/>
          <a:stretch>
            <a:fillRect/>
          </a:stretch>
        </p:blipFill>
        <p:spPr bwMode="auto">
          <a:xfrm>
            <a:off x="2163763" y="1220788"/>
            <a:ext cx="5711825" cy="158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7" name="Picture 17">
            <a:extLst>
              <a:ext uri="{FF2B5EF4-FFF2-40B4-BE49-F238E27FC236}">
                <a16:creationId xmlns:a16="http://schemas.microsoft.com/office/drawing/2014/main" id="{52BD3953-C880-42E2-8B38-674C445D5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7"/>
          <a:stretch>
            <a:fillRect/>
          </a:stretch>
        </p:blipFill>
        <p:spPr bwMode="auto">
          <a:xfrm>
            <a:off x="1844675" y="3027363"/>
            <a:ext cx="5634038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>
            <a:extLst>
              <a:ext uri="{FF2B5EF4-FFF2-40B4-BE49-F238E27FC236}">
                <a16:creationId xmlns:a16="http://schemas.microsoft.com/office/drawing/2014/main" id="{0F972785-B2C8-4E68-879E-539C973AA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43"/>
          <a:stretch>
            <a:fillRect/>
          </a:stretch>
        </p:blipFill>
        <p:spPr bwMode="auto">
          <a:xfrm>
            <a:off x="1393825" y="4700588"/>
            <a:ext cx="5635625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A26130EB-21F2-4AE4-A78C-07752419F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29658CC3-BEF6-4EAC-ADB2-737CC3927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2425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Key Points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798746B1-513A-41C0-AEAE-43FBE4036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647825"/>
            <a:ext cx="6248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Muscle action is initiated by a nerve impulse.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DF94409A-5045-44B0-8586-8B31EBB50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096963"/>
            <a:ext cx="6248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Muscle Fiber Action</a:t>
            </a:r>
          </a:p>
        </p:txBody>
      </p:sp>
      <p:grpSp>
        <p:nvGrpSpPr>
          <p:cNvPr id="16394" name="Group 10">
            <a:extLst>
              <a:ext uri="{FF2B5EF4-FFF2-40B4-BE49-F238E27FC236}">
                <a16:creationId xmlns:a16="http://schemas.microsoft.com/office/drawing/2014/main" id="{46007037-F990-4D17-B39C-F2D3FFD2C045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286250"/>
            <a:ext cx="6248400" cy="1943100"/>
            <a:chOff x="1680" y="2700"/>
            <a:chExt cx="3936" cy="1224"/>
          </a:xfrm>
        </p:grpSpPr>
        <p:sp>
          <p:nvSpPr>
            <p:cNvPr id="16391" name="Text Box 7">
              <a:extLst>
                <a:ext uri="{FF2B5EF4-FFF2-40B4-BE49-F238E27FC236}">
                  <a16:creationId xmlns:a16="http://schemas.microsoft.com/office/drawing/2014/main" id="{7BEB8F23-6EA6-486E-8D47-6B107CAE5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700"/>
              <a:ext cx="3936" cy="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000">
                  <a:latin typeface="Wingdings" panose="05000000000000000000" pitchFamily="2" charset="2"/>
                </a:rPr>
                <a:t>w</a:t>
              </a:r>
              <a:r>
                <a:rPr lang="en-US" altLang="en-US">
                  <a:latin typeface="Arial" panose="020B0604020202020204" pitchFamily="34" charset="0"/>
                </a:rPr>
                <a:t> Ca</a:t>
              </a:r>
              <a:r>
                <a:rPr lang="en-US" altLang="en-US" baseline="30000">
                  <a:latin typeface="Arial" panose="020B0604020202020204" pitchFamily="34" charset="0"/>
                </a:rPr>
                <a:t>2+</a:t>
              </a:r>
              <a:r>
                <a:rPr lang="en-US" altLang="en-US">
                  <a:latin typeface="Arial" panose="020B0604020202020204" pitchFamily="34" charset="0"/>
                </a:rPr>
                <a:t> ions bind with troponin, which lifts the tropomyosin molecules off the active sites on the actin filament. These open sites allow the myosin heads to bind to them.</a:t>
              </a:r>
            </a:p>
          </p:txBody>
        </p:sp>
        <p:sp>
          <p:nvSpPr>
            <p:cNvPr id="16392" name="Text Box 8">
              <a:extLst>
                <a:ext uri="{FF2B5EF4-FFF2-40B4-BE49-F238E27FC236}">
                  <a16:creationId xmlns:a16="http://schemas.microsoft.com/office/drawing/2014/main" id="{AB298291-2BF5-439E-9859-47B4E4BB6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636"/>
              <a:ext cx="39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	</a:t>
              </a:r>
              <a:r>
                <a:rPr lang="en-US" altLang="en-US" sz="1800" i="1">
                  <a:latin typeface="Arial" panose="020B0604020202020204" pitchFamily="34" charset="0"/>
                </a:rPr>
                <a:t>(continued)</a:t>
              </a:r>
            </a:p>
          </p:txBody>
        </p:sp>
      </p:grpSp>
      <p:sp>
        <p:nvSpPr>
          <p:cNvPr id="16393" name="Text Box 9">
            <a:extLst>
              <a:ext uri="{FF2B5EF4-FFF2-40B4-BE49-F238E27FC236}">
                <a16:creationId xmlns:a16="http://schemas.microsoft.com/office/drawing/2014/main" id="{70C00FF0-E778-453F-8BE7-15121219B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476500"/>
            <a:ext cx="62484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The nerve releases ACh, which allows sodium to enter and depolarize the cell. If the cell is sufficiently depolarized, an action potential occurs which releases stored Ca</a:t>
            </a:r>
            <a:r>
              <a:rPr lang="en-US" altLang="en-US" baseline="30000">
                <a:latin typeface="Arial" panose="020B0604020202020204" pitchFamily="34" charset="0"/>
              </a:rPr>
              <a:t>2+</a:t>
            </a:r>
            <a:r>
              <a:rPr lang="en-US" altLang="en-US">
                <a:latin typeface="Arial" panose="020B0604020202020204" pitchFamily="34" charset="0"/>
              </a:rPr>
              <a:t> 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8" grpId="0" autoUpdateAnimBg="0"/>
      <p:bldP spid="16389" grpId="0" autoUpdateAnimBg="0"/>
      <p:bldP spid="1639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803B333D-C9CA-45E5-869F-297860F01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DCC256E4-7853-478B-A831-8E157082D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2425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Key Points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7EE4EA76-73AD-44B4-BD84-ECE4399E4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647825"/>
            <a:ext cx="6248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Once myosin binds with actin, the myosin head tilts and pulls the actin filament so they slide across each other.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98529B63-40BE-439F-B160-F4955BF39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800350"/>
            <a:ext cx="6248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Muscle action ends when calcium is pumped out of the sarcoplasm to the sarcoplasmic reticulum for storage.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349F9366-59BE-4FC7-B239-FA4D5F9BE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096963"/>
            <a:ext cx="6248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Muscle Fiber Action</a:t>
            </a: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A409D6F4-BAC8-43A1-A3E0-E3FE86BA9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951288"/>
            <a:ext cx="62484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Energy for muscle action is provided when the myosin head binds to ATP. ATPase on the myosin head splits the ATP into a usable energy source.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17412" grpId="0" autoUpdateAnimBg="0"/>
      <p:bldP spid="17413" grpId="0" autoUpdateAnimBg="0"/>
      <p:bldP spid="17414" grpId="0" autoUpdateAnimBg="0"/>
      <p:bldP spid="1741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9A343865-9DA8-4427-8604-D7890D294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Rectangle 3">
            <a:extLst>
              <a:ext uri="{FF2B5EF4-FFF2-40B4-BE49-F238E27FC236}">
                <a16:creationId xmlns:a16="http://schemas.microsoft.com/office/drawing/2014/main" id="{621E10BC-5C3F-43B0-860F-2AF504949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1352550"/>
            <a:ext cx="6543675" cy="4875213"/>
          </a:xfrm>
          <a:prstGeom prst="rect">
            <a:avLst/>
          </a:prstGeom>
          <a:solidFill>
            <a:schemeClr val="hlink"/>
          </a:solidFill>
          <a:ln w="12700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B859E38D-C9AA-4816-ABC3-3348FCC3B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403225"/>
            <a:ext cx="7351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latin typeface="Arial" panose="020B0604020202020204" pitchFamily="34" charset="0"/>
              </a:rPr>
              <a:t>Learning Objectives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E49AE25E-31AE-44CE-9C08-7D49A3A99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1477963"/>
            <a:ext cx="6424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274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>
              <a:tabLst>
                <a:tab pos="274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74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74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74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Learn the basic components of skeletal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	muscle, the muscle fiber, and the myofibril.</a:t>
            </a:r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id="{597705E0-D8BE-49F3-A7CC-1639ED806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2428875"/>
            <a:ext cx="6515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260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60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60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60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60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Note the cellular events leading to a basic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	muscle action.</a:t>
            </a:r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693A730E-CC6C-43C7-A9EC-88C7DF581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3376613"/>
            <a:ext cx="65230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274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74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74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74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74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Discover how muscle functions during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	exercise.</a:t>
            </a:r>
          </a:p>
        </p:txBody>
      </p:sp>
      <p:sp>
        <p:nvSpPr>
          <p:cNvPr id="47112" name="Text Box 8">
            <a:extLst>
              <a:ext uri="{FF2B5EF4-FFF2-40B4-BE49-F238E27FC236}">
                <a16:creationId xmlns:a16="http://schemas.microsoft.com/office/drawing/2014/main" id="{8CA1EF62-106E-4FE6-AF0A-F7BF75828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4330700"/>
            <a:ext cx="65262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260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60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60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60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60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Consider the differences in fiber types and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	their impact on physical performance.</a:t>
            </a:r>
          </a:p>
        </p:txBody>
      </p:sp>
      <p:sp>
        <p:nvSpPr>
          <p:cNvPr id="47113" name="Text Box 9">
            <a:extLst>
              <a:ext uri="{FF2B5EF4-FFF2-40B4-BE49-F238E27FC236}">
                <a16:creationId xmlns:a16="http://schemas.microsoft.com/office/drawing/2014/main" id="{4A4B025E-B437-41D0-86A0-9941A1D55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5287963"/>
            <a:ext cx="65166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274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74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74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74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74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Learn how muscles generate force and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	movement by pulling on bones.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 autoUpdateAnimBg="0"/>
      <p:bldP spid="47108" grpId="0" autoUpdateAnimBg="0"/>
      <p:bldP spid="47109" grpId="0" autoUpdateAnimBg="0"/>
      <p:bldP spid="47110" grpId="0" autoUpdateAnimBg="0"/>
      <p:bldP spid="47111" grpId="0" autoUpdateAnimBg="0"/>
      <p:bldP spid="47112" grpId="0" autoUpdateAnimBg="0"/>
      <p:bldP spid="4711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A57452A3-EDC5-4A6A-BD6B-204A51345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90A2F807-2984-4C41-BD27-5F6011233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303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Hollow needle is inserted into muscle to take a sample.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EA119D7E-20FB-4D82-81CD-1680F9266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03200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Sample is mounted, frozen, thinly sliced, and examined under a microscope.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06953C85-07C2-4491-9450-ED892174B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860675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Allows study of muscle fibers and the effects of acute exercise and exercise training on fiber composition.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4B8C76E5-338E-48F6-986D-AD7122F68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Muscle Biopsy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18442" name="Picture 10">
            <a:extLst>
              <a:ext uri="{FF2B5EF4-FFF2-40B4-BE49-F238E27FC236}">
                <a16:creationId xmlns:a16="http://schemas.microsoft.com/office/drawing/2014/main" id="{7013CDB5-FCEF-4081-865A-74FA4E352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t="3334" r="1111" b="1666"/>
          <a:stretch>
            <a:fillRect/>
          </a:stretch>
        </p:blipFill>
        <p:spPr bwMode="auto">
          <a:xfrm>
            <a:off x="1039813" y="3962400"/>
            <a:ext cx="3760787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>
            <a:extLst>
              <a:ext uri="{FF2B5EF4-FFF2-40B4-BE49-F238E27FC236}">
                <a16:creationId xmlns:a16="http://schemas.microsoft.com/office/drawing/2014/main" id="{03C00A26-2150-4971-A25F-0826D3004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5" t="1955" r="1111" b="1955"/>
          <a:stretch>
            <a:fillRect/>
          </a:stretch>
        </p:blipFill>
        <p:spPr bwMode="auto">
          <a:xfrm>
            <a:off x="5181600" y="3962400"/>
            <a:ext cx="2857500" cy="243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utoUpdateAnimBg="0"/>
      <p:bldP spid="18437" grpId="0" autoUpdateAnimBg="0"/>
      <p:bldP spid="1843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5585B223-1884-4A6C-A2B5-59B7A8A97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4836133C-5335-4B92-A934-F18668F94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High aerobic (oxidative) capacity and fatigue resistance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B1BD4DAB-B772-4757-B46C-4F995D4B9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Low anaerobic (glycolytic) capacity and motor unit strength</a:t>
            </a: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FCF1DA0C-8F0B-4935-9405-44574F66F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62275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Slow contractile speed (110 ms to reach peak tension) and myosin ATPase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F091C31F-5F9F-4270-A6D5-4FA7D4ECE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Slow-Twitch (ST) Muscle Fibers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6CB9D7B9-ED77-49D6-B069-B1E894550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76675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10–180 fibers per motor neuron</a:t>
            </a: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6A957C70-6E4B-4421-947E-F1C26D6B9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22775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Low sarcoplasmic reticulum development</a:t>
            </a:r>
          </a:p>
        </p:txBody>
      </p:sp>
      <p:pic>
        <p:nvPicPr>
          <p:cNvPr id="19465" name="Picture 9">
            <a:extLst>
              <a:ext uri="{FF2B5EF4-FFF2-40B4-BE49-F238E27FC236}">
                <a16:creationId xmlns:a16="http://schemas.microsoft.com/office/drawing/2014/main" id="{E575D829-103F-4583-A5F9-EC9B605DB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72075"/>
            <a:ext cx="2741613" cy="153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  <p:bldP spid="19461" grpId="0" autoUpdateAnimBg="0"/>
      <p:bldP spid="19462" grpId="0" autoUpdateAnimBg="0"/>
      <p:bldP spid="19463" grpId="0" autoUpdateAnimBg="0"/>
      <p:bldP spid="1946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F17A2F60-CAC7-4661-8CCB-4363FB065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E873C60C-BA78-4E1D-BE31-559B1AD28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Moderate aerobic (oxidative) capacity and fatigue resistance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DC0255B0-C173-458C-8392-3EA2D9948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574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High anaerobic (glycolytic) capacity and motor unit strength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1DB9B61A-5E15-42E6-B2CF-0E03280A1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6125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Fast contractile speed (50 ms to reach peak tension)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and myosin ATPase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A845FD07-28C8-4521-93E0-1D06646A9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Fast-Twitch (FT</a:t>
            </a:r>
            <a:r>
              <a:rPr lang="en-US" altLang="en-US" sz="34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a</a:t>
            </a: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) Muscle Fibers</a:t>
            </a: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4378C0D3-BB48-456B-AC0A-3DCB0CB37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87825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300–800 fibers per motor neuron</a:t>
            </a: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CB009FC6-AB93-4AB7-B143-2990959A4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721225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High sarcoplasmic reticulum development</a:t>
            </a:r>
          </a:p>
        </p:txBody>
      </p:sp>
      <p:pic>
        <p:nvPicPr>
          <p:cNvPr id="20489" name="Picture 9">
            <a:extLst>
              <a:ext uri="{FF2B5EF4-FFF2-40B4-BE49-F238E27FC236}">
                <a16:creationId xmlns:a16="http://schemas.microsoft.com/office/drawing/2014/main" id="{85E4D690-A298-442E-A8B4-A14B969DD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38600"/>
            <a:ext cx="1965325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utoUpdateAnimBg="0"/>
      <p:bldP spid="20485" grpId="0" autoUpdateAnimBg="0"/>
      <p:bldP spid="20486" grpId="0" autoUpdateAnimBg="0"/>
      <p:bldP spid="20487" grpId="0" autoUpdateAnimBg="0"/>
      <p:bldP spid="2048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51EEAE87-AF5A-4493-AFFC-7C6E78AA4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C214B55B-6581-496C-BCE8-3EA78C965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Low aerobic (oxidative) capacity and fatigue resistance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8BD7B3D2-4CD0-4215-93AA-F8FD3F55D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High anaerobic (glycolytic) capacity and motor unit strength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8A7E77A3-EF6A-46D4-877B-2E30D55AB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62275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Fast contractile speed (50 ms to reach peak tension)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and myosin ATPase</a:t>
            </a: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24C898E3-DD82-4B3E-B86B-3F5B1992D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Fast-Twitch (FT</a:t>
            </a:r>
            <a:r>
              <a:rPr lang="en-US" altLang="en-US" sz="34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b</a:t>
            </a: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) Muscle Fibers</a:t>
            </a: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71557CAA-DEA9-4FDC-B230-B9F84E3D6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76675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300–800 fibers per motor neuron</a:t>
            </a:r>
          </a:p>
        </p:txBody>
      </p:sp>
      <p:pic>
        <p:nvPicPr>
          <p:cNvPr id="21512" name="Picture 8">
            <a:extLst>
              <a:ext uri="{FF2B5EF4-FFF2-40B4-BE49-F238E27FC236}">
                <a16:creationId xmlns:a16="http://schemas.microsoft.com/office/drawing/2014/main" id="{98142E2C-F028-4EBB-B698-7C3BE3CB5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2400"/>
            <a:ext cx="2641600" cy="27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3" name="Text Box 9">
            <a:extLst>
              <a:ext uri="{FF2B5EF4-FFF2-40B4-BE49-F238E27FC236}">
                <a16:creationId xmlns:a16="http://schemas.microsoft.com/office/drawing/2014/main" id="{C311A2DE-B13E-4F33-AC37-F2D51047F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22775"/>
            <a:ext cx="586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High sarcoplasmic reticulum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08" grpId="0" autoUpdateAnimBg="0"/>
      <p:bldP spid="21509" grpId="0" autoUpdateAnimBg="0"/>
      <p:bldP spid="21510" grpId="0" autoUpdateAnimBg="0"/>
      <p:bldP spid="21511" grpId="0" autoUpdateAnimBg="0"/>
      <p:bldP spid="2151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F9755274-9CA9-4874-828C-7D742AFB0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6415D820-02C9-4590-9CDE-F9999B98B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4582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SLOW- AND FAST-TWITCH FIBERS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40965" name="Picture 5">
            <a:extLst>
              <a:ext uri="{FF2B5EF4-FFF2-40B4-BE49-F238E27FC236}">
                <a16:creationId xmlns:a16="http://schemas.microsoft.com/office/drawing/2014/main" id="{8E84E622-FA88-434D-A17C-F96318C94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t="693" r="1111" b="667"/>
          <a:stretch>
            <a:fillRect/>
          </a:stretch>
        </p:blipFill>
        <p:spPr bwMode="auto">
          <a:xfrm>
            <a:off x="1670050" y="1373188"/>
            <a:ext cx="5797550" cy="487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DB66B334-125D-47B8-81EC-84EA46D87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B0ED0A5A-E75D-4049-B6FC-6DA19720E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4582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GEL ELECTROPHORESIS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41989" name="Picture 5">
            <a:extLst>
              <a:ext uri="{FF2B5EF4-FFF2-40B4-BE49-F238E27FC236}">
                <a16:creationId xmlns:a16="http://schemas.microsoft.com/office/drawing/2014/main" id="{32681D1D-86B1-4C41-9EFE-15A6FEF7E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" b="7204"/>
          <a:stretch>
            <a:fillRect/>
          </a:stretch>
        </p:blipFill>
        <p:spPr bwMode="auto">
          <a:xfrm>
            <a:off x="762000" y="1219200"/>
            <a:ext cx="3368675" cy="304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>
            <a:extLst>
              <a:ext uri="{FF2B5EF4-FFF2-40B4-BE49-F238E27FC236}">
                <a16:creationId xmlns:a16="http://schemas.microsoft.com/office/drawing/2014/main" id="{16C605F4-46DC-4F8D-874F-43F9A4902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t="2774" r="1190" b="4297"/>
          <a:stretch>
            <a:fillRect/>
          </a:stretch>
        </p:blipFill>
        <p:spPr bwMode="auto">
          <a:xfrm>
            <a:off x="4511675" y="1219200"/>
            <a:ext cx="39465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>
            <a:extLst>
              <a:ext uri="{FF2B5EF4-FFF2-40B4-BE49-F238E27FC236}">
                <a16:creationId xmlns:a16="http://schemas.microsoft.com/office/drawing/2014/main" id="{FC61331E-35AA-4397-97E3-984C01B2B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682" r="2591" b="4474"/>
          <a:stretch>
            <a:fillRect/>
          </a:stretch>
        </p:blipFill>
        <p:spPr bwMode="auto">
          <a:xfrm>
            <a:off x="762000" y="4572000"/>
            <a:ext cx="7696200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411A4B6D-A671-48C4-84DD-57A1F4613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Text Box 3">
            <a:extLst>
              <a:ext uri="{FF2B5EF4-FFF2-40B4-BE49-F238E27FC236}">
                <a16:creationId xmlns:a16="http://schemas.microsoft.com/office/drawing/2014/main" id="{20D9AD0E-616B-493F-A2B7-211668E00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4582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SINGLE MUSCLE FIBER PHYSIOLOGY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43013" name="Picture 5">
            <a:extLst>
              <a:ext uri="{FF2B5EF4-FFF2-40B4-BE49-F238E27FC236}">
                <a16:creationId xmlns:a16="http://schemas.microsoft.com/office/drawing/2014/main" id="{E9C00EAC-2759-4A03-A187-BC7CAD34B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8" t="-246" b="8794"/>
          <a:stretch>
            <a:fillRect/>
          </a:stretch>
        </p:blipFill>
        <p:spPr bwMode="auto">
          <a:xfrm>
            <a:off x="2133600" y="12192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>
            <a:extLst>
              <a:ext uri="{FF2B5EF4-FFF2-40B4-BE49-F238E27FC236}">
                <a16:creationId xmlns:a16="http://schemas.microsoft.com/office/drawing/2014/main" id="{F6872311-2212-4636-B908-C492B5620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1" b="18253"/>
          <a:stretch>
            <a:fillRect/>
          </a:stretch>
        </p:blipFill>
        <p:spPr bwMode="auto">
          <a:xfrm>
            <a:off x="2133600" y="5105400"/>
            <a:ext cx="48783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10C0342D-8AE0-4F7D-BE48-1622F518D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968D2C4A-5628-4D2B-88B9-A96D9C2E6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1600200"/>
            <a:ext cx="82772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The difference in force development between FT and ST motor units is due to the number of muscle fibers per motor unit and the larger diameter of the FT fibers.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6FE77193-33C6-4092-A228-043E02DC8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Did You Know…?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CB405D10-8556-4A86-8D80-D0D295A1A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5334000"/>
            <a:ext cx="2741613" cy="13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D8B13BE3-457F-4096-92CE-A4AA86073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3">
            <a:extLst>
              <a:ext uri="{FF2B5EF4-FFF2-40B4-BE49-F238E27FC236}">
                <a16:creationId xmlns:a16="http://schemas.microsoft.com/office/drawing/2014/main" id="{1793EC7A-0BCB-452C-A01C-9243CE091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4582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PEAK POWER GENERATED BY FIBERS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44037" name="Picture 5">
            <a:extLst>
              <a:ext uri="{FF2B5EF4-FFF2-40B4-BE49-F238E27FC236}">
                <a16:creationId xmlns:a16="http://schemas.microsoft.com/office/drawing/2014/main" id="{C9237126-727A-4983-AB80-2389D3C97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4775"/>
            <a:ext cx="4865688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21C85538-056B-4ABE-B07A-CB5EBFA7D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39B2DA5E-B86B-49F8-A035-52D8A89F4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795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Genetics determine which type of motor neurons innervate our individual muscle fibers.</a:t>
            </a:r>
            <a:endParaRPr lang="en-US" altLang="en-US"/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45A39792-0F1D-4734-A72B-1CDC99987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30505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Muscle fibers become specialized according to the type of neuron that stimulates them.</a:t>
            </a:r>
            <a:endParaRPr lang="en-US" altLang="en-US"/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CD864F73-D384-43D6-A5E7-044DE9412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33725"/>
            <a:ext cx="8305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Endurance training, strength training, and muscular inactivity may result in small changes (less than 10%) in the percentage of FT and ST fibers.</a:t>
            </a:r>
            <a:endParaRPr lang="en-US" altLang="en-US"/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4795C8B2-AE2A-4A1D-8328-C36938584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What Determines Fiber Type?</a:t>
            </a:r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9A60A4DB-2C24-42B3-8B48-AED716426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49900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5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09600">
              <a:tabLst>
                <a:tab pos="25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5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5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5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w"/>
            </a:pPr>
            <a:r>
              <a:rPr lang="en-US" altLang="en-US">
                <a:latin typeface="Arial" panose="020B0604020202020204" pitchFamily="34" charset="0"/>
              </a:rPr>
              <a:t> Aging may result in changes in the percentage of FT and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	ST fibers.</a:t>
            </a: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23562" name="Text Box 10">
            <a:extLst>
              <a:ext uri="{FF2B5EF4-FFF2-40B4-BE49-F238E27FC236}">
                <a16:creationId xmlns:a16="http://schemas.microsoft.com/office/drawing/2014/main" id="{AFB383E5-344E-4487-B082-7584FCF34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8" y="4279900"/>
            <a:ext cx="7704137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41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41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41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41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41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Endurance training has been shown to reduce the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	percentage of FT</a:t>
            </a:r>
            <a:r>
              <a:rPr lang="en-US" altLang="en-US" baseline="-25000">
                <a:latin typeface="Arial" panose="020B0604020202020204" pitchFamily="34" charset="0"/>
              </a:rPr>
              <a:t>b</a:t>
            </a:r>
            <a:r>
              <a:rPr lang="en-US" altLang="en-US">
                <a:latin typeface="Arial" panose="020B0604020202020204" pitchFamily="34" charset="0"/>
              </a:rPr>
              <a:t> fibers, while increasing the fraction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	of FT</a:t>
            </a:r>
            <a:r>
              <a:rPr lang="en-US" altLang="en-US" baseline="-25000">
                <a:latin typeface="Arial" panose="020B0604020202020204" pitchFamily="34" charset="0"/>
              </a:rPr>
              <a:t>a</a:t>
            </a:r>
            <a:r>
              <a:rPr lang="en-US" altLang="en-US">
                <a:latin typeface="Arial" panose="020B0604020202020204" pitchFamily="34" charset="0"/>
              </a:rPr>
              <a:t> fibers</a:t>
            </a:r>
            <a:r>
              <a:rPr lang="en-US" altLang="en-US"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6" grpId="0" autoUpdateAnimBg="0"/>
      <p:bldP spid="23557" grpId="0" autoUpdateAnimBg="0"/>
      <p:bldP spid="23558" grpId="0" autoUpdateAnimBg="0"/>
      <p:bldP spid="23559" grpId="0" autoUpdateAnimBg="0"/>
      <p:bldP spid="2356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EE924EB-146D-4769-B846-2560C875B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4">
            <a:extLst>
              <a:ext uri="{FF2B5EF4-FFF2-40B4-BE49-F238E27FC236}">
                <a16:creationId xmlns:a16="http://schemas.microsoft.com/office/drawing/2014/main" id="{FCF3702E-3772-4C5B-9FD0-DC7F7C281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30350"/>
            <a:ext cx="830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Skeletal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Voluntary muscle; controlled consciously </a:t>
            </a:r>
          </a:p>
          <a:p>
            <a:pPr>
              <a:buFont typeface="Wingdings" panose="05000000000000000000" pitchFamily="2" charset="2"/>
              <a:buChar char="w"/>
            </a:pPr>
            <a:r>
              <a:rPr lang="en-US" altLang="en-US">
                <a:latin typeface="Arial" panose="020B0604020202020204" pitchFamily="34" charset="0"/>
              </a:rPr>
              <a:t>Over 600 throughout the body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7F0E8E71-951E-4D95-AFCE-ACAD4069C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75000"/>
            <a:ext cx="6324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Cardiac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Controls itself with assistance from the nervous and endocrine systems</a:t>
            </a:r>
          </a:p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Only in the heart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6FE7F6BC-08F3-4812-9170-15CD1BC98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048250"/>
            <a:ext cx="6553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Smooth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Involuntary muscle; controlled unconsciously</a:t>
            </a:r>
          </a:p>
          <a:p>
            <a:pPr>
              <a:buFont typeface="Wingdings" panose="05000000000000000000" pitchFamily="2" charset="2"/>
              <a:buChar char="w"/>
            </a:pPr>
            <a:r>
              <a:rPr lang="en-US" altLang="en-US">
                <a:latin typeface="Arial" panose="020B0604020202020204" pitchFamily="34" charset="0"/>
              </a:rPr>
              <a:t>In the walls of blood vessels and internal organs</a:t>
            </a: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4B0E6FD0-69BB-4D29-BC7C-8D52DB51E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Types of Muscles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82C2024E-A0D8-43A6-A76A-BDB382385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95400"/>
            <a:ext cx="16287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>
            <a:extLst>
              <a:ext uri="{FF2B5EF4-FFF2-40B4-BE49-F238E27FC236}">
                <a16:creationId xmlns:a16="http://schemas.microsoft.com/office/drawing/2014/main" id="{BF6BCEBB-5ABD-4765-959B-D14419725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24200"/>
            <a:ext cx="17621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05FFC7B0-C00C-4A9F-A6A7-F2BD3BEEB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78400"/>
            <a:ext cx="17176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  <p:bldP spid="4102" grpId="0" autoUpdateAnimBg="0"/>
      <p:bldP spid="410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22E9E447-8C59-4F7A-AC41-AC37B48F3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8C8389B0-9663-45ED-ACDC-60FA31523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2425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Key Points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79A1C12D-B51B-48C3-AB2F-CB65B5A78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647825"/>
            <a:ext cx="6248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Skeletal muscles contain both ST and FT fibers.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52F5E1B0-D337-4979-8716-3CA130504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476500"/>
            <a:ext cx="6248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ATPase in FT fibers acts faster providing energy for muscle action more quickly than ATPase in ST fibers.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2A708302-215B-402B-95B7-F770AAADA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096963"/>
            <a:ext cx="6477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Slow- and Fast-Twitch Muscle Fibers</a:t>
            </a:r>
          </a:p>
        </p:txBody>
      </p:sp>
      <p:grpSp>
        <p:nvGrpSpPr>
          <p:cNvPr id="24583" name="Group 7">
            <a:extLst>
              <a:ext uri="{FF2B5EF4-FFF2-40B4-BE49-F238E27FC236}">
                <a16:creationId xmlns:a16="http://schemas.microsoft.com/office/drawing/2014/main" id="{7C94DC4D-F37D-484D-8AD7-D2D05673CA8E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627438"/>
            <a:ext cx="6248400" cy="1611312"/>
            <a:chOff x="1680" y="2285"/>
            <a:chExt cx="3936" cy="1015"/>
          </a:xfrm>
        </p:grpSpPr>
        <p:sp>
          <p:nvSpPr>
            <p:cNvPr id="24584" name="Text Box 8">
              <a:extLst>
                <a:ext uri="{FF2B5EF4-FFF2-40B4-BE49-F238E27FC236}">
                  <a16:creationId xmlns:a16="http://schemas.microsoft.com/office/drawing/2014/main" id="{B145B2DA-FB7A-4CF7-AE49-48A4266613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012"/>
              <a:ext cx="39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	</a:t>
              </a:r>
              <a:r>
                <a:rPr lang="en-US" altLang="en-US" sz="1800" i="1">
                  <a:latin typeface="Arial" panose="020B0604020202020204" pitchFamily="34" charset="0"/>
                </a:rPr>
                <a:t>(continued)</a:t>
              </a:r>
            </a:p>
          </p:txBody>
        </p:sp>
        <p:sp>
          <p:nvSpPr>
            <p:cNvPr id="24585" name="Text Box 9">
              <a:extLst>
                <a:ext uri="{FF2B5EF4-FFF2-40B4-BE49-F238E27FC236}">
                  <a16:creationId xmlns:a16="http://schemas.microsoft.com/office/drawing/2014/main" id="{489B4431-9EC1-4D20-9076-556D06C08E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285"/>
              <a:ext cx="3936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000">
                  <a:latin typeface="Wingdings" panose="05000000000000000000" pitchFamily="2" charset="2"/>
                </a:rPr>
                <a:t>w</a:t>
              </a:r>
              <a:r>
                <a:rPr lang="en-US" altLang="en-US">
                  <a:latin typeface="Arial" panose="020B0604020202020204" pitchFamily="34" charset="0"/>
                </a:rPr>
                <a:t> FT fibers have a more highly developed sarcoplasmic reticulum enhancing calcium delivery.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 autoUpdateAnimBg="0"/>
      <p:bldP spid="24581" grpId="0" autoUpdateAnimBg="0"/>
      <p:bldP spid="2458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E999D00C-A948-4C39-909E-400C58F57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74364436-D9E6-40F0-BC14-82398B2A7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2425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Key Points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F42E0B60-CECE-41DB-9299-B380AD325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647825"/>
            <a:ext cx="62484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Motor units supplying FT fibers are larger (e.g., more fibers per motor neuron) than those supplying ST fibers; thus, FT motor units can recruit more fibers.</a:t>
            </a: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B321DCBC-7038-4CC7-8481-2D58AB39B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128963"/>
            <a:ext cx="62484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ST fibers have high aerobic endurance and are suited to low-intensity endurance activities.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83537640-9847-4924-B4DC-22BB0CBA9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096963"/>
            <a:ext cx="6477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Slow- and Fast-Twitch Muscle Fibers</a:t>
            </a: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5BE0DBA2-2CA7-4B71-8512-D339AD144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289425"/>
            <a:ext cx="6248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FT fibers are better for anaerobic or explosive activities.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4" grpId="0" autoUpdateAnimBg="0"/>
      <p:bldP spid="25605" grpId="0" autoUpdateAnimBg="0"/>
      <p:bldP spid="25606" grpId="0" autoUpdateAnimBg="0"/>
      <p:bldP spid="2560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6AFBEE24-9343-4635-8477-9F5A81889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E92D1025-1CC7-4C09-A3BA-B7CD09024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1600200"/>
            <a:ext cx="82772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25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For a motor unit to be recruited into activity the motor nerve impulse must meet or exceed the threshold.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55ED6A3E-D50E-46C7-BF54-7AC9B7E20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All-Or-None-Response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E962F127-7DF7-4A98-A1A3-EDDB91223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3767138"/>
            <a:ext cx="82772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More force is produced by activating more motor units.</a:t>
            </a:r>
          </a:p>
        </p:txBody>
      </p:sp>
      <p:pic>
        <p:nvPicPr>
          <p:cNvPr id="26630" name="Picture 6">
            <a:extLst>
              <a:ext uri="{FF2B5EF4-FFF2-40B4-BE49-F238E27FC236}">
                <a16:creationId xmlns:a16="http://schemas.microsoft.com/office/drawing/2014/main" id="{06B979D0-B3D9-4C22-BCB7-4023114AD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2741613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Text Box 7">
            <a:extLst>
              <a:ext uri="{FF2B5EF4-FFF2-40B4-BE49-F238E27FC236}">
                <a16:creationId xmlns:a16="http://schemas.microsoft.com/office/drawing/2014/main" id="{CE178654-FFBC-4BD3-8DF2-4075D7286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2428875"/>
            <a:ext cx="82772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25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When this occurs, all muscle fibers in the motor unit act maximally.</a:t>
            </a:r>
          </a:p>
        </p:txBody>
      </p:sp>
      <p:sp>
        <p:nvSpPr>
          <p:cNvPr id="26632" name="Text Box 8">
            <a:extLst>
              <a:ext uri="{FF2B5EF4-FFF2-40B4-BE49-F238E27FC236}">
                <a16:creationId xmlns:a16="http://schemas.microsoft.com/office/drawing/2014/main" id="{FD06C5D7-9DB8-4AE8-9384-748D30907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3257550"/>
            <a:ext cx="82772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25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If the threshold is not met no fibers in that unit 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26628" grpId="0" autoUpdateAnimBg="0"/>
      <p:bldP spid="26629" grpId="0" autoUpdateAnimBg="0"/>
      <p:bldP spid="26631" grpId="0" autoUpdateAnimBg="0"/>
      <p:bldP spid="2663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C82EDCDA-C6F9-4560-936A-BAD7D5DF3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ext Box 3">
            <a:extLst>
              <a:ext uri="{FF2B5EF4-FFF2-40B4-BE49-F238E27FC236}">
                <a16:creationId xmlns:a16="http://schemas.microsoft.com/office/drawing/2014/main" id="{F8CEBA84-E4A3-4021-887D-8E3ECAD70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1600200"/>
            <a:ext cx="827722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25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w"/>
            </a:pPr>
            <a:r>
              <a:rPr lang="en-US" altLang="en-US">
                <a:latin typeface="Arial" panose="020B0604020202020204" pitchFamily="34" charset="0"/>
              </a:rPr>
              <a:t>Principle of orderly recruitment states that motor units are activated in a fixed order, based on their ranking in the muscle.</a:t>
            </a: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10F96E2D-7F60-4F78-888B-D03151F34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Orderly Recruitment of Muscle Fibers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46087" name="Text Box 7">
            <a:extLst>
              <a:ext uri="{FF2B5EF4-FFF2-40B4-BE49-F238E27FC236}">
                <a16:creationId xmlns:a16="http://schemas.microsoft.com/office/drawing/2014/main" id="{589A7A72-1D94-49DE-A4D3-7C02F1CC1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755900"/>
            <a:ext cx="82772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25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w"/>
            </a:pPr>
            <a:r>
              <a:rPr lang="en-US" altLang="en-US">
                <a:latin typeface="Arial" panose="020B0604020202020204" pitchFamily="34" charset="0"/>
              </a:rPr>
              <a:t>Size principle states that the order of recruitment is directly related to their motor neuron size.</a:t>
            </a:r>
          </a:p>
        </p:txBody>
      </p:sp>
      <p:sp>
        <p:nvSpPr>
          <p:cNvPr id="46089" name="Text Box 9">
            <a:extLst>
              <a:ext uri="{FF2B5EF4-FFF2-40B4-BE49-F238E27FC236}">
                <a16:creationId xmlns:a16="http://schemas.microsoft.com/office/drawing/2014/main" id="{738A23FB-E958-47C8-8763-E3D7B0E6B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594100"/>
            <a:ext cx="82772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25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w"/>
            </a:pPr>
            <a:r>
              <a:rPr lang="en-US" altLang="en-US">
                <a:latin typeface="Arial" panose="020B0604020202020204" pitchFamily="34" charset="0"/>
              </a:rPr>
              <a:t>Slow-twitch fibers, which have smaller motor neurons, are recruited before fast-twitch fibers.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utoUpdateAnimBg="0"/>
      <p:bldP spid="46084" grpId="0" autoUpdateAnimBg="0"/>
      <p:bldP spid="46087" grpId="0" autoUpdateAnimBg="0"/>
      <p:bldP spid="46089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949EEDD0-8C67-4F33-938D-2CE2D67EB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Text Box 4">
            <a:extLst>
              <a:ext uri="{FF2B5EF4-FFF2-40B4-BE49-F238E27FC236}">
                <a16:creationId xmlns:a16="http://schemas.microsoft.com/office/drawing/2014/main" id="{F469FED8-1B8F-41E8-8B0B-25EDE2F50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4582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RAMPLIKE RECRUITMENT OF FIBERS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27655" name="Picture 7">
            <a:extLst>
              <a:ext uri="{FF2B5EF4-FFF2-40B4-BE49-F238E27FC236}">
                <a16:creationId xmlns:a16="http://schemas.microsoft.com/office/drawing/2014/main" id="{ABE269D3-1812-4AAC-AB3B-55F112FB0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1241425"/>
            <a:ext cx="5492750" cy="518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D72E79EC-E4B1-43DF-B05E-6188EBB29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1B677A0E-E3FB-4DF9-9EE1-1B5D9E428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1600200"/>
            <a:ext cx="82772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b="1" i="1">
                <a:solidFill>
                  <a:schemeClr val="accent2"/>
                </a:solidFill>
                <a:latin typeface="Arial" panose="020B0604020202020204" pitchFamily="34" charset="0"/>
              </a:rPr>
              <a:t>Agonists</a:t>
            </a:r>
            <a:r>
              <a:rPr lang="en-US" altLang="en-US">
                <a:latin typeface="Arial" panose="020B0604020202020204" pitchFamily="34" charset="0"/>
              </a:rPr>
              <a:t>—prime movers; responsible for the movement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2483659E-1697-4C57-8CF1-9954424A2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Functional Classification of Muscles</a:t>
            </a:r>
            <a:endParaRPr lang="en-US" altLang="en-US" sz="3400" b="1">
              <a:latin typeface="Arial" panose="020B0604020202020204" pitchFamily="34" charset="0"/>
            </a:endParaRP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5C8B4128-AB4C-4332-9916-0A008EA7B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2108200"/>
            <a:ext cx="82772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b="1" i="1">
                <a:solidFill>
                  <a:schemeClr val="accent2"/>
                </a:solidFill>
                <a:latin typeface="Arial" panose="020B0604020202020204" pitchFamily="34" charset="0"/>
              </a:rPr>
              <a:t>Antagonists</a:t>
            </a:r>
            <a:r>
              <a:rPr lang="en-US" altLang="en-US">
                <a:latin typeface="Arial" panose="020B0604020202020204" pitchFamily="34" charset="0"/>
              </a:rPr>
              <a:t>—oppose the agonists to prevent overstretching of them</a:t>
            </a: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B914C722-FC54-412D-A80B-033C2D199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2940050"/>
            <a:ext cx="82772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b="1" i="1">
                <a:solidFill>
                  <a:schemeClr val="accent2"/>
                </a:solidFill>
                <a:latin typeface="Arial" panose="020B0604020202020204" pitchFamily="34" charset="0"/>
              </a:rPr>
              <a:t>Synergists</a:t>
            </a:r>
            <a:r>
              <a:rPr lang="en-US" altLang="en-US">
                <a:latin typeface="Arial" panose="020B0604020202020204" pitchFamily="34" charset="0"/>
              </a:rPr>
              <a:t>—assist the agonists and sometimes fine-tune the direction of movement</a:t>
            </a:r>
          </a:p>
        </p:txBody>
      </p:sp>
      <p:pic>
        <p:nvPicPr>
          <p:cNvPr id="28679" name="Picture 7">
            <a:extLst>
              <a:ext uri="{FF2B5EF4-FFF2-40B4-BE49-F238E27FC236}">
                <a16:creationId xmlns:a16="http://schemas.microsoft.com/office/drawing/2014/main" id="{F6955941-11A8-4DE2-B5CD-84E6BD0C2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62400"/>
            <a:ext cx="2293938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28676" grpId="0" autoUpdateAnimBg="0"/>
      <p:bldP spid="28677" grpId="0" autoUpdateAnimBg="0"/>
      <p:bldP spid="28678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9184FE57-B512-42AA-B5B2-C27AB01AC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3">
            <a:extLst>
              <a:ext uri="{FF2B5EF4-FFF2-40B4-BE49-F238E27FC236}">
                <a16:creationId xmlns:a16="http://schemas.microsoft.com/office/drawing/2014/main" id="{0E0E6FB6-9B18-404C-9565-94EB63D4F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5344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TYPES OF MUSCLE ACTION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30728" name="Picture 8">
            <a:extLst>
              <a:ext uri="{FF2B5EF4-FFF2-40B4-BE49-F238E27FC236}">
                <a16:creationId xmlns:a16="http://schemas.microsoft.com/office/drawing/2014/main" id="{5BCF942F-7328-4FD7-B75E-46EC82BE3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20788"/>
            <a:ext cx="6607175" cy="518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3862855E-2F6D-488D-B541-24E668597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3">
            <a:extLst>
              <a:ext uri="{FF2B5EF4-FFF2-40B4-BE49-F238E27FC236}">
                <a16:creationId xmlns:a16="http://schemas.microsoft.com/office/drawing/2014/main" id="{92D3CA9A-DE50-463C-827B-D0FFAA8BE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Number of motor units activated</a:t>
            </a: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3C2743EC-2850-4F68-9644-F7254853B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Type of motor units activated (FT or ST)</a:t>
            </a: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C8C62961-E5A6-45EF-91D1-C9F8C0A37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4160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Muscle size</a:t>
            </a:r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7E871654-E762-4430-8F30-3319368E7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Factors Influencing Force Generation</a:t>
            </a:r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C1E0A1D7-7270-419F-92F1-5E0C3C501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496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Initial muscle length</a:t>
            </a:r>
          </a:p>
        </p:txBody>
      </p:sp>
      <p:sp>
        <p:nvSpPr>
          <p:cNvPr id="31752" name="Text Box 8">
            <a:extLst>
              <a:ext uri="{FF2B5EF4-FFF2-40B4-BE49-F238E27FC236}">
                <a16:creationId xmlns:a16="http://schemas.microsoft.com/office/drawing/2014/main" id="{C35AA98E-C797-4998-971A-BE15FA192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6830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Joint angle</a:t>
            </a:r>
          </a:p>
        </p:txBody>
      </p:sp>
      <p:sp>
        <p:nvSpPr>
          <p:cNvPr id="31753" name="Text Box 9">
            <a:extLst>
              <a:ext uri="{FF2B5EF4-FFF2-40B4-BE49-F238E27FC236}">
                <a16:creationId xmlns:a16="http://schemas.microsoft.com/office/drawing/2014/main" id="{DE5CA221-C0F1-4458-ACA5-5C7C2EE51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2291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Speed of muscle action (shortening or lengthening)</a:t>
            </a:r>
          </a:p>
        </p:txBody>
      </p:sp>
      <p:pic>
        <p:nvPicPr>
          <p:cNvPr id="31754" name="Picture 10">
            <a:extLst>
              <a:ext uri="{FF2B5EF4-FFF2-40B4-BE49-F238E27FC236}">
                <a16:creationId xmlns:a16="http://schemas.microsoft.com/office/drawing/2014/main" id="{A7F805E7-B97E-4117-AF47-0B23072F9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962400"/>
            <a:ext cx="914400" cy="27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  <p:bldP spid="31748" grpId="0" autoUpdateAnimBg="0"/>
      <p:bldP spid="31749" grpId="0" autoUpdateAnimBg="0"/>
      <p:bldP spid="31750" grpId="0" autoUpdateAnimBg="0"/>
      <p:bldP spid="31751" grpId="0" autoUpdateAnimBg="0"/>
      <p:bldP spid="31752" grpId="0" autoUpdateAnimBg="0"/>
      <p:bldP spid="31753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CE53DB3B-AEE3-4BC9-B055-FA7781AC1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3">
            <a:extLst>
              <a:ext uri="{FF2B5EF4-FFF2-40B4-BE49-F238E27FC236}">
                <a16:creationId xmlns:a16="http://schemas.microsoft.com/office/drawing/2014/main" id="{038EEA07-621A-4F87-B350-B1CA0E45D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2425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Key Points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222A2A33-9E5B-4B26-9287-D01C79E39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647825"/>
            <a:ext cx="6248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Muscles involved in movement can be classified as agonists, antagonists, and synergists.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2375A3D7-742F-452D-950B-3938FB492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800350"/>
            <a:ext cx="6248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Three types of muscle action are concentric, static, and eccentric.</a:t>
            </a: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4B9621D8-8620-4BB7-BEE4-5AA93DE74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096963"/>
            <a:ext cx="6477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Use of Muscles</a:t>
            </a:r>
          </a:p>
        </p:txBody>
      </p:sp>
      <p:grpSp>
        <p:nvGrpSpPr>
          <p:cNvPr id="32775" name="Group 7">
            <a:extLst>
              <a:ext uri="{FF2B5EF4-FFF2-40B4-BE49-F238E27FC236}">
                <a16:creationId xmlns:a16="http://schemas.microsoft.com/office/drawing/2014/main" id="{BCEF9489-B0C5-4124-96EA-E113DBF8B084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629025"/>
            <a:ext cx="6248400" cy="1285875"/>
            <a:chOff x="1680" y="2286"/>
            <a:chExt cx="3936" cy="810"/>
          </a:xfrm>
        </p:grpSpPr>
        <p:sp>
          <p:nvSpPr>
            <p:cNvPr id="32776" name="Text Box 8">
              <a:extLst>
                <a:ext uri="{FF2B5EF4-FFF2-40B4-BE49-F238E27FC236}">
                  <a16:creationId xmlns:a16="http://schemas.microsoft.com/office/drawing/2014/main" id="{F9970B13-21D9-46B8-A432-3116F6C23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808"/>
              <a:ext cx="39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	</a:t>
              </a:r>
              <a:r>
                <a:rPr lang="en-US" altLang="en-US" sz="1800" i="1">
                  <a:latin typeface="Arial" panose="020B0604020202020204" pitchFamily="34" charset="0"/>
                </a:rPr>
                <a:t>(continued)</a:t>
              </a:r>
            </a:p>
          </p:txBody>
        </p:sp>
        <p:sp>
          <p:nvSpPr>
            <p:cNvPr id="32777" name="Text Box 9">
              <a:extLst>
                <a:ext uri="{FF2B5EF4-FFF2-40B4-BE49-F238E27FC236}">
                  <a16:creationId xmlns:a16="http://schemas.microsoft.com/office/drawing/2014/main" id="{DCC213C1-9DE3-4970-922E-5F24A3A984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286"/>
              <a:ext cx="3936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000">
                  <a:latin typeface="Wingdings" panose="05000000000000000000" pitchFamily="2" charset="2"/>
                </a:rPr>
                <a:t>w</a:t>
              </a:r>
              <a:r>
                <a:rPr lang="en-US" altLang="en-US">
                  <a:latin typeface="Arial" panose="020B0604020202020204" pitchFamily="34" charset="0"/>
                </a:rPr>
                <a:t> Force production is increased by recruiting more motor units.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2" grpId="0" autoUpdateAnimBg="0"/>
      <p:bldP spid="32773" grpId="0" autoUpdateAnimBg="0"/>
      <p:bldP spid="3277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1B6786A9-B007-4369-9887-7FE4577A2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3">
            <a:extLst>
              <a:ext uri="{FF2B5EF4-FFF2-40B4-BE49-F238E27FC236}">
                <a16:creationId xmlns:a16="http://schemas.microsoft.com/office/drawing/2014/main" id="{B08F211B-46EA-4E68-BBDA-FE1BFA5AC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2425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Key Points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DFC899DE-43E6-401D-8024-A475D22CC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647825"/>
            <a:ext cx="6248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All joints have an optimal angle at which the muscles crossing the joint produce maximal force.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60EBC8DE-5332-48F6-B207-D4B6C94F6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289425"/>
            <a:ext cx="6248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Speed of action affects the amount of force produced.</a:t>
            </a: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944E1EE0-B866-42AB-860D-B58BB7014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096963"/>
            <a:ext cx="6477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Use of Muscles</a:t>
            </a:r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C32C6627-D5E5-4D84-96B2-694EFE1EB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800350"/>
            <a:ext cx="62484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The angle of maximal force depends on the relative position of the muscle's insertion on the bone and the load placed on the muscle.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6" grpId="0" autoUpdateAnimBg="0"/>
      <p:bldP spid="33797" grpId="0" autoUpdateAnimBg="0"/>
      <p:bldP spid="33798" grpId="0" autoUpdateAnimBg="0"/>
      <p:bldP spid="3379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1D06FA5-BFA9-4B0B-BB83-89147AC72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E7183F0E-D191-43FE-84FB-691311FF0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SKELETAL MUSCLE STRUCTURE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5127" name="Picture 7">
            <a:extLst>
              <a:ext uri="{FF2B5EF4-FFF2-40B4-BE49-F238E27FC236}">
                <a16:creationId xmlns:a16="http://schemas.microsoft.com/office/drawing/2014/main" id="{5733FD6B-6AF8-4940-BD5F-98D0EA00C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"/>
          <a:stretch>
            <a:fillRect/>
          </a:stretch>
        </p:blipFill>
        <p:spPr bwMode="auto">
          <a:xfrm>
            <a:off x="1828800" y="1144588"/>
            <a:ext cx="5475288" cy="533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7451386C-AC4C-4390-B9A7-F7C6B5A49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Text Box 4">
            <a:extLst>
              <a:ext uri="{FF2B5EF4-FFF2-40B4-BE49-F238E27FC236}">
                <a16:creationId xmlns:a16="http://schemas.microsoft.com/office/drawing/2014/main" id="{3CF7F0C5-75AC-4C29-A2A1-3ED35A4D5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763000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MUSCLE LENGTH vs FORCE PRODUCTION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34823" name="Picture 7">
            <a:extLst>
              <a:ext uri="{FF2B5EF4-FFF2-40B4-BE49-F238E27FC236}">
                <a16:creationId xmlns:a16="http://schemas.microsoft.com/office/drawing/2014/main" id="{7C895CE4-8FAA-4F30-BBDB-0517700FA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1525588"/>
            <a:ext cx="3956050" cy="487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9DF8AB5-0F08-4665-BD5D-872DED9F0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8B9090AC-480B-4CE6-B12D-FC782C1CB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MUSCLE FIBER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6151" name="Picture 7">
            <a:extLst>
              <a:ext uri="{FF2B5EF4-FFF2-40B4-BE49-F238E27FC236}">
                <a16:creationId xmlns:a16="http://schemas.microsoft.com/office/drawing/2014/main" id="{E651B682-E973-4AF1-9C98-510704D2E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"/>
          <a:stretch>
            <a:fillRect/>
          </a:stretch>
        </p:blipFill>
        <p:spPr bwMode="auto">
          <a:xfrm>
            <a:off x="1066800" y="1295400"/>
            <a:ext cx="70167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58CE268B-7B3E-4F5F-9AA8-3A5569198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53761AF-8C45-4178-BCED-4AF44B0A7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2425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Key Points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601CD8E4-4DF3-47F5-B96E-FB20363AB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817688"/>
            <a:ext cx="6248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	An individual muscle cell is called a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muscle fiber.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E740ACE4-FB84-445C-AC78-1493D2841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646363"/>
            <a:ext cx="6248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A muscle fiber is enclosed by a plasma membrane called the sarcolemma.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4115DB38-6465-4824-9645-E0B4D34DA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266825"/>
            <a:ext cx="6248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Muscle Fiber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E6CFBDD5-6955-40D2-99C3-E4A984D1E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478213"/>
            <a:ext cx="6248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The cytoplasm of a muscle fiber is called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the sarcoplasm.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69C86FCF-81B1-43E6-B8A8-12C26D7F5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306888"/>
            <a:ext cx="62484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Within the sarcoplasm, the T tubules allow transport of substances throughout the muscle fiber.</a:t>
            </a: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2EB8EB79-4FD7-40C2-A55E-EA4799467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468938"/>
            <a:ext cx="62484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latin typeface="Wingdings" panose="05000000000000000000" pitchFamily="2" charset="2"/>
              </a:rPr>
              <a:t>w</a:t>
            </a:r>
            <a:r>
              <a:rPr lang="en-US" altLang="en-US">
                <a:latin typeface="Arial" panose="020B0604020202020204" pitchFamily="34" charset="0"/>
              </a:rPr>
              <a:t> The sarcoplasmic reticulum stores calcium.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  <p:bldP spid="7173" grpId="0" autoUpdateAnimBg="0"/>
      <p:bldP spid="7174" grpId="0" autoUpdateAnimBg="0"/>
      <p:bldP spid="7175" grpId="0" autoUpdateAnimBg="0"/>
      <p:bldP spid="7176" grpId="0" autoUpdateAnimBg="0"/>
      <p:bldP spid="717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6A080454-57D5-480D-8AE4-BA6F0C837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Text Box 3">
            <a:extLst>
              <a:ext uri="{FF2B5EF4-FFF2-40B4-BE49-F238E27FC236}">
                <a16:creationId xmlns:a16="http://schemas.microsoft.com/office/drawing/2014/main" id="{7434F3E1-CF87-4913-8075-AF9C5BFC4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MICROGRAPH OF MYOFIBRILS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38917" name="Picture 5">
            <a:extLst>
              <a:ext uri="{FF2B5EF4-FFF2-40B4-BE49-F238E27FC236}">
                <a16:creationId xmlns:a16="http://schemas.microsoft.com/office/drawing/2014/main" id="{363F6AF8-72E6-4D62-AB8F-A67FCFB57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1666" r="2429" b="2516"/>
          <a:stretch>
            <a:fillRect/>
          </a:stretch>
        </p:blipFill>
        <p:spPr bwMode="auto">
          <a:xfrm>
            <a:off x="2971800" y="1296988"/>
            <a:ext cx="3278188" cy="502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7D13803F-0484-4981-BEBD-4F112810C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37C03254-8FFE-4407-B848-6CB8CD50F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3820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ARRANGEMENT OF FILAMENTS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id="{DE56BE6F-59B7-4A18-9F47-FA7C89663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/>
          <a:stretch>
            <a:fillRect/>
          </a:stretch>
        </p:blipFill>
        <p:spPr bwMode="auto">
          <a:xfrm>
            <a:off x="890588" y="1219200"/>
            <a:ext cx="736282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5BBA4C6B-6C3D-4179-8161-B996055B9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4">
            <a:extLst>
              <a:ext uri="{FF2B5EF4-FFF2-40B4-BE49-F238E27FC236}">
                <a16:creationId xmlns:a16="http://schemas.microsoft.com/office/drawing/2014/main" id="{DBBEA65D-D9AF-4E6A-B868-67686ACF8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6934200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latin typeface="Arial" panose="020B0604020202020204" pitchFamily="34" charset="0"/>
              </a:rPr>
              <a:t>ARRANGEMENT OF FILAMENTS IN A SARCOMERE</a:t>
            </a: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E9A700EF-BF54-4BCF-91E5-E05E29752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305675" cy="48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548</TotalTime>
  <Words>1634</Words>
  <Application>Microsoft Office PowerPoint</Application>
  <PresentationFormat>On-screen Show (4:3)</PresentationFormat>
  <Paragraphs>148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Times New Roman</vt:lpstr>
      <vt:lpstr>Arial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Human Kinetics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Muscular Control of Movement</dc:title>
  <dc:creator>The Staff</dc:creator>
  <cp:lastModifiedBy>Edgar Lopategui Corsino</cp:lastModifiedBy>
  <cp:revision>32</cp:revision>
  <cp:lastPrinted>2003-11-06T16:19:04Z</cp:lastPrinted>
  <dcterms:created xsi:type="dcterms:W3CDTF">1999-07-01T18:25:40Z</dcterms:created>
  <dcterms:modified xsi:type="dcterms:W3CDTF">2022-03-23T01:08:24Z</dcterms:modified>
</cp:coreProperties>
</file>