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48" r:id="rId1"/>
  </p:sldMasterIdLst>
  <p:sldIdLst>
    <p:sldId id="323" r:id="rId2"/>
    <p:sldId id="334" r:id="rId3"/>
    <p:sldId id="335" r:id="rId4"/>
    <p:sldId id="261" r:id="rId5"/>
    <p:sldId id="260" r:id="rId6"/>
    <p:sldId id="262" r:id="rId7"/>
    <p:sldId id="263" r:id="rId8"/>
    <p:sldId id="264" r:id="rId9"/>
    <p:sldId id="265" r:id="rId10"/>
    <p:sldId id="267" r:id="rId11"/>
    <p:sldId id="320"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333" r:id="rId26"/>
    <p:sldId id="282" r:id="rId27"/>
    <p:sldId id="285" r:id="rId28"/>
    <p:sldId id="283" r:id="rId29"/>
    <p:sldId id="324" r:id="rId30"/>
    <p:sldId id="284" r:id="rId31"/>
    <p:sldId id="325" r:id="rId32"/>
    <p:sldId id="286" r:id="rId33"/>
    <p:sldId id="326" r:id="rId34"/>
    <p:sldId id="287" r:id="rId35"/>
    <p:sldId id="288" r:id="rId36"/>
    <p:sldId id="289" r:id="rId37"/>
    <p:sldId id="290" r:id="rId38"/>
    <p:sldId id="291" r:id="rId39"/>
    <p:sldId id="292" r:id="rId40"/>
    <p:sldId id="327" r:id="rId41"/>
    <p:sldId id="321" r:id="rId42"/>
    <p:sldId id="328" r:id="rId43"/>
    <p:sldId id="329" r:id="rId44"/>
    <p:sldId id="293" r:id="rId45"/>
    <p:sldId id="330" r:id="rId46"/>
    <p:sldId id="294" r:id="rId47"/>
    <p:sldId id="301" r:id="rId48"/>
    <p:sldId id="303" r:id="rId49"/>
    <p:sldId id="304" r:id="rId50"/>
    <p:sldId id="322" r:id="rId51"/>
    <p:sldId id="305" r:id="rId52"/>
    <p:sldId id="306" r:id="rId53"/>
    <p:sldId id="307" r:id="rId54"/>
    <p:sldId id="308" r:id="rId55"/>
    <p:sldId id="295" r:id="rId56"/>
    <p:sldId id="296" r:id="rId57"/>
    <p:sldId id="297" r:id="rId58"/>
    <p:sldId id="298" r:id="rId59"/>
    <p:sldId id="299" r:id="rId60"/>
    <p:sldId id="300" r:id="rId61"/>
    <p:sldId id="309" r:id="rId62"/>
    <p:sldId id="311" r:id="rId63"/>
    <p:sldId id="312" r:id="rId64"/>
    <p:sldId id="313" r:id="rId65"/>
    <p:sldId id="302" r:id="rId66"/>
    <p:sldId id="314" r:id="rId67"/>
    <p:sldId id="315" r:id="rId68"/>
    <p:sldId id="316" r:id="rId69"/>
    <p:sldId id="331" r:id="rId70"/>
    <p:sldId id="332" r:id="rId71"/>
    <p:sldId id="318" r:id="rId72"/>
    <p:sldId id="317" r:id="rId73"/>
    <p:sldId id="319" r:id="rId7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84">
          <p15:clr>
            <a:srgbClr val="A4A3A4"/>
          </p15:clr>
        </p15:guide>
        <p15:guide id="2" pos="2759">
          <p15:clr>
            <a:srgbClr val="A4A3A4"/>
          </p15:clr>
        </p15:guide>
        <p15:guide id="3" pos="522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590" autoAdjust="0"/>
  </p:normalViewPr>
  <p:slideViewPr>
    <p:cSldViewPr snapToGrid="0">
      <p:cViewPr varScale="1">
        <p:scale>
          <a:sx n="65" d="100"/>
          <a:sy n="65" d="100"/>
        </p:scale>
        <p:origin x="1536" y="78"/>
      </p:cViewPr>
      <p:guideLst>
        <p:guide orient="horz" pos="2184"/>
        <p:guide pos="2759"/>
        <p:guide pos="522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52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3C1A8-5A40-45D7-A1D6-9637DF38DB4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659762-E8C6-4788-B1E5-790EE93303D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B551F4-522C-490E-8588-BD96F59FFA0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E9D76E3-6CF9-4918-8DF7-05A3F431F65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E37E1ED-C800-45A7-89F1-5C84CD47DE18}"/>
              </a:ext>
            </a:extLst>
          </p:cNvPr>
          <p:cNvSpPr>
            <a:spLocks noGrp="1"/>
          </p:cNvSpPr>
          <p:nvPr>
            <p:ph type="sldNum" sz="quarter" idx="12"/>
          </p:nvPr>
        </p:nvSpPr>
        <p:spPr/>
        <p:txBody>
          <a:bodyPr/>
          <a:lstStyle>
            <a:lvl1pPr>
              <a:defRPr/>
            </a:lvl1pPr>
          </a:lstStyle>
          <a:p>
            <a:fld id="{791C8CE6-1672-4023-A83F-0F224F516494}" type="slidenum">
              <a:rPr lang="en-US" altLang="en-US"/>
              <a:pPr/>
              <a:t>‹#›</a:t>
            </a:fld>
            <a:endParaRPr lang="en-US" altLang="en-US"/>
          </a:p>
        </p:txBody>
      </p:sp>
    </p:spTree>
    <p:extLst>
      <p:ext uri="{BB962C8B-B14F-4D97-AF65-F5344CB8AC3E}">
        <p14:creationId xmlns:p14="http://schemas.microsoft.com/office/powerpoint/2010/main" val="2357341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F638F-97D8-4FE0-A8D4-28618BCC6F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40E805-573A-4193-8F14-714EE135FA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909611-6965-40F5-8FED-3B10831CAF4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E07E018-1696-40AB-97DB-E6BC2B7656C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5E3D482-B3FE-452A-99F4-02BB22FD7560}"/>
              </a:ext>
            </a:extLst>
          </p:cNvPr>
          <p:cNvSpPr>
            <a:spLocks noGrp="1"/>
          </p:cNvSpPr>
          <p:nvPr>
            <p:ph type="sldNum" sz="quarter" idx="12"/>
          </p:nvPr>
        </p:nvSpPr>
        <p:spPr/>
        <p:txBody>
          <a:bodyPr/>
          <a:lstStyle>
            <a:lvl1pPr>
              <a:defRPr/>
            </a:lvl1pPr>
          </a:lstStyle>
          <a:p>
            <a:fld id="{86354BD6-8DD9-4BE4-A7CA-4DC84AC84C03}" type="slidenum">
              <a:rPr lang="en-US" altLang="en-US"/>
              <a:pPr/>
              <a:t>‹#›</a:t>
            </a:fld>
            <a:endParaRPr lang="en-US" altLang="en-US"/>
          </a:p>
        </p:txBody>
      </p:sp>
    </p:spTree>
    <p:extLst>
      <p:ext uri="{BB962C8B-B14F-4D97-AF65-F5344CB8AC3E}">
        <p14:creationId xmlns:p14="http://schemas.microsoft.com/office/powerpoint/2010/main" val="2550363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93E308-A1EC-4F94-9FBC-993AFF0B89A2}"/>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984847-FCA0-4E2A-B977-26D1E7C1045D}"/>
              </a:ext>
            </a:extLst>
          </p:cNvPr>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EA8E29-1669-4FF6-A3BF-B1771F87268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5FD23B7-A569-4866-A5D2-F18D113E367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E2FA593-576C-416E-91D5-8BB5AF1DAD47}"/>
              </a:ext>
            </a:extLst>
          </p:cNvPr>
          <p:cNvSpPr>
            <a:spLocks noGrp="1"/>
          </p:cNvSpPr>
          <p:nvPr>
            <p:ph type="sldNum" sz="quarter" idx="12"/>
          </p:nvPr>
        </p:nvSpPr>
        <p:spPr/>
        <p:txBody>
          <a:bodyPr/>
          <a:lstStyle>
            <a:lvl1pPr>
              <a:defRPr/>
            </a:lvl1pPr>
          </a:lstStyle>
          <a:p>
            <a:fld id="{CDF631BD-CB61-47E1-84EE-DF4ECC4903AE}" type="slidenum">
              <a:rPr lang="en-US" altLang="en-US"/>
              <a:pPr/>
              <a:t>‹#›</a:t>
            </a:fld>
            <a:endParaRPr lang="en-US" altLang="en-US"/>
          </a:p>
        </p:txBody>
      </p:sp>
    </p:spTree>
    <p:extLst>
      <p:ext uri="{BB962C8B-B14F-4D97-AF65-F5344CB8AC3E}">
        <p14:creationId xmlns:p14="http://schemas.microsoft.com/office/powerpoint/2010/main" val="3943232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264B8-4F7D-44A0-9756-2144F1FF9F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CE6FE8-4758-4147-AF59-9E5179D342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14C4D5-0C1A-469A-9E6F-9CF9CC51F1E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FE1EAE4-AE2F-4255-85FD-4CEDA6BA2FD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8B3CA44-31D1-4879-8C11-D341C9DF17F2}"/>
              </a:ext>
            </a:extLst>
          </p:cNvPr>
          <p:cNvSpPr>
            <a:spLocks noGrp="1"/>
          </p:cNvSpPr>
          <p:nvPr>
            <p:ph type="sldNum" sz="quarter" idx="12"/>
          </p:nvPr>
        </p:nvSpPr>
        <p:spPr/>
        <p:txBody>
          <a:bodyPr/>
          <a:lstStyle>
            <a:lvl1pPr>
              <a:defRPr/>
            </a:lvl1pPr>
          </a:lstStyle>
          <a:p>
            <a:fld id="{2595D899-14A8-4F48-825B-6753F5CF27DC}" type="slidenum">
              <a:rPr lang="en-US" altLang="en-US"/>
              <a:pPr/>
              <a:t>‹#›</a:t>
            </a:fld>
            <a:endParaRPr lang="en-US" altLang="en-US"/>
          </a:p>
        </p:txBody>
      </p:sp>
    </p:spTree>
    <p:extLst>
      <p:ext uri="{BB962C8B-B14F-4D97-AF65-F5344CB8AC3E}">
        <p14:creationId xmlns:p14="http://schemas.microsoft.com/office/powerpoint/2010/main" val="3499054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AC4F1-CEBC-45FD-BFF1-117579CC452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504EA3-8DFB-4E24-BA4B-30249CD18A71}"/>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4C04CFA2-2B42-4C6F-BA79-7FF4E2962BC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BCDD678-AE8A-4BCE-8F73-3A5CB8214BA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3F1A4A5-F0DB-4AAB-BB70-085791C45661}"/>
              </a:ext>
            </a:extLst>
          </p:cNvPr>
          <p:cNvSpPr>
            <a:spLocks noGrp="1"/>
          </p:cNvSpPr>
          <p:nvPr>
            <p:ph type="sldNum" sz="quarter" idx="12"/>
          </p:nvPr>
        </p:nvSpPr>
        <p:spPr/>
        <p:txBody>
          <a:bodyPr/>
          <a:lstStyle>
            <a:lvl1pPr>
              <a:defRPr/>
            </a:lvl1pPr>
          </a:lstStyle>
          <a:p>
            <a:fld id="{DE7052BB-E33A-4F7D-A226-DFE2FBC2A44C}" type="slidenum">
              <a:rPr lang="en-US" altLang="en-US"/>
              <a:pPr/>
              <a:t>‹#›</a:t>
            </a:fld>
            <a:endParaRPr lang="en-US" altLang="en-US"/>
          </a:p>
        </p:txBody>
      </p:sp>
    </p:spTree>
    <p:extLst>
      <p:ext uri="{BB962C8B-B14F-4D97-AF65-F5344CB8AC3E}">
        <p14:creationId xmlns:p14="http://schemas.microsoft.com/office/powerpoint/2010/main" val="3541301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52F06-84AA-4856-879B-1D08715DAD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DAA571-37E0-4AC9-AC40-1FBEA5BFFAF0}"/>
              </a:ext>
            </a:extLst>
          </p:cNvPr>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3D990D-D8D7-41DA-A99C-2C2188A79737}"/>
              </a:ext>
            </a:extLst>
          </p:cNvPr>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041E0C-276E-4E7F-ABDE-507A2CFA02C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FF7D033-C43E-4442-92A2-BBEC425D89B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38B6491-C563-4DE8-9E50-AE447BA478B3}"/>
              </a:ext>
            </a:extLst>
          </p:cNvPr>
          <p:cNvSpPr>
            <a:spLocks noGrp="1"/>
          </p:cNvSpPr>
          <p:nvPr>
            <p:ph type="sldNum" sz="quarter" idx="12"/>
          </p:nvPr>
        </p:nvSpPr>
        <p:spPr/>
        <p:txBody>
          <a:bodyPr/>
          <a:lstStyle>
            <a:lvl1pPr>
              <a:defRPr/>
            </a:lvl1pPr>
          </a:lstStyle>
          <a:p>
            <a:fld id="{DD81F80A-C1A7-42B7-80E1-311AB24D6158}" type="slidenum">
              <a:rPr lang="en-US" altLang="en-US"/>
              <a:pPr/>
              <a:t>‹#›</a:t>
            </a:fld>
            <a:endParaRPr lang="en-US" altLang="en-US"/>
          </a:p>
        </p:txBody>
      </p:sp>
    </p:spTree>
    <p:extLst>
      <p:ext uri="{BB962C8B-B14F-4D97-AF65-F5344CB8AC3E}">
        <p14:creationId xmlns:p14="http://schemas.microsoft.com/office/powerpoint/2010/main" val="2928322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9F872-BD54-46E1-804E-A376B5BD9780}"/>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DE6984-18BB-486F-A66F-F26E9DEACA9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D16CF0-6D93-4331-B0F5-953D742C971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75FDDF-F40B-4852-A33B-55363B1CC60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05A531-40BD-4A60-AC74-95EB1C9F57AD}"/>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993F8D-650C-412F-B92E-072099B79D06}"/>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DAA33E56-CCA3-45B0-AA26-AF0109221B79}"/>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5AED6BB1-5DC3-4510-8298-3FF720B5F4AC}"/>
              </a:ext>
            </a:extLst>
          </p:cNvPr>
          <p:cNvSpPr>
            <a:spLocks noGrp="1"/>
          </p:cNvSpPr>
          <p:nvPr>
            <p:ph type="sldNum" sz="quarter" idx="12"/>
          </p:nvPr>
        </p:nvSpPr>
        <p:spPr/>
        <p:txBody>
          <a:bodyPr/>
          <a:lstStyle>
            <a:lvl1pPr>
              <a:defRPr/>
            </a:lvl1pPr>
          </a:lstStyle>
          <a:p>
            <a:fld id="{2A0A646A-FB7F-44C2-9000-24B7991C17A7}" type="slidenum">
              <a:rPr lang="en-US" altLang="en-US"/>
              <a:pPr/>
              <a:t>‹#›</a:t>
            </a:fld>
            <a:endParaRPr lang="en-US" altLang="en-US"/>
          </a:p>
        </p:txBody>
      </p:sp>
    </p:spTree>
    <p:extLst>
      <p:ext uri="{BB962C8B-B14F-4D97-AF65-F5344CB8AC3E}">
        <p14:creationId xmlns:p14="http://schemas.microsoft.com/office/powerpoint/2010/main" val="3146348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784B0-06ED-4F2B-983E-9BDEC96890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BE07F3-9B6E-4150-B4CE-BBD1909AA1A6}"/>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A1BA41BC-7C37-4BFA-A7DF-209BE41C93AA}"/>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461CC8FB-4A22-4AF1-9551-2757F2169F5F}"/>
              </a:ext>
            </a:extLst>
          </p:cNvPr>
          <p:cNvSpPr>
            <a:spLocks noGrp="1"/>
          </p:cNvSpPr>
          <p:nvPr>
            <p:ph type="sldNum" sz="quarter" idx="12"/>
          </p:nvPr>
        </p:nvSpPr>
        <p:spPr/>
        <p:txBody>
          <a:bodyPr/>
          <a:lstStyle>
            <a:lvl1pPr>
              <a:defRPr/>
            </a:lvl1pPr>
          </a:lstStyle>
          <a:p>
            <a:fld id="{71516F21-A568-4726-A4FD-AB3347AEBF84}" type="slidenum">
              <a:rPr lang="en-US" altLang="en-US"/>
              <a:pPr/>
              <a:t>‹#›</a:t>
            </a:fld>
            <a:endParaRPr lang="en-US" altLang="en-US"/>
          </a:p>
        </p:txBody>
      </p:sp>
    </p:spTree>
    <p:extLst>
      <p:ext uri="{BB962C8B-B14F-4D97-AF65-F5344CB8AC3E}">
        <p14:creationId xmlns:p14="http://schemas.microsoft.com/office/powerpoint/2010/main" val="199598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9ED2BF-9A9C-4F33-8F7C-BDC6C44144D9}"/>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86A16434-EE80-4F24-9E1F-AD2396DC2D79}"/>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42852B89-4AE5-4E65-B39D-618BFF313E09}"/>
              </a:ext>
            </a:extLst>
          </p:cNvPr>
          <p:cNvSpPr>
            <a:spLocks noGrp="1"/>
          </p:cNvSpPr>
          <p:nvPr>
            <p:ph type="sldNum" sz="quarter" idx="12"/>
          </p:nvPr>
        </p:nvSpPr>
        <p:spPr/>
        <p:txBody>
          <a:bodyPr/>
          <a:lstStyle>
            <a:lvl1pPr>
              <a:defRPr/>
            </a:lvl1pPr>
          </a:lstStyle>
          <a:p>
            <a:fld id="{93F17F03-66E3-4521-9EA2-C2DE14D4B098}" type="slidenum">
              <a:rPr lang="en-US" altLang="en-US"/>
              <a:pPr/>
              <a:t>‹#›</a:t>
            </a:fld>
            <a:endParaRPr lang="en-US" altLang="en-US"/>
          </a:p>
        </p:txBody>
      </p:sp>
    </p:spTree>
    <p:extLst>
      <p:ext uri="{BB962C8B-B14F-4D97-AF65-F5344CB8AC3E}">
        <p14:creationId xmlns:p14="http://schemas.microsoft.com/office/powerpoint/2010/main" val="4077850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7BB0C-C3C8-469C-B00A-87536CE5D4E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6BA6D6-EC1F-4B75-BEEF-3E13B38F655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D8808C-DCE1-4C8D-9605-6980CB8FBFD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22B53A-84E1-45D1-B400-4C65C517D3D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AABA217-5603-4D31-A051-4D9097896EA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57E7D8A-60DE-44B5-9E4D-1C46A14B6AB4}"/>
              </a:ext>
            </a:extLst>
          </p:cNvPr>
          <p:cNvSpPr>
            <a:spLocks noGrp="1"/>
          </p:cNvSpPr>
          <p:nvPr>
            <p:ph type="sldNum" sz="quarter" idx="12"/>
          </p:nvPr>
        </p:nvSpPr>
        <p:spPr/>
        <p:txBody>
          <a:bodyPr/>
          <a:lstStyle>
            <a:lvl1pPr>
              <a:defRPr/>
            </a:lvl1pPr>
          </a:lstStyle>
          <a:p>
            <a:fld id="{FFC6BC16-F0D3-4877-A04D-145496697A89}" type="slidenum">
              <a:rPr lang="en-US" altLang="en-US"/>
              <a:pPr/>
              <a:t>‹#›</a:t>
            </a:fld>
            <a:endParaRPr lang="en-US" altLang="en-US"/>
          </a:p>
        </p:txBody>
      </p:sp>
    </p:spTree>
    <p:extLst>
      <p:ext uri="{BB962C8B-B14F-4D97-AF65-F5344CB8AC3E}">
        <p14:creationId xmlns:p14="http://schemas.microsoft.com/office/powerpoint/2010/main" val="3278223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5763D-5AB1-4044-9888-EC43E954C81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A39F0C-9E34-4F81-87EF-AC89A2C4BD4B}"/>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E62776-204B-423F-9FE7-2A9028EF7D9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A33EB9-6E05-4108-B11F-57277F75730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A880CF4-E2DC-47D5-A931-990907D6D05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F9B57A5-3A94-4BC9-9B01-71F87D07B44C}"/>
              </a:ext>
            </a:extLst>
          </p:cNvPr>
          <p:cNvSpPr>
            <a:spLocks noGrp="1"/>
          </p:cNvSpPr>
          <p:nvPr>
            <p:ph type="sldNum" sz="quarter" idx="12"/>
          </p:nvPr>
        </p:nvSpPr>
        <p:spPr/>
        <p:txBody>
          <a:bodyPr/>
          <a:lstStyle>
            <a:lvl1pPr>
              <a:defRPr/>
            </a:lvl1pPr>
          </a:lstStyle>
          <a:p>
            <a:fld id="{2E0F651E-5102-4D9C-B5C0-412344CED58F}" type="slidenum">
              <a:rPr lang="en-US" altLang="en-US"/>
              <a:pPr/>
              <a:t>‹#›</a:t>
            </a:fld>
            <a:endParaRPr lang="en-US" altLang="en-US"/>
          </a:p>
        </p:txBody>
      </p:sp>
    </p:spTree>
    <p:extLst>
      <p:ext uri="{BB962C8B-B14F-4D97-AF65-F5344CB8AC3E}">
        <p14:creationId xmlns:p14="http://schemas.microsoft.com/office/powerpoint/2010/main" val="646790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764DE34-C229-4C74-8456-9A67953D9E36}"/>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D8E33B3-A8C6-48FA-A454-1476D413DBE9}"/>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5FFA1299-24A1-4841-88D5-488376E72C96}"/>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58BAF605-C4E3-4905-8587-A36CFDE2EA2E}"/>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8915BD24-29C8-4D48-8651-8C837C30EC78}"/>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24BDF66-3064-4229-B534-24109A9CBAF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6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2" name="Picture 6">
            <a:extLst>
              <a:ext uri="{FF2B5EF4-FFF2-40B4-BE49-F238E27FC236}">
                <a16:creationId xmlns:a16="http://schemas.microsoft.com/office/drawing/2014/main" id="{86C27113-1D31-440F-B9BD-A4E1F0C985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0663" name="Text Box 7">
            <a:extLst>
              <a:ext uri="{FF2B5EF4-FFF2-40B4-BE49-F238E27FC236}">
                <a16:creationId xmlns:a16="http://schemas.microsoft.com/office/drawing/2014/main" id="{0F8AEEBC-5F34-401A-8AD2-51950066989B}"/>
              </a:ext>
            </a:extLst>
          </p:cNvPr>
          <p:cNvSpPr txBox="1">
            <a:spLocks noChangeArrowheads="1"/>
          </p:cNvSpPr>
          <p:nvPr/>
        </p:nvSpPr>
        <p:spPr bwMode="auto">
          <a:xfrm>
            <a:off x="495300" y="565150"/>
            <a:ext cx="2051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latin typeface="Arial" panose="020B0604020202020204" pitchFamily="34" charset="0"/>
              </a:rPr>
              <a:t>C H A P T E R    4</a:t>
            </a:r>
            <a:endParaRPr lang="en-US" altLang="en-US" b="1">
              <a:latin typeface="Arial" panose="020B0604020202020204" pitchFamily="34" charset="0"/>
            </a:endParaRPr>
          </a:p>
        </p:txBody>
      </p:sp>
      <p:sp>
        <p:nvSpPr>
          <p:cNvPr id="70664" name="Line 8">
            <a:extLst>
              <a:ext uri="{FF2B5EF4-FFF2-40B4-BE49-F238E27FC236}">
                <a16:creationId xmlns:a16="http://schemas.microsoft.com/office/drawing/2014/main" id="{FB5F0E6E-8E96-4038-960E-0A9D1A457DC4}"/>
              </a:ext>
            </a:extLst>
          </p:cNvPr>
          <p:cNvSpPr>
            <a:spLocks noChangeShapeType="1"/>
          </p:cNvSpPr>
          <p:nvPr/>
        </p:nvSpPr>
        <p:spPr bwMode="auto">
          <a:xfrm>
            <a:off x="565150" y="571500"/>
            <a:ext cx="7981950" cy="1588"/>
          </a:xfrm>
          <a:prstGeom prst="line">
            <a:avLst/>
          </a:prstGeom>
          <a:noFill/>
          <a:ln w="31750">
            <a:solidFill>
              <a:srgbClr val="FF94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65" name="AutoShape 9">
            <a:extLst>
              <a:ext uri="{FF2B5EF4-FFF2-40B4-BE49-F238E27FC236}">
                <a16:creationId xmlns:a16="http://schemas.microsoft.com/office/drawing/2014/main" id="{1B5C5291-FB37-4744-AC55-4D796FF1C061}"/>
              </a:ext>
            </a:extLst>
          </p:cNvPr>
          <p:cNvSpPr>
            <a:spLocks noChangeArrowheads="1"/>
          </p:cNvSpPr>
          <p:nvPr/>
        </p:nvSpPr>
        <p:spPr bwMode="auto">
          <a:xfrm rot="5400000">
            <a:off x="8353425" y="663575"/>
            <a:ext cx="223838" cy="192088"/>
          </a:xfrm>
          <a:prstGeom prst="triangle">
            <a:avLst>
              <a:gd name="adj" fmla="val 50000"/>
            </a:avLst>
          </a:prstGeom>
          <a:solidFill>
            <a:srgbClr val="FF0000"/>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66" name="AutoShape 10">
            <a:extLst>
              <a:ext uri="{FF2B5EF4-FFF2-40B4-BE49-F238E27FC236}">
                <a16:creationId xmlns:a16="http://schemas.microsoft.com/office/drawing/2014/main" id="{0E118E88-1A53-4874-9033-14CA8423A25B}"/>
              </a:ext>
            </a:extLst>
          </p:cNvPr>
          <p:cNvSpPr>
            <a:spLocks noChangeArrowheads="1"/>
          </p:cNvSpPr>
          <p:nvPr/>
        </p:nvSpPr>
        <p:spPr bwMode="auto">
          <a:xfrm rot="5400000">
            <a:off x="8085138" y="663575"/>
            <a:ext cx="223838" cy="192087"/>
          </a:xfrm>
          <a:prstGeom prst="triangle">
            <a:avLst>
              <a:gd name="adj" fmla="val 50000"/>
            </a:avLst>
          </a:prstGeom>
          <a:solidFill>
            <a:srgbClr val="0000FF"/>
          </a:solidFill>
          <a:ln w="9525">
            <a:solidFill>
              <a:srgbClr val="00007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67" name="AutoShape 11">
            <a:extLst>
              <a:ext uri="{FF2B5EF4-FFF2-40B4-BE49-F238E27FC236}">
                <a16:creationId xmlns:a16="http://schemas.microsoft.com/office/drawing/2014/main" id="{F7B0B6D6-9560-4E35-A19A-39E9EBD5C3C7}"/>
              </a:ext>
            </a:extLst>
          </p:cNvPr>
          <p:cNvSpPr>
            <a:spLocks noChangeArrowheads="1"/>
          </p:cNvSpPr>
          <p:nvPr/>
        </p:nvSpPr>
        <p:spPr bwMode="auto">
          <a:xfrm rot="5400000">
            <a:off x="7820025" y="663575"/>
            <a:ext cx="223838" cy="192088"/>
          </a:xfrm>
          <a:prstGeom prst="triangle">
            <a:avLst>
              <a:gd name="adj" fmla="val 50000"/>
            </a:avLst>
          </a:prstGeom>
          <a:solidFill>
            <a:srgbClr val="FFFF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68" name="Text Box 12">
            <a:extLst>
              <a:ext uri="{FF2B5EF4-FFF2-40B4-BE49-F238E27FC236}">
                <a16:creationId xmlns:a16="http://schemas.microsoft.com/office/drawing/2014/main" id="{88FA7D2A-6318-4136-9067-36D39BFBBCD6}"/>
              </a:ext>
            </a:extLst>
          </p:cNvPr>
          <p:cNvSpPr txBox="1">
            <a:spLocks noChangeArrowheads="1"/>
          </p:cNvSpPr>
          <p:nvPr/>
        </p:nvSpPr>
        <p:spPr bwMode="auto">
          <a:xfrm>
            <a:off x="565150" y="1511300"/>
            <a:ext cx="8005763"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5591C"/>
                  </a:outerShdw>
                </a:effectLst>
              </a14:hiddenEffects>
            </a:ext>
          </a:extLst>
        </p:spPr>
        <p:txBody>
          <a:bodyPr>
            <a:spAutoFit/>
          </a:bodyPr>
          <a:lstStyle/>
          <a:p>
            <a:pPr algn="ctr">
              <a:lnSpc>
                <a:spcPct val="85000"/>
              </a:lnSpc>
            </a:pPr>
            <a:r>
              <a:rPr lang="en-US" altLang="en-US" sz="4000" b="1">
                <a:latin typeface="Arial" panose="020B0604020202020204" pitchFamily="34" charset="0"/>
              </a:rPr>
              <a:t>METABOLISM, ENERGY, AND THE BASIC ENERGY SYSTEMS</a:t>
            </a:r>
          </a:p>
        </p:txBody>
      </p:sp>
      <p:pic>
        <p:nvPicPr>
          <p:cNvPr id="70671" name="Picture 15">
            <a:extLst>
              <a:ext uri="{FF2B5EF4-FFF2-40B4-BE49-F238E27FC236}">
                <a16:creationId xmlns:a16="http://schemas.microsoft.com/office/drawing/2014/main" id="{08CB9DC2-F5D7-4336-A8B0-153F16E95F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445" t="11769" b="13760"/>
          <a:stretch>
            <a:fillRect/>
          </a:stretch>
        </p:blipFill>
        <p:spPr bwMode="auto">
          <a:xfrm>
            <a:off x="833438" y="3049588"/>
            <a:ext cx="3127375" cy="3046412"/>
          </a:xfrm>
          <a:prstGeom prst="rect">
            <a:avLst/>
          </a:prstGeom>
          <a:noFill/>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pic>
      <p:pic>
        <p:nvPicPr>
          <p:cNvPr id="70673" name="Picture 17">
            <a:extLst>
              <a:ext uri="{FF2B5EF4-FFF2-40B4-BE49-F238E27FC236}">
                <a16:creationId xmlns:a16="http://schemas.microsoft.com/office/drawing/2014/main" id="{224AC887-6AD5-4BCF-965D-9A4BAB4FEB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31"/>
          <a:stretch>
            <a:fillRect/>
          </a:stretch>
        </p:blipFill>
        <p:spPr bwMode="auto">
          <a:xfrm>
            <a:off x="4110038" y="3048000"/>
            <a:ext cx="4195762" cy="3048000"/>
          </a:xfrm>
          <a:prstGeom prst="rect">
            <a:avLst/>
          </a:prstGeom>
          <a:noFill/>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663"/>
                                        </p:tgtEl>
                                        <p:attrNameLst>
                                          <p:attrName>style.visibility</p:attrName>
                                        </p:attrNameLst>
                                      </p:cBhvr>
                                      <p:to>
                                        <p:strVal val="visible"/>
                                      </p:to>
                                    </p:set>
                                    <p:animEffect transition="in" filter="wipe(left)">
                                      <p:cBhvr>
                                        <p:cTn id="7" dur="500"/>
                                        <p:tgtEl>
                                          <p:spTgt spid="70663"/>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70664"/>
                                        </p:tgtEl>
                                        <p:attrNameLst>
                                          <p:attrName>style.visibility</p:attrName>
                                        </p:attrNameLst>
                                      </p:cBhvr>
                                      <p:to>
                                        <p:strVal val="visible"/>
                                      </p:to>
                                    </p:set>
                                    <p:animEffect transition="in" filter="wipe(left)">
                                      <p:cBhvr>
                                        <p:cTn id="11" dur="500"/>
                                        <p:tgtEl>
                                          <p:spTgt spid="70664"/>
                                        </p:tgtEl>
                                      </p:cBhvr>
                                    </p:animEffect>
                                  </p:childTnLst>
                                </p:cTn>
                              </p:par>
                            </p:childTnLst>
                          </p:cTn>
                        </p:par>
                        <p:par>
                          <p:cTn id="12" fill="hold" nodeType="afterGroup">
                            <p:stCondLst>
                              <p:cond delay="1000"/>
                            </p:stCondLst>
                            <p:childTnLst>
                              <p:par>
                                <p:cTn id="13" presetID="1" presetClass="entr" presetSubtype="0" fill="hold" nodeType="afterEffect">
                                  <p:stCondLst>
                                    <p:cond delay="0"/>
                                  </p:stCondLst>
                                  <p:childTnLst>
                                    <p:set>
                                      <p:cBhvr>
                                        <p:cTn id="14" dur="1" fill="hold">
                                          <p:stCondLst>
                                            <p:cond delay="499"/>
                                          </p:stCondLst>
                                        </p:cTn>
                                        <p:tgtEl>
                                          <p:spTgt spid="70667"/>
                                        </p:tgtEl>
                                        <p:attrNameLst>
                                          <p:attrName>style.visibility</p:attrName>
                                        </p:attrNameLst>
                                      </p:cBhvr>
                                      <p:to>
                                        <p:strVal val="visible"/>
                                      </p:to>
                                    </p:set>
                                  </p:childTnLst>
                                </p:cTn>
                              </p:par>
                            </p:childTnLst>
                          </p:cTn>
                        </p:par>
                        <p:par>
                          <p:cTn id="15" fill="hold" nodeType="afterGroup">
                            <p:stCondLst>
                              <p:cond delay="1500"/>
                            </p:stCondLst>
                            <p:childTnLst>
                              <p:par>
                                <p:cTn id="16" presetID="1" presetClass="entr" presetSubtype="0" fill="hold" nodeType="afterEffect">
                                  <p:stCondLst>
                                    <p:cond delay="0"/>
                                  </p:stCondLst>
                                  <p:childTnLst>
                                    <p:set>
                                      <p:cBhvr>
                                        <p:cTn id="17" dur="1" fill="hold">
                                          <p:stCondLst>
                                            <p:cond delay="499"/>
                                          </p:stCondLst>
                                        </p:cTn>
                                        <p:tgtEl>
                                          <p:spTgt spid="70666"/>
                                        </p:tgtEl>
                                        <p:attrNameLst>
                                          <p:attrName>style.visibility</p:attrName>
                                        </p:attrNameLst>
                                      </p:cBhvr>
                                      <p:to>
                                        <p:strVal val="visible"/>
                                      </p:to>
                                    </p:set>
                                  </p:childTnLst>
                                </p:cTn>
                              </p:par>
                            </p:childTnLst>
                          </p:cTn>
                        </p:par>
                        <p:par>
                          <p:cTn id="18" fill="hold" nodeType="afterGroup">
                            <p:stCondLst>
                              <p:cond delay="2000"/>
                            </p:stCondLst>
                            <p:childTnLst>
                              <p:par>
                                <p:cTn id="19" presetID="1" presetClass="entr" presetSubtype="0" fill="hold" nodeType="afterEffect">
                                  <p:stCondLst>
                                    <p:cond delay="0"/>
                                  </p:stCondLst>
                                  <p:childTnLst>
                                    <p:set>
                                      <p:cBhvr>
                                        <p:cTn id="20" dur="1" fill="hold">
                                          <p:stCondLst>
                                            <p:cond delay="499"/>
                                          </p:stCondLst>
                                        </p:cTn>
                                        <p:tgtEl>
                                          <p:spTgt spid="70665"/>
                                        </p:tgtEl>
                                        <p:attrNameLst>
                                          <p:attrName>style.visibility</p:attrName>
                                        </p:attrNameLst>
                                      </p:cBhvr>
                                      <p:to>
                                        <p:strVal val="visible"/>
                                      </p:to>
                                    </p:set>
                                  </p:childTnLst>
                                </p:cTn>
                              </p:par>
                            </p:childTnLst>
                          </p:cTn>
                        </p:par>
                        <p:par>
                          <p:cTn id="21" fill="hold" nodeType="afterGroup">
                            <p:stCondLst>
                              <p:cond delay="2500"/>
                            </p:stCondLst>
                            <p:childTnLst>
                              <p:par>
                                <p:cTn id="22" presetID="9" presetClass="entr" presetSubtype="0" fill="hold" nodeType="afterEffect">
                                  <p:stCondLst>
                                    <p:cond delay="0"/>
                                  </p:stCondLst>
                                  <p:childTnLst>
                                    <p:set>
                                      <p:cBhvr>
                                        <p:cTn id="23" dur="1" fill="hold">
                                          <p:stCondLst>
                                            <p:cond delay="0"/>
                                          </p:stCondLst>
                                        </p:cTn>
                                        <p:tgtEl>
                                          <p:spTgt spid="70673"/>
                                        </p:tgtEl>
                                        <p:attrNameLst>
                                          <p:attrName>style.visibility</p:attrName>
                                        </p:attrNameLst>
                                      </p:cBhvr>
                                      <p:to>
                                        <p:strVal val="visible"/>
                                      </p:to>
                                    </p:set>
                                    <p:animEffect transition="in" filter="dissolve">
                                      <p:cBhvr>
                                        <p:cTn id="24" dur="500"/>
                                        <p:tgtEl>
                                          <p:spTgt spid="70673"/>
                                        </p:tgtEl>
                                      </p:cBhvr>
                                    </p:animEffect>
                                  </p:childTnLst>
                                </p:cTn>
                              </p:par>
                            </p:childTnLst>
                          </p:cTn>
                        </p:par>
                        <p:par>
                          <p:cTn id="25" fill="hold" nodeType="afterGroup">
                            <p:stCondLst>
                              <p:cond delay="3000"/>
                            </p:stCondLst>
                            <p:childTnLst>
                              <p:par>
                                <p:cTn id="26" presetID="9" presetClass="entr" presetSubtype="0" fill="hold" nodeType="afterEffect">
                                  <p:stCondLst>
                                    <p:cond delay="0"/>
                                  </p:stCondLst>
                                  <p:childTnLst>
                                    <p:set>
                                      <p:cBhvr>
                                        <p:cTn id="27" dur="1" fill="hold">
                                          <p:stCondLst>
                                            <p:cond delay="0"/>
                                          </p:stCondLst>
                                        </p:cTn>
                                        <p:tgtEl>
                                          <p:spTgt spid="70671"/>
                                        </p:tgtEl>
                                        <p:attrNameLst>
                                          <p:attrName>style.visibility</p:attrName>
                                        </p:attrNameLst>
                                      </p:cBhvr>
                                      <p:to>
                                        <p:strVal val="visible"/>
                                      </p:to>
                                    </p:set>
                                    <p:animEffect transition="in" filter="dissolve">
                                      <p:cBhvr>
                                        <p:cTn id="28" dur="500"/>
                                        <p:tgtEl>
                                          <p:spTgt spid="70671"/>
                                        </p:tgtEl>
                                      </p:cBhvr>
                                    </p:animEffect>
                                  </p:childTnLst>
                                </p:cTn>
                              </p:par>
                            </p:childTnLst>
                          </p:cTn>
                        </p:par>
                        <p:par>
                          <p:cTn id="29" fill="hold" nodeType="afterGroup">
                            <p:stCondLst>
                              <p:cond delay="3500"/>
                            </p:stCondLst>
                            <p:childTnLst>
                              <p:par>
                                <p:cTn id="30" presetID="9" presetClass="entr" presetSubtype="0" fill="hold" grpId="0" nodeType="afterEffect">
                                  <p:stCondLst>
                                    <p:cond delay="0"/>
                                  </p:stCondLst>
                                  <p:childTnLst>
                                    <p:set>
                                      <p:cBhvr>
                                        <p:cTn id="31" dur="1" fill="hold">
                                          <p:stCondLst>
                                            <p:cond delay="0"/>
                                          </p:stCondLst>
                                        </p:cTn>
                                        <p:tgtEl>
                                          <p:spTgt spid="70668"/>
                                        </p:tgtEl>
                                        <p:attrNameLst>
                                          <p:attrName>style.visibility</p:attrName>
                                        </p:attrNameLst>
                                      </p:cBhvr>
                                      <p:to>
                                        <p:strVal val="visible"/>
                                      </p:to>
                                    </p:set>
                                    <p:animEffect transition="in" filter="dissolve">
                                      <p:cBhvr>
                                        <p:cTn id="32" dur="500"/>
                                        <p:tgtEl>
                                          <p:spTgt spid="70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3" grpId="0" autoUpdateAnimBg="0"/>
      <p:bldP spid="70668"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D3601B8B-BF21-46EE-8A9B-67B244DD05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315" name="Text Box 3">
            <a:extLst>
              <a:ext uri="{FF2B5EF4-FFF2-40B4-BE49-F238E27FC236}">
                <a16:creationId xmlns:a16="http://schemas.microsoft.com/office/drawing/2014/main" id="{9F079D01-07D3-40A6-853D-174913C7BB6F}"/>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400" b="1">
                <a:solidFill>
                  <a:schemeClr val="accent2"/>
                </a:solidFill>
                <a:latin typeface="Arial" panose="020B0604020202020204" pitchFamily="34" charset="0"/>
              </a:rPr>
              <a:t>Protein</a:t>
            </a:r>
          </a:p>
        </p:txBody>
      </p:sp>
      <p:sp>
        <p:nvSpPr>
          <p:cNvPr id="13316" name="Text Box 4">
            <a:extLst>
              <a:ext uri="{FF2B5EF4-FFF2-40B4-BE49-F238E27FC236}">
                <a16:creationId xmlns:a16="http://schemas.microsoft.com/office/drawing/2014/main" id="{12A64538-81B4-4706-99A7-C7DE076FC6AD}"/>
              </a:ext>
            </a:extLst>
          </p:cNvPr>
          <p:cNvSpPr txBox="1">
            <a:spLocks noChangeArrowheads="1"/>
          </p:cNvSpPr>
          <p:nvPr/>
        </p:nvSpPr>
        <p:spPr bwMode="auto">
          <a:xfrm>
            <a:off x="609600" y="1631950"/>
            <a:ext cx="8305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Can be used as an energy source if converted to </a:t>
            </a:r>
            <a:br>
              <a:rPr lang="en-US" altLang="en-US">
                <a:latin typeface="Arial" panose="020B0604020202020204" pitchFamily="34" charset="0"/>
              </a:rPr>
            </a:br>
            <a:r>
              <a:rPr lang="en-US" altLang="en-US">
                <a:latin typeface="Arial" panose="020B0604020202020204" pitchFamily="34" charset="0"/>
              </a:rPr>
              <a:t>glucose via </a:t>
            </a:r>
            <a:r>
              <a:rPr lang="en-US" altLang="en-US" b="1">
                <a:latin typeface="Arial" panose="020B0604020202020204" pitchFamily="34" charset="0"/>
              </a:rPr>
              <a:t>gluconeogenesis</a:t>
            </a:r>
            <a:endParaRPr lang="en-US" altLang="en-US">
              <a:latin typeface="Arial" panose="020B0604020202020204" pitchFamily="34" charset="0"/>
            </a:endParaRPr>
          </a:p>
        </p:txBody>
      </p:sp>
      <p:sp>
        <p:nvSpPr>
          <p:cNvPr id="13317" name="Text Box 5">
            <a:extLst>
              <a:ext uri="{FF2B5EF4-FFF2-40B4-BE49-F238E27FC236}">
                <a16:creationId xmlns:a16="http://schemas.microsoft.com/office/drawing/2014/main" id="{B9E5EBE3-61F6-4AD8-9B5E-A374CE981728}"/>
              </a:ext>
            </a:extLst>
          </p:cNvPr>
          <p:cNvSpPr txBox="1">
            <a:spLocks noChangeArrowheads="1"/>
          </p:cNvSpPr>
          <p:nvPr/>
        </p:nvSpPr>
        <p:spPr bwMode="auto">
          <a:xfrm>
            <a:off x="609600" y="2465388"/>
            <a:ext cx="8382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Can generate FFAs in times of starvation through </a:t>
            </a:r>
            <a:r>
              <a:rPr lang="en-US" altLang="en-US" b="1">
                <a:latin typeface="Arial" panose="020B0604020202020204" pitchFamily="34" charset="0"/>
              </a:rPr>
              <a:t>lipogenesis</a:t>
            </a:r>
            <a:endParaRPr lang="en-US" altLang="en-US">
              <a:latin typeface="Arial" panose="020B0604020202020204" pitchFamily="34" charset="0"/>
            </a:endParaRPr>
          </a:p>
        </p:txBody>
      </p:sp>
      <p:sp>
        <p:nvSpPr>
          <p:cNvPr id="13318" name="Text Box 6">
            <a:extLst>
              <a:ext uri="{FF2B5EF4-FFF2-40B4-BE49-F238E27FC236}">
                <a16:creationId xmlns:a16="http://schemas.microsoft.com/office/drawing/2014/main" id="{DA7DF29F-6103-4D23-BC37-E53D483EEF01}"/>
              </a:ext>
            </a:extLst>
          </p:cNvPr>
          <p:cNvSpPr txBox="1">
            <a:spLocks noChangeArrowheads="1"/>
          </p:cNvSpPr>
          <p:nvPr/>
        </p:nvSpPr>
        <p:spPr bwMode="auto">
          <a:xfrm>
            <a:off x="609600" y="3289300"/>
            <a:ext cx="8382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Only basic units of protein—amino acids—can be </a:t>
            </a:r>
            <a:br>
              <a:rPr lang="en-US" altLang="en-US">
                <a:latin typeface="Arial" panose="020B0604020202020204" pitchFamily="34" charset="0"/>
              </a:rPr>
            </a:br>
            <a:r>
              <a:rPr lang="en-US" altLang="en-US">
                <a:latin typeface="Arial" panose="020B0604020202020204" pitchFamily="34" charset="0"/>
              </a:rPr>
              <a:t>used for energy: ~4.1 kcal of energy per g of protein</a:t>
            </a:r>
          </a:p>
        </p:txBody>
      </p:sp>
      <p:pic>
        <p:nvPicPr>
          <p:cNvPr id="13319" name="Picture 7">
            <a:extLst>
              <a:ext uri="{FF2B5EF4-FFF2-40B4-BE49-F238E27FC236}">
                <a16:creationId xmlns:a16="http://schemas.microsoft.com/office/drawing/2014/main" id="{735AEBF7-4D9F-4D42-92F1-618B0443EC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5095875"/>
            <a:ext cx="2208213" cy="16176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3319"/>
                                        </p:tgtEl>
                                        <p:attrNameLst>
                                          <p:attrName>style.visibility</p:attrName>
                                        </p:attrNameLst>
                                      </p:cBhvr>
                                      <p:to>
                                        <p:strVal val="visible"/>
                                      </p:to>
                                    </p:set>
                                    <p:animEffect transition="in" filter="wipe(down)">
                                      <p:cBhvr>
                                        <p:cTn id="7" dur="500"/>
                                        <p:tgtEl>
                                          <p:spTgt spid="1331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315"/>
                                        </p:tgtEl>
                                        <p:attrNameLst>
                                          <p:attrName>style.visibility</p:attrName>
                                        </p:attrNameLst>
                                      </p:cBhvr>
                                      <p:to>
                                        <p:strVal val="visible"/>
                                      </p:to>
                                    </p:set>
                                    <p:animEffect transition="in" filter="wipe(left)">
                                      <p:cBhvr>
                                        <p:cTn id="11" dur="500"/>
                                        <p:tgtEl>
                                          <p:spTgt spid="1331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316"/>
                                        </p:tgtEl>
                                        <p:attrNameLst>
                                          <p:attrName>style.visibility</p:attrName>
                                        </p:attrNameLst>
                                      </p:cBhvr>
                                      <p:to>
                                        <p:strVal val="visible"/>
                                      </p:to>
                                    </p:set>
                                    <p:animEffect transition="in" filter="wipe(left)">
                                      <p:cBhvr>
                                        <p:cTn id="16" dur="500"/>
                                        <p:tgtEl>
                                          <p:spTgt spid="1331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3317"/>
                                        </p:tgtEl>
                                        <p:attrNameLst>
                                          <p:attrName>style.visibility</p:attrName>
                                        </p:attrNameLst>
                                      </p:cBhvr>
                                      <p:to>
                                        <p:strVal val="visible"/>
                                      </p:to>
                                    </p:set>
                                    <p:animEffect transition="in" filter="wipe(left)">
                                      <p:cBhvr>
                                        <p:cTn id="21" dur="500"/>
                                        <p:tgtEl>
                                          <p:spTgt spid="1331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3318"/>
                                        </p:tgtEl>
                                        <p:attrNameLst>
                                          <p:attrName>style.visibility</p:attrName>
                                        </p:attrNameLst>
                                      </p:cBhvr>
                                      <p:to>
                                        <p:strVal val="visible"/>
                                      </p:to>
                                    </p:set>
                                    <p:animEffect transition="in" filter="wipe(left)">
                                      <p:cBhvr>
                                        <p:cTn id="26" dur="50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utoUpdateAnimBg="0"/>
      <p:bldP spid="13316" grpId="0" autoUpdateAnimBg="0"/>
      <p:bldP spid="13317" grpId="0" autoUpdateAnimBg="0"/>
      <p:bldP spid="13318"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a:extLst>
              <a:ext uri="{FF2B5EF4-FFF2-40B4-BE49-F238E27FC236}">
                <a16:creationId xmlns:a16="http://schemas.microsoft.com/office/drawing/2014/main" id="{1A3FBE92-494B-4FA2-9944-7D9364372C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7587" name="Text Box 3">
            <a:extLst>
              <a:ext uri="{FF2B5EF4-FFF2-40B4-BE49-F238E27FC236}">
                <a16:creationId xmlns:a16="http://schemas.microsoft.com/office/drawing/2014/main" id="{6485083C-3180-49C1-8EAE-4C2ED2C2B4FC}"/>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400" b="1">
                <a:solidFill>
                  <a:schemeClr val="accent2"/>
                </a:solidFill>
                <a:latin typeface="Arial" panose="020B0604020202020204" pitchFamily="34" charset="0"/>
              </a:rPr>
              <a:t>Enzymes</a:t>
            </a:r>
          </a:p>
        </p:txBody>
      </p:sp>
      <p:sp>
        <p:nvSpPr>
          <p:cNvPr id="67588" name="Text Box 4">
            <a:extLst>
              <a:ext uri="{FF2B5EF4-FFF2-40B4-BE49-F238E27FC236}">
                <a16:creationId xmlns:a16="http://schemas.microsoft.com/office/drawing/2014/main" id="{3899982B-B899-4B01-B404-85987F8E8453}"/>
              </a:ext>
            </a:extLst>
          </p:cNvPr>
          <p:cNvSpPr txBox="1">
            <a:spLocks noChangeArrowheads="1"/>
          </p:cNvSpPr>
          <p:nvPr/>
        </p:nvSpPr>
        <p:spPr bwMode="auto">
          <a:xfrm>
            <a:off x="609600" y="1631950"/>
            <a:ext cx="8305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Specific protein molecules that control the breakdown of chemical compounds</a:t>
            </a:r>
          </a:p>
        </p:txBody>
      </p:sp>
      <p:sp>
        <p:nvSpPr>
          <p:cNvPr id="67589" name="Text Box 5">
            <a:extLst>
              <a:ext uri="{FF2B5EF4-FFF2-40B4-BE49-F238E27FC236}">
                <a16:creationId xmlns:a16="http://schemas.microsoft.com/office/drawing/2014/main" id="{0AF73E3E-8E99-41E4-9AA9-CDE6D2CFA7BB}"/>
              </a:ext>
            </a:extLst>
          </p:cNvPr>
          <p:cNvSpPr txBox="1">
            <a:spLocks noChangeArrowheads="1"/>
          </p:cNvSpPr>
          <p:nvPr/>
        </p:nvSpPr>
        <p:spPr bwMode="auto">
          <a:xfrm>
            <a:off x="609600" y="2465388"/>
            <a:ext cx="83820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Names are often complex, but always end in “ase”</a:t>
            </a:r>
          </a:p>
        </p:txBody>
      </p:sp>
      <p:sp>
        <p:nvSpPr>
          <p:cNvPr id="67590" name="Text Box 6">
            <a:extLst>
              <a:ext uri="{FF2B5EF4-FFF2-40B4-BE49-F238E27FC236}">
                <a16:creationId xmlns:a16="http://schemas.microsoft.com/office/drawing/2014/main" id="{B0596006-C377-4E82-8DE0-67D4D9C2AE15}"/>
              </a:ext>
            </a:extLst>
          </p:cNvPr>
          <p:cNvSpPr txBox="1">
            <a:spLocks noChangeArrowheads="1"/>
          </p:cNvSpPr>
          <p:nvPr/>
        </p:nvSpPr>
        <p:spPr bwMode="auto">
          <a:xfrm>
            <a:off x="609600" y="2963863"/>
            <a:ext cx="83820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Work at different rates and can limit a reaction</a:t>
            </a:r>
          </a:p>
        </p:txBody>
      </p:sp>
      <p:sp>
        <p:nvSpPr>
          <p:cNvPr id="67591" name="Text Box 7">
            <a:extLst>
              <a:ext uri="{FF2B5EF4-FFF2-40B4-BE49-F238E27FC236}">
                <a16:creationId xmlns:a16="http://schemas.microsoft.com/office/drawing/2014/main" id="{946FDCFD-E166-4F94-BDFD-6280F10C4F25}"/>
              </a:ext>
            </a:extLst>
          </p:cNvPr>
          <p:cNvSpPr txBox="1">
            <a:spLocks noChangeArrowheads="1"/>
          </p:cNvSpPr>
          <p:nvPr/>
        </p:nvSpPr>
        <p:spPr bwMode="auto">
          <a:xfrm>
            <a:off x="609600" y="3460750"/>
            <a:ext cx="8382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Glycolytic enzymes act in the cytoplasm, while oxidative enzymes act in the mitochondria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587"/>
                                        </p:tgtEl>
                                        <p:attrNameLst>
                                          <p:attrName>style.visibility</p:attrName>
                                        </p:attrNameLst>
                                      </p:cBhvr>
                                      <p:to>
                                        <p:strVal val="visible"/>
                                      </p:to>
                                    </p:set>
                                    <p:animEffect transition="in" filter="wipe(left)">
                                      <p:cBhvr>
                                        <p:cTn id="7" dur="500"/>
                                        <p:tgtEl>
                                          <p:spTgt spid="675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7588"/>
                                        </p:tgtEl>
                                        <p:attrNameLst>
                                          <p:attrName>style.visibility</p:attrName>
                                        </p:attrNameLst>
                                      </p:cBhvr>
                                      <p:to>
                                        <p:strVal val="visible"/>
                                      </p:to>
                                    </p:set>
                                    <p:animEffect transition="in" filter="wipe(left)">
                                      <p:cBhvr>
                                        <p:cTn id="12" dur="500"/>
                                        <p:tgtEl>
                                          <p:spTgt spid="675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7589"/>
                                        </p:tgtEl>
                                        <p:attrNameLst>
                                          <p:attrName>style.visibility</p:attrName>
                                        </p:attrNameLst>
                                      </p:cBhvr>
                                      <p:to>
                                        <p:strVal val="visible"/>
                                      </p:to>
                                    </p:set>
                                    <p:animEffect transition="in" filter="wipe(left)">
                                      <p:cBhvr>
                                        <p:cTn id="17" dur="500"/>
                                        <p:tgtEl>
                                          <p:spTgt spid="6758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7590"/>
                                        </p:tgtEl>
                                        <p:attrNameLst>
                                          <p:attrName>style.visibility</p:attrName>
                                        </p:attrNameLst>
                                      </p:cBhvr>
                                      <p:to>
                                        <p:strVal val="visible"/>
                                      </p:to>
                                    </p:set>
                                    <p:animEffect transition="in" filter="wipe(left)">
                                      <p:cBhvr>
                                        <p:cTn id="22" dur="500"/>
                                        <p:tgtEl>
                                          <p:spTgt spid="6759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7591"/>
                                        </p:tgtEl>
                                        <p:attrNameLst>
                                          <p:attrName>style.visibility</p:attrName>
                                        </p:attrNameLst>
                                      </p:cBhvr>
                                      <p:to>
                                        <p:strVal val="visible"/>
                                      </p:to>
                                    </p:set>
                                    <p:animEffect transition="in" filter="wipe(left)">
                                      <p:cBhvr>
                                        <p:cTn id="27" dur="500"/>
                                        <p:tgtEl>
                                          <p:spTgt spid="675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autoUpdateAnimBg="0"/>
      <p:bldP spid="67588" grpId="0" autoUpdateAnimBg="0"/>
      <p:bldP spid="67589" grpId="0" autoUpdateAnimBg="0"/>
      <p:bldP spid="67590" grpId="0" autoUpdateAnimBg="0"/>
      <p:bldP spid="67591"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8A393881-82B6-4571-B960-80F41400AE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339" name="Text Box 3">
            <a:extLst>
              <a:ext uri="{FF2B5EF4-FFF2-40B4-BE49-F238E27FC236}">
                <a16:creationId xmlns:a16="http://schemas.microsoft.com/office/drawing/2014/main" id="{C54E663B-362A-4D5E-8587-3C309CED5F84}"/>
              </a:ext>
            </a:extLst>
          </p:cNvPr>
          <p:cNvSpPr txBox="1">
            <a:spLocks noChangeArrowheads="1"/>
          </p:cNvSpPr>
          <p:nvPr/>
        </p:nvSpPr>
        <p:spPr bwMode="auto">
          <a:xfrm>
            <a:off x="381000" y="533400"/>
            <a:ext cx="26670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50000"/>
              </a:spcBef>
            </a:pPr>
            <a:r>
              <a:rPr lang="en-US" altLang="en-US" sz="3400" b="1">
                <a:solidFill>
                  <a:schemeClr val="accent2"/>
                </a:solidFill>
                <a:latin typeface="Arial" panose="020B0604020202020204" pitchFamily="34" charset="0"/>
              </a:rPr>
              <a:t>ACTION OF </a:t>
            </a:r>
            <a:br>
              <a:rPr lang="en-US" altLang="en-US" sz="3400" b="1">
                <a:solidFill>
                  <a:schemeClr val="accent2"/>
                </a:solidFill>
                <a:latin typeface="Arial" panose="020B0604020202020204" pitchFamily="34" charset="0"/>
              </a:rPr>
            </a:br>
            <a:r>
              <a:rPr lang="en-US" altLang="en-US" sz="3400" b="1">
                <a:solidFill>
                  <a:schemeClr val="accent2"/>
                </a:solidFill>
                <a:latin typeface="Arial" panose="020B0604020202020204" pitchFamily="34" charset="0"/>
              </a:rPr>
              <a:t>ENZYMES</a:t>
            </a:r>
            <a:endParaRPr lang="en-US" altLang="en-US" b="1">
              <a:latin typeface="Arial" panose="020B0604020202020204" pitchFamily="34" charset="0"/>
            </a:endParaRPr>
          </a:p>
        </p:txBody>
      </p:sp>
      <p:pic>
        <p:nvPicPr>
          <p:cNvPr id="14342" name="Picture 6">
            <a:extLst>
              <a:ext uri="{FF2B5EF4-FFF2-40B4-BE49-F238E27FC236}">
                <a16:creationId xmlns:a16="http://schemas.microsoft.com/office/drawing/2014/main" id="{6AEDE0E5-3D5D-40E1-938E-E9D4468B41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6900" y="674688"/>
            <a:ext cx="2890838" cy="57896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wipe(left)">
                                      <p:cBhvr>
                                        <p:cTn id="7" dur="500"/>
                                        <p:tgtEl>
                                          <p:spTgt spid="14339"/>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14342"/>
                                        </p:tgtEl>
                                        <p:attrNameLst>
                                          <p:attrName>style.visibility</p:attrName>
                                        </p:attrNameLst>
                                      </p:cBhvr>
                                      <p:to>
                                        <p:strVal val="visible"/>
                                      </p:to>
                                    </p:set>
                                    <p:anim calcmode="lin" valueType="num">
                                      <p:cBhvr>
                                        <p:cTn id="11" dur="500" fill="hold"/>
                                        <p:tgtEl>
                                          <p:spTgt spid="14342"/>
                                        </p:tgtEl>
                                        <p:attrNameLst>
                                          <p:attrName>ppt_w</p:attrName>
                                        </p:attrNameLst>
                                      </p:cBhvr>
                                      <p:tavLst>
                                        <p:tav tm="0">
                                          <p:val>
                                            <p:fltVal val="0"/>
                                          </p:val>
                                        </p:tav>
                                        <p:tav tm="100000">
                                          <p:val>
                                            <p:strVal val="#ppt_w"/>
                                          </p:val>
                                        </p:tav>
                                      </p:tavLst>
                                    </p:anim>
                                    <p:anim calcmode="lin" valueType="num">
                                      <p:cBhvr>
                                        <p:cTn id="12" dur="500" fill="hold"/>
                                        <p:tgtEl>
                                          <p:spTgt spid="14342"/>
                                        </p:tgtEl>
                                        <p:attrNameLst>
                                          <p:attrName>ppt_h</p:attrName>
                                        </p:attrNameLst>
                                      </p:cBhvr>
                                      <p:tavLst>
                                        <p:tav tm="0">
                                          <p:val>
                                            <p:fltVal val="0"/>
                                          </p:val>
                                        </p:tav>
                                        <p:tav tm="100000">
                                          <p:val>
                                            <p:strVal val="#ppt_h"/>
                                          </p:val>
                                        </p:tav>
                                      </p:tavLst>
                                    </p:anim>
                                    <p:anim calcmode="lin" valueType="num">
                                      <p:cBhvr>
                                        <p:cTn id="13" dur="500" fill="hold"/>
                                        <p:tgtEl>
                                          <p:spTgt spid="14342"/>
                                        </p:tgtEl>
                                        <p:attrNameLst>
                                          <p:attrName>ppt_x</p:attrName>
                                        </p:attrNameLst>
                                      </p:cBhvr>
                                      <p:tavLst>
                                        <p:tav tm="0">
                                          <p:val>
                                            <p:fltVal val="0.5"/>
                                          </p:val>
                                        </p:tav>
                                        <p:tav tm="100000">
                                          <p:val>
                                            <p:strVal val="#ppt_x"/>
                                          </p:val>
                                        </p:tav>
                                      </p:tavLst>
                                    </p:anim>
                                    <p:anim calcmode="lin" valueType="num">
                                      <p:cBhvr>
                                        <p:cTn id="14" dur="500" fill="hold"/>
                                        <p:tgtEl>
                                          <p:spTgt spid="143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CCF53C0F-053D-4F02-82F8-4C9B525869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363" name="Text Box 3">
            <a:extLst>
              <a:ext uri="{FF2B5EF4-FFF2-40B4-BE49-F238E27FC236}">
                <a16:creationId xmlns:a16="http://schemas.microsoft.com/office/drawing/2014/main" id="{D388B10C-D654-48C8-A0AD-9CB1A5057076}"/>
              </a:ext>
            </a:extLst>
          </p:cNvPr>
          <p:cNvSpPr txBox="1">
            <a:spLocks noChangeArrowheads="1"/>
          </p:cNvSpPr>
          <p:nvPr/>
        </p:nvSpPr>
        <p:spPr bwMode="auto">
          <a:xfrm>
            <a:off x="152400" y="352425"/>
            <a:ext cx="2286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FF0000"/>
                  </a:outerShdw>
                </a:effectLst>
              </a14:hiddenEffects>
            </a:ext>
          </a:extLst>
        </p:spPr>
        <p:txBody>
          <a:bodyPr>
            <a:spAutoFit/>
          </a:bodyPr>
          <a:lstStyle/>
          <a:p>
            <a:pPr>
              <a:spcBef>
                <a:spcPct val="50000"/>
              </a:spcBef>
            </a:pPr>
            <a:r>
              <a:rPr lang="en-US" altLang="en-US" sz="3200" b="1">
                <a:solidFill>
                  <a:schemeClr val="accent2"/>
                </a:solidFill>
                <a:latin typeface="Arial" panose="020B0604020202020204" pitchFamily="34" charset="0"/>
              </a:rPr>
              <a:t>Key Points</a:t>
            </a:r>
            <a:endParaRPr lang="en-US" altLang="en-US" b="1">
              <a:latin typeface="Arial" panose="020B0604020202020204" pitchFamily="34" charset="0"/>
            </a:endParaRPr>
          </a:p>
        </p:txBody>
      </p:sp>
      <p:sp>
        <p:nvSpPr>
          <p:cNvPr id="15365" name="Text Box 5">
            <a:extLst>
              <a:ext uri="{FF2B5EF4-FFF2-40B4-BE49-F238E27FC236}">
                <a16:creationId xmlns:a16="http://schemas.microsoft.com/office/drawing/2014/main" id="{672568F1-7501-43ED-B147-E3802631565E}"/>
              </a:ext>
            </a:extLst>
          </p:cNvPr>
          <p:cNvSpPr txBox="1">
            <a:spLocks noChangeArrowheads="1"/>
          </p:cNvSpPr>
          <p:nvPr/>
        </p:nvSpPr>
        <p:spPr bwMode="auto">
          <a:xfrm>
            <a:off x="2514600" y="1828800"/>
            <a:ext cx="62484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spcBef>
                <a:spcPct val="50000"/>
              </a:spcBef>
            </a:pPr>
            <a:r>
              <a:rPr lang="en-US" altLang="en-US" sz="2000">
                <a:latin typeface="Wingdings" panose="05000000000000000000" pitchFamily="2" charset="2"/>
              </a:rPr>
              <a:t>w</a:t>
            </a:r>
            <a:r>
              <a:rPr lang="en-US" altLang="en-US">
                <a:latin typeface="Arial" panose="020B0604020202020204" pitchFamily="34" charset="0"/>
              </a:rPr>
              <a:t> Carbohydrate, fats, and protein provide us with fuel that our bodies convert to ATP.</a:t>
            </a:r>
          </a:p>
        </p:txBody>
      </p:sp>
      <p:sp>
        <p:nvSpPr>
          <p:cNvPr id="15366" name="Text Box 6">
            <a:extLst>
              <a:ext uri="{FF2B5EF4-FFF2-40B4-BE49-F238E27FC236}">
                <a16:creationId xmlns:a16="http://schemas.microsoft.com/office/drawing/2014/main" id="{30548105-3509-480A-87BD-649ED797F9EB}"/>
              </a:ext>
            </a:extLst>
          </p:cNvPr>
          <p:cNvSpPr txBox="1">
            <a:spLocks noChangeArrowheads="1"/>
          </p:cNvSpPr>
          <p:nvPr/>
        </p:nvSpPr>
        <p:spPr bwMode="auto">
          <a:xfrm>
            <a:off x="2667000" y="1266825"/>
            <a:ext cx="6477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pPr>
            <a:r>
              <a:rPr lang="en-US" altLang="en-US" sz="2800" b="1">
                <a:solidFill>
                  <a:srgbClr val="FF3300"/>
                </a:solidFill>
                <a:latin typeface="Arial" panose="020B0604020202020204" pitchFamily="34" charset="0"/>
              </a:rPr>
              <a:t>Energy for Cellular Metabolism</a:t>
            </a:r>
          </a:p>
        </p:txBody>
      </p:sp>
      <p:sp>
        <p:nvSpPr>
          <p:cNvPr id="15367" name="Text Box 7">
            <a:extLst>
              <a:ext uri="{FF2B5EF4-FFF2-40B4-BE49-F238E27FC236}">
                <a16:creationId xmlns:a16="http://schemas.microsoft.com/office/drawing/2014/main" id="{58F9393B-50F6-47F4-8F81-A90655168DD8}"/>
              </a:ext>
            </a:extLst>
          </p:cNvPr>
          <p:cNvSpPr txBox="1">
            <a:spLocks noChangeArrowheads="1"/>
          </p:cNvSpPr>
          <p:nvPr/>
        </p:nvSpPr>
        <p:spPr bwMode="auto">
          <a:xfrm>
            <a:off x="2514600" y="3581400"/>
            <a:ext cx="66294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spcBef>
                <a:spcPct val="50000"/>
              </a:spcBef>
            </a:pPr>
            <a:r>
              <a:rPr lang="en-US" altLang="en-US" sz="2000">
                <a:latin typeface="Wingdings" panose="05000000000000000000" pitchFamily="2" charset="2"/>
              </a:rPr>
              <a:t>w</a:t>
            </a:r>
            <a:r>
              <a:rPr lang="en-US" altLang="en-US">
                <a:latin typeface="Arial" panose="020B0604020202020204" pitchFamily="34" charset="0"/>
              </a:rPr>
              <a:t> Carbohydrate and protein provide about </a:t>
            </a:r>
            <a:br>
              <a:rPr lang="en-US" altLang="en-US">
                <a:latin typeface="Arial" panose="020B0604020202020204" pitchFamily="34" charset="0"/>
              </a:rPr>
            </a:br>
            <a:r>
              <a:rPr lang="en-US" altLang="en-US">
                <a:latin typeface="Arial" panose="020B0604020202020204" pitchFamily="34" charset="0"/>
              </a:rPr>
              <a:t>4.1 kcal/g while fat provides about 9.4 kcal/g.</a:t>
            </a:r>
          </a:p>
        </p:txBody>
      </p:sp>
      <p:sp>
        <p:nvSpPr>
          <p:cNvPr id="15368" name="Text Box 8">
            <a:extLst>
              <a:ext uri="{FF2B5EF4-FFF2-40B4-BE49-F238E27FC236}">
                <a16:creationId xmlns:a16="http://schemas.microsoft.com/office/drawing/2014/main" id="{046FDA86-1CB0-400D-BF29-BE602C45D34D}"/>
              </a:ext>
            </a:extLst>
          </p:cNvPr>
          <p:cNvSpPr txBox="1">
            <a:spLocks noChangeArrowheads="1"/>
          </p:cNvSpPr>
          <p:nvPr/>
        </p:nvSpPr>
        <p:spPr bwMode="auto">
          <a:xfrm>
            <a:off x="2514600" y="4419600"/>
            <a:ext cx="62484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spcBef>
                <a:spcPct val="50000"/>
              </a:spcBef>
            </a:pPr>
            <a:r>
              <a:rPr lang="en-US" altLang="en-US" sz="2000">
                <a:latin typeface="Wingdings" panose="05000000000000000000" pitchFamily="2" charset="2"/>
              </a:rPr>
              <a:t>w</a:t>
            </a:r>
            <a:r>
              <a:rPr lang="en-US" altLang="en-US">
                <a:latin typeface="Arial" panose="020B0604020202020204" pitchFamily="34" charset="0"/>
              </a:rPr>
              <a:t> Carbohydrate energy is more accessible </a:t>
            </a:r>
            <a:br>
              <a:rPr lang="en-US" altLang="en-US">
                <a:latin typeface="Arial" panose="020B0604020202020204" pitchFamily="34" charset="0"/>
              </a:rPr>
            </a:br>
            <a:r>
              <a:rPr lang="en-US" altLang="en-US">
                <a:latin typeface="Arial" panose="020B0604020202020204" pitchFamily="34" charset="0"/>
              </a:rPr>
              <a:t>to the muscles than protein or fat.</a:t>
            </a:r>
          </a:p>
        </p:txBody>
      </p:sp>
      <p:sp>
        <p:nvSpPr>
          <p:cNvPr id="15369" name="Text Box 9">
            <a:extLst>
              <a:ext uri="{FF2B5EF4-FFF2-40B4-BE49-F238E27FC236}">
                <a16:creationId xmlns:a16="http://schemas.microsoft.com/office/drawing/2014/main" id="{A2A425B1-F1E4-4F6F-88CE-6E67214B8EB2}"/>
              </a:ext>
            </a:extLst>
          </p:cNvPr>
          <p:cNvSpPr txBox="1">
            <a:spLocks noChangeArrowheads="1"/>
          </p:cNvSpPr>
          <p:nvPr/>
        </p:nvSpPr>
        <p:spPr bwMode="auto">
          <a:xfrm>
            <a:off x="2514600" y="2667000"/>
            <a:ext cx="5791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3838" indent="-223838">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000">
                <a:latin typeface="Wingdings" panose="05000000000000000000" pitchFamily="2" charset="2"/>
              </a:rPr>
              <a:t>w</a:t>
            </a:r>
            <a:r>
              <a:rPr lang="en-US" altLang="en-US">
                <a:cs typeface="Times New Roman" panose="02020603050405020304" pitchFamily="18" charset="0"/>
              </a:rPr>
              <a:t> </a:t>
            </a:r>
            <a:r>
              <a:rPr lang="en-US" altLang="en-US">
                <a:latin typeface="Arial" panose="020B0604020202020204" pitchFamily="34" charset="0"/>
                <a:cs typeface="Times New Roman" panose="02020603050405020304" pitchFamily="18" charset="0"/>
              </a:rPr>
              <a:t>ATP is the high-energy compound released and stored within our cells.</a:t>
            </a:r>
            <a:r>
              <a:rPr lang="en-US" altLang="en-US">
                <a:latin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wipe(left)">
                                      <p:cBhvr>
                                        <p:cTn id="7" dur="500"/>
                                        <p:tgtEl>
                                          <p:spTgt spid="1536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366"/>
                                        </p:tgtEl>
                                        <p:attrNameLst>
                                          <p:attrName>style.visibility</p:attrName>
                                        </p:attrNameLst>
                                      </p:cBhvr>
                                      <p:to>
                                        <p:strVal val="visible"/>
                                      </p:to>
                                    </p:set>
                                    <p:animEffect transition="in" filter="wipe(left)">
                                      <p:cBhvr>
                                        <p:cTn id="11" dur="500"/>
                                        <p:tgtEl>
                                          <p:spTgt spid="1536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5365"/>
                                        </p:tgtEl>
                                        <p:attrNameLst>
                                          <p:attrName>style.visibility</p:attrName>
                                        </p:attrNameLst>
                                      </p:cBhvr>
                                      <p:to>
                                        <p:strVal val="visible"/>
                                      </p:to>
                                    </p:set>
                                    <p:animEffect transition="in" filter="wipe(left)">
                                      <p:cBhvr>
                                        <p:cTn id="16" dur="500"/>
                                        <p:tgtEl>
                                          <p:spTgt spid="1536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5369"/>
                                        </p:tgtEl>
                                        <p:attrNameLst>
                                          <p:attrName>style.visibility</p:attrName>
                                        </p:attrNameLst>
                                      </p:cBhvr>
                                      <p:to>
                                        <p:strVal val="visible"/>
                                      </p:to>
                                    </p:set>
                                    <p:animEffect transition="in" filter="wipe(left)">
                                      <p:cBhvr>
                                        <p:cTn id="21" dur="500"/>
                                        <p:tgtEl>
                                          <p:spTgt spid="1536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5367"/>
                                        </p:tgtEl>
                                        <p:attrNameLst>
                                          <p:attrName>style.visibility</p:attrName>
                                        </p:attrNameLst>
                                      </p:cBhvr>
                                      <p:to>
                                        <p:strVal val="visible"/>
                                      </p:to>
                                    </p:set>
                                    <p:animEffect transition="in" filter="wipe(left)">
                                      <p:cBhvr>
                                        <p:cTn id="26" dur="500"/>
                                        <p:tgtEl>
                                          <p:spTgt spid="1536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5368"/>
                                        </p:tgtEl>
                                        <p:attrNameLst>
                                          <p:attrName>style.visibility</p:attrName>
                                        </p:attrNameLst>
                                      </p:cBhvr>
                                      <p:to>
                                        <p:strVal val="visible"/>
                                      </p:to>
                                    </p:set>
                                    <p:animEffect transition="in" filter="wipe(left)">
                                      <p:cBhvr>
                                        <p:cTn id="31" dur="500"/>
                                        <p:tgtEl>
                                          <p:spTgt spid="15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utoUpdateAnimBg="0"/>
      <p:bldP spid="15365" grpId="0" autoUpdateAnimBg="0"/>
      <p:bldP spid="15366" grpId="0" autoUpdateAnimBg="0"/>
      <p:bldP spid="15367" grpId="0" autoUpdateAnimBg="0"/>
      <p:bldP spid="15368" grpId="0" autoUpdateAnimBg="0"/>
      <p:bldP spid="15369"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C5F962B8-EE3C-4E88-B926-CDA8331497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387" name="Text Box 3">
            <a:extLst>
              <a:ext uri="{FF2B5EF4-FFF2-40B4-BE49-F238E27FC236}">
                <a16:creationId xmlns:a16="http://schemas.microsoft.com/office/drawing/2014/main" id="{BEA2D183-FE85-4925-B3BD-B809C7B4A5D9}"/>
              </a:ext>
            </a:extLst>
          </p:cNvPr>
          <p:cNvSpPr txBox="1">
            <a:spLocks noChangeArrowheads="1"/>
          </p:cNvSpPr>
          <p:nvPr/>
        </p:nvSpPr>
        <p:spPr bwMode="auto">
          <a:xfrm>
            <a:off x="609600" y="163195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latin typeface="Arial" panose="020B0604020202020204" pitchFamily="34" charset="0"/>
              </a:rPr>
              <a:t>1. ATP-PCr system (phosphagen system)—cytoplasm</a:t>
            </a:r>
          </a:p>
        </p:txBody>
      </p:sp>
      <p:sp>
        <p:nvSpPr>
          <p:cNvPr id="16388" name="Text Box 4">
            <a:extLst>
              <a:ext uri="{FF2B5EF4-FFF2-40B4-BE49-F238E27FC236}">
                <a16:creationId xmlns:a16="http://schemas.microsoft.com/office/drawing/2014/main" id="{1C14B472-7C68-4C1A-A60E-EF1C590B723C}"/>
              </a:ext>
            </a:extLst>
          </p:cNvPr>
          <p:cNvSpPr txBox="1">
            <a:spLocks noChangeArrowheads="1"/>
          </p:cNvSpPr>
          <p:nvPr/>
        </p:nvSpPr>
        <p:spPr bwMode="auto">
          <a:xfrm>
            <a:off x="609600" y="2174875"/>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latin typeface="Arial" panose="020B0604020202020204" pitchFamily="34" charset="0"/>
              </a:rPr>
              <a:t>2. Glycolytic system—cytoplasm</a:t>
            </a:r>
          </a:p>
        </p:txBody>
      </p:sp>
      <p:sp>
        <p:nvSpPr>
          <p:cNvPr id="16389" name="Text Box 5">
            <a:extLst>
              <a:ext uri="{FF2B5EF4-FFF2-40B4-BE49-F238E27FC236}">
                <a16:creationId xmlns:a16="http://schemas.microsoft.com/office/drawing/2014/main" id="{22BC5E4D-A2A8-45DA-ABB6-BD0E70C6228A}"/>
              </a:ext>
            </a:extLst>
          </p:cNvPr>
          <p:cNvSpPr txBox="1">
            <a:spLocks noChangeArrowheads="1"/>
          </p:cNvSpPr>
          <p:nvPr/>
        </p:nvSpPr>
        <p:spPr bwMode="auto">
          <a:xfrm>
            <a:off x="609600" y="2708275"/>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Arial" panose="020B0604020202020204" pitchFamily="34" charset="0"/>
              </a:rPr>
              <a:t>3. Oxidative system—mitochondria or powerhouses of cell</a:t>
            </a:r>
          </a:p>
        </p:txBody>
      </p:sp>
      <p:sp>
        <p:nvSpPr>
          <p:cNvPr id="16390" name="Text Box 6">
            <a:extLst>
              <a:ext uri="{FF2B5EF4-FFF2-40B4-BE49-F238E27FC236}">
                <a16:creationId xmlns:a16="http://schemas.microsoft.com/office/drawing/2014/main" id="{E4ECE511-E3BA-4308-BB3F-C1A1A229A196}"/>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400" b="1">
                <a:solidFill>
                  <a:schemeClr val="accent2"/>
                </a:solidFill>
                <a:latin typeface="Arial" panose="020B0604020202020204" pitchFamily="34" charset="0"/>
              </a:rPr>
              <a:t>Basic Energy Systems</a:t>
            </a:r>
          </a:p>
        </p:txBody>
      </p:sp>
      <p:pic>
        <p:nvPicPr>
          <p:cNvPr id="16391" name="Picture 7">
            <a:extLst>
              <a:ext uri="{FF2B5EF4-FFF2-40B4-BE49-F238E27FC236}">
                <a16:creationId xmlns:a16="http://schemas.microsoft.com/office/drawing/2014/main" id="{23CA55B0-B99D-44BF-A350-700193A34D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962400"/>
            <a:ext cx="2660650" cy="2740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6391"/>
                                        </p:tgtEl>
                                        <p:attrNameLst>
                                          <p:attrName>style.visibility</p:attrName>
                                        </p:attrNameLst>
                                      </p:cBhvr>
                                      <p:to>
                                        <p:strVal val="visible"/>
                                      </p:to>
                                    </p:set>
                                    <p:animEffect transition="in" filter="wipe(down)">
                                      <p:cBhvr>
                                        <p:cTn id="7" dur="500"/>
                                        <p:tgtEl>
                                          <p:spTgt spid="16391"/>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390"/>
                                        </p:tgtEl>
                                        <p:attrNameLst>
                                          <p:attrName>style.visibility</p:attrName>
                                        </p:attrNameLst>
                                      </p:cBhvr>
                                      <p:to>
                                        <p:strVal val="visible"/>
                                      </p:to>
                                    </p:set>
                                    <p:animEffect transition="in" filter="wipe(left)">
                                      <p:cBhvr>
                                        <p:cTn id="11" dur="500"/>
                                        <p:tgtEl>
                                          <p:spTgt spid="1639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387"/>
                                        </p:tgtEl>
                                        <p:attrNameLst>
                                          <p:attrName>style.visibility</p:attrName>
                                        </p:attrNameLst>
                                      </p:cBhvr>
                                      <p:to>
                                        <p:strVal val="visible"/>
                                      </p:to>
                                    </p:set>
                                    <p:animEffect transition="in" filter="wipe(left)">
                                      <p:cBhvr>
                                        <p:cTn id="16" dur="500"/>
                                        <p:tgtEl>
                                          <p:spTgt spid="1638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6388"/>
                                        </p:tgtEl>
                                        <p:attrNameLst>
                                          <p:attrName>style.visibility</p:attrName>
                                        </p:attrNameLst>
                                      </p:cBhvr>
                                      <p:to>
                                        <p:strVal val="visible"/>
                                      </p:to>
                                    </p:set>
                                    <p:animEffect transition="in" filter="wipe(left)">
                                      <p:cBhvr>
                                        <p:cTn id="21" dur="500"/>
                                        <p:tgtEl>
                                          <p:spTgt spid="1638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6389"/>
                                        </p:tgtEl>
                                        <p:attrNameLst>
                                          <p:attrName>style.visibility</p:attrName>
                                        </p:attrNameLst>
                                      </p:cBhvr>
                                      <p:to>
                                        <p:strVal val="visible"/>
                                      </p:to>
                                    </p:set>
                                    <p:animEffect transition="in" filter="wipe(left)">
                                      <p:cBhvr>
                                        <p:cTn id="26" dur="5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utoUpdateAnimBg="0"/>
      <p:bldP spid="16388" grpId="0" autoUpdateAnimBg="0"/>
      <p:bldP spid="16389" grpId="0" autoUpdateAnimBg="0"/>
      <p:bldP spid="16390"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B58A36B2-73C9-401B-A1CB-76FF611AA6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411" name="Text Box 3">
            <a:extLst>
              <a:ext uri="{FF2B5EF4-FFF2-40B4-BE49-F238E27FC236}">
                <a16:creationId xmlns:a16="http://schemas.microsoft.com/office/drawing/2014/main" id="{94B4092D-AFC3-4A7C-89ED-901F49C012FF}"/>
              </a:ext>
            </a:extLst>
          </p:cNvPr>
          <p:cNvSpPr txBox="1">
            <a:spLocks noChangeArrowheads="1"/>
          </p:cNvSpPr>
          <p:nvPr/>
        </p:nvSpPr>
        <p:spPr bwMode="auto">
          <a:xfrm>
            <a:off x="381000" y="533400"/>
            <a:ext cx="8763000"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pPr>
            <a:r>
              <a:rPr lang="en-US" altLang="en-US" sz="3400" b="1">
                <a:solidFill>
                  <a:schemeClr val="accent2"/>
                </a:solidFill>
                <a:latin typeface="Arial" panose="020B0604020202020204" pitchFamily="34" charset="0"/>
              </a:rPr>
              <a:t>ATP MOLECULE</a:t>
            </a:r>
            <a:endParaRPr lang="en-US" altLang="en-US" b="1">
              <a:latin typeface="Arial" panose="020B0604020202020204" pitchFamily="34" charset="0"/>
            </a:endParaRPr>
          </a:p>
        </p:txBody>
      </p:sp>
      <p:pic>
        <p:nvPicPr>
          <p:cNvPr id="17415" name="Picture 7">
            <a:extLst>
              <a:ext uri="{FF2B5EF4-FFF2-40B4-BE49-F238E27FC236}">
                <a16:creationId xmlns:a16="http://schemas.microsoft.com/office/drawing/2014/main" id="{BD661571-395F-478E-B539-6812359226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87" t="10519" r="4247" b="4741"/>
          <a:stretch>
            <a:fillRect/>
          </a:stretch>
        </p:blipFill>
        <p:spPr bwMode="auto">
          <a:xfrm>
            <a:off x="139700" y="1636713"/>
            <a:ext cx="8836025" cy="1717675"/>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a:extLst>
              <a:ext uri="{FF2B5EF4-FFF2-40B4-BE49-F238E27FC236}">
                <a16:creationId xmlns:a16="http://schemas.microsoft.com/office/drawing/2014/main" id="{BD902840-DD41-4943-B006-871B386860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8681" r="6876" b="16780"/>
          <a:stretch>
            <a:fillRect/>
          </a:stretch>
        </p:blipFill>
        <p:spPr bwMode="auto">
          <a:xfrm>
            <a:off x="127000" y="3803650"/>
            <a:ext cx="8836025" cy="17287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wipe(left)">
                                      <p:cBhvr>
                                        <p:cTn id="7" dur="500"/>
                                        <p:tgtEl>
                                          <p:spTgt spid="17411"/>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17415"/>
                                        </p:tgtEl>
                                        <p:attrNameLst>
                                          <p:attrName>style.visibility</p:attrName>
                                        </p:attrNameLst>
                                      </p:cBhvr>
                                      <p:to>
                                        <p:strVal val="visible"/>
                                      </p:to>
                                    </p:set>
                                    <p:anim calcmode="lin" valueType="num">
                                      <p:cBhvr>
                                        <p:cTn id="11" dur="500" fill="hold"/>
                                        <p:tgtEl>
                                          <p:spTgt spid="17415"/>
                                        </p:tgtEl>
                                        <p:attrNameLst>
                                          <p:attrName>ppt_w</p:attrName>
                                        </p:attrNameLst>
                                      </p:cBhvr>
                                      <p:tavLst>
                                        <p:tav tm="0">
                                          <p:val>
                                            <p:fltVal val="0"/>
                                          </p:val>
                                        </p:tav>
                                        <p:tav tm="100000">
                                          <p:val>
                                            <p:strVal val="#ppt_w"/>
                                          </p:val>
                                        </p:tav>
                                      </p:tavLst>
                                    </p:anim>
                                    <p:anim calcmode="lin" valueType="num">
                                      <p:cBhvr>
                                        <p:cTn id="12" dur="500" fill="hold"/>
                                        <p:tgtEl>
                                          <p:spTgt spid="17415"/>
                                        </p:tgtEl>
                                        <p:attrNameLst>
                                          <p:attrName>ppt_h</p:attrName>
                                        </p:attrNameLst>
                                      </p:cBhvr>
                                      <p:tavLst>
                                        <p:tav tm="0">
                                          <p:val>
                                            <p:fltVal val="0"/>
                                          </p:val>
                                        </p:tav>
                                        <p:tav tm="100000">
                                          <p:val>
                                            <p:strVal val="#ppt_h"/>
                                          </p:val>
                                        </p:tav>
                                      </p:tavLst>
                                    </p:anim>
                                    <p:anim calcmode="lin" valueType="num">
                                      <p:cBhvr>
                                        <p:cTn id="13" dur="500" fill="hold"/>
                                        <p:tgtEl>
                                          <p:spTgt spid="17415"/>
                                        </p:tgtEl>
                                        <p:attrNameLst>
                                          <p:attrName>ppt_x</p:attrName>
                                        </p:attrNameLst>
                                      </p:cBhvr>
                                      <p:tavLst>
                                        <p:tav tm="0">
                                          <p:val>
                                            <p:fltVal val="0.5"/>
                                          </p:val>
                                        </p:tav>
                                        <p:tav tm="100000">
                                          <p:val>
                                            <p:strVal val="#ppt_x"/>
                                          </p:val>
                                        </p:tav>
                                      </p:tavLst>
                                    </p:anim>
                                    <p:anim calcmode="lin" valueType="num">
                                      <p:cBhvr>
                                        <p:cTn id="14" dur="500" fill="hold"/>
                                        <p:tgtEl>
                                          <p:spTgt spid="17415"/>
                                        </p:tgtEl>
                                        <p:attrNameLst>
                                          <p:attrName>ppt_y</p:attrName>
                                        </p:attrNameLst>
                                      </p:cBhvr>
                                      <p:tavLst>
                                        <p:tav tm="0">
                                          <p:val>
                                            <p:fltVal val="0.5"/>
                                          </p:val>
                                        </p:tav>
                                        <p:tav tm="100000">
                                          <p:val>
                                            <p:strVal val="#ppt_y"/>
                                          </p:val>
                                        </p:tav>
                                      </p:tavLst>
                                    </p:anim>
                                  </p:childTnLst>
                                </p:cTn>
                              </p:par>
                            </p:childTnLst>
                          </p:cTn>
                        </p:par>
                        <p:par>
                          <p:cTn id="15" fill="hold" nodeType="afterGroup">
                            <p:stCondLst>
                              <p:cond delay="1000"/>
                            </p:stCondLst>
                            <p:childTnLst>
                              <p:par>
                                <p:cTn id="16" presetID="23" presetClass="entr" presetSubtype="528" fill="hold" nodeType="afterEffect">
                                  <p:stCondLst>
                                    <p:cond delay="0"/>
                                  </p:stCondLst>
                                  <p:childTnLst>
                                    <p:set>
                                      <p:cBhvr>
                                        <p:cTn id="17" dur="1" fill="hold">
                                          <p:stCondLst>
                                            <p:cond delay="0"/>
                                          </p:stCondLst>
                                        </p:cTn>
                                        <p:tgtEl>
                                          <p:spTgt spid="17416"/>
                                        </p:tgtEl>
                                        <p:attrNameLst>
                                          <p:attrName>style.visibility</p:attrName>
                                        </p:attrNameLst>
                                      </p:cBhvr>
                                      <p:to>
                                        <p:strVal val="visible"/>
                                      </p:to>
                                    </p:set>
                                    <p:anim calcmode="lin" valueType="num">
                                      <p:cBhvr>
                                        <p:cTn id="18" dur="500" fill="hold"/>
                                        <p:tgtEl>
                                          <p:spTgt spid="17416"/>
                                        </p:tgtEl>
                                        <p:attrNameLst>
                                          <p:attrName>ppt_w</p:attrName>
                                        </p:attrNameLst>
                                      </p:cBhvr>
                                      <p:tavLst>
                                        <p:tav tm="0">
                                          <p:val>
                                            <p:fltVal val="0"/>
                                          </p:val>
                                        </p:tav>
                                        <p:tav tm="100000">
                                          <p:val>
                                            <p:strVal val="#ppt_w"/>
                                          </p:val>
                                        </p:tav>
                                      </p:tavLst>
                                    </p:anim>
                                    <p:anim calcmode="lin" valueType="num">
                                      <p:cBhvr>
                                        <p:cTn id="19" dur="500" fill="hold"/>
                                        <p:tgtEl>
                                          <p:spTgt spid="17416"/>
                                        </p:tgtEl>
                                        <p:attrNameLst>
                                          <p:attrName>ppt_h</p:attrName>
                                        </p:attrNameLst>
                                      </p:cBhvr>
                                      <p:tavLst>
                                        <p:tav tm="0">
                                          <p:val>
                                            <p:fltVal val="0"/>
                                          </p:val>
                                        </p:tav>
                                        <p:tav tm="100000">
                                          <p:val>
                                            <p:strVal val="#ppt_h"/>
                                          </p:val>
                                        </p:tav>
                                      </p:tavLst>
                                    </p:anim>
                                    <p:anim calcmode="lin" valueType="num">
                                      <p:cBhvr>
                                        <p:cTn id="20" dur="500" fill="hold"/>
                                        <p:tgtEl>
                                          <p:spTgt spid="17416"/>
                                        </p:tgtEl>
                                        <p:attrNameLst>
                                          <p:attrName>ppt_x</p:attrName>
                                        </p:attrNameLst>
                                      </p:cBhvr>
                                      <p:tavLst>
                                        <p:tav tm="0">
                                          <p:val>
                                            <p:fltVal val="0.5"/>
                                          </p:val>
                                        </p:tav>
                                        <p:tav tm="100000">
                                          <p:val>
                                            <p:strVal val="#ppt_x"/>
                                          </p:val>
                                        </p:tav>
                                      </p:tavLst>
                                    </p:anim>
                                    <p:anim calcmode="lin" valueType="num">
                                      <p:cBhvr>
                                        <p:cTn id="21" dur="500" fill="hold"/>
                                        <p:tgtEl>
                                          <p:spTgt spid="1741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a:extLst>
              <a:ext uri="{FF2B5EF4-FFF2-40B4-BE49-F238E27FC236}">
                <a16:creationId xmlns:a16="http://schemas.microsoft.com/office/drawing/2014/main" id="{B6ECE206-D1B7-4835-ADB7-C1E0309853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435" name="Text Box 3">
            <a:extLst>
              <a:ext uri="{FF2B5EF4-FFF2-40B4-BE49-F238E27FC236}">
                <a16:creationId xmlns:a16="http://schemas.microsoft.com/office/drawing/2014/main" id="{CC225707-9581-47DF-8A0E-8B4AE15B6457}"/>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400" b="1">
                <a:solidFill>
                  <a:schemeClr val="accent2"/>
                </a:solidFill>
                <a:latin typeface="Arial" panose="020B0604020202020204" pitchFamily="34" charset="0"/>
              </a:rPr>
              <a:t>ATP-PCr System</a:t>
            </a:r>
          </a:p>
        </p:txBody>
      </p:sp>
      <p:sp>
        <p:nvSpPr>
          <p:cNvPr id="18436" name="Text Box 4">
            <a:extLst>
              <a:ext uri="{FF2B5EF4-FFF2-40B4-BE49-F238E27FC236}">
                <a16:creationId xmlns:a16="http://schemas.microsoft.com/office/drawing/2014/main" id="{EC76C322-9CBB-4CB7-AA85-AE1B08A2BAAF}"/>
              </a:ext>
            </a:extLst>
          </p:cNvPr>
          <p:cNvSpPr txBox="1">
            <a:spLocks noChangeArrowheads="1"/>
          </p:cNvSpPr>
          <p:nvPr/>
        </p:nvSpPr>
        <p:spPr bwMode="auto">
          <a:xfrm>
            <a:off x="609600" y="1631950"/>
            <a:ext cx="8305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This system can prevent energy depletion by quickly reforming ATP from ADP and P</a:t>
            </a:r>
            <a:r>
              <a:rPr lang="en-US" altLang="en-US" baseline="-25000">
                <a:latin typeface="Arial" panose="020B0604020202020204" pitchFamily="34" charset="0"/>
              </a:rPr>
              <a:t>i</a:t>
            </a:r>
            <a:r>
              <a:rPr lang="en-US" altLang="en-US">
                <a:latin typeface="Arial" panose="020B0604020202020204" pitchFamily="34" charset="0"/>
              </a:rPr>
              <a:t>.</a:t>
            </a:r>
          </a:p>
        </p:txBody>
      </p:sp>
      <p:sp>
        <p:nvSpPr>
          <p:cNvPr id="18437" name="Text Box 5">
            <a:extLst>
              <a:ext uri="{FF2B5EF4-FFF2-40B4-BE49-F238E27FC236}">
                <a16:creationId xmlns:a16="http://schemas.microsoft.com/office/drawing/2014/main" id="{2D5B3D72-C52A-4D6D-86B9-A71369596DB9}"/>
              </a:ext>
            </a:extLst>
          </p:cNvPr>
          <p:cNvSpPr txBox="1">
            <a:spLocks noChangeArrowheads="1"/>
          </p:cNvSpPr>
          <p:nvPr/>
        </p:nvSpPr>
        <p:spPr bwMode="auto">
          <a:xfrm>
            <a:off x="609600" y="2478088"/>
            <a:ext cx="83820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This process is anaerobic—it occurs without oxygen.</a:t>
            </a:r>
          </a:p>
        </p:txBody>
      </p:sp>
      <p:sp>
        <p:nvSpPr>
          <p:cNvPr id="18438" name="Text Box 6">
            <a:extLst>
              <a:ext uri="{FF2B5EF4-FFF2-40B4-BE49-F238E27FC236}">
                <a16:creationId xmlns:a16="http://schemas.microsoft.com/office/drawing/2014/main" id="{20BBDF2F-D697-447B-BBB5-012D61635B53}"/>
              </a:ext>
            </a:extLst>
          </p:cNvPr>
          <p:cNvSpPr txBox="1">
            <a:spLocks noChangeArrowheads="1"/>
          </p:cNvSpPr>
          <p:nvPr/>
        </p:nvSpPr>
        <p:spPr bwMode="auto">
          <a:xfrm>
            <a:off x="609600" y="2978150"/>
            <a:ext cx="83820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1 mole of ATP is produced per 1 mole of </a:t>
            </a:r>
            <a:br>
              <a:rPr lang="en-US" altLang="en-US">
                <a:latin typeface="Arial" panose="020B0604020202020204" pitchFamily="34" charset="0"/>
              </a:rPr>
            </a:br>
            <a:r>
              <a:rPr lang="en-US" altLang="en-US">
                <a:latin typeface="Arial" panose="020B0604020202020204" pitchFamily="34" charset="0"/>
              </a:rPr>
              <a:t>phosphocreatine (PCr). The energy from the breakdown of PCr is not used for cellular work but solely for regenerating ATP.</a:t>
            </a:r>
          </a:p>
        </p:txBody>
      </p:sp>
      <p:pic>
        <p:nvPicPr>
          <p:cNvPr id="18439" name="Picture 7">
            <a:extLst>
              <a:ext uri="{FF2B5EF4-FFF2-40B4-BE49-F238E27FC236}">
                <a16:creationId xmlns:a16="http://schemas.microsoft.com/office/drawing/2014/main" id="{E42292EC-021F-4A82-A6A1-DC1F4B22CC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875" y="4724400"/>
            <a:ext cx="2741613" cy="19732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8439"/>
                                        </p:tgtEl>
                                        <p:attrNameLst>
                                          <p:attrName>style.visibility</p:attrName>
                                        </p:attrNameLst>
                                      </p:cBhvr>
                                      <p:to>
                                        <p:strVal val="visible"/>
                                      </p:to>
                                    </p:set>
                                    <p:animEffect transition="in" filter="wipe(down)">
                                      <p:cBhvr>
                                        <p:cTn id="7" dur="500"/>
                                        <p:tgtEl>
                                          <p:spTgt spid="1843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435"/>
                                        </p:tgtEl>
                                        <p:attrNameLst>
                                          <p:attrName>style.visibility</p:attrName>
                                        </p:attrNameLst>
                                      </p:cBhvr>
                                      <p:to>
                                        <p:strVal val="visible"/>
                                      </p:to>
                                    </p:set>
                                    <p:animEffect transition="in" filter="wipe(left)">
                                      <p:cBhvr>
                                        <p:cTn id="11" dur="500"/>
                                        <p:tgtEl>
                                          <p:spTgt spid="1843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8436"/>
                                        </p:tgtEl>
                                        <p:attrNameLst>
                                          <p:attrName>style.visibility</p:attrName>
                                        </p:attrNameLst>
                                      </p:cBhvr>
                                      <p:to>
                                        <p:strVal val="visible"/>
                                      </p:to>
                                    </p:set>
                                    <p:animEffect transition="in" filter="wipe(left)">
                                      <p:cBhvr>
                                        <p:cTn id="16" dur="500"/>
                                        <p:tgtEl>
                                          <p:spTgt spid="1843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8437"/>
                                        </p:tgtEl>
                                        <p:attrNameLst>
                                          <p:attrName>style.visibility</p:attrName>
                                        </p:attrNameLst>
                                      </p:cBhvr>
                                      <p:to>
                                        <p:strVal val="visible"/>
                                      </p:to>
                                    </p:set>
                                    <p:animEffect transition="in" filter="wipe(left)">
                                      <p:cBhvr>
                                        <p:cTn id="21" dur="500"/>
                                        <p:tgtEl>
                                          <p:spTgt spid="1843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8438"/>
                                        </p:tgtEl>
                                        <p:attrNameLst>
                                          <p:attrName>style.visibility</p:attrName>
                                        </p:attrNameLst>
                                      </p:cBhvr>
                                      <p:to>
                                        <p:strVal val="visible"/>
                                      </p:to>
                                    </p:set>
                                    <p:animEffect transition="in" filter="wipe(left)">
                                      <p:cBhvr>
                                        <p:cTn id="26" dur="5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utoUpdateAnimBg="0"/>
      <p:bldP spid="18436" grpId="0" autoUpdateAnimBg="0"/>
      <p:bldP spid="18437" grpId="0" autoUpdateAnimBg="0"/>
      <p:bldP spid="18438"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id="{B1380562-142E-4699-8D5F-C34CF296B5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459" name="Text Box 3">
            <a:extLst>
              <a:ext uri="{FF2B5EF4-FFF2-40B4-BE49-F238E27FC236}">
                <a16:creationId xmlns:a16="http://schemas.microsoft.com/office/drawing/2014/main" id="{0DA5595C-5AD2-4862-8541-6D268766AE74}"/>
              </a:ext>
            </a:extLst>
          </p:cNvPr>
          <p:cNvSpPr txBox="1">
            <a:spLocks noChangeArrowheads="1"/>
          </p:cNvSpPr>
          <p:nvPr/>
        </p:nvSpPr>
        <p:spPr bwMode="auto">
          <a:xfrm>
            <a:off x="381000" y="533400"/>
            <a:ext cx="8763000"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pPr>
            <a:r>
              <a:rPr lang="en-US" altLang="en-US" sz="3400" b="1">
                <a:solidFill>
                  <a:schemeClr val="accent2"/>
                </a:solidFill>
                <a:latin typeface="Arial" panose="020B0604020202020204" pitchFamily="34" charset="0"/>
              </a:rPr>
              <a:t>RECREATING ATP WITH PCr</a:t>
            </a:r>
            <a:endParaRPr lang="en-US" altLang="en-US" b="1">
              <a:latin typeface="Arial" panose="020B0604020202020204" pitchFamily="34" charset="0"/>
            </a:endParaRPr>
          </a:p>
        </p:txBody>
      </p:sp>
      <p:pic>
        <p:nvPicPr>
          <p:cNvPr id="19463" name="Picture 7">
            <a:extLst>
              <a:ext uri="{FF2B5EF4-FFF2-40B4-BE49-F238E27FC236}">
                <a16:creationId xmlns:a16="http://schemas.microsoft.com/office/drawing/2014/main" id="{640010C7-5C0B-4552-A64B-A549782FA5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746" t="21591" r="2737" b="22223"/>
          <a:stretch>
            <a:fillRect/>
          </a:stretch>
        </p:blipFill>
        <p:spPr bwMode="auto">
          <a:xfrm>
            <a:off x="204788" y="2344738"/>
            <a:ext cx="8677275" cy="21193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wipe(left)">
                                      <p:cBhvr>
                                        <p:cTn id="7" dur="500"/>
                                        <p:tgtEl>
                                          <p:spTgt spid="19459"/>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19463"/>
                                        </p:tgtEl>
                                        <p:attrNameLst>
                                          <p:attrName>style.visibility</p:attrName>
                                        </p:attrNameLst>
                                      </p:cBhvr>
                                      <p:to>
                                        <p:strVal val="visible"/>
                                      </p:to>
                                    </p:set>
                                    <p:anim calcmode="lin" valueType="num">
                                      <p:cBhvr>
                                        <p:cTn id="11" dur="500" fill="hold"/>
                                        <p:tgtEl>
                                          <p:spTgt spid="19463"/>
                                        </p:tgtEl>
                                        <p:attrNameLst>
                                          <p:attrName>ppt_w</p:attrName>
                                        </p:attrNameLst>
                                      </p:cBhvr>
                                      <p:tavLst>
                                        <p:tav tm="0">
                                          <p:val>
                                            <p:fltVal val="0"/>
                                          </p:val>
                                        </p:tav>
                                        <p:tav tm="100000">
                                          <p:val>
                                            <p:strVal val="#ppt_w"/>
                                          </p:val>
                                        </p:tav>
                                      </p:tavLst>
                                    </p:anim>
                                    <p:anim calcmode="lin" valueType="num">
                                      <p:cBhvr>
                                        <p:cTn id="12" dur="500" fill="hold"/>
                                        <p:tgtEl>
                                          <p:spTgt spid="19463"/>
                                        </p:tgtEl>
                                        <p:attrNameLst>
                                          <p:attrName>ppt_h</p:attrName>
                                        </p:attrNameLst>
                                      </p:cBhvr>
                                      <p:tavLst>
                                        <p:tav tm="0">
                                          <p:val>
                                            <p:fltVal val="0"/>
                                          </p:val>
                                        </p:tav>
                                        <p:tav tm="100000">
                                          <p:val>
                                            <p:strVal val="#ppt_h"/>
                                          </p:val>
                                        </p:tav>
                                      </p:tavLst>
                                    </p:anim>
                                    <p:anim calcmode="lin" valueType="num">
                                      <p:cBhvr>
                                        <p:cTn id="13" dur="500" fill="hold"/>
                                        <p:tgtEl>
                                          <p:spTgt spid="19463"/>
                                        </p:tgtEl>
                                        <p:attrNameLst>
                                          <p:attrName>ppt_x</p:attrName>
                                        </p:attrNameLst>
                                      </p:cBhvr>
                                      <p:tavLst>
                                        <p:tav tm="0">
                                          <p:val>
                                            <p:fltVal val="0.5"/>
                                          </p:val>
                                        </p:tav>
                                        <p:tav tm="100000">
                                          <p:val>
                                            <p:strVal val="#ppt_x"/>
                                          </p:val>
                                        </p:tav>
                                      </p:tavLst>
                                    </p:anim>
                                    <p:anim calcmode="lin" valueType="num">
                                      <p:cBhvr>
                                        <p:cTn id="14" dur="500" fill="hold"/>
                                        <p:tgtEl>
                                          <p:spTgt spid="1946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a:extLst>
              <a:ext uri="{FF2B5EF4-FFF2-40B4-BE49-F238E27FC236}">
                <a16:creationId xmlns:a16="http://schemas.microsoft.com/office/drawing/2014/main" id="{D8AFC9D3-AB1D-4A71-96B9-B9668671F1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484" name="Text Box 4">
            <a:extLst>
              <a:ext uri="{FF2B5EF4-FFF2-40B4-BE49-F238E27FC236}">
                <a16:creationId xmlns:a16="http://schemas.microsoft.com/office/drawing/2014/main" id="{5A76967D-42B1-489D-9588-1012D433A567}"/>
              </a:ext>
            </a:extLst>
          </p:cNvPr>
          <p:cNvSpPr txBox="1">
            <a:spLocks noChangeArrowheads="1"/>
          </p:cNvSpPr>
          <p:nvPr/>
        </p:nvSpPr>
        <p:spPr bwMode="auto">
          <a:xfrm>
            <a:off x="381000" y="533400"/>
            <a:ext cx="8763000"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pPr>
            <a:r>
              <a:rPr lang="en-US" altLang="en-US" sz="3400" b="1">
                <a:solidFill>
                  <a:schemeClr val="accent2"/>
                </a:solidFill>
                <a:latin typeface="Arial" panose="020B0604020202020204" pitchFamily="34" charset="0"/>
              </a:rPr>
              <a:t>ATP AND PCr DURING SPRINTING</a:t>
            </a:r>
            <a:endParaRPr lang="en-US" altLang="en-US" b="1">
              <a:latin typeface="Arial" panose="020B0604020202020204" pitchFamily="34" charset="0"/>
            </a:endParaRPr>
          </a:p>
        </p:txBody>
      </p:sp>
      <p:pic>
        <p:nvPicPr>
          <p:cNvPr id="20486" name="Picture 6">
            <a:extLst>
              <a:ext uri="{FF2B5EF4-FFF2-40B4-BE49-F238E27FC236}">
                <a16:creationId xmlns:a16="http://schemas.microsoft.com/office/drawing/2014/main" id="{51638408-EFFF-48EA-8666-0FB1A39826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2263" y="1465263"/>
            <a:ext cx="5934075" cy="448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wipe(left)">
                                      <p:cBhvr>
                                        <p:cTn id="7" dur="500"/>
                                        <p:tgtEl>
                                          <p:spTgt spid="20484"/>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20486"/>
                                        </p:tgtEl>
                                        <p:attrNameLst>
                                          <p:attrName>style.visibility</p:attrName>
                                        </p:attrNameLst>
                                      </p:cBhvr>
                                      <p:to>
                                        <p:strVal val="visible"/>
                                      </p:to>
                                    </p:set>
                                    <p:anim calcmode="lin" valueType="num">
                                      <p:cBhvr>
                                        <p:cTn id="11" dur="500" fill="hold"/>
                                        <p:tgtEl>
                                          <p:spTgt spid="20486"/>
                                        </p:tgtEl>
                                        <p:attrNameLst>
                                          <p:attrName>ppt_w</p:attrName>
                                        </p:attrNameLst>
                                      </p:cBhvr>
                                      <p:tavLst>
                                        <p:tav tm="0">
                                          <p:val>
                                            <p:fltVal val="0"/>
                                          </p:val>
                                        </p:tav>
                                        <p:tav tm="100000">
                                          <p:val>
                                            <p:strVal val="#ppt_w"/>
                                          </p:val>
                                        </p:tav>
                                      </p:tavLst>
                                    </p:anim>
                                    <p:anim calcmode="lin" valueType="num">
                                      <p:cBhvr>
                                        <p:cTn id="12" dur="500" fill="hold"/>
                                        <p:tgtEl>
                                          <p:spTgt spid="20486"/>
                                        </p:tgtEl>
                                        <p:attrNameLst>
                                          <p:attrName>ppt_h</p:attrName>
                                        </p:attrNameLst>
                                      </p:cBhvr>
                                      <p:tavLst>
                                        <p:tav tm="0">
                                          <p:val>
                                            <p:fltVal val="0"/>
                                          </p:val>
                                        </p:tav>
                                        <p:tav tm="100000">
                                          <p:val>
                                            <p:strVal val="#ppt_h"/>
                                          </p:val>
                                        </p:tav>
                                      </p:tavLst>
                                    </p:anim>
                                    <p:anim calcmode="lin" valueType="num">
                                      <p:cBhvr>
                                        <p:cTn id="13" dur="500" fill="hold"/>
                                        <p:tgtEl>
                                          <p:spTgt spid="20486"/>
                                        </p:tgtEl>
                                        <p:attrNameLst>
                                          <p:attrName>ppt_x</p:attrName>
                                        </p:attrNameLst>
                                      </p:cBhvr>
                                      <p:tavLst>
                                        <p:tav tm="0">
                                          <p:val>
                                            <p:fltVal val="0.5"/>
                                          </p:val>
                                        </p:tav>
                                        <p:tav tm="100000">
                                          <p:val>
                                            <p:strVal val="#ppt_x"/>
                                          </p:val>
                                        </p:tav>
                                      </p:tavLst>
                                    </p:anim>
                                    <p:anim calcmode="lin" valueType="num">
                                      <p:cBhvr>
                                        <p:cTn id="14" dur="500" fill="hold"/>
                                        <p:tgtEl>
                                          <p:spTgt spid="2048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a:extLst>
              <a:ext uri="{FF2B5EF4-FFF2-40B4-BE49-F238E27FC236}">
                <a16:creationId xmlns:a16="http://schemas.microsoft.com/office/drawing/2014/main" id="{0B7A5FAF-4CAA-4D62-BA04-045D8EE4ED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1507" name="Text Box 3">
            <a:extLst>
              <a:ext uri="{FF2B5EF4-FFF2-40B4-BE49-F238E27FC236}">
                <a16:creationId xmlns:a16="http://schemas.microsoft.com/office/drawing/2014/main" id="{4DE5325E-A6E9-423D-8BA4-B0D8E8E2D940}"/>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400" b="1">
                <a:solidFill>
                  <a:schemeClr val="accent2"/>
                </a:solidFill>
                <a:latin typeface="Arial" panose="020B0604020202020204" pitchFamily="34" charset="0"/>
              </a:rPr>
              <a:t>Glycogen Breakdown and Synthesis</a:t>
            </a:r>
          </a:p>
        </p:txBody>
      </p:sp>
      <p:sp>
        <p:nvSpPr>
          <p:cNvPr id="21508" name="Text Box 4">
            <a:extLst>
              <a:ext uri="{FF2B5EF4-FFF2-40B4-BE49-F238E27FC236}">
                <a16:creationId xmlns:a16="http://schemas.microsoft.com/office/drawing/2014/main" id="{1411326B-B995-4B1E-B2E7-703062399065}"/>
              </a:ext>
            </a:extLst>
          </p:cNvPr>
          <p:cNvSpPr txBox="1">
            <a:spLocks noChangeArrowheads="1"/>
          </p:cNvSpPr>
          <p:nvPr/>
        </p:nvSpPr>
        <p:spPr bwMode="auto">
          <a:xfrm>
            <a:off x="609600" y="1631950"/>
            <a:ext cx="8305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pPr>
            <a:r>
              <a:rPr lang="en-US" altLang="en-US" b="1">
                <a:solidFill>
                  <a:schemeClr val="accent2"/>
                </a:solidFill>
                <a:latin typeface="Arial" panose="020B0604020202020204" pitchFamily="34" charset="0"/>
              </a:rPr>
              <a:t>Glycolysis</a:t>
            </a:r>
            <a:r>
              <a:rPr lang="en-US" altLang="en-US">
                <a:latin typeface="Arial" panose="020B0604020202020204" pitchFamily="34" charset="0"/>
              </a:rPr>
              <a:t>—Breakdown of glucose; may be anaerobic or aerobic</a:t>
            </a:r>
          </a:p>
        </p:txBody>
      </p:sp>
      <p:sp>
        <p:nvSpPr>
          <p:cNvPr id="21509" name="Text Box 5">
            <a:extLst>
              <a:ext uri="{FF2B5EF4-FFF2-40B4-BE49-F238E27FC236}">
                <a16:creationId xmlns:a16="http://schemas.microsoft.com/office/drawing/2014/main" id="{A2E5D654-FB44-4EF2-B915-ED84583D640C}"/>
              </a:ext>
            </a:extLst>
          </p:cNvPr>
          <p:cNvSpPr txBox="1">
            <a:spLocks noChangeArrowheads="1"/>
          </p:cNvSpPr>
          <p:nvPr/>
        </p:nvSpPr>
        <p:spPr bwMode="auto">
          <a:xfrm>
            <a:off x="609600" y="2465388"/>
            <a:ext cx="8382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b="1">
                <a:solidFill>
                  <a:schemeClr val="accent2"/>
                </a:solidFill>
                <a:latin typeface="Arial" panose="020B0604020202020204" pitchFamily="34" charset="0"/>
              </a:rPr>
              <a:t>Glycogenesis</a:t>
            </a:r>
            <a:r>
              <a:rPr lang="en-US" altLang="en-US">
                <a:latin typeface="Arial" panose="020B0604020202020204" pitchFamily="34" charset="0"/>
              </a:rPr>
              <a:t>—Process by which glycogen is synthesized from glucose to be stored in the liver</a:t>
            </a:r>
            <a:endParaRPr lang="en-US" altLang="en-US" b="1">
              <a:latin typeface="Arial" panose="020B0604020202020204" pitchFamily="34" charset="0"/>
            </a:endParaRPr>
          </a:p>
        </p:txBody>
      </p:sp>
      <p:sp>
        <p:nvSpPr>
          <p:cNvPr id="21510" name="Text Box 6">
            <a:extLst>
              <a:ext uri="{FF2B5EF4-FFF2-40B4-BE49-F238E27FC236}">
                <a16:creationId xmlns:a16="http://schemas.microsoft.com/office/drawing/2014/main" id="{0542EE7C-BA55-46F1-89E5-E8CED303A06F}"/>
              </a:ext>
            </a:extLst>
          </p:cNvPr>
          <p:cNvSpPr txBox="1">
            <a:spLocks noChangeArrowheads="1"/>
          </p:cNvSpPr>
          <p:nvPr/>
        </p:nvSpPr>
        <p:spPr bwMode="auto">
          <a:xfrm>
            <a:off x="609600" y="3292475"/>
            <a:ext cx="8382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b="1">
                <a:solidFill>
                  <a:schemeClr val="accent2"/>
                </a:solidFill>
                <a:latin typeface="Arial" panose="020B0604020202020204" pitchFamily="34" charset="0"/>
              </a:rPr>
              <a:t>Glycogenolysis</a:t>
            </a:r>
            <a:r>
              <a:rPr lang="en-US" altLang="en-US">
                <a:latin typeface="Arial" panose="020B0604020202020204" pitchFamily="34" charset="0"/>
              </a:rPr>
              <a:t>—Process by which glycogen is broken </a:t>
            </a:r>
            <a:br>
              <a:rPr lang="en-US" altLang="en-US">
                <a:latin typeface="Arial" panose="020B0604020202020204" pitchFamily="34" charset="0"/>
              </a:rPr>
            </a:br>
            <a:r>
              <a:rPr lang="en-US" altLang="en-US">
                <a:latin typeface="Arial" panose="020B0604020202020204" pitchFamily="34" charset="0"/>
              </a:rPr>
              <a:t>into glucose-1-phosphate to be used by muscles</a:t>
            </a:r>
            <a:endParaRPr lang="en-US" altLang="en-US" b="1">
              <a:latin typeface="Arial" panose="020B0604020202020204" pitchFamily="34" charset="0"/>
            </a:endParaRPr>
          </a:p>
        </p:txBody>
      </p:sp>
      <p:pic>
        <p:nvPicPr>
          <p:cNvPr id="21511" name="Picture 7">
            <a:extLst>
              <a:ext uri="{FF2B5EF4-FFF2-40B4-BE49-F238E27FC236}">
                <a16:creationId xmlns:a16="http://schemas.microsoft.com/office/drawing/2014/main" id="{63EC32E5-FD50-43ED-9B5B-ED5EF0EC25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0300" y="4876800"/>
            <a:ext cx="2741613" cy="17986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21511"/>
                                        </p:tgtEl>
                                        <p:attrNameLst>
                                          <p:attrName>style.visibility</p:attrName>
                                        </p:attrNameLst>
                                      </p:cBhvr>
                                      <p:to>
                                        <p:strVal val="visible"/>
                                      </p:to>
                                    </p:set>
                                    <p:animEffect transition="in" filter="wipe(down)">
                                      <p:cBhvr>
                                        <p:cTn id="7" dur="500"/>
                                        <p:tgtEl>
                                          <p:spTgt spid="21511"/>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507"/>
                                        </p:tgtEl>
                                        <p:attrNameLst>
                                          <p:attrName>style.visibility</p:attrName>
                                        </p:attrNameLst>
                                      </p:cBhvr>
                                      <p:to>
                                        <p:strVal val="visible"/>
                                      </p:to>
                                    </p:set>
                                    <p:animEffect transition="in" filter="wipe(left)">
                                      <p:cBhvr>
                                        <p:cTn id="11" dur="500"/>
                                        <p:tgtEl>
                                          <p:spTgt spid="2150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1508"/>
                                        </p:tgtEl>
                                        <p:attrNameLst>
                                          <p:attrName>style.visibility</p:attrName>
                                        </p:attrNameLst>
                                      </p:cBhvr>
                                      <p:to>
                                        <p:strVal val="visible"/>
                                      </p:to>
                                    </p:set>
                                    <p:animEffect transition="in" filter="wipe(left)">
                                      <p:cBhvr>
                                        <p:cTn id="16" dur="500"/>
                                        <p:tgtEl>
                                          <p:spTgt spid="2150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1509"/>
                                        </p:tgtEl>
                                        <p:attrNameLst>
                                          <p:attrName>style.visibility</p:attrName>
                                        </p:attrNameLst>
                                      </p:cBhvr>
                                      <p:to>
                                        <p:strVal val="visible"/>
                                      </p:to>
                                    </p:set>
                                    <p:animEffect transition="in" filter="wipe(left)">
                                      <p:cBhvr>
                                        <p:cTn id="21" dur="500"/>
                                        <p:tgtEl>
                                          <p:spTgt spid="2150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1510"/>
                                        </p:tgtEl>
                                        <p:attrNameLst>
                                          <p:attrName>style.visibility</p:attrName>
                                        </p:attrNameLst>
                                      </p:cBhvr>
                                      <p:to>
                                        <p:strVal val="visible"/>
                                      </p:to>
                                    </p:set>
                                    <p:animEffect transition="in" filter="wipe(left)">
                                      <p:cBhvr>
                                        <p:cTn id="26" dur="5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utoUpdateAnimBg="0"/>
      <p:bldP spid="21508" grpId="0" autoUpdateAnimBg="0"/>
      <p:bldP spid="21509" grpId="0" autoUpdateAnimBg="0"/>
      <p:bldP spid="21510"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a:extLst>
              <a:ext uri="{FF2B5EF4-FFF2-40B4-BE49-F238E27FC236}">
                <a16:creationId xmlns:a16="http://schemas.microsoft.com/office/drawing/2014/main" id="{5F32E29C-8804-47A7-A63F-66C6A0447D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2947" name="Rectangle 3">
            <a:extLst>
              <a:ext uri="{FF2B5EF4-FFF2-40B4-BE49-F238E27FC236}">
                <a16:creationId xmlns:a16="http://schemas.microsoft.com/office/drawing/2014/main" id="{E24C99B9-00D9-49C8-A384-5325BECE03F7}"/>
              </a:ext>
            </a:extLst>
          </p:cNvPr>
          <p:cNvSpPr>
            <a:spLocks noChangeArrowheads="1"/>
          </p:cNvSpPr>
          <p:nvPr/>
        </p:nvSpPr>
        <p:spPr bwMode="auto">
          <a:xfrm>
            <a:off x="1601788" y="1479550"/>
            <a:ext cx="6543675" cy="3541713"/>
          </a:xfrm>
          <a:prstGeom prst="rect">
            <a:avLst/>
          </a:prstGeom>
          <a:solidFill>
            <a:schemeClr val="hlink"/>
          </a:solidFill>
          <a:ln w="12700">
            <a:solidFill>
              <a:srgbClr val="000080"/>
            </a:solidFill>
            <a:miter lim="800000"/>
            <a:headEnd/>
            <a:tailEnd/>
          </a:ln>
          <a:effectLst>
            <a:outerShdw dist="107763" dir="2700000" algn="ctr" rotWithShape="0">
              <a:schemeClr val="bg2">
                <a:alpha val="50000"/>
              </a:schemeClr>
            </a:outerShdw>
          </a:effectLst>
        </p:spPr>
        <p:txBody>
          <a:bodyPr wrap="none" anchor="ctr"/>
          <a:lstStyle/>
          <a:p>
            <a:pPr algn="ctr"/>
            <a:endParaRPr lang="en-US" altLang="en-US"/>
          </a:p>
        </p:txBody>
      </p:sp>
      <p:sp>
        <p:nvSpPr>
          <p:cNvPr id="82948" name="Text Box 4">
            <a:extLst>
              <a:ext uri="{FF2B5EF4-FFF2-40B4-BE49-F238E27FC236}">
                <a16:creationId xmlns:a16="http://schemas.microsoft.com/office/drawing/2014/main" id="{2A8D96E6-A47D-49A0-B6D6-4976D0ACF5D6}"/>
              </a:ext>
            </a:extLst>
          </p:cNvPr>
          <p:cNvSpPr txBox="1">
            <a:spLocks noChangeArrowheads="1"/>
          </p:cNvSpPr>
          <p:nvPr/>
        </p:nvSpPr>
        <p:spPr bwMode="auto">
          <a:xfrm>
            <a:off x="568325" y="403225"/>
            <a:ext cx="73517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latin typeface="Arial" panose="020B0604020202020204" pitchFamily="34" charset="0"/>
              </a:rPr>
              <a:t>Learning Objectives</a:t>
            </a:r>
            <a:endParaRPr lang="en-US" altLang="en-US" b="1">
              <a:latin typeface="Arial" panose="020B0604020202020204" pitchFamily="34" charset="0"/>
            </a:endParaRPr>
          </a:p>
        </p:txBody>
      </p:sp>
      <p:sp>
        <p:nvSpPr>
          <p:cNvPr id="82949" name="Text Box 5">
            <a:extLst>
              <a:ext uri="{FF2B5EF4-FFF2-40B4-BE49-F238E27FC236}">
                <a16:creationId xmlns:a16="http://schemas.microsoft.com/office/drawing/2014/main" id="{E44274C1-44EC-48DA-9C85-452F47C3863C}"/>
              </a:ext>
            </a:extLst>
          </p:cNvPr>
          <p:cNvSpPr txBox="1">
            <a:spLocks noChangeArrowheads="1"/>
          </p:cNvSpPr>
          <p:nvPr/>
        </p:nvSpPr>
        <p:spPr bwMode="auto">
          <a:xfrm>
            <a:off x="1601788" y="1604963"/>
            <a:ext cx="642461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tabLst>
                <a:tab pos="279400" algn="l"/>
              </a:tabLst>
              <a:defRPr sz="2400">
                <a:solidFill>
                  <a:schemeClr val="tx1"/>
                </a:solidFill>
                <a:latin typeface="Times New Roman" panose="02020603050405020304" pitchFamily="18" charset="0"/>
              </a:defRPr>
            </a:lvl1pPr>
            <a:lvl2pPr marL="742950">
              <a:tabLst>
                <a:tab pos="279400" algn="l"/>
              </a:tabLst>
              <a:defRPr sz="2400">
                <a:solidFill>
                  <a:schemeClr val="tx1"/>
                </a:solidFill>
                <a:latin typeface="Times New Roman" panose="02020603050405020304" pitchFamily="18" charset="0"/>
              </a:defRPr>
            </a:lvl2pPr>
            <a:lvl3pPr>
              <a:tabLst>
                <a:tab pos="279400" algn="l"/>
              </a:tabLst>
              <a:defRPr sz="2400">
                <a:solidFill>
                  <a:schemeClr val="tx1"/>
                </a:solidFill>
                <a:latin typeface="Times New Roman" panose="02020603050405020304" pitchFamily="18" charset="0"/>
              </a:defRPr>
            </a:lvl3pPr>
            <a:lvl4pPr>
              <a:tabLst>
                <a:tab pos="279400" algn="l"/>
              </a:tabLst>
              <a:defRPr sz="2400">
                <a:solidFill>
                  <a:schemeClr val="tx1"/>
                </a:solidFill>
                <a:latin typeface="Times New Roman" panose="02020603050405020304" pitchFamily="18" charset="0"/>
              </a:defRPr>
            </a:lvl4pPr>
            <a:lvl5pPr>
              <a:tabLst>
                <a:tab pos="279400"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279400"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279400"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279400"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279400" algn="l"/>
              </a:tabLst>
              <a:defRPr sz="2400">
                <a:solidFill>
                  <a:schemeClr val="tx1"/>
                </a:solidFill>
                <a:latin typeface="Times New Roman" panose="02020603050405020304" pitchFamily="18" charset="0"/>
              </a:defRPr>
            </a:lvl9pPr>
          </a:lstStyle>
          <a:p>
            <a:pPr>
              <a:spcBef>
                <a:spcPct val="50000"/>
              </a:spcBef>
            </a:pPr>
            <a:r>
              <a:rPr lang="en-US" altLang="en-US">
                <a:latin typeface="Wingdings" panose="05000000000000000000" pitchFamily="2" charset="2"/>
              </a:rPr>
              <a:t>w</a:t>
            </a:r>
            <a:r>
              <a:rPr lang="en-US" altLang="en-US">
                <a:latin typeface="Arial" panose="020B0604020202020204" pitchFamily="34" charset="0"/>
              </a:rPr>
              <a:t> Learn how our bodies change the food we </a:t>
            </a:r>
            <a:br>
              <a:rPr lang="en-US" altLang="en-US">
                <a:latin typeface="Arial" panose="020B0604020202020204" pitchFamily="34" charset="0"/>
              </a:rPr>
            </a:br>
            <a:r>
              <a:rPr lang="en-US" altLang="en-US">
                <a:latin typeface="Arial" panose="020B0604020202020204" pitchFamily="34" charset="0"/>
              </a:rPr>
              <a:t>	eat into ATP to provide our muscles with </a:t>
            </a:r>
            <a:br>
              <a:rPr lang="en-US" altLang="en-US">
                <a:latin typeface="Arial" panose="020B0604020202020204" pitchFamily="34" charset="0"/>
              </a:rPr>
            </a:br>
            <a:r>
              <a:rPr lang="en-US" altLang="en-US">
                <a:latin typeface="Arial" panose="020B0604020202020204" pitchFamily="34" charset="0"/>
              </a:rPr>
              <a:t>	the energy they need to move.</a:t>
            </a:r>
          </a:p>
        </p:txBody>
      </p:sp>
      <p:sp>
        <p:nvSpPr>
          <p:cNvPr id="82950" name="Text Box 6">
            <a:extLst>
              <a:ext uri="{FF2B5EF4-FFF2-40B4-BE49-F238E27FC236}">
                <a16:creationId xmlns:a16="http://schemas.microsoft.com/office/drawing/2014/main" id="{03571045-F910-4221-86EE-E38CF879DB16}"/>
              </a:ext>
            </a:extLst>
          </p:cNvPr>
          <p:cNvSpPr txBox="1">
            <a:spLocks noChangeArrowheads="1"/>
          </p:cNvSpPr>
          <p:nvPr/>
        </p:nvSpPr>
        <p:spPr bwMode="auto">
          <a:xfrm>
            <a:off x="1601788" y="2936875"/>
            <a:ext cx="65151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tabLst>
                <a:tab pos="279400" algn="l"/>
              </a:tabLst>
              <a:defRPr sz="2400">
                <a:solidFill>
                  <a:schemeClr val="tx1"/>
                </a:solidFill>
                <a:latin typeface="Times New Roman" panose="02020603050405020304" pitchFamily="18" charset="0"/>
              </a:defRPr>
            </a:lvl1pPr>
            <a:lvl2pPr>
              <a:tabLst>
                <a:tab pos="279400" algn="l"/>
              </a:tabLst>
              <a:defRPr sz="2400">
                <a:solidFill>
                  <a:schemeClr val="tx1"/>
                </a:solidFill>
                <a:latin typeface="Times New Roman" panose="02020603050405020304" pitchFamily="18" charset="0"/>
              </a:defRPr>
            </a:lvl2pPr>
            <a:lvl3pPr>
              <a:tabLst>
                <a:tab pos="279400" algn="l"/>
              </a:tabLst>
              <a:defRPr sz="2400">
                <a:solidFill>
                  <a:schemeClr val="tx1"/>
                </a:solidFill>
                <a:latin typeface="Times New Roman" panose="02020603050405020304" pitchFamily="18" charset="0"/>
              </a:defRPr>
            </a:lvl3pPr>
            <a:lvl4pPr>
              <a:tabLst>
                <a:tab pos="279400" algn="l"/>
              </a:tabLst>
              <a:defRPr sz="2400">
                <a:solidFill>
                  <a:schemeClr val="tx1"/>
                </a:solidFill>
                <a:latin typeface="Times New Roman" panose="02020603050405020304" pitchFamily="18" charset="0"/>
              </a:defRPr>
            </a:lvl4pPr>
            <a:lvl5pPr>
              <a:tabLst>
                <a:tab pos="279400"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279400"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279400"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279400"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279400" algn="l"/>
              </a:tabLst>
              <a:defRPr sz="2400">
                <a:solidFill>
                  <a:schemeClr val="tx1"/>
                </a:solidFill>
                <a:latin typeface="Times New Roman" panose="02020603050405020304" pitchFamily="18" charset="0"/>
              </a:defRPr>
            </a:lvl9pPr>
          </a:lstStyle>
          <a:p>
            <a:pPr>
              <a:spcBef>
                <a:spcPct val="50000"/>
              </a:spcBef>
            </a:pPr>
            <a:r>
              <a:rPr lang="en-US" altLang="en-US">
                <a:latin typeface="Wingdings" panose="05000000000000000000" pitchFamily="2" charset="2"/>
              </a:rPr>
              <a:t>w</a:t>
            </a:r>
            <a:r>
              <a:rPr lang="en-US" altLang="en-US">
                <a:latin typeface="Arial" panose="020B0604020202020204" pitchFamily="34" charset="0"/>
              </a:rPr>
              <a:t> Examine three systems that generate energy </a:t>
            </a:r>
            <a:br>
              <a:rPr lang="en-US" altLang="en-US">
                <a:latin typeface="Arial" panose="020B0604020202020204" pitchFamily="34" charset="0"/>
              </a:rPr>
            </a:br>
            <a:r>
              <a:rPr lang="en-US" altLang="en-US">
                <a:latin typeface="Arial" panose="020B0604020202020204" pitchFamily="34" charset="0"/>
              </a:rPr>
              <a:t>	for muscles.</a:t>
            </a:r>
          </a:p>
        </p:txBody>
      </p:sp>
      <p:grpSp>
        <p:nvGrpSpPr>
          <p:cNvPr id="82955" name="Group 11">
            <a:extLst>
              <a:ext uri="{FF2B5EF4-FFF2-40B4-BE49-F238E27FC236}">
                <a16:creationId xmlns:a16="http://schemas.microsoft.com/office/drawing/2014/main" id="{F2A24549-3172-4B43-A137-DD4B9FBC95DB}"/>
              </a:ext>
            </a:extLst>
          </p:cNvPr>
          <p:cNvGrpSpPr>
            <a:grpSpLocks/>
          </p:cNvGrpSpPr>
          <p:nvPr/>
        </p:nvGrpSpPr>
        <p:grpSpPr bwMode="auto">
          <a:xfrm>
            <a:off x="1282700" y="3892550"/>
            <a:ext cx="6842125" cy="1587500"/>
            <a:chOff x="808" y="2452"/>
            <a:chExt cx="4310" cy="1000"/>
          </a:xfrm>
        </p:grpSpPr>
        <p:sp>
          <p:nvSpPr>
            <p:cNvPr id="82951" name="Text Box 7">
              <a:extLst>
                <a:ext uri="{FF2B5EF4-FFF2-40B4-BE49-F238E27FC236}">
                  <a16:creationId xmlns:a16="http://schemas.microsoft.com/office/drawing/2014/main" id="{C71E0915-F1EB-4C6F-B5B6-94F98A73ECE4}"/>
                </a:ext>
              </a:extLst>
            </p:cNvPr>
            <p:cNvSpPr txBox="1">
              <a:spLocks noChangeArrowheads="1"/>
            </p:cNvSpPr>
            <p:nvPr/>
          </p:nvSpPr>
          <p:spPr bwMode="auto">
            <a:xfrm>
              <a:off x="1009" y="2452"/>
              <a:ext cx="4109"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tabLst>
                  <a:tab pos="279400" algn="l"/>
                </a:tabLst>
                <a:defRPr sz="2400">
                  <a:solidFill>
                    <a:schemeClr val="tx1"/>
                  </a:solidFill>
                  <a:latin typeface="Times New Roman" panose="02020603050405020304" pitchFamily="18" charset="0"/>
                </a:defRPr>
              </a:lvl1pPr>
              <a:lvl2pPr>
                <a:tabLst>
                  <a:tab pos="279400" algn="l"/>
                </a:tabLst>
                <a:defRPr sz="2400">
                  <a:solidFill>
                    <a:schemeClr val="tx1"/>
                  </a:solidFill>
                  <a:latin typeface="Times New Roman" panose="02020603050405020304" pitchFamily="18" charset="0"/>
                </a:defRPr>
              </a:lvl2pPr>
              <a:lvl3pPr>
                <a:tabLst>
                  <a:tab pos="279400" algn="l"/>
                </a:tabLst>
                <a:defRPr sz="2400">
                  <a:solidFill>
                    <a:schemeClr val="tx1"/>
                  </a:solidFill>
                  <a:latin typeface="Times New Roman" panose="02020603050405020304" pitchFamily="18" charset="0"/>
                </a:defRPr>
              </a:lvl3pPr>
              <a:lvl4pPr>
                <a:tabLst>
                  <a:tab pos="279400" algn="l"/>
                </a:tabLst>
                <a:defRPr sz="2400">
                  <a:solidFill>
                    <a:schemeClr val="tx1"/>
                  </a:solidFill>
                  <a:latin typeface="Times New Roman" panose="02020603050405020304" pitchFamily="18" charset="0"/>
                </a:defRPr>
              </a:lvl4pPr>
              <a:lvl5pPr>
                <a:tabLst>
                  <a:tab pos="279400"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279400"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279400"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279400"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279400" algn="l"/>
                </a:tabLst>
                <a:defRPr sz="2400">
                  <a:solidFill>
                    <a:schemeClr val="tx1"/>
                  </a:solidFill>
                  <a:latin typeface="Times New Roman" panose="02020603050405020304" pitchFamily="18" charset="0"/>
                </a:defRPr>
              </a:lvl9pPr>
            </a:lstStyle>
            <a:p>
              <a:pPr>
                <a:spcBef>
                  <a:spcPct val="50000"/>
                </a:spcBef>
              </a:pPr>
              <a:r>
                <a:rPr lang="en-US" altLang="en-US">
                  <a:latin typeface="Wingdings" panose="05000000000000000000" pitchFamily="2" charset="2"/>
                </a:rPr>
                <a:t>w</a:t>
              </a:r>
              <a:r>
                <a:rPr lang="en-US" altLang="en-US">
                  <a:latin typeface="Arial" panose="020B0604020202020204" pitchFamily="34" charset="0"/>
                </a:rPr>
                <a:t> Explore how energy production and </a:t>
              </a:r>
              <a:br>
                <a:rPr lang="en-US" altLang="en-US">
                  <a:latin typeface="Arial" panose="020B0604020202020204" pitchFamily="34" charset="0"/>
                </a:rPr>
              </a:br>
              <a:r>
                <a:rPr lang="en-US" altLang="en-US">
                  <a:latin typeface="Arial" panose="020B0604020202020204" pitchFamily="34" charset="0"/>
                </a:rPr>
                <a:t>	availability can limit performance.</a:t>
              </a:r>
            </a:p>
          </p:txBody>
        </p:sp>
        <p:sp>
          <p:nvSpPr>
            <p:cNvPr id="82954" name="Text Box 10">
              <a:extLst>
                <a:ext uri="{FF2B5EF4-FFF2-40B4-BE49-F238E27FC236}">
                  <a16:creationId xmlns:a16="http://schemas.microsoft.com/office/drawing/2014/main" id="{52F516B4-4F4C-414B-A585-909BE3D25FB7}"/>
                </a:ext>
              </a:extLst>
            </p:cNvPr>
            <p:cNvSpPr txBox="1">
              <a:spLocks noChangeArrowheads="1"/>
            </p:cNvSpPr>
            <p:nvPr/>
          </p:nvSpPr>
          <p:spPr bwMode="auto">
            <a:xfrm>
              <a:off x="808" y="3164"/>
              <a:ext cx="14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28600" algn="l"/>
                </a:tabLst>
                <a:defRPr sz="2400">
                  <a:solidFill>
                    <a:schemeClr val="tx1"/>
                  </a:solidFill>
                  <a:latin typeface="Times New Roman" panose="02020603050405020304" pitchFamily="18" charset="0"/>
                </a:defRPr>
              </a:lvl1pPr>
              <a:lvl2pPr>
                <a:tabLst>
                  <a:tab pos="228600" algn="l"/>
                </a:tabLst>
                <a:defRPr sz="2400">
                  <a:solidFill>
                    <a:schemeClr val="tx1"/>
                  </a:solidFill>
                  <a:latin typeface="Times New Roman" panose="02020603050405020304" pitchFamily="18" charset="0"/>
                </a:defRPr>
              </a:lvl2pPr>
              <a:lvl3pPr>
                <a:tabLst>
                  <a:tab pos="228600" algn="l"/>
                </a:tabLst>
                <a:defRPr sz="2400">
                  <a:solidFill>
                    <a:schemeClr val="tx1"/>
                  </a:solidFill>
                  <a:latin typeface="Times New Roman" panose="02020603050405020304" pitchFamily="18" charset="0"/>
                </a:defRPr>
              </a:lvl3pPr>
              <a:lvl4pPr>
                <a:tabLst>
                  <a:tab pos="228600" algn="l"/>
                </a:tabLst>
                <a:defRPr sz="2400">
                  <a:solidFill>
                    <a:schemeClr val="tx1"/>
                  </a:solidFill>
                  <a:latin typeface="Times New Roman" panose="02020603050405020304" pitchFamily="18" charset="0"/>
                </a:defRPr>
              </a:lvl4pPr>
              <a:lvl5pPr>
                <a:tabLst>
                  <a:tab pos="228600"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228600"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228600"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228600"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228600" algn="l"/>
                </a:tabLst>
                <a:defRPr sz="2400">
                  <a:solidFill>
                    <a:schemeClr val="tx1"/>
                  </a:solidFill>
                  <a:latin typeface="Times New Roman" panose="02020603050405020304" pitchFamily="18" charset="0"/>
                </a:defRPr>
              </a:lvl9pPr>
            </a:lstStyle>
            <a:p>
              <a:pPr>
                <a:spcBef>
                  <a:spcPct val="50000"/>
                </a:spcBef>
              </a:pPr>
              <a:r>
                <a:rPr lang="en-US" altLang="en-US">
                  <a:latin typeface="Arial" panose="020B0604020202020204" pitchFamily="34" charset="0"/>
                </a:rPr>
                <a:t>	</a:t>
              </a:r>
              <a:r>
                <a:rPr lang="en-US" altLang="en-US" sz="1800" i="1">
                  <a:latin typeface="Arial" panose="020B0604020202020204" pitchFamily="34" charset="0"/>
                </a:rPr>
                <a:t>(continued)</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948"/>
                                        </p:tgtEl>
                                        <p:attrNameLst>
                                          <p:attrName>style.visibility</p:attrName>
                                        </p:attrNameLst>
                                      </p:cBhvr>
                                      <p:to>
                                        <p:strVal val="visible"/>
                                      </p:to>
                                    </p:set>
                                    <p:animEffect transition="in" filter="wipe(left)">
                                      <p:cBhvr>
                                        <p:cTn id="7" dur="500"/>
                                        <p:tgtEl>
                                          <p:spTgt spid="82948"/>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2947"/>
                                        </p:tgtEl>
                                        <p:attrNameLst>
                                          <p:attrName>style.visibility</p:attrName>
                                        </p:attrNameLst>
                                      </p:cBhvr>
                                      <p:to>
                                        <p:strVal val="visible"/>
                                      </p:to>
                                    </p:set>
                                    <p:animEffect transition="in" filter="wipe(down)">
                                      <p:cBhvr>
                                        <p:cTn id="11" dur="500"/>
                                        <p:tgtEl>
                                          <p:spTgt spid="82947"/>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2949"/>
                                        </p:tgtEl>
                                        <p:attrNameLst>
                                          <p:attrName>style.visibility</p:attrName>
                                        </p:attrNameLst>
                                      </p:cBhvr>
                                      <p:to>
                                        <p:strVal val="visible"/>
                                      </p:to>
                                    </p:set>
                                    <p:animEffect transition="in" filter="wipe(left)">
                                      <p:cBhvr>
                                        <p:cTn id="15" dur="500"/>
                                        <p:tgtEl>
                                          <p:spTgt spid="8294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2950"/>
                                        </p:tgtEl>
                                        <p:attrNameLst>
                                          <p:attrName>style.visibility</p:attrName>
                                        </p:attrNameLst>
                                      </p:cBhvr>
                                      <p:to>
                                        <p:strVal val="visible"/>
                                      </p:to>
                                    </p:set>
                                    <p:animEffect transition="in" filter="wipe(left)">
                                      <p:cBhvr>
                                        <p:cTn id="20" dur="500"/>
                                        <p:tgtEl>
                                          <p:spTgt spid="8295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82955"/>
                                        </p:tgtEl>
                                        <p:attrNameLst>
                                          <p:attrName>style.visibility</p:attrName>
                                        </p:attrNameLst>
                                      </p:cBhvr>
                                      <p:to>
                                        <p:strVal val="visible"/>
                                      </p:to>
                                    </p:set>
                                    <p:animEffect transition="in" filter="wipe(left)">
                                      <p:cBhvr>
                                        <p:cTn id="25" dur="500"/>
                                        <p:tgtEl>
                                          <p:spTgt spid="829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animBg="1" autoUpdateAnimBg="0"/>
      <p:bldP spid="82948" grpId="0" autoUpdateAnimBg="0"/>
      <p:bldP spid="82949" grpId="0" autoUpdateAnimBg="0"/>
      <p:bldP spid="82950"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a:extLst>
              <a:ext uri="{FF2B5EF4-FFF2-40B4-BE49-F238E27FC236}">
                <a16:creationId xmlns:a16="http://schemas.microsoft.com/office/drawing/2014/main" id="{971838DE-62CB-4DBD-9FE7-8393EE72F9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2531" name="Text Box 3">
            <a:extLst>
              <a:ext uri="{FF2B5EF4-FFF2-40B4-BE49-F238E27FC236}">
                <a16:creationId xmlns:a16="http://schemas.microsoft.com/office/drawing/2014/main" id="{F0EA969D-42E8-4B43-9DD2-BEE050C52C53}"/>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400" b="1">
                <a:solidFill>
                  <a:schemeClr val="accent2"/>
                </a:solidFill>
                <a:latin typeface="Arial" panose="020B0604020202020204" pitchFamily="34" charset="0"/>
              </a:rPr>
              <a:t>Glycolytic System</a:t>
            </a:r>
          </a:p>
        </p:txBody>
      </p:sp>
      <p:sp>
        <p:nvSpPr>
          <p:cNvPr id="22532" name="Text Box 4">
            <a:extLst>
              <a:ext uri="{FF2B5EF4-FFF2-40B4-BE49-F238E27FC236}">
                <a16:creationId xmlns:a16="http://schemas.microsoft.com/office/drawing/2014/main" id="{CD156F92-620C-4776-B02D-3B3A35D09E3E}"/>
              </a:ext>
            </a:extLst>
          </p:cNvPr>
          <p:cNvSpPr txBox="1">
            <a:spLocks noChangeArrowheads="1"/>
          </p:cNvSpPr>
          <p:nvPr/>
        </p:nvSpPr>
        <p:spPr bwMode="auto">
          <a:xfrm>
            <a:off x="609600" y="1631950"/>
            <a:ext cx="8305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Requires 12 enzymatic reactions to breakdown glucose and glycogen into ATP</a:t>
            </a:r>
          </a:p>
        </p:txBody>
      </p:sp>
      <p:sp>
        <p:nvSpPr>
          <p:cNvPr id="22533" name="Text Box 5">
            <a:extLst>
              <a:ext uri="{FF2B5EF4-FFF2-40B4-BE49-F238E27FC236}">
                <a16:creationId xmlns:a16="http://schemas.microsoft.com/office/drawing/2014/main" id="{E18CA0E6-C885-4DD3-92AA-2FBF8C129EF1}"/>
              </a:ext>
            </a:extLst>
          </p:cNvPr>
          <p:cNvSpPr txBox="1">
            <a:spLocks noChangeArrowheads="1"/>
          </p:cNvSpPr>
          <p:nvPr/>
        </p:nvSpPr>
        <p:spPr bwMode="auto">
          <a:xfrm>
            <a:off x="609600" y="2465388"/>
            <a:ext cx="8382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Glycolysis that occurs in glycolytic system is generally anaerobic (without oxygen)</a:t>
            </a:r>
          </a:p>
        </p:txBody>
      </p:sp>
      <p:sp>
        <p:nvSpPr>
          <p:cNvPr id="22534" name="Text Box 6">
            <a:extLst>
              <a:ext uri="{FF2B5EF4-FFF2-40B4-BE49-F238E27FC236}">
                <a16:creationId xmlns:a16="http://schemas.microsoft.com/office/drawing/2014/main" id="{6DB8C922-1084-4DAA-8DEE-82ACA378DD58}"/>
              </a:ext>
            </a:extLst>
          </p:cNvPr>
          <p:cNvSpPr txBox="1">
            <a:spLocks noChangeArrowheads="1"/>
          </p:cNvSpPr>
          <p:nvPr/>
        </p:nvSpPr>
        <p:spPr bwMode="auto">
          <a:xfrm>
            <a:off x="609600" y="3292475"/>
            <a:ext cx="8382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The pyruvic acid produced by anaerobic glycolysis becomes lactic acid</a:t>
            </a:r>
          </a:p>
        </p:txBody>
      </p:sp>
      <p:sp>
        <p:nvSpPr>
          <p:cNvPr id="22535" name="Text Box 7">
            <a:extLst>
              <a:ext uri="{FF2B5EF4-FFF2-40B4-BE49-F238E27FC236}">
                <a16:creationId xmlns:a16="http://schemas.microsoft.com/office/drawing/2014/main" id="{85261BC8-7474-4AC6-9F48-2D3E925D68E8}"/>
              </a:ext>
            </a:extLst>
          </p:cNvPr>
          <p:cNvSpPr txBox="1">
            <a:spLocks noChangeArrowheads="1"/>
          </p:cNvSpPr>
          <p:nvPr/>
        </p:nvSpPr>
        <p:spPr bwMode="auto">
          <a:xfrm>
            <a:off x="609600" y="4108450"/>
            <a:ext cx="8382000" cy="206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1 mole of glycogen produces 3 mole ATP; 1 mole of glucose produces 2 mole of ATP. The difference is due to the fact that it takes 1 mole of ATP to convert glucose to glucose-6-phosphate, where glycogen is converted to glucose-1-phosphate and then to glucose-6-phosphate without the loss of 1 ATP.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wipe(left)">
                                      <p:cBhvr>
                                        <p:cTn id="7" dur="500"/>
                                        <p:tgtEl>
                                          <p:spTgt spid="225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532"/>
                                        </p:tgtEl>
                                        <p:attrNameLst>
                                          <p:attrName>style.visibility</p:attrName>
                                        </p:attrNameLst>
                                      </p:cBhvr>
                                      <p:to>
                                        <p:strVal val="visible"/>
                                      </p:to>
                                    </p:set>
                                    <p:animEffect transition="in" filter="wipe(left)">
                                      <p:cBhvr>
                                        <p:cTn id="12" dur="500"/>
                                        <p:tgtEl>
                                          <p:spTgt spid="2253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533"/>
                                        </p:tgtEl>
                                        <p:attrNameLst>
                                          <p:attrName>style.visibility</p:attrName>
                                        </p:attrNameLst>
                                      </p:cBhvr>
                                      <p:to>
                                        <p:strVal val="visible"/>
                                      </p:to>
                                    </p:set>
                                    <p:animEffect transition="in" filter="wipe(left)">
                                      <p:cBhvr>
                                        <p:cTn id="17" dur="500"/>
                                        <p:tgtEl>
                                          <p:spTgt spid="2253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534"/>
                                        </p:tgtEl>
                                        <p:attrNameLst>
                                          <p:attrName>style.visibility</p:attrName>
                                        </p:attrNameLst>
                                      </p:cBhvr>
                                      <p:to>
                                        <p:strVal val="visible"/>
                                      </p:to>
                                    </p:set>
                                    <p:animEffect transition="in" filter="wipe(left)">
                                      <p:cBhvr>
                                        <p:cTn id="22" dur="500"/>
                                        <p:tgtEl>
                                          <p:spTgt spid="2253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535"/>
                                        </p:tgtEl>
                                        <p:attrNameLst>
                                          <p:attrName>style.visibility</p:attrName>
                                        </p:attrNameLst>
                                      </p:cBhvr>
                                      <p:to>
                                        <p:strVal val="visible"/>
                                      </p:to>
                                    </p:set>
                                    <p:animEffect transition="in" filter="wipe(left)">
                                      <p:cBhvr>
                                        <p:cTn id="27" dur="500"/>
                                        <p:tgtEl>
                                          <p:spTgt spid="22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utoUpdateAnimBg="0"/>
      <p:bldP spid="22532" grpId="0" autoUpdateAnimBg="0"/>
      <p:bldP spid="22533" grpId="0" autoUpdateAnimBg="0"/>
      <p:bldP spid="22534" grpId="0" autoUpdateAnimBg="0"/>
      <p:bldP spid="22535"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id="{6B8E6032-0A59-491A-B5A4-6268377EAA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3555" name="Text Box 3">
            <a:extLst>
              <a:ext uri="{FF2B5EF4-FFF2-40B4-BE49-F238E27FC236}">
                <a16:creationId xmlns:a16="http://schemas.microsoft.com/office/drawing/2014/main" id="{6DA268D6-8DD0-4779-83D4-BC90E7EF6725}"/>
              </a:ext>
            </a:extLst>
          </p:cNvPr>
          <p:cNvSpPr txBox="1">
            <a:spLocks noChangeArrowheads="1"/>
          </p:cNvSpPr>
          <p:nvPr/>
        </p:nvSpPr>
        <p:spPr bwMode="auto">
          <a:xfrm>
            <a:off x="638175" y="1600200"/>
            <a:ext cx="79248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Arial" panose="020B0604020202020204" pitchFamily="34" charset="0"/>
              </a:rPr>
              <a:t>The combined actions of the ATP-PCr and glycolytic systems allow muscles to generate force in the absence of oxygen; thus these two energy systems are the major energy contributors during the early minutes of high-intensity exercise.</a:t>
            </a:r>
          </a:p>
        </p:txBody>
      </p:sp>
      <p:sp>
        <p:nvSpPr>
          <p:cNvPr id="23556" name="Text Box 4">
            <a:extLst>
              <a:ext uri="{FF2B5EF4-FFF2-40B4-BE49-F238E27FC236}">
                <a16:creationId xmlns:a16="http://schemas.microsoft.com/office/drawing/2014/main" id="{2EE40F25-52F1-4973-9047-39CF307A5AAC}"/>
              </a:ext>
            </a:extLst>
          </p:cNvPr>
          <p:cNvSpPr txBox="1">
            <a:spLocks noChangeArrowheads="1"/>
          </p:cNvSpPr>
          <p:nvPr/>
        </p:nvSpPr>
        <p:spPr bwMode="auto">
          <a:xfrm>
            <a:off x="276225" y="260350"/>
            <a:ext cx="84105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400" b="1">
                <a:solidFill>
                  <a:schemeClr val="accent2"/>
                </a:solidFill>
                <a:latin typeface="Arial" panose="020B0604020202020204" pitchFamily="34" charset="0"/>
              </a:rPr>
              <a:t>Did You Know…?</a:t>
            </a:r>
            <a:endParaRPr lang="en-US" altLang="en-US" sz="3400" b="1">
              <a:latin typeface="Arial" panose="020B0604020202020204" pitchFamily="34" charset="0"/>
            </a:endParaRPr>
          </a:p>
        </p:txBody>
      </p:sp>
      <p:pic>
        <p:nvPicPr>
          <p:cNvPr id="23557" name="Picture 5">
            <a:extLst>
              <a:ext uri="{FF2B5EF4-FFF2-40B4-BE49-F238E27FC236}">
                <a16:creationId xmlns:a16="http://schemas.microsoft.com/office/drawing/2014/main" id="{4B4F6DF8-8CC5-4FF1-9AD0-9380936CE8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962400"/>
            <a:ext cx="2422525"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23557"/>
                                        </p:tgtEl>
                                        <p:attrNameLst>
                                          <p:attrName>style.visibility</p:attrName>
                                        </p:attrNameLst>
                                      </p:cBhvr>
                                      <p:to>
                                        <p:strVal val="visible"/>
                                      </p:to>
                                    </p:set>
                                    <p:animEffect transition="in" filter="wipe(down)">
                                      <p:cBhvr>
                                        <p:cTn id="7" dur="500"/>
                                        <p:tgtEl>
                                          <p:spTgt spid="2355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556"/>
                                        </p:tgtEl>
                                        <p:attrNameLst>
                                          <p:attrName>style.visibility</p:attrName>
                                        </p:attrNameLst>
                                      </p:cBhvr>
                                      <p:to>
                                        <p:strVal val="visible"/>
                                      </p:to>
                                    </p:set>
                                    <p:animEffect transition="in" filter="wipe(left)">
                                      <p:cBhvr>
                                        <p:cTn id="11" dur="500"/>
                                        <p:tgtEl>
                                          <p:spTgt spid="2355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3555"/>
                                        </p:tgtEl>
                                        <p:attrNameLst>
                                          <p:attrName>style.visibility</p:attrName>
                                        </p:attrNameLst>
                                      </p:cBhvr>
                                      <p:to>
                                        <p:strVal val="visible"/>
                                      </p:to>
                                    </p:set>
                                    <p:animEffect transition="in" filter="wipe(left)">
                                      <p:cBhvr>
                                        <p:cTn id="16" dur="5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utoUpdateAnimBg="0"/>
      <p:bldP spid="23556"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a:extLst>
              <a:ext uri="{FF2B5EF4-FFF2-40B4-BE49-F238E27FC236}">
                <a16:creationId xmlns:a16="http://schemas.microsoft.com/office/drawing/2014/main" id="{DC57BED2-5B93-4904-B8D1-BB6EE7CD88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4579" name="Text Box 3">
            <a:extLst>
              <a:ext uri="{FF2B5EF4-FFF2-40B4-BE49-F238E27FC236}">
                <a16:creationId xmlns:a16="http://schemas.microsoft.com/office/drawing/2014/main" id="{17F01BC9-59EE-4404-9EBA-401717F8FC11}"/>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400" b="1">
                <a:solidFill>
                  <a:schemeClr val="accent2"/>
                </a:solidFill>
                <a:latin typeface="Arial" panose="020B0604020202020204" pitchFamily="34" charset="0"/>
              </a:rPr>
              <a:t>Oxidative System</a:t>
            </a:r>
          </a:p>
        </p:txBody>
      </p:sp>
      <p:sp>
        <p:nvSpPr>
          <p:cNvPr id="24580" name="Text Box 4">
            <a:extLst>
              <a:ext uri="{FF2B5EF4-FFF2-40B4-BE49-F238E27FC236}">
                <a16:creationId xmlns:a16="http://schemas.microsoft.com/office/drawing/2014/main" id="{69506F17-8567-4654-B751-FAFD74008765}"/>
              </a:ext>
            </a:extLst>
          </p:cNvPr>
          <p:cNvSpPr txBox="1">
            <a:spLocks noChangeArrowheads="1"/>
          </p:cNvSpPr>
          <p:nvPr/>
        </p:nvSpPr>
        <p:spPr bwMode="auto">
          <a:xfrm>
            <a:off x="609600" y="1631950"/>
            <a:ext cx="83058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Relies on oxygen to breakdown fuels for energy</a:t>
            </a:r>
          </a:p>
        </p:txBody>
      </p:sp>
      <p:sp>
        <p:nvSpPr>
          <p:cNvPr id="24581" name="Text Box 5">
            <a:extLst>
              <a:ext uri="{FF2B5EF4-FFF2-40B4-BE49-F238E27FC236}">
                <a16:creationId xmlns:a16="http://schemas.microsoft.com/office/drawing/2014/main" id="{7BF798BA-0390-4D20-8667-3A4F20C53C29}"/>
              </a:ext>
            </a:extLst>
          </p:cNvPr>
          <p:cNvSpPr txBox="1">
            <a:spLocks noChangeArrowheads="1"/>
          </p:cNvSpPr>
          <p:nvPr/>
        </p:nvSpPr>
        <p:spPr bwMode="auto">
          <a:xfrm>
            <a:off x="609600" y="2133600"/>
            <a:ext cx="83820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Produces ATP in mitochondria of cells</a:t>
            </a:r>
          </a:p>
        </p:txBody>
      </p:sp>
      <p:sp>
        <p:nvSpPr>
          <p:cNvPr id="24582" name="Text Box 6">
            <a:extLst>
              <a:ext uri="{FF2B5EF4-FFF2-40B4-BE49-F238E27FC236}">
                <a16:creationId xmlns:a16="http://schemas.microsoft.com/office/drawing/2014/main" id="{910D43F3-626A-4A05-A406-778B1B9098D1}"/>
              </a:ext>
            </a:extLst>
          </p:cNvPr>
          <p:cNvSpPr txBox="1">
            <a:spLocks noChangeArrowheads="1"/>
          </p:cNvSpPr>
          <p:nvPr/>
        </p:nvSpPr>
        <p:spPr bwMode="auto">
          <a:xfrm>
            <a:off x="609600" y="2624138"/>
            <a:ext cx="8382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Can yield much more energy (ATP) than anaerobic systems</a:t>
            </a:r>
          </a:p>
        </p:txBody>
      </p:sp>
      <p:pic>
        <p:nvPicPr>
          <p:cNvPr id="24583" name="Picture 7">
            <a:extLst>
              <a:ext uri="{FF2B5EF4-FFF2-40B4-BE49-F238E27FC236}">
                <a16:creationId xmlns:a16="http://schemas.microsoft.com/office/drawing/2014/main" id="{DD30F6D2-E00B-4544-90FB-4B85DC3A46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962400"/>
            <a:ext cx="2101850" cy="2746375"/>
          </a:xfrm>
          <a:prstGeom prst="rect">
            <a:avLst/>
          </a:prstGeom>
          <a:noFill/>
          <a:extLst>
            <a:ext uri="{909E8E84-426E-40DD-AFC4-6F175D3DCCD1}">
              <a14:hiddenFill xmlns:a14="http://schemas.microsoft.com/office/drawing/2010/main">
                <a:solidFill>
                  <a:srgbClr val="FFFFFF"/>
                </a:solidFill>
              </a14:hiddenFill>
            </a:ext>
          </a:extLst>
        </p:spPr>
      </p:pic>
      <p:sp>
        <p:nvSpPr>
          <p:cNvPr id="24584" name="Text Box 8">
            <a:extLst>
              <a:ext uri="{FF2B5EF4-FFF2-40B4-BE49-F238E27FC236}">
                <a16:creationId xmlns:a16="http://schemas.microsoft.com/office/drawing/2014/main" id="{786AB1A3-A2AF-44B5-828D-D7DE360821B3}"/>
              </a:ext>
            </a:extLst>
          </p:cNvPr>
          <p:cNvSpPr txBox="1">
            <a:spLocks noChangeArrowheads="1"/>
          </p:cNvSpPr>
          <p:nvPr/>
        </p:nvSpPr>
        <p:spPr bwMode="auto">
          <a:xfrm>
            <a:off x="609600" y="3455988"/>
            <a:ext cx="8382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Is the primary method of energy production during endurance events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24583"/>
                                        </p:tgtEl>
                                        <p:attrNameLst>
                                          <p:attrName>style.visibility</p:attrName>
                                        </p:attrNameLst>
                                      </p:cBhvr>
                                      <p:to>
                                        <p:strVal val="visible"/>
                                      </p:to>
                                    </p:set>
                                    <p:animEffect transition="in" filter="wipe(down)">
                                      <p:cBhvr>
                                        <p:cTn id="7" dur="500"/>
                                        <p:tgtEl>
                                          <p:spTgt spid="2458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579"/>
                                        </p:tgtEl>
                                        <p:attrNameLst>
                                          <p:attrName>style.visibility</p:attrName>
                                        </p:attrNameLst>
                                      </p:cBhvr>
                                      <p:to>
                                        <p:strVal val="visible"/>
                                      </p:to>
                                    </p:set>
                                    <p:animEffect transition="in" filter="wipe(left)">
                                      <p:cBhvr>
                                        <p:cTn id="11" dur="500"/>
                                        <p:tgtEl>
                                          <p:spTgt spid="2457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4580"/>
                                        </p:tgtEl>
                                        <p:attrNameLst>
                                          <p:attrName>style.visibility</p:attrName>
                                        </p:attrNameLst>
                                      </p:cBhvr>
                                      <p:to>
                                        <p:strVal val="visible"/>
                                      </p:to>
                                    </p:set>
                                    <p:animEffect transition="in" filter="wipe(left)">
                                      <p:cBhvr>
                                        <p:cTn id="16" dur="500"/>
                                        <p:tgtEl>
                                          <p:spTgt spid="2458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4581"/>
                                        </p:tgtEl>
                                        <p:attrNameLst>
                                          <p:attrName>style.visibility</p:attrName>
                                        </p:attrNameLst>
                                      </p:cBhvr>
                                      <p:to>
                                        <p:strVal val="visible"/>
                                      </p:to>
                                    </p:set>
                                    <p:animEffect transition="in" filter="wipe(left)">
                                      <p:cBhvr>
                                        <p:cTn id="21" dur="500"/>
                                        <p:tgtEl>
                                          <p:spTgt spid="2458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4582"/>
                                        </p:tgtEl>
                                        <p:attrNameLst>
                                          <p:attrName>style.visibility</p:attrName>
                                        </p:attrNameLst>
                                      </p:cBhvr>
                                      <p:to>
                                        <p:strVal val="visible"/>
                                      </p:to>
                                    </p:set>
                                    <p:animEffect transition="in" filter="wipe(left)">
                                      <p:cBhvr>
                                        <p:cTn id="26" dur="500"/>
                                        <p:tgtEl>
                                          <p:spTgt spid="2458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4584"/>
                                        </p:tgtEl>
                                        <p:attrNameLst>
                                          <p:attrName>style.visibility</p:attrName>
                                        </p:attrNameLst>
                                      </p:cBhvr>
                                      <p:to>
                                        <p:strVal val="visible"/>
                                      </p:to>
                                    </p:set>
                                    <p:animEffect transition="in" filter="wipe(left)">
                                      <p:cBhvr>
                                        <p:cTn id="31" dur="500"/>
                                        <p:tgtEl>
                                          <p:spTgt spid="24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utoUpdateAnimBg="0"/>
      <p:bldP spid="24580" grpId="0" autoUpdateAnimBg="0"/>
      <p:bldP spid="24581" grpId="0" autoUpdateAnimBg="0"/>
      <p:bldP spid="24582" grpId="0" autoUpdateAnimBg="0"/>
      <p:bldP spid="24584"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a:extLst>
              <a:ext uri="{FF2B5EF4-FFF2-40B4-BE49-F238E27FC236}">
                <a16:creationId xmlns:a16="http://schemas.microsoft.com/office/drawing/2014/main" id="{DFA1CDD0-6226-4F97-A02D-175269FB68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5603" name="Text Box 3">
            <a:extLst>
              <a:ext uri="{FF2B5EF4-FFF2-40B4-BE49-F238E27FC236}">
                <a16:creationId xmlns:a16="http://schemas.microsoft.com/office/drawing/2014/main" id="{2EED84EB-0254-4C75-9577-F25B1B054727}"/>
              </a:ext>
            </a:extLst>
          </p:cNvPr>
          <p:cNvSpPr txBox="1">
            <a:spLocks noChangeArrowheads="1"/>
          </p:cNvSpPr>
          <p:nvPr/>
        </p:nvSpPr>
        <p:spPr bwMode="auto">
          <a:xfrm>
            <a:off x="609600" y="163195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latin typeface="Arial" panose="020B0604020202020204" pitchFamily="34" charset="0"/>
              </a:rPr>
              <a:t>1. Aerobic glycolysis—cytoplasm</a:t>
            </a:r>
          </a:p>
        </p:txBody>
      </p:sp>
      <p:sp>
        <p:nvSpPr>
          <p:cNvPr id="25604" name="Text Box 4">
            <a:extLst>
              <a:ext uri="{FF2B5EF4-FFF2-40B4-BE49-F238E27FC236}">
                <a16:creationId xmlns:a16="http://schemas.microsoft.com/office/drawing/2014/main" id="{A42E9C30-AD77-4EBA-81CB-8B3393C11FDE}"/>
              </a:ext>
            </a:extLst>
          </p:cNvPr>
          <p:cNvSpPr txBox="1">
            <a:spLocks noChangeArrowheads="1"/>
          </p:cNvSpPr>
          <p:nvPr/>
        </p:nvSpPr>
        <p:spPr bwMode="auto">
          <a:xfrm>
            <a:off x="609600" y="2174875"/>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latin typeface="Arial" panose="020B0604020202020204" pitchFamily="34" charset="0"/>
              </a:rPr>
              <a:t>2. Krebs cycle—mitochondria</a:t>
            </a:r>
          </a:p>
        </p:txBody>
      </p:sp>
      <p:sp>
        <p:nvSpPr>
          <p:cNvPr id="25605" name="Text Box 5">
            <a:extLst>
              <a:ext uri="{FF2B5EF4-FFF2-40B4-BE49-F238E27FC236}">
                <a16:creationId xmlns:a16="http://schemas.microsoft.com/office/drawing/2014/main" id="{03340595-A6BE-4984-A969-B75F48C44879}"/>
              </a:ext>
            </a:extLst>
          </p:cNvPr>
          <p:cNvSpPr txBox="1">
            <a:spLocks noChangeArrowheads="1"/>
          </p:cNvSpPr>
          <p:nvPr/>
        </p:nvSpPr>
        <p:spPr bwMode="auto">
          <a:xfrm>
            <a:off x="609600" y="2708275"/>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Arial" panose="020B0604020202020204" pitchFamily="34" charset="0"/>
              </a:rPr>
              <a:t>3. Electron transport chain—mitochondria</a:t>
            </a:r>
          </a:p>
        </p:txBody>
      </p:sp>
      <p:sp>
        <p:nvSpPr>
          <p:cNvPr id="25606" name="Text Box 6">
            <a:extLst>
              <a:ext uri="{FF2B5EF4-FFF2-40B4-BE49-F238E27FC236}">
                <a16:creationId xmlns:a16="http://schemas.microsoft.com/office/drawing/2014/main" id="{B87AF34C-A095-4174-9EAE-E99847989F1D}"/>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400" b="1">
                <a:solidFill>
                  <a:schemeClr val="accent2"/>
                </a:solidFill>
                <a:latin typeface="Arial" panose="020B0604020202020204" pitchFamily="34" charset="0"/>
              </a:rPr>
              <a:t>Oxidative Production of ATP</a:t>
            </a:r>
          </a:p>
        </p:txBody>
      </p:sp>
      <p:pic>
        <p:nvPicPr>
          <p:cNvPr id="25607" name="Picture 7">
            <a:extLst>
              <a:ext uri="{FF2B5EF4-FFF2-40B4-BE49-F238E27FC236}">
                <a16:creationId xmlns:a16="http://schemas.microsoft.com/office/drawing/2014/main" id="{CB270961-0970-4306-B3B5-0193459C37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343400"/>
            <a:ext cx="2360613" cy="23606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25607"/>
                                        </p:tgtEl>
                                        <p:attrNameLst>
                                          <p:attrName>style.visibility</p:attrName>
                                        </p:attrNameLst>
                                      </p:cBhvr>
                                      <p:to>
                                        <p:strVal val="visible"/>
                                      </p:to>
                                    </p:set>
                                    <p:animEffect transition="in" filter="wipe(down)">
                                      <p:cBhvr>
                                        <p:cTn id="7" dur="500"/>
                                        <p:tgtEl>
                                          <p:spTgt spid="2560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5606"/>
                                        </p:tgtEl>
                                        <p:attrNameLst>
                                          <p:attrName>style.visibility</p:attrName>
                                        </p:attrNameLst>
                                      </p:cBhvr>
                                      <p:to>
                                        <p:strVal val="visible"/>
                                      </p:to>
                                    </p:set>
                                    <p:animEffect transition="in" filter="wipe(left)">
                                      <p:cBhvr>
                                        <p:cTn id="11" dur="500"/>
                                        <p:tgtEl>
                                          <p:spTgt spid="2560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5603"/>
                                        </p:tgtEl>
                                        <p:attrNameLst>
                                          <p:attrName>style.visibility</p:attrName>
                                        </p:attrNameLst>
                                      </p:cBhvr>
                                      <p:to>
                                        <p:strVal val="visible"/>
                                      </p:to>
                                    </p:set>
                                    <p:animEffect transition="in" filter="wipe(left)">
                                      <p:cBhvr>
                                        <p:cTn id="16" dur="500"/>
                                        <p:tgtEl>
                                          <p:spTgt spid="2560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5604"/>
                                        </p:tgtEl>
                                        <p:attrNameLst>
                                          <p:attrName>style.visibility</p:attrName>
                                        </p:attrNameLst>
                                      </p:cBhvr>
                                      <p:to>
                                        <p:strVal val="visible"/>
                                      </p:to>
                                    </p:set>
                                    <p:animEffect transition="in" filter="wipe(left)">
                                      <p:cBhvr>
                                        <p:cTn id="21" dur="500"/>
                                        <p:tgtEl>
                                          <p:spTgt spid="2560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5605"/>
                                        </p:tgtEl>
                                        <p:attrNameLst>
                                          <p:attrName>style.visibility</p:attrName>
                                        </p:attrNameLst>
                                      </p:cBhvr>
                                      <p:to>
                                        <p:strVal val="visible"/>
                                      </p:to>
                                    </p:set>
                                    <p:animEffect transition="in" filter="wipe(left)">
                                      <p:cBhvr>
                                        <p:cTn id="26" dur="500"/>
                                        <p:tgtEl>
                                          <p:spTgt spid="25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utoUpdateAnimBg="0"/>
      <p:bldP spid="25604" grpId="0" autoUpdateAnimBg="0"/>
      <p:bldP spid="25605" grpId="0" autoUpdateAnimBg="0"/>
      <p:bldP spid="25606"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E0EBD370-69FA-40AC-8AF1-8F1E4D5000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6627" name="Text Box 3">
            <a:extLst>
              <a:ext uri="{FF2B5EF4-FFF2-40B4-BE49-F238E27FC236}">
                <a16:creationId xmlns:a16="http://schemas.microsoft.com/office/drawing/2014/main" id="{445AC2AA-59B5-48A2-B41F-17DA143CFF1D}"/>
              </a:ext>
            </a:extLst>
          </p:cNvPr>
          <p:cNvSpPr txBox="1">
            <a:spLocks noChangeArrowheads="1"/>
          </p:cNvSpPr>
          <p:nvPr/>
        </p:nvSpPr>
        <p:spPr bwMode="auto">
          <a:xfrm>
            <a:off x="381000" y="533400"/>
            <a:ext cx="87630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50000"/>
              </a:spcBef>
            </a:pPr>
            <a:r>
              <a:rPr lang="en-US" altLang="en-US" sz="3400" b="1">
                <a:solidFill>
                  <a:schemeClr val="accent2"/>
                </a:solidFill>
                <a:latin typeface="Arial" panose="020B0604020202020204" pitchFamily="34" charset="0"/>
              </a:rPr>
              <a:t>AEROBIC GLYCOLYSIS AND THE ELECTRON TRANSPORT CHAIN</a:t>
            </a:r>
            <a:endParaRPr lang="en-US" altLang="en-US" b="1">
              <a:latin typeface="Arial" panose="020B0604020202020204" pitchFamily="34" charset="0"/>
            </a:endParaRPr>
          </a:p>
        </p:txBody>
      </p:sp>
      <p:pic>
        <p:nvPicPr>
          <p:cNvPr id="26631" name="Picture 7">
            <a:extLst>
              <a:ext uri="{FF2B5EF4-FFF2-40B4-BE49-F238E27FC236}">
                <a16:creationId xmlns:a16="http://schemas.microsoft.com/office/drawing/2014/main" id="{F300AE3A-343D-44D5-9682-3D0FAC052B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363" y="1504950"/>
            <a:ext cx="7137400" cy="4875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wipe(left)">
                                      <p:cBhvr>
                                        <p:cTn id="7" dur="500"/>
                                        <p:tgtEl>
                                          <p:spTgt spid="26627"/>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26631"/>
                                        </p:tgtEl>
                                        <p:attrNameLst>
                                          <p:attrName>style.visibility</p:attrName>
                                        </p:attrNameLst>
                                      </p:cBhvr>
                                      <p:to>
                                        <p:strVal val="visible"/>
                                      </p:to>
                                    </p:set>
                                    <p:anim calcmode="lin" valueType="num">
                                      <p:cBhvr>
                                        <p:cTn id="11" dur="500" fill="hold"/>
                                        <p:tgtEl>
                                          <p:spTgt spid="26631"/>
                                        </p:tgtEl>
                                        <p:attrNameLst>
                                          <p:attrName>ppt_w</p:attrName>
                                        </p:attrNameLst>
                                      </p:cBhvr>
                                      <p:tavLst>
                                        <p:tav tm="0">
                                          <p:val>
                                            <p:fltVal val="0"/>
                                          </p:val>
                                        </p:tav>
                                        <p:tav tm="100000">
                                          <p:val>
                                            <p:strVal val="#ppt_w"/>
                                          </p:val>
                                        </p:tav>
                                      </p:tavLst>
                                    </p:anim>
                                    <p:anim calcmode="lin" valueType="num">
                                      <p:cBhvr>
                                        <p:cTn id="12" dur="500" fill="hold"/>
                                        <p:tgtEl>
                                          <p:spTgt spid="26631"/>
                                        </p:tgtEl>
                                        <p:attrNameLst>
                                          <p:attrName>ppt_h</p:attrName>
                                        </p:attrNameLst>
                                      </p:cBhvr>
                                      <p:tavLst>
                                        <p:tav tm="0">
                                          <p:val>
                                            <p:fltVal val="0"/>
                                          </p:val>
                                        </p:tav>
                                        <p:tav tm="100000">
                                          <p:val>
                                            <p:strVal val="#ppt_h"/>
                                          </p:val>
                                        </p:tav>
                                      </p:tavLst>
                                    </p:anim>
                                    <p:anim calcmode="lin" valueType="num">
                                      <p:cBhvr>
                                        <p:cTn id="13" dur="500" fill="hold"/>
                                        <p:tgtEl>
                                          <p:spTgt spid="26631"/>
                                        </p:tgtEl>
                                        <p:attrNameLst>
                                          <p:attrName>ppt_x</p:attrName>
                                        </p:attrNameLst>
                                      </p:cBhvr>
                                      <p:tavLst>
                                        <p:tav tm="0">
                                          <p:val>
                                            <p:fltVal val="0.5"/>
                                          </p:val>
                                        </p:tav>
                                        <p:tav tm="100000">
                                          <p:val>
                                            <p:strVal val="#ppt_x"/>
                                          </p:val>
                                        </p:tav>
                                      </p:tavLst>
                                    </p:anim>
                                    <p:anim calcmode="lin" valueType="num">
                                      <p:cBhvr>
                                        <p:cTn id="14" dur="500" fill="hold"/>
                                        <p:tgtEl>
                                          <p:spTgt spid="2663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a:extLst>
              <a:ext uri="{FF2B5EF4-FFF2-40B4-BE49-F238E27FC236}">
                <a16:creationId xmlns:a16="http://schemas.microsoft.com/office/drawing/2014/main" id="{99F8BD77-8263-40A3-96C8-CF1E1F7B40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1923" name="Text Box 3">
            <a:extLst>
              <a:ext uri="{FF2B5EF4-FFF2-40B4-BE49-F238E27FC236}">
                <a16:creationId xmlns:a16="http://schemas.microsoft.com/office/drawing/2014/main" id="{1F183F33-C2B5-4CD4-A644-BD12A2419125}"/>
              </a:ext>
            </a:extLst>
          </p:cNvPr>
          <p:cNvSpPr txBox="1">
            <a:spLocks noChangeArrowheads="1"/>
          </p:cNvSpPr>
          <p:nvPr/>
        </p:nvSpPr>
        <p:spPr bwMode="auto">
          <a:xfrm>
            <a:off x="381000" y="533400"/>
            <a:ext cx="1752600" cy="102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pPr>
            <a:r>
              <a:rPr lang="en-US" altLang="en-US" sz="3400" b="1">
                <a:solidFill>
                  <a:schemeClr val="accent2"/>
                </a:solidFill>
                <a:latin typeface="Arial" panose="020B0604020202020204" pitchFamily="34" charset="0"/>
              </a:rPr>
              <a:t>KREBS CYCLE</a:t>
            </a:r>
            <a:endParaRPr lang="en-US" altLang="en-US" b="1">
              <a:latin typeface="Arial" panose="020B0604020202020204" pitchFamily="34" charset="0"/>
            </a:endParaRPr>
          </a:p>
        </p:txBody>
      </p:sp>
      <p:pic>
        <p:nvPicPr>
          <p:cNvPr id="81926" name="Picture 6">
            <a:extLst>
              <a:ext uri="{FF2B5EF4-FFF2-40B4-BE49-F238E27FC236}">
                <a16:creationId xmlns:a16="http://schemas.microsoft.com/office/drawing/2014/main" id="{8FE2D7D1-EBD7-44E4-A253-BD76717EAC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5063" y="763588"/>
            <a:ext cx="4248150" cy="56372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923"/>
                                        </p:tgtEl>
                                        <p:attrNameLst>
                                          <p:attrName>style.visibility</p:attrName>
                                        </p:attrNameLst>
                                      </p:cBhvr>
                                      <p:to>
                                        <p:strVal val="visible"/>
                                      </p:to>
                                    </p:set>
                                    <p:animEffect transition="in" filter="wipe(left)">
                                      <p:cBhvr>
                                        <p:cTn id="7" dur="500"/>
                                        <p:tgtEl>
                                          <p:spTgt spid="81923"/>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81926"/>
                                        </p:tgtEl>
                                        <p:attrNameLst>
                                          <p:attrName>style.visibility</p:attrName>
                                        </p:attrNameLst>
                                      </p:cBhvr>
                                      <p:to>
                                        <p:strVal val="visible"/>
                                      </p:to>
                                    </p:set>
                                    <p:anim calcmode="lin" valueType="num">
                                      <p:cBhvr>
                                        <p:cTn id="11" dur="500" fill="hold"/>
                                        <p:tgtEl>
                                          <p:spTgt spid="81926"/>
                                        </p:tgtEl>
                                        <p:attrNameLst>
                                          <p:attrName>ppt_w</p:attrName>
                                        </p:attrNameLst>
                                      </p:cBhvr>
                                      <p:tavLst>
                                        <p:tav tm="0">
                                          <p:val>
                                            <p:fltVal val="0"/>
                                          </p:val>
                                        </p:tav>
                                        <p:tav tm="100000">
                                          <p:val>
                                            <p:strVal val="#ppt_w"/>
                                          </p:val>
                                        </p:tav>
                                      </p:tavLst>
                                    </p:anim>
                                    <p:anim calcmode="lin" valueType="num">
                                      <p:cBhvr>
                                        <p:cTn id="12" dur="500" fill="hold"/>
                                        <p:tgtEl>
                                          <p:spTgt spid="81926"/>
                                        </p:tgtEl>
                                        <p:attrNameLst>
                                          <p:attrName>ppt_h</p:attrName>
                                        </p:attrNameLst>
                                      </p:cBhvr>
                                      <p:tavLst>
                                        <p:tav tm="0">
                                          <p:val>
                                            <p:fltVal val="0"/>
                                          </p:val>
                                        </p:tav>
                                        <p:tav tm="100000">
                                          <p:val>
                                            <p:strVal val="#ppt_h"/>
                                          </p:val>
                                        </p:tav>
                                      </p:tavLst>
                                    </p:anim>
                                    <p:anim calcmode="lin" valueType="num">
                                      <p:cBhvr>
                                        <p:cTn id="13" dur="500" fill="hold"/>
                                        <p:tgtEl>
                                          <p:spTgt spid="81926"/>
                                        </p:tgtEl>
                                        <p:attrNameLst>
                                          <p:attrName>ppt_x</p:attrName>
                                        </p:attrNameLst>
                                      </p:cBhvr>
                                      <p:tavLst>
                                        <p:tav tm="0">
                                          <p:val>
                                            <p:fltVal val="0.5"/>
                                          </p:val>
                                        </p:tav>
                                        <p:tav tm="100000">
                                          <p:val>
                                            <p:strVal val="#ppt_x"/>
                                          </p:val>
                                        </p:tav>
                                      </p:tavLst>
                                    </p:anim>
                                    <p:anim calcmode="lin" valueType="num">
                                      <p:cBhvr>
                                        <p:cTn id="14" dur="500" fill="hold"/>
                                        <p:tgtEl>
                                          <p:spTgt spid="819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a:extLst>
              <a:ext uri="{FF2B5EF4-FFF2-40B4-BE49-F238E27FC236}">
                <a16:creationId xmlns:a16="http://schemas.microsoft.com/office/drawing/2014/main" id="{6AAA3A8E-2D55-49F9-A48A-E6F4D29C7F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8675" name="Text Box 3">
            <a:extLst>
              <a:ext uri="{FF2B5EF4-FFF2-40B4-BE49-F238E27FC236}">
                <a16:creationId xmlns:a16="http://schemas.microsoft.com/office/drawing/2014/main" id="{1F63F5FA-CC32-4931-A559-8037F87136BE}"/>
              </a:ext>
            </a:extLst>
          </p:cNvPr>
          <p:cNvSpPr txBox="1">
            <a:spLocks noChangeArrowheads="1"/>
          </p:cNvSpPr>
          <p:nvPr/>
        </p:nvSpPr>
        <p:spPr bwMode="auto">
          <a:xfrm>
            <a:off x="609600" y="1631950"/>
            <a:ext cx="8305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tabLst>
                <a:tab pos="342900" algn="l"/>
              </a:tabLst>
              <a:defRPr sz="2400">
                <a:solidFill>
                  <a:schemeClr val="tx1"/>
                </a:solidFill>
                <a:latin typeface="Times New Roman" panose="02020603050405020304" pitchFamily="18" charset="0"/>
              </a:defRPr>
            </a:lvl1pPr>
            <a:lvl2pPr>
              <a:tabLst>
                <a:tab pos="342900" algn="l"/>
              </a:tabLst>
              <a:defRPr sz="2400">
                <a:solidFill>
                  <a:schemeClr val="tx1"/>
                </a:solidFill>
                <a:latin typeface="Times New Roman" panose="02020603050405020304" pitchFamily="18" charset="0"/>
              </a:defRPr>
            </a:lvl2pPr>
            <a:lvl3pPr>
              <a:tabLst>
                <a:tab pos="342900" algn="l"/>
              </a:tabLst>
              <a:defRPr sz="2400">
                <a:solidFill>
                  <a:schemeClr val="tx1"/>
                </a:solidFill>
                <a:latin typeface="Times New Roman" panose="02020603050405020304" pitchFamily="18" charset="0"/>
              </a:defRPr>
            </a:lvl3pPr>
            <a:lvl4pPr>
              <a:tabLst>
                <a:tab pos="342900" algn="l"/>
              </a:tabLst>
              <a:defRPr sz="2400">
                <a:solidFill>
                  <a:schemeClr val="tx1"/>
                </a:solidFill>
                <a:latin typeface="Times New Roman" panose="02020603050405020304" pitchFamily="18" charset="0"/>
              </a:defRPr>
            </a:lvl4pPr>
            <a:lvl5pPr>
              <a:tabLst>
                <a:tab pos="342900"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342900"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342900"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342900"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342900" algn="l"/>
              </a:tabLst>
              <a:defRPr sz="2400">
                <a:solidFill>
                  <a:schemeClr val="tx1"/>
                </a:solidFill>
                <a:latin typeface="Times New Roman" panose="02020603050405020304" pitchFamily="18" charset="0"/>
              </a:defRPr>
            </a:lvl9pPr>
          </a:lstStyle>
          <a:p>
            <a:r>
              <a:rPr lang="en-US" altLang="en-US">
                <a:latin typeface="Arial" panose="020B0604020202020204" pitchFamily="34" charset="0"/>
              </a:rPr>
              <a:t>1. Pyruvic acid from glycolysis is converted to acetyl 		coenzyme A (acetyl CoA).</a:t>
            </a:r>
          </a:p>
        </p:txBody>
      </p:sp>
      <p:sp>
        <p:nvSpPr>
          <p:cNvPr id="28676" name="Text Box 4">
            <a:extLst>
              <a:ext uri="{FF2B5EF4-FFF2-40B4-BE49-F238E27FC236}">
                <a16:creationId xmlns:a16="http://schemas.microsoft.com/office/drawing/2014/main" id="{96A1AC16-5644-405A-906B-7CCBCA64B784}"/>
              </a:ext>
            </a:extLst>
          </p:cNvPr>
          <p:cNvSpPr txBox="1">
            <a:spLocks noChangeArrowheads="1"/>
          </p:cNvSpPr>
          <p:nvPr/>
        </p:nvSpPr>
        <p:spPr bwMode="auto">
          <a:xfrm>
            <a:off x="609600" y="2530475"/>
            <a:ext cx="8305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tabLst>
                <a:tab pos="342900" algn="l"/>
              </a:tabLst>
              <a:defRPr sz="2400">
                <a:solidFill>
                  <a:schemeClr val="tx1"/>
                </a:solidFill>
                <a:latin typeface="Times New Roman" panose="02020603050405020304" pitchFamily="18" charset="0"/>
              </a:defRPr>
            </a:lvl1pPr>
            <a:lvl2pPr marL="692150">
              <a:tabLst>
                <a:tab pos="342900" algn="l"/>
              </a:tabLst>
              <a:defRPr sz="2400">
                <a:solidFill>
                  <a:schemeClr val="tx1"/>
                </a:solidFill>
                <a:latin typeface="Times New Roman" panose="02020603050405020304" pitchFamily="18" charset="0"/>
              </a:defRPr>
            </a:lvl2pPr>
            <a:lvl3pPr>
              <a:tabLst>
                <a:tab pos="342900" algn="l"/>
              </a:tabLst>
              <a:defRPr sz="2400">
                <a:solidFill>
                  <a:schemeClr val="tx1"/>
                </a:solidFill>
                <a:latin typeface="Times New Roman" panose="02020603050405020304" pitchFamily="18" charset="0"/>
              </a:defRPr>
            </a:lvl3pPr>
            <a:lvl4pPr>
              <a:tabLst>
                <a:tab pos="342900" algn="l"/>
              </a:tabLst>
              <a:defRPr sz="2400">
                <a:solidFill>
                  <a:schemeClr val="tx1"/>
                </a:solidFill>
                <a:latin typeface="Times New Roman" panose="02020603050405020304" pitchFamily="18" charset="0"/>
              </a:defRPr>
            </a:lvl4pPr>
            <a:lvl5pPr>
              <a:tabLst>
                <a:tab pos="342900"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342900"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342900"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342900"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342900" algn="l"/>
              </a:tabLst>
              <a:defRPr sz="2400">
                <a:solidFill>
                  <a:schemeClr val="tx1"/>
                </a:solidFill>
                <a:latin typeface="Times New Roman" panose="02020603050405020304" pitchFamily="18" charset="0"/>
              </a:defRPr>
            </a:lvl9pPr>
          </a:lstStyle>
          <a:p>
            <a:r>
              <a:rPr lang="en-US" altLang="en-US">
                <a:latin typeface="Arial" panose="020B0604020202020204" pitchFamily="34" charset="0"/>
              </a:rPr>
              <a:t>2. Acetyl CoA enters the Krebs cycle and forms 2 ATP, 	carbon dioxide, and hydrogen.</a:t>
            </a:r>
          </a:p>
        </p:txBody>
      </p:sp>
      <p:sp>
        <p:nvSpPr>
          <p:cNvPr id="28677" name="Text Box 5">
            <a:extLst>
              <a:ext uri="{FF2B5EF4-FFF2-40B4-BE49-F238E27FC236}">
                <a16:creationId xmlns:a16="http://schemas.microsoft.com/office/drawing/2014/main" id="{987E8762-4452-40C1-8EB0-CEE49520BF1B}"/>
              </a:ext>
            </a:extLst>
          </p:cNvPr>
          <p:cNvSpPr txBox="1">
            <a:spLocks noChangeArrowheads="1"/>
          </p:cNvSpPr>
          <p:nvPr/>
        </p:nvSpPr>
        <p:spPr bwMode="auto">
          <a:xfrm>
            <a:off x="609600" y="3425825"/>
            <a:ext cx="8305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42900" algn="l"/>
              </a:tabLst>
              <a:defRPr sz="2400">
                <a:solidFill>
                  <a:schemeClr val="tx1"/>
                </a:solidFill>
                <a:latin typeface="Times New Roman" panose="02020603050405020304" pitchFamily="18" charset="0"/>
              </a:defRPr>
            </a:lvl1pPr>
            <a:lvl2pPr>
              <a:tabLst>
                <a:tab pos="342900" algn="l"/>
              </a:tabLst>
              <a:defRPr sz="2400">
                <a:solidFill>
                  <a:schemeClr val="tx1"/>
                </a:solidFill>
                <a:latin typeface="Times New Roman" panose="02020603050405020304" pitchFamily="18" charset="0"/>
              </a:defRPr>
            </a:lvl2pPr>
            <a:lvl3pPr>
              <a:tabLst>
                <a:tab pos="342900" algn="l"/>
              </a:tabLst>
              <a:defRPr sz="2400">
                <a:solidFill>
                  <a:schemeClr val="tx1"/>
                </a:solidFill>
                <a:latin typeface="Times New Roman" panose="02020603050405020304" pitchFamily="18" charset="0"/>
              </a:defRPr>
            </a:lvl3pPr>
            <a:lvl4pPr>
              <a:tabLst>
                <a:tab pos="342900" algn="l"/>
              </a:tabLst>
              <a:defRPr sz="2400">
                <a:solidFill>
                  <a:schemeClr val="tx1"/>
                </a:solidFill>
                <a:latin typeface="Times New Roman" panose="02020603050405020304" pitchFamily="18" charset="0"/>
              </a:defRPr>
            </a:lvl4pPr>
            <a:lvl5pPr>
              <a:tabLst>
                <a:tab pos="342900"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342900"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342900"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342900"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342900" algn="l"/>
              </a:tabLst>
              <a:defRPr sz="2400">
                <a:solidFill>
                  <a:schemeClr val="tx1"/>
                </a:solidFill>
                <a:latin typeface="Times New Roman" panose="02020603050405020304" pitchFamily="18" charset="0"/>
              </a:defRPr>
            </a:lvl9pPr>
          </a:lstStyle>
          <a:p>
            <a:r>
              <a:rPr lang="en-US" altLang="en-US">
                <a:latin typeface="Arial" panose="020B0604020202020204" pitchFamily="34" charset="0"/>
              </a:rPr>
              <a:t>3. Hydrogen in the cell combines with two coenzymes that 	carry it to the electron transport chain.</a:t>
            </a:r>
          </a:p>
        </p:txBody>
      </p:sp>
      <p:sp>
        <p:nvSpPr>
          <p:cNvPr id="28678" name="Text Box 6">
            <a:extLst>
              <a:ext uri="{FF2B5EF4-FFF2-40B4-BE49-F238E27FC236}">
                <a16:creationId xmlns:a16="http://schemas.microsoft.com/office/drawing/2014/main" id="{4336BF29-21E4-4F2B-BD4D-2B47ACBF8209}"/>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400" b="1">
                <a:solidFill>
                  <a:schemeClr val="accent2"/>
                </a:solidFill>
                <a:latin typeface="Arial" panose="020B0604020202020204" pitchFamily="34" charset="0"/>
              </a:rPr>
              <a:t>Oxidation of Carbohydrate</a:t>
            </a:r>
          </a:p>
        </p:txBody>
      </p:sp>
      <p:sp>
        <p:nvSpPr>
          <p:cNvPr id="28679" name="Text Box 7">
            <a:extLst>
              <a:ext uri="{FF2B5EF4-FFF2-40B4-BE49-F238E27FC236}">
                <a16:creationId xmlns:a16="http://schemas.microsoft.com/office/drawing/2014/main" id="{3824A75B-B23D-4AE1-9D76-AE573A4D49FC}"/>
              </a:ext>
            </a:extLst>
          </p:cNvPr>
          <p:cNvSpPr txBox="1">
            <a:spLocks noChangeArrowheads="1"/>
          </p:cNvSpPr>
          <p:nvPr/>
        </p:nvSpPr>
        <p:spPr bwMode="auto">
          <a:xfrm>
            <a:off x="609600" y="4333875"/>
            <a:ext cx="8305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42900" algn="l"/>
              </a:tabLst>
              <a:defRPr sz="2400">
                <a:solidFill>
                  <a:schemeClr val="tx1"/>
                </a:solidFill>
                <a:latin typeface="Times New Roman" panose="02020603050405020304" pitchFamily="18" charset="0"/>
              </a:defRPr>
            </a:lvl1pPr>
            <a:lvl2pPr>
              <a:tabLst>
                <a:tab pos="342900" algn="l"/>
              </a:tabLst>
              <a:defRPr sz="2400">
                <a:solidFill>
                  <a:schemeClr val="tx1"/>
                </a:solidFill>
                <a:latin typeface="Times New Roman" panose="02020603050405020304" pitchFamily="18" charset="0"/>
              </a:defRPr>
            </a:lvl2pPr>
            <a:lvl3pPr>
              <a:tabLst>
                <a:tab pos="342900" algn="l"/>
              </a:tabLst>
              <a:defRPr sz="2400">
                <a:solidFill>
                  <a:schemeClr val="tx1"/>
                </a:solidFill>
                <a:latin typeface="Times New Roman" panose="02020603050405020304" pitchFamily="18" charset="0"/>
              </a:defRPr>
            </a:lvl3pPr>
            <a:lvl4pPr>
              <a:tabLst>
                <a:tab pos="342900" algn="l"/>
              </a:tabLst>
              <a:defRPr sz="2400">
                <a:solidFill>
                  <a:schemeClr val="tx1"/>
                </a:solidFill>
                <a:latin typeface="Times New Roman" panose="02020603050405020304" pitchFamily="18" charset="0"/>
              </a:defRPr>
            </a:lvl4pPr>
            <a:lvl5pPr>
              <a:tabLst>
                <a:tab pos="342900"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342900"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342900"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342900"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342900" algn="l"/>
              </a:tabLst>
              <a:defRPr sz="2400">
                <a:solidFill>
                  <a:schemeClr val="tx1"/>
                </a:solidFill>
                <a:latin typeface="Times New Roman" panose="02020603050405020304" pitchFamily="18" charset="0"/>
              </a:defRPr>
            </a:lvl9pPr>
          </a:lstStyle>
          <a:p>
            <a:r>
              <a:rPr lang="en-US" altLang="en-US">
                <a:latin typeface="Arial" panose="020B0604020202020204" pitchFamily="34" charset="0"/>
              </a:rPr>
              <a:t>4. Electron transport chain recombines hydrogen atoms to 	produce ATP and water.</a:t>
            </a:r>
          </a:p>
        </p:txBody>
      </p:sp>
      <p:sp>
        <p:nvSpPr>
          <p:cNvPr id="28680" name="Text Box 8">
            <a:extLst>
              <a:ext uri="{FF2B5EF4-FFF2-40B4-BE49-F238E27FC236}">
                <a16:creationId xmlns:a16="http://schemas.microsoft.com/office/drawing/2014/main" id="{051FB88D-E4DC-4E88-AD06-116CFD61949C}"/>
              </a:ext>
            </a:extLst>
          </p:cNvPr>
          <p:cNvSpPr txBox="1">
            <a:spLocks noChangeArrowheads="1"/>
          </p:cNvSpPr>
          <p:nvPr/>
        </p:nvSpPr>
        <p:spPr bwMode="auto">
          <a:xfrm>
            <a:off x="609600" y="5229225"/>
            <a:ext cx="8305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42900" algn="l"/>
              </a:tabLst>
              <a:defRPr sz="2400">
                <a:solidFill>
                  <a:schemeClr val="tx1"/>
                </a:solidFill>
                <a:latin typeface="Times New Roman" panose="02020603050405020304" pitchFamily="18" charset="0"/>
              </a:defRPr>
            </a:lvl1pPr>
            <a:lvl2pPr>
              <a:tabLst>
                <a:tab pos="342900" algn="l"/>
              </a:tabLst>
              <a:defRPr sz="2400">
                <a:solidFill>
                  <a:schemeClr val="tx1"/>
                </a:solidFill>
                <a:latin typeface="Times New Roman" panose="02020603050405020304" pitchFamily="18" charset="0"/>
              </a:defRPr>
            </a:lvl2pPr>
            <a:lvl3pPr>
              <a:tabLst>
                <a:tab pos="342900" algn="l"/>
              </a:tabLst>
              <a:defRPr sz="2400">
                <a:solidFill>
                  <a:schemeClr val="tx1"/>
                </a:solidFill>
                <a:latin typeface="Times New Roman" panose="02020603050405020304" pitchFamily="18" charset="0"/>
              </a:defRPr>
            </a:lvl3pPr>
            <a:lvl4pPr>
              <a:tabLst>
                <a:tab pos="342900" algn="l"/>
              </a:tabLst>
              <a:defRPr sz="2400">
                <a:solidFill>
                  <a:schemeClr val="tx1"/>
                </a:solidFill>
                <a:latin typeface="Times New Roman" panose="02020603050405020304" pitchFamily="18" charset="0"/>
              </a:defRPr>
            </a:lvl4pPr>
            <a:lvl5pPr>
              <a:tabLst>
                <a:tab pos="342900"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342900"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342900"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342900"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342900" algn="l"/>
              </a:tabLst>
              <a:defRPr sz="2400">
                <a:solidFill>
                  <a:schemeClr val="tx1"/>
                </a:solidFill>
                <a:latin typeface="Times New Roman" panose="02020603050405020304" pitchFamily="18" charset="0"/>
              </a:defRPr>
            </a:lvl9pPr>
          </a:lstStyle>
          <a:p>
            <a:r>
              <a:rPr lang="en-US" altLang="en-US">
                <a:latin typeface="Arial" panose="020B0604020202020204" pitchFamily="34" charset="0"/>
              </a:rPr>
              <a:t>5. One molecule of glycogen can generate up to 39 		molecules of ATP.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678"/>
                                        </p:tgtEl>
                                        <p:attrNameLst>
                                          <p:attrName>style.visibility</p:attrName>
                                        </p:attrNameLst>
                                      </p:cBhvr>
                                      <p:to>
                                        <p:strVal val="visible"/>
                                      </p:to>
                                    </p:set>
                                    <p:animEffect transition="in" filter="wipe(left)">
                                      <p:cBhvr>
                                        <p:cTn id="7" dur="500"/>
                                        <p:tgtEl>
                                          <p:spTgt spid="286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675"/>
                                        </p:tgtEl>
                                        <p:attrNameLst>
                                          <p:attrName>style.visibility</p:attrName>
                                        </p:attrNameLst>
                                      </p:cBhvr>
                                      <p:to>
                                        <p:strVal val="visible"/>
                                      </p:to>
                                    </p:set>
                                    <p:animEffect transition="in" filter="wipe(left)">
                                      <p:cBhvr>
                                        <p:cTn id="12" dur="500"/>
                                        <p:tgtEl>
                                          <p:spTgt spid="286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676"/>
                                        </p:tgtEl>
                                        <p:attrNameLst>
                                          <p:attrName>style.visibility</p:attrName>
                                        </p:attrNameLst>
                                      </p:cBhvr>
                                      <p:to>
                                        <p:strVal val="visible"/>
                                      </p:to>
                                    </p:set>
                                    <p:animEffect transition="in" filter="wipe(left)">
                                      <p:cBhvr>
                                        <p:cTn id="17" dur="500"/>
                                        <p:tgtEl>
                                          <p:spTgt spid="2867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677"/>
                                        </p:tgtEl>
                                        <p:attrNameLst>
                                          <p:attrName>style.visibility</p:attrName>
                                        </p:attrNameLst>
                                      </p:cBhvr>
                                      <p:to>
                                        <p:strVal val="visible"/>
                                      </p:to>
                                    </p:set>
                                    <p:animEffect transition="in" filter="wipe(left)">
                                      <p:cBhvr>
                                        <p:cTn id="22" dur="500"/>
                                        <p:tgtEl>
                                          <p:spTgt spid="2867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8679"/>
                                        </p:tgtEl>
                                        <p:attrNameLst>
                                          <p:attrName>style.visibility</p:attrName>
                                        </p:attrNameLst>
                                      </p:cBhvr>
                                      <p:to>
                                        <p:strVal val="visible"/>
                                      </p:to>
                                    </p:set>
                                    <p:animEffect transition="in" filter="wipe(left)">
                                      <p:cBhvr>
                                        <p:cTn id="27" dur="500"/>
                                        <p:tgtEl>
                                          <p:spTgt spid="2867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8680"/>
                                        </p:tgtEl>
                                        <p:attrNameLst>
                                          <p:attrName>style.visibility</p:attrName>
                                        </p:attrNameLst>
                                      </p:cBhvr>
                                      <p:to>
                                        <p:strVal val="visible"/>
                                      </p:to>
                                    </p:set>
                                    <p:animEffect transition="in" filter="wipe(left)">
                                      <p:cBhvr>
                                        <p:cTn id="32" dur="500"/>
                                        <p:tgtEl>
                                          <p:spTgt spid="28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autoUpdateAnimBg="0"/>
      <p:bldP spid="28676" grpId="0" autoUpdateAnimBg="0"/>
      <p:bldP spid="28677" grpId="0" autoUpdateAnimBg="0"/>
      <p:bldP spid="28678" grpId="0" autoUpdateAnimBg="0"/>
      <p:bldP spid="28679" grpId="0" autoUpdateAnimBg="0"/>
      <p:bldP spid="28680"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a:extLst>
              <a:ext uri="{FF2B5EF4-FFF2-40B4-BE49-F238E27FC236}">
                <a16:creationId xmlns:a16="http://schemas.microsoft.com/office/drawing/2014/main" id="{C8C1568D-10A2-4D0B-B2B6-F154B065E3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1747" name="Text Box 3">
            <a:extLst>
              <a:ext uri="{FF2B5EF4-FFF2-40B4-BE49-F238E27FC236}">
                <a16:creationId xmlns:a16="http://schemas.microsoft.com/office/drawing/2014/main" id="{B19CD3E7-B42D-4A67-9431-674AE0428360}"/>
              </a:ext>
            </a:extLst>
          </p:cNvPr>
          <p:cNvSpPr txBox="1">
            <a:spLocks noChangeArrowheads="1"/>
          </p:cNvSpPr>
          <p:nvPr/>
        </p:nvSpPr>
        <p:spPr bwMode="auto">
          <a:xfrm>
            <a:off x="381000" y="533400"/>
            <a:ext cx="8763000"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pPr>
            <a:r>
              <a:rPr lang="en-US" altLang="en-US" sz="3400" b="1">
                <a:solidFill>
                  <a:schemeClr val="accent2"/>
                </a:solidFill>
                <a:latin typeface="Arial" panose="020B0604020202020204" pitchFamily="34" charset="0"/>
              </a:rPr>
              <a:t>OXIDATIVE PHOSPHORYLATION</a:t>
            </a:r>
            <a:endParaRPr lang="en-US" altLang="en-US" b="1">
              <a:latin typeface="Arial" panose="020B0604020202020204" pitchFamily="34" charset="0"/>
            </a:endParaRPr>
          </a:p>
        </p:txBody>
      </p:sp>
      <p:grpSp>
        <p:nvGrpSpPr>
          <p:cNvPr id="31750" name="Group 6">
            <a:extLst>
              <a:ext uri="{FF2B5EF4-FFF2-40B4-BE49-F238E27FC236}">
                <a16:creationId xmlns:a16="http://schemas.microsoft.com/office/drawing/2014/main" id="{709FFDE3-8DE9-4BA6-88F0-6D169EB4395B}"/>
              </a:ext>
            </a:extLst>
          </p:cNvPr>
          <p:cNvGrpSpPr>
            <a:grpSpLocks/>
          </p:cNvGrpSpPr>
          <p:nvPr/>
        </p:nvGrpSpPr>
        <p:grpSpPr bwMode="auto">
          <a:xfrm>
            <a:off x="1054100" y="1171575"/>
            <a:ext cx="6994525" cy="5180013"/>
            <a:chOff x="664" y="738"/>
            <a:chExt cx="4406" cy="3263"/>
          </a:xfrm>
        </p:grpSpPr>
        <p:pic>
          <p:nvPicPr>
            <p:cNvPr id="31748" name="Picture 4">
              <a:extLst>
                <a:ext uri="{FF2B5EF4-FFF2-40B4-BE49-F238E27FC236}">
                  <a16:creationId xmlns:a16="http://schemas.microsoft.com/office/drawing/2014/main" id="{E6B0EDF2-E4DD-4ABC-A373-9DEF45636F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178" t="5600" r="4178" b="5600"/>
            <a:stretch>
              <a:fillRect/>
            </a:stretch>
          </p:blipFill>
          <p:spPr bwMode="auto">
            <a:xfrm>
              <a:off x="664" y="738"/>
              <a:ext cx="4406" cy="3263"/>
            </a:xfrm>
            <a:prstGeom prst="rect">
              <a:avLst/>
            </a:prstGeom>
            <a:noFill/>
            <a:extLst>
              <a:ext uri="{909E8E84-426E-40DD-AFC4-6F175D3DCCD1}">
                <a14:hiddenFill xmlns:a14="http://schemas.microsoft.com/office/drawing/2010/main">
                  <a:solidFill>
                    <a:srgbClr val="FFFFFF"/>
                  </a:solidFill>
                </a14:hiddenFill>
              </a:ext>
            </a:extLst>
          </p:spPr>
        </p:pic>
        <p:sp>
          <p:nvSpPr>
            <p:cNvPr id="31749" name="Text Box 5">
              <a:extLst>
                <a:ext uri="{FF2B5EF4-FFF2-40B4-BE49-F238E27FC236}">
                  <a16:creationId xmlns:a16="http://schemas.microsoft.com/office/drawing/2014/main" id="{E1868E36-805C-4CB8-82BC-CF2DC36A8F40}"/>
                </a:ext>
              </a:extLst>
            </p:cNvPr>
            <p:cNvSpPr txBox="1">
              <a:spLocks noChangeArrowheads="1"/>
            </p:cNvSpPr>
            <p:nvPr/>
          </p:nvSpPr>
          <p:spPr bwMode="auto">
            <a:xfrm>
              <a:off x="4506" y="3723"/>
              <a:ext cx="175"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t>¯</a:t>
              </a:r>
              <a:endParaRPr lang="en-US"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wipe(left)">
                                      <p:cBhvr>
                                        <p:cTn id="7" dur="500"/>
                                        <p:tgtEl>
                                          <p:spTgt spid="31747"/>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31750"/>
                                        </p:tgtEl>
                                        <p:attrNameLst>
                                          <p:attrName>style.visibility</p:attrName>
                                        </p:attrNameLst>
                                      </p:cBhvr>
                                      <p:to>
                                        <p:strVal val="visible"/>
                                      </p:to>
                                    </p:set>
                                    <p:anim calcmode="lin" valueType="num">
                                      <p:cBhvr>
                                        <p:cTn id="11" dur="500" fill="hold"/>
                                        <p:tgtEl>
                                          <p:spTgt spid="31750"/>
                                        </p:tgtEl>
                                        <p:attrNameLst>
                                          <p:attrName>ppt_w</p:attrName>
                                        </p:attrNameLst>
                                      </p:cBhvr>
                                      <p:tavLst>
                                        <p:tav tm="0">
                                          <p:val>
                                            <p:fltVal val="0"/>
                                          </p:val>
                                        </p:tav>
                                        <p:tav tm="100000">
                                          <p:val>
                                            <p:strVal val="#ppt_w"/>
                                          </p:val>
                                        </p:tav>
                                      </p:tavLst>
                                    </p:anim>
                                    <p:anim calcmode="lin" valueType="num">
                                      <p:cBhvr>
                                        <p:cTn id="12" dur="500" fill="hold"/>
                                        <p:tgtEl>
                                          <p:spTgt spid="31750"/>
                                        </p:tgtEl>
                                        <p:attrNameLst>
                                          <p:attrName>ppt_h</p:attrName>
                                        </p:attrNameLst>
                                      </p:cBhvr>
                                      <p:tavLst>
                                        <p:tav tm="0">
                                          <p:val>
                                            <p:fltVal val="0"/>
                                          </p:val>
                                        </p:tav>
                                        <p:tav tm="100000">
                                          <p:val>
                                            <p:strVal val="#ppt_h"/>
                                          </p:val>
                                        </p:tav>
                                      </p:tavLst>
                                    </p:anim>
                                    <p:anim calcmode="lin" valueType="num">
                                      <p:cBhvr>
                                        <p:cTn id="13" dur="500" fill="hold"/>
                                        <p:tgtEl>
                                          <p:spTgt spid="31750"/>
                                        </p:tgtEl>
                                        <p:attrNameLst>
                                          <p:attrName>ppt_x</p:attrName>
                                        </p:attrNameLst>
                                      </p:cBhvr>
                                      <p:tavLst>
                                        <p:tav tm="0">
                                          <p:val>
                                            <p:fltVal val="0.5"/>
                                          </p:val>
                                        </p:tav>
                                        <p:tav tm="100000">
                                          <p:val>
                                            <p:strVal val="#ppt_x"/>
                                          </p:val>
                                        </p:tav>
                                      </p:tavLst>
                                    </p:anim>
                                    <p:anim calcmode="lin" valueType="num">
                                      <p:cBhvr>
                                        <p:cTn id="14" dur="500" fill="hold"/>
                                        <p:tgtEl>
                                          <p:spTgt spid="3175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a:extLst>
              <a:ext uri="{FF2B5EF4-FFF2-40B4-BE49-F238E27FC236}">
                <a16:creationId xmlns:a16="http://schemas.microsoft.com/office/drawing/2014/main" id="{D32631E9-9218-4B45-9F6C-77A28E5599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9699" name="Text Box 3">
            <a:extLst>
              <a:ext uri="{FF2B5EF4-FFF2-40B4-BE49-F238E27FC236}">
                <a16:creationId xmlns:a16="http://schemas.microsoft.com/office/drawing/2014/main" id="{A4B465B3-0923-4B9D-85A8-8D30E41D4EDE}"/>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400" b="1">
                <a:solidFill>
                  <a:schemeClr val="accent2"/>
                </a:solidFill>
                <a:latin typeface="Arial" panose="020B0604020202020204" pitchFamily="34" charset="0"/>
              </a:rPr>
              <a:t>Oxidation of Fat</a:t>
            </a:r>
          </a:p>
        </p:txBody>
      </p:sp>
      <p:sp>
        <p:nvSpPr>
          <p:cNvPr id="29700" name="Text Box 4">
            <a:extLst>
              <a:ext uri="{FF2B5EF4-FFF2-40B4-BE49-F238E27FC236}">
                <a16:creationId xmlns:a16="http://schemas.microsoft.com/office/drawing/2014/main" id="{3F39CF8A-8BF6-4D88-9385-EE75F9BA52D1}"/>
              </a:ext>
            </a:extLst>
          </p:cNvPr>
          <p:cNvSpPr txBox="1">
            <a:spLocks noChangeArrowheads="1"/>
          </p:cNvSpPr>
          <p:nvPr/>
        </p:nvSpPr>
        <p:spPr bwMode="auto">
          <a:xfrm>
            <a:off x="609600" y="1631950"/>
            <a:ext cx="8305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Lypolysis—breakdown of triglycerides into glycerol and free fatty acids (FFAs).</a:t>
            </a:r>
          </a:p>
        </p:txBody>
      </p:sp>
      <p:sp>
        <p:nvSpPr>
          <p:cNvPr id="29701" name="Text Box 5">
            <a:extLst>
              <a:ext uri="{FF2B5EF4-FFF2-40B4-BE49-F238E27FC236}">
                <a16:creationId xmlns:a16="http://schemas.microsoft.com/office/drawing/2014/main" id="{B4F03785-AFE0-4424-AD1B-981FC8AFD281}"/>
              </a:ext>
            </a:extLst>
          </p:cNvPr>
          <p:cNvSpPr txBox="1">
            <a:spLocks noChangeArrowheads="1"/>
          </p:cNvSpPr>
          <p:nvPr/>
        </p:nvSpPr>
        <p:spPr bwMode="auto">
          <a:xfrm>
            <a:off x="609600" y="2468563"/>
            <a:ext cx="83820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FFAs travel via blood to muscle fibers and are broken down by enzymes in the mitochondria into acetic acid which is converted to acetyl CoA.</a:t>
            </a:r>
          </a:p>
        </p:txBody>
      </p:sp>
      <p:sp>
        <p:nvSpPr>
          <p:cNvPr id="29702" name="Text Box 6">
            <a:extLst>
              <a:ext uri="{FF2B5EF4-FFF2-40B4-BE49-F238E27FC236}">
                <a16:creationId xmlns:a16="http://schemas.microsoft.com/office/drawing/2014/main" id="{90BF73BC-7619-488E-8B5F-269CB5A16F1E}"/>
              </a:ext>
            </a:extLst>
          </p:cNvPr>
          <p:cNvSpPr txBox="1">
            <a:spLocks noChangeArrowheads="1"/>
          </p:cNvSpPr>
          <p:nvPr/>
        </p:nvSpPr>
        <p:spPr bwMode="auto">
          <a:xfrm>
            <a:off x="609600" y="3613150"/>
            <a:ext cx="8382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Aceytl CoA enters the Krebs cycle and the electron transport chain.</a:t>
            </a:r>
          </a:p>
        </p:txBody>
      </p:sp>
      <p:sp>
        <p:nvSpPr>
          <p:cNvPr id="29703" name="Text Box 7">
            <a:extLst>
              <a:ext uri="{FF2B5EF4-FFF2-40B4-BE49-F238E27FC236}">
                <a16:creationId xmlns:a16="http://schemas.microsoft.com/office/drawing/2014/main" id="{6B63764E-4FBF-483F-A6D9-82788C2852D5}"/>
              </a:ext>
            </a:extLst>
          </p:cNvPr>
          <p:cNvSpPr txBox="1">
            <a:spLocks noChangeArrowheads="1"/>
          </p:cNvSpPr>
          <p:nvPr/>
        </p:nvSpPr>
        <p:spPr bwMode="auto">
          <a:xfrm>
            <a:off x="609600" y="4441825"/>
            <a:ext cx="8382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Fat oxidation requires more oxygen and generates more energy than carbohydrate oxidation.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wipe(left)">
                                      <p:cBhvr>
                                        <p:cTn id="7" dur="500"/>
                                        <p:tgtEl>
                                          <p:spTgt spid="296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700"/>
                                        </p:tgtEl>
                                        <p:attrNameLst>
                                          <p:attrName>style.visibility</p:attrName>
                                        </p:attrNameLst>
                                      </p:cBhvr>
                                      <p:to>
                                        <p:strVal val="visible"/>
                                      </p:to>
                                    </p:set>
                                    <p:animEffect transition="in" filter="wipe(left)">
                                      <p:cBhvr>
                                        <p:cTn id="12" dur="500"/>
                                        <p:tgtEl>
                                          <p:spTgt spid="2970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701"/>
                                        </p:tgtEl>
                                        <p:attrNameLst>
                                          <p:attrName>style.visibility</p:attrName>
                                        </p:attrNameLst>
                                      </p:cBhvr>
                                      <p:to>
                                        <p:strVal val="visible"/>
                                      </p:to>
                                    </p:set>
                                    <p:animEffect transition="in" filter="wipe(left)">
                                      <p:cBhvr>
                                        <p:cTn id="17" dur="500"/>
                                        <p:tgtEl>
                                          <p:spTgt spid="2970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702"/>
                                        </p:tgtEl>
                                        <p:attrNameLst>
                                          <p:attrName>style.visibility</p:attrName>
                                        </p:attrNameLst>
                                      </p:cBhvr>
                                      <p:to>
                                        <p:strVal val="visible"/>
                                      </p:to>
                                    </p:set>
                                    <p:animEffect transition="in" filter="wipe(left)">
                                      <p:cBhvr>
                                        <p:cTn id="22" dur="500"/>
                                        <p:tgtEl>
                                          <p:spTgt spid="2970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9703"/>
                                        </p:tgtEl>
                                        <p:attrNameLst>
                                          <p:attrName>style.visibility</p:attrName>
                                        </p:attrNameLst>
                                      </p:cBhvr>
                                      <p:to>
                                        <p:strVal val="visible"/>
                                      </p:to>
                                    </p:set>
                                    <p:animEffect transition="in" filter="wipe(left)">
                                      <p:cBhvr>
                                        <p:cTn id="27" dur="500"/>
                                        <p:tgtEl>
                                          <p:spTgt spid="29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utoUpdateAnimBg="0"/>
      <p:bldP spid="29700" grpId="0" autoUpdateAnimBg="0"/>
      <p:bldP spid="29701" grpId="0" autoUpdateAnimBg="0"/>
      <p:bldP spid="29702" grpId="0" autoUpdateAnimBg="0"/>
      <p:bldP spid="29703"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3" name="Picture 13">
            <a:extLst>
              <a:ext uri="{FF2B5EF4-FFF2-40B4-BE49-F238E27FC236}">
                <a16:creationId xmlns:a16="http://schemas.microsoft.com/office/drawing/2014/main" id="{CB6EC803-4BC6-461E-989D-C488768432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1694" name="Text Box 14">
            <a:extLst>
              <a:ext uri="{FF2B5EF4-FFF2-40B4-BE49-F238E27FC236}">
                <a16:creationId xmlns:a16="http://schemas.microsoft.com/office/drawing/2014/main" id="{2A20066B-A179-4A37-91D7-91CAA1C8D1F8}"/>
              </a:ext>
            </a:extLst>
          </p:cNvPr>
          <p:cNvSpPr txBox="1">
            <a:spLocks noChangeArrowheads="1"/>
          </p:cNvSpPr>
          <p:nvPr/>
        </p:nvSpPr>
        <p:spPr bwMode="auto">
          <a:xfrm>
            <a:off x="646113" y="234950"/>
            <a:ext cx="8483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chemeClr val="accent2"/>
                </a:solidFill>
                <a:latin typeface="Arial" panose="020B0604020202020204" pitchFamily="34" charset="0"/>
              </a:rPr>
              <a:t>Energy Production From the Oxidation </a:t>
            </a:r>
            <a:br>
              <a:rPr lang="en-US" altLang="en-US" sz="2800" b="1">
                <a:solidFill>
                  <a:schemeClr val="accent2"/>
                </a:solidFill>
                <a:latin typeface="Arial" panose="020B0604020202020204" pitchFamily="34" charset="0"/>
              </a:rPr>
            </a:br>
            <a:r>
              <a:rPr lang="en-US" altLang="en-US" sz="2800" b="1">
                <a:solidFill>
                  <a:schemeClr val="accent2"/>
                </a:solidFill>
                <a:latin typeface="Arial" panose="020B0604020202020204" pitchFamily="34" charset="0"/>
              </a:rPr>
              <a:t>of Liver Glycogen</a:t>
            </a:r>
            <a:endParaRPr lang="en-US" altLang="en-US"/>
          </a:p>
        </p:txBody>
      </p:sp>
      <p:grpSp>
        <p:nvGrpSpPr>
          <p:cNvPr id="71705" name="Group 25">
            <a:extLst>
              <a:ext uri="{FF2B5EF4-FFF2-40B4-BE49-F238E27FC236}">
                <a16:creationId xmlns:a16="http://schemas.microsoft.com/office/drawing/2014/main" id="{96E6AC83-5BE2-4130-BDE6-12B1D314ED7A}"/>
              </a:ext>
            </a:extLst>
          </p:cNvPr>
          <p:cNvGrpSpPr>
            <a:grpSpLocks/>
          </p:cNvGrpSpPr>
          <p:nvPr/>
        </p:nvGrpSpPr>
        <p:grpSpPr bwMode="auto">
          <a:xfrm>
            <a:off x="647700" y="1609725"/>
            <a:ext cx="8496300" cy="5081588"/>
            <a:chOff x="408" y="1014"/>
            <a:chExt cx="5352" cy="3201"/>
          </a:xfrm>
        </p:grpSpPr>
        <p:sp>
          <p:nvSpPr>
            <p:cNvPr id="71696" name="Text Box 16">
              <a:extLst>
                <a:ext uri="{FF2B5EF4-FFF2-40B4-BE49-F238E27FC236}">
                  <a16:creationId xmlns:a16="http://schemas.microsoft.com/office/drawing/2014/main" id="{DA7EBD5F-5D66-4E6F-9F5A-DD5BB8ADBDDA}"/>
                </a:ext>
              </a:extLst>
            </p:cNvPr>
            <p:cNvSpPr txBox="1">
              <a:spLocks noChangeArrowheads="1"/>
            </p:cNvSpPr>
            <p:nvPr/>
          </p:nvSpPr>
          <p:spPr bwMode="auto">
            <a:xfrm>
              <a:off x="411" y="1556"/>
              <a:ext cx="5220" cy="1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194300" algn="ctr"/>
                  <a:tab pos="7112000" algn="ctr"/>
                </a:tabLst>
                <a:defRPr sz="2400">
                  <a:solidFill>
                    <a:schemeClr val="tx1"/>
                  </a:solidFill>
                  <a:latin typeface="Times New Roman" panose="02020603050405020304" pitchFamily="18" charset="0"/>
                </a:defRPr>
              </a:lvl1pPr>
              <a:lvl2pPr>
                <a:tabLst>
                  <a:tab pos="5194300" algn="ctr"/>
                  <a:tab pos="7112000" algn="ctr"/>
                </a:tabLst>
                <a:defRPr sz="2400">
                  <a:solidFill>
                    <a:schemeClr val="tx1"/>
                  </a:solidFill>
                  <a:latin typeface="Times New Roman" panose="02020603050405020304" pitchFamily="18" charset="0"/>
                </a:defRPr>
              </a:lvl2pPr>
              <a:lvl3pPr>
                <a:tabLst>
                  <a:tab pos="5194300" algn="ctr"/>
                  <a:tab pos="7112000" algn="ctr"/>
                </a:tabLst>
                <a:defRPr sz="2400">
                  <a:solidFill>
                    <a:schemeClr val="tx1"/>
                  </a:solidFill>
                  <a:latin typeface="Times New Roman" panose="02020603050405020304" pitchFamily="18" charset="0"/>
                </a:defRPr>
              </a:lvl3pPr>
              <a:lvl4pPr>
                <a:tabLst>
                  <a:tab pos="5194300" algn="ctr"/>
                  <a:tab pos="7112000" algn="ctr"/>
                </a:tabLst>
                <a:defRPr sz="2400">
                  <a:solidFill>
                    <a:schemeClr val="tx1"/>
                  </a:solidFill>
                  <a:latin typeface="Times New Roman" panose="02020603050405020304" pitchFamily="18" charset="0"/>
                </a:defRPr>
              </a:lvl4pPr>
              <a:lvl5pPr>
                <a:tabLst>
                  <a:tab pos="5194300" algn="ctr"/>
                  <a:tab pos="7112000" algn="ctr"/>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5194300" algn="ctr"/>
                  <a:tab pos="7112000" algn="ctr"/>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5194300" algn="ctr"/>
                  <a:tab pos="7112000" algn="ctr"/>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5194300" algn="ctr"/>
                  <a:tab pos="7112000" algn="ctr"/>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5194300" algn="ctr"/>
                  <a:tab pos="7112000" algn="ctr"/>
                </a:tabLst>
                <a:defRPr sz="2400">
                  <a:solidFill>
                    <a:schemeClr val="tx1"/>
                  </a:solidFill>
                  <a:latin typeface="Times New Roman" panose="02020603050405020304" pitchFamily="18" charset="0"/>
                </a:defRPr>
              </a:lvl9pPr>
            </a:lstStyle>
            <a:p>
              <a:pPr>
                <a:spcBef>
                  <a:spcPct val="50000"/>
                </a:spcBef>
              </a:pPr>
              <a:r>
                <a:rPr lang="en-US" altLang="en-US" sz="2200">
                  <a:latin typeface="Arial" panose="020B0604020202020204" pitchFamily="34" charset="0"/>
                </a:rPr>
                <a:t>Glycolysis (glucose to pyruvic acid)	3	4-6</a:t>
              </a:r>
              <a:r>
                <a:rPr lang="en-US" altLang="en-US" sz="2200" baseline="30000">
                  <a:latin typeface="Arial" panose="020B0604020202020204" pitchFamily="34" charset="0"/>
                </a:rPr>
                <a:t>b</a:t>
              </a:r>
              <a:endParaRPr lang="en-US" altLang="en-US" sz="2200">
                <a:latin typeface="Arial" panose="020B0604020202020204" pitchFamily="34" charset="0"/>
              </a:endParaRPr>
            </a:p>
            <a:p>
              <a:pPr>
                <a:spcBef>
                  <a:spcPct val="50000"/>
                </a:spcBef>
              </a:pPr>
              <a:r>
                <a:rPr lang="en-US" altLang="en-US" sz="2200">
                  <a:latin typeface="Arial" panose="020B0604020202020204" pitchFamily="34" charset="0"/>
                </a:rPr>
                <a:t>Pyruvic acid to acetyl coenzyme A	0	6</a:t>
              </a:r>
            </a:p>
            <a:p>
              <a:pPr>
                <a:spcBef>
                  <a:spcPct val="50000"/>
                </a:spcBef>
              </a:pPr>
              <a:r>
                <a:rPr lang="en-US" altLang="en-US" sz="2200">
                  <a:latin typeface="Arial" panose="020B0604020202020204" pitchFamily="34" charset="0"/>
                </a:rPr>
                <a:t>Krebs cycle	2	22</a:t>
              </a:r>
            </a:p>
            <a:p>
              <a:pPr>
                <a:spcBef>
                  <a:spcPct val="50000"/>
                </a:spcBef>
              </a:pPr>
              <a:r>
                <a:rPr lang="en-US" altLang="en-US" sz="2200">
                  <a:latin typeface="Arial" panose="020B0604020202020204" pitchFamily="34" charset="0"/>
                </a:rPr>
                <a:t>Subtotal	5	32-34</a:t>
              </a:r>
              <a:endParaRPr lang="en-US" altLang="en-US">
                <a:latin typeface="Arial" panose="020B0604020202020204" pitchFamily="34" charset="0"/>
              </a:endParaRPr>
            </a:p>
          </p:txBody>
        </p:sp>
        <p:sp>
          <p:nvSpPr>
            <p:cNvPr id="71697" name="Line 17">
              <a:extLst>
                <a:ext uri="{FF2B5EF4-FFF2-40B4-BE49-F238E27FC236}">
                  <a16:creationId xmlns:a16="http://schemas.microsoft.com/office/drawing/2014/main" id="{1C4C37D4-B3CB-476E-B953-940C1852EFD9}"/>
                </a:ext>
              </a:extLst>
            </p:cNvPr>
            <p:cNvSpPr>
              <a:spLocks noChangeShapeType="1"/>
            </p:cNvSpPr>
            <p:nvPr/>
          </p:nvSpPr>
          <p:spPr bwMode="auto">
            <a:xfrm>
              <a:off x="465" y="1525"/>
              <a:ext cx="519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98" name="Text Box 18">
              <a:extLst>
                <a:ext uri="{FF2B5EF4-FFF2-40B4-BE49-F238E27FC236}">
                  <a16:creationId xmlns:a16="http://schemas.microsoft.com/office/drawing/2014/main" id="{2AB39336-AF3A-495E-BA86-FBBC915A6E61}"/>
                </a:ext>
              </a:extLst>
            </p:cNvPr>
            <p:cNvSpPr txBox="1">
              <a:spLocks noChangeArrowheads="1"/>
            </p:cNvSpPr>
            <p:nvPr/>
          </p:nvSpPr>
          <p:spPr bwMode="auto">
            <a:xfrm>
              <a:off x="408" y="1014"/>
              <a:ext cx="5352"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800600" algn="l"/>
                  <a:tab pos="5956300" algn="l"/>
                </a:tabLst>
                <a:defRPr sz="2400">
                  <a:solidFill>
                    <a:schemeClr val="tx1"/>
                  </a:solidFill>
                  <a:latin typeface="Times New Roman" panose="02020603050405020304" pitchFamily="18" charset="0"/>
                </a:defRPr>
              </a:lvl1pPr>
              <a:lvl2pPr>
                <a:tabLst>
                  <a:tab pos="4800600" algn="l"/>
                  <a:tab pos="5956300" algn="l"/>
                </a:tabLst>
                <a:defRPr sz="2400">
                  <a:solidFill>
                    <a:schemeClr val="tx1"/>
                  </a:solidFill>
                  <a:latin typeface="Times New Roman" panose="02020603050405020304" pitchFamily="18" charset="0"/>
                </a:defRPr>
              </a:lvl2pPr>
              <a:lvl3pPr>
                <a:tabLst>
                  <a:tab pos="4800600" algn="l"/>
                  <a:tab pos="5956300" algn="l"/>
                </a:tabLst>
                <a:defRPr sz="2400">
                  <a:solidFill>
                    <a:schemeClr val="tx1"/>
                  </a:solidFill>
                  <a:latin typeface="Times New Roman" panose="02020603050405020304" pitchFamily="18" charset="0"/>
                </a:defRPr>
              </a:lvl3pPr>
              <a:lvl4pPr>
                <a:tabLst>
                  <a:tab pos="4800600" algn="l"/>
                  <a:tab pos="5956300" algn="l"/>
                </a:tabLst>
                <a:defRPr sz="2400">
                  <a:solidFill>
                    <a:schemeClr val="tx1"/>
                  </a:solidFill>
                  <a:latin typeface="Times New Roman" panose="02020603050405020304" pitchFamily="18" charset="0"/>
                </a:defRPr>
              </a:lvl4pPr>
              <a:lvl5pPr>
                <a:tabLst>
                  <a:tab pos="4800600" algn="l"/>
                  <a:tab pos="5956300"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4800600" algn="l"/>
                  <a:tab pos="5956300"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4800600" algn="l"/>
                  <a:tab pos="5956300"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4800600" algn="l"/>
                  <a:tab pos="5956300"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4800600" algn="l"/>
                  <a:tab pos="5956300" algn="l"/>
                </a:tabLst>
                <a:defRPr sz="2400">
                  <a:solidFill>
                    <a:schemeClr val="tx1"/>
                  </a:solidFill>
                  <a:latin typeface="Times New Roman" panose="02020603050405020304" pitchFamily="18" charset="0"/>
                </a:defRPr>
              </a:lvl9pPr>
            </a:lstStyle>
            <a:p>
              <a:pPr>
                <a:spcBef>
                  <a:spcPct val="50000"/>
                </a:spcBef>
              </a:pPr>
              <a:r>
                <a:rPr lang="en-US" altLang="en-US" sz="2200" b="1">
                  <a:latin typeface="Arial" panose="020B0604020202020204" pitchFamily="34" charset="0"/>
                </a:rPr>
                <a:t>		By oxidative</a:t>
              </a:r>
              <a:br>
                <a:rPr lang="en-US" altLang="en-US" sz="2200" b="1">
                  <a:latin typeface="Arial" panose="020B0604020202020204" pitchFamily="34" charset="0"/>
                </a:rPr>
              </a:br>
              <a:r>
                <a:rPr lang="en-US" altLang="en-US" sz="2200" b="1">
                  <a:latin typeface="Arial" panose="020B0604020202020204" pitchFamily="34" charset="0"/>
                </a:rPr>
                <a:t> Stage of process 	 Direct 	phosphorylation</a:t>
              </a:r>
              <a:r>
                <a:rPr lang="en-US" altLang="en-US" sz="2200" b="1" baseline="30000">
                  <a:latin typeface="Arial" panose="020B0604020202020204" pitchFamily="34" charset="0"/>
                </a:rPr>
                <a:t>a</a:t>
              </a:r>
            </a:p>
          </p:txBody>
        </p:sp>
        <p:sp>
          <p:nvSpPr>
            <p:cNvPr id="71699" name="Text Box 19">
              <a:extLst>
                <a:ext uri="{FF2B5EF4-FFF2-40B4-BE49-F238E27FC236}">
                  <a16:creationId xmlns:a16="http://schemas.microsoft.com/office/drawing/2014/main" id="{DC3D3B1C-F5E9-4EC7-93AB-ACAC0DFB2042}"/>
                </a:ext>
              </a:extLst>
            </p:cNvPr>
            <p:cNvSpPr txBox="1">
              <a:spLocks noChangeArrowheads="1"/>
            </p:cNvSpPr>
            <p:nvPr/>
          </p:nvSpPr>
          <p:spPr bwMode="auto">
            <a:xfrm>
              <a:off x="420" y="3119"/>
              <a:ext cx="5340" cy="1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aseline="30000">
                  <a:latin typeface="Arial" panose="020B0604020202020204" pitchFamily="34" charset="0"/>
                </a:rPr>
                <a:t>a</a:t>
              </a:r>
              <a:r>
                <a:rPr lang="en-US" altLang="en-US" sz="1800">
                  <a:latin typeface="Arial" panose="020B0604020202020204" pitchFamily="34" charset="0"/>
                </a:rPr>
                <a:t>Refers to adenosine triphosphate (ATP) produced by transferring H</a:t>
              </a:r>
              <a:r>
                <a:rPr lang="en-US" altLang="en-US" sz="1800" baseline="30000">
                  <a:latin typeface="Arial" panose="020B0604020202020204" pitchFamily="34" charset="0"/>
                </a:rPr>
                <a:t>+</a:t>
              </a:r>
              <a:r>
                <a:rPr lang="en-US" altLang="en-US" sz="1800">
                  <a:latin typeface="Arial" panose="020B0604020202020204" pitchFamily="34" charset="0"/>
                </a:rPr>
                <a:t> and electrons to the electron transport chain. </a:t>
              </a:r>
              <a:r>
                <a:rPr lang="en-US" altLang="en-US" sz="1800" baseline="30000">
                  <a:latin typeface="Arial" panose="020B0604020202020204" pitchFamily="34" charset="0"/>
                </a:rPr>
                <a:t>b</a:t>
              </a:r>
              <a:r>
                <a:rPr lang="en-US" altLang="en-US" sz="1800">
                  <a:latin typeface="Arial" panose="020B0604020202020204" pitchFamily="34" charset="0"/>
                </a:rPr>
                <a:t>The energy yield differs depending on whether reduced nicotinamide adenine dinucleotide (NADH) or reduced flavin adenine dinucleotide (FADH) is the carrier molecule to transport the electron through the mitochondrial membrane and the electron transport chain, with NADH yielding up to 39 molecules of a ATP and FADH yielding 37 molecules of ATP.</a:t>
              </a:r>
              <a:endParaRPr lang="en-US" altLang="en-US"/>
            </a:p>
          </p:txBody>
        </p:sp>
        <p:sp>
          <p:nvSpPr>
            <p:cNvPr id="71701" name="Line 21">
              <a:extLst>
                <a:ext uri="{FF2B5EF4-FFF2-40B4-BE49-F238E27FC236}">
                  <a16:creationId xmlns:a16="http://schemas.microsoft.com/office/drawing/2014/main" id="{DE7E1AB7-B244-43CF-9577-7C9F237A0E44}"/>
                </a:ext>
              </a:extLst>
            </p:cNvPr>
            <p:cNvSpPr>
              <a:spLocks noChangeShapeType="1"/>
            </p:cNvSpPr>
            <p:nvPr/>
          </p:nvSpPr>
          <p:spPr bwMode="auto">
            <a:xfrm>
              <a:off x="3695" y="2432"/>
              <a:ext cx="14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02" name="Line 22">
              <a:extLst>
                <a:ext uri="{FF2B5EF4-FFF2-40B4-BE49-F238E27FC236}">
                  <a16:creationId xmlns:a16="http://schemas.microsoft.com/office/drawing/2014/main" id="{7866B8D4-09FC-46CE-B39D-1AA38A4A350D}"/>
                </a:ext>
              </a:extLst>
            </p:cNvPr>
            <p:cNvSpPr>
              <a:spLocks noChangeShapeType="1"/>
            </p:cNvSpPr>
            <p:nvPr/>
          </p:nvSpPr>
          <p:spPr bwMode="auto">
            <a:xfrm>
              <a:off x="3695" y="2744"/>
              <a:ext cx="14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04" name="Text Box 24">
              <a:extLst>
                <a:ext uri="{FF2B5EF4-FFF2-40B4-BE49-F238E27FC236}">
                  <a16:creationId xmlns:a16="http://schemas.microsoft.com/office/drawing/2014/main" id="{D9E9926E-0B66-4AC7-8313-43C2F663AD96}"/>
                </a:ext>
              </a:extLst>
            </p:cNvPr>
            <p:cNvSpPr txBox="1">
              <a:spLocks noChangeArrowheads="1"/>
            </p:cNvSpPr>
            <p:nvPr/>
          </p:nvSpPr>
          <p:spPr bwMode="auto">
            <a:xfrm>
              <a:off x="411" y="2796"/>
              <a:ext cx="5220"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6286500" algn="ctr"/>
                </a:tabLst>
                <a:defRPr sz="2400">
                  <a:solidFill>
                    <a:schemeClr val="tx1"/>
                  </a:solidFill>
                  <a:latin typeface="Times New Roman" panose="02020603050405020304" pitchFamily="18" charset="0"/>
                </a:defRPr>
              </a:lvl1pPr>
              <a:lvl2pPr>
                <a:tabLst>
                  <a:tab pos="6286500" algn="ctr"/>
                </a:tabLst>
                <a:defRPr sz="2400">
                  <a:solidFill>
                    <a:schemeClr val="tx1"/>
                  </a:solidFill>
                  <a:latin typeface="Times New Roman" panose="02020603050405020304" pitchFamily="18" charset="0"/>
                </a:defRPr>
              </a:lvl2pPr>
              <a:lvl3pPr>
                <a:tabLst>
                  <a:tab pos="6286500" algn="ctr"/>
                </a:tabLst>
                <a:defRPr sz="2400">
                  <a:solidFill>
                    <a:schemeClr val="tx1"/>
                  </a:solidFill>
                  <a:latin typeface="Times New Roman" panose="02020603050405020304" pitchFamily="18" charset="0"/>
                </a:defRPr>
              </a:lvl3pPr>
              <a:lvl4pPr>
                <a:tabLst>
                  <a:tab pos="6286500" algn="ctr"/>
                </a:tabLst>
                <a:defRPr sz="2400">
                  <a:solidFill>
                    <a:schemeClr val="tx1"/>
                  </a:solidFill>
                  <a:latin typeface="Times New Roman" panose="02020603050405020304" pitchFamily="18" charset="0"/>
                </a:defRPr>
              </a:lvl4pPr>
              <a:lvl5pPr>
                <a:tabLst>
                  <a:tab pos="6286500" algn="ctr"/>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6286500" algn="ctr"/>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6286500" algn="ctr"/>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6286500" algn="ctr"/>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6286500" algn="ctr"/>
                </a:tabLst>
                <a:defRPr sz="2400">
                  <a:solidFill>
                    <a:schemeClr val="tx1"/>
                  </a:solidFill>
                  <a:latin typeface="Times New Roman" panose="02020603050405020304" pitchFamily="18" charset="0"/>
                </a:defRPr>
              </a:lvl9pPr>
            </a:lstStyle>
            <a:p>
              <a:pPr>
                <a:spcBef>
                  <a:spcPct val="50000"/>
                </a:spcBef>
              </a:pPr>
              <a:r>
                <a:rPr lang="en-US" altLang="en-US" sz="2200">
                  <a:latin typeface="Arial" panose="020B0604020202020204" pitchFamily="34" charset="0"/>
                </a:rPr>
                <a:t>Total	37-39</a:t>
              </a:r>
              <a:endParaRPr lang="en-US" altLang="en-US">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71693"/>
                                        </p:tgtEl>
                                        <p:attrNameLst>
                                          <p:attrName>style.visibility</p:attrName>
                                        </p:attrNameLst>
                                      </p:cBhvr>
                                      <p:to>
                                        <p:strVal val="visible"/>
                                      </p:to>
                                    </p:set>
                                    <p:animEffect transition="in" filter="wipe(left)">
                                      <p:cBhvr>
                                        <p:cTn id="7" dur="500"/>
                                        <p:tgtEl>
                                          <p:spTgt spid="7169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1694"/>
                                        </p:tgtEl>
                                        <p:attrNameLst>
                                          <p:attrName>style.visibility</p:attrName>
                                        </p:attrNameLst>
                                      </p:cBhvr>
                                      <p:to>
                                        <p:strVal val="visible"/>
                                      </p:to>
                                    </p:set>
                                    <p:animEffect transition="in" filter="wipe(left)">
                                      <p:cBhvr>
                                        <p:cTn id="11" dur="500"/>
                                        <p:tgtEl>
                                          <p:spTgt spid="71694"/>
                                        </p:tgtEl>
                                      </p:cBhvr>
                                    </p:animEffect>
                                  </p:childTnLst>
                                </p:cTn>
                              </p:par>
                            </p:childTnLst>
                          </p:cTn>
                        </p:par>
                        <p:par>
                          <p:cTn id="12" fill="hold" nodeType="afterGroup">
                            <p:stCondLst>
                              <p:cond delay="1000"/>
                            </p:stCondLst>
                            <p:childTnLst>
                              <p:par>
                                <p:cTn id="13" presetID="1" presetClass="entr" presetSubtype="0" fill="hold" nodeType="afterEffect">
                                  <p:stCondLst>
                                    <p:cond delay="0"/>
                                  </p:stCondLst>
                                  <p:childTnLst>
                                    <p:set>
                                      <p:cBhvr>
                                        <p:cTn id="14" dur="1" fill="hold">
                                          <p:stCondLst>
                                            <p:cond delay="499"/>
                                          </p:stCondLst>
                                        </p:cTn>
                                        <p:tgtEl>
                                          <p:spTgt spid="717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4"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a:extLst>
              <a:ext uri="{FF2B5EF4-FFF2-40B4-BE49-F238E27FC236}">
                <a16:creationId xmlns:a16="http://schemas.microsoft.com/office/drawing/2014/main" id="{F82BD3C3-DF9C-4342-8BEB-B7BBD29E28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3971" name="Rectangle 3">
            <a:extLst>
              <a:ext uri="{FF2B5EF4-FFF2-40B4-BE49-F238E27FC236}">
                <a16:creationId xmlns:a16="http://schemas.microsoft.com/office/drawing/2014/main" id="{41464574-9A61-4DDB-AA17-B01872A7AA01}"/>
              </a:ext>
            </a:extLst>
          </p:cNvPr>
          <p:cNvSpPr>
            <a:spLocks noChangeArrowheads="1"/>
          </p:cNvSpPr>
          <p:nvPr/>
        </p:nvSpPr>
        <p:spPr bwMode="auto">
          <a:xfrm>
            <a:off x="1601788" y="1479550"/>
            <a:ext cx="6543675" cy="2398713"/>
          </a:xfrm>
          <a:prstGeom prst="rect">
            <a:avLst/>
          </a:prstGeom>
          <a:solidFill>
            <a:schemeClr val="hlink"/>
          </a:solidFill>
          <a:ln w="12700">
            <a:solidFill>
              <a:srgbClr val="000080"/>
            </a:solidFill>
            <a:miter lim="800000"/>
            <a:headEnd/>
            <a:tailEnd/>
          </a:ln>
          <a:effectLst>
            <a:outerShdw dist="107763" dir="2700000" algn="ctr" rotWithShape="0">
              <a:schemeClr val="bg2">
                <a:alpha val="50000"/>
              </a:schemeClr>
            </a:outerShdw>
          </a:effectLst>
        </p:spPr>
        <p:txBody>
          <a:bodyPr wrap="none" anchor="ctr"/>
          <a:lstStyle/>
          <a:p>
            <a:pPr algn="ctr"/>
            <a:endParaRPr lang="en-US" altLang="en-US"/>
          </a:p>
        </p:txBody>
      </p:sp>
      <p:sp>
        <p:nvSpPr>
          <p:cNvPr id="83972" name="Text Box 4">
            <a:extLst>
              <a:ext uri="{FF2B5EF4-FFF2-40B4-BE49-F238E27FC236}">
                <a16:creationId xmlns:a16="http://schemas.microsoft.com/office/drawing/2014/main" id="{E618A240-7B04-4876-B8DB-19A999DB2C1B}"/>
              </a:ext>
            </a:extLst>
          </p:cNvPr>
          <p:cNvSpPr txBox="1">
            <a:spLocks noChangeArrowheads="1"/>
          </p:cNvSpPr>
          <p:nvPr/>
        </p:nvSpPr>
        <p:spPr bwMode="auto">
          <a:xfrm>
            <a:off x="568325" y="403225"/>
            <a:ext cx="73517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latin typeface="Arial" panose="020B0604020202020204" pitchFamily="34" charset="0"/>
              </a:rPr>
              <a:t>Learning Objectives</a:t>
            </a:r>
            <a:endParaRPr lang="en-US" altLang="en-US" b="1">
              <a:latin typeface="Arial" panose="020B0604020202020204" pitchFamily="34" charset="0"/>
            </a:endParaRPr>
          </a:p>
        </p:txBody>
      </p:sp>
      <p:sp>
        <p:nvSpPr>
          <p:cNvPr id="83973" name="Text Box 5">
            <a:extLst>
              <a:ext uri="{FF2B5EF4-FFF2-40B4-BE49-F238E27FC236}">
                <a16:creationId xmlns:a16="http://schemas.microsoft.com/office/drawing/2014/main" id="{25F7595C-2369-4EAC-9806-D1E9F71957CF}"/>
              </a:ext>
            </a:extLst>
          </p:cNvPr>
          <p:cNvSpPr txBox="1">
            <a:spLocks noChangeArrowheads="1"/>
          </p:cNvSpPr>
          <p:nvPr/>
        </p:nvSpPr>
        <p:spPr bwMode="auto">
          <a:xfrm>
            <a:off x="1601788" y="1604963"/>
            <a:ext cx="642461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tabLst>
                <a:tab pos="279400" algn="l"/>
              </a:tabLst>
              <a:defRPr sz="2400">
                <a:solidFill>
                  <a:schemeClr val="tx1"/>
                </a:solidFill>
                <a:latin typeface="Times New Roman" panose="02020603050405020304" pitchFamily="18" charset="0"/>
              </a:defRPr>
            </a:lvl1pPr>
            <a:lvl2pPr marL="742950">
              <a:tabLst>
                <a:tab pos="279400" algn="l"/>
              </a:tabLst>
              <a:defRPr sz="2400">
                <a:solidFill>
                  <a:schemeClr val="tx1"/>
                </a:solidFill>
                <a:latin typeface="Times New Roman" panose="02020603050405020304" pitchFamily="18" charset="0"/>
              </a:defRPr>
            </a:lvl2pPr>
            <a:lvl3pPr>
              <a:tabLst>
                <a:tab pos="279400" algn="l"/>
              </a:tabLst>
              <a:defRPr sz="2400">
                <a:solidFill>
                  <a:schemeClr val="tx1"/>
                </a:solidFill>
                <a:latin typeface="Times New Roman" panose="02020603050405020304" pitchFamily="18" charset="0"/>
              </a:defRPr>
            </a:lvl3pPr>
            <a:lvl4pPr>
              <a:tabLst>
                <a:tab pos="279400" algn="l"/>
              </a:tabLst>
              <a:defRPr sz="2400">
                <a:solidFill>
                  <a:schemeClr val="tx1"/>
                </a:solidFill>
                <a:latin typeface="Times New Roman" panose="02020603050405020304" pitchFamily="18" charset="0"/>
              </a:defRPr>
            </a:lvl4pPr>
            <a:lvl5pPr>
              <a:tabLst>
                <a:tab pos="279400"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279400"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279400"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279400"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279400" algn="l"/>
              </a:tabLst>
              <a:defRPr sz="2400">
                <a:solidFill>
                  <a:schemeClr val="tx1"/>
                </a:solidFill>
                <a:latin typeface="Times New Roman" panose="02020603050405020304" pitchFamily="18" charset="0"/>
              </a:defRPr>
            </a:lvl9pPr>
          </a:lstStyle>
          <a:p>
            <a:pPr>
              <a:spcBef>
                <a:spcPct val="50000"/>
              </a:spcBef>
            </a:pPr>
            <a:r>
              <a:rPr lang="en-US" altLang="en-US">
                <a:latin typeface="Wingdings" panose="05000000000000000000" pitchFamily="2" charset="2"/>
              </a:rPr>
              <a:t>w</a:t>
            </a:r>
            <a:r>
              <a:rPr lang="en-US" altLang="en-US">
                <a:latin typeface="Arial" panose="020B0604020202020204" pitchFamily="34" charset="0"/>
              </a:rPr>
              <a:t> Learn how exercise affects metabolism and </a:t>
            </a:r>
            <a:br>
              <a:rPr lang="en-US" altLang="en-US">
                <a:latin typeface="Arial" panose="020B0604020202020204" pitchFamily="34" charset="0"/>
              </a:rPr>
            </a:br>
            <a:r>
              <a:rPr lang="en-US" altLang="en-US">
                <a:latin typeface="Arial" panose="020B0604020202020204" pitchFamily="34" charset="0"/>
              </a:rPr>
              <a:t>	how metabolism can be monitored to </a:t>
            </a:r>
            <a:br>
              <a:rPr lang="en-US" altLang="en-US">
                <a:latin typeface="Arial" panose="020B0604020202020204" pitchFamily="34" charset="0"/>
              </a:rPr>
            </a:br>
            <a:r>
              <a:rPr lang="en-US" altLang="en-US">
                <a:latin typeface="Arial" panose="020B0604020202020204" pitchFamily="34" charset="0"/>
              </a:rPr>
              <a:t>	determine energy expenditure.</a:t>
            </a:r>
          </a:p>
        </p:txBody>
      </p:sp>
      <p:sp>
        <p:nvSpPr>
          <p:cNvPr id="83974" name="Text Box 6">
            <a:extLst>
              <a:ext uri="{FF2B5EF4-FFF2-40B4-BE49-F238E27FC236}">
                <a16:creationId xmlns:a16="http://schemas.microsoft.com/office/drawing/2014/main" id="{C033A3DF-C443-438E-B477-46C4DCA5FB05}"/>
              </a:ext>
            </a:extLst>
          </p:cNvPr>
          <p:cNvSpPr txBox="1">
            <a:spLocks noChangeArrowheads="1"/>
          </p:cNvSpPr>
          <p:nvPr/>
        </p:nvSpPr>
        <p:spPr bwMode="auto">
          <a:xfrm>
            <a:off x="1601788" y="2936875"/>
            <a:ext cx="65151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tabLst>
                <a:tab pos="279400" algn="l"/>
              </a:tabLst>
              <a:defRPr sz="2400">
                <a:solidFill>
                  <a:schemeClr val="tx1"/>
                </a:solidFill>
                <a:latin typeface="Times New Roman" panose="02020603050405020304" pitchFamily="18" charset="0"/>
              </a:defRPr>
            </a:lvl1pPr>
            <a:lvl2pPr>
              <a:tabLst>
                <a:tab pos="279400" algn="l"/>
              </a:tabLst>
              <a:defRPr sz="2400">
                <a:solidFill>
                  <a:schemeClr val="tx1"/>
                </a:solidFill>
                <a:latin typeface="Times New Roman" panose="02020603050405020304" pitchFamily="18" charset="0"/>
              </a:defRPr>
            </a:lvl2pPr>
            <a:lvl3pPr>
              <a:tabLst>
                <a:tab pos="279400" algn="l"/>
              </a:tabLst>
              <a:defRPr sz="2400">
                <a:solidFill>
                  <a:schemeClr val="tx1"/>
                </a:solidFill>
                <a:latin typeface="Times New Roman" panose="02020603050405020304" pitchFamily="18" charset="0"/>
              </a:defRPr>
            </a:lvl3pPr>
            <a:lvl4pPr>
              <a:tabLst>
                <a:tab pos="279400" algn="l"/>
              </a:tabLst>
              <a:defRPr sz="2400">
                <a:solidFill>
                  <a:schemeClr val="tx1"/>
                </a:solidFill>
                <a:latin typeface="Times New Roman" panose="02020603050405020304" pitchFamily="18" charset="0"/>
              </a:defRPr>
            </a:lvl4pPr>
            <a:lvl5pPr>
              <a:tabLst>
                <a:tab pos="279400"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279400"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279400"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279400"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279400" algn="l"/>
              </a:tabLst>
              <a:defRPr sz="2400">
                <a:solidFill>
                  <a:schemeClr val="tx1"/>
                </a:solidFill>
                <a:latin typeface="Times New Roman" panose="02020603050405020304" pitchFamily="18" charset="0"/>
              </a:defRPr>
            </a:lvl9pPr>
          </a:lstStyle>
          <a:p>
            <a:pPr>
              <a:spcBef>
                <a:spcPct val="50000"/>
              </a:spcBef>
            </a:pPr>
            <a:r>
              <a:rPr lang="en-US" altLang="en-US">
                <a:latin typeface="Wingdings" panose="05000000000000000000" pitchFamily="2" charset="2"/>
              </a:rPr>
              <a:t>w</a:t>
            </a:r>
            <a:r>
              <a:rPr lang="en-US" altLang="en-US">
                <a:latin typeface="Arial" panose="020B0604020202020204" pitchFamily="34" charset="0"/>
              </a:rPr>
              <a:t> Discover the underlying causes and sites of </a:t>
            </a:r>
            <a:br>
              <a:rPr lang="en-US" altLang="en-US">
                <a:latin typeface="Arial" panose="020B0604020202020204" pitchFamily="34" charset="0"/>
              </a:rPr>
            </a:br>
            <a:r>
              <a:rPr lang="en-US" altLang="en-US">
                <a:latin typeface="Arial" panose="020B0604020202020204" pitchFamily="34" charset="0"/>
              </a:rPr>
              <a:t>	fatigue in muscles.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972"/>
                                        </p:tgtEl>
                                        <p:attrNameLst>
                                          <p:attrName>style.visibility</p:attrName>
                                        </p:attrNameLst>
                                      </p:cBhvr>
                                      <p:to>
                                        <p:strVal val="visible"/>
                                      </p:to>
                                    </p:set>
                                    <p:animEffect transition="in" filter="wipe(left)">
                                      <p:cBhvr>
                                        <p:cTn id="7" dur="500"/>
                                        <p:tgtEl>
                                          <p:spTgt spid="83972"/>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3971"/>
                                        </p:tgtEl>
                                        <p:attrNameLst>
                                          <p:attrName>style.visibility</p:attrName>
                                        </p:attrNameLst>
                                      </p:cBhvr>
                                      <p:to>
                                        <p:strVal val="visible"/>
                                      </p:to>
                                    </p:set>
                                    <p:animEffect transition="in" filter="wipe(down)">
                                      <p:cBhvr>
                                        <p:cTn id="11" dur="500"/>
                                        <p:tgtEl>
                                          <p:spTgt spid="83971"/>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3973"/>
                                        </p:tgtEl>
                                        <p:attrNameLst>
                                          <p:attrName>style.visibility</p:attrName>
                                        </p:attrNameLst>
                                      </p:cBhvr>
                                      <p:to>
                                        <p:strVal val="visible"/>
                                      </p:to>
                                    </p:set>
                                    <p:animEffect transition="in" filter="wipe(left)">
                                      <p:cBhvr>
                                        <p:cTn id="15" dur="500"/>
                                        <p:tgtEl>
                                          <p:spTgt spid="8397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3974"/>
                                        </p:tgtEl>
                                        <p:attrNameLst>
                                          <p:attrName>style.visibility</p:attrName>
                                        </p:attrNameLst>
                                      </p:cBhvr>
                                      <p:to>
                                        <p:strVal val="visible"/>
                                      </p:to>
                                    </p:set>
                                    <p:animEffect transition="in" filter="wipe(left)">
                                      <p:cBhvr>
                                        <p:cTn id="20" dur="500"/>
                                        <p:tgtEl>
                                          <p:spTgt spid="839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animBg="1" autoUpdateAnimBg="0"/>
      <p:bldP spid="83972" grpId="0" autoUpdateAnimBg="0"/>
      <p:bldP spid="83973" grpId="0" autoUpdateAnimBg="0"/>
      <p:bldP spid="83974"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a:extLst>
              <a:ext uri="{FF2B5EF4-FFF2-40B4-BE49-F238E27FC236}">
                <a16:creationId xmlns:a16="http://schemas.microsoft.com/office/drawing/2014/main" id="{890A6337-1E01-4101-8C28-3F36D4DC7C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23" name="Text Box 3">
            <a:extLst>
              <a:ext uri="{FF2B5EF4-FFF2-40B4-BE49-F238E27FC236}">
                <a16:creationId xmlns:a16="http://schemas.microsoft.com/office/drawing/2014/main" id="{A0B74E4D-265F-428F-81CF-A9C87FC8EB2A}"/>
              </a:ext>
            </a:extLst>
          </p:cNvPr>
          <p:cNvSpPr txBox="1">
            <a:spLocks noChangeArrowheads="1"/>
          </p:cNvSpPr>
          <p:nvPr/>
        </p:nvSpPr>
        <p:spPr bwMode="auto">
          <a:xfrm>
            <a:off x="381000" y="533400"/>
            <a:ext cx="8763000"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pPr>
            <a:r>
              <a:rPr lang="en-US" altLang="en-US" sz="3400" b="1">
                <a:solidFill>
                  <a:schemeClr val="accent2"/>
                </a:solidFill>
                <a:latin typeface="Arial" panose="020B0604020202020204" pitchFamily="34" charset="0"/>
              </a:rPr>
              <a:t>METABOLISM OF FAT</a:t>
            </a:r>
            <a:endParaRPr lang="en-US" altLang="en-US" b="1">
              <a:latin typeface="Arial" panose="020B0604020202020204" pitchFamily="34" charset="0"/>
            </a:endParaRPr>
          </a:p>
        </p:txBody>
      </p:sp>
      <p:pic>
        <p:nvPicPr>
          <p:cNvPr id="30726" name="Picture 6">
            <a:extLst>
              <a:ext uri="{FF2B5EF4-FFF2-40B4-BE49-F238E27FC236}">
                <a16:creationId xmlns:a16="http://schemas.microsoft.com/office/drawing/2014/main" id="{1473B7D6-359D-4A9B-A504-CBB8E7BE54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188" y="1252538"/>
            <a:ext cx="7134225" cy="5038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wipe(left)">
                                      <p:cBhvr>
                                        <p:cTn id="7" dur="500"/>
                                        <p:tgtEl>
                                          <p:spTgt spid="30723"/>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30726"/>
                                        </p:tgtEl>
                                        <p:attrNameLst>
                                          <p:attrName>style.visibility</p:attrName>
                                        </p:attrNameLst>
                                      </p:cBhvr>
                                      <p:to>
                                        <p:strVal val="visible"/>
                                      </p:to>
                                    </p:set>
                                    <p:anim calcmode="lin" valueType="num">
                                      <p:cBhvr>
                                        <p:cTn id="11" dur="500" fill="hold"/>
                                        <p:tgtEl>
                                          <p:spTgt spid="30726"/>
                                        </p:tgtEl>
                                        <p:attrNameLst>
                                          <p:attrName>ppt_w</p:attrName>
                                        </p:attrNameLst>
                                      </p:cBhvr>
                                      <p:tavLst>
                                        <p:tav tm="0">
                                          <p:val>
                                            <p:fltVal val="0"/>
                                          </p:val>
                                        </p:tav>
                                        <p:tav tm="100000">
                                          <p:val>
                                            <p:strVal val="#ppt_w"/>
                                          </p:val>
                                        </p:tav>
                                      </p:tavLst>
                                    </p:anim>
                                    <p:anim calcmode="lin" valueType="num">
                                      <p:cBhvr>
                                        <p:cTn id="12" dur="500" fill="hold"/>
                                        <p:tgtEl>
                                          <p:spTgt spid="30726"/>
                                        </p:tgtEl>
                                        <p:attrNameLst>
                                          <p:attrName>ppt_h</p:attrName>
                                        </p:attrNameLst>
                                      </p:cBhvr>
                                      <p:tavLst>
                                        <p:tav tm="0">
                                          <p:val>
                                            <p:fltVal val="0"/>
                                          </p:val>
                                        </p:tav>
                                        <p:tav tm="100000">
                                          <p:val>
                                            <p:strVal val="#ppt_h"/>
                                          </p:val>
                                        </p:tav>
                                      </p:tavLst>
                                    </p:anim>
                                    <p:anim calcmode="lin" valueType="num">
                                      <p:cBhvr>
                                        <p:cTn id="13" dur="500" fill="hold"/>
                                        <p:tgtEl>
                                          <p:spTgt spid="30726"/>
                                        </p:tgtEl>
                                        <p:attrNameLst>
                                          <p:attrName>ppt_x</p:attrName>
                                        </p:attrNameLst>
                                      </p:cBhvr>
                                      <p:tavLst>
                                        <p:tav tm="0">
                                          <p:val>
                                            <p:fltVal val="0.5"/>
                                          </p:val>
                                        </p:tav>
                                        <p:tav tm="100000">
                                          <p:val>
                                            <p:strVal val="#ppt_x"/>
                                          </p:val>
                                        </p:tav>
                                      </p:tavLst>
                                    </p:anim>
                                    <p:anim calcmode="lin" valueType="num">
                                      <p:cBhvr>
                                        <p:cTn id="14" dur="500" fill="hold"/>
                                        <p:tgtEl>
                                          <p:spTgt spid="307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19" name="Picture 15">
            <a:extLst>
              <a:ext uri="{FF2B5EF4-FFF2-40B4-BE49-F238E27FC236}">
                <a16:creationId xmlns:a16="http://schemas.microsoft.com/office/drawing/2014/main" id="{FC86BB08-2D5C-44C0-B09A-A16D22514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2720" name="Text Box 16">
            <a:extLst>
              <a:ext uri="{FF2B5EF4-FFF2-40B4-BE49-F238E27FC236}">
                <a16:creationId xmlns:a16="http://schemas.microsoft.com/office/drawing/2014/main" id="{8E78733C-9078-43E0-8B22-1C9097C941B7}"/>
              </a:ext>
            </a:extLst>
          </p:cNvPr>
          <p:cNvSpPr txBox="1">
            <a:spLocks noChangeArrowheads="1"/>
          </p:cNvSpPr>
          <p:nvPr/>
        </p:nvSpPr>
        <p:spPr bwMode="auto">
          <a:xfrm>
            <a:off x="646113" y="234950"/>
            <a:ext cx="8483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chemeClr val="accent2"/>
                </a:solidFill>
                <a:latin typeface="Arial" panose="020B0604020202020204" pitchFamily="34" charset="0"/>
              </a:rPr>
              <a:t>Energy Production From the Oxidation </a:t>
            </a:r>
            <a:br>
              <a:rPr lang="en-US" altLang="en-US" sz="2800" b="1">
                <a:solidFill>
                  <a:schemeClr val="accent2"/>
                </a:solidFill>
                <a:latin typeface="Arial" panose="020B0604020202020204" pitchFamily="34" charset="0"/>
              </a:rPr>
            </a:br>
            <a:r>
              <a:rPr lang="en-US" altLang="en-US" sz="2800" b="1">
                <a:solidFill>
                  <a:schemeClr val="accent2"/>
                </a:solidFill>
                <a:latin typeface="Arial" panose="020B0604020202020204" pitchFamily="34" charset="0"/>
              </a:rPr>
              <a:t>of Palmitic Acid (C</a:t>
            </a:r>
            <a:r>
              <a:rPr lang="en-US" altLang="en-US" sz="2800" b="1" baseline="-25000">
                <a:solidFill>
                  <a:schemeClr val="accent2"/>
                </a:solidFill>
                <a:latin typeface="Arial" panose="020B0604020202020204" pitchFamily="34" charset="0"/>
              </a:rPr>
              <a:t>16</a:t>
            </a:r>
            <a:r>
              <a:rPr lang="en-US" altLang="en-US" sz="2800" b="1">
                <a:solidFill>
                  <a:schemeClr val="accent2"/>
                </a:solidFill>
                <a:latin typeface="Arial" panose="020B0604020202020204" pitchFamily="34" charset="0"/>
              </a:rPr>
              <a:t>H</a:t>
            </a:r>
            <a:r>
              <a:rPr lang="en-US" altLang="en-US" sz="2800" b="1" baseline="-25000">
                <a:solidFill>
                  <a:schemeClr val="accent2"/>
                </a:solidFill>
                <a:latin typeface="Arial" panose="020B0604020202020204" pitchFamily="34" charset="0"/>
              </a:rPr>
              <a:t>32</a:t>
            </a:r>
            <a:r>
              <a:rPr lang="en-US" altLang="en-US" sz="2800" b="1">
                <a:solidFill>
                  <a:schemeClr val="accent2"/>
                </a:solidFill>
                <a:latin typeface="Arial" panose="020B0604020202020204" pitchFamily="34" charset="0"/>
              </a:rPr>
              <a:t>O</a:t>
            </a:r>
            <a:r>
              <a:rPr lang="en-US" altLang="en-US" sz="2800" b="1" baseline="-25000">
                <a:solidFill>
                  <a:schemeClr val="accent2"/>
                </a:solidFill>
                <a:latin typeface="Arial" panose="020B0604020202020204" pitchFamily="34" charset="0"/>
              </a:rPr>
              <a:t>2</a:t>
            </a:r>
            <a:r>
              <a:rPr lang="en-US" altLang="en-US" sz="2800" b="1">
                <a:solidFill>
                  <a:schemeClr val="accent2"/>
                </a:solidFill>
                <a:latin typeface="Arial" panose="020B0604020202020204" pitchFamily="34" charset="0"/>
              </a:rPr>
              <a:t>)</a:t>
            </a:r>
            <a:endParaRPr lang="en-US" altLang="en-US"/>
          </a:p>
        </p:txBody>
      </p:sp>
      <p:grpSp>
        <p:nvGrpSpPr>
          <p:cNvPr id="72731" name="Group 27">
            <a:extLst>
              <a:ext uri="{FF2B5EF4-FFF2-40B4-BE49-F238E27FC236}">
                <a16:creationId xmlns:a16="http://schemas.microsoft.com/office/drawing/2014/main" id="{28CC83DA-6AE4-43F0-BC2D-4A3AF5CD30E5}"/>
              </a:ext>
            </a:extLst>
          </p:cNvPr>
          <p:cNvGrpSpPr>
            <a:grpSpLocks/>
          </p:cNvGrpSpPr>
          <p:nvPr/>
        </p:nvGrpSpPr>
        <p:grpSpPr bwMode="auto">
          <a:xfrm>
            <a:off x="863600" y="1800225"/>
            <a:ext cx="8291513" cy="4449763"/>
            <a:chOff x="544" y="1190"/>
            <a:chExt cx="5223" cy="2803"/>
          </a:xfrm>
        </p:grpSpPr>
        <p:sp>
          <p:nvSpPr>
            <p:cNvPr id="72722" name="Text Box 18">
              <a:extLst>
                <a:ext uri="{FF2B5EF4-FFF2-40B4-BE49-F238E27FC236}">
                  <a16:creationId xmlns:a16="http://schemas.microsoft.com/office/drawing/2014/main" id="{56CF5BCF-A191-4399-A8E4-7CDBD06ACCE7}"/>
                </a:ext>
              </a:extLst>
            </p:cNvPr>
            <p:cNvSpPr txBox="1">
              <a:spLocks noChangeArrowheads="1"/>
            </p:cNvSpPr>
            <p:nvPr/>
          </p:nvSpPr>
          <p:spPr bwMode="auto">
            <a:xfrm>
              <a:off x="547" y="2460"/>
              <a:ext cx="5220" cy="1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962400" algn="ctr"/>
                  <a:tab pos="6400800" algn="ctr"/>
                </a:tabLst>
                <a:defRPr sz="2400">
                  <a:solidFill>
                    <a:schemeClr val="tx1"/>
                  </a:solidFill>
                  <a:latin typeface="Times New Roman" panose="02020603050405020304" pitchFamily="18" charset="0"/>
                </a:defRPr>
              </a:lvl1pPr>
              <a:lvl2pPr>
                <a:tabLst>
                  <a:tab pos="3962400" algn="ctr"/>
                  <a:tab pos="6400800" algn="ctr"/>
                </a:tabLst>
                <a:defRPr sz="2400">
                  <a:solidFill>
                    <a:schemeClr val="tx1"/>
                  </a:solidFill>
                  <a:latin typeface="Times New Roman" panose="02020603050405020304" pitchFamily="18" charset="0"/>
                </a:defRPr>
              </a:lvl2pPr>
              <a:lvl3pPr>
                <a:tabLst>
                  <a:tab pos="3962400" algn="ctr"/>
                  <a:tab pos="6400800" algn="ctr"/>
                </a:tabLst>
                <a:defRPr sz="2400">
                  <a:solidFill>
                    <a:schemeClr val="tx1"/>
                  </a:solidFill>
                  <a:latin typeface="Times New Roman" panose="02020603050405020304" pitchFamily="18" charset="0"/>
                </a:defRPr>
              </a:lvl3pPr>
              <a:lvl4pPr>
                <a:tabLst>
                  <a:tab pos="3962400" algn="ctr"/>
                  <a:tab pos="6400800" algn="ctr"/>
                </a:tabLst>
                <a:defRPr sz="2400">
                  <a:solidFill>
                    <a:schemeClr val="tx1"/>
                  </a:solidFill>
                  <a:latin typeface="Times New Roman" panose="02020603050405020304" pitchFamily="18" charset="0"/>
                </a:defRPr>
              </a:lvl4pPr>
              <a:lvl5pPr>
                <a:tabLst>
                  <a:tab pos="3962400" algn="ctr"/>
                  <a:tab pos="6400800" algn="ctr"/>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3962400" algn="ctr"/>
                  <a:tab pos="6400800" algn="ctr"/>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3962400" algn="ctr"/>
                  <a:tab pos="6400800" algn="ctr"/>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3962400" algn="ctr"/>
                  <a:tab pos="6400800" algn="ctr"/>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3962400" algn="ctr"/>
                  <a:tab pos="6400800" algn="ctr"/>
                </a:tabLst>
                <a:defRPr sz="2400">
                  <a:solidFill>
                    <a:schemeClr val="tx1"/>
                  </a:solidFill>
                  <a:latin typeface="Times New Roman" panose="02020603050405020304" pitchFamily="18" charset="0"/>
                </a:defRPr>
              </a:lvl9pPr>
            </a:lstStyle>
            <a:p>
              <a:pPr>
                <a:spcBef>
                  <a:spcPct val="50000"/>
                </a:spcBef>
              </a:pPr>
              <a:r>
                <a:rPr lang="en-US" altLang="en-US" sz="2200">
                  <a:latin typeface="Arial" panose="020B0604020202020204" pitchFamily="34" charset="0"/>
                </a:rPr>
                <a:t>Fatty acid activation	0	–2</a:t>
              </a:r>
            </a:p>
            <a:p>
              <a:pPr>
                <a:spcBef>
                  <a:spcPct val="50000"/>
                </a:spcBef>
              </a:pPr>
              <a:r>
                <a:rPr lang="en-US" altLang="en-US" sz="2200">
                  <a:latin typeface="Arial" panose="020B0604020202020204" pitchFamily="34" charset="0"/>
                  <a:sym typeface="Symbol" panose="05050102010706020507" pitchFamily="18" charset="2"/>
                </a:rPr>
                <a:t></a:t>
              </a:r>
              <a:r>
                <a:rPr lang="en-US" altLang="en-US" sz="2200">
                  <a:latin typeface="Arial" panose="020B0604020202020204" pitchFamily="34" charset="0"/>
                </a:rPr>
                <a:t>-oxidation	0	35</a:t>
              </a:r>
            </a:p>
            <a:p>
              <a:pPr>
                <a:spcBef>
                  <a:spcPct val="50000"/>
                </a:spcBef>
              </a:pPr>
              <a:r>
                <a:rPr lang="en-US" altLang="en-US" sz="2200">
                  <a:latin typeface="Arial" panose="020B0604020202020204" pitchFamily="34" charset="0"/>
                </a:rPr>
                <a:t>Krebs cycle	8	88</a:t>
              </a:r>
            </a:p>
            <a:p>
              <a:pPr>
                <a:spcBef>
                  <a:spcPct val="50000"/>
                </a:spcBef>
              </a:pPr>
              <a:r>
                <a:rPr lang="en-US" altLang="en-US" sz="2200">
                  <a:latin typeface="Arial" panose="020B0604020202020204" pitchFamily="34" charset="0"/>
                </a:rPr>
                <a:t>Subtotal	8	121</a:t>
              </a:r>
              <a:endParaRPr lang="en-US" altLang="en-US">
                <a:latin typeface="Arial" panose="020B0604020202020204" pitchFamily="34" charset="0"/>
              </a:endParaRPr>
            </a:p>
          </p:txBody>
        </p:sp>
        <p:sp>
          <p:nvSpPr>
            <p:cNvPr id="72723" name="Line 19">
              <a:extLst>
                <a:ext uri="{FF2B5EF4-FFF2-40B4-BE49-F238E27FC236}">
                  <a16:creationId xmlns:a16="http://schemas.microsoft.com/office/drawing/2014/main" id="{C2A81DE8-D9AE-4E26-9412-14A69CF2ED08}"/>
                </a:ext>
              </a:extLst>
            </p:cNvPr>
            <p:cNvSpPr>
              <a:spLocks noChangeShapeType="1"/>
            </p:cNvSpPr>
            <p:nvPr/>
          </p:nvSpPr>
          <p:spPr bwMode="auto">
            <a:xfrm>
              <a:off x="601" y="2413"/>
              <a:ext cx="4726"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24" name="Text Box 20">
              <a:extLst>
                <a:ext uri="{FF2B5EF4-FFF2-40B4-BE49-F238E27FC236}">
                  <a16:creationId xmlns:a16="http://schemas.microsoft.com/office/drawing/2014/main" id="{879FD107-EB46-47FF-8A91-D13FED04469E}"/>
                </a:ext>
              </a:extLst>
            </p:cNvPr>
            <p:cNvSpPr txBox="1">
              <a:spLocks noChangeArrowheads="1"/>
            </p:cNvSpPr>
            <p:nvPr/>
          </p:nvSpPr>
          <p:spPr bwMode="auto">
            <a:xfrm>
              <a:off x="544" y="1894"/>
              <a:ext cx="5056"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975100" algn="ctr"/>
                  <a:tab pos="6400800" algn="ctr"/>
                </a:tabLst>
                <a:defRPr sz="2400">
                  <a:solidFill>
                    <a:schemeClr val="tx1"/>
                  </a:solidFill>
                  <a:latin typeface="Times New Roman" panose="02020603050405020304" pitchFamily="18" charset="0"/>
                </a:defRPr>
              </a:lvl1pPr>
              <a:lvl2pPr>
                <a:tabLst>
                  <a:tab pos="3975100" algn="ctr"/>
                  <a:tab pos="6400800" algn="ctr"/>
                </a:tabLst>
                <a:defRPr sz="2400">
                  <a:solidFill>
                    <a:schemeClr val="tx1"/>
                  </a:solidFill>
                  <a:latin typeface="Times New Roman" panose="02020603050405020304" pitchFamily="18" charset="0"/>
                </a:defRPr>
              </a:lvl2pPr>
              <a:lvl3pPr>
                <a:tabLst>
                  <a:tab pos="3975100" algn="ctr"/>
                  <a:tab pos="6400800" algn="ctr"/>
                </a:tabLst>
                <a:defRPr sz="2400">
                  <a:solidFill>
                    <a:schemeClr val="tx1"/>
                  </a:solidFill>
                  <a:latin typeface="Times New Roman" panose="02020603050405020304" pitchFamily="18" charset="0"/>
                </a:defRPr>
              </a:lvl3pPr>
              <a:lvl4pPr>
                <a:tabLst>
                  <a:tab pos="3975100" algn="ctr"/>
                  <a:tab pos="6400800" algn="ctr"/>
                </a:tabLst>
                <a:defRPr sz="2400">
                  <a:solidFill>
                    <a:schemeClr val="tx1"/>
                  </a:solidFill>
                  <a:latin typeface="Times New Roman" panose="02020603050405020304" pitchFamily="18" charset="0"/>
                </a:defRPr>
              </a:lvl4pPr>
              <a:lvl5pPr>
                <a:tabLst>
                  <a:tab pos="3975100" algn="ctr"/>
                  <a:tab pos="6400800" algn="ctr"/>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3975100" algn="ctr"/>
                  <a:tab pos="6400800" algn="ctr"/>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3975100" algn="ctr"/>
                  <a:tab pos="6400800" algn="ctr"/>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3975100" algn="ctr"/>
                  <a:tab pos="6400800" algn="ctr"/>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3975100" algn="ctr"/>
                  <a:tab pos="6400800" algn="ctr"/>
                </a:tabLst>
                <a:defRPr sz="2400">
                  <a:solidFill>
                    <a:schemeClr val="tx1"/>
                  </a:solidFill>
                  <a:latin typeface="Times New Roman" panose="02020603050405020304" pitchFamily="18" charset="0"/>
                </a:defRPr>
              </a:lvl9pPr>
            </a:lstStyle>
            <a:p>
              <a:pPr>
                <a:spcBef>
                  <a:spcPct val="50000"/>
                </a:spcBef>
              </a:pPr>
              <a:r>
                <a:rPr lang="en-US" altLang="en-US" sz="2200" b="1">
                  <a:latin typeface="Arial" panose="020B0604020202020204" pitchFamily="34" charset="0"/>
                </a:rPr>
                <a:t>		By oxidative</a:t>
              </a:r>
              <a:br>
                <a:rPr lang="en-US" altLang="en-US" sz="2200" b="1">
                  <a:latin typeface="Arial" panose="020B0604020202020204" pitchFamily="34" charset="0"/>
                </a:rPr>
              </a:br>
              <a:r>
                <a:rPr lang="en-US" altLang="en-US" sz="2200" b="1">
                  <a:latin typeface="Arial" panose="020B0604020202020204" pitchFamily="34" charset="0"/>
                </a:rPr>
                <a:t>  Stage of process 	 Direct 	phosphorylation</a:t>
              </a:r>
            </a:p>
          </p:txBody>
        </p:sp>
        <p:sp>
          <p:nvSpPr>
            <p:cNvPr id="72725" name="Text Box 21">
              <a:extLst>
                <a:ext uri="{FF2B5EF4-FFF2-40B4-BE49-F238E27FC236}">
                  <a16:creationId xmlns:a16="http://schemas.microsoft.com/office/drawing/2014/main" id="{D35AB4F9-5BD0-45C8-8A5E-669E17521EAB}"/>
                </a:ext>
              </a:extLst>
            </p:cNvPr>
            <p:cNvSpPr txBox="1">
              <a:spLocks noChangeArrowheads="1"/>
            </p:cNvSpPr>
            <p:nvPr/>
          </p:nvSpPr>
          <p:spPr bwMode="auto">
            <a:xfrm>
              <a:off x="547" y="3724"/>
              <a:ext cx="5220"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962400" algn="ctr"/>
                  <a:tab pos="5194300" algn="ctr"/>
                </a:tabLst>
                <a:defRPr sz="2400">
                  <a:solidFill>
                    <a:schemeClr val="tx1"/>
                  </a:solidFill>
                  <a:latin typeface="Times New Roman" panose="02020603050405020304" pitchFamily="18" charset="0"/>
                </a:defRPr>
              </a:lvl1pPr>
              <a:lvl2pPr>
                <a:tabLst>
                  <a:tab pos="3962400" algn="ctr"/>
                  <a:tab pos="5194300" algn="ctr"/>
                </a:tabLst>
                <a:defRPr sz="2400">
                  <a:solidFill>
                    <a:schemeClr val="tx1"/>
                  </a:solidFill>
                  <a:latin typeface="Times New Roman" panose="02020603050405020304" pitchFamily="18" charset="0"/>
                </a:defRPr>
              </a:lvl2pPr>
              <a:lvl3pPr>
                <a:tabLst>
                  <a:tab pos="3962400" algn="ctr"/>
                  <a:tab pos="5194300" algn="ctr"/>
                </a:tabLst>
                <a:defRPr sz="2400">
                  <a:solidFill>
                    <a:schemeClr val="tx1"/>
                  </a:solidFill>
                  <a:latin typeface="Times New Roman" panose="02020603050405020304" pitchFamily="18" charset="0"/>
                </a:defRPr>
              </a:lvl3pPr>
              <a:lvl4pPr>
                <a:tabLst>
                  <a:tab pos="3962400" algn="ctr"/>
                  <a:tab pos="5194300" algn="ctr"/>
                </a:tabLst>
                <a:defRPr sz="2400">
                  <a:solidFill>
                    <a:schemeClr val="tx1"/>
                  </a:solidFill>
                  <a:latin typeface="Times New Roman" panose="02020603050405020304" pitchFamily="18" charset="0"/>
                </a:defRPr>
              </a:lvl4pPr>
              <a:lvl5pPr>
                <a:tabLst>
                  <a:tab pos="3962400" algn="ctr"/>
                  <a:tab pos="5194300" algn="ctr"/>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3962400" algn="ctr"/>
                  <a:tab pos="5194300" algn="ctr"/>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3962400" algn="ctr"/>
                  <a:tab pos="5194300" algn="ctr"/>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3962400" algn="ctr"/>
                  <a:tab pos="5194300" algn="ctr"/>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3962400" algn="ctr"/>
                  <a:tab pos="5194300" algn="ctr"/>
                </a:tabLst>
                <a:defRPr sz="2400">
                  <a:solidFill>
                    <a:schemeClr val="tx1"/>
                  </a:solidFill>
                  <a:latin typeface="Times New Roman" panose="02020603050405020304" pitchFamily="18" charset="0"/>
                </a:defRPr>
              </a:lvl9pPr>
            </a:lstStyle>
            <a:p>
              <a:pPr>
                <a:spcBef>
                  <a:spcPct val="50000"/>
                </a:spcBef>
              </a:pPr>
              <a:r>
                <a:rPr lang="en-US" altLang="en-US" sz="2200">
                  <a:latin typeface="Arial" panose="020B0604020202020204" pitchFamily="34" charset="0"/>
                </a:rPr>
                <a:t>Total		129</a:t>
              </a:r>
              <a:endParaRPr lang="en-US" altLang="en-US">
                <a:latin typeface="Arial" panose="020B0604020202020204" pitchFamily="34" charset="0"/>
              </a:endParaRPr>
            </a:p>
          </p:txBody>
        </p:sp>
        <p:sp>
          <p:nvSpPr>
            <p:cNvPr id="72726" name="Line 22">
              <a:extLst>
                <a:ext uri="{FF2B5EF4-FFF2-40B4-BE49-F238E27FC236}">
                  <a16:creationId xmlns:a16="http://schemas.microsoft.com/office/drawing/2014/main" id="{142BED26-861C-4E18-9481-8594C9A4FA5A}"/>
                </a:ext>
              </a:extLst>
            </p:cNvPr>
            <p:cNvSpPr>
              <a:spLocks noChangeShapeType="1"/>
            </p:cNvSpPr>
            <p:nvPr/>
          </p:nvSpPr>
          <p:spPr bwMode="auto">
            <a:xfrm>
              <a:off x="2863" y="3360"/>
              <a:ext cx="2464"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27" name="Line 23">
              <a:extLst>
                <a:ext uri="{FF2B5EF4-FFF2-40B4-BE49-F238E27FC236}">
                  <a16:creationId xmlns:a16="http://schemas.microsoft.com/office/drawing/2014/main" id="{D70D4001-CCDF-4D7D-B5C7-854D3B35DBDE}"/>
                </a:ext>
              </a:extLst>
            </p:cNvPr>
            <p:cNvSpPr>
              <a:spLocks noChangeShapeType="1"/>
            </p:cNvSpPr>
            <p:nvPr/>
          </p:nvSpPr>
          <p:spPr bwMode="auto">
            <a:xfrm>
              <a:off x="2863" y="3680"/>
              <a:ext cx="2464"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30" name="Text Box 26">
              <a:extLst>
                <a:ext uri="{FF2B5EF4-FFF2-40B4-BE49-F238E27FC236}">
                  <a16:creationId xmlns:a16="http://schemas.microsoft.com/office/drawing/2014/main" id="{83CBD934-E98D-436B-8E75-747695699FEB}"/>
                </a:ext>
              </a:extLst>
            </p:cNvPr>
            <p:cNvSpPr txBox="1">
              <a:spLocks noChangeArrowheads="1"/>
            </p:cNvSpPr>
            <p:nvPr/>
          </p:nvSpPr>
          <p:spPr bwMode="auto">
            <a:xfrm>
              <a:off x="2776" y="1190"/>
              <a:ext cx="2656" cy="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975100" algn="ctr"/>
                  <a:tab pos="6413500" algn="ctr"/>
                </a:tabLst>
                <a:defRPr sz="2400">
                  <a:solidFill>
                    <a:schemeClr val="tx1"/>
                  </a:solidFill>
                  <a:latin typeface="Times New Roman" panose="02020603050405020304" pitchFamily="18" charset="0"/>
                </a:defRPr>
              </a:lvl1pPr>
              <a:lvl2pPr>
                <a:tabLst>
                  <a:tab pos="3975100" algn="ctr"/>
                  <a:tab pos="6413500" algn="ctr"/>
                </a:tabLst>
                <a:defRPr sz="2400">
                  <a:solidFill>
                    <a:schemeClr val="tx1"/>
                  </a:solidFill>
                  <a:latin typeface="Times New Roman" panose="02020603050405020304" pitchFamily="18" charset="0"/>
                </a:defRPr>
              </a:lvl2pPr>
              <a:lvl3pPr>
                <a:tabLst>
                  <a:tab pos="3975100" algn="ctr"/>
                  <a:tab pos="6413500" algn="ctr"/>
                </a:tabLst>
                <a:defRPr sz="2400">
                  <a:solidFill>
                    <a:schemeClr val="tx1"/>
                  </a:solidFill>
                  <a:latin typeface="Times New Roman" panose="02020603050405020304" pitchFamily="18" charset="0"/>
                </a:defRPr>
              </a:lvl3pPr>
              <a:lvl4pPr>
                <a:tabLst>
                  <a:tab pos="3975100" algn="ctr"/>
                  <a:tab pos="6413500" algn="ctr"/>
                </a:tabLst>
                <a:defRPr sz="2400">
                  <a:solidFill>
                    <a:schemeClr val="tx1"/>
                  </a:solidFill>
                  <a:latin typeface="Times New Roman" panose="02020603050405020304" pitchFamily="18" charset="0"/>
                </a:defRPr>
              </a:lvl4pPr>
              <a:lvl5pPr>
                <a:tabLst>
                  <a:tab pos="3975100" algn="ctr"/>
                  <a:tab pos="6413500" algn="ctr"/>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3975100" algn="ctr"/>
                  <a:tab pos="6413500" algn="ctr"/>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3975100" algn="ctr"/>
                  <a:tab pos="6413500" algn="ctr"/>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3975100" algn="ctr"/>
                  <a:tab pos="6413500" algn="ctr"/>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3975100" algn="ctr"/>
                  <a:tab pos="6413500" algn="ctr"/>
                </a:tabLst>
                <a:defRPr sz="2400">
                  <a:solidFill>
                    <a:schemeClr val="tx1"/>
                  </a:solidFill>
                  <a:latin typeface="Times New Roman" panose="02020603050405020304" pitchFamily="18" charset="0"/>
                </a:defRPr>
              </a:lvl9pPr>
            </a:lstStyle>
            <a:p>
              <a:pPr algn="ctr">
                <a:spcBef>
                  <a:spcPct val="50000"/>
                </a:spcBef>
              </a:pPr>
              <a:r>
                <a:rPr lang="en-US" altLang="en-US" sz="2200" b="1">
                  <a:latin typeface="Arial" panose="020B0604020202020204" pitchFamily="34" charset="0"/>
                </a:rPr>
                <a:t>Adenosine triphosphate produced from 1 molecule </a:t>
              </a:r>
              <a:br>
                <a:rPr lang="en-US" altLang="en-US" sz="2200" b="1">
                  <a:latin typeface="Arial" panose="020B0604020202020204" pitchFamily="34" charset="0"/>
                </a:rPr>
              </a:br>
              <a:r>
                <a:rPr lang="en-US" altLang="en-US" sz="2200" b="1">
                  <a:latin typeface="Arial" panose="020B0604020202020204" pitchFamily="34" charset="0"/>
                </a:rPr>
                <a:t>of palmitic acid</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72719"/>
                                        </p:tgtEl>
                                        <p:attrNameLst>
                                          <p:attrName>style.visibility</p:attrName>
                                        </p:attrNameLst>
                                      </p:cBhvr>
                                      <p:to>
                                        <p:strVal val="visible"/>
                                      </p:to>
                                    </p:set>
                                    <p:animEffect transition="in" filter="wipe(left)">
                                      <p:cBhvr>
                                        <p:cTn id="7" dur="500"/>
                                        <p:tgtEl>
                                          <p:spTgt spid="7271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2720"/>
                                        </p:tgtEl>
                                        <p:attrNameLst>
                                          <p:attrName>style.visibility</p:attrName>
                                        </p:attrNameLst>
                                      </p:cBhvr>
                                      <p:to>
                                        <p:strVal val="visible"/>
                                      </p:to>
                                    </p:set>
                                    <p:animEffect transition="in" filter="wipe(left)">
                                      <p:cBhvr>
                                        <p:cTn id="11" dur="500"/>
                                        <p:tgtEl>
                                          <p:spTgt spid="72720"/>
                                        </p:tgtEl>
                                      </p:cBhvr>
                                    </p:animEffect>
                                  </p:childTnLst>
                                </p:cTn>
                              </p:par>
                            </p:childTnLst>
                          </p:cTn>
                        </p:par>
                        <p:par>
                          <p:cTn id="12" fill="hold" nodeType="afterGroup">
                            <p:stCondLst>
                              <p:cond delay="1000"/>
                            </p:stCondLst>
                            <p:childTnLst>
                              <p:par>
                                <p:cTn id="13" presetID="23" presetClass="entr" presetSubtype="528" fill="hold" nodeType="afterEffect">
                                  <p:stCondLst>
                                    <p:cond delay="0"/>
                                  </p:stCondLst>
                                  <p:childTnLst>
                                    <p:set>
                                      <p:cBhvr>
                                        <p:cTn id="14" dur="1" fill="hold">
                                          <p:stCondLst>
                                            <p:cond delay="0"/>
                                          </p:stCondLst>
                                        </p:cTn>
                                        <p:tgtEl>
                                          <p:spTgt spid="72731"/>
                                        </p:tgtEl>
                                        <p:attrNameLst>
                                          <p:attrName>style.visibility</p:attrName>
                                        </p:attrNameLst>
                                      </p:cBhvr>
                                      <p:to>
                                        <p:strVal val="visible"/>
                                      </p:to>
                                    </p:set>
                                    <p:anim calcmode="lin" valueType="num">
                                      <p:cBhvr>
                                        <p:cTn id="15" dur="500" fill="hold"/>
                                        <p:tgtEl>
                                          <p:spTgt spid="72731"/>
                                        </p:tgtEl>
                                        <p:attrNameLst>
                                          <p:attrName>ppt_w</p:attrName>
                                        </p:attrNameLst>
                                      </p:cBhvr>
                                      <p:tavLst>
                                        <p:tav tm="0">
                                          <p:val>
                                            <p:fltVal val="0"/>
                                          </p:val>
                                        </p:tav>
                                        <p:tav tm="100000">
                                          <p:val>
                                            <p:strVal val="#ppt_w"/>
                                          </p:val>
                                        </p:tav>
                                      </p:tavLst>
                                    </p:anim>
                                    <p:anim calcmode="lin" valueType="num">
                                      <p:cBhvr>
                                        <p:cTn id="16" dur="500" fill="hold"/>
                                        <p:tgtEl>
                                          <p:spTgt spid="72731"/>
                                        </p:tgtEl>
                                        <p:attrNameLst>
                                          <p:attrName>ppt_h</p:attrName>
                                        </p:attrNameLst>
                                      </p:cBhvr>
                                      <p:tavLst>
                                        <p:tav tm="0">
                                          <p:val>
                                            <p:fltVal val="0"/>
                                          </p:val>
                                        </p:tav>
                                        <p:tav tm="100000">
                                          <p:val>
                                            <p:strVal val="#ppt_h"/>
                                          </p:val>
                                        </p:tav>
                                      </p:tavLst>
                                    </p:anim>
                                    <p:anim calcmode="lin" valueType="num">
                                      <p:cBhvr>
                                        <p:cTn id="17" dur="500" fill="hold"/>
                                        <p:tgtEl>
                                          <p:spTgt spid="72731"/>
                                        </p:tgtEl>
                                        <p:attrNameLst>
                                          <p:attrName>ppt_x</p:attrName>
                                        </p:attrNameLst>
                                      </p:cBhvr>
                                      <p:tavLst>
                                        <p:tav tm="0">
                                          <p:val>
                                            <p:fltVal val="0.5"/>
                                          </p:val>
                                        </p:tav>
                                        <p:tav tm="100000">
                                          <p:val>
                                            <p:strVal val="#ppt_x"/>
                                          </p:val>
                                        </p:tav>
                                      </p:tavLst>
                                    </p:anim>
                                    <p:anim calcmode="lin" valueType="num">
                                      <p:cBhvr>
                                        <p:cTn id="18" dur="500" fill="hold"/>
                                        <p:tgtEl>
                                          <p:spTgt spid="7273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20"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a:extLst>
              <a:ext uri="{FF2B5EF4-FFF2-40B4-BE49-F238E27FC236}">
                <a16:creationId xmlns:a16="http://schemas.microsoft.com/office/drawing/2014/main" id="{93ED7102-A895-4E3E-912D-77641A39A2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2771" name="Text Box 3">
            <a:extLst>
              <a:ext uri="{FF2B5EF4-FFF2-40B4-BE49-F238E27FC236}">
                <a16:creationId xmlns:a16="http://schemas.microsoft.com/office/drawing/2014/main" id="{CFE3D261-1BDE-4B05-B38C-0D6EE2249158}"/>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400" b="1">
                <a:solidFill>
                  <a:schemeClr val="accent2"/>
                </a:solidFill>
                <a:latin typeface="Arial" panose="020B0604020202020204" pitchFamily="34" charset="0"/>
              </a:rPr>
              <a:t>Protein Metabolism</a:t>
            </a:r>
          </a:p>
        </p:txBody>
      </p:sp>
      <p:sp>
        <p:nvSpPr>
          <p:cNvPr id="32772" name="Text Box 4">
            <a:extLst>
              <a:ext uri="{FF2B5EF4-FFF2-40B4-BE49-F238E27FC236}">
                <a16:creationId xmlns:a16="http://schemas.microsoft.com/office/drawing/2014/main" id="{CAB5EFAB-2547-43F0-AF80-CF6320D7018B}"/>
              </a:ext>
            </a:extLst>
          </p:cNvPr>
          <p:cNvSpPr txBox="1">
            <a:spLocks noChangeArrowheads="1"/>
          </p:cNvSpPr>
          <p:nvPr/>
        </p:nvSpPr>
        <p:spPr bwMode="auto">
          <a:xfrm>
            <a:off x="609600" y="1631950"/>
            <a:ext cx="8305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Body uses little protein during rest and exercise </a:t>
            </a:r>
            <a:br>
              <a:rPr lang="en-US" altLang="en-US">
                <a:latin typeface="Arial" panose="020B0604020202020204" pitchFamily="34" charset="0"/>
              </a:rPr>
            </a:br>
            <a:r>
              <a:rPr lang="en-US" altLang="en-US">
                <a:latin typeface="Arial" panose="020B0604020202020204" pitchFamily="34" charset="0"/>
              </a:rPr>
              <a:t>(less than 5% to 10%).</a:t>
            </a:r>
          </a:p>
        </p:txBody>
      </p:sp>
      <p:sp>
        <p:nvSpPr>
          <p:cNvPr id="32773" name="Text Box 5">
            <a:extLst>
              <a:ext uri="{FF2B5EF4-FFF2-40B4-BE49-F238E27FC236}">
                <a16:creationId xmlns:a16="http://schemas.microsoft.com/office/drawing/2014/main" id="{7449B7B4-AFE4-4453-A09F-F9DF695B4DEF}"/>
              </a:ext>
            </a:extLst>
          </p:cNvPr>
          <p:cNvSpPr txBox="1">
            <a:spLocks noChangeArrowheads="1"/>
          </p:cNvSpPr>
          <p:nvPr/>
        </p:nvSpPr>
        <p:spPr bwMode="auto">
          <a:xfrm>
            <a:off x="609600" y="2481263"/>
            <a:ext cx="8382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Some amino acids that form proteins can be converted </a:t>
            </a:r>
            <a:br>
              <a:rPr lang="en-US" altLang="en-US">
                <a:latin typeface="Arial" panose="020B0604020202020204" pitchFamily="34" charset="0"/>
              </a:rPr>
            </a:br>
            <a:r>
              <a:rPr lang="en-US" altLang="en-US">
                <a:latin typeface="Arial" panose="020B0604020202020204" pitchFamily="34" charset="0"/>
              </a:rPr>
              <a:t>into glucose.</a:t>
            </a:r>
          </a:p>
        </p:txBody>
      </p:sp>
      <p:sp>
        <p:nvSpPr>
          <p:cNvPr id="32774" name="Text Box 6">
            <a:extLst>
              <a:ext uri="{FF2B5EF4-FFF2-40B4-BE49-F238E27FC236}">
                <a16:creationId xmlns:a16="http://schemas.microsoft.com/office/drawing/2014/main" id="{820699F5-A51C-41C3-AFF7-35F11EA83CE8}"/>
              </a:ext>
            </a:extLst>
          </p:cNvPr>
          <p:cNvSpPr txBox="1">
            <a:spLocks noChangeArrowheads="1"/>
          </p:cNvSpPr>
          <p:nvPr/>
        </p:nvSpPr>
        <p:spPr bwMode="auto">
          <a:xfrm>
            <a:off x="609600" y="3311525"/>
            <a:ext cx="8382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The nitrogen in amino acids (which cannot be oxidized) makes the energy yield of protein difficult to determine.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wipe(left)">
                                      <p:cBhvr>
                                        <p:cTn id="7" dur="500"/>
                                        <p:tgtEl>
                                          <p:spTgt spid="327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772"/>
                                        </p:tgtEl>
                                        <p:attrNameLst>
                                          <p:attrName>style.visibility</p:attrName>
                                        </p:attrNameLst>
                                      </p:cBhvr>
                                      <p:to>
                                        <p:strVal val="visible"/>
                                      </p:to>
                                    </p:set>
                                    <p:animEffect transition="in" filter="wipe(left)">
                                      <p:cBhvr>
                                        <p:cTn id="12" dur="500"/>
                                        <p:tgtEl>
                                          <p:spTgt spid="3277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773"/>
                                        </p:tgtEl>
                                        <p:attrNameLst>
                                          <p:attrName>style.visibility</p:attrName>
                                        </p:attrNameLst>
                                      </p:cBhvr>
                                      <p:to>
                                        <p:strVal val="visible"/>
                                      </p:to>
                                    </p:set>
                                    <p:animEffect transition="in" filter="wipe(left)">
                                      <p:cBhvr>
                                        <p:cTn id="17" dur="500"/>
                                        <p:tgtEl>
                                          <p:spTgt spid="3277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2774"/>
                                        </p:tgtEl>
                                        <p:attrNameLst>
                                          <p:attrName>style.visibility</p:attrName>
                                        </p:attrNameLst>
                                      </p:cBhvr>
                                      <p:to>
                                        <p:strVal val="visible"/>
                                      </p:to>
                                    </p:set>
                                    <p:animEffect transition="in" filter="wipe(left)">
                                      <p:cBhvr>
                                        <p:cTn id="22" dur="500"/>
                                        <p:tgtEl>
                                          <p:spTgt spid="32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autoUpdateAnimBg="0"/>
      <p:bldP spid="32772" grpId="0" autoUpdateAnimBg="0"/>
      <p:bldP spid="32773" grpId="0" autoUpdateAnimBg="0"/>
      <p:bldP spid="32774"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a:extLst>
              <a:ext uri="{FF2B5EF4-FFF2-40B4-BE49-F238E27FC236}">
                <a16:creationId xmlns:a16="http://schemas.microsoft.com/office/drawing/2014/main" id="{FFB21832-AFA3-432A-95FA-BDF8E65B95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3731" name="Text Box 3">
            <a:extLst>
              <a:ext uri="{FF2B5EF4-FFF2-40B4-BE49-F238E27FC236}">
                <a16:creationId xmlns:a16="http://schemas.microsoft.com/office/drawing/2014/main" id="{37387E3C-9802-45FD-9B11-9B8C87116E04}"/>
              </a:ext>
            </a:extLst>
          </p:cNvPr>
          <p:cNvSpPr txBox="1">
            <a:spLocks noChangeArrowheads="1"/>
          </p:cNvSpPr>
          <p:nvPr/>
        </p:nvSpPr>
        <p:spPr bwMode="auto">
          <a:xfrm>
            <a:off x="381000" y="533400"/>
            <a:ext cx="8763000" cy="148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pPr>
            <a:r>
              <a:rPr lang="en-US" altLang="en-US" sz="3400" b="1">
                <a:solidFill>
                  <a:schemeClr val="accent2"/>
                </a:solidFill>
                <a:latin typeface="Arial" panose="020B0604020202020204" pitchFamily="34" charset="0"/>
              </a:rPr>
              <a:t>INTERACTION OF ENERGY SYSTEMS ILLUSTRATING THE PREDOMINANT ENERGY SYSTEM</a:t>
            </a:r>
            <a:endParaRPr lang="en-US" altLang="en-US" b="1">
              <a:latin typeface="Arial" panose="020B0604020202020204" pitchFamily="34" charset="0"/>
            </a:endParaRPr>
          </a:p>
        </p:txBody>
      </p:sp>
      <p:pic>
        <p:nvPicPr>
          <p:cNvPr id="73733" name="Picture 5">
            <a:extLst>
              <a:ext uri="{FF2B5EF4-FFF2-40B4-BE49-F238E27FC236}">
                <a16:creationId xmlns:a16="http://schemas.microsoft.com/office/drawing/2014/main" id="{A6D6B880-C2AD-4F8A-B869-07AD073065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8" y="2960688"/>
            <a:ext cx="8631237" cy="2409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731"/>
                                        </p:tgtEl>
                                        <p:attrNameLst>
                                          <p:attrName>style.visibility</p:attrName>
                                        </p:attrNameLst>
                                      </p:cBhvr>
                                      <p:to>
                                        <p:strVal val="visible"/>
                                      </p:to>
                                    </p:set>
                                    <p:animEffect transition="in" filter="wipe(left)">
                                      <p:cBhvr>
                                        <p:cTn id="7" dur="500"/>
                                        <p:tgtEl>
                                          <p:spTgt spid="73731"/>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73733"/>
                                        </p:tgtEl>
                                        <p:attrNameLst>
                                          <p:attrName>style.visibility</p:attrName>
                                        </p:attrNameLst>
                                      </p:cBhvr>
                                      <p:to>
                                        <p:strVal val="visible"/>
                                      </p:to>
                                    </p:set>
                                    <p:anim calcmode="lin" valueType="num">
                                      <p:cBhvr>
                                        <p:cTn id="11" dur="500" fill="hold"/>
                                        <p:tgtEl>
                                          <p:spTgt spid="73733"/>
                                        </p:tgtEl>
                                        <p:attrNameLst>
                                          <p:attrName>ppt_w</p:attrName>
                                        </p:attrNameLst>
                                      </p:cBhvr>
                                      <p:tavLst>
                                        <p:tav tm="0">
                                          <p:val>
                                            <p:fltVal val="0"/>
                                          </p:val>
                                        </p:tav>
                                        <p:tav tm="100000">
                                          <p:val>
                                            <p:strVal val="#ppt_w"/>
                                          </p:val>
                                        </p:tav>
                                      </p:tavLst>
                                    </p:anim>
                                    <p:anim calcmode="lin" valueType="num">
                                      <p:cBhvr>
                                        <p:cTn id="12" dur="500" fill="hold"/>
                                        <p:tgtEl>
                                          <p:spTgt spid="73733"/>
                                        </p:tgtEl>
                                        <p:attrNameLst>
                                          <p:attrName>ppt_h</p:attrName>
                                        </p:attrNameLst>
                                      </p:cBhvr>
                                      <p:tavLst>
                                        <p:tav tm="0">
                                          <p:val>
                                            <p:fltVal val="0"/>
                                          </p:val>
                                        </p:tav>
                                        <p:tav tm="100000">
                                          <p:val>
                                            <p:strVal val="#ppt_h"/>
                                          </p:val>
                                        </p:tav>
                                      </p:tavLst>
                                    </p:anim>
                                    <p:anim calcmode="lin" valueType="num">
                                      <p:cBhvr>
                                        <p:cTn id="13" dur="500" fill="hold"/>
                                        <p:tgtEl>
                                          <p:spTgt spid="73733"/>
                                        </p:tgtEl>
                                        <p:attrNameLst>
                                          <p:attrName>ppt_x</p:attrName>
                                        </p:attrNameLst>
                                      </p:cBhvr>
                                      <p:tavLst>
                                        <p:tav tm="0">
                                          <p:val>
                                            <p:fltVal val="0.5"/>
                                          </p:val>
                                        </p:tav>
                                        <p:tav tm="100000">
                                          <p:val>
                                            <p:strVal val="#ppt_x"/>
                                          </p:val>
                                        </p:tav>
                                      </p:tavLst>
                                    </p:anim>
                                    <p:anim calcmode="lin" valueType="num">
                                      <p:cBhvr>
                                        <p:cTn id="14" dur="500" fill="hold"/>
                                        <p:tgtEl>
                                          <p:spTgt spid="737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a:extLst>
              <a:ext uri="{FF2B5EF4-FFF2-40B4-BE49-F238E27FC236}">
                <a16:creationId xmlns:a16="http://schemas.microsoft.com/office/drawing/2014/main" id="{64162D92-0F2F-4CC2-A0E2-3F8A54D48B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3795" name="Text Box 3">
            <a:extLst>
              <a:ext uri="{FF2B5EF4-FFF2-40B4-BE49-F238E27FC236}">
                <a16:creationId xmlns:a16="http://schemas.microsoft.com/office/drawing/2014/main" id="{74EAA623-663B-4D6A-971E-C06CC8C02D32}"/>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400" b="1">
                <a:solidFill>
                  <a:schemeClr val="accent2"/>
                </a:solidFill>
                <a:latin typeface="Arial" panose="020B0604020202020204" pitchFamily="34" charset="0"/>
              </a:rPr>
              <a:t>What Determines Oxidative Capacity?</a:t>
            </a:r>
          </a:p>
        </p:txBody>
      </p:sp>
      <p:sp>
        <p:nvSpPr>
          <p:cNvPr id="33796" name="Text Box 4">
            <a:extLst>
              <a:ext uri="{FF2B5EF4-FFF2-40B4-BE49-F238E27FC236}">
                <a16:creationId xmlns:a16="http://schemas.microsoft.com/office/drawing/2014/main" id="{191D62D9-8842-40BF-8B17-01B6B301255A}"/>
              </a:ext>
            </a:extLst>
          </p:cNvPr>
          <p:cNvSpPr txBox="1">
            <a:spLocks noChangeArrowheads="1"/>
          </p:cNvSpPr>
          <p:nvPr/>
        </p:nvSpPr>
        <p:spPr bwMode="auto">
          <a:xfrm>
            <a:off x="609600" y="1631950"/>
            <a:ext cx="83058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Oxidative enzyme activity within the muscle</a:t>
            </a:r>
          </a:p>
        </p:txBody>
      </p:sp>
      <p:sp>
        <p:nvSpPr>
          <p:cNvPr id="33797" name="Text Box 5">
            <a:extLst>
              <a:ext uri="{FF2B5EF4-FFF2-40B4-BE49-F238E27FC236}">
                <a16:creationId xmlns:a16="http://schemas.microsoft.com/office/drawing/2014/main" id="{B32506DD-1609-4A07-90BA-EE5F72388495}"/>
              </a:ext>
            </a:extLst>
          </p:cNvPr>
          <p:cNvSpPr txBox="1">
            <a:spLocks noChangeArrowheads="1"/>
          </p:cNvSpPr>
          <p:nvPr/>
        </p:nvSpPr>
        <p:spPr bwMode="auto">
          <a:xfrm>
            <a:off x="609600" y="2133600"/>
            <a:ext cx="83820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Fiber-type composition and number of mitochondria </a:t>
            </a:r>
          </a:p>
        </p:txBody>
      </p:sp>
      <p:sp>
        <p:nvSpPr>
          <p:cNvPr id="33798" name="Text Box 6">
            <a:extLst>
              <a:ext uri="{FF2B5EF4-FFF2-40B4-BE49-F238E27FC236}">
                <a16:creationId xmlns:a16="http://schemas.microsoft.com/office/drawing/2014/main" id="{E43AF1E5-C17E-4906-A845-D5D6AA5DE8AC}"/>
              </a:ext>
            </a:extLst>
          </p:cNvPr>
          <p:cNvSpPr txBox="1">
            <a:spLocks noChangeArrowheads="1"/>
          </p:cNvSpPr>
          <p:nvPr/>
        </p:nvSpPr>
        <p:spPr bwMode="auto">
          <a:xfrm>
            <a:off x="609600" y="2628900"/>
            <a:ext cx="83820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Endurance training</a:t>
            </a:r>
          </a:p>
        </p:txBody>
      </p:sp>
      <p:sp>
        <p:nvSpPr>
          <p:cNvPr id="33799" name="Text Box 7">
            <a:extLst>
              <a:ext uri="{FF2B5EF4-FFF2-40B4-BE49-F238E27FC236}">
                <a16:creationId xmlns:a16="http://schemas.microsoft.com/office/drawing/2014/main" id="{4F6810D2-FEFC-4B72-B07B-93FBE8F3280E}"/>
              </a:ext>
            </a:extLst>
          </p:cNvPr>
          <p:cNvSpPr txBox="1">
            <a:spLocks noChangeArrowheads="1"/>
          </p:cNvSpPr>
          <p:nvPr/>
        </p:nvSpPr>
        <p:spPr bwMode="auto">
          <a:xfrm>
            <a:off x="609600" y="3122613"/>
            <a:ext cx="83820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Oxygen availability and uptake in the lungs</a:t>
            </a:r>
          </a:p>
        </p:txBody>
      </p:sp>
      <p:pic>
        <p:nvPicPr>
          <p:cNvPr id="33800" name="Picture 8">
            <a:extLst>
              <a:ext uri="{FF2B5EF4-FFF2-40B4-BE49-F238E27FC236}">
                <a16:creationId xmlns:a16="http://schemas.microsoft.com/office/drawing/2014/main" id="{F46B117A-DA53-466F-8A27-96D48F8475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962400"/>
            <a:ext cx="2266950" cy="2740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33800"/>
                                        </p:tgtEl>
                                        <p:attrNameLst>
                                          <p:attrName>style.visibility</p:attrName>
                                        </p:attrNameLst>
                                      </p:cBhvr>
                                      <p:to>
                                        <p:strVal val="visible"/>
                                      </p:to>
                                    </p:set>
                                    <p:animEffect transition="in" filter="wipe(down)">
                                      <p:cBhvr>
                                        <p:cTn id="7" dur="500"/>
                                        <p:tgtEl>
                                          <p:spTgt spid="3380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3795"/>
                                        </p:tgtEl>
                                        <p:attrNameLst>
                                          <p:attrName>style.visibility</p:attrName>
                                        </p:attrNameLst>
                                      </p:cBhvr>
                                      <p:to>
                                        <p:strVal val="visible"/>
                                      </p:to>
                                    </p:set>
                                    <p:animEffect transition="in" filter="wipe(left)">
                                      <p:cBhvr>
                                        <p:cTn id="11" dur="500"/>
                                        <p:tgtEl>
                                          <p:spTgt spid="3379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3796"/>
                                        </p:tgtEl>
                                        <p:attrNameLst>
                                          <p:attrName>style.visibility</p:attrName>
                                        </p:attrNameLst>
                                      </p:cBhvr>
                                      <p:to>
                                        <p:strVal val="visible"/>
                                      </p:to>
                                    </p:set>
                                    <p:animEffect transition="in" filter="wipe(left)">
                                      <p:cBhvr>
                                        <p:cTn id="16" dur="500"/>
                                        <p:tgtEl>
                                          <p:spTgt spid="3379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3797"/>
                                        </p:tgtEl>
                                        <p:attrNameLst>
                                          <p:attrName>style.visibility</p:attrName>
                                        </p:attrNameLst>
                                      </p:cBhvr>
                                      <p:to>
                                        <p:strVal val="visible"/>
                                      </p:to>
                                    </p:set>
                                    <p:animEffect transition="in" filter="wipe(left)">
                                      <p:cBhvr>
                                        <p:cTn id="21" dur="500"/>
                                        <p:tgtEl>
                                          <p:spTgt spid="3379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3798"/>
                                        </p:tgtEl>
                                        <p:attrNameLst>
                                          <p:attrName>style.visibility</p:attrName>
                                        </p:attrNameLst>
                                      </p:cBhvr>
                                      <p:to>
                                        <p:strVal val="visible"/>
                                      </p:to>
                                    </p:set>
                                    <p:animEffect transition="in" filter="wipe(left)">
                                      <p:cBhvr>
                                        <p:cTn id="26" dur="500"/>
                                        <p:tgtEl>
                                          <p:spTgt spid="3379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3799"/>
                                        </p:tgtEl>
                                        <p:attrNameLst>
                                          <p:attrName>style.visibility</p:attrName>
                                        </p:attrNameLst>
                                      </p:cBhvr>
                                      <p:to>
                                        <p:strVal val="visible"/>
                                      </p:to>
                                    </p:set>
                                    <p:animEffect transition="in" filter="wipe(left)">
                                      <p:cBhvr>
                                        <p:cTn id="31" dur="500"/>
                                        <p:tgtEl>
                                          <p:spTgt spid="33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autoUpdateAnimBg="0"/>
      <p:bldP spid="33796" grpId="0" autoUpdateAnimBg="0"/>
      <p:bldP spid="33797" grpId="0" autoUpdateAnimBg="0"/>
      <p:bldP spid="33798" grpId="0" autoUpdateAnimBg="0"/>
      <p:bldP spid="33799"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a:extLst>
              <a:ext uri="{FF2B5EF4-FFF2-40B4-BE49-F238E27FC236}">
                <a16:creationId xmlns:a16="http://schemas.microsoft.com/office/drawing/2014/main" id="{D519377E-1E7D-484D-BAA8-AC38EF3CA8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4820" name="Text Box 4">
            <a:extLst>
              <a:ext uri="{FF2B5EF4-FFF2-40B4-BE49-F238E27FC236}">
                <a16:creationId xmlns:a16="http://schemas.microsoft.com/office/drawing/2014/main" id="{DC878C66-AC0D-41EE-850F-5404737A5802}"/>
              </a:ext>
            </a:extLst>
          </p:cNvPr>
          <p:cNvSpPr txBox="1">
            <a:spLocks noChangeArrowheads="1"/>
          </p:cNvSpPr>
          <p:nvPr/>
        </p:nvSpPr>
        <p:spPr bwMode="auto">
          <a:xfrm>
            <a:off x="381000" y="533400"/>
            <a:ext cx="65532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50000"/>
              </a:spcBef>
            </a:pPr>
            <a:r>
              <a:rPr lang="en-US" altLang="en-US" sz="3400" b="1">
                <a:solidFill>
                  <a:schemeClr val="accent2"/>
                </a:solidFill>
                <a:latin typeface="Arial" panose="020B0604020202020204" pitchFamily="34" charset="0"/>
              </a:rPr>
              <a:t>OXIDATIVE ENZYME ACTIVITY AND OXIDATIVE CAPACITY</a:t>
            </a:r>
            <a:endParaRPr lang="en-US" altLang="en-US" b="1">
              <a:latin typeface="Arial" panose="020B0604020202020204" pitchFamily="34" charset="0"/>
            </a:endParaRPr>
          </a:p>
        </p:txBody>
      </p:sp>
      <p:pic>
        <p:nvPicPr>
          <p:cNvPr id="34822" name="Picture 6">
            <a:extLst>
              <a:ext uri="{FF2B5EF4-FFF2-40B4-BE49-F238E27FC236}">
                <a16:creationId xmlns:a16="http://schemas.microsoft.com/office/drawing/2014/main" id="{1157B668-26AD-4DB0-A018-640364EDEE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00" y="1676400"/>
            <a:ext cx="5410200" cy="457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wipe(left)">
                                      <p:cBhvr>
                                        <p:cTn id="7" dur="500"/>
                                        <p:tgtEl>
                                          <p:spTgt spid="34820"/>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34822"/>
                                        </p:tgtEl>
                                        <p:attrNameLst>
                                          <p:attrName>style.visibility</p:attrName>
                                        </p:attrNameLst>
                                      </p:cBhvr>
                                      <p:to>
                                        <p:strVal val="visible"/>
                                      </p:to>
                                    </p:set>
                                    <p:anim calcmode="lin" valueType="num">
                                      <p:cBhvr>
                                        <p:cTn id="11" dur="500" fill="hold"/>
                                        <p:tgtEl>
                                          <p:spTgt spid="34822"/>
                                        </p:tgtEl>
                                        <p:attrNameLst>
                                          <p:attrName>ppt_w</p:attrName>
                                        </p:attrNameLst>
                                      </p:cBhvr>
                                      <p:tavLst>
                                        <p:tav tm="0">
                                          <p:val>
                                            <p:fltVal val="0"/>
                                          </p:val>
                                        </p:tav>
                                        <p:tav tm="100000">
                                          <p:val>
                                            <p:strVal val="#ppt_w"/>
                                          </p:val>
                                        </p:tav>
                                      </p:tavLst>
                                    </p:anim>
                                    <p:anim calcmode="lin" valueType="num">
                                      <p:cBhvr>
                                        <p:cTn id="12" dur="500" fill="hold"/>
                                        <p:tgtEl>
                                          <p:spTgt spid="34822"/>
                                        </p:tgtEl>
                                        <p:attrNameLst>
                                          <p:attrName>ppt_h</p:attrName>
                                        </p:attrNameLst>
                                      </p:cBhvr>
                                      <p:tavLst>
                                        <p:tav tm="0">
                                          <p:val>
                                            <p:fltVal val="0"/>
                                          </p:val>
                                        </p:tav>
                                        <p:tav tm="100000">
                                          <p:val>
                                            <p:strVal val="#ppt_h"/>
                                          </p:val>
                                        </p:tav>
                                      </p:tavLst>
                                    </p:anim>
                                    <p:anim calcmode="lin" valueType="num">
                                      <p:cBhvr>
                                        <p:cTn id="13" dur="500" fill="hold"/>
                                        <p:tgtEl>
                                          <p:spTgt spid="34822"/>
                                        </p:tgtEl>
                                        <p:attrNameLst>
                                          <p:attrName>ppt_x</p:attrName>
                                        </p:attrNameLst>
                                      </p:cBhvr>
                                      <p:tavLst>
                                        <p:tav tm="0">
                                          <p:val>
                                            <p:fltVal val="0.5"/>
                                          </p:val>
                                        </p:tav>
                                        <p:tav tm="100000">
                                          <p:val>
                                            <p:strVal val="#ppt_x"/>
                                          </p:val>
                                        </p:tav>
                                      </p:tavLst>
                                    </p:anim>
                                    <p:anim calcmode="lin" valueType="num">
                                      <p:cBhvr>
                                        <p:cTn id="14" dur="500" fill="hold"/>
                                        <p:tgtEl>
                                          <p:spTgt spid="3482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a:extLst>
              <a:ext uri="{FF2B5EF4-FFF2-40B4-BE49-F238E27FC236}">
                <a16:creationId xmlns:a16="http://schemas.microsoft.com/office/drawing/2014/main" id="{F5A1358C-D945-46CB-8643-2260A145A0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5843" name="Text Box 3">
            <a:extLst>
              <a:ext uri="{FF2B5EF4-FFF2-40B4-BE49-F238E27FC236}">
                <a16:creationId xmlns:a16="http://schemas.microsoft.com/office/drawing/2014/main" id="{1BC924E8-6A29-46D4-8D4D-61A654C3B4DB}"/>
              </a:ext>
            </a:extLst>
          </p:cNvPr>
          <p:cNvSpPr txBox="1">
            <a:spLocks noChangeArrowheads="1"/>
          </p:cNvSpPr>
          <p:nvPr/>
        </p:nvSpPr>
        <p:spPr bwMode="auto">
          <a:xfrm>
            <a:off x="152400" y="352425"/>
            <a:ext cx="2286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FF0000"/>
                  </a:outerShdw>
                </a:effectLst>
              </a14:hiddenEffects>
            </a:ext>
          </a:extLst>
        </p:spPr>
        <p:txBody>
          <a:bodyPr>
            <a:spAutoFit/>
          </a:bodyPr>
          <a:lstStyle/>
          <a:p>
            <a:pPr>
              <a:spcBef>
                <a:spcPct val="50000"/>
              </a:spcBef>
            </a:pPr>
            <a:r>
              <a:rPr lang="en-US" altLang="en-US" sz="3200" b="1">
                <a:solidFill>
                  <a:schemeClr val="accent2"/>
                </a:solidFill>
                <a:latin typeface="Arial" panose="020B0604020202020204" pitchFamily="34" charset="0"/>
              </a:rPr>
              <a:t>Key Points</a:t>
            </a:r>
            <a:endParaRPr lang="en-US" altLang="en-US" b="1">
              <a:latin typeface="Arial" panose="020B0604020202020204" pitchFamily="34" charset="0"/>
            </a:endParaRPr>
          </a:p>
        </p:txBody>
      </p:sp>
      <p:sp>
        <p:nvSpPr>
          <p:cNvPr id="35844" name="Text Box 4">
            <a:extLst>
              <a:ext uri="{FF2B5EF4-FFF2-40B4-BE49-F238E27FC236}">
                <a16:creationId xmlns:a16="http://schemas.microsoft.com/office/drawing/2014/main" id="{4BA7725D-6C42-48A9-B11A-C108FCE348D2}"/>
              </a:ext>
            </a:extLst>
          </p:cNvPr>
          <p:cNvSpPr txBox="1">
            <a:spLocks noChangeArrowheads="1"/>
          </p:cNvSpPr>
          <p:nvPr/>
        </p:nvSpPr>
        <p:spPr bwMode="auto">
          <a:xfrm>
            <a:off x="2667000" y="1647825"/>
            <a:ext cx="6248400" cy="173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spcBef>
                <a:spcPct val="50000"/>
              </a:spcBef>
            </a:pPr>
            <a:r>
              <a:rPr lang="en-US" altLang="en-US" sz="2000">
                <a:latin typeface="Wingdings" panose="05000000000000000000" pitchFamily="2" charset="2"/>
              </a:rPr>
              <a:t>w</a:t>
            </a:r>
            <a:r>
              <a:rPr lang="en-US" altLang="en-US">
                <a:latin typeface="Arial" panose="020B0604020202020204" pitchFamily="34" charset="0"/>
              </a:rPr>
              <a:t>	The ATP-PCr and glycolytic systems produce small amounts of ATP anaerobically and are the major energy contributors in the early minutes of high-intensity exercise.</a:t>
            </a:r>
          </a:p>
        </p:txBody>
      </p:sp>
      <p:sp>
        <p:nvSpPr>
          <p:cNvPr id="35845" name="Text Box 5">
            <a:extLst>
              <a:ext uri="{FF2B5EF4-FFF2-40B4-BE49-F238E27FC236}">
                <a16:creationId xmlns:a16="http://schemas.microsoft.com/office/drawing/2014/main" id="{31B135B4-CEDB-4CF4-9DEC-D1A2C4238D33}"/>
              </a:ext>
            </a:extLst>
          </p:cNvPr>
          <p:cNvSpPr txBox="1">
            <a:spLocks noChangeArrowheads="1"/>
          </p:cNvSpPr>
          <p:nvPr/>
        </p:nvSpPr>
        <p:spPr bwMode="auto">
          <a:xfrm>
            <a:off x="2667000" y="3454400"/>
            <a:ext cx="62484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spcBef>
                <a:spcPct val="50000"/>
              </a:spcBef>
            </a:pPr>
            <a:r>
              <a:rPr lang="en-US" altLang="en-US" sz="2000">
                <a:latin typeface="Wingdings" panose="05000000000000000000" pitchFamily="2" charset="2"/>
              </a:rPr>
              <a:t>w</a:t>
            </a:r>
            <a:r>
              <a:rPr lang="en-US" altLang="en-US">
                <a:latin typeface="Arial" panose="020B0604020202020204" pitchFamily="34" charset="0"/>
              </a:rPr>
              <a:t> The oxidative system uses oxygen and produces more energy than the anaerobic systems.</a:t>
            </a:r>
          </a:p>
        </p:txBody>
      </p:sp>
      <p:sp>
        <p:nvSpPr>
          <p:cNvPr id="35846" name="Text Box 6">
            <a:extLst>
              <a:ext uri="{FF2B5EF4-FFF2-40B4-BE49-F238E27FC236}">
                <a16:creationId xmlns:a16="http://schemas.microsoft.com/office/drawing/2014/main" id="{5BD2128F-AEF5-4B87-8E00-DF967940D99D}"/>
              </a:ext>
            </a:extLst>
          </p:cNvPr>
          <p:cNvSpPr txBox="1">
            <a:spLocks noChangeArrowheads="1"/>
          </p:cNvSpPr>
          <p:nvPr/>
        </p:nvSpPr>
        <p:spPr bwMode="auto">
          <a:xfrm>
            <a:off x="2667000" y="1096963"/>
            <a:ext cx="6477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pPr>
            <a:r>
              <a:rPr lang="en-US" altLang="en-US" sz="2800" b="1">
                <a:solidFill>
                  <a:srgbClr val="FF3300"/>
                </a:solidFill>
                <a:latin typeface="Arial" panose="020B0604020202020204" pitchFamily="34" charset="0"/>
              </a:rPr>
              <a:t>Bioenergetics: ATP Production</a:t>
            </a:r>
          </a:p>
        </p:txBody>
      </p:sp>
      <p:grpSp>
        <p:nvGrpSpPr>
          <p:cNvPr id="35847" name="Group 7">
            <a:extLst>
              <a:ext uri="{FF2B5EF4-FFF2-40B4-BE49-F238E27FC236}">
                <a16:creationId xmlns:a16="http://schemas.microsoft.com/office/drawing/2014/main" id="{CF19540D-0A77-458B-9C7B-2E226806A6F4}"/>
              </a:ext>
            </a:extLst>
          </p:cNvPr>
          <p:cNvGrpSpPr>
            <a:grpSpLocks/>
          </p:cNvGrpSpPr>
          <p:nvPr/>
        </p:nvGrpSpPr>
        <p:grpSpPr bwMode="auto">
          <a:xfrm>
            <a:off x="2667000" y="4610100"/>
            <a:ext cx="6248400" cy="1943100"/>
            <a:chOff x="1680" y="2904"/>
            <a:chExt cx="3936" cy="1224"/>
          </a:xfrm>
        </p:grpSpPr>
        <p:sp>
          <p:nvSpPr>
            <p:cNvPr id="35848" name="Text Box 8">
              <a:extLst>
                <a:ext uri="{FF2B5EF4-FFF2-40B4-BE49-F238E27FC236}">
                  <a16:creationId xmlns:a16="http://schemas.microsoft.com/office/drawing/2014/main" id="{5BE9B475-44BC-4AFA-AD1F-2A4B1ABBA2C5}"/>
                </a:ext>
              </a:extLst>
            </p:cNvPr>
            <p:cNvSpPr txBox="1">
              <a:spLocks noChangeArrowheads="1"/>
            </p:cNvSpPr>
            <p:nvPr/>
          </p:nvSpPr>
          <p:spPr bwMode="auto">
            <a:xfrm>
              <a:off x="1680" y="3840"/>
              <a:ext cx="39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latin typeface="Arial" panose="020B0604020202020204" pitchFamily="34" charset="0"/>
                </a:rPr>
                <a:t>	</a:t>
              </a:r>
              <a:r>
                <a:rPr lang="en-US" altLang="en-US" sz="1800" i="1">
                  <a:latin typeface="Arial" panose="020B0604020202020204" pitchFamily="34" charset="0"/>
                </a:rPr>
                <a:t>(continued)</a:t>
              </a:r>
            </a:p>
          </p:txBody>
        </p:sp>
        <p:sp>
          <p:nvSpPr>
            <p:cNvPr id="35849" name="Text Box 9">
              <a:extLst>
                <a:ext uri="{FF2B5EF4-FFF2-40B4-BE49-F238E27FC236}">
                  <a16:creationId xmlns:a16="http://schemas.microsoft.com/office/drawing/2014/main" id="{5EDDFFF3-1B5A-4FA9-826B-744394802908}"/>
                </a:ext>
              </a:extLst>
            </p:cNvPr>
            <p:cNvSpPr txBox="1">
              <a:spLocks noChangeArrowheads="1"/>
            </p:cNvSpPr>
            <p:nvPr/>
          </p:nvSpPr>
          <p:spPr bwMode="auto">
            <a:xfrm>
              <a:off x="1680" y="2904"/>
              <a:ext cx="3936" cy="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spcBef>
                  <a:spcPct val="50000"/>
                </a:spcBef>
              </a:pPr>
              <a:r>
                <a:rPr lang="en-US" altLang="en-US" sz="2000">
                  <a:latin typeface="Wingdings" panose="05000000000000000000" pitchFamily="2" charset="2"/>
                </a:rPr>
                <a:t>w</a:t>
              </a:r>
              <a:r>
                <a:rPr lang="en-US" altLang="en-US">
                  <a:latin typeface="Arial" panose="020B0604020202020204" pitchFamily="34" charset="0"/>
                </a:rPr>
                <a:t> Carbohydrate oxidation involves glycolysis, the Krebs cycle, and the electron transport chain to produce up to 39 ATP per molecule of glycogen aerobically.</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wipe(left)">
                                      <p:cBhvr>
                                        <p:cTn id="7" dur="500"/>
                                        <p:tgtEl>
                                          <p:spTgt spid="3584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846"/>
                                        </p:tgtEl>
                                        <p:attrNameLst>
                                          <p:attrName>style.visibility</p:attrName>
                                        </p:attrNameLst>
                                      </p:cBhvr>
                                      <p:to>
                                        <p:strVal val="visible"/>
                                      </p:to>
                                    </p:set>
                                    <p:animEffect transition="in" filter="wipe(left)">
                                      <p:cBhvr>
                                        <p:cTn id="11" dur="500"/>
                                        <p:tgtEl>
                                          <p:spTgt spid="3584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5844"/>
                                        </p:tgtEl>
                                        <p:attrNameLst>
                                          <p:attrName>style.visibility</p:attrName>
                                        </p:attrNameLst>
                                      </p:cBhvr>
                                      <p:to>
                                        <p:strVal val="visible"/>
                                      </p:to>
                                    </p:set>
                                    <p:animEffect transition="in" filter="wipe(left)">
                                      <p:cBhvr>
                                        <p:cTn id="16" dur="500"/>
                                        <p:tgtEl>
                                          <p:spTgt spid="3584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5845"/>
                                        </p:tgtEl>
                                        <p:attrNameLst>
                                          <p:attrName>style.visibility</p:attrName>
                                        </p:attrNameLst>
                                      </p:cBhvr>
                                      <p:to>
                                        <p:strVal val="visible"/>
                                      </p:to>
                                    </p:set>
                                    <p:animEffect transition="in" filter="wipe(left)">
                                      <p:cBhvr>
                                        <p:cTn id="21" dur="500"/>
                                        <p:tgtEl>
                                          <p:spTgt spid="3584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35847"/>
                                        </p:tgtEl>
                                        <p:attrNameLst>
                                          <p:attrName>style.visibility</p:attrName>
                                        </p:attrNameLst>
                                      </p:cBhvr>
                                      <p:to>
                                        <p:strVal val="visible"/>
                                      </p:to>
                                    </p:set>
                                    <p:animEffect transition="in" filter="wipe(left)">
                                      <p:cBhvr>
                                        <p:cTn id="26" dur="500"/>
                                        <p:tgtEl>
                                          <p:spTgt spid="35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autoUpdateAnimBg="0"/>
      <p:bldP spid="35844" grpId="0" autoUpdateAnimBg="0"/>
      <p:bldP spid="35845" grpId="0" autoUpdateAnimBg="0"/>
      <p:bldP spid="35846"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a:extLst>
              <a:ext uri="{FF2B5EF4-FFF2-40B4-BE49-F238E27FC236}">
                <a16:creationId xmlns:a16="http://schemas.microsoft.com/office/drawing/2014/main" id="{8AEB7BF9-9216-43BC-946C-915CD63B39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6867" name="Text Box 3">
            <a:extLst>
              <a:ext uri="{FF2B5EF4-FFF2-40B4-BE49-F238E27FC236}">
                <a16:creationId xmlns:a16="http://schemas.microsoft.com/office/drawing/2014/main" id="{4A1C0CAD-02E6-42E9-8509-5B0E36888708}"/>
              </a:ext>
            </a:extLst>
          </p:cNvPr>
          <p:cNvSpPr txBox="1">
            <a:spLocks noChangeArrowheads="1"/>
          </p:cNvSpPr>
          <p:nvPr/>
        </p:nvSpPr>
        <p:spPr bwMode="auto">
          <a:xfrm>
            <a:off x="152400" y="352425"/>
            <a:ext cx="2286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FF0000"/>
                  </a:outerShdw>
                </a:effectLst>
              </a14:hiddenEffects>
            </a:ext>
          </a:extLst>
        </p:spPr>
        <p:txBody>
          <a:bodyPr>
            <a:spAutoFit/>
          </a:bodyPr>
          <a:lstStyle/>
          <a:p>
            <a:pPr>
              <a:spcBef>
                <a:spcPct val="50000"/>
              </a:spcBef>
            </a:pPr>
            <a:r>
              <a:rPr lang="en-US" altLang="en-US" sz="3200" b="1">
                <a:solidFill>
                  <a:schemeClr val="accent2"/>
                </a:solidFill>
                <a:latin typeface="Arial" panose="020B0604020202020204" pitchFamily="34" charset="0"/>
              </a:rPr>
              <a:t>Key Points</a:t>
            </a:r>
            <a:endParaRPr lang="en-US" altLang="en-US" b="1">
              <a:latin typeface="Arial" panose="020B0604020202020204" pitchFamily="34" charset="0"/>
            </a:endParaRPr>
          </a:p>
        </p:txBody>
      </p:sp>
      <p:sp>
        <p:nvSpPr>
          <p:cNvPr id="36868" name="Text Box 4">
            <a:extLst>
              <a:ext uri="{FF2B5EF4-FFF2-40B4-BE49-F238E27FC236}">
                <a16:creationId xmlns:a16="http://schemas.microsoft.com/office/drawing/2014/main" id="{D29C3C68-A04B-4175-98C3-168E28E847C9}"/>
              </a:ext>
            </a:extLst>
          </p:cNvPr>
          <p:cNvSpPr txBox="1">
            <a:spLocks noChangeArrowheads="1"/>
          </p:cNvSpPr>
          <p:nvPr/>
        </p:nvSpPr>
        <p:spPr bwMode="auto">
          <a:xfrm>
            <a:off x="2667000" y="1647825"/>
            <a:ext cx="62484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spcBef>
                <a:spcPct val="50000"/>
              </a:spcBef>
            </a:pPr>
            <a:r>
              <a:rPr lang="en-US" altLang="en-US" sz="2000">
                <a:latin typeface="Wingdings" panose="05000000000000000000" pitchFamily="2" charset="2"/>
              </a:rPr>
              <a:t>w</a:t>
            </a:r>
            <a:r>
              <a:rPr lang="en-US" altLang="en-US">
                <a:latin typeface="Arial" panose="020B0604020202020204" pitchFamily="34" charset="0"/>
              </a:rPr>
              <a:t>	Fat oxidation involves </a:t>
            </a:r>
            <a:r>
              <a:rPr lang="en-US" altLang="en-US">
                <a:latin typeface="Symbol" panose="05050102010706020507" pitchFamily="18" charset="2"/>
              </a:rPr>
              <a:t>b</a:t>
            </a:r>
            <a:r>
              <a:rPr lang="en-US" altLang="en-US">
                <a:latin typeface="Arial" panose="020B0604020202020204" pitchFamily="34" charset="0"/>
              </a:rPr>
              <a:t> oxidation of free fatty acids, the Krebs cycle, and the electron transport chain to produce more ATP than carbohydrate, but it is O</a:t>
            </a:r>
            <a:r>
              <a:rPr lang="en-US" altLang="en-US" baseline="-25000">
                <a:latin typeface="Arial" panose="020B0604020202020204" pitchFamily="34" charset="0"/>
              </a:rPr>
              <a:t>2</a:t>
            </a:r>
            <a:r>
              <a:rPr lang="en-US" altLang="en-US">
                <a:latin typeface="Arial" panose="020B0604020202020204" pitchFamily="34" charset="0"/>
              </a:rPr>
              <a:t>-limited.</a:t>
            </a:r>
          </a:p>
        </p:txBody>
      </p:sp>
      <p:sp>
        <p:nvSpPr>
          <p:cNvPr id="36869" name="Text Box 5">
            <a:extLst>
              <a:ext uri="{FF2B5EF4-FFF2-40B4-BE49-F238E27FC236}">
                <a16:creationId xmlns:a16="http://schemas.microsoft.com/office/drawing/2014/main" id="{00CD72DF-4205-41BF-9C44-EEE6A351DCC2}"/>
              </a:ext>
            </a:extLst>
          </p:cNvPr>
          <p:cNvSpPr txBox="1">
            <a:spLocks noChangeArrowheads="1"/>
          </p:cNvSpPr>
          <p:nvPr/>
        </p:nvSpPr>
        <p:spPr bwMode="auto">
          <a:xfrm>
            <a:off x="2667000" y="3209925"/>
            <a:ext cx="62484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spcBef>
                <a:spcPct val="50000"/>
              </a:spcBef>
            </a:pPr>
            <a:r>
              <a:rPr lang="en-US" altLang="en-US" sz="2000">
                <a:latin typeface="Wingdings" panose="05000000000000000000" pitchFamily="2" charset="2"/>
              </a:rPr>
              <a:t>w</a:t>
            </a:r>
            <a:r>
              <a:rPr lang="en-US" altLang="en-US">
                <a:latin typeface="Arial" panose="020B0604020202020204" pitchFamily="34" charset="0"/>
              </a:rPr>
              <a:t> Protein generally contributes little to energy production (less than 5%), and its oxidation is complex because amino acids contain nitrogen, which cannot be oxidized.</a:t>
            </a:r>
          </a:p>
        </p:txBody>
      </p:sp>
      <p:sp>
        <p:nvSpPr>
          <p:cNvPr id="36870" name="Text Box 6">
            <a:extLst>
              <a:ext uri="{FF2B5EF4-FFF2-40B4-BE49-F238E27FC236}">
                <a16:creationId xmlns:a16="http://schemas.microsoft.com/office/drawing/2014/main" id="{23BACFB7-4DD6-4D1B-8F9A-DF60F7EF278F}"/>
              </a:ext>
            </a:extLst>
          </p:cNvPr>
          <p:cNvSpPr txBox="1">
            <a:spLocks noChangeArrowheads="1"/>
          </p:cNvSpPr>
          <p:nvPr/>
        </p:nvSpPr>
        <p:spPr bwMode="auto">
          <a:xfrm>
            <a:off x="2667000" y="1096963"/>
            <a:ext cx="6477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pPr>
            <a:r>
              <a:rPr lang="en-US" altLang="en-US" sz="2800" b="1">
                <a:solidFill>
                  <a:srgbClr val="FF3300"/>
                </a:solidFill>
                <a:latin typeface="Arial" panose="020B0604020202020204" pitchFamily="34" charset="0"/>
              </a:rPr>
              <a:t>Bioenergetics: ATP Production</a:t>
            </a:r>
          </a:p>
        </p:txBody>
      </p:sp>
      <p:sp>
        <p:nvSpPr>
          <p:cNvPr id="36871" name="Text Box 7">
            <a:extLst>
              <a:ext uri="{FF2B5EF4-FFF2-40B4-BE49-F238E27FC236}">
                <a16:creationId xmlns:a16="http://schemas.microsoft.com/office/drawing/2014/main" id="{21A0EEA4-C9CD-4291-8080-3651AAEB8740}"/>
              </a:ext>
            </a:extLst>
          </p:cNvPr>
          <p:cNvSpPr txBox="1">
            <a:spLocks noChangeArrowheads="1"/>
          </p:cNvSpPr>
          <p:nvPr/>
        </p:nvSpPr>
        <p:spPr bwMode="auto">
          <a:xfrm>
            <a:off x="2667000" y="4695825"/>
            <a:ext cx="62484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spcBef>
                <a:spcPct val="50000"/>
              </a:spcBef>
            </a:pPr>
            <a:r>
              <a:rPr lang="en-US" altLang="en-US" sz="2000">
                <a:latin typeface="Wingdings" panose="05000000000000000000" pitchFamily="2" charset="2"/>
              </a:rPr>
              <a:t>w</a:t>
            </a:r>
            <a:r>
              <a:rPr lang="en-US" altLang="en-US">
                <a:latin typeface="Arial" panose="020B0604020202020204" pitchFamily="34" charset="0"/>
              </a:rPr>
              <a:t> The oxidative capacity of muscle fibers depends on their oxidative enzyme levels, fiber-type composition, how they have been trained, and oxygen availability.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wipe(left)">
                                      <p:cBhvr>
                                        <p:cTn id="7" dur="500"/>
                                        <p:tgtEl>
                                          <p:spTgt spid="3686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870"/>
                                        </p:tgtEl>
                                        <p:attrNameLst>
                                          <p:attrName>style.visibility</p:attrName>
                                        </p:attrNameLst>
                                      </p:cBhvr>
                                      <p:to>
                                        <p:strVal val="visible"/>
                                      </p:to>
                                    </p:set>
                                    <p:animEffect transition="in" filter="wipe(left)">
                                      <p:cBhvr>
                                        <p:cTn id="11" dur="500"/>
                                        <p:tgtEl>
                                          <p:spTgt spid="3687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6868"/>
                                        </p:tgtEl>
                                        <p:attrNameLst>
                                          <p:attrName>style.visibility</p:attrName>
                                        </p:attrNameLst>
                                      </p:cBhvr>
                                      <p:to>
                                        <p:strVal val="visible"/>
                                      </p:to>
                                    </p:set>
                                    <p:animEffect transition="in" filter="wipe(left)">
                                      <p:cBhvr>
                                        <p:cTn id="16" dur="500"/>
                                        <p:tgtEl>
                                          <p:spTgt spid="3686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6869"/>
                                        </p:tgtEl>
                                        <p:attrNameLst>
                                          <p:attrName>style.visibility</p:attrName>
                                        </p:attrNameLst>
                                      </p:cBhvr>
                                      <p:to>
                                        <p:strVal val="visible"/>
                                      </p:to>
                                    </p:set>
                                    <p:animEffect transition="in" filter="wipe(left)">
                                      <p:cBhvr>
                                        <p:cTn id="21" dur="500"/>
                                        <p:tgtEl>
                                          <p:spTgt spid="3686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6871"/>
                                        </p:tgtEl>
                                        <p:attrNameLst>
                                          <p:attrName>style.visibility</p:attrName>
                                        </p:attrNameLst>
                                      </p:cBhvr>
                                      <p:to>
                                        <p:strVal val="visible"/>
                                      </p:to>
                                    </p:set>
                                    <p:animEffect transition="in" filter="wipe(left)">
                                      <p:cBhvr>
                                        <p:cTn id="26" dur="500"/>
                                        <p:tgtEl>
                                          <p:spTgt spid="36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autoUpdateAnimBg="0"/>
      <p:bldP spid="36868" grpId="0" autoUpdateAnimBg="0"/>
      <p:bldP spid="36869" grpId="0" autoUpdateAnimBg="0"/>
      <p:bldP spid="36870" grpId="0" autoUpdateAnimBg="0"/>
      <p:bldP spid="36871"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a:extLst>
              <a:ext uri="{FF2B5EF4-FFF2-40B4-BE49-F238E27FC236}">
                <a16:creationId xmlns:a16="http://schemas.microsoft.com/office/drawing/2014/main" id="{8FFD4065-2661-4117-AA33-45E54B311E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1" name="Text Box 3">
            <a:extLst>
              <a:ext uri="{FF2B5EF4-FFF2-40B4-BE49-F238E27FC236}">
                <a16:creationId xmlns:a16="http://schemas.microsoft.com/office/drawing/2014/main" id="{22C317F5-5BD9-4042-A8AE-AAD8A05F1A7A}"/>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400" b="1">
                <a:solidFill>
                  <a:schemeClr val="accent2"/>
                </a:solidFill>
                <a:latin typeface="Arial" panose="020B0604020202020204" pitchFamily="34" charset="0"/>
              </a:rPr>
              <a:t>Measuring Energy Costs of Exercise</a:t>
            </a:r>
          </a:p>
        </p:txBody>
      </p:sp>
      <p:sp>
        <p:nvSpPr>
          <p:cNvPr id="37892" name="Text Box 4">
            <a:extLst>
              <a:ext uri="{FF2B5EF4-FFF2-40B4-BE49-F238E27FC236}">
                <a16:creationId xmlns:a16="http://schemas.microsoft.com/office/drawing/2014/main" id="{9598E55B-9BF0-4394-9899-5C052C98D574}"/>
              </a:ext>
            </a:extLst>
          </p:cNvPr>
          <p:cNvSpPr txBox="1">
            <a:spLocks noChangeArrowheads="1"/>
          </p:cNvSpPr>
          <p:nvPr/>
        </p:nvSpPr>
        <p:spPr bwMode="auto">
          <a:xfrm>
            <a:off x="609600" y="1631950"/>
            <a:ext cx="8305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pPr>
            <a:r>
              <a:rPr lang="en-US" altLang="en-US" b="1">
                <a:solidFill>
                  <a:schemeClr val="accent2"/>
                </a:solidFill>
                <a:latin typeface="Arial" panose="020B0604020202020204" pitchFamily="34" charset="0"/>
              </a:rPr>
              <a:t>Direct calorimetry</a:t>
            </a:r>
            <a:r>
              <a:rPr lang="en-US" altLang="en-US">
                <a:latin typeface="Arial" panose="020B0604020202020204" pitchFamily="34" charset="0"/>
              </a:rPr>
              <a:t>—measures the body's heat production to calculate energy expenditure.</a:t>
            </a:r>
          </a:p>
        </p:txBody>
      </p:sp>
      <p:pic>
        <p:nvPicPr>
          <p:cNvPr id="37894" name="Picture 6">
            <a:extLst>
              <a:ext uri="{FF2B5EF4-FFF2-40B4-BE49-F238E27FC236}">
                <a16:creationId xmlns:a16="http://schemas.microsoft.com/office/drawing/2014/main" id="{4CAC83B3-A40A-48EA-8EEF-919321845B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3933825"/>
            <a:ext cx="639763" cy="2762250"/>
          </a:xfrm>
          <a:prstGeom prst="rect">
            <a:avLst/>
          </a:prstGeom>
          <a:noFill/>
          <a:extLst>
            <a:ext uri="{909E8E84-426E-40DD-AFC4-6F175D3DCCD1}">
              <a14:hiddenFill xmlns:a14="http://schemas.microsoft.com/office/drawing/2010/main">
                <a:solidFill>
                  <a:srgbClr val="FFFFFF"/>
                </a:solidFill>
              </a14:hiddenFill>
            </a:ext>
          </a:extLst>
        </p:spPr>
      </p:pic>
      <p:grpSp>
        <p:nvGrpSpPr>
          <p:cNvPr id="37899" name="Group 11">
            <a:extLst>
              <a:ext uri="{FF2B5EF4-FFF2-40B4-BE49-F238E27FC236}">
                <a16:creationId xmlns:a16="http://schemas.microsoft.com/office/drawing/2014/main" id="{4F044B64-201C-4C65-AFE2-3698335599F4}"/>
              </a:ext>
            </a:extLst>
          </p:cNvPr>
          <p:cNvGrpSpPr>
            <a:grpSpLocks/>
          </p:cNvGrpSpPr>
          <p:nvPr/>
        </p:nvGrpSpPr>
        <p:grpSpPr bwMode="auto">
          <a:xfrm>
            <a:off x="609600" y="2460625"/>
            <a:ext cx="8382000" cy="749300"/>
            <a:chOff x="384" y="1550"/>
            <a:chExt cx="5280" cy="472"/>
          </a:xfrm>
        </p:grpSpPr>
        <p:sp>
          <p:nvSpPr>
            <p:cNvPr id="37893" name="Text Box 5">
              <a:extLst>
                <a:ext uri="{FF2B5EF4-FFF2-40B4-BE49-F238E27FC236}">
                  <a16:creationId xmlns:a16="http://schemas.microsoft.com/office/drawing/2014/main" id="{9BFB8EF2-29E0-4036-91FF-01CA85726EE1}"/>
                </a:ext>
              </a:extLst>
            </p:cNvPr>
            <p:cNvSpPr txBox="1">
              <a:spLocks noChangeArrowheads="1"/>
            </p:cNvSpPr>
            <p:nvPr/>
          </p:nvSpPr>
          <p:spPr bwMode="auto">
            <a:xfrm>
              <a:off x="384" y="1550"/>
              <a:ext cx="5280" cy="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b="1">
                  <a:solidFill>
                    <a:schemeClr val="accent2"/>
                  </a:solidFill>
                  <a:latin typeface="Arial" panose="020B0604020202020204" pitchFamily="34" charset="0"/>
                </a:rPr>
                <a:t>Indirect calorimetry</a:t>
              </a:r>
              <a:r>
                <a:rPr lang="en-US" altLang="en-US">
                  <a:latin typeface="Arial" panose="020B0604020202020204" pitchFamily="34" charset="0"/>
                </a:rPr>
                <a:t>—calculates energy expenditure from the respiratory exchange ratio (RER) of VCO</a:t>
              </a:r>
              <a:r>
                <a:rPr lang="en-US" altLang="en-US" baseline="-25000">
                  <a:latin typeface="Arial" panose="020B0604020202020204" pitchFamily="34" charset="0"/>
                </a:rPr>
                <a:t>2</a:t>
              </a:r>
              <a:r>
                <a:rPr lang="en-US" altLang="en-US">
                  <a:latin typeface="Arial" panose="020B0604020202020204" pitchFamily="34" charset="0"/>
                </a:rPr>
                <a:t> and VO</a:t>
              </a:r>
              <a:r>
                <a:rPr lang="en-US" altLang="en-US" baseline="-25000">
                  <a:latin typeface="Arial" panose="020B0604020202020204" pitchFamily="34" charset="0"/>
                </a:rPr>
                <a:t>2</a:t>
              </a:r>
              <a:r>
                <a:rPr lang="en-US" altLang="en-US">
                  <a:latin typeface="Arial" panose="020B0604020202020204" pitchFamily="34" charset="0"/>
                </a:rPr>
                <a:t>.</a:t>
              </a:r>
            </a:p>
          </p:txBody>
        </p:sp>
        <p:sp>
          <p:nvSpPr>
            <p:cNvPr id="37895" name="Rectangle 7">
              <a:extLst>
                <a:ext uri="{FF2B5EF4-FFF2-40B4-BE49-F238E27FC236}">
                  <a16:creationId xmlns:a16="http://schemas.microsoft.com/office/drawing/2014/main" id="{B7344BB6-B4C5-4340-86AB-7C9C4599BA9B}"/>
                </a:ext>
              </a:extLst>
            </p:cNvPr>
            <p:cNvSpPr>
              <a:spLocks noChangeArrowheads="1"/>
            </p:cNvSpPr>
            <p:nvPr/>
          </p:nvSpPr>
          <p:spPr bwMode="auto">
            <a:xfrm>
              <a:off x="3818" y="1587"/>
              <a:ext cx="1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a:t>
              </a:r>
            </a:p>
          </p:txBody>
        </p:sp>
        <p:sp>
          <p:nvSpPr>
            <p:cNvPr id="37896" name="Rectangle 8">
              <a:extLst>
                <a:ext uri="{FF2B5EF4-FFF2-40B4-BE49-F238E27FC236}">
                  <a16:creationId xmlns:a16="http://schemas.microsoft.com/office/drawing/2014/main" id="{BCDAF145-4C36-4721-8708-911249C97038}"/>
                </a:ext>
              </a:extLst>
            </p:cNvPr>
            <p:cNvSpPr>
              <a:spLocks noChangeArrowheads="1"/>
            </p:cNvSpPr>
            <p:nvPr/>
          </p:nvSpPr>
          <p:spPr bwMode="auto">
            <a:xfrm>
              <a:off x="4730" y="1582"/>
              <a:ext cx="1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37894"/>
                                        </p:tgtEl>
                                        <p:attrNameLst>
                                          <p:attrName>style.visibility</p:attrName>
                                        </p:attrNameLst>
                                      </p:cBhvr>
                                      <p:to>
                                        <p:strVal val="visible"/>
                                      </p:to>
                                    </p:set>
                                    <p:animEffect transition="in" filter="wipe(down)">
                                      <p:cBhvr>
                                        <p:cTn id="7" dur="500"/>
                                        <p:tgtEl>
                                          <p:spTgt spid="3789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7891"/>
                                        </p:tgtEl>
                                        <p:attrNameLst>
                                          <p:attrName>style.visibility</p:attrName>
                                        </p:attrNameLst>
                                      </p:cBhvr>
                                      <p:to>
                                        <p:strVal val="visible"/>
                                      </p:to>
                                    </p:set>
                                    <p:animEffect transition="in" filter="wipe(left)">
                                      <p:cBhvr>
                                        <p:cTn id="11" dur="500"/>
                                        <p:tgtEl>
                                          <p:spTgt spid="3789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7892"/>
                                        </p:tgtEl>
                                        <p:attrNameLst>
                                          <p:attrName>style.visibility</p:attrName>
                                        </p:attrNameLst>
                                      </p:cBhvr>
                                      <p:to>
                                        <p:strVal val="visible"/>
                                      </p:to>
                                    </p:set>
                                    <p:animEffect transition="in" filter="wipe(left)">
                                      <p:cBhvr>
                                        <p:cTn id="16" dur="500"/>
                                        <p:tgtEl>
                                          <p:spTgt spid="3789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37899"/>
                                        </p:tgtEl>
                                        <p:attrNameLst>
                                          <p:attrName>style.visibility</p:attrName>
                                        </p:attrNameLst>
                                      </p:cBhvr>
                                      <p:to>
                                        <p:strVal val="visible"/>
                                      </p:to>
                                    </p:set>
                                    <p:animEffect transition="in" filter="wipe(left)">
                                      <p:cBhvr>
                                        <p:cTn id="21" dur="500"/>
                                        <p:tgtEl>
                                          <p:spTgt spid="37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autoUpdateAnimBg="0"/>
      <p:bldP spid="37892"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a:extLst>
              <a:ext uri="{FF2B5EF4-FFF2-40B4-BE49-F238E27FC236}">
                <a16:creationId xmlns:a16="http://schemas.microsoft.com/office/drawing/2014/main" id="{20C1081F-3334-48E4-80B3-3DAE0F1FFE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8915" name="Text Box 3">
            <a:extLst>
              <a:ext uri="{FF2B5EF4-FFF2-40B4-BE49-F238E27FC236}">
                <a16:creationId xmlns:a16="http://schemas.microsoft.com/office/drawing/2014/main" id="{333AB032-BC94-43CF-BA7C-4D6795EC7106}"/>
              </a:ext>
            </a:extLst>
          </p:cNvPr>
          <p:cNvSpPr txBox="1">
            <a:spLocks noChangeArrowheads="1"/>
          </p:cNvSpPr>
          <p:nvPr/>
        </p:nvSpPr>
        <p:spPr bwMode="auto">
          <a:xfrm>
            <a:off x="381000" y="533400"/>
            <a:ext cx="8763000"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pPr>
            <a:r>
              <a:rPr lang="en-US" altLang="en-US" sz="3400" b="1">
                <a:solidFill>
                  <a:schemeClr val="accent2"/>
                </a:solidFill>
                <a:latin typeface="Arial" panose="020B0604020202020204" pitchFamily="34" charset="0"/>
              </a:rPr>
              <a:t>CALORIMETRIC CHAMBER</a:t>
            </a:r>
            <a:endParaRPr lang="en-US" altLang="en-US" b="1">
              <a:latin typeface="Arial" panose="020B0604020202020204" pitchFamily="34" charset="0"/>
            </a:endParaRPr>
          </a:p>
        </p:txBody>
      </p:sp>
      <p:pic>
        <p:nvPicPr>
          <p:cNvPr id="38918" name="Picture 6">
            <a:extLst>
              <a:ext uri="{FF2B5EF4-FFF2-40B4-BE49-F238E27FC236}">
                <a16:creationId xmlns:a16="http://schemas.microsoft.com/office/drawing/2014/main" id="{75F4F18F-B1AE-4034-9472-17C6D0E3B4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575" y="1209675"/>
            <a:ext cx="7724775" cy="5178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wipe(left)">
                                      <p:cBhvr>
                                        <p:cTn id="7" dur="500"/>
                                        <p:tgtEl>
                                          <p:spTgt spid="38915"/>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38918"/>
                                        </p:tgtEl>
                                        <p:attrNameLst>
                                          <p:attrName>style.visibility</p:attrName>
                                        </p:attrNameLst>
                                      </p:cBhvr>
                                      <p:to>
                                        <p:strVal val="visible"/>
                                      </p:to>
                                    </p:set>
                                    <p:anim calcmode="lin" valueType="num">
                                      <p:cBhvr>
                                        <p:cTn id="11" dur="500" fill="hold"/>
                                        <p:tgtEl>
                                          <p:spTgt spid="38918"/>
                                        </p:tgtEl>
                                        <p:attrNameLst>
                                          <p:attrName>ppt_w</p:attrName>
                                        </p:attrNameLst>
                                      </p:cBhvr>
                                      <p:tavLst>
                                        <p:tav tm="0">
                                          <p:val>
                                            <p:fltVal val="0"/>
                                          </p:val>
                                        </p:tav>
                                        <p:tav tm="100000">
                                          <p:val>
                                            <p:strVal val="#ppt_w"/>
                                          </p:val>
                                        </p:tav>
                                      </p:tavLst>
                                    </p:anim>
                                    <p:anim calcmode="lin" valueType="num">
                                      <p:cBhvr>
                                        <p:cTn id="12" dur="500" fill="hold"/>
                                        <p:tgtEl>
                                          <p:spTgt spid="38918"/>
                                        </p:tgtEl>
                                        <p:attrNameLst>
                                          <p:attrName>ppt_h</p:attrName>
                                        </p:attrNameLst>
                                      </p:cBhvr>
                                      <p:tavLst>
                                        <p:tav tm="0">
                                          <p:val>
                                            <p:fltVal val="0"/>
                                          </p:val>
                                        </p:tav>
                                        <p:tav tm="100000">
                                          <p:val>
                                            <p:strVal val="#ppt_h"/>
                                          </p:val>
                                        </p:tav>
                                      </p:tavLst>
                                    </p:anim>
                                    <p:anim calcmode="lin" valueType="num">
                                      <p:cBhvr>
                                        <p:cTn id="13" dur="500" fill="hold"/>
                                        <p:tgtEl>
                                          <p:spTgt spid="38918"/>
                                        </p:tgtEl>
                                        <p:attrNameLst>
                                          <p:attrName>ppt_x</p:attrName>
                                        </p:attrNameLst>
                                      </p:cBhvr>
                                      <p:tavLst>
                                        <p:tav tm="0">
                                          <p:val>
                                            <p:fltVal val="0.5"/>
                                          </p:val>
                                        </p:tav>
                                        <p:tav tm="100000">
                                          <p:val>
                                            <p:strVal val="#ppt_x"/>
                                          </p:val>
                                        </p:tav>
                                      </p:tavLst>
                                    </p:anim>
                                    <p:anim calcmode="lin" valueType="num">
                                      <p:cBhvr>
                                        <p:cTn id="14" dur="500" fill="hold"/>
                                        <p:tgtEl>
                                          <p:spTgt spid="3891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10C83010-E48E-4818-97D9-3D813123CF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171" name="Text Box 3">
            <a:extLst>
              <a:ext uri="{FF2B5EF4-FFF2-40B4-BE49-F238E27FC236}">
                <a16:creationId xmlns:a16="http://schemas.microsoft.com/office/drawing/2014/main" id="{F9F468D2-976A-4812-82C8-57B27584A561}"/>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400" b="1">
                <a:solidFill>
                  <a:schemeClr val="accent2"/>
                </a:solidFill>
                <a:latin typeface="Arial" panose="020B0604020202020204" pitchFamily="34" charset="0"/>
              </a:rPr>
              <a:t>Calorie and Kilocalorie</a:t>
            </a:r>
          </a:p>
        </p:txBody>
      </p:sp>
      <p:sp>
        <p:nvSpPr>
          <p:cNvPr id="7172" name="Text Box 4">
            <a:extLst>
              <a:ext uri="{FF2B5EF4-FFF2-40B4-BE49-F238E27FC236}">
                <a16:creationId xmlns:a16="http://schemas.microsoft.com/office/drawing/2014/main" id="{B4585F52-1764-4B45-B6CE-DB46742A8FE0}"/>
              </a:ext>
            </a:extLst>
          </p:cNvPr>
          <p:cNvSpPr txBox="1">
            <a:spLocks noChangeArrowheads="1"/>
          </p:cNvSpPr>
          <p:nvPr/>
        </p:nvSpPr>
        <p:spPr bwMode="auto">
          <a:xfrm>
            <a:off x="609600" y="1631950"/>
            <a:ext cx="83058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Energy in biological systems is measured in calories (cal).</a:t>
            </a:r>
          </a:p>
        </p:txBody>
      </p:sp>
      <p:sp>
        <p:nvSpPr>
          <p:cNvPr id="7173" name="Text Box 5">
            <a:extLst>
              <a:ext uri="{FF2B5EF4-FFF2-40B4-BE49-F238E27FC236}">
                <a16:creationId xmlns:a16="http://schemas.microsoft.com/office/drawing/2014/main" id="{746C248E-9A36-4101-A5C5-1099F163C354}"/>
              </a:ext>
            </a:extLst>
          </p:cNvPr>
          <p:cNvSpPr txBox="1">
            <a:spLocks noChangeArrowheads="1"/>
          </p:cNvSpPr>
          <p:nvPr/>
        </p:nvSpPr>
        <p:spPr bwMode="auto">
          <a:xfrm>
            <a:off x="609600" y="2133600"/>
            <a:ext cx="8382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buFont typeface="Wingdings" panose="05000000000000000000" pitchFamily="2" charset="2"/>
              <a:buChar char="w"/>
            </a:pPr>
            <a:r>
              <a:rPr lang="en-US" altLang="en-US">
                <a:latin typeface="Arial" panose="020B0604020202020204" pitchFamily="34" charset="0"/>
              </a:rPr>
              <a:t>1 cal is the amount of heat energy needed to raise 1 g of water 1°C from 14.5°C to 15.5°C.</a:t>
            </a:r>
          </a:p>
        </p:txBody>
      </p:sp>
      <p:sp>
        <p:nvSpPr>
          <p:cNvPr id="7175" name="Text Box 7">
            <a:extLst>
              <a:ext uri="{FF2B5EF4-FFF2-40B4-BE49-F238E27FC236}">
                <a16:creationId xmlns:a16="http://schemas.microsoft.com/office/drawing/2014/main" id="{55AB5EA9-E4DD-4166-BE2B-341FD5D2EC2B}"/>
              </a:ext>
            </a:extLst>
          </p:cNvPr>
          <p:cNvSpPr txBox="1">
            <a:spLocks noChangeArrowheads="1"/>
          </p:cNvSpPr>
          <p:nvPr/>
        </p:nvSpPr>
        <p:spPr bwMode="auto">
          <a:xfrm>
            <a:off x="609600" y="2959100"/>
            <a:ext cx="7924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2575" indent="-282575">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latin typeface="Wingdings" panose="05000000000000000000" pitchFamily="2" charset="2"/>
              </a:rPr>
              <a:t>w</a:t>
            </a:r>
            <a:r>
              <a:rPr lang="en-US" altLang="en-US">
                <a:latin typeface="Arial" panose="020B0604020202020204" pitchFamily="34" charset="0"/>
                <a:cs typeface="Times New Roman" panose="02020603050405020304" pitchFamily="18" charset="0"/>
              </a:rPr>
              <a:t> In humans, energy is expressed in kilocalories (kcal), where 1 kcal equals 1,000 cal</a:t>
            </a:r>
            <a:r>
              <a:rPr lang="en-US" altLang="en-US">
                <a:latin typeface="Arial" panose="020B0604020202020204" pitchFamily="34" charset="0"/>
              </a:rPr>
              <a:t>.</a:t>
            </a:r>
          </a:p>
        </p:txBody>
      </p:sp>
      <p:sp>
        <p:nvSpPr>
          <p:cNvPr id="7177" name="Text Box 9">
            <a:extLst>
              <a:ext uri="{FF2B5EF4-FFF2-40B4-BE49-F238E27FC236}">
                <a16:creationId xmlns:a16="http://schemas.microsoft.com/office/drawing/2014/main" id="{22EE4753-AC89-4E7B-8674-74A0342A8FB4}"/>
              </a:ext>
            </a:extLst>
          </p:cNvPr>
          <p:cNvSpPr txBox="1">
            <a:spLocks noChangeArrowheads="1"/>
          </p:cNvSpPr>
          <p:nvPr/>
        </p:nvSpPr>
        <p:spPr bwMode="auto">
          <a:xfrm>
            <a:off x="609600" y="3860800"/>
            <a:ext cx="7696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3838" indent="-223838">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latin typeface="Wingdings" panose="05000000000000000000" pitchFamily="2" charset="2"/>
              </a:rPr>
              <a:t>w</a:t>
            </a:r>
            <a:r>
              <a:rPr lang="en-US" altLang="en-US">
                <a:latin typeface="Arial" panose="020B0604020202020204" pitchFamily="34" charset="0"/>
                <a:cs typeface="Times New Roman" panose="02020603050405020304" pitchFamily="18" charset="0"/>
              </a:rPr>
              <a:t> People often mistakenly say “calories” when they mean more accurately kilocalories. When we speak of someone expending 3,000 cal per day, we really mean that person is expending 3,000 kcal per day.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wipe(left)">
                                      <p:cBhvr>
                                        <p:cTn id="7" dur="500"/>
                                        <p:tgtEl>
                                          <p:spTgt spid="71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wipe(left)">
                                      <p:cBhvr>
                                        <p:cTn id="12" dur="500"/>
                                        <p:tgtEl>
                                          <p:spTgt spid="717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73"/>
                                        </p:tgtEl>
                                        <p:attrNameLst>
                                          <p:attrName>style.visibility</p:attrName>
                                        </p:attrNameLst>
                                      </p:cBhvr>
                                      <p:to>
                                        <p:strVal val="visible"/>
                                      </p:to>
                                    </p:set>
                                    <p:animEffect transition="in" filter="wipe(left)">
                                      <p:cBhvr>
                                        <p:cTn id="17" dur="500"/>
                                        <p:tgtEl>
                                          <p:spTgt spid="717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175"/>
                                        </p:tgtEl>
                                        <p:attrNameLst>
                                          <p:attrName>style.visibility</p:attrName>
                                        </p:attrNameLst>
                                      </p:cBhvr>
                                      <p:to>
                                        <p:strVal val="visible"/>
                                      </p:to>
                                    </p:set>
                                    <p:animEffect transition="in" filter="wipe(left)">
                                      <p:cBhvr>
                                        <p:cTn id="22" dur="500"/>
                                        <p:tgtEl>
                                          <p:spTgt spid="717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177"/>
                                        </p:tgtEl>
                                        <p:attrNameLst>
                                          <p:attrName>style.visibility</p:attrName>
                                        </p:attrNameLst>
                                      </p:cBhvr>
                                      <p:to>
                                        <p:strVal val="visible"/>
                                      </p:to>
                                    </p:set>
                                    <p:animEffect transition="in" filter="wipe(left)">
                                      <p:cBhvr>
                                        <p:cTn id="27" dur="500"/>
                                        <p:tgtEl>
                                          <p:spTgt spid="7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utoUpdateAnimBg="0"/>
      <p:bldP spid="7172" grpId="0" autoUpdateAnimBg="0"/>
      <p:bldP spid="7173" grpId="0" autoUpdateAnimBg="0"/>
      <p:bldP spid="7175" grpId="0" autoUpdateAnimBg="0"/>
      <p:bldP spid="7177"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a:extLst>
              <a:ext uri="{FF2B5EF4-FFF2-40B4-BE49-F238E27FC236}">
                <a16:creationId xmlns:a16="http://schemas.microsoft.com/office/drawing/2014/main" id="{AE0660F3-5D0E-4278-ACAE-C44AC798F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4755" name="Text Box 3">
            <a:extLst>
              <a:ext uri="{FF2B5EF4-FFF2-40B4-BE49-F238E27FC236}">
                <a16:creationId xmlns:a16="http://schemas.microsoft.com/office/drawing/2014/main" id="{8A709FBF-58A7-4960-8468-64636C51BC83}"/>
              </a:ext>
            </a:extLst>
          </p:cNvPr>
          <p:cNvSpPr txBox="1">
            <a:spLocks noChangeArrowheads="1"/>
          </p:cNvSpPr>
          <p:nvPr/>
        </p:nvSpPr>
        <p:spPr bwMode="auto">
          <a:xfrm>
            <a:off x="381000" y="533400"/>
            <a:ext cx="65532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50000"/>
              </a:spcBef>
            </a:pPr>
            <a:r>
              <a:rPr lang="en-US" altLang="en-US" sz="3400" b="1">
                <a:solidFill>
                  <a:schemeClr val="accent2"/>
                </a:solidFill>
                <a:latin typeface="Arial" panose="020B0604020202020204" pitchFamily="34" charset="0"/>
              </a:rPr>
              <a:t>MEASURING RESPIRATORY GAS EXCHANGE</a:t>
            </a:r>
            <a:endParaRPr lang="en-US" altLang="en-US" b="1">
              <a:latin typeface="Arial" panose="020B0604020202020204" pitchFamily="34" charset="0"/>
            </a:endParaRPr>
          </a:p>
        </p:txBody>
      </p:sp>
      <p:pic>
        <p:nvPicPr>
          <p:cNvPr id="74758" name="Picture 6">
            <a:extLst>
              <a:ext uri="{FF2B5EF4-FFF2-40B4-BE49-F238E27FC236}">
                <a16:creationId xmlns:a16="http://schemas.microsoft.com/office/drawing/2014/main" id="{2DE3DAD1-6434-4B58-863B-EEDA76C030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083" b="9450"/>
          <a:stretch>
            <a:fillRect/>
          </a:stretch>
        </p:blipFill>
        <p:spPr bwMode="auto">
          <a:xfrm>
            <a:off x="2576513" y="1511300"/>
            <a:ext cx="3894137" cy="4875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755"/>
                                        </p:tgtEl>
                                        <p:attrNameLst>
                                          <p:attrName>style.visibility</p:attrName>
                                        </p:attrNameLst>
                                      </p:cBhvr>
                                      <p:to>
                                        <p:strVal val="visible"/>
                                      </p:to>
                                    </p:set>
                                    <p:animEffect transition="in" filter="wipe(left)">
                                      <p:cBhvr>
                                        <p:cTn id="7" dur="500"/>
                                        <p:tgtEl>
                                          <p:spTgt spid="74755"/>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74758"/>
                                        </p:tgtEl>
                                        <p:attrNameLst>
                                          <p:attrName>style.visibility</p:attrName>
                                        </p:attrNameLst>
                                      </p:cBhvr>
                                      <p:to>
                                        <p:strVal val="visible"/>
                                      </p:to>
                                    </p:set>
                                    <p:anim calcmode="lin" valueType="num">
                                      <p:cBhvr>
                                        <p:cTn id="11" dur="500" fill="hold"/>
                                        <p:tgtEl>
                                          <p:spTgt spid="74758"/>
                                        </p:tgtEl>
                                        <p:attrNameLst>
                                          <p:attrName>ppt_w</p:attrName>
                                        </p:attrNameLst>
                                      </p:cBhvr>
                                      <p:tavLst>
                                        <p:tav tm="0">
                                          <p:val>
                                            <p:fltVal val="0"/>
                                          </p:val>
                                        </p:tav>
                                        <p:tav tm="100000">
                                          <p:val>
                                            <p:strVal val="#ppt_w"/>
                                          </p:val>
                                        </p:tav>
                                      </p:tavLst>
                                    </p:anim>
                                    <p:anim calcmode="lin" valueType="num">
                                      <p:cBhvr>
                                        <p:cTn id="12" dur="500" fill="hold"/>
                                        <p:tgtEl>
                                          <p:spTgt spid="74758"/>
                                        </p:tgtEl>
                                        <p:attrNameLst>
                                          <p:attrName>ppt_h</p:attrName>
                                        </p:attrNameLst>
                                      </p:cBhvr>
                                      <p:tavLst>
                                        <p:tav tm="0">
                                          <p:val>
                                            <p:fltVal val="0"/>
                                          </p:val>
                                        </p:tav>
                                        <p:tav tm="100000">
                                          <p:val>
                                            <p:strVal val="#ppt_h"/>
                                          </p:val>
                                        </p:tav>
                                      </p:tavLst>
                                    </p:anim>
                                    <p:anim calcmode="lin" valueType="num">
                                      <p:cBhvr>
                                        <p:cTn id="13" dur="500" fill="hold"/>
                                        <p:tgtEl>
                                          <p:spTgt spid="74758"/>
                                        </p:tgtEl>
                                        <p:attrNameLst>
                                          <p:attrName>ppt_x</p:attrName>
                                        </p:attrNameLst>
                                      </p:cBhvr>
                                      <p:tavLst>
                                        <p:tav tm="0">
                                          <p:val>
                                            <p:fltVal val="0.5"/>
                                          </p:val>
                                        </p:tav>
                                        <p:tav tm="100000">
                                          <p:val>
                                            <p:strVal val="#ppt_x"/>
                                          </p:val>
                                        </p:tav>
                                      </p:tavLst>
                                    </p:anim>
                                    <p:anim calcmode="lin" valueType="num">
                                      <p:cBhvr>
                                        <p:cTn id="14" dur="500" fill="hold"/>
                                        <p:tgtEl>
                                          <p:spTgt spid="747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a:extLst>
              <a:ext uri="{FF2B5EF4-FFF2-40B4-BE49-F238E27FC236}">
                <a16:creationId xmlns:a16="http://schemas.microsoft.com/office/drawing/2014/main" id="{9D228A08-2089-41DF-9E32-F5E0C5C2A3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8611" name="Text Box 3">
            <a:extLst>
              <a:ext uri="{FF2B5EF4-FFF2-40B4-BE49-F238E27FC236}">
                <a16:creationId xmlns:a16="http://schemas.microsoft.com/office/drawing/2014/main" id="{47EE9CE3-58D2-43B6-8D9A-A0DE8EC04777}"/>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400" b="1">
                <a:solidFill>
                  <a:schemeClr val="accent2"/>
                </a:solidFill>
                <a:latin typeface="Arial" panose="020B0604020202020204" pitchFamily="34" charset="0"/>
              </a:rPr>
              <a:t>Measuring Energy Costs of Exercise</a:t>
            </a:r>
          </a:p>
        </p:txBody>
      </p:sp>
      <p:grpSp>
        <p:nvGrpSpPr>
          <p:cNvPr id="68635" name="Group 27">
            <a:extLst>
              <a:ext uri="{FF2B5EF4-FFF2-40B4-BE49-F238E27FC236}">
                <a16:creationId xmlns:a16="http://schemas.microsoft.com/office/drawing/2014/main" id="{4A3507EC-467B-4525-ABDD-B1D1DF4C95F7}"/>
              </a:ext>
            </a:extLst>
          </p:cNvPr>
          <p:cNvGrpSpPr>
            <a:grpSpLocks/>
          </p:cNvGrpSpPr>
          <p:nvPr/>
        </p:nvGrpSpPr>
        <p:grpSpPr bwMode="auto">
          <a:xfrm>
            <a:off x="609600" y="1343025"/>
            <a:ext cx="8305800" cy="709613"/>
            <a:chOff x="384" y="846"/>
            <a:chExt cx="5232" cy="447"/>
          </a:xfrm>
        </p:grpSpPr>
        <p:sp>
          <p:nvSpPr>
            <p:cNvPr id="68612" name="Text Box 4">
              <a:extLst>
                <a:ext uri="{FF2B5EF4-FFF2-40B4-BE49-F238E27FC236}">
                  <a16:creationId xmlns:a16="http://schemas.microsoft.com/office/drawing/2014/main" id="{1DE011AB-E1EE-4C96-95DA-F6165FD9FBF2}"/>
                </a:ext>
              </a:extLst>
            </p:cNvPr>
            <p:cNvSpPr txBox="1">
              <a:spLocks noChangeArrowheads="1"/>
            </p:cNvSpPr>
            <p:nvPr/>
          </p:nvSpPr>
          <p:spPr bwMode="auto">
            <a:xfrm>
              <a:off x="384" y="1028"/>
              <a:ext cx="5232"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pPr>
              <a:r>
                <a:rPr lang="en-US" altLang="en-US" b="1">
                  <a:latin typeface="Arial" panose="020B0604020202020204" pitchFamily="34" charset="0"/>
                </a:rPr>
                <a:t>VO</a:t>
              </a:r>
              <a:r>
                <a:rPr lang="en-US" altLang="en-US" b="1" baseline="-25000">
                  <a:latin typeface="Arial" panose="020B0604020202020204" pitchFamily="34" charset="0"/>
                </a:rPr>
                <a:t>2</a:t>
              </a:r>
              <a:r>
                <a:rPr lang="en-US" altLang="en-US">
                  <a:latin typeface="Arial" panose="020B0604020202020204" pitchFamily="34" charset="0"/>
                </a:rPr>
                <a:t>—volume of O</a:t>
              </a:r>
              <a:r>
                <a:rPr lang="en-US" altLang="en-US" baseline="-25000">
                  <a:latin typeface="Arial" panose="020B0604020202020204" pitchFamily="34" charset="0"/>
                </a:rPr>
                <a:t>2</a:t>
              </a:r>
              <a:r>
                <a:rPr lang="en-US" altLang="en-US">
                  <a:latin typeface="Arial" panose="020B0604020202020204" pitchFamily="34" charset="0"/>
                </a:rPr>
                <a:t> consumed per minute (L/min).</a:t>
              </a:r>
            </a:p>
          </p:txBody>
        </p:sp>
        <p:sp>
          <p:nvSpPr>
            <p:cNvPr id="68617" name="Rectangle 9">
              <a:extLst>
                <a:ext uri="{FF2B5EF4-FFF2-40B4-BE49-F238E27FC236}">
                  <a16:creationId xmlns:a16="http://schemas.microsoft.com/office/drawing/2014/main" id="{E1C03D62-55F0-457F-893D-D9A5ADE02FE4}"/>
                </a:ext>
              </a:extLst>
            </p:cNvPr>
            <p:cNvSpPr>
              <a:spLocks noChangeArrowheads="1"/>
            </p:cNvSpPr>
            <p:nvPr/>
          </p:nvSpPr>
          <p:spPr bwMode="auto">
            <a:xfrm>
              <a:off x="426" y="846"/>
              <a:ext cx="1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latin typeface="Arial" panose="020B0604020202020204" pitchFamily="34" charset="0"/>
                </a:rPr>
                <a:t>.</a:t>
              </a:r>
              <a:endParaRPr lang="en-US" altLang="en-US">
                <a:latin typeface="Arial" panose="020B0604020202020204" pitchFamily="34" charset="0"/>
              </a:endParaRPr>
            </a:p>
          </p:txBody>
        </p:sp>
      </p:grpSp>
      <p:grpSp>
        <p:nvGrpSpPr>
          <p:cNvPr id="68636" name="Group 28">
            <a:extLst>
              <a:ext uri="{FF2B5EF4-FFF2-40B4-BE49-F238E27FC236}">
                <a16:creationId xmlns:a16="http://schemas.microsoft.com/office/drawing/2014/main" id="{99F075DB-990F-47D2-811D-130B744DD865}"/>
              </a:ext>
            </a:extLst>
          </p:cNvPr>
          <p:cNvGrpSpPr>
            <a:grpSpLocks/>
          </p:cNvGrpSpPr>
          <p:nvPr/>
        </p:nvGrpSpPr>
        <p:grpSpPr bwMode="auto">
          <a:xfrm>
            <a:off x="609600" y="1860550"/>
            <a:ext cx="8382000" cy="696913"/>
            <a:chOff x="384" y="1172"/>
            <a:chExt cx="5280" cy="439"/>
          </a:xfrm>
        </p:grpSpPr>
        <p:sp>
          <p:nvSpPr>
            <p:cNvPr id="68614" name="Text Box 6">
              <a:extLst>
                <a:ext uri="{FF2B5EF4-FFF2-40B4-BE49-F238E27FC236}">
                  <a16:creationId xmlns:a16="http://schemas.microsoft.com/office/drawing/2014/main" id="{CE02FCE5-012C-49BB-A35D-BF01051BEC5F}"/>
                </a:ext>
              </a:extLst>
            </p:cNvPr>
            <p:cNvSpPr txBox="1">
              <a:spLocks noChangeArrowheads="1"/>
            </p:cNvSpPr>
            <p:nvPr/>
          </p:nvSpPr>
          <p:spPr bwMode="auto">
            <a:xfrm>
              <a:off x="384" y="1346"/>
              <a:ext cx="5280"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b="1">
                  <a:latin typeface="Arial" panose="020B0604020202020204" pitchFamily="34" charset="0"/>
                </a:rPr>
                <a:t>VCO</a:t>
              </a:r>
              <a:r>
                <a:rPr lang="en-US" altLang="en-US" b="1" baseline="-25000">
                  <a:latin typeface="Arial" panose="020B0604020202020204" pitchFamily="34" charset="0"/>
                </a:rPr>
                <a:t>2</a:t>
              </a:r>
              <a:r>
                <a:rPr lang="en-US" altLang="en-US">
                  <a:latin typeface="Arial" panose="020B0604020202020204" pitchFamily="34" charset="0"/>
                </a:rPr>
                <a:t>—volume of CO</a:t>
              </a:r>
              <a:r>
                <a:rPr lang="en-US" altLang="en-US" baseline="-25000">
                  <a:latin typeface="Arial" panose="020B0604020202020204" pitchFamily="34" charset="0"/>
                </a:rPr>
                <a:t>2</a:t>
              </a:r>
              <a:r>
                <a:rPr lang="en-US" altLang="en-US">
                  <a:latin typeface="Arial" panose="020B0604020202020204" pitchFamily="34" charset="0"/>
                </a:rPr>
                <a:t> produced per minute (L/min).</a:t>
              </a:r>
            </a:p>
          </p:txBody>
        </p:sp>
        <p:sp>
          <p:nvSpPr>
            <p:cNvPr id="68618" name="Rectangle 10">
              <a:extLst>
                <a:ext uri="{FF2B5EF4-FFF2-40B4-BE49-F238E27FC236}">
                  <a16:creationId xmlns:a16="http://schemas.microsoft.com/office/drawing/2014/main" id="{D3CC00E9-5A98-4FE9-B1DA-FC21D29CA08B}"/>
                </a:ext>
              </a:extLst>
            </p:cNvPr>
            <p:cNvSpPr>
              <a:spLocks noChangeArrowheads="1"/>
            </p:cNvSpPr>
            <p:nvPr/>
          </p:nvSpPr>
          <p:spPr bwMode="auto">
            <a:xfrm>
              <a:off x="426" y="1172"/>
              <a:ext cx="1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latin typeface="Arial" panose="020B0604020202020204" pitchFamily="34" charset="0"/>
                </a:rPr>
                <a:t>.</a:t>
              </a:r>
              <a:endParaRPr lang="en-US" altLang="en-US">
                <a:latin typeface="Arial" panose="020B0604020202020204" pitchFamily="34" charset="0"/>
              </a:endParaRPr>
            </a:p>
          </p:txBody>
        </p:sp>
      </p:grpSp>
      <p:grpSp>
        <p:nvGrpSpPr>
          <p:cNvPr id="68637" name="Group 29">
            <a:extLst>
              <a:ext uri="{FF2B5EF4-FFF2-40B4-BE49-F238E27FC236}">
                <a16:creationId xmlns:a16="http://schemas.microsoft.com/office/drawing/2014/main" id="{9EDA1781-16AF-404D-A583-C79AA84A51EF}"/>
              </a:ext>
            </a:extLst>
          </p:cNvPr>
          <p:cNvGrpSpPr>
            <a:grpSpLocks/>
          </p:cNvGrpSpPr>
          <p:nvPr/>
        </p:nvGrpSpPr>
        <p:grpSpPr bwMode="auto">
          <a:xfrm>
            <a:off x="609600" y="2365375"/>
            <a:ext cx="8382000" cy="731838"/>
            <a:chOff x="384" y="1466"/>
            <a:chExt cx="5280" cy="461"/>
          </a:xfrm>
        </p:grpSpPr>
        <p:sp>
          <p:nvSpPr>
            <p:cNvPr id="68619" name="Text Box 11">
              <a:extLst>
                <a:ext uri="{FF2B5EF4-FFF2-40B4-BE49-F238E27FC236}">
                  <a16:creationId xmlns:a16="http://schemas.microsoft.com/office/drawing/2014/main" id="{963B91E1-4701-4FFD-A265-ADB98A9C986F}"/>
                </a:ext>
              </a:extLst>
            </p:cNvPr>
            <p:cNvSpPr txBox="1">
              <a:spLocks noChangeArrowheads="1"/>
            </p:cNvSpPr>
            <p:nvPr/>
          </p:nvSpPr>
          <p:spPr bwMode="auto">
            <a:xfrm>
              <a:off x="384" y="1662"/>
              <a:ext cx="5280"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b="1">
                  <a:latin typeface="Arial" panose="020B0604020202020204" pitchFamily="34" charset="0"/>
                </a:rPr>
                <a:t>VO</a:t>
              </a:r>
              <a:r>
                <a:rPr lang="en-US" altLang="en-US" b="1" baseline="-25000">
                  <a:latin typeface="Arial" panose="020B0604020202020204" pitchFamily="34" charset="0"/>
                </a:rPr>
                <a:t>2 </a:t>
              </a:r>
              <a:r>
                <a:rPr lang="en-US" altLang="en-US">
                  <a:latin typeface="Arial" panose="020B0604020202020204" pitchFamily="34" charset="0"/>
                </a:rPr>
                <a:t>= (V</a:t>
              </a:r>
              <a:r>
                <a:rPr lang="en-US" altLang="en-US" i="1" baseline="-25000">
                  <a:latin typeface="Arial" panose="020B0604020202020204" pitchFamily="34" charset="0"/>
                </a:rPr>
                <a:t>I</a:t>
              </a:r>
              <a:r>
                <a:rPr lang="en-US" altLang="en-US">
                  <a:latin typeface="Arial" panose="020B0604020202020204" pitchFamily="34" charset="0"/>
                </a:rPr>
                <a:t> </a:t>
              </a:r>
              <a:r>
                <a:rPr lang="en-US" altLang="en-US">
                  <a:latin typeface="Symbol" panose="05050102010706020507" pitchFamily="18" charset="2"/>
                </a:rPr>
                <a:t>´</a:t>
              </a:r>
              <a:r>
                <a:rPr lang="en-US" altLang="en-US">
                  <a:latin typeface="Arial" panose="020B0604020202020204" pitchFamily="34" charset="0"/>
                </a:rPr>
                <a:t> F</a:t>
              </a:r>
              <a:r>
                <a:rPr lang="en-US" altLang="en-US" i="1" baseline="-25000">
                  <a:latin typeface="Arial" panose="020B0604020202020204" pitchFamily="34" charset="0"/>
                </a:rPr>
                <a:t>I</a:t>
              </a:r>
              <a:r>
                <a:rPr lang="en-US" altLang="en-US">
                  <a:latin typeface="Arial" panose="020B0604020202020204" pitchFamily="34" charset="0"/>
                </a:rPr>
                <a:t>O</a:t>
              </a:r>
              <a:r>
                <a:rPr lang="en-US" altLang="en-US" baseline="-25000">
                  <a:latin typeface="Arial" panose="020B0604020202020204" pitchFamily="34" charset="0"/>
                </a:rPr>
                <a:t>2</a:t>
              </a:r>
              <a:r>
                <a:rPr lang="en-US" altLang="en-US">
                  <a:latin typeface="Arial" panose="020B0604020202020204" pitchFamily="34" charset="0"/>
                </a:rPr>
                <a:t>) - (V</a:t>
              </a:r>
              <a:r>
                <a:rPr lang="en-US" altLang="en-US" i="1" baseline="-25000">
                  <a:latin typeface="Arial" panose="020B0604020202020204" pitchFamily="34" charset="0"/>
                </a:rPr>
                <a:t>E</a:t>
              </a:r>
              <a:r>
                <a:rPr lang="en-US" altLang="en-US">
                  <a:latin typeface="Arial" panose="020B0604020202020204" pitchFamily="34" charset="0"/>
                </a:rPr>
                <a:t> </a:t>
              </a:r>
              <a:r>
                <a:rPr lang="en-US" altLang="en-US">
                  <a:latin typeface="Symbol" panose="05050102010706020507" pitchFamily="18" charset="2"/>
                </a:rPr>
                <a:t>´</a:t>
              </a:r>
              <a:r>
                <a:rPr lang="en-US" altLang="en-US">
                  <a:latin typeface="Arial" panose="020B0604020202020204" pitchFamily="34" charset="0"/>
                </a:rPr>
                <a:t> F</a:t>
              </a:r>
              <a:r>
                <a:rPr lang="en-US" altLang="en-US" i="1" baseline="-25000">
                  <a:latin typeface="Arial" panose="020B0604020202020204" pitchFamily="34" charset="0"/>
                </a:rPr>
                <a:t>E</a:t>
              </a:r>
              <a:r>
                <a:rPr lang="en-US" altLang="en-US">
                  <a:latin typeface="Arial" panose="020B0604020202020204" pitchFamily="34" charset="0"/>
                </a:rPr>
                <a:t>O</a:t>
              </a:r>
              <a:r>
                <a:rPr lang="en-US" altLang="en-US" baseline="-25000">
                  <a:latin typeface="Arial" panose="020B0604020202020204" pitchFamily="34" charset="0"/>
                </a:rPr>
                <a:t>2</a:t>
              </a:r>
              <a:r>
                <a:rPr lang="en-US" altLang="en-US">
                  <a:latin typeface="Arial" panose="020B0604020202020204" pitchFamily="34" charset="0"/>
                </a:rPr>
                <a:t>)</a:t>
              </a:r>
            </a:p>
          </p:txBody>
        </p:sp>
        <p:sp>
          <p:nvSpPr>
            <p:cNvPr id="68620" name="Rectangle 12">
              <a:extLst>
                <a:ext uri="{FF2B5EF4-FFF2-40B4-BE49-F238E27FC236}">
                  <a16:creationId xmlns:a16="http://schemas.microsoft.com/office/drawing/2014/main" id="{FFE1DFCF-6AF0-4ED7-82AB-29E0ECE0A86A}"/>
                </a:ext>
              </a:extLst>
            </p:cNvPr>
            <p:cNvSpPr>
              <a:spLocks noChangeArrowheads="1"/>
            </p:cNvSpPr>
            <p:nvPr/>
          </p:nvSpPr>
          <p:spPr bwMode="auto">
            <a:xfrm>
              <a:off x="426" y="1474"/>
              <a:ext cx="1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latin typeface="Arial" panose="020B0604020202020204" pitchFamily="34" charset="0"/>
                </a:rPr>
                <a:t>.</a:t>
              </a:r>
              <a:endParaRPr lang="en-US" altLang="en-US">
                <a:latin typeface="Arial" panose="020B0604020202020204" pitchFamily="34" charset="0"/>
              </a:endParaRPr>
            </a:p>
          </p:txBody>
        </p:sp>
        <p:sp>
          <p:nvSpPr>
            <p:cNvPr id="68621" name="Rectangle 13">
              <a:extLst>
                <a:ext uri="{FF2B5EF4-FFF2-40B4-BE49-F238E27FC236}">
                  <a16:creationId xmlns:a16="http://schemas.microsoft.com/office/drawing/2014/main" id="{9D98EE68-118D-471E-A580-E82B67A84490}"/>
                </a:ext>
              </a:extLst>
            </p:cNvPr>
            <p:cNvSpPr>
              <a:spLocks noChangeArrowheads="1"/>
            </p:cNvSpPr>
            <p:nvPr/>
          </p:nvSpPr>
          <p:spPr bwMode="auto">
            <a:xfrm>
              <a:off x="1048" y="1466"/>
              <a:ext cx="1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a:t>
              </a:r>
            </a:p>
          </p:txBody>
        </p:sp>
        <p:sp>
          <p:nvSpPr>
            <p:cNvPr id="68622" name="Rectangle 14">
              <a:extLst>
                <a:ext uri="{FF2B5EF4-FFF2-40B4-BE49-F238E27FC236}">
                  <a16:creationId xmlns:a16="http://schemas.microsoft.com/office/drawing/2014/main" id="{EFDB73DF-E2F4-405C-B66C-2BE3700A09F9}"/>
                </a:ext>
              </a:extLst>
            </p:cNvPr>
            <p:cNvSpPr>
              <a:spLocks noChangeArrowheads="1"/>
            </p:cNvSpPr>
            <p:nvPr/>
          </p:nvSpPr>
          <p:spPr bwMode="auto">
            <a:xfrm>
              <a:off x="2082" y="1466"/>
              <a:ext cx="1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a:t>
              </a:r>
            </a:p>
          </p:txBody>
        </p:sp>
      </p:grpSp>
      <p:grpSp>
        <p:nvGrpSpPr>
          <p:cNvPr id="68638" name="Group 30">
            <a:extLst>
              <a:ext uri="{FF2B5EF4-FFF2-40B4-BE49-F238E27FC236}">
                <a16:creationId xmlns:a16="http://schemas.microsoft.com/office/drawing/2014/main" id="{FDBA2900-53D6-40F0-874D-9F8BDDE9C44B}"/>
              </a:ext>
            </a:extLst>
          </p:cNvPr>
          <p:cNvGrpSpPr>
            <a:grpSpLocks/>
          </p:cNvGrpSpPr>
          <p:nvPr/>
        </p:nvGrpSpPr>
        <p:grpSpPr bwMode="auto">
          <a:xfrm>
            <a:off x="609600" y="2936875"/>
            <a:ext cx="8382000" cy="744538"/>
            <a:chOff x="384" y="1770"/>
            <a:chExt cx="5280" cy="469"/>
          </a:xfrm>
        </p:grpSpPr>
        <p:sp>
          <p:nvSpPr>
            <p:cNvPr id="68623" name="Text Box 15">
              <a:extLst>
                <a:ext uri="{FF2B5EF4-FFF2-40B4-BE49-F238E27FC236}">
                  <a16:creationId xmlns:a16="http://schemas.microsoft.com/office/drawing/2014/main" id="{1116B50A-374E-4BA9-BEA8-61C9955CB7CC}"/>
                </a:ext>
              </a:extLst>
            </p:cNvPr>
            <p:cNvSpPr txBox="1">
              <a:spLocks noChangeArrowheads="1"/>
            </p:cNvSpPr>
            <p:nvPr/>
          </p:nvSpPr>
          <p:spPr bwMode="auto">
            <a:xfrm>
              <a:off x="384" y="1974"/>
              <a:ext cx="5280"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b="1">
                  <a:latin typeface="Arial" panose="020B0604020202020204" pitchFamily="34" charset="0"/>
                </a:rPr>
                <a:t>VCO</a:t>
              </a:r>
              <a:r>
                <a:rPr lang="en-US" altLang="en-US" b="1" baseline="-25000">
                  <a:latin typeface="Arial" panose="020B0604020202020204" pitchFamily="34" charset="0"/>
                </a:rPr>
                <a:t>2 </a:t>
              </a:r>
              <a:r>
                <a:rPr lang="en-US" altLang="en-US">
                  <a:latin typeface="Arial" panose="020B0604020202020204" pitchFamily="34" charset="0"/>
                </a:rPr>
                <a:t>= (V</a:t>
              </a:r>
              <a:r>
                <a:rPr lang="en-US" altLang="en-US" i="1" baseline="-25000">
                  <a:latin typeface="Arial" panose="020B0604020202020204" pitchFamily="34" charset="0"/>
                </a:rPr>
                <a:t>E</a:t>
              </a:r>
              <a:r>
                <a:rPr lang="en-US" altLang="en-US">
                  <a:latin typeface="Arial" panose="020B0604020202020204" pitchFamily="34" charset="0"/>
                </a:rPr>
                <a:t> </a:t>
              </a:r>
              <a:r>
                <a:rPr lang="en-US" altLang="en-US">
                  <a:latin typeface="Symbol" panose="05050102010706020507" pitchFamily="18" charset="2"/>
                </a:rPr>
                <a:t>´</a:t>
              </a:r>
              <a:r>
                <a:rPr lang="en-US" altLang="en-US">
                  <a:latin typeface="Arial" panose="020B0604020202020204" pitchFamily="34" charset="0"/>
                </a:rPr>
                <a:t> F</a:t>
              </a:r>
              <a:r>
                <a:rPr lang="en-US" altLang="en-US" i="1" baseline="-25000">
                  <a:latin typeface="Arial" panose="020B0604020202020204" pitchFamily="34" charset="0"/>
                </a:rPr>
                <a:t>E</a:t>
              </a:r>
              <a:r>
                <a:rPr lang="en-US" altLang="en-US">
                  <a:latin typeface="Arial" panose="020B0604020202020204" pitchFamily="34" charset="0"/>
                </a:rPr>
                <a:t>CO</a:t>
              </a:r>
              <a:r>
                <a:rPr lang="en-US" altLang="en-US" baseline="-25000">
                  <a:latin typeface="Arial" panose="020B0604020202020204" pitchFamily="34" charset="0"/>
                </a:rPr>
                <a:t>2</a:t>
              </a:r>
              <a:r>
                <a:rPr lang="en-US" altLang="en-US">
                  <a:latin typeface="Arial" panose="020B0604020202020204" pitchFamily="34" charset="0"/>
                </a:rPr>
                <a:t>) - (V</a:t>
              </a:r>
              <a:r>
                <a:rPr lang="en-US" altLang="en-US" i="1" baseline="-25000">
                  <a:latin typeface="Arial" panose="020B0604020202020204" pitchFamily="34" charset="0"/>
                </a:rPr>
                <a:t>I</a:t>
              </a:r>
              <a:r>
                <a:rPr lang="en-US" altLang="en-US">
                  <a:latin typeface="Arial" panose="020B0604020202020204" pitchFamily="34" charset="0"/>
                </a:rPr>
                <a:t> </a:t>
              </a:r>
              <a:r>
                <a:rPr lang="en-US" altLang="en-US">
                  <a:latin typeface="Symbol" panose="05050102010706020507" pitchFamily="18" charset="2"/>
                </a:rPr>
                <a:t>´</a:t>
              </a:r>
              <a:r>
                <a:rPr lang="en-US" altLang="en-US">
                  <a:latin typeface="Arial" panose="020B0604020202020204" pitchFamily="34" charset="0"/>
                </a:rPr>
                <a:t> F</a:t>
              </a:r>
              <a:r>
                <a:rPr lang="en-US" altLang="en-US" i="1" baseline="-25000">
                  <a:latin typeface="Arial" panose="020B0604020202020204" pitchFamily="34" charset="0"/>
                </a:rPr>
                <a:t>I</a:t>
              </a:r>
              <a:r>
                <a:rPr lang="en-US" altLang="en-US">
                  <a:latin typeface="Arial" panose="020B0604020202020204" pitchFamily="34" charset="0"/>
                </a:rPr>
                <a:t>CO</a:t>
              </a:r>
              <a:r>
                <a:rPr lang="en-US" altLang="en-US" baseline="-25000">
                  <a:latin typeface="Arial" panose="020B0604020202020204" pitchFamily="34" charset="0"/>
                </a:rPr>
                <a:t>2</a:t>
              </a:r>
              <a:r>
                <a:rPr lang="en-US" altLang="en-US">
                  <a:latin typeface="Arial" panose="020B0604020202020204" pitchFamily="34" charset="0"/>
                </a:rPr>
                <a:t>)</a:t>
              </a:r>
            </a:p>
          </p:txBody>
        </p:sp>
        <p:sp>
          <p:nvSpPr>
            <p:cNvPr id="68624" name="Rectangle 16">
              <a:extLst>
                <a:ext uri="{FF2B5EF4-FFF2-40B4-BE49-F238E27FC236}">
                  <a16:creationId xmlns:a16="http://schemas.microsoft.com/office/drawing/2014/main" id="{A5C2FB22-16A3-4572-969C-9E3FF9BD7AC6}"/>
                </a:ext>
              </a:extLst>
            </p:cNvPr>
            <p:cNvSpPr>
              <a:spLocks noChangeArrowheads="1"/>
            </p:cNvSpPr>
            <p:nvPr/>
          </p:nvSpPr>
          <p:spPr bwMode="auto">
            <a:xfrm>
              <a:off x="426" y="1786"/>
              <a:ext cx="1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latin typeface="Arial" panose="020B0604020202020204" pitchFamily="34" charset="0"/>
                </a:rPr>
                <a:t>.</a:t>
              </a:r>
              <a:endParaRPr lang="en-US" altLang="en-US">
                <a:latin typeface="Arial" panose="020B0604020202020204" pitchFamily="34" charset="0"/>
              </a:endParaRPr>
            </a:p>
          </p:txBody>
        </p:sp>
        <p:sp>
          <p:nvSpPr>
            <p:cNvPr id="68625" name="Rectangle 17">
              <a:extLst>
                <a:ext uri="{FF2B5EF4-FFF2-40B4-BE49-F238E27FC236}">
                  <a16:creationId xmlns:a16="http://schemas.microsoft.com/office/drawing/2014/main" id="{00186BFC-0C74-46AB-A1D6-BF7B13CBDC07}"/>
                </a:ext>
              </a:extLst>
            </p:cNvPr>
            <p:cNvSpPr>
              <a:spLocks noChangeArrowheads="1"/>
            </p:cNvSpPr>
            <p:nvPr/>
          </p:nvSpPr>
          <p:spPr bwMode="auto">
            <a:xfrm>
              <a:off x="1178" y="1778"/>
              <a:ext cx="1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a:t>
              </a:r>
            </a:p>
          </p:txBody>
        </p:sp>
        <p:sp>
          <p:nvSpPr>
            <p:cNvPr id="68626" name="Rectangle 18">
              <a:extLst>
                <a:ext uri="{FF2B5EF4-FFF2-40B4-BE49-F238E27FC236}">
                  <a16:creationId xmlns:a16="http://schemas.microsoft.com/office/drawing/2014/main" id="{2E0386B8-A2B0-4C74-923C-A608D5438A35}"/>
                </a:ext>
              </a:extLst>
            </p:cNvPr>
            <p:cNvSpPr>
              <a:spLocks noChangeArrowheads="1"/>
            </p:cNvSpPr>
            <p:nvPr/>
          </p:nvSpPr>
          <p:spPr bwMode="auto">
            <a:xfrm>
              <a:off x="2452" y="1770"/>
              <a:ext cx="1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a:t>
              </a:r>
            </a:p>
          </p:txBody>
        </p:sp>
      </p:grpSp>
      <p:grpSp>
        <p:nvGrpSpPr>
          <p:cNvPr id="68640" name="Group 32">
            <a:extLst>
              <a:ext uri="{FF2B5EF4-FFF2-40B4-BE49-F238E27FC236}">
                <a16:creationId xmlns:a16="http://schemas.microsoft.com/office/drawing/2014/main" id="{8B9D3F44-EF61-486B-88C0-2D26AFA69744}"/>
              </a:ext>
            </a:extLst>
          </p:cNvPr>
          <p:cNvGrpSpPr>
            <a:grpSpLocks/>
          </p:cNvGrpSpPr>
          <p:nvPr/>
        </p:nvGrpSpPr>
        <p:grpSpPr bwMode="auto">
          <a:xfrm>
            <a:off x="609600" y="3559175"/>
            <a:ext cx="8382000" cy="1692275"/>
            <a:chOff x="384" y="2242"/>
            <a:chExt cx="5280" cy="1066"/>
          </a:xfrm>
        </p:grpSpPr>
        <p:sp>
          <p:nvSpPr>
            <p:cNvPr id="68627" name="Text Box 19">
              <a:extLst>
                <a:ext uri="{FF2B5EF4-FFF2-40B4-BE49-F238E27FC236}">
                  <a16:creationId xmlns:a16="http://schemas.microsoft.com/office/drawing/2014/main" id="{62DF57DC-544B-4380-AE35-15D0389B915A}"/>
                </a:ext>
              </a:extLst>
            </p:cNvPr>
            <p:cNvSpPr txBox="1">
              <a:spLocks noChangeArrowheads="1"/>
            </p:cNvSpPr>
            <p:nvPr/>
          </p:nvSpPr>
          <p:spPr bwMode="auto">
            <a:xfrm>
              <a:off x="384" y="2422"/>
              <a:ext cx="5280" cy="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Arial" panose="020B0604020202020204" pitchFamily="34" charset="0"/>
                </a:rPr>
                <a:t>Where V</a:t>
              </a:r>
              <a:r>
                <a:rPr lang="en-US" altLang="en-US" i="1" baseline="-25000">
                  <a:latin typeface="Arial" panose="020B0604020202020204" pitchFamily="34" charset="0"/>
                </a:rPr>
                <a:t>E</a:t>
              </a:r>
              <a:r>
                <a:rPr lang="en-US" altLang="en-US">
                  <a:latin typeface="Arial" panose="020B0604020202020204" pitchFamily="34" charset="0"/>
                </a:rPr>
                <a:t> = expired ventilation;  V</a:t>
              </a:r>
              <a:r>
                <a:rPr lang="en-US" altLang="en-US" i="1" baseline="-25000">
                  <a:latin typeface="Arial" panose="020B0604020202020204" pitchFamily="34" charset="0"/>
                </a:rPr>
                <a:t>I</a:t>
              </a:r>
              <a:r>
                <a:rPr lang="en-US" altLang="en-US">
                  <a:latin typeface="Arial" panose="020B0604020202020204" pitchFamily="34" charset="0"/>
                </a:rPr>
                <a:t> = inspired ventilation; </a:t>
              </a:r>
            </a:p>
            <a:p>
              <a:pPr>
                <a:lnSpc>
                  <a:spcPct val="90000"/>
                </a:lnSpc>
              </a:pPr>
              <a:r>
                <a:rPr lang="en-US" altLang="en-US">
                  <a:latin typeface="Arial" panose="020B0604020202020204" pitchFamily="34" charset="0"/>
                </a:rPr>
                <a:t>F</a:t>
              </a:r>
              <a:r>
                <a:rPr lang="en-US" altLang="en-US" i="1" baseline="-25000">
                  <a:latin typeface="Arial" panose="020B0604020202020204" pitchFamily="34" charset="0"/>
                </a:rPr>
                <a:t>I</a:t>
              </a:r>
              <a:r>
                <a:rPr lang="en-US" altLang="en-US">
                  <a:latin typeface="Arial" panose="020B0604020202020204" pitchFamily="34" charset="0"/>
                </a:rPr>
                <a:t>O</a:t>
              </a:r>
              <a:r>
                <a:rPr lang="en-US" altLang="en-US" baseline="-25000">
                  <a:latin typeface="Arial" panose="020B0604020202020204" pitchFamily="34" charset="0"/>
                </a:rPr>
                <a:t>2</a:t>
              </a:r>
              <a:r>
                <a:rPr lang="en-US" altLang="en-US">
                  <a:latin typeface="Arial" panose="020B0604020202020204" pitchFamily="34" charset="0"/>
                </a:rPr>
                <a:t> = fraction of oxygen inspired; F</a:t>
              </a:r>
              <a:r>
                <a:rPr lang="en-US" altLang="en-US" i="1" baseline="-25000">
                  <a:latin typeface="Arial" panose="020B0604020202020204" pitchFamily="34" charset="0"/>
                </a:rPr>
                <a:t>I</a:t>
              </a:r>
              <a:r>
                <a:rPr lang="en-US" altLang="en-US">
                  <a:latin typeface="Arial" panose="020B0604020202020204" pitchFamily="34" charset="0"/>
                </a:rPr>
                <a:t>CO</a:t>
              </a:r>
              <a:r>
                <a:rPr lang="en-US" altLang="en-US" baseline="-25000">
                  <a:latin typeface="Arial" panose="020B0604020202020204" pitchFamily="34" charset="0"/>
                </a:rPr>
                <a:t>2</a:t>
              </a:r>
              <a:r>
                <a:rPr lang="en-US" altLang="en-US">
                  <a:latin typeface="Arial" panose="020B0604020202020204" pitchFamily="34" charset="0"/>
                </a:rPr>
                <a:t> = fraction of carbon dioxide inspired; F</a:t>
              </a:r>
              <a:r>
                <a:rPr lang="en-US" altLang="en-US" i="1" baseline="-25000">
                  <a:latin typeface="Arial" panose="020B0604020202020204" pitchFamily="34" charset="0"/>
                </a:rPr>
                <a:t>E</a:t>
              </a:r>
              <a:r>
                <a:rPr lang="en-US" altLang="en-US">
                  <a:latin typeface="Arial" panose="020B0604020202020204" pitchFamily="34" charset="0"/>
                </a:rPr>
                <a:t>O</a:t>
              </a:r>
              <a:r>
                <a:rPr lang="en-US" altLang="en-US" baseline="-25000">
                  <a:latin typeface="Arial" panose="020B0604020202020204" pitchFamily="34" charset="0"/>
                </a:rPr>
                <a:t>2</a:t>
              </a:r>
              <a:r>
                <a:rPr lang="en-US" altLang="en-US">
                  <a:latin typeface="Arial" panose="020B0604020202020204" pitchFamily="34" charset="0"/>
                </a:rPr>
                <a:t> = fraction of oxygen expired; and F</a:t>
              </a:r>
              <a:r>
                <a:rPr lang="en-US" altLang="en-US" i="1" baseline="-25000">
                  <a:latin typeface="Arial" panose="020B0604020202020204" pitchFamily="34" charset="0"/>
                </a:rPr>
                <a:t>E</a:t>
              </a:r>
              <a:r>
                <a:rPr lang="en-US" altLang="en-US">
                  <a:latin typeface="Arial" panose="020B0604020202020204" pitchFamily="34" charset="0"/>
                </a:rPr>
                <a:t>CO</a:t>
              </a:r>
              <a:r>
                <a:rPr lang="en-US" altLang="en-US" baseline="-25000">
                  <a:latin typeface="Arial" panose="020B0604020202020204" pitchFamily="34" charset="0"/>
                </a:rPr>
                <a:t>2 </a:t>
              </a:r>
              <a:r>
                <a:rPr lang="en-US" altLang="en-US">
                  <a:latin typeface="Arial" panose="020B0604020202020204" pitchFamily="34" charset="0"/>
                </a:rPr>
                <a:t>= fraction of carbon dioxide expired.</a:t>
              </a:r>
              <a:endParaRPr lang="en-US" altLang="en-US" baseline="-25000">
                <a:latin typeface="Arial" panose="020B0604020202020204" pitchFamily="34" charset="0"/>
              </a:endParaRPr>
            </a:p>
          </p:txBody>
        </p:sp>
        <p:sp>
          <p:nvSpPr>
            <p:cNvPr id="68628" name="Rectangle 20">
              <a:extLst>
                <a:ext uri="{FF2B5EF4-FFF2-40B4-BE49-F238E27FC236}">
                  <a16:creationId xmlns:a16="http://schemas.microsoft.com/office/drawing/2014/main" id="{8145FC6A-74DF-41A9-BE09-C2BDC77B69E9}"/>
                </a:ext>
              </a:extLst>
            </p:cNvPr>
            <p:cNvSpPr>
              <a:spLocks noChangeArrowheads="1"/>
            </p:cNvSpPr>
            <p:nvPr/>
          </p:nvSpPr>
          <p:spPr bwMode="auto">
            <a:xfrm>
              <a:off x="1046" y="2242"/>
              <a:ext cx="1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a:t>
              </a:r>
            </a:p>
          </p:txBody>
        </p:sp>
        <p:sp>
          <p:nvSpPr>
            <p:cNvPr id="68629" name="Rectangle 21">
              <a:extLst>
                <a:ext uri="{FF2B5EF4-FFF2-40B4-BE49-F238E27FC236}">
                  <a16:creationId xmlns:a16="http://schemas.microsoft.com/office/drawing/2014/main" id="{0D41DBF0-64B6-4DC0-9F64-4402DE00B97A}"/>
                </a:ext>
              </a:extLst>
            </p:cNvPr>
            <p:cNvSpPr>
              <a:spLocks noChangeArrowheads="1"/>
            </p:cNvSpPr>
            <p:nvPr/>
          </p:nvSpPr>
          <p:spPr bwMode="auto">
            <a:xfrm>
              <a:off x="3192" y="2242"/>
              <a:ext cx="1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611"/>
                                        </p:tgtEl>
                                        <p:attrNameLst>
                                          <p:attrName>style.visibility</p:attrName>
                                        </p:attrNameLst>
                                      </p:cBhvr>
                                      <p:to>
                                        <p:strVal val="visible"/>
                                      </p:to>
                                    </p:set>
                                    <p:animEffect transition="in" filter="wipe(left)">
                                      <p:cBhvr>
                                        <p:cTn id="7" dur="500"/>
                                        <p:tgtEl>
                                          <p:spTgt spid="686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8635"/>
                                        </p:tgtEl>
                                        <p:attrNameLst>
                                          <p:attrName>style.visibility</p:attrName>
                                        </p:attrNameLst>
                                      </p:cBhvr>
                                      <p:to>
                                        <p:strVal val="visible"/>
                                      </p:to>
                                    </p:set>
                                    <p:animEffect transition="in" filter="wipe(left)">
                                      <p:cBhvr>
                                        <p:cTn id="12" dur="500"/>
                                        <p:tgtEl>
                                          <p:spTgt spid="686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8636"/>
                                        </p:tgtEl>
                                        <p:attrNameLst>
                                          <p:attrName>style.visibility</p:attrName>
                                        </p:attrNameLst>
                                      </p:cBhvr>
                                      <p:to>
                                        <p:strVal val="visible"/>
                                      </p:to>
                                    </p:set>
                                    <p:animEffect transition="in" filter="wipe(left)">
                                      <p:cBhvr>
                                        <p:cTn id="17" dur="500"/>
                                        <p:tgtEl>
                                          <p:spTgt spid="6863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68637"/>
                                        </p:tgtEl>
                                        <p:attrNameLst>
                                          <p:attrName>style.visibility</p:attrName>
                                        </p:attrNameLst>
                                      </p:cBhvr>
                                      <p:to>
                                        <p:strVal val="visible"/>
                                      </p:to>
                                    </p:set>
                                    <p:animEffect transition="in" filter="wipe(left)">
                                      <p:cBhvr>
                                        <p:cTn id="22" dur="500"/>
                                        <p:tgtEl>
                                          <p:spTgt spid="6863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68638"/>
                                        </p:tgtEl>
                                        <p:attrNameLst>
                                          <p:attrName>style.visibility</p:attrName>
                                        </p:attrNameLst>
                                      </p:cBhvr>
                                      <p:to>
                                        <p:strVal val="visible"/>
                                      </p:to>
                                    </p:set>
                                    <p:animEffect transition="in" filter="wipe(left)">
                                      <p:cBhvr>
                                        <p:cTn id="27" dur="500"/>
                                        <p:tgtEl>
                                          <p:spTgt spid="6863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68640"/>
                                        </p:tgtEl>
                                        <p:attrNameLst>
                                          <p:attrName>style.visibility</p:attrName>
                                        </p:attrNameLst>
                                      </p:cBhvr>
                                      <p:to>
                                        <p:strVal val="visible"/>
                                      </p:to>
                                    </p:set>
                                    <p:animEffect transition="in" filter="wipe(left)">
                                      <p:cBhvr>
                                        <p:cTn id="32" dur="500"/>
                                        <p:tgtEl>
                                          <p:spTgt spid="686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a:extLst>
              <a:ext uri="{FF2B5EF4-FFF2-40B4-BE49-F238E27FC236}">
                <a16:creationId xmlns:a16="http://schemas.microsoft.com/office/drawing/2014/main" id="{A112CA9C-57CA-42A6-BDB3-156E60350F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5779" name="Text Box 3">
            <a:extLst>
              <a:ext uri="{FF2B5EF4-FFF2-40B4-BE49-F238E27FC236}">
                <a16:creationId xmlns:a16="http://schemas.microsoft.com/office/drawing/2014/main" id="{8D8A7047-D6A8-493B-8E3B-FB7A8ECC5E76}"/>
              </a:ext>
            </a:extLst>
          </p:cNvPr>
          <p:cNvSpPr txBox="1">
            <a:spLocks noChangeArrowheads="1"/>
          </p:cNvSpPr>
          <p:nvPr/>
        </p:nvSpPr>
        <p:spPr bwMode="auto">
          <a:xfrm>
            <a:off x="381000" y="533400"/>
            <a:ext cx="85344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50000"/>
              </a:spcBef>
            </a:pPr>
            <a:r>
              <a:rPr lang="en-US" altLang="en-US" sz="3400" b="1">
                <a:solidFill>
                  <a:schemeClr val="accent2"/>
                </a:solidFill>
                <a:latin typeface="Arial" panose="020B0604020202020204" pitchFamily="34" charset="0"/>
              </a:rPr>
              <a:t>CALCULATING OXYGEN CONSUMPTION</a:t>
            </a:r>
            <a:endParaRPr lang="en-US" altLang="en-US" b="1">
              <a:latin typeface="Arial" panose="020B0604020202020204" pitchFamily="34" charset="0"/>
            </a:endParaRPr>
          </a:p>
        </p:txBody>
      </p:sp>
      <p:pic>
        <p:nvPicPr>
          <p:cNvPr id="75781" name="Picture 5">
            <a:extLst>
              <a:ext uri="{FF2B5EF4-FFF2-40B4-BE49-F238E27FC236}">
                <a16:creationId xmlns:a16="http://schemas.microsoft.com/office/drawing/2014/main" id="{9510586A-DBAB-483D-AFBD-400329BE22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5338" y="1531938"/>
            <a:ext cx="4875212" cy="48752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779"/>
                                        </p:tgtEl>
                                        <p:attrNameLst>
                                          <p:attrName>style.visibility</p:attrName>
                                        </p:attrNameLst>
                                      </p:cBhvr>
                                      <p:to>
                                        <p:strVal val="visible"/>
                                      </p:to>
                                    </p:set>
                                    <p:animEffect transition="in" filter="wipe(left)">
                                      <p:cBhvr>
                                        <p:cTn id="7" dur="500"/>
                                        <p:tgtEl>
                                          <p:spTgt spid="75779"/>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75781"/>
                                        </p:tgtEl>
                                        <p:attrNameLst>
                                          <p:attrName>style.visibility</p:attrName>
                                        </p:attrNameLst>
                                      </p:cBhvr>
                                      <p:to>
                                        <p:strVal val="visible"/>
                                      </p:to>
                                    </p:set>
                                    <p:anim calcmode="lin" valueType="num">
                                      <p:cBhvr>
                                        <p:cTn id="11" dur="500" fill="hold"/>
                                        <p:tgtEl>
                                          <p:spTgt spid="75781"/>
                                        </p:tgtEl>
                                        <p:attrNameLst>
                                          <p:attrName>ppt_w</p:attrName>
                                        </p:attrNameLst>
                                      </p:cBhvr>
                                      <p:tavLst>
                                        <p:tav tm="0">
                                          <p:val>
                                            <p:fltVal val="0"/>
                                          </p:val>
                                        </p:tav>
                                        <p:tav tm="100000">
                                          <p:val>
                                            <p:strVal val="#ppt_w"/>
                                          </p:val>
                                        </p:tav>
                                      </p:tavLst>
                                    </p:anim>
                                    <p:anim calcmode="lin" valueType="num">
                                      <p:cBhvr>
                                        <p:cTn id="12" dur="500" fill="hold"/>
                                        <p:tgtEl>
                                          <p:spTgt spid="75781"/>
                                        </p:tgtEl>
                                        <p:attrNameLst>
                                          <p:attrName>ppt_h</p:attrName>
                                        </p:attrNameLst>
                                      </p:cBhvr>
                                      <p:tavLst>
                                        <p:tav tm="0">
                                          <p:val>
                                            <p:fltVal val="0"/>
                                          </p:val>
                                        </p:tav>
                                        <p:tav tm="100000">
                                          <p:val>
                                            <p:strVal val="#ppt_h"/>
                                          </p:val>
                                        </p:tav>
                                      </p:tavLst>
                                    </p:anim>
                                    <p:anim calcmode="lin" valueType="num">
                                      <p:cBhvr>
                                        <p:cTn id="13" dur="500" fill="hold"/>
                                        <p:tgtEl>
                                          <p:spTgt spid="75781"/>
                                        </p:tgtEl>
                                        <p:attrNameLst>
                                          <p:attrName>ppt_x</p:attrName>
                                        </p:attrNameLst>
                                      </p:cBhvr>
                                      <p:tavLst>
                                        <p:tav tm="0">
                                          <p:val>
                                            <p:fltVal val="0.5"/>
                                          </p:val>
                                        </p:tav>
                                        <p:tav tm="100000">
                                          <p:val>
                                            <p:strVal val="#ppt_x"/>
                                          </p:val>
                                        </p:tav>
                                      </p:tavLst>
                                    </p:anim>
                                    <p:anim calcmode="lin" valueType="num">
                                      <p:cBhvr>
                                        <p:cTn id="14" dur="500" fill="hold"/>
                                        <p:tgtEl>
                                          <p:spTgt spid="757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a:extLst>
              <a:ext uri="{FF2B5EF4-FFF2-40B4-BE49-F238E27FC236}">
                <a16:creationId xmlns:a16="http://schemas.microsoft.com/office/drawing/2014/main" id="{9344910E-9C1E-412A-A6AC-DDC7496965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6803" name="Text Box 3">
            <a:extLst>
              <a:ext uri="{FF2B5EF4-FFF2-40B4-BE49-F238E27FC236}">
                <a16:creationId xmlns:a16="http://schemas.microsoft.com/office/drawing/2014/main" id="{EF83B74F-9AAC-4DE0-9AEA-24774FA1E30C}"/>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400" b="1">
                <a:solidFill>
                  <a:schemeClr val="accent2"/>
                </a:solidFill>
                <a:latin typeface="Arial" panose="020B0604020202020204" pitchFamily="34" charset="0"/>
              </a:rPr>
              <a:t>Haldane Transformation</a:t>
            </a:r>
          </a:p>
        </p:txBody>
      </p:sp>
      <p:grpSp>
        <p:nvGrpSpPr>
          <p:cNvPr id="76835" name="Group 35">
            <a:extLst>
              <a:ext uri="{FF2B5EF4-FFF2-40B4-BE49-F238E27FC236}">
                <a16:creationId xmlns:a16="http://schemas.microsoft.com/office/drawing/2014/main" id="{A8B9D3DB-E2B8-4C11-8FA7-A36DB1AB2446}"/>
              </a:ext>
            </a:extLst>
          </p:cNvPr>
          <p:cNvGrpSpPr>
            <a:grpSpLocks/>
          </p:cNvGrpSpPr>
          <p:nvPr/>
        </p:nvGrpSpPr>
        <p:grpSpPr bwMode="auto">
          <a:xfrm>
            <a:off x="609600" y="2339975"/>
            <a:ext cx="8382000" cy="719138"/>
            <a:chOff x="384" y="1474"/>
            <a:chExt cx="5280" cy="453"/>
          </a:xfrm>
        </p:grpSpPr>
        <p:sp>
          <p:nvSpPr>
            <p:cNvPr id="76811" name="Text Box 11">
              <a:extLst>
                <a:ext uri="{FF2B5EF4-FFF2-40B4-BE49-F238E27FC236}">
                  <a16:creationId xmlns:a16="http://schemas.microsoft.com/office/drawing/2014/main" id="{7219DEA7-24AF-44FE-9F4A-98F2950296B0}"/>
                </a:ext>
              </a:extLst>
            </p:cNvPr>
            <p:cNvSpPr txBox="1">
              <a:spLocks noChangeArrowheads="1"/>
            </p:cNvSpPr>
            <p:nvPr/>
          </p:nvSpPr>
          <p:spPr bwMode="auto">
            <a:xfrm>
              <a:off x="384" y="1662"/>
              <a:ext cx="5280"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Arial" panose="020B0604020202020204" pitchFamily="34" charset="0"/>
                </a:rPr>
                <a:t>V</a:t>
              </a:r>
              <a:r>
                <a:rPr lang="en-US" altLang="en-US" i="1" baseline="-25000">
                  <a:latin typeface="Arial" panose="020B0604020202020204" pitchFamily="34" charset="0"/>
                </a:rPr>
                <a:t>I</a:t>
              </a:r>
              <a:r>
                <a:rPr lang="en-US" altLang="en-US" b="1" baseline="-25000">
                  <a:latin typeface="Arial" panose="020B0604020202020204" pitchFamily="34" charset="0"/>
                </a:rPr>
                <a:t> </a:t>
              </a:r>
              <a:r>
                <a:rPr lang="en-US" altLang="en-US">
                  <a:latin typeface="Arial" panose="020B0604020202020204" pitchFamily="34" charset="0"/>
                </a:rPr>
                <a:t>= (V</a:t>
              </a:r>
              <a:r>
                <a:rPr lang="en-US" altLang="en-US" i="1" baseline="-25000">
                  <a:latin typeface="Arial" panose="020B0604020202020204" pitchFamily="34" charset="0"/>
                </a:rPr>
                <a:t>E</a:t>
              </a:r>
              <a:r>
                <a:rPr lang="en-US" altLang="en-US">
                  <a:latin typeface="Arial" panose="020B0604020202020204" pitchFamily="34" charset="0"/>
                </a:rPr>
                <a:t> </a:t>
              </a:r>
              <a:r>
                <a:rPr lang="en-US" altLang="en-US">
                  <a:latin typeface="Symbol" panose="05050102010706020507" pitchFamily="18" charset="2"/>
                </a:rPr>
                <a:t>´</a:t>
              </a:r>
              <a:r>
                <a:rPr lang="en-US" altLang="en-US">
                  <a:latin typeface="Arial" panose="020B0604020202020204" pitchFamily="34" charset="0"/>
                </a:rPr>
                <a:t> F</a:t>
              </a:r>
              <a:r>
                <a:rPr lang="en-US" altLang="en-US" i="1" baseline="-25000">
                  <a:latin typeface="Arial" panose="020B0604020202020204" pitchFamily="34" charset="0"/>
                </a:rPr>
                <a:t>E</a:t>
              </a:r>
              <a:r>
                <a:rPr lang="en-US" altLang="en-US">
                  <a:latin typeface="Arial" panose="020B0604020202020204" pitchFamily="34" charset="0"/>
                </a:rPr>
                <a:t>N</a:t>
              </a:r>
              <a:r>
                <a:rPr lang="en-US" altLang="en-US" baseline="-25000">
                  <a:latin typeface="Arial" panose="020B0604020202020204" pitchFamily="34" charset="0"/>
                </a:rPr>
                <a:t>2</a:t>
              </a:r>
              <a:r>
                <a:rPr lang="en-US" altLang="en-US">
                  <a:latin typeface="Arial" panose="020B0604020202020204" pitchFamily="34" charset="0"/>
                </a:rPr>
                <a:t>)/F</a:t>
              </a:r>
              <a:r>
                <a:rPr lang="en-US" altLang="en-US" i="1" baseline="-25000">
                  <a:latin typeface="Arial" panose="020B0604020202020204" pitchFamily="34" charset="0"/>
                </a:rPr>
                <a:t>I</a:t>
              </a:r>
              <a:r>
                <a:rPr lang="en-US" altLang="en-US">
                  <a:latin typeface="Arial" panose="020B0604020202020204" pitchFamily="34" charset="0"/>
                </a:rPr>
                <a:t>N</a:t>
              </a:r>
              <a:r>
                <a:rPr lang="en-US" altLang="en-US" baseline="-25000">
                  <a:latin typeface="Arial" panose="020B0604020202020204" pitchFamily="34" charset="0"/>
                </a:rPr>
                <a:t>2</a:t>
              </a:r>
              <a:r>
                <a:rPr lang="en-US" altLang="en-US">
                  <a:latin typeface="Arial" panose="020B0604020202020204" pitchFamily="34" charset="0"/>
                </a:rPr>
                <a:t> and F</a:t>
              </a:r>
              <a:r>
                <a:rPr lang="en-US" altLang="en-US" i="1" baseline="-25000">
                  <a:latin typeface="Arial" panose="020B0604020202020204" pitchFamily="34" charset="0"/>
                </a:rPr>
                <a:t>E</a:t>
              </a:r>
              <a:r>
                <a:rPr lang="en-US" altLang="en-US">
                  <a:latin typeface="Arial" panose="020B0604020202020204" pitchFamily="34" charset="0"/>
                </a:rPr>
                <a:t>N</a:t>
              </a:r>
              <a:r>
                <a:rPr lang="en-US" altLang="en-US" i="1" baseline="-25000">
                  <a:latin typeface="Arial" panose="020B0604020202020204" pitchFamily="34" charset="0"/>
                </a:rPr>
                <a:t>2</a:t>
              </a:r>
              <a:r>
                <a:rPr lang="en-US" altLang="en-US">
                  <a:latin typeface="Arial" panose="020B0604020202020204" pitchFamily="34" charset="0"/>
                </a:rPr>
                <a:t> = 1 - (F</a:t>
              </a:r>
              <a:r>
                <a:rPr lang="en-US" altLang="en-US" i="1" baseline="-25000">
                  <a:latin typeface="Arial" panose="020B0604020202020204" pitchFamily="34" charset="0"/>
                </a:rPr>
                <a:t>E</a:t>
              </a:r>
              <a:r>
                <a:rPr lang="en-US" altLang="en-US">
                  <a:latin typeface="Arial" panose="020B0604020202020204" pitchFamily="34" charset="0"/>
                </a:rPr>
                <a:t>O</a:t>
              </a:r>
              <a:r>
                <a:rPr lang="en-US" altLang="en-US" i="1" baseline="-25000">
                  <a:latin typeface="Arial" panose="020B0604020202020204" pitchFamily="34" charset="0"/>
                </a:rPr>
                <a:t>2</a:t>
              </a:r>
              <a:r>
                <a:rPr lang="en-US" altLang="en-US">
                  <a:latin typeface="Arial" panose="020B0604020202020204" pitchFamily="34" charset="0"/>
                </a:rPr>
                <a:t> + F</a:t>
              </a:r>
              <a:r>
                <a:rPr lang="en-US" altLang="en-US" i="1" baseline="-25000">
                  <a:latin typeface="Arial" panose="020B0604020202020204" pitchFamily="34" charset="0"/>
                </a:rPr>
                <a:t>E</a:t>
              </a:r>
              <a:r>
                <a:rPr lang="en-US" altLang="en-US">
                  <a:latin typeface="Arial" panose="020B0604020202020204" pitchFamily="34" charset="0"/>
                </a:rPr>
                <a:t>CO</a:t>
              </a:r>
              <a:r>
                <a:rPr lang="en-US" altLang="en-US" i="1" baseline="-25000">
                  <a:latin typeface="Arial" panose="020B0604020202020204" pitchFamily="34" charset="0"/>
                </a:rPr>
                <a:t>2</a:t>
              </a:r>
              <a:r>
                <a:rPr lang="en-US" altLang="en-US">
                  <a:latin typeface="Arial" panose="020B0604020202020204" pitchFamily="34" charset="0"/>
                </a:rPr>
                <a:t>)</a:t>
              </a:r>
            </a:p>
          </p:txBody>
        </p:sp>
        <p:sp>
          <p:nvSpPr>
            <p:cNvPr id="76812" name="Rectangle 12">
              <a:extLst>
                <a:ext uri="{FF2B5EF4-FFF2-40B4-BE49-F238E27FC236}">
                  <a16:creationId xmlns:a16="http://schemas.microsoft.com/office/drawing/2014/main" id="{BB2324AE-682B-4624-8CDC-252F81FE06A2}"/>
                </a:ext>
              </a:extLst>
            </p:cNvPr>
            <p:cNvSpPr>
              <a:spLocks noChangeArrowheads="1"/>
            </p:cNvSpPr>
            <p:nvPr/>
          </p:nvSpPr>
          <p:spPr bwMode="auto">
            <a:xfrm>
              <a:off x="418" y="1474"/>
              <a:ext cx="1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latin typeface="Arial" panose="020B0604020202020204" pitchFamily="34" charset="0"/>
                </a:rPr>
                <a:t>.</a:t>
              </a:r>
              <a:endParaRPr lang="en-US" altLang="en-US">
                <a:latin typeface="Arial" panose="020B0604020202020204" pitchFamily="34" charset="0"/>
              </a:endParaRPr>
            </a:p>
          </p:txBody>
        </p:sp>
        <p:sp>
          <p:nvSpPr>
            <p:cNvPr id="76813" name="Rectangle 13">
              <a:extLst>
                <a:ext uri="{FF2B5EF4-FFF2-40B4-BE49-F238E27FC236}">
                  <a16:creationId xmlns:a16="http://schemas.microsoft.com/office/drawing/2014/main" id="{B37209FE-2807-4EDF-B336-F2EBB4FADEA1}"/>
                </a:ext>
              </a:extLst>
            </p:cNvPr>
            <p:cNvSpPr>
              <a:spLocks noChangeArrowheads="1"/>
            </p:cNvSpPr>
            <p:nvPr/>
          </p:nvSpPr>
          <p:spPr bwMode="auto">
            <a:xfrm>
              <a:off x="864" y="1474"/>
              <a:ext cx="1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a:t>
              </a:r>
            </a:p>
          </p:txBody>
        </p:sp>
      </p:grpSp>
      <p:grpSp>
        <p:nvGrpSpPr>
          <p:cNvPr id="76834" name="Group 34">
            <a:extLst>
              <a:ext uri="{FF2B5EF4-FFF2-40B4-BE49-F238E27FC236}">
                <a16:creationId xmlns:a16="http://schemas.microsoft.com/office/drawing/2014/main" id="{6E46A431-A90E-450F-9A26-A374EFF220FA}"/>
              </a:ext>
            </a:extLst>
          </p:cNvPr>
          <p:cNvGrpSpPr>
            <a:grpSpLocks/>
          </p:cNvGrpSpPr>
          <p:nvPr/>
        </p:nvGrpSpPr>
        <p:grpSpPr bwMode="auto">
          <a:xfrm>
            <a:off x="609600" y="2898775"/>
            <a:ext cx="8382000" cy="719138"/>
            <a:chOff x="384" y="1786"/>
            <a:chExt cx="5280" cy="453"/>
          </a:xfrm>
        </p:grpSpPr>
        <p:sp>
          <p:nvSpPr>
            <p:cNvPr id="76816" name="Text Box 16">
              <a:extLst>
                <a:ext uri="{FF2B5EF4-FFF2-40B4-BE49-F238E27FC236}">
                  <a16:creationId xmlns:a16="http://schemas.microsoft.com/office/drawing/2014/main" id="{066A56CC-9075-4B63-9BDA-FB49CE0BF3E5}"/>
                </a:ext>
              </a:extLst>
            </p:cNvPr>
            <p:cNvSpPr txBox="1">
              <a:spLocks noChangeArrowheads="1"/>
            </p:cNvSpPr>
            <p:nvPr/>
          </p:nvSpPr>
          <p:spPr bwMode="auto">
            <a:xfrm>
              <a:off x="384" y="1974"/>
              <a:ext cx="5280"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Arial" panose="020B0604020202020204" pitchFamily="34" charset="0"/>
                </a:rPr>
                <a:t>VO</a:t>
              </a:r>
              <a:r>
                <a:rPr lang="en-US" altLang="en-US" baseline="-25000">
                  <a:latin typeface="Arial" panose="020B0604020202020204" pitchFamily="34" charset="0"/>
                </a:rPr>
                <a:t>2 </a:t>
              </a:r>
              <a:r>
                <a:rPr lang="en-US" altLang="en-US">
                  <a:latin typeface="Arial" panose="020B0604020202020204" pitchFamily="34" charset="0"/>
                </a:rPr>
                <a:t>= (V</a:t>
              </a:r>
              <a:r>
                <a:rPr lang="en-US" altLang="en-US" i="1" baseline="-25000">
                  <a:latin typeface="Arial" panose="020B0604020202020204" pitchFamily="34" charset="0"/>
                </a:rPr>
                <a:t>I</a:t>
              </a:r>
              <a:r>
                <a:rPr lang="en-US" altLang="en-US">
                  <a:latin typeface="Arial" panose="020B0604020202020204" pitchFamily="34" charset="0"/>
                </a:rPr>
                <a:t> </a:t>
              </a:r>
              <a:r>
                <a:rPr lang="en-US" altLang="en-US">
                  <a:latin typeface="Symbol" panose="05050102010706020507" pitchFamily="18" charset="2"/>
                </a:rPr>
                <a:t>´</a:t>
              </a:r>
              <a:r>
                <a:rPr lang="en-US" altLang="en-US">
                  <a:latin typeface="Arial" panose="020B0604020202020204" pitchFamily="34" charset="0"/>
                </a:rPr>
                <a:t> F</a:t>
              </a:r>
              <a:r>
                <a:rPr lang="en-US" altLang="en-US" i="1" baseline="-25000">
                  <a:latin typeface="Arial" panose="020B0604020202020204" pitchFamily="34" charset="0"/>
                </a:rPr>
                <a:t>I</a:t>
              </a:r>
              <a:r>
                <a:rPr lang="en-US" altLang="en-US">
                  <a:latin typeface="Arial" panose="020B0604020202020204" pitchFamily="34" charset="0"/>
                </a:rPr>
                <a:t>O</a:t>
              </a:r>
              <a:r>
                <a:rPr lang="en-US" altLang="en-US" baseline="-25000">
                  <a:latin typeface="Arial" panose="020B0604020202020204" pitchFamily="34" charset="0"/>
                </a:rPr>
                <a:t>2</a:t>
              </a:r>
              <a:r>
                <a:rPr lang="en-US" altLang="en-US">
                  <a:latin typeface="Arial" panose="020B0604020202020204" pitchFamily="34" charset="0"/>
                </a:rPr>
                <a:t>) - (V</a:t>
              </a:r>
              <a:r>
                <a:rPr lang="en-US" altLang="en-US" i="1" baseline="-25000">
                  <a:latin typeface="Arial" panose="020B0604020202020204" pitchFamily="34" charset="0"/>
                </a:rPr>
                <a:t>E</a:t>
              </a:r>
              <a:r>
                <a:rPr lang="en-US" altLang="en-US">
                  <a:latin typeface="Arial" panose="020B0604020202020204" pitchFamily="34" charset="0"/>
                </a:rPr>
                <a:t> </a:t>
              </a:r>
              <a:r>
                <a:rPr lang="en-US" altLang="en-US">
                  <a:latin typeface="Symbol" panose="05050102010706020507" pitchFamily="18" charset="2"/>
                </a:rPr>
                <a:t>´</a:t>
              </a:r>
              <a:r>
                <a:rPr lang="en-US" altLang="en-US">
                  <a:latin typeface="Arial" panose="020B0604020202020204" pitchFamily="34" charset="0"/>
                </a:rPr>
                <a:t> F</a:t>
              </a:r>
              <a:r>
                <a:rPr lang="en-US" altLang="en-US" i="1" baseline="-25000">
                  <a:latin typeface="Arial" panose="020B0604020202020204" pitchFamily="34" charset="0"/>
                </a:rPr>
                <a:t>E</a:t>
              </a:r>
              <a:r>
                <a:rPr lang="en-US" altLang="en-US">
                  <a:latin typeface="Arial" panose="020B0604020202020204" pitchFamily="34" charset="0"/>
                </a:rPr>
                <a:t>O</a:t>
              </a:r>
              <a:r>
                <a:rPr lang="en-US" altLang="en-US" baseline="-25000">
                  <a:latin typeface="Arial" panose="020B0604020202020204" pitchFamily="34" charset="0"/>
                </a:rPr>
                <a:t>2</a:t>
              </a:r>
              <a:r>
                <a:rPr lang="en-US" altLang="en-US">
                  <a:latin typeface="Arial" panose="020B0604020202020204" pitchFamily="34" charset="0"/>
                </a:rPr>
                <a:t>)</a:t>
              </a:r>
            </a:p>
          </p:txBody>
        </p:sp>
        <p:sp>
          <p:nvSpPr>
            <p:cNvPr id="76817" name="Rectangle 17">
              <a:extLst>
                <a:ext uri="{FF2B5EF4-FFF2-40B4-BE49-F238E27FC236}">
                  <a16:creationId xmlns:a16="http://schemas.microsoft.com/office/drawing/2014/main" id="{361B2FCA-F67C-4BF1-9D73-074F7BA5F789}"/>
                </a:ext>
              </a:extLst>
            </p:cNvPr>
            <p:cNvSpPr>
              <a:spLocks noChangeArrowheads="1"/>
            </p:cNvSpPr>
            <p:nvPr/>
          </p:nvSpPr>
          <p:spPr bwMode="auto">
            <a:xfrm>
              <a:off x="418" y="1786"/>
              <a:ext cx="1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latin typeface="Arial" panose="020B0604020202020204" pitchFamily="34" charset="0"/>
                </a:rPr>
                <a:t>.</a:t>
              </a:r>
              <a:endParaRPr lang="en-US" altLang="en-US">
                <a:latin typeface="Arial" panose="020B0604020202020204" pitchFamily="34" charset="0"/>
              </a:endParaRPr>
            </a:p>
          </p:txBody>
        </p:sp>
        <p:sp>
          <p:nvSpPr>
            <p:cNvPr id="76818" name="Rectangle 18">
              <a:extLst>
                <a:ext uri="{FF2B5EF4-FFF2-40B4-BE49-F238E27FC236}">
                  <a16:creationId xmlns:a16="http://schemas.microsoft.com/office/drawing/2014/main" id="{E1BADE75-1925-4BE0-9F08-4F54FA916ABE}"/>
                </a:ext>
              </a:extLst>
            </p:cNvPr>
            <p:cNvSpPr>
              <a:spLocks noChangeArrowheads="1"/>
            </p:cNvSpPr>
            <p:nvPr/>
          </p:nvSpPr>
          <p:spPr bwMode="auto">
            <a:xfrm>
              <a:off x="1042" y="1786"/>
              <a:ext cx="1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a:t>
              </a:r>
            </a:p>
          </p:txBody>
        </p:sp>
        <p:sp>
          <p:nvSpPr>
            <p:cNvPr id="76819" name="Rectangle 19">
              <a:extLst>
                <a:ext uri="{FF2B5EF4-FFF2-40B4-BE49-F238E27FC236}">
                  <a16:creationId xmlns:a16="http://schemas.microsoft.com/office/drawing/2014/main" id="{9D7CF595-5BF7-474F-87DA-3C8C82F851AC}"/>
                </a:ext>
              </a:extLst>
            </p:cNvPr>
            <p:cNvSpPr>
              <a:spLocks noChangeArrowheads="1"/>
            </p:cNvSpPr>
            <p:nvPr/>
          </p:nvSpPr>
          <p:spPr bwMode="auto">
            <a:xfrm>
              <a:off x="2084" y="1786"/>
              <a:ext cx="1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a:t>
              </a:r>
            </a:p>
          </p:txBody>
        </p:sp>
      </p:grpSp>
      <p:sp>
        <p:nvSpPr>
          <p:cNvPr id="76824" name="Text Box 24">
            <a:extLst>
              <a:ext uri="{FF2B5EF4-FFF2-40B4-BE49-F238E27FC236}">
                <a16:creationId xmlns:a16="http://schemas.microsoft.com/office/drawing/2014/main" id="{9DCBE3BB-71D4-4C69-82B7-4034FC747149}"/>
              </a:ext>
            </a:extLst>
          </p:cNvPr>
          <p:cNvSpPr txBox="1">
            <a:spLocks noChangeArrowheads="1"/>
          </p:cNvSpPr>
          <p:nvPr/>
        </p:nvSpPr>
        <p:spPr bwMode="auto">
          <a:xfrm>
            <a:off x="685800" y="4343400"/>
            <a:ext cx="8077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Arial" panose="020B0604020202020204" pitchFamily="34" charset="0"/>
              </a:rPr>
              <a:t>Then substitute known values for F</a:t>
            </a:r>
            <a:r>
              <a:rPr lang="en-US" altLang="en-US" i="1" baseline="-25000">
                <a:latin typeface="Arial" panose="020B0604020202020204" pitchFamily="34" charset="0"/>
              </a:rPr>
              <a:t>I</a:t>
            </a:r>
            <a:r>
              <a:rPr lang="en-US" altLang="en-US">
                <a:latin typeface="Arial" panose="020B0604020202020204" pitchFamily="34" charset="0"/>
              </a:rPr>
              <a:t>O</a:t>
            </a:r>
            <a:r>
              <a:rPr lang="en-US" altLang="en-US" baseline="-25000">
                <a:latin typeface="Arial" panose="020B0604020202020204" pitchFamily="34" charset="0"/>
              </a:rPr>
              <a:t>2 </a:t>
            </a:r>
            <a:r>
              <a:rPr lang="en-US" altLang="en-US">
                <a:latin typeface="Arial" panose="020B0604020202020204" pitchFamily="34" charset="0"/>
              </a:rPr>
              <a:t>of 0.2093 and F</a:t>
            </a:r>
            <a:r>
              <a:rPr lang="en-US" altLang="en-US" i="1" baseline="-25000">
                <a:latin typeface="Arial" panose="020B0604020202020204" pitchFamily="34" charset="0"/>
              </a:rPr>
              <a:t>I</a:t>
            </a:r>
            <a:r>
              <a:rPr lang="en-US" altLang="en-US">
                <a:latin typeface="Arial" panose="020B0604020202020204" pitchFamily="34" charset="0"/>
              </a:rPr>
              <a:t>N</a:t>
            </a:r>
            <a:r>
              <a:rPr lang="en-US" altLang="en-US" baseline="-25000">
                <a:latin typeface="Arial" panose="020B0604020202020204" pitchFamily="34" charset="0"/>
              </a:rPr>
              <a:t>2</a:t>
            </a:r>
            <a:r>
              <a:rPr lang="en-US" altLang="en-US">
                <a:latin typeface="Arial" panose="020B0604020202020204" pitchFamily="34" charset="0"/>
              </a:rPr>
              <a:t> of 0.7903:</a:t>
            </a:r>
            <a:endParaRPr lang="en-US" altLang="en-US" baseline="-25000">
              <a:latin typeface="Arial" panose="020B0604020202020204" pitchFamily="34" charset="0"/>
            </a:endParaRPr>
          </a:p>
        </p:txBody>
      </p:sp>
      <p:grpSp>
        <p:nvGrpSpPr>
          <p:cNvPr id="76836" name="Group 36">
            <a:extLst>
              <a:ext uri="{FF2B5EF4-FFF2-40B4-BE49-F238E27FC236}">
                <a16:creationId xmlns:a16="http://schemas.microsoft.com/office/drawing/2014/main" id="{ADABA012-6004-42CC-81C9-ECF50F944CD0}"/>
              </a:ext>
            </a:extLst>
          </p:cNvPr>
          <p:cNvGrpSpPr>
            <a:grpSpLocks/>
          </p:cNvGrpSpPr>
          <p:nvPr/>
        </p:nvGrpSpPr>
        <p:grpSpPr bwMode="auto">
          <a:xfrm>
            <a:off x="609600" y="1400175"/>
            <a:ext cx="8305800" cy="1047750"/>
            <a:chOff x="384" y="882"/>
            <a:chExt cx="5232" cy="660"/>
          </a:xfrm>
        </p:grpSpPr>
        <p:sp>
          <p:nvSpPr>
            <p:cNvPr id="76805" name="Text Box 5">
              <a:extLst>
                <a:ext uri="{FF2B5EF4-FFF2-40B4-BE49-F238E27FC236}">
                  <a16:creationId xmlns:a16="http://schemas.microsoft.com/office/drawing/2014/main" id="{F4629012-A45A-42A5-8B14-9E0D4E35E13A}"/>
                </a:ext>
              </a:extLst>
            </p:cNvPr>
            <p:cNvSpPr txBox="1">
              <a:spLocks noChangeArrowheads="1"/>
            </p:cNvSpPr>
            <p:nvPr/>
          </p:nvSpPr>
          <p:spPr bwMode="auto">
            <a:xfrm>
              <a:off x="384" y="1070"/>
              <a:ext cx="5232" cy="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pPr>
              <a:r>
                <a:rPr lang="en-US" altLang="en-US">
                  <a:latin typeface="Arial" panose="020B0604020202020204" pitchFamily="34" charset="0"/>
                </a:rPr>
                <a:t>You can use V</a:t>
              </a:r>
              <a:r>
                <a:rPr lang="en-US" altLang="en-US" i="1" baseline="-25000">
                  <a:latin typeface="Arial" panose="020B0604020202020204" pitchFamily="34" charset="0"/>
                </a:rPr>
                <a:t>E</a:t>
              </a:r>
              <a:r>
                <a:rPr lang="en-US" altLang="en-US">
                  <a:latin typeface="Arial" panose="020B0604020202020204" pitchFamily="34" charset="0"/>
                </a:rPr>
                <a:t> to calculate V</a:t>
              </a:r>
              <a:r>
                <a:rPr lang="en-US" altLang="en-US" i="1" baseline="-25000">
                  <a:latin typeface="Arial" panose="020B0604020202020204" pitchFamily="34" charset="0"/>
                </a:rPr>
                <a:t>I</a:t>
              </a:r>
              <a:r>
                <a:rPr lang="en-US" altLang="en-US">
                  <a:latin typeface="Arial" panose="020B0604020202020204" pitchFamily="34" charset="0"/>
                </a:rPr>
                <a:t> knowing that the volume of nitrogen expired is constant:</a:t>
              </a:r>
            </a:p>
          </p:txBody>
        </p:sp>
        <p:sp>
          <p:nvSpPr>
            <p:cNvPr id="76826" name="Rectangle 26">
              <a:extLst>
                <a:ext uri="{FF2B5EF4-FFF2-40B4-BE49-F238E27FC236}">
                  <a16:creationId xmlns:a16="http://schemas.microsoft.com/office/drawing/2014/main" id="{69C1710F-C0DA-4CFE-8154-970420853B1C}"/>
                </a:ext>
              </a:extLst>
            </p:cNvPr>
            <p:cNvSpPr>
              <a:spLocks noChangeArrowheads="1"/>
            </p:cNvSpPr>
            <p:nvPr/>
          </p:nvSpPr>
          <p:spPr bwMode="auto">
            <a:xfrm>
              <a:off x="1552" y="890"/>
              <a:ext cx="1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a:t>
              </a:r>
            </a:p>
          </p:txBody>
        </p:sp>
        <p:sp>
          <p:nvSpPr>
            <p:cNvPr id="76827" name="Rectangle 27">
              <a:extLst>
                <a:ext uri="{FF2B5EF4-FFF2-40B4-BE49-F238E27FC236}">
                  <a16:creationId xmlns:a16="http://schemas.microsoft.com/office/drawing/2014/main" id="{77CC798E-BCBB-4FB2-B59D-3472EBF9804F}"/>
                </a:ext>
              </a:extLst>
            </p:cNvPr>
            <p:cNvSpPr>
              <a:spLocks noChangeArrowheads="1"/>
            </p:cNvSpPr>
            <p:nvPr/>
          </p:nvSpPr>
          <p:spPr bwMode="auto">
            <a:xfrm>
              <a:off x="2840" y="882"/>
              <a:ext cx="1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a:t>
              </a:r>
            </a:p>
          </p:txBody>
        </p:sp>
      </p:grpSp>
      <p:grpSp>
        <p:nvGrpSpPr>
          <p:cNvPr id="76833" name="Group 33">
            <a:extLst>
              <a:ext uri="{FF2B5EF4-FFF2-40B4-BE49-F238E27FC236}">
                <a16:creationId xmlns:a16="http://schemas.microsoft.com/office/drawing/2014/main" id="{F61C57A4-60A0-4814-A257-0EEB8E3BB3AF}"/>
              </a:ext>
            </a:extLst>
          </p:cNvPr>
          <p:cNvGrpSpPr>
            <a:grpSpLocks/>
          </p:cNvGrpSpPr>
          <p:nvPr/>
        </p:nvGrpSpPr>
        <p:grpSpPr bwMode="auto">
          <a:xfrm>
            <a:off x="609600" y="3441700"/>
            <a:ext cx="8382000" cy="722313"/>
            <a:chOff x="384" y="2128"/>
            <a:chExt cx="5280" cy="455"/>
          </a:xfrm>
        </p:grpSpPr>
        <p:sp>
          <p:nvSpPr>
            <p:cNvPr id="76808" name="Text Box 8">
              <a:extLst>
                <a:ext uri="{FF2B5EF4-FFF2-40B4-BE49-F238E27FC236}">
                  <a16:creationId xmlns:a16="http://schemas.microsoft.com/office/drawing/2014/main" id="{6369CF8F-FFBA-4279-8F81-35F246075B55}"/>
                </a:ext>
              </a:extLst>
            </p:cNvPr>
            <p:cNvSpPr txBox="1">
              <a:spLocks noChangeArrowheads="1"/>
            </p:cNvSpPr>
            <p:nvPr/>
          </p:nvSpPr>
          <p:spPr bwMode="auto">
            <a:xfrm>
              <a:off x="384" y="2318"/>
              <a:ext cx="5280"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Arial" panose="020B0604020202020204" pitchFamily="34" charset="0"/>
                </a:rPr>
                <a:t>VO</a:t>
              </a:r>
              <a:r>
                <a:rPr lang="en-US" altLang="en-US" baseline="-25000">
                  <a:latin typeface="Arial" panose="020B0604020202020204" pitchFamily="34" charset="0"/>
                </a:rPr>
                <a:t>2</a:t>
              </a:r>
              <a:r>
                <a:rPr lang="en-US" altLang="en-US">
                  <a:latin typeface="Arial" panose="020B0604020202020204" pitchFamily="34" charset="0"/>
                </a:rPr>
                <a:t> = [(V</a:t>
              </a:r>
              <a:r>
                <a:rPr lang="en-US" altLang="en-US" i="1" baseline="-25000">
                  <a:latin typeface="Arial" panose="020B0604020202020204" pitchFamily="34" charset="0"/>
                </a:rPr>
                <a:t>E</a:t>
              </a:r>
              <a:r>
                <a:rPr lang="en-US" altLang="en-US">
                  <a:latin typeface="Arial" panose="020B0604020202020204" pitchFamily="34" charset="0"/>
                </a:rPr>
                <a:t> </a:t>
              </a:r>
              <a:r>
                <a:rPr lang="en-US" altLang="en-US">
                  <a:latin typeface="Symbol" panose="05050102010706020507" pitchFamily="18" charset="2"/>
                </a:rPr>
                <a:t>´</a:t>
              </a:r>
              <a:r>
                <a:rPr lang="en-US" altLang="en-US">
                  <a:latin typeface="Arial" panose="020B0604020202020204" pitchFamily="34" charset="0"/>
                </a:rPr>
                <a:t> F</a:t>
              </a:r>
              <a:r>
                <a:rPr lang="en-US" altLang="en-US" i="1" baseline="-25000">
                  <a:latin typeface="Arial" panose="020B0604020202020204" pitchFamily="34" charset="0"/>
                </a:rPr>
                <a:t>E</a:t>
              </a:r>
              <a:r>
                <a:rPr lang="en-US" altLang="en-US">
                  <a:latin typeface="Arial" panose="020B0604020202020204" pitchFamily="34" charset="0"/>
                </a:rPr>
                <a:t>N</a:t>
              </a:r>
              <a:r>
                <a:rPr lang="en-US" altLang="en-US" baseline="-25000">
                  <a:latin typeface="Arial" panose="020B0604020202020204" pitchFamily="34" charset="0"/>
                </a:rPr>
                <a:t>2</a:t>
              </a:r>
              <a:r>
                <a:rPr lang="en-US" altLang="en-US">
                  <a:latin typeface="Arial" panose="020B0604020202020204" pitchFamily="34" charset="0"/>
                </a:rPr>
                <a:t>)/(F</a:t>
              </a:r>
              <a:r>
                <a:rPr lang="en-US" altLang="en-US" i="1" baseline="-25000">
                  <a:latin typeface="Arial" panose="020B0604020202020204" pitchFamily="34" charset="0"/>
                </a:rPr>
                <a:t>I</a:t>
              </a:r>
              <a:r>
                <a:rPr lang="en-US" altLang="en-US">
                  <a:latin typeface="Arial" panose="020B0604020202020204" pitchFamily="34" charset="0"/>
                </a:rPr>
                <a:t>N</a:t>
              </a:r>
              <a:r>
                <a:rPr lang="en-US" altLang="en-US" baseline="-25000">
                  <a:latin typeface="Arial" panose="020B0604020202020204" pitchFamily="34" charset="0"/>
                </a:rPr>
                <a:t>2</a:t>
              </a:r>
              <a:r>
                <a:rPr lang="en-US" altLang="en-US">
                  <a:latin typeface="Arial" panose="020B0604020202020204" pitchFamily="34" charset="0"/>
                </a:rPr>
                <a:t> </a:t>
              </a:r>
              <a:r>
                <a:rPr lang="en-US" altLang="en-US">
                  <a:latin typeface="Symbol" panose="05050102010706020507" pitchFamily="18" charset="2"/>
                </a:rPr>
                <a:t>´</a:t>
              </a:r>
              <a:r>
                <a:rPr lang="en-US" altLang="en-US">
                  <a:latin typeface="Arial" panose="020B0604020202020204" pitchFamily="34" charset="0"/>
                </a:rPr>
                <a:t> F</a:t>
              </a:r>
              <a:r>
                <a:rPr lang="en-US" altLang="en-US" i="1" baseline="-25000">
                  <a:latin typeface="Arial" panose="020B0604020202020204" pitchFamily="34" charset="0"/>
                </a:rPr>
                <a:t>I</a:t>
              </a:r>
              <a:r>
                <a:rPr lang="en-US" altLang="en-US">
                  <a:latin typeface="Arial" panose="020B0604020202020204" pitchFamily="34" charset="0"/>
                </a:rPr>
                <a:t>O</a:t>
              </a:r>
              <a:r>
                <a:rPr lang="en-US" altLang="en-US" baseline="-25000">
                  <a:latin typeface="Arial" panose="020B0604020202020204" pitchFamily="34" charset="0"/>
                </a:rPr>
                <a:t>2</a:t>
              </a:r>
              <a:r>
                <a:rPr lang="en-US" altLang="en-US">
                  <a:latin typeface="Arial" panose="020B0604020202020204" pitchFamily="34" charset="0"/>
                </a:rPr>
                <a:t>)] – (V</a:t>
              </a:r>
              <a:r>
                <a:rPr lang="en-US" altLang="en-US" i="1" baseline="-25000">
                  <a:latin typeface="Arial" panose="020B0604020202020204" pitchFamily="34" charset="0"/>
                </a:rPr>
                <a:t>E)</a:t>
              </a:r>
              <a:r>
                <a:rPr lang="en-US" altLang="en-US">
                  <a:latin typeface="Arial" panose="020B0604020202020204" pitchFamily="34" charset="0"/>
                </a:rPr>
                <a:t> </a:t>
              </a:r>
              <a:r>
                <a:rPr lang="en-US" altLang="en-US">
                  <a:latin typeface="Symbol" panose="05050102010706020507" pitchFamily="18" charset="2"/>
                </a:rPr>
                <a:t>´</a:t>
              </a:r>
              <a:r>
                <a:rPr lang="en-US" altLang="en-US">
                  <a:latin typeface="Arial" panose="020B0604020202020204" pitchFamily="34" charset="0"/>
                </a:rPr>
                <a:t> F</a:t>
              </a:r>
              <a:r>
                <a:rPr lang="en-US" altLang="en-US" i="1" baseline="-25000">
                  <a:latin typeface="Arial" panose="020B0604020202020204" pitchFamily="34" charset="0"/>
                </a:rPr>
                <a:t>E</a:t>
              </a:r>
              <a:r>
                <a:rPr lang="en-US" altLang="en-US">
                  <a:latin typeface="Arial" panose="020B0604020202020204" pitchFamily="34" charset="0"/>
                </a:rPr>
                <a:t>O</a:t>
              </a:r>
              <a:r>
                <a:rPr lang="en-US" altLang="en-US" baseline="-25000">
                  <a:latin typeface="Arial" panose="020B0604020202020204" pitchFamily="34" charset="0"/>
                </a:rPr>
                <a:t>2</a:t>
              </a:r>
              <a:r>
                <a:rPr lang="en-US" altLang="en-US">
                  <a:latin typeface="Arial" panose="020B0604020202020204" pitchFamily="34" charset="0"/>
                </a:rPr>
                <a:t>)</a:t>
              </a:r>
            </a:p>
          </p:txBody>
        </p:sp>
        <p:sp>
          <p:nvSpPr>
            <p:cNvPr id="76809" name="Rectangle 9">
              <a:extLst>
                <a:ext uri="{FF2B5EF4-FFF2-40B4-BE49-F238E27FC236}">
                  <a16:creationId xmlns:a16="http://schemas.microsoft.com/office/drawing/2014/main" id="{7F690700-FA79-482F-B6C6-F013F526FEED}"/>
                </a:ext>
              </a:extLst>
            </p:cNvPr>
            <p:cNvSpPr>
              <a:spLocks noChangeArrowheads="1"/>
            </p:cNvSpPr>
            <p:nvPr/>
          </p:nvSpPr>
          <p:spPr bwMode="auto">
            <a:xfrm>
              <a:off x="418" y="2128"/>
              <a:ext cx="1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latin typeface="Arial" panose="020B0604020202020204" pitchFamily="34" charset="0"/>
                </a:rPr>
                <a:t>.</a:t>
              </a:r>
              <a:endParaRPr lang="en-US" altLang="en-US">
                <a:latin typeface="Arial" panose="020B0604020202020204" pitchFamily="34" charset="0"/>
              </a:endParaRPr>
            </a:p>
          </p:txBody>
        </p:sp>
        <p:sp>
          <p:nvSpPr>
            <p:cNvPr id="76828" name="Rectangle 28">
              <a:extLst>
                <a:ext uri="{FF2B5EF4-FFF2-40B4-BE49-F238E27FC236}">
                  <a16:creationId xmlns:a16="http://schemas.microsoft.com/office/drawing/2014/main" id="{4CF4C162-35EC-4194-854E-3CFAF1CC64F5}"/>
                </a:ext>
              </a:extLst>
            </p:cNvPr>
            <p:cNvSpPr>
              <a:spLocks noChangeArrowheads="1"/>
            </p:cNvSpPr>
            <p:nvPr/>
          </p:nvSpPr>
          <p:spPr bwMode="auto">
            <a:xfrm>
              <a:off x="1108" y="2130"/>
              <a:ext cx="1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a:t>
              </a:r>
            </a:p>
          </p:txBody>
        </p:sp>
        <p:sp>
          <p:nvSpPr>
            <p:cNvPr id="76829" name="Rectangle 29">
              <a:extLst>
                <a:ext uri="{FF2B5EF4-FFF2-40B4-BE49-F238E27FC236}">
                  <a16:creationId xmlns:a16="http://schemas.microsoft.com/office/drawing/2014/main" id="{2DA77A63-7272-496B-859C-EDCC8EEB2E35}"/>
                </a:ext>
              </a:extLst>
            </p:cNvPr>
            <p:cNvSpPr>
              <a:spLocks noChangeArrowheads="1"/>
            </p:cNvSpPr>
            <p:nvPr/>
          </p:nvSpPr>
          <p:spPr bwMode="auto">
            <a:xfrm>
              <a:off x="3468" y="2130"/>
              <a:ext cx="1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a:t>
              </a:r>
            </a:p>
          </p:txBody>
        </p:sp>
      </p:grpSp>
      <p:grpSp>
        <p:nvGrpSpPr>
          <p:cNvPr id="76832" name="Group 32">
            <a:extLst>
              <a:ext uri="{FF2B5EF4-FFF2-40B4-BE49-F238E27FC236}">
                <a16:creationId xmlns:a16="http://schemas.microsoft.com/office/drawing/2014/main" id="{2460CD52-4545-4A68-B984-ECCEB1487022}"/>
              </a:ext>
            </a:extLst>
          </p:cNvPr>
          <p:cNvGrpSpPr>
            <a:grpSpLocks/>
          </p:cNvGrpSpPr>
          <p:nvPr/>
        </p:nvGrpSpPr>
        <p:grpSpPr bwMode="auto">
          <a:xfrm>
            <a:off x="762000" y="5032375"/>
            <a:ext cx="7559675" cy="722313"/>
            <a:chOff x="480" y="3170"/>
            <a:chExt cx="4762" cy="455"/>
          </a:xfrm>
        </p:grpSpPr>
        <p:sp>
          <p:nvSpPr>
            <p:cNvPr id="76825" name="Text Box 25">
              <a:extLst>
                <a:ext uri="{FF2B5EF4-FFF2-40B4-BE49-F238E27FC236}">
                  <a16:creationId xmlns:a16="http://schemas.microsoft.com/office/drawing/2014/main" id="{2409B901-DF14-4288-A013-A7AF98A3FFCA}"/>
                </a:ext>
              </a:extLst>
            </p:cNvPr>
            <p:cNvSpPr txBox="1">
              <a:spLocks noChangeArrowheads="1"/>
            </p:cNvSpPr>
            <p:nvPr/>
          </p:nvSpPr>
          <p:spPr bwMode="auto">
            <a:xfrm>
              <a:off x="480" y="3360"/>
              <a:ext cx="4762"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pPr>
              <a:r>
                <a:rPr lang="en-US" altLang="en-US">
                  <a:latin typeface="Arial" panose="020B0604020202020204" pitchFamily="34" charset="0"/>
                </a:rPr>
                <a:t>VO</a:t>
              </a:r>
              <a:r>
                <a:rPr lang="en-US" altLang="en-US" baseline="-25000">
                  <a:latin typeface="Arial" panose="020B0604020202020204" pitchFamily="34" charset="0"/>
                </a:rPr>
                <a:t>2</a:t>
              </a:r>
              <a:r>
                <a:rPr lang="en-US" altLang="en-US">
                  <a:latin typeface="Arial" panose="020B0604020202020204" pitchFamily="34" charset="0"/>
                </a:rPr>
                <a:t> = (V</a:t>
              </a:r>
              <a:r>
                <a:rPr lang="en-US" altLang="en-US" i="1" baseline="-25000">
                  <a:latin typeface="Arial" panose="020B0604020202020204" pitchFamily="34" charset="0"/>
                </a:rPr>
                <a:t>E</a:t>
              </a:r>
              <a:r>
                <a:rPr lang="en-US" altLang="en-US">
                  <a:latin typeface="Arial" panose="020B0604020202020204" pitchFamily="34" charset="0"/>
                </a:rPr>
                <a:t> </a:t>
              </a:r>
              <a:r>
                <a:rPr lang="en-US" altLang="en-US">
                  <a:latin typeface="Symbol" panose="05050102010706020507" pitchFamily="18" charset="2"/>
                </a:rPr>
                <a:t>´</a:t>
              </a:r>
              <a:r>
                <a:rPr lang="en-US" altLang="en-US">
                  <a:latin typeface="Arial" panose="020B0604020202020204" pitchFamily="34" charset="0"/>
                </a:rPr>
                <a:t> {[(1 – (F</a:t>
              </a:r>
              <a:r>
                <a:rPr lang="en-US" altLang="en-US" i="1" baseline="-25000">
                  <a:latin typeface="Arial" panose="020B0604020202020204" pitchFamily="34" charset="0"/>
                </a:rPr>
                <a:t>E</a:t>
              </a:r>
              <a:r>
                <a:rPr lang="en-US" altLang="en-US">
                  <a:latin typeface="Arial" panose="020B0604020202020204" pitchFamily="34" charset="0"/>
                </a:rPr>
                <a:t>O</a:t>
              </a:r>
              <a:r>
                <a:rPr lang="en-US" altLang="en-US" baseline="-25000">
                  <a:latin typeface="Arial" panose="020B0604020202020204" pitchFamily="34" charset="0"/>
                </a:rPr>
                <a:t>2</a:t>
              </a:r>
              <a:r>
                <a:rPr lang="en-US" altLang="en-US">
                  <a:latin typeface="Arial" panose="020B0604020202020204" pitchFamily="34" charset="0"/>
                </a:rPr>
                <a:t> + F</a:t>
              </a:r>
              <a:r>
                <a:rPr lang="en-US" altLang="en-US" i="1" baseline="-25000">
                  <a:latin typeface="Arial" panose="020B0604020202020204" pitchFamily="34" charset="0"/>
                </a:rPr>
                <a:t>E</a:t>
              </a:r>
              <a:r>
                <a:rPr lang="en-US" altLang="en-US">
                  <a:latin typeface="Arial" panose="020B0604020202020204" pitchFamily="34" charset="0"/>
                </a:rPr>
                <a:t>CO</a:t>
              </a:r>
              <a:r>
                <a:rPr lang="en-US" altLang="en-US" baseline="-25000">
                  <a:latin typeface="Arial" panose="020B0604020202020204" pitchFamily="34" charset="0"/>
                </a:rPr>
                <a:t>2</a:t>
              </a:r>
              <a:r>
                <a:rPr lang="en-US" altLang="en-US">
                  <a:latin typeface="Arial" panose="020B0604020202020204" pitchFamily="34" charset="0"/>
                </a:rPr>
                <a:t>)) </a:t>
              </a:r>
              <a:r>
                <a:rPr lang="en-US" altLang="en-US">
                  <a:latin typeface="Symbol" panose="05050102010706020507" pitchFamily="18" charset="2"/>
                </a:rPr>
                <a:t>´</a:t>
              </a:r>
              <a:r>
                <a:rPr lang="en-US" altLang="en-US">
                  <a:latin typeface="Arial" panose="020B0604020202020204" pitchFamily="34" charset="0"/>
                </a:rPr>
                <a:t> 0.265] – F</a:t>
              </a:r>
              <a:r>
                <a:rPr lang="en-US" altLang="en-US" i="1" baseline="-25000">
                  <a:latin typeface="Arial" panose="020B0604020202020204" pitchFamily="34" charset="0"/>
                </a:rPr>
                <a:t>E</a:t>
              </a:r>
              <a:r>
                <a:rPr lang="en-US" altLang="en-US">
                  <a:latin typeface="Arial" panose="020B0604020202020204" pitchFamily="34" charset="0"/>
                </a:rPr>
                <a:t>O</a:t>
              </a:r>
              <a:r>
                <a:rPr lang="en-US" altLang="en-US" baseline="-25000">
                  <a:latin typeface="Arial" panose="020B0604020202020204" pitchFamily="34" charset="0"/>
                </a:rPr>
                <a:t>2</a:t>
              </a:r>
              <a:r>
                <a:rPr lang="en-US" altLang="en-US">
                  <a:latin typeface="Arial" panose="020B0604020202020204" pitchFamily="34" charset="0"/>
                </a:rPr>
                <a:t>}</a:t>
              </a:r>
              <a:endParaRPr lang="en-US" altLang="en-US"/>
            </a:p>
          </p:txBody>
        </p:sp>
        <p:sp>
          <p:nvSpPr>
            <p:cNvPr id="76830" name="Rectangle 30">
              <a:extLst>
                <a:ext uri="{FF2B5EF4-FFF2-40B4-BE49-F238E27FC236}">
                  <a16:creationId xmlns:a16="http://schemas.microsoft.com/office/drawing/2014/main" id="{196F813B-8ACC-4BE9-B4B7-49844C70E4E5}"/>
                </a:ext>
              </a:extLst>
            </p:cNvPr>
            <p:cNvSpPr>
              <a:spLocks noChangeArrowheads="1"/>
            </p:cNvSpPr>
            <p:nvPr/>
          </p:nvSpPr>
          <p:spPr bwMode="auto">
            <a:xfrm>
              <a:off x="516" y="3170"/>
              <a:ext cx="1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a:t>
              </a:r>
            </a:p>
          </p:txBody>
        </p:sp>
        <p:sp>
          <p:nvSpPr>
            <p:cNvPr id="76831" name="Rectangle 31">
              <a:extLst>
                <a:ext uri="{FF2B5EF4-FFF2-40B4-BE49-F238E27FC236}">
                  <a16:creationId xmlns:a16="http://schemas.microsoft.com/office/drawing/2014/main" id="{72E345FF-A206-46F3-A093-55D0867339E0}"/>
                </a:ext>
              </a:extLst>
            </p:cNvPr>
            <p:cNvSpPr>
              <a:spLocks noChangeArrowheads="1"/>
            </p:cNvSpPr>
            <p:nvPr/>
          </p:nvSpPr>
          <p:spPr bwMode="auto">
            <a:xfrm>
              <a:off x="1204" y="3170"/>
              <a:ext cx="1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803"/>
                                        </p:tgtEl>
                                        <p:attrNameLst>
                                          <p:attrName>style.visibility</p:attrName>
                                        </p:attrNameLst>
                                      </p:cBhvr>
                                      <p:to>
                                        <p:strVal val="visible"/>
                                      </p:to>
                                    </p:set>
                                    <p:animEffect transition="in" filter="wipe(left)">
                                      <p:cBhvr>
                                        <p:cTn id="7" dur="500"/>
                                        <p:tgtEl>
                                          <p:spTgt spid="768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6836"/>
                                        </p:tgtEl>
                                        <p:attrNameLst>
                                          <p:attrName>style.visibility</p:attrName>
                                        </p:attrNameLst>
                                      </p:cBhvr>
                                      <p:to>
                                        <p:strVal val="visible"/>
                                      </p:to>
                                    </p:set>
                                    <p:animEffect transition="in" filter="wipe(left)">
                                      <p:cBhvr>
                                        <p:cTn id="12" dur="500"/>
                                        <p:tgtEl>
                                          <p:spTgt spid="768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6835"/>
                                        </p:tgtEl>
                                        <p:attrNameLst>
                                          <p:attrName>style.visibility</p:attrName>
                                        </p:attrNameLst>
                                      </p:cBhvr>
                                      <p:to>
                                        <p:strVal val="visible"/>
                                      </p:to>
                                    </p:set>
                                    <p:animEffect transition="in" filter="wipe(left)">
                                      <p:cBhvr>
                                        <p:cTn id="17" dur="500"/>
                                        <p:tgtEl>
                                          <p:spTgt spid="7683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6834"/>
                                        </p:tgtEl>
                                        <p:attrNameLst>
                                          <p:attrName>style.visibility</p:attrName>
                                        </p:attrNameLst>
                                      </p:cBhvr>
                                      <p:to>
                                        <p:strVal val="visible"/>
                                      </p:to>
                                    </p:set>
                                    <p:animEffect transition="in" filter="wipe(left)">
                                      <p:cBhvr>
                                        <p:cTn id="22" dur="500"/>
                                        <p:tgtEl>
                                          <p:spTgt spid="7683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76833"/>
                                        </p:tgtEl>
                                        <p:attrNameLst>
                                          <p:attrName>style.visibility</p:attrName>
                                        </p:attrNameLst>
                                      </p:cBhvr>
                                      <p:to>
                                        <p:strVal val="visible"/>
                                      </p:to>
                                    </p:set>
                                    <p:animEffect transition="in" filter="wipe(left)">
                                      <p:cBhvr>
                                        <p:cTn id="27" dur="500"/>
                                        <p:tgtEl>
                                          <p:spTgt spid="7683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6824"/>
                                        </p:tgtEl>
                                        <p:attrNameLst>
                                          <p:attrName>style.visibility</p:attrName>
                                        </p:attrNameLst>
                                      </p:cBhvr>
                                      <p:to>
                                        <p:strVal val="visible"/>
                                      </p:to>
                                    </p:set>
                                    <p:animEffect transition="in" filter="wipe(left)">
                                      <p:cBhvr>
                                        <p:cTn id="32" dur="500"/>
                                        <p:tgtEl>
                                          <p:spTgt spid="7682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76832"/>
                                        </p:tgtEl>
                                        <p:attrNameLst>
                                          <p:attrName>style.visibility</p:attrName>
                                        </p:attrNameLst>
                                      </p:cBhvr>
                                      <p:to>
                                        <p:strVal val="visible"/>
                                      </p:to>
                                    </p:set>
                                    <p:animEffect transition="in" filter="wipe(left)">
                                      <p:cBhvr>
                                        <p:cTn id="37" dur="500"/>
                                        <p:tgtEl>
                                          <p:spTgt spid="768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autoUpdateAnimBg="0"/>
      <p:bldP spid="76824"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a:extLst>
              <a:ext uri="{FF2B5EF4-FFF2-40B4-BE49-F238E27FC236}">
                <a16:creationId xmlns:a16="http://schemas.microsoft.com/office/drawing/2014/main" id="{4BCD50B8-3968-4EF7-86A2-E3F6C972FA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9939" name="Text Box 3">
            <a:extLst>
              <a:ext uri="{FF2B5EF4-FFF2-40B4-BE49-F238E27FC236}">
                <a16:creationId xmlns:a16="http://schemas.microsoft.com/office/drawing/2014/main" id="{924847C5-6543-406E-8903-532F4A44FE58}"/>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400" b="1">
                <a:solidFill>
                  <a:schemeClr val="accent2"/>
                </a:solidFill>
                <a:latin typeface="Arial" panose="020B0604020202020204" pitchFamily="34" charset="0"/>
              </a:rPr>
              <a:t>Respiratory Exchange Ratio</a:t>
            </a:r>
          </a:p>
        </p:txBody>
      </p:sp>
      <p:sp>
        <p:nvSpPr>
          <p:cNvPr id="39940" name="Text Box 4">
            <a:extLst>
              <a:ext uri="{FF2B5EF4-FFF2-40B4-BE49-F238E27FC236}">
                <a16:creationId xmlns:a16="http://schemas.microsoft.com/office/drawing/2014/main" id="{665F03F3-9173-44B8-96B8-3E555B78ACF5}"/>
              </a:ext>
            </a:extLst>
          </p:cNvPr>
          <p:cNvSpPr txBox="1">
            <a:spLocks noChangeArrowheads="1"/>
          </p:cNvSpPr>
          <p:nvPr/>
        </p:nvSpPr>
        <p:spPr bwMode="auto">
          <a:xfrm>
            <a:off x="609600" y="2960688"/>
            <a:ext cx="83820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The RER value at rest is usually 0.78 to 0.80</a:t>
            </a:r>
          </a:p>
        </p:txBody>
      </p:sp>
      <p:grpSp>
        <p:nvGrpSpPr>
          <p:cNvPr id="39941" name="Group 5">
            <a:extLst>
              <a:ext uri="{FF2B5EF4-FFF2-40B4-BE49-F238E27FC236}">
                <a16:creationId xmlns:a16="http://schemas.microsoft.com/office/drawing/2014/main" id="{FEF32CA7-D176-48C2-8BE8-7DDD8ECC8B6A}"/>
              </a:ext>
            </a:extLst>
          </p:cNvPr>
          <p:cNvGrpSpPr>
            <a:grpSpLocks/>
          </p:cNvGrpSpPr>
          <p:nvPr/>
        </p:nvGrpSpPr>
        <p:grpSpPr bwMode="auto">
          <a:xfrm>
            <a:off x="609600" y="1362075"/>
            <a:ext cx="8305800" cy="1019175"/>
            <a:chOff x="384" y="858"/>
            <a:chExt cx="5232" cy="642"/>
          </a:xfrm>
        </p:grpSpPr>
        <p:sp>
          <p:nvSpPr>
            <p:cNvPr id="39942" name="Text Box 6">
              <a:extLst>
                <a:ext uri="{FF2B5EF4-FFF2-40B4-BE49-F238E27FC236}">
                  <a16:creationId xmlns:a16="http://schemas.microsoft.com/office/drawing/2014/main" id="{BFD52C2E-D048-4CE2-A87C-DB499036C2CA}"/>
                </a:ext>
              </a:extLst>
            </p:cNvPr>
            <p:cNvSpPr txBox="1">
              <a:spLocks noChangeArrowheads="1"/>
            </p:cNvSpPr>
            <p:nvPr/>
          </p:nvSpPr>
          <p:spPr bwMode="auto">
            <a:xfrm>
              <a:off x="384" y="1028"/>
              <a:ext cx="5232" cy="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The ratio between CO</a:t>
              </a:r>
              <a:r>
                <a:rPr lang="en-US" altLang="en-US" baseline="-25000">
                  <a:latin typeface="Arial" panose="020B0604020202020204" pitchFamily="34" charset="0"/>
                </a:rPr>
                <a:t>2</a:t>
              </a:r>
              <a:r>
                <a:rPr lang="en-US" altLang="en-US">
                  <a:latin typeface="Arial" panose="020B0604020202020204" pitchFamily="34" charset="0"/>
                </a:rPr>
                <a:t> released (VCO</a:t>
              </a:r>
              <a:r>
                <a:rPr lang="en-US" altLang="en-US" baseline="-25000">
                  <a:latin typeface="Arial" panose="020B0604020202020204" pitchFamily="34" charset="0"/>
                </a:rPr>
                <a:t>2</a:t>
              </a:r>
              <a:r>
                <a:rPr lang="en-US" altLang="en-US">
                  <a:latin typeface="Arial" panose="020B0604020202020204" pitchFamily="34" charset="0"/>
                </a:rPr>
                <a:t>) and oxygen consumed (VO</a:t>
              </a:r>
              <a:r>
                <a:rPr lang="en-US" altLang="en-US" baseline="-25000">
                  <a:latin typeface="Arial" panose="020B0604020202020204" pitchFamily="34" charset="0"/>
                </a:rPr>
                <a:t>2</a:t>
              </a:r>
              <a:r>
                <a:rPr lang="en-US" altLang="en-US">
                  <a:latin typeface="Arial" panose="020B0604020202020204" pitchFamily="34" charset="0"/>
                </a:rPr>
                <a:t>)</a:t>
              </a:r>
            </a:p>
          </p:txBody>
        </p:sp>
        <p:sp>
          <p:nvSpPr>
            <p:cNvPr id="39943" name="Text Box 7">
              <a:extLst>
                <a:ext uri="{FF2B5EF4-FFF2-40B4-BE49-F238E27FC236}">
                  <a16:creationId xmlns:a16="http://schemas.microsoft.com/office/drawing/2014/main" id="{F07A2454-1CAB-4CF9-B0B3-CCD7EFD6B2E0}"/>
                </a:ext>
              </a:extLst>
            </p:cNvPr>
            <p:cNvSpPr txBox="1">
              <a:spLocks noChangeArrowheads="1"/>
            </p:cNvSpPr>
            <p:nvPr/>
          </p:nvSpPr>
          <p:spPr bwMode="auto">
            <a:xfrm>
              <a:off x="3444" y="858"/>
              <a:ext cx="1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Arial" panose="020B0604020202020204" pitchFamily="34" charset="0"/>
                </a:rPr>
                <a:t>.</a:t>
              </a:r>
            </a:p>
          </p:txBody>
        </p:sp>
        <p:sp>
          <p:nvSpPr>
            <p:cNvPr id="39944" name="Text Box 8">
              <a:extLst>
                <a:ext uri="{FF2B5EF4-FFF2-40B4-BE49-F238E27FC236}">
                  <a16:creationId xmlns:a16="http://schemas.microsoft.com/office/drawing/2014/main" id="{B46591DA-591E-462F-A6ED-8ED58F58837E}"/>
                </a:ext>
              </a:extLst>
            </p:cNvPr>
            <p:cNvSpPr txBox="1">
              <a:spLocks noChangeArrowheads="1"/>
            </p:cNvSpPr>
            <p:nvPr/>
          </p:nvSpPr>
          <p:spPr bwMode="auto">
            <a:xfrm>
              <a:off x="1590" y="1068"/>
              <a:ext cx="1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Arial" panose="020B0604020202020204" pitchFamily="34" charset="0"/>
                </a:rPr>
                <a:t>.</a:t>
              </a:r>
            </a:p>
          </p:txBody>
        </p:sp>
      </p:grpSp>
      <p:grpSp>
        <p:nvGrpSpPr>
          <p:cNvPr id="39945" name="Group 9">
            <a:extLst>
              <a:ext uri="{FF2B5EF4-FFF2-40B4-BE49-F238E27FC236}">
                <a16:creationId xmlns:a16="http://schemas.microsoft.com/office/drawing/2014/main" id="{2D51DAB5-1D02-4881-9681-523ED576383B}"/>
              </a:ext>
            </a:extLst>
          </p:cNvPr>
          <p:cNvGrpSpPr>
            <a:grpSpLocks/>
          </p:cNvGrpSpPr>
          <p:nvPr/>
        </p:nvGrpSpPr>
        <p:grpSpPr bwMode="auto">
          <a:xfrm>
            <a:off x="609600" y="2190750"/>
            <a:ext cx="8382000" cy="690563"/>
            <a:chOff x="384" y="1380"/>
            <a:chExt cx="5280" cy="435"/>
          </a:xfrm>
        </p:grpSpPr>
        <p:sp>
          <p:nvSpPr>
            <p:cNvPr id="39946" name="Text Box 10">
              <a:extLst>
                <a:ext uri="{FF2B5EF4-FFF2-40B4-BE49-F238E27FC236}">
                  <a16:creationId xmlns:a16="http://schemas.microsoft.com/office/drawing/2014/main" id="{92046D95-D9DF-4711-93E3-DCD4F9CF0B18}"/>
                </a:ext>
              </a:extLst>
            </p:cNvPr>
            <p:cNvSpPr txBox="1">
              <a:spLocks noChangeArrowheads="1"/>
            </p:cNvSpPr>
            <p:nvPr/>
          </p:nvSpPr>
          <p:spPr bwMode="auto">
            <a:xfrm>
              <a:off x="384" y="1550"/>
              <a:ext cx="5280"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RER = VCO</a:t>
              </a:r>
              <a:r>
                <a:rPr lang="en-US" altLang="en-US" baseline="-25000">
                  <a:latin typeface="Arial" panose="020B0604020202020204" pitchFamily="34" charset="0"/>
                </a:rPr>
                <a:t>2</a:t>
              </a:r>
              <a:r>
                <a:rPr lang="en-US" altLang="en-US">
                  <a:latin typeface="Arial" panose="020B0604020202020204" pitchFamily="34" charset="0"/>
                </a:rPr>
                <a:t>/VO</a:t>
              </a:r>
              <a:r>
                <a:rPr lang="en-US" altLang="en-US" baseline="-25000">
                  <a:latin typeface="Arial" panose="020B0604020202020204" pitchFamily="34" charset="0"/>
                </a:rPr>
                <a:t>2</a:t>
              </a:r>
            </a:p>
          </p:txBody>
        </p:sp>
        <p:sp>
          <p:nvSpPr>
            <p:cNvPr id="39947" name="Text Box 11">
              <a:extLst>
                <a:ext uri="{FF2B5EF4-FFF2-40B4-BE49-F238E27FC236}">
                  <a16:creationId xmlns:a16="http://schemas.microsoft.com/office/drawing/2014/main" id="{F17907A0-107F-44E4-B7CE-A5ED3705ED97}"/>
                </a:ext>
              </a:extLst>
            </p:cNvPr>
            <p:cNvSpPr txBox="1">
              <a:spLocks noChangeArrowheads="1"/>
            </p:cNvSpPr>
            <p:nvPr/>
          </p:nvSpPr>
          <p:spPr bwMode="auto">
            <a:xfrm>
              <a:off x="1212" y="1380"/>
              <a:ext cx="1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Arial" panose="020B0604020202020204" pitchFamily="34" charset="0"/>
                </a:rPr>
                <a:t>.</a:t>
              </a:r>
            </a:p>
          </p:txBody>
        </p:sp>
        <p:sp>
          <p:nvSpPr>
            <p:cNvPr id="39948" name="Text Box 12">
              <a:extLst>
                <a:ext uri="{FF2B5EF4-FFF2-40B4-BE49-F238E27FC236}">
                  <a16:creationId xmlns:a16="http://schemas.microsoft.com/office/drawing/2014/main" id="{37CCF02D-6F5A-48E2-B18A-EB9F907F6EB8}"/>
                </a:ext>
              </a:extLst>
            </p:cNvPr>
            <p:cNvSpPr txBox="1">
              <a:spLocks noChangeArrowheads="1"/>
            </p:cNvSpPr>
            <p:nvPr/>
          </p:nvSpPr>
          <p:spPr bwMode="auto">
            <a:xfrm>
              <a:off x="1752" y="1380"/>
              <a:ext cx="1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Arial" panose="020B0604020202020204" pitchFamily="34" charset="0"/>
                </a:rPr>
                <a:t>.</a:t>
              </a:r>
            </a:p>
          </p:txBody>
        </p:sp>
      </p:grpSp>
      <p:pic>
        <p:nvPicPr>
          <p:cNvPr id="39949" name="Picture 13">
            <a:extLst>
              <a:ext uri="{FF2B5EF4-FFF2-40B4-BE49-F238E27FC236}">
                <a16:creationId xmlns:a16="http://schemas.microsoft.com/office/drawing/2014/main" id="{ADA965E8-D8FB-4DA3-AB6D-2C7DAAA540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0375" y="3952875"/>
            <a:ext cx="2157413" cy="2743200"/>
          </a:xfrm>
          <a:prstGeom prst="rect">
            <a:avLst/>
          </a:prstGeom>
          <a:noFill/>
          <a:extLst>
            <a:ext uri="{909E8E84-426E-40DD-AFC4-6F175D3DCCD1}">
              <a14:hiddenFill xmlns:a14="http://schemas.microsoft.com/office/drawing/2010/main">
                <a:solidFill>
                  <a:srgbClr val="FFFFFF"/>
                </a:solidFill>
              </a14:hiddenFill>
            </a:ext>
          </a:extLst>
        </p:spPr>
      </p:pic>
      <p:sp>
        <p:nvSpPr>
          <p:cNvPr id="39950" name="Text Box 14">
            <a:extLst>
              <a:ext uri="{FF2B5EF4-FFF2-40B4-BE49-F238E27FC236}">
                <a16:creationId xmlns:a16="http://schemas.microsoft.com/office/drawing/2014/main" id="{42EE9764-1132-49ED-AEEB-AAA2E938074A}"/>
              </a:ext>
            </a:extLst>
          </p:cNvPr>
          <p:cNvSpPr txBox="1">
            <a:spLocks noChangeArrowheads="1"/>
          </p:cNvSpPr>
          <p:nvPr/>
        </p:nvSpPr>
        <p:spPr bwMode="auto">
          <a:xfrm>
            <a:off x="609600" y="3457575"/>
            <a:ext cx="59436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The RER value can be used to determine energy substrate used at rest and during exercise, with a value of 1.00 indicating CHO and 0.70 indicating fat.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39949"/>
                                        </p:tgtEl>
                                        <p:attrNameLst>
                                          <p:attrName>style.visibility</p:attrName>
                                        </p:attrNameLst>
                                      </p:cBhvr>
                                      <p:to>
                                        <p:strVal val="visible"/>
                                      </p:to>
                                    </p:set>
                                    <p:animEffect transition="in" filter="wipe(down)">
                                      <p:cBhvr>
                                        <p:cTn id="7" dur="500"/>
                                        <p:tgtEl>
                                          <p:spTgt spid="3994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939"/>
                                        </p:tgtEl>
                                        <p:attrNameLst>
                                          <p:attrName>style.visibility</p:attrName>
                                        </p:attrNameLst>
                                      </p:cBhvr>
                                      <p:to>
                                        <p:strVal val="visible"/>
                                      </p:to>
                                    </p:set>
                                    <p:animEffect transition="in" filter="wipe(left)">
                                      <p:cBhvr>
                                        <p:cTn id="11" dur="500"/>
                                        <p:tgtEl>
                                          <p:spTgt spid="3993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39941"/>
                                        </p:tgtEl>
                                        <p:attrNameLst>
                                          <p:attrName>style.visibility</p:attrName>
                                        </p:attrNameLst>
                                      </p:cBhvr>
                                      <p:to>
                                        <p:strVal val="visible"/>
                                      </p:to>
                                    </p:set>
                                    <p:animEffect transition="in" filter="wipe(left)">
                                      <p:cBhvr>
                                        <p:cTn id="16" dur="500"/>
                                        <p:tgtEl>
                                          <p:spTgt spid="3994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39945"/>
                                        </p:tgtEl>
                                        <p:attrNameLst>
                                          <p:attrName>style.visibility</p:attrName>
                                        </p:attrNameLst>
                                      </p:cBhvr>
                                      <p:to>
                                        <p:strVal val="visible"/>
                                      </p:to>
                                    </p:set>
                                    <p:animEffect transition="in" filter="wipe(left)">
                                      <p:cBhvr>
                                        <p:cTn id="21" dur="500"/>
                                        <p:tgtEl>
                                          <p:spTgt spid="3994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9940"/>
                                        </p:tgtEl>
                                        <p:attrNameLst>
                                          <p:attrName>style.visibility</p:attrName>
                                        </p:attrNameLst>
                                      </p:cBhvr>
                                      <p:to>
                                        <p:strVal val="visible"/>
                                      </p:to>
                                    </p:set>
                                    <p:animEffect transition="in" filter="wipe(left)">
                                      <p:cBhvr>
                                        <p:cTn id="26" dur="500"/>
                                        <p:tgtEl>
                                          <p:spTgt spid="3994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9950"/>
                                        </p:tgtEl>
                                        <p:attrNameLst>
                                          <p:attrName>style.visibility</p:attrName>
                                        </p:attrNameLst>
                                      </p:cBhvr>
                                      <p:to>
                                        <p:strVal val="visible"/>
                                      </p:to>
                                    </p:set>
                                    <p:animEffect transition="in" filter="wipe(left)">
                                      <p:cBhvr>
                                        <p:cTn id="31" dur="500"/>
                                        <p:tgtEl>
                                          <p:spTgt spid="39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autoUpdateAnimBg="0"/>
      <p:bldP spid="39940" grpId="0" autoUpdateAnimBg="0"/>
      <p:bldP spid="39950"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44" name="Picture 20">
            <a:extLst>
              <a:ext uri="{FF2B5EF4-FFF2-40B4-BE49-F238E27FC236}">
                <a16:creationId xmlns:a16="http://schemas.microsoft.com/office/drawing/2014/main" id="{46E15FDF-D367-4109-93E2-C9626C6DB1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7845" name="Text Box 21">
            <a:extLst>
              <a:ext uri="{FF2B5EF4-FFF2-40B4-BE49-F238E27FC236}">
                <a16:creationId xmlns:a16="http://schemas.microsoft.com/office/drawing/2014/main" id="{B57F454B-A8AE-4F3A-9E8E-AA9005C63893}"/>
              </a:ext>
            </a:extLst>
          </p:cNvPr>
          <p:cNvSpPr txBox="1">
            <a:spLocks noChangeArrowheads="1"/>
          </p:cNvSpPr>
          <p:nvPr/>
        </p:nvSpPr>
        <p:spPr bwMode="auto">
          <a:xfrm>
            <a:off x="660400" y="20638"/>
            <a:ext cx="84836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pPr>
            <a:r>
              <a:rPr lang="en-US" altLang="en-US" sz="3200" b="1">
                <a:solidFill>
                  <a:schemeClr val="accent2"/>
                </a:solidFill>
                <a:latin typeface="Arial" panose="020B0604020202020204" pitchFamily="34" charset="0"/>
              </a:rPr>
              <a:t>Caloric Equivalence of the Respiratory Exchange Ratio (RER) and % kcal From Carbohydrates and Fats</a:t>
            </a:r>
            <a:endParaRPr lang="en-US" altLang="en-US"/>
          </a:p>
        </p:txBody>
      </p:sp>
      <p:grpSp>
        <p:nvGrpSpPr>
          <p:cNvPr id="77853" name="Group 29">
            <a:extLst>
              <a:ext uri="{FF2B5EF4-FFF2-40B4-BE49-F238E27FC236}">
                <a16:creationId xmlns:a16="http://schemas.microsoft.com/office/drawing/2014/main" id="{7CB67E34-57DB-42E3-989C-1A4423DE4EB0}"/>
              </a:ext>
            </a:extLst>
          </p:cNvPr>
          <p:cNvGrpSpPr>
            <a:grpSpLocks/>
          </p:cNvGrpSpPr>
          <p:nvPr/>
        </p:nvGrpSpPr>
        <p:grpSpPr bwMode="auto">
          <a:xfrm>
            <a:off x="869950" y="1920875"/>
            <a:ext cx="8013700" cy="4108450"/>
            <a:chOff x="548" y="1210"/>
            <a:chExt cx="5048" cy="2588"/>
          </a:xfrm>
        </p:grpSpPr>
        <p:sp>
          <p:nvSpPr>
            <p:cNvPr id="77847" name="Text Box 23">
              <a:extLst>
                <a:ext uri="{FF2B5EF4-FFF2-40B4-BE49-F238E27FC236}">
                  <a16:creationId xmlns:a16="http://schemas.microsoft.com/office/drawing/2014/main" id="{009F63BE-BD88-45A5-AABA-F3ABBED0BAB7}"/>
                </a:ext>
              </a:extLst>
            </p:cNvPr>
            <p:cNvSpPr txBox="1">
              <a:spLocks noChangeArrowheads="1"/>
            </p:cNvSpPr>
            <p:nvPr/>
          </p:nvSpPr>
          <p:spPr bwMode="auto">
            <a:xfrm>
              <a:off x="552" y="1774"/>
              <a:ext cx="5044" cy="2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144588">
                <a:tabLst>
                  <a:tab pos="609600" algn="ctr"/>
                  <a:tab pos="2527300" algn="ctr"/>
                  <a:tab pos="5308600" algn="r"/>
                  <a:tab pos="7518400" algn="r"/>
                </a:tabLst>
                <a:defRPr sz="2400">
                  <a:solidFill>
                    <a:schemeClr val="tx1"/>
                  </a:solidFill>
                  <a:latin typeface="Times New Roman" panose="02020603050405020304" pitchFamily="18" charset="0"/>
                </a:defRPr>
              </a:lvl1pPr>
              <a:lvl2pPr defTabSz="1144588">
                <a:tabLst>
                  <a:tab pos="609600" algn="ctr"/>
                  <a:tab pos="2527300" algn="ctr"/>
                  <a:tab pos="5308600" algn="r"/>
                  <a:tab pos="7518400" algn="r"/>
                </a:tabLst>
                <a:defRPr sz="2400">
                  <a:solidFill>
                    <a:schemeClr val="tx1"/>
                  </a:solidFill>
                  <a:latin typeface="Times New Roman" panose="02020603050405020304" pitchFamily="18" charset="0"/>
                </a:defRPr>
              </a:lvl2pPr>
              <a:lvl3pPr defTabSz="1144588">
                <a:tabLst>
                  <a:tab pos="609600" algn="ctr"/>
                  <a:tab pos="2527300" algn="ctr"/>
                  <a:tab pos="5308600" algn="r"/>
                  <a:tab pos="7518400" algn="r"/>
                </a:tabLst>
                <a:defRPr sz="2400">
                  <a:solidFill>
                    <a:schemeClr val="tx1"/>
                  </a:solidFill>
                  <a:latin typeface="Times New Roman" panose="02020603050405020304" pitchFamily="18" charset="0"/>
                </a:defRPr>
              </a:lvl3pPr>
              <a:lvl4pPr defTabSz="1144588">
                <a:tabLst>
                  <a:tab pos="609600" algn="ctr"/>
                  <a:tab pos="2527300" algn="ctr"/>
                  <a:tab pos="5308600" algn="r"/>
                  <a:tab pos="7518400" algn="r"/>
                </a:tabLst>
                <a:defRPr sz="2400">
                  <a:solidFill>
                    <a:schemeClr val="tx1"/>
                  </a:solidFill>
                  <a:latin typeface="Times New Roman" panose="02020603050405020304" pitchFamily="18" charset="0"/>
                </a:defRPr>
              </a:lvl4pPr>
              <a:lvl5pPr defTabSz="1144588">
                <a:tabLst>
                  <a:tab pos="609600" algn="ctr"/>
                  <a:tab pos="2527300" algn="ctr"/>
                  <a:tab pos="5308600" algn="r"/>
                  <a:tab pos="7518400" algn="r"/>
                </a:tabLst>
                <a:defRPr sz="2400">
                  <a:solidFill>
                    <a:schemeClr val="tx1"/>
                  </a:solidFill>
                  <a:latin typeface="Times New Roman" panose="02020603050405020304" pitchFamily="18" charset="0"/>
                </a:defRPr>
              </a:lvl5pPr>
              <a:lvl6pPr defTabSz="1144588" eaLnBrk="0" fontAlgn="base" hangingPunct="0">
                <a:spcBef>
                  <a:spcPct val="0"/>
                </a:spcBef>
                <a:spcAft>
                  <a:spcPct val="0"/>
                </a:spcAft>
                <a:tabLst>
                  <a:tab pos="609600" algn="ctr"/>
                  <a:tab pos="2527300" algn="ctr"/>
                  <a:tab pos="5308600" algn="r"/>
                  <a:tab pos="7518400" algn="r"/>
                </a:tabLst>
                <a:defRPr sz="2400">
                  <a:solidFill>
                    <a:schemeClr val="tx1"/>
                  </a:solidFill>
                  <a:latin typeface="Times New Roman" panose="02020603050405020304" pitchFamily="18" charset="0"/>
                </a:defRPr>
              </a:lvl6pPr>
              <a:lvl7pPr defTabSz="1144588" eaLnBrk="0" fontAlgn="base" hangingPunct="0">
                <a:spcBef>
                  <a:spcPct val="0"/>
                </a:spcBef>
                <a:spcAft>
                  <a:spcPct val="0"/>
                </a:spcAft>
                <a:tabLst>
                  <a:tab pos="609600" algn="ctr"/>
                  <a:tab pos="2527300" algn="ctr"/>
                  <a:tab pos="5308600" algn="r"/>
                  <a:tab pos="7518400" algn="r"/>
                </a:tabLst>
                <a:defRPr sz="2400">
                  <a:solidFill>
                    <a:schemeClr val="tx1"/>
                  </a:solidFill>
                  <a:latin typeface="Times New Roman" panose="02020603050405020304" pitchFamily="18" charset="0"/>
                </a:defRPr>
              </a:lvl7pPr>
              <a:lvl8pPr defTabSz="1144588" eaLnBrk="0" fontAlgn="base" hangingPunct="0">
                <a:spcBef>
                  <a:spcPct val="0"/>
                </a:spcBef>
                <a:spcAft>
                  <a:spcPct val="0"/>
                </a:spcAft>
                <a:tabLst>
                  <a:tab pos="609600" algn="ctr"/>
                  <a:tab pos="2527300" algn="ctr"/>
                  <a:tab pos="5308600" algn="r"/>
                  <a:tab pos="7518400" algn="r"/>
                </a:tabLst>
                <a:defRPr sz="2400">
                  <a:solidFill>
                    <a:schemeClr val="tx1"/>
                  </a:solidFill>
                  <a:latin typeface="Times New Roman" panose="02020603050405020304" pitchFamily="18" charset="0"/>
                </a:defRPr>
              </a:lvl8pPr>
              <a:lvl9pPr defTabSz="1144588" eaLnBrk="0" fontAlgn="base" hangingPunct="0">
                <a:spcBef>
                  <a:spcPct val="0"/>
                </a:spcBef>
                <a:spcAft>
                  <a:spcPct val="0"/>
                </a:spcAft>
                <a:tabLst>
                  <a:tab pos="609600" algn="ctr"/>
                  <a:tab pos="2527300" algn="ctr"/>
                  <a:tab pos="5308600" algn="r"/>
                  <a:tab pos="7518400" algn="r"/>
                </a:tabLst>
                <a:defRPr sz="2400">
                  <a:solidFill>
                    <a:schemeClr val="tx1"/>
                  </a:solidFill>
                  <a:latin typeface="Times New Roman" panose="02020603050405020304" pitchFamily="18" charset="0"/>
                </a:defRPr>
              </a:lvl9pPr>
            </a:lstStyle>
            <a:p>
              <a:pPr>
                <a:lnSpc>
                  <a:spcPct val="90000"/>
                </a:lnSpc>
                <a:spcBef>
                  <a:spcPct val="50000"/>
                </a:spcBef>
              </a:pPr>
              <a:r>
                <a:rPr lang="en-US" altLang="en-US" sz="2200">
                  <a:latin typeface="Arial" panose="020B0604020202020204" pitchFamily="34" charset="0"/>
                </a:rPr>
                <a:t>	0.71	4.69	0.0	100.0</a:t>
              </a:r>
            </a:p>
            <a:p>
              <a:pPr>
                <a:lnSpc>
                  <a:spcPct val="90000"/>
                </a:lnSpc>
                <a:spcBef>
                  <a:spcPct val="50000"/>
                </a:spcBef>
              </a:pPr>
              <a:r>
                <a:rPr lang="en-US" altLang="en-US" sz="2200">
                  <a:latin typeface="Arial" panose="020B0604020202020204" pitchFamily="34" charset="0"/>
                </a:rPr>
                <a:t>	0.75	4.74	15.6	84.4</a:t>
              </a:r>
            </a:p>
            <a:p>
              <a:pPr>
                <a:lnSpc>
                  <a:spcPct val="90000"/>
                </a:lnSpc>
                <a:spcBef>
                  <a:spcPct val="50000"/>
                </a:spcBef>
              </a:pPr>
              <a:r>
                <a:rPr lang="en-US" altLang="en-US" sz="2200">
                  <a:latin typeface="Arial" panose="020B0604020202020204" pitchFamily="34" charset="0"/>
                </a:rPr>
                <a:t>	0.80	4.80	33.4	66.6</a:t>
              </a:r>
            </a:p>
            <a:p>
              <a:pPr>
                <a:lnSpc>
                  <a:spcPct val="90000"/>
                </a:lnSpc>
                <a:spcBef>
                  <a:spcPct val="50000"/>
                </a:spcBef>
              </a:pPr>
              <a:r>
                <a:rPr lang="en-US" altLang="en-US" sz="2200">
                  <a:latin typeface="Arial" panose="020B0604020202020204" pitchFamily="34" charset="0"/>
                </a:rPr>
                <a:t>	0.85	4.86	50.7	49.3</a:t>
              </a:r>
            </a:p>
            <a:p>
              <a:pPr>
                <a:lnSpc>
                  <a:spcPct val="90000"/>
                </a:lnSpc>
                <a:spcBef>
                  <a:spcPct val="50000"/>
                </a:spcBef>
              </a:pPr>
              <a:r>
                <a:rPr lang="en-US" altLang="en-US" sz="2200">
                  <a:latin typeface="Arial" panose="020B0604020202020204" pitchFamily="34" charset="0"/>
                </a:rPr>
                <a:t>	0.90	4.92	67.5	32.5</a:t>
              </a:r>
            </a:p>
            <a:p>
              <a:pPr>
                <a:lnSpc>
                  <a:spcPct val="90000"/>
                </a:lnSpc>
                <a:spcBef>
                  <a:spcPct val="50000"/>
                </a:spcBef>
              </a:pPr>
              <a:r>
                <a:rPr lang="en-US" altLang="en-US" sz="2200">
                  <a:latin typeface="Arial" panose="020B0604020202020204" pitchFamily="34" charset="0"/>
                </a:rPr>
                <a:t>	0.95	4.99	84.0	16.0</a:t>
              </a:r>
            </a:p>
            <a:p>
              <a:pPr>
                <a:lnSpc>
                  <a:spcPct val="90000"/>
                </a:lnSpc>
                <a:spcBef>
                  <a:spcPct val="50000"/>
                </a:spcBef>
              </a:pPr>
              <a:r>
                <a:rPr lang="en-US" altLang="en-US" sz="2200">
                  <a:latin typeface="Arial" panose="020B0604020202020204" pitchFamily="34" charset="0"/>
                </a:rPr>
                <a:t>	1.00	5.05	100.0	0.0</a:t>
              </a:r>
            </a:p>
          </p:txBody>
        </p:sp>
        <p:sp>
          <p:nvSpPr>
            <p:cNvPr id="77848" name="Line 24">
              <a:extLst>
                <a:ext uri="{FF2B5EF4-FFF2-40B4-BE49-F238E27FC236}">
                  <a16:creationId xmlns:a16="http://schemas.microsoft.com/office/drawing/2014/main" id="{F50BA9EE-1FFD-4A2C-B9AD-98385241AA16}"/>
                </a:ext>
              </a:extLst>
            </p:cNvPr>
            <p:cNvSpPr>
              <a:spLocks noChangeShapeType="1"/>
            </p:cNvSpPr>
            <p:nvPr/>
          </p:nvSpPr>
          <p:spPr bwMode="auto">
            <a:xfrm>
              <a:off x="609" y="1759"/>
              <a:ext cx="4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49" name="Text Box 25">
              <a:extLst>
                <a:ext uri="{FF2B5EF4-FFF2-40B4-BE49-F238E27FC236}">
                  <a16:creationId xmlns:a16="http://schemas.microsoft.com/office/drawing/2014/main" id="{CC5FD5CD-D4DE-4B35-9CBC-116369171DAE}"/>
                </a:ext>
              </a:extLst>
            </p:cNvPr>
            <p:cNvSpPr txBox="1">
              <a:spLocks noChangeArrowheads="1"/>
            </p:cNvSpPr>
            <p:nvPr/>
          </p:nvSpPr>
          <p:spPr bwMode="auto">
            <a:xfrm>
              <a:off x="548" y="1487"/>
              <a:ext cx="5044"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144588">
                <a:tabLst>
                  <a:tab pos="609600" algn="ctr"/>
                  <a:tab pos="2514600" algn="ctr"/>
                  <a:tab pos="4953000" algn="ctr"/>
                  <a:tab pos="7162800" algn="ctr"/>
                </a:tabLst>
                <a:defRPr sz="2400">
                  <a:solidFill>
                    <a:schemeClr val="tx1"/>
                  </a:solidFill>
                  <a:latin typeface="Times New Roman" panose="02020603050405020304" pitchFamily="18" charset="0"/>
                </a:defRPr>
              </a:lvl1pPr>
              <a:lvl2pPr defTabSz="1144588">
                <a:tabLst>
                  <a:tab pos="609600" algn="ctr"/>
                  <a:tab pos="2514600" algn="ctr"/>
                  <a:tab pos="4953000" algn="ctr"/>
                  <a:tab pos="7162800" algn="ctr"/>
                </a:tabLst>
                <a:defRPr sz="2400">
                  <a:solidFill>
                    <a:schemeClr val="tx1"/>
                  </a:solidFill>
                  <a:latin typeface="Times New Roman" panose="02020603050405020304" pitchFamily="18" charset="0"/>
                </a:defRPr>
              </a:lvl2pPr>
              <a:lvl3pPr defTabSz="1144588">
                <a:tabLst>
                  <a:tab pos="609600" algn="ctr"/>
                  <a:tab pos="2514600" algn="ctr"/>
                  <a:tab pos="4953000" algn="ctr"/>
                  <a:tab pos="7162800" algn="ctr"/>
                </a:tabLst>
                <a:defRPr sz="2400">
                  <a:solidFill>
                    <a:schemeClr val="tx1"/>
                  </a:solidFill>
                  <a:latin typeface="Times New Roman" panose="02020603050405020304" pitchFamily="18" charset="0"/>
                </a:defRPr>
              </a:lvl3pPr>
              <a:lvl4pPr defTabSz="1144588">
                <a:tabLst>
                  <a:tab pos="609600" algn="ctr"/>
                  <a:tab pos="2514600" algn="ctr"/>
                  <a:tab pos="4953000" algn="ctr"/>
                  <a:tab pos="7162800" algn="ctr"/>
                </a:tabLst>
                <a:defRPr sz="2400">
                  <a:solidFill>
                    <a:schemeClr val="tx1"/>
                  </a:solidFill>
                  <a:latin typeface="Times New Roman" panose="02020603050405020304" pitchFamily="18" charset="0"/>
                </a:defRPr>
              </a:lvl4pPr>
              <a:lvl5pPr defTabSz="1144588">
                <a:tabLst>
                  <a:tab pos="609600" algn="ctr"/>
                  <a:tab pos="2514600" algn="ctr"/>
                  <a:tab pos="4953000" algn="ctr"/>
                  <a:tab pos="7162800" algn="ctr"/>
                </a:tabLst>
                <a:defRPr sz="2400">
                  <a:solidFill>
                    <a:schemeClr val="tx1"/>
                  </a:solidFill>
                  <a:latin typeface="Times New Roman" panose="02020603050405020304" pitchFamily="18" charset="0"/>
                </a:defRPr>
              </a:lvl5pPr>
              <a:lvl6pPr defTabSz="1144588" eaLnBrk="0" fontAlgn="base" hangingPunct="0">
                <a:spcBef>
                  <a:spcPct val="0"/>
                </a:spcBef>
                <a:spcAft>
                  <a:spcPct val="0"/>
                </a:spcAft>
                <a:tabLst>
                  <a:tab pos="609600" algn="ctr"/>
                  <a:tab pos="2514600" algn="ctr"/>
                  <a:tab pos="4953000" algn="ctr"/>
                  <a:tab pos="7162800" algn="ctr"/>
                </a:tabLst>
                <a:defRPr sz="2400">
                  <a:solidFill>
                    <a:schemeClr val="tx1"/>
                  </a:solidFill>
                  <a:latin typeface="Times New Roman" panose="02020603050405020304" pitchFamily="18" charset="0"/>
                </a:defRPr>
              </a:lvl6pPr>
              <a:lvl7pPr defTabSz="1144588" eaLnBrk="0" fontAlgn="base" hangingPunct="0">
                <a:spcBef>
                  <a:spcPct val="0"/>
                </a:spcBef>
                <a:spcAft>
                  <a:spcPct val="0"/>
                </a:spcAft>
                <a:tabLst>
                  <a:tab pos="609600" algn="ctr"/>
                  <a:tab pos="2514600" algn="ctr"/>
                  <a:tab pos="4953000" algn="ctr"/>
                  <a:tab pos="7162800" algn="ctr"/>
                </a:tabLst>
                <a:defRPr sz="2400">
                  <a:solidFill>
                    <a:schemeClr val="tx1"/>
                  </a:solidFill>
                  <a:latin typeface="Times New Roman" panose="02020603050405020304" pitchFamily="18" charset="0"/>
                </a:defRPr>
              </a:lvl7pPr>
              <a:lvl8pPr defTabSz="1144588" eaLnBrk="0" fontAlgn="base" hangingPunct="0">
                <a:spcBef>
                  <a:spcPct val="0"/>
                </a:spcBef>
                <a:spcAft>
                  <a:spcPct val="0"/>
                </a:spcAft>
                <a:tabLst>
                  <a:tab pos="609600" algn="ctr"/>
                  <a:tab pos="2514600" algn="ctr"/>
                  <a:tab pos="4953000" algn="ctr"/>
                  <a:tab pos="7162800" algn="ctr"/>
                </a:tabLst>
                <a:defRPr sz="2400">
                  <a:solidFill>
                    <a:schemeClr val="tx1"/>
                  </a:solidFill>
                  <a:latin typeface="Times New Roman" panose="02020603050405020304" pitchFamily="18" charset="0"/>
                </a:defRPr>
              </a:lvl8pPr>
              <a:lvl9pPr defTabSz="1144588" eaLnBrk="0" fontAlgn="base" hangingPunct="0">
                <a:spcBef>
                  <a:spcPct val="0"/>
                </a:spcBef>
                <a:spcAft>
                  <a:spcPct val="0"/>
                </a:spcAft>
                <a:tabLst>
                  <a:tab pos="609600" algn="ctr"/>
                  <a:tab pos="2514600" algn="ctr"/>
                  <a:tab pos="4953000" algn="ctr"/>
                  <a:tab pos="7162800" algn="ctr"/>
                </a:tabLst>
                <a:defRPr sz="2400">
                  <a:solidFill>
                    <a:schemeClr val="tx1"/>
                  </a:solidFill>
                  <a:latin typeface="Times New Roman" panose="02020603050405020304" pitchFamily="18" charset="0"/>
                </a:defRPr>
              </a:lvl9pPr>
            </a:lstStyle>
            <a:p>
              <a:pPr>
                <a:spcBef>
                  <a:spcPct val="50000"/>
                </a:spcBef>
              </a:pPr>
              <a:r>
                <a:rPr lang="en-US" altLang="en-US" sz="2200" b="1">
                  <a:latin typeface="Arial" panose="020B0604020202020204" pitchFamily="34" charset="0"/>
                </a:rPr>
                <a:t>	RER	kcal/L O</a:t>
              </a:r>
              <a:r>
                <a:rPr lang="en-US" altLang="en-US" sz="2200" b="1" baseline="-25000">
                  <a:latin typeface="Arial" panose="020B0604020202020204" pitchFamily="34" charset="0"/>
                </a:rPr>
                <a:t>2</a:t>
              </a:r>
              <a:r>
                <a:rPr lang="en-US" altLang="en-US" sz="2200" b="1">
                  <a:latin typeface="Arial" panose="020B0604020202020204" pitchFamily="34" charset="0"/>
                </a:rPr>
                <a:t>	Carbohydrates	Fats</a:t>
              </a:r>
            </a:p>
          </p:txBody>
        </p:sp>
        <p:sp>
          <p:nvSpPr>
            <p:cNvPr id="77850" name="Text Box 26">
              <a:extLst>
                <a:ext uri="{FF2B5EF4-FFF2-40B4-BE49-F238E27FC236}">
                  <a16:creationId xmlns:a16="http://schemas.microsoft.com/office/drawing/2014/main" id="{4F973BAB-120D-4CFF-A4AE-78C79AE15B93}"/>
                </a:ext>
              </a:extLst>
            </p:cNvPr>
            <p:cNvSpPr txBox="1">
              <a:spLocks noChangeArrowheads="1"/>
            </p:cNvSpPr>
            <p:nvPr/>
          </p:nvSpPr>
          <p:spPr bwMode="auto">
            <a:xfrm>
              <a:off x="548" y="1210"/>
              <a:ext cx="5044"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144588">
                <a:tabLst>
                  <a:tab pos="2527300" algn="ctr"/>
                  <a:tab pos="5715000" algn="ctr"/>
                </a:tabLst>
                <a:defRPr sz="2400">
                  <a:solidFill>
                    <a:schemeClr val="tx1"/>
                  </a:solidFill>
                  <a:latin typeface="Times New Roman" panose="02020603050405020304" pitchFamily="18" charset="0"/>
                </a:defRPr>
              </a:lvl1pPr>
              <a:lvl2pPr defTabSz="1144588">
                <a:tabLst>
                  <a:tab pos="2527300" algn="ctr"/>
                  <a:tab pos="5715000" algn="ctr"/>
                </a:tabLst>
                <a:defRPr sz="2400">
                  <a:solidFill>
                    <a:schemeClr val="tx1"/>
                  </a:solidFill>
                  <a:latin typeface="Times New Roman" panose="02020603050405020304" pitchFamily="18" charset="0"/>
                </a:defRPr>
              </a:lvl2pPr>
              <a:lvl3pPr defTabSz="1144588">
                <a:tabLst>
                  <a:tab pos="2527300" algn="ctr"/>
                  <a:tab pos="5715000" algn="ctr"/>
                </a:tabLst>
                <a:defRPr sz="2400">
                  <a:solidFill>
                    <a:schemeClr val="tx1"/>
                  </a:solidFill>
                  <a:latin typeface="Times New Roman" panose="02020603050405020304" pitchFamily="18" charset="0"/>
                </a:defRPr>
              </a:lvl3pPr>
              <a:lvl4pPr defTabSz="1144588">
                <a:tabLst>
                  <a:tab pos="2527300" algn="ctr"/>
                  <a:tab pos="5715000" algn="ctr"/>
                </a:tabLst>
                <a:defRPr sz="2400">
                  <a:solidFill>
                    <a:schemeClr val="tx1"/>
                  </a:solidFill>
                  <a:latin typeface="Times New Roman" panose="02020603050405020304" pitchFamily="18" charset="0"/>
                </a:defRPr>
              </a:lvl4pPr>
              <a:lvl5pPr defTabSz="1144588">
                <a:tabLst>
                  <a:tab pos="2527300" algn="ctr"/>
                  <a:tab pos="5715000" algn="ctr"/>
                </a:tabLst>
                <a:defRPr sz="2400">
                  <a:solidFill>
                    <a:schemeClr val="tx1"/>
                  </a:solidFill>
                  <a:latin typeface="Times New Roman" panose="02020603050405020304" pitchFamily="18" charset="0"/>
                </a:defRPr>
              </a:lvl5pPr>
              <a:lvl6pPr defTabSz="1144588" eaLnBrk="0" fontAlgn="base" hangingPunct="0">
                <a:spcBef>
                  <a:spcPct val="0"/>
                </a:spcBef>
                <a:spcAft>
                  <a:spcPct val="0"/>
                </a:spcAft>
                <a:tabLst>
                  <a:tab pos="2527300" algn="ctr"/>
                  <a:tab pos="5715000" algn="ctr"/>
                </a:tabLst>
                <a:defRPr sz="2400">
                  <a:solidFill>
                    <a:schemeClr val="tx1"/>
                  </a:solidFill>
                  <a:latin typeface="Times New Roman" panose="02020603050405020304" pitchFamily="18" charset="0"/>
                </a:defRPr>
              </a:lvl6pPr>
              <a:lvl7pPr defTabSz="1144588" eaLnBrk="0" fontAlgn="base" hangingPunct="0">
                <a:spcBef>
                  <a:spcPct val="0"/>
                </a:spcBef>
                <a:spcAft>
                  <a:spcPct val="0"/>
                </a:spcAft>
                <a:tabLst>
                  <a:tab pos="2527300" algn="ctr"/>
                  <a:tab pos="5715000" algn="ctr"/>
                </a:tabLst>
                <a:defRPr sz="2400">
                  <a:solidFill>
                    <a:schemeClr val="tx1"/>
                  </a:solidFill>
                  <a:latin typeface="Times New Roman" panose="02020603050405020304" pitchFamily="18" charset="0"/>
                </a:defRPr>
              </a:lvl7pPr>
              <a:lvl8pPr defTabSz="1144588" eaLnBrk="0" fontAlgn="base" hangingPunct="0">
                <a:spcBef>
                  <a:spcPct val="0"/>
                </a:spcBef>
                <a:spcAft>
                  <a:spcPct val="0"/>
                </a:spcAft>
                <a:tabLst>
                  <a:tab pos="2527300" algn="ctr"/>
                  <a:tab pos="5715000" algn="ctr"/>
                </a:tabLst>
                <a:defRPr sz="2400">
                  <a:solidFill>
                    <a:schemeClr val="tx1"/>
                  </a:solidFill>
                  <a:latin typeface="Times New Roman" panose="02020603050405020304" pitchFamily="18" charset="0"/>
                </a:defRPr>
              </a:lvl8pPr>
              <a:lvl9pPr defTabSz="1144588" eaLnBrk="0" fontAlgn="base" hangingPunct="0">
                <a:spcBef>
                  <a:spcPct val="0"/>
                </a:spcBef>
                <a:spcAft>
                  <a:spcPct val="0"/>
                </a:spcAft>
                <a:tabLst>
                  <a:tab pos="2527300" algn="ctr"/>
                  <a:tab pos="5715000" algn="ctr"/>
                </a:tabLst>
                <a:defRPr sz="2400">
                  <a:solidFill>
                    <a:schemeClr val="tx1"/>
                  </a:solidFill>
                  <a:latin typeface="Times New Roman" panose="02020603050405020304" pitchFamily="18" charset="0"/>
                </a:defRPr>
              </a:lvl9pPr>
            </a:lstStyle>
            <a:p>
              <a:pPr>
                <a:spcBef>
                  <a:spcPct val="50000"/>
                </a:spcBef>
              </a:pPr>
              <a:r>
                <a:rPr lang="en-US" altLang="en-US" sz="2200" b="1">
                  <a:latin typeface="Arial" panose="020B0604020202020204" pitchFamily="34" charset="0"/>
                </a:rPr>
                <a:t>	Energy	% kcal</a:t>
              </a:r>
            </a:p>
          </p:txBody>
        </p:sp>
        <p:sp>
          <p:nvSpPr>
            <p:cNvPr id="77851" name="Line 27">
              <a:extLst>
                <a:ext uri="{FF2B5EF4-FFF2-40B4-BE49-F238E27FC236}">
                  <a16:creationId xmlns:a16="http://schemas.microsoft.com/office/drawing/2014/main" id="{D4350F56-97D3-4222-821B-26D1BACB2B73}"/>
                </a:ext>
              </a:extLst>
            </p:cNvPr>
            <p:cNvSpPr>
              <a:spLocks noChangeShapeType="1"/>
            </p:cNvSpPr>
            <p:nvPr/>
          </p:nvSpPr>
          <p:spPr bwMode="auto">
            <a:xfrm>
              <a:off x="1511" y="1483"/>
              <a:ext cx="402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77844"/>
                                        </p:tgtEl>
                                        <p:attrNameLst>
                                          <p:attrName>style.visibility</p:attrName>
                                        </p:attrNameLst>
                                      </p:cBhvr>
                                      <p:to>
                                        <p:strVal val="visible"/>
                                      </p:to>
                                    </p:set>
                                    <p:animEffect transition="in" filter="wipe(left)">
                                      <p:cBhvr>
                                        <p:cTn id="7" dur="500"/>
                                        <p:tgtEl>
                                          <p:spTgt spid="7784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7845"/>
                                        </p:tgtEl>
                                        <p:attrNameLst>
                                          <p:attrName>style.visibility</p:attrName>
                                        </p:attrNameLst>
                                      </p:cBhvr>
                                      <p:to>
                                        <p:strVal val="visible"/>
                                      </p:to>
                                    </p:set>
                                    <p:animEffect transition="in" filter="wipe(left)">
                                      <p:cBhvr>
                                        <p:cTn id="11" dur="500"/>
                                        <p:tgtEl>
                                          <p:spTgt spid="77845"/>
                                        </p:tgtEl>
                                      </p:cBhvr>
                                    </p:animEffect>
                                  </p:childTnLst>
                                </p:cTn>
                              </p:par>
                            </p:childTnLst>
                          </p:cTn>
                        </p:par>
                        <p:par>
                          <p:cTn id="12" fill="hold" nodeType="afterGroup">
                            <p:stCondLst>
                              <p:cond delay="1000"/>
                            </p:stCondLst>
                            <p:childTnLst>
                              <p:par>
                                <p:cTn id="13" presetID="1" presetClass="entr" presetSubtype="0" fill="hold" nodeType="afterEffect">
                                  <p:stCondLst>
                                    <p:cond delay="0"/>
                                  </p:stCondLst>
                                  <p:childTnLst>
                                    <p:set>
                                      <p:cBhvr>
                                        <p:cTn id="14" dur="1" fill="hold">
                                          <p:stCondLst>
                                            <p:cond delay="499"/>
                                          </p:stCondLst>
                                        </p:cTn>
                                        <p:tgtEl>
                                          <p:spTgt spid="778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45"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a:extLst>
              <a:ext uri="{FF2B5EF4-FFF2-40B4-BE49-F238E27FC236}">
                <a16:creationId xmlns:a16="http://schemas.microsoft.com/office/drawing/2014/main" id="{8D85BD46-6D03-4BF9-B134-4B470EC780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63" name="Text Box 3">
            <a:extLst>
              <a:ext uri="{FF2B5EF4-FFF2-40B4-BE49-F238E27FC236}">
                <a16:creationId xmlns:a16="http://schemas.microsoft.com/office/drawing/2014/main" id="{E6FA1E3C-1ABA-42BA-928C-5E29660A28A3}"/>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400" b="1">
                <a:solidFill>
                  <a:schemeClr val="accent2"/>
                </a:solidFill>
                <a:latin typeface="Arial" panose="020B0604020202020204" pitchFamily="34" charset="0"/>
              </a:rPr>
              <a:t>Measurements of Energy Expenditure</a:t>
            </a:r>
          </a:p>
        </p:txBody>
      </p:sp>
      <p:sp>
        <p:nvSpPr>
          <p:cNvPr id="40964" name="Text Box 4">
            <a:extLst>
              <a:ext uri="{FF2B5EF4-FFF2-40B4-BE49-F238E27FC236}">
                <a16:creationId xmlns:a16="http://schemas.microsoft.com/office/drawing/2014/main" id="{346D56B2-47CB-4DC2-ADC5-4151F4F7255B}"/>
              </a:ext>
            </a:extLst>
          </p:cNvPr>
          <p:cNvSpPr txBox="1">
            <a:spLocks noChangeArrowheads="1"/>
          </p:cNvSpPr>
          <p:nvPr/>
        </p:nvSpPr>
        <p:spPr bwMode="auto">
          <a:xfrm>
            <a:off x="609600" y="1631950"/>
            <a:ext cx="8305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pPr>
            <a:r>
              <a:rPr lang="en-US" altLang="en-US" b="1">
                <a:solidFill>
                  <a:schemeClr val="accent2"/>
                </a:solidFill>
                <a:latin typeface="Arial" panose="020B0604020202020204" pitchFamily="34" charset="0"/>
              </a:rPr>
              <a:t>Carbon-13</a:t>
            </a:r>
            <a:r>
              <a:rPr lang="en-US" altLang="en-US">
                <a:latin typeface="Arial" panose="020B0604020202020204" pitchFamily="34" charset="0"/>
              </a:rPr>
              <a:t>—Infused and selectively traced to determine its movement and distribution</a:t>
            </a:r>
          </a:p>
        </p:txBody>
      </p:sp>
      <p:sp>
        <p:nvSpPr>
          <p:cNvPr id="40965" name="Text Box 5">
            <a:extLst>
              <a:ext uri="{FF2B5EF4-FFF2-40B4-BE49-F238E27FC236}">
                <a16:creationId xmlns:a16="http://schemas.microsoft.com/office/drawing/2014/main" id="{5832EB75-735C-4DB7-A641-C27B3D29CB39}"/>
              </a:ext>
            </a:extLst>
          </p:cNvPr>
          <p:cNvSpPr txBox="1">
            <a:spLocks noChangeArrowheads="1"/>
          </p:cNvSpPr>
          <p:nvPr/>
        </p:nvSpPr>
        <p:spPr bwMode="auto">
          <a:xfrm>
            <a:off x="609600" y="2455863"/>
            <a:ext cx="83820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b="1">
                <a:solidFill>
                  <a:schemeClr val="accent2"/>
                </a:solidFill>
                <a:latin typeface="Arial" panose="020B0604020202020204" pitchFamily="34" charset="0"/>
              </a:rPr>
              <a:t>Doubly labeled water</a:t>
            </a:r>
            <a:r>
              <a:rPr lang="en-US" altLang="en-US">
                <a:latin typeface="Arial" panose="020B0604020202020204" pitchFamily="34" charset="0"/>
              </a:rPr>
              <a:t>—</a:t>
            </a:r>
            <a:r>
              <a:rPr lang="en-US" altLang="en-US" baseline="30000">
                <a:latin typeface="Arial" panose="020B0604020202020204" pitchFamily="34" charset="0"/>
              </a:rPr>
              <a:t>2</a:t>
            </a:r>
            <a:r>
              <a:rPr lang="en-US" altLang="en-US">
                <a:latin typeface="Arial" panose="020B0604020202020204" pitchFamily="34" charset="0"/>
              </a:rPr>
              <a:t>H</a:t>
            </a:r>
            <a:r>
              <a:rPr lang="en-US" altLang="en-US" baseline="-25000">
                <a:latin typeface="Arial" panose="020B0604020202020204" pitchFamily="34" charset="0"/>
              </a:rPr>
              <a:t>2</a:t>
            </a:r>
            <a:r>
              <a:rPr lang="en-US" altLang="en-US" baseline="30000">
                <a:latin typeface="Arial" panose="020B0604020202020204" pitchFamily="34" charset="0"/>
              </a:rPr>
              <a:t>18</a:t>
            </a:r>
            <a:r>
              <a:rPr lang="en-US" altLang="en-US">
                <a:latin typeface="Arial" panose="020B0604020202020204" pitchFamily="34" charset="0"/>
              </a:rPr>
              <a:t>O is ingested and the rate at which </a:t>
            </a:r>
            <a:r>
              <a:rPr lang="en-US" altLang="en-US" baseline="30000">
                <a:latin typeface="Arial" panose="020B0604020202020204" pitchFamily="34" charset="0"/>
              </a:rPr>
              <a:t>2</a:t>
            </a:r>
            <a:r>
              <a:rPr lang="en-US" altLang="en-US">
                <a:latin typeface="Arial" panose="020B0604020202020204" pitchFamily="34" charset="0"/>
              </a:rPr>
              <a:t>H and </a:t>
            </a:r>
            <a:r>
              <a:rPr lang="en-US" altLang="en-US" baseline="30000">
                <a:latin typeface="Arial" panose="020B0604020202020204" pitchFamily="34" charset="0"/>
              </a:rPr>
              <a:t>18</a:t>
            </a:r>
            <a:r>
              <a:rPr lang="en-US" altLang="en-US">
                <a:latin typeface="Arial" panose="020B0604020202020204" pitchFamily="34" charset="0"/>
              </a:rPr>
              <a:t>O diffuses throughout the body’s water and bicarbonate stores and leaves the body is monitored and used to calculate how much energy is expended</a:t>
            </a:r>
          </a:p>
        </p:txBody>
      </p:sp>
      <p:pic>
        <p:nvPicPr>
          <p:cNvPr id="40966" name="Picture 6">
            <a:extLst>
              <a:ext uri="{FF2B5EF4-FFF2-40B4-BE49-F238E27FC236}">
                <a16:creationId xmlns:a16="http://schemas.microsoft.com/office/drawing/2014/main" id="{8F7007A7-10AC-41AB-AF46-F86A9A55FA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0950" y="3962400"/>
            <a:ext cx="1389063" cy="27384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963"/>
                                        </p:tgtEl>
                                        <p:attrNameLst>
                                          <p:attrName>style.visibility</p:attrName>
                                        </p:attrNameLst>
                                      </p:cBhvr>
                                      <p:to>
                                        <p:strVal val="visible"/>
                                      </p:to>
                                    </p:set>
                                    <p:animEffect transition="in" filter="wipe(left)">
                                      <p:cBhvr>
                                        <p:cTn id="11" dur="500"/>
                                        <p:tgtEl>
                                          <p:spTgt spid="4096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0964"/>
                                        </p:tgtEl>
                                        <p:attrNameLst>
                                          <p:attrName>style.visibility</p:attrName>
                                        </p:attrNameLst>
                                      </p:cBhvr>
                                      <p:to>
                                        <p:strVal val="visible"/>
                                      </p:to>
                                    </p:set>
                                    <p:animEffect transition="in" filter="wipe(left)">
                                      <p:cBhvr>
                                        <p:cTn id="16" dur="500"/>
                                        <p:tgtEl>
                                          <p:spTgt spid="4096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0965"/>
                                        </p:tgtEl>
                                        <p:attrNameLst>
                                          <p:attrName>style.visibility</p:attrName>
                                        </p:attrNameLst>
                                      </p:cBhvr>
                                      <p:to>
                                        <p:strVal val="visible"/>
                                      </p:to>
                                    </p:set>
                                    <p:animEffect transition="in" filter="wipe(left)">
                                      <p:cBhvr>
                                        <p:cTn id="21" dur="500"/>
                                        <p:tgtEl>
                                          <p:spTgt spid="40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autoUpdateAnimBg="0"/>
      <p:bldP spid="40964" grpId="0" autoUpdateAnimBg="0"/>
      <p:bldP spid="40965"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a:extLst>
              <a:ext uri="{FF2B5EF4-FFF2-40B4-BE49-F238E27FC236}">
                <a16:creationId xmlns:a16="http://schemas.microsoft.com/office/drawing/2014/main" id="{BCBD42C4-9EC1-4D4A-B334-9D93AAD86E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8131" name="Text Box 3">
            <a:extLst>
              <a:ext uri="{FF2B5EF4-FFF2-40B4-BE49-F238E27FC236}">
                <a16:creationId xmlns:a16="http://schemas.microsoft.com/office/drawing/2014/main" id="{DD91CE1D-2E49-4427-8AA0-21268CDD47EB}"/>
              </a:ext>
            </a:extLst>
          </p:cNvPr>
          <p:cNvSpPr txBox="1">
            <a:spLocks noChangeArrowheads="1"/>
          </p:cNvSpPr>
          <p:nvPr/>
        </p:nvSpPr>
        <p:spPr bwMode="auto">
          <a:xfrm>
            <a:off x="152400" y="352425"/>
            <a:ext cx="2286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FF0000"/>
                  </a:outerShdw>
                </a:effectLst>
              </a14:hiddenEffects>
            </a:ext>
          </a:extLst>
        </p:spPr>
        <p:txBody>
          <a:bodyPr>
            <a:spAutoFit/>
          </a:bodyPr>
          <a:lstStyle/>
          <a:p>
            <a:pPr>
              <a:spcBef>
                <a:spcPct val="50000"/>
              </a:spcBef>
            </a:pPr>
            <a:r>
              <a:rPr lang="en-US" altLang="en-US" sz="3200" b="1">
                <a:solidFill>
                  <a:schemeClr val="accent2"/>
                </a:solidFill>
                <a:latin typeface="Arial" panose="020B0604020202020204" pitchFamily="34" charset="0"/>
              </a:rPr>
              <a:t>Key Points</a:t>
            </a:r>
            <a:endParaRPr lang="en-US" altLang="en-US" b="1">
              <a:latin typeface="Arial" panose="020B0604020202020204" pitchFamily="34" charset="0"/>
            </a:endParaRPr>
          </a:p>
        </p:txBody>
      </p:sp>
      <p:sp>
        <p:nvSpPr>
          <p:cNvPr id="48132" name="Text Box 4">
            <a:extLst>
              <a:ext uri="{FF2B5EF4-FFF2-40B4-BE49-F238E27FC236}">
                <a16:creationId xmlns:a16="http://schemas.microsoft.com/office/drawing/2014/main" id="{504D1D57-31DA-490D-98AA-9BA31FCA050C}"/>
              </a:ext>
            </a:extLst>
          </p:cNvPr>
          <p:cNvSpPr txBox="1">
            <a:spLocks noChangeArrowheads="1"/>
          </p:cNvSpPr>
          <p:nvPr/>
        </p:nvSpPr>
        <p:spPr bwMode="auto">
          <a:xfrm>
            <a:off x="2667000" y="2038350"/>
            <a:ext cx="62484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spcBef>
                <a:spcPct val="50000"/>
              </a:spcBef>
            </a:pPr>
            <a:r>
              <a:rPr lang="en-US" altLang="en-US" sz="2000">
                <a:latin typeface="Wingdings" panose="05000000000000000000" pitchFamily="2" charset="2"/>
              </a:rPr>
              <a:t>w</a:t>
            </a:r>
            <a:r>
              <a:rPr lang="en-US" altLang="en-US">
                <a:latin typeface="Arial" panose="020B0604020202020204" pitchFamily="34" charset="0"/>
              </a:rPr>
              <a:t>	Direct calorimetry measures the heat produced by the body while indirect calorimetry estimates caloric expenditure by measuring O</a:t>
            </a:r>
            <a:r>
              <a:rPr lang="en-US" altLang="en-US" baseline="-25000">
                <a:latin typeface="Arial" panose="020B0604020202020204" pitchFamily="34" charset="0"/>
              </a:rPr>
              <a:t>2</a:t>
            </a:r>
            <a:r>
              <a:rPr lang="en-US" altLang="en-US">
                <a:latin typeface="Arial" panose="020B0604020202020204" pitchFamily="34" charset="0"/>
              </a:rPr>
              <a:t> consumption.</a:t>
            </a:r>
          </a:p>
        </p:txBody>
      </p:sp>
      <p:sp>
        <p:nvSpPr>
          <p:cNvPr id="48133" name="Text Box 5">
            <a:extLst>
              <a:ext uri="{FF2B5EF4-FFF2-40B4-BE49-F238E27FC236}">
                <a16:creationId xmlns:a16="http://schemas.microsoft.com/office/drawing/2014/main" id="{0D48CD34-0D88-456E-8FFD-1939FE7E0F45}"/>
              </a:ext>
            </a:extLst>
          </p:cNvPr>
          <p:cNvSpPr txBox="1">
            <a:spLocks noChangeArrowheads="1"/>
          </p:cNvSpPr>
          <p:nvPr/>
        </p:nvSpPr>
        <p:spPr bwMode="auto">
          <a:xfrm>
            <a:off x="2667000" y="3524250"/>
            <a:ext cx="62484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spcBef>
                <a:spcPct val="50000"/>
              </a:spcBef>
            </a:pPr>
            <a:r>
              <a:rPr lang="en-US" altLang="en-US" sz="2000">
                <a:latin typeface="Wingdings" panose="05000000000000000000" pitchFamily="2" charset="2"/>
              </a:rPr>
              <a:t>w</a:t>
            </a:r>
            <a:r>
              <a:rPr lang="en-US" altLang="en-US">
                <a:latin typeface="Arial" panose="020B0604020202020204" pitchFamily="34" charset="0"/>
              </a:rPr>
              <a:t> The RER value can be used to determine what fuels are being oxidized and is used in the calculation of the energy expended per liter of O</a:t>
            </a:r>
            <a:r>
              <a:rPr lang="en-US" altLang="en-US" baseline="-25000">
                <a:latin typeface="Arial" panose="020B0604020202020204" pitchFamily="34" charset="0"/>
              </a:rPr>
              <a:t>2</a:t>
            </a:r>
            <a:r>
              <a:rPr lang="en-US" altLang="en-US">
                <a:latin typeface="Arial" panose="020B0604020202020204" pitchFamily="34" charset="0"/>
              </a:rPr>
              <a:t> consumed.</a:t>
            </a:r>
          </a:p>
        </p:txBody>
      </p:sp>
      <p:sp>
        <p:nvSpPr>
          <p:cNvPr id="48134" name="Text Box 6">
            <a:extLst>
              <a:ext uri="{FF2B5EF4-FFF2-40B4-BE49-F238E27FC236}">
                <a16:creationId xmlns:a16="http://schemas.microsoft.com/office/drawing/2014/main" id="{E5E6093A-8A18-4E15-BA0E-B2D58AF17A93}"/>
              </a:ext>
            </a:extLst>
          </p:cNvPr>
          <p:cNvSpPr txBox="1">
            <a:spLocks noChangeArrowheads="1"/>
          </p:cNvSpPr>
          <p:nvPr/>
        </p:nvSpPr>
        <p:spPr bwMode="auto">
          <a:xfrm>
            <a:off x="2667000" y="1096963"/>
            <a:ext cx="647700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pPr>
            <a:r>
              <a:rPr lang="en-US" altLang="en-US" sz="2800" b="1">
                <a:solidFill>
                  <a:srgbClr val="FF3300"/>
                </a:solidFill>
                <a:latin typeface="Arial" panose="020B0604020202020204" pitchFamily="34" charset="0"/>
              </a:rPr>
              <a:t>Measuring Energy Use </a:t>
            </a:r>
            <a:br>
              <a:rPr lang="en-US" altLang="en-US" sz="2800" b="1">
                <a:solidFill>
                  <a:srgbClr val="FF3300"/>
                </a:solidFill>
                <a:latin typeface="Arial" panose="020B0604020202020204" pitchFamily="34" charset="0"/>
              </a:rPr>
            </a:br>
            <a:r>
              <a:rPr lang="en-US" altLang="en-US" sz="2800" b="1">
                <a:solidFill>
                  <a:srgbClr val="FF3300"/>
                </a:solidFill>
                <a:latin typeface="Arial" panose="020B0604020202020204" pitchFamily="34" charset="0"/>
              </a:rPr>
              <a:t>During Exercise</a:t>
            </a:r>
          </a:p>
        </p:txBody>
      </p:sp>
      <p:grpSp>
        <p:nvGrpSpPr>
          <p:cNvPr id="48135" name="Group 7">
            <a:extLst>
              <a:ext uri="{FF2B5EF4-FFF2-40B4-BE49-F238E27FC236}">
                <a16:creationId xmlns:a16="http://schemas.microsoft.com/office/drawing/2014/main" id="{692ED0CB-62EB-42B7-AD89-9A1EE074E5D7}"/>
              </a:ext>
            </a:extLst>
          </p:cNvPr>
          <p:cNvGrpSpPr>
            <a:grpSpLocks/>
          </p:cNvGrpSpPr>
          <p:nvPr/>
        </p:nvGrpSpPr>
        <p:grpSpPr bwMode="auto">
          <a:xfrm>
            <a:off x="2667000" y="5010150"/>
            <a:ext cx="6248400" cy="1609725"/>
            <a:chOff x="1680" y="3156"/>
            <a:chExt cx="3936" cy="1014"/>
          </a:xfrm>
        </p:grpSpPr>
        <p:sp>
          <p:nvSpPr>
            <p:cNvPr id="48136" name="Text Box 8">
              <a:extLst>
                <a:ext uri="{FF2B5EF4-FFF2-40B4-BE49-F238E27FC236}">
                  <a16:creationId xmlns:a16="http://schemas.microsoft.com/office/drawing/2014/main" id="{EE3D395B-F16E-4075-978B-BB22F260B117}"/>
                </a:ext>
              </a:extLst>
            </p:cNvPr>
            <p:cNvSpPr txBox="1">
              <a:spLocks noChangeArrowheads="1"/>
            </p:cNvSpPr>
            <p:nvPr/>
          </p:nvSpPr>
          <p:spPr bwMode="auto">
            <a:xfrm>
              <a:off x="1680" y="3882"/>
              <a:ext cx="39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latin typeface="Arial" panose="020B0604020202020204" pitchFamily="34" charset="0"/>
                </a:rPr>
                <a:t>	</a:t>
              </a:r>
              <a:endParaRPr lang="en-US" altLang="en-US" sz="1800" i="1">
                <a:latin typeface="Arial" panose="020B0604020202020204" pitchFamily="34" charset="0"/>
              </a:endParaRPr>
            </a:p>
          </p:txBody>
        </p:sp>
        <p:sp>
          <p:nvSpPr>
            <p:cNvPr id="48137" name="Text Box 9">
              <a:extLst>
                <a:ext uri="{FF2B5EF4-FFF2-40B4-BE49-F238E27FC236}">
                  <a16:creationId xmlns:a16="http://schemas.microsoft.com/office/drawing/2014/main" id="{0FB1433B-512A-42E6-9D88-8C892C019D5A}"/>
                </a:ext>
              </a:extLst>
            </p:cNvPr>
            <p:cNvSpPr txBox="1">
              <a:spLocks noChangeArrowheads="1"/>
            </p:cNvSpPr>
            <p:nvPr/>
          </p:nvSpPr>
          <p:spPr bwMode="auto">
            <a:xfrm>
              <a:off x="1680" y="3156"/>
              <a:ext cx="3936" cy="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spcBef>
                  <a:spcPct val="50000"/>
                </a:spcBef>
              </a:pPr>
              <a:r>
                <a:rPr lang="en-US" altLang="en-US" sz="2000">
                  <a:latin typeface="Wingdings" panose="05000000000000000000" pitchFamily="2" charset="2"/>
                </a:rPr>
                <a:t>w</a:t>
              </a:r>
              <a:r>
                <a:rPr lang="en-US" altLang="en-US">
                  <a:latin typeface="Arial" panose="020B0604020202020204" pitchFamily="34" charset="0"/>
                </a:rPr>
                <a:t> Tracking ingested or injected isotopes in the body can also be used to calculate caloric expenditure.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131"/>
                                        </p:tgtEl>
                                        <p:attrNameLst>
                                          <p:attrName>style.visibility</p:attrName>
                                        </p:attrNameLst>
                                      </p:cBhvr>
                                      <p:to>
                                        <p:strVal val="visible"/>
                                      </p:to>
                                    </p:set>
                                    <p:animEffect transition="in" filter="wipe(left)">
                                      <p:cBhvr>
                                        <p:cTn id="7" dur="500"/>
                                        <p:tgtEl>
                                          <p:spTgt spid="48131"/>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8134"/>
                                        </p:tgtEl>
                                        <p:attrNameLst>
                                          <p:attrName>style.visibility</p:attrName>
                                        </p:attrNameLst>
                                      </p:cBhvr>
                                      <p:to>
                                        <p:strVal val="visible"/>
                                      </p:to>
                                    </p:set>
                                    <p:animEffect transition="in" filter="wipe(left)">
                                      <p:cBhvr>
                                        <p:cTn id="11" dur="500"/>
                                        <p:tgtEl>
                                          <p:spTgt spid="4813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8132"/>
                                        </p:tgtEl>
                                        <p:attrNameLst>
                                          <p:attrName>style.visibility</p:attrName>
                                        </p:attrNameLst>
                                      </p:cBhvr>
                                      <p:to>
                                        <p:strVal val="visible"/>
                                      </p:to>
                                    </p:set>
                                    <p:animEffect transition="in" filter="wipe(left)">
                                      <p:cBhvr>
                                        <p:cTn id="16" dur="500"/>
                                        <p:tgtEl>
                                          <p:spTgt spid="4813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8133"/>
                                        </p:tgtEl>
                                        <p:attrNameLst>
                                          <p:attrName>style.visibility</p:attrName>
                                        </p:attrNameLst>
                                      </p:cBhvr>
                                      <p:to>
                                        <p:strVal val="visible"/>
                                      </p:to>
                                    </p:set>
                                    <p:animEffect transition="in" filter="wipe(left)">
                                      <p:cBhvr>
                                        <p:cTn id="21" dur="500"/>
                                        <p:tgtEl>
                                          <p:spTgt spid="4813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48135"/>
                                        </p:tgtEl>
                                        <p:attrNameLst>
                                          <p:attrName>style.visibility</p:attrName>
                                        </p:attrNameLst>
                                      </p:cBhvr>
                                      <p:to>
                                        <p:strVal val="visible"/>
                                      </p:to>
                                    </p:set>
                                    <p:animEffect transition="in" filter="wipe(left)">
                                      <p:cBhvr>
                                        <p:cTn id="26" dur="500"/>
                                        <p:tgtEl>
                                          <p:spTgt spid="48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autoUpdateAnimBg="0"/>
      <p:bldP spid="48132" grpId="0" autoUpdateAnimBg="0"/>
      <p:bldP spid="48133" grpId="0" autoUpdateAnimBg="0"/>
      <p:bldP spid="48134"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a:extLst>
              <a:ext uri="{FF2B5EF4-FFF2-40B4-BE49-F238E27FC236}">
                <a16:creationId xmlns:a16="http://schemas.microsoft.com/office/drawing/2014/main" id="{996F7E1B-3ED0-482D-9D98-56BBCA52A8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0179" name="Text Box 3">
            <a:extLst>
              <a:ext uri="{FF2B5EF4-FFF2-40B4-BE49-F238E27FC236}">
                <a16:creationId xmlns:a16="http://schemas.microsoft.com/office/drawing/2014/main" id="{5ADEFA0F-2636-4707-91B6-9360B0BBF68E}"/>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400" b="1">
                <a:solidFill>
                  <a:schemeClr val="accent2"/>
                </a:solidFill>
                <a:latin typeface="Arial" panose="020B0604020202020204" pitchFamily="34" charset="0"/>
              </a:rPr>
              <a:t>Metabolic Rate</a:t>
            </a:r>
          </a:p>
        </p:txBody>
      </p:sp>
      <p:sp>
        <p:nvSpPr>
          <p:cNvPr id="50180" name="Text Box 4">
            <a:extLst>
              <a:ext uri="{FF2B5EF4-FFF2-40B4-BE49-F238E27FC236}">
                <a16:creationId xmlns:a16="http://schemas.microsoft.com/office/drawing/2014/main" id="{D1C8A2A5-6950-4459-B3B1-A3995F7EEEE4}"/>
              </a:ext>
            </a:extLst>
          </p:cNvPr>
          <p:cNvSpPr txBox="1">
            <a:spLocks noChangeArrowheads="1"/>
          </p:cNvSpPr>
          <p:nvPr/>
        </p:nvSpPr>
        <p:spPr bwMode="auto">
          <a:xfrm>
            <a:off x="609600" y="1631950"/>
            <a:ext cx="8305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Rate at which the body expends energy at rest and </a:t>
            </a:r>
            <a:br>
              <a:rPr lang="en-US" altLang="en-US">
                <a:latin typeface="Arial" panose="020B0604020202020204" pitchFamily="34" charset="0"/>
              </a:rPr>
            </a:br>
            <a:r>
              <a:rPr lang="en-US" altLang="en-US">
                <a:latin typeface="Arial" panose="020B0604020202020204" pitchFamily="34" charset="0"/>
              </a:rPr>
              <a:t>during exercise</a:t>
            </a:r>
          </a:p>
        </p:txBody>
      </p:sp>
      <p:sp>
        <p:nvSpPr>
          <p:cNvPr id="50181" name="Text Box 5">
            <a:extLst>
              <a:ext uri="{FF2B5EF4-FFF2-40B4-BE49-F238E27FC236}">
                <a16:creationId xmlns:a16="http://schemas.microsoft.com/office/drawing/2014/main" id="{9B37EB5E-6CCA-4D3F-85DD-74CB8458A73A}"/>
              </a:ext>
            </a:extLst>
          </p:cNvPr>
          <p:cNvSpPr txBox="1">
            <a:spLocks noChangeArrowheads="1"/>
          </p:cNvSpPr>
          <p:nvPr/>
        </p:nvSpPr>
        <p:spPr bwMode="auto">
          <a:xfrm>
            <a:off x="609600" y="2465388"/>
            <a:ext cx="8305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Measured as whole-body oxygen consumption and </a:t>
            </a:r>
            <a:br>
              <a:rPr lang="en-US" altLang="en-US">
                <a:latin typeface="Arial" panose="020B0604020202020204" pitchFamily="34" charset="0"/>
              </a:rPr>
            </a:br>
            <a:r>
              <a:rPr lang="en-US" altLang="en-US">
                <a:latin typeface="Arial" panose="020B0604020202020204" pitchFamily="34" charset="0"/>
              </a:rPr>
              <a:t>its caloric equivalent</a:t>
            </a:r>
          </a:p>
        </p:txBody>
      </p:sp>
      <p:sp>
        <p:nvSpPr>
          <p:cNvPr id="50182" name="Text Box 6">
            <a:extLst>
              <a:ext uri="{FF2B5EF4-FFF2-40B4-BE49-F238E27FC236}">
                <a16:creationId xmlns:a16="http://schemas.microsoft.com/office/drawing/2014/main" id="{3604E2FE-BB5B-44E0-9815-5B077EE44A5A}"/>
              </a:ext>
            </a:extLst>
          </p:cNvPr>
          <p:cNvSpPr txBox="1">
            <a:spLocks noChangeArrowheads="1"/>
          </p:cNvSpPr>
          <p:nvPr/>
        </p:nvSpPr>
        <p:spPr bwMode="auto">
          <a:xfrm>
            <a:off x="609600" y="4441825"/>
            <a:ext cx="56388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The minimum energy required for normal daily activity is about 1,800 to 3,000 kcal/24 hr</a:t>
            </a:r>
          </a:p>
        </p:txBody>
      </p:sp>
      <p:pic>
        <p:nvPicPr>
          <p:cNvPr id="50183" name="Picture 7">
            <a:extLst>
              <a:ext uri="{FF2B5EF4-FFF2-40B4-BE49-F238E27FC236}">
                <a16:creationId xmlns:a16="http://schemas.microsoft.com/office/drawing/2014/main" id="{FE73C658-CAE8-4401-BDC9-1AFA30C7E6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4540250"/>
            <a:ext cx="2284413" cy="2173288"/>
          </a:xfrm>
          <a:prstGeom prst="rect">
            <a:avLst/>
          </a:prstGeom>
          <a:noFill/>
          <a:extLst>
            <a:ext uri="{909E8E84-426E-40DD-AFC4-6F175D3DCCD1}">
              <a14:hiddenFill xmlns:a14="http://schemas.microsoft.com/office/drawing/2010/main">
                <a:solidFill>
                  <a:srgbClr val="FFFFFF"/>
                </a:solidFill>
              </a14:hiddenFill>
            </a:ext>
          </a:extLst>
        </p:spPr>
      </p:pic>
      <p:sp>
        <p:nvSpPr>
          <p:cNvPr id="50184" name="Text Box 8">
            <a:extLst>
              <a:ext uri="{FF2B5EF4-FFF2-40B4-BE49-F238E27FC236}">
                <a16:creationId xmlns:a16="http://schemas.microsoft.com/office/drawing/2014/main" id="{C12B7B8B-3B5B-4E68-A6F4-411C56A7141E}"/>
              </a:ext>
            </a:extLst>
          </p:cNvPr>
          <p:cNvSpPr txBox="1">
            <a:spLocks noChangeArrowheads="1"/>
          </p:cNvSpPr>
          <p:nvPr/>
        </p:nvSpPr>
        <p:spPr bwMode="auto">
          <a:xfrm>
            <a:off x="609600" y="3289300"/>
            <a:ext cx="83058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Basal or resting metabolic rate (BMR) is the minimum energy required for essential physiological function </a:t>
            </a:r>
            <a:br>
              <a:rPr lang="en-US" altLang="en-US">
                <a:latin typeface="Arial" panose="020B0604020202020204" pitchFamily="34" charset="0"/>
              </a:rPr>
            </a:br>
            <a:r>
              <a:rPr lang="en-US" altLang="en-US">
                <a:latin typeface="Arial" panose="020B0604020202020204" pitchFamily="34" charset="0"/>
              </a:rPr>
              <a:t>(varies between 1,200 and 2,400 kcal/24 hr)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50183"/>
                                        </p:tgtEl>
                                        <p:attrNameLst>
                                          <p:attrName>style.visibility</p:attrName>
                                        </p:attrNameLst>
                                      </p:cBhvr>
                                      <p:to>
                                        <p:strVal val="visible"/>
                                      </p:to>
                                    </p:set>
                                    <p:animEffect transition="in" filter="wipe(down)">
                                      <p:cBhvr>
                                        <p:cTn id="7" dur="500"/>
                                        <p:tgtEl>
                                          <p:spTgt spid="5018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0179"/>
                                        </p:tgtEl>
                                        <p:attrNameLst>
                                          <p:attrName>style.visibility</p:attrName>
                                        </p:attrNameLst>
                                      </p:cBhvr>
                                      <p:to>
                                        <p:strVal val="visible"/>
                                      </p:to>
                                    </p:set>
                                    <p:animEffect transition="in" filter="wipe(left)">
                                      <p:cBhvr>
                                        <p:cTn id="11" dur="500"/>
                                        <p:tgtEl>
                                          <p:spTgt spid="5017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0180"/>
                                        </p:tgtEl>
                                        <p:attrNameLst>
                                          <p:attrName>style.visibility</p:attrName>
                                        </p:attrNameLst>
                                      </p:cBhvr>
                                      <p:to>
                                        <p:strVal val="visible"/>
                                      </p:to>
                                    </p:set>
                                    <p:animEffect transition="in" filter="wipe(left)">
                                      <p:cBhvr>
                                        <p:cTn id="16" dur="500"/>
                                        <p:tgtEl>
                                          <p:spTgt spid="5018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0181"/>
                                        </p:tgtEl>
                                        <p:attrNameLst>
                                          <p:attrName>style.visibility</p:attrName>
                                        </p:attrNameLst>
                                      </p:cBhvr>
                                      <p:to>
                                        <p:strVal val="visible"/>
                                      </p:to>
                                    </p:set>
                                    <p:animEffect transition="in" filter="wipe(left)">
                                      <p:cBhvr>
                                        <p:cTn id="21" dur="500"/>
                                        <p:tgtEl>
                                          <p:spTgt spid="5018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0184"/>
                                        </p:tgtEl>
                                        <p:attrNameLst>
                                          <p:attrName>style.visibility</p:attrName>
                                        </p:attrNameLst>
                                      </p:cBhvr>
                                      <p:to>
                                        <p:strVal val="visible"/>
                                      </p:to>
                                    </p:set>
                                    <p:animEffect transition="in" filter="wipe(left)">
                                      <p:cBhvr>
                                        <p:cTn id="26" dur="500"/>
                                        <p:tgtEl>
                                          <p:spTgt spid="5018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0182"/>
                                        </p:tgtEl>
                                        <p:attrNameLst>
                                          <p:attrName>style.visibility</p:attrName>
                                        </p:attrNameLst>
                                      </p:cBhvr>
                                      <p:to>
                                        <p:strVal val="visible"/>
                                      </p:to>
                                    </p:set>
                                    <p:animEffect transition="in" filter="wipe(left)">
                                      <p:cBhvr>
                                        <p:cTn id="31" dur="500"/>
                                        <p:tgtEl>
                                          <p:spTgt spid="50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autoUpdateAnimBg="0"/>
      <p:bldP spid="50180" grpId="0" autoUpdateAnimBg="0"/>
      <p:bldP spid="50181" grpId="0" autoUpdateAnimBg="0"/>
      <p:bldP spid="50182" grpId="0" autoUpdateAnimBg="0"/>
      <p:bldP spid="50184"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a:extLst>
              <a:ext uri="{FF2B5EF4-FFF2-40B4-BE49-F238E27FC236}">
                <a16:creationId xmlns:a16="http://schemas.microsoft.com/office/drawing/2014/main" id="{4A1CD0F4-FB74-4866-806F-E44C5666B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1203" name="Text Box 3">
            <a:extLst>
              <a:ext uri="{FF2B5EF4-FFF2-40B4-BE49-F238E27FC236}">
                <a16:creationId xmlns:a16="http://schemas.microsoft.com/office/drawing/2014/main" id="{BE293F47-FBFB-4594-9CA7-A41750A44ED8}"/>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400" b="1">
                <a:solidFill>
                  <a:schemeClr val="accent2"/>
                </a:solidFill>
                <a:latin typeface="Arial" panose="020B0604020202020204" pitchFamily="34" charset="0"/>
              </a:rPr>
              <a:t>Factors Affecting BMR/RMR</a:t>
            </a:r>
          </a:p>
        </p:txBody>
      </p:sp>
      <p:sp>
        <p:nvSpPr>
          <p:cNvPr id="51204" name="Text Box 4">
            <a:extLst>
              <a:ext uri="{FF2B5EF4-FFF2-40B4-BE49-F238E27FC236}">
                <a16:creationId xmlns:a16="http://schemas.microsoft.com/office/drawing/2014/main" id="{75AFA5EA-9A07-4C5B-89AA-F68244D5BE15}"/>
              </a:ext>
            </a:extLst>
          </p:cNvPr>
          <p:cNvSpPr txBox="1">
            <a:spLocks noChangeArrowheads="1"/>
          </p:cNvSpPr>
          <p:nvPr/>
        </p:nvSpPr>
        <p:spPr bwMode="auto">
          <a:xfrm>
            <a:off x="609600" y="1631950"/>
            <a:ext cx="83058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The more </a:t>
            </a:r>
            <a:r>
              <a:rPr lang="en-US" altLang="en-US" b="1">
                <a:solidFill>
                  <a:schemeClr val="accent2"/>
                </a:solidFill>
                <a:latin typeface="Arial" panose="020B0604020202020204" pitchFamily="34" charset="0"/>
              </a:rPr>
              <a:t>fat-free mass</a:t>
            </a:r>
            <a:r>
              <a:rPr lang="en-US" altLang="en-US">
                <a:latin typeface="Arial" panose="020B0604020202020204" pitchFamily="34" charset="0"/>
              </a:rPr>
              <a:t>,</a:t>
            </a:r>
            <a:r>
              <a:rPr lang="en-US" altLang="en-US" b="1">
                <a:latin typeface="Arial" panose="020B0604020202020204" pitchFamily="34" charset="0"/>
              </a:rPr>
              <a:t> </a:t>
            </a:r>
            <a:r>
              <a:rPr lang="en-US" altLang="en-US">
                <a:latin typeface="Arial" panose="020B0604020202020204" pitchFamily="34" charset="0"/>
              </a:rPr>
              <a:t>the higher the BMR</a:t>
            </a:r>
          </a:p>
        </p:txBody>
      </p:sp>
      <p:sp>
        <p:nvSpPr>
          <p:cNvPr id="51205" name="Text Box 5">
            <a:extLst>
              <a:ext uri="{FF2B5EF4-FFF2-40B4-BE49-F238E27FC236}">
                <a16:creationId xmlns:a16="http://schemas.microsoft.com/office/drawing/2014/main" id="{B8BF1A5F-0ADD-45D3-971A-097ADFE2A40E}"/>
              </a:ext>
            </a:extLst>
          </p:cNvPr>
          <p:cNvSpPr txBox="1">
            <a:spLocks noChangeArrowheads="1"/>
          </p:cNvSpPr>
          <p:nvPr/>
        </p:nvSpPr>
        <p:spPr bwMode="auto">
          <a:xfrm>
            <a:off x="609600" y="2133600"/>
            <a:ext cx="83820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The more </a:t>
            </a:r>
            <a:r>
              <a:rPr lang="en-US" altLang="en-US" b="1">
                <a:solidFill>
                  <a:schemeClr val="accent2"/>
                </a:solidFill>
                <a:latin typeface="Arial" panose="020B0604020202020204" pitchFamily="34" charset="0"/>
              </a:rPr>
              <a:t>body surface area</a:t>
            </a:r>
            <a:r>
              <a:rPr lang="en-US" altLang="en-US">
                <a:latin typeface="Arial" panose="020B0604020202020204" pitchFamily="34" charset="0"/>
              </a:rPr>
              <a:t>, the higher the BMR</a:t>
            </a:r>
          </a:p>
        </p:txBody>
      </p:sp>
      <p:sp>
        <p:nvSpPr>
          <p:cNvPr id="51206" name="Text Box 6">
            <a:extLst>
              <a:ext uri="{FF2B5EF4-FFF2-40B4-BE49-F238E27FC236}">
                <a16:creationId xmlns:a16="http://schemas.microsoft.com/office/drawing/2014/main" id="{EC678985-8F06-44F8-B4A9-CFD5FCD13340}"/>
              </a:ext>
            </a:extLst>
          </p:cNvPr>
          <p:cNvSpPr txBox="1">
            <a:spLocks noChangeArrowheads="1"/>
          </p:cNvSpPr>
          <p:nvPr/>
        </p:nvSpPr>
        <p:spPr bwMode="auto">
          <a:xfrm>
            <a:off x="609600" y="2624138"/>
            <a:ext cx="83820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BMR gradually decreases with increasing </a:t>
            </a:r>
            <a:r>
              <a:rPr lang="en-US" altLang="en-US" b="1">
                <a:solidFill>
                  <a:schemeClr val="accent2"/>
                </a:solidFill>
                <a:latin typeface="Arial" panose="020B0604020202020204" pitchFamily="34" charset="0"/>
              </a:rPr>
              <a:t>age</a:t>
            </a:r>
          </a:p>
        </p:txBody>
      </p:sp>
      <p:sp>
        <p:nvSpPr>
          <p:cNvPr id="51207" name="Text Box 7">
            <a:extLst>
              <a:ext uri="{FF2B5EF4-FFF2-40B4-BE49-F238E27FC236}">
                <a16:creationId xmlns:a16="http://schemas.microsoft.com/office/drawing/2014/main" id="{8780F0F5-85FE-4E81-A640-E1ED914DB3BE}"/>
              </a:ext>
            </a:extLst>
          </p:cNvPr>
          <p:cNvSpPr txBox="1">
            <a:spLocks noChangeArrowheads="1"/>
          </p:cNvSpPr>
          <p:nvPr/>
        </p:nvSpPr>
        <p:spPr bwMode="auto">
          <a:xfrm>
            <a:off x="609600" y="3122613"/>
            <a:ext cx="83820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BMR increases with increasing </a:t>
            </a:r>
            <a:r>
              <a:rPr lang="en-US" altLang="en-US" b="1">
                <a:solidFill>
                  <a:schemeClr val="accent2"/>
                </a:solidFill>
                <a:latin typeface="Arial" panose="020B0604020202020204" pitchFamily="34" charset="0"/>
              </a:rPr>
              <a:t>body temperature</a:t>
            </a:r>
          </a:p>
        </p:txBody>
      </p:sp>
      <p:sp>
        <p:nvSpPr>
          <p:cNvPr id="51208" name="Text Box 8">
            <a:extLst>
              <a:ext uri="{FF2B5EF4-FFF2-40B4-BE49-F238E27FC236}">
                <a16:creationId xmlns:a16="http://schemas.microsoft.com/office/drawing/2014/main" id="{4A1E0EC9-BBC8-44F5-8576-AA6A8FC63914}"/>
              </a:ext>
            </a:extLst>
          </p:cNvPr>
          <p:cNvSpPr txBox="1">
            <a:spLocks noChangeArrowheads="1"/>
          </p:cNvSpPr>
          <p:nvPr/>
        </p:nvSpPr>
        <p:spPr bwMode="auto">
          <a:xfrm>
            <a:off x="609600" y="3617913"/>
            <a:ext cx="83820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The more </a:t>
            </a:r>
            <a:r>
              <a:rPr lang="en-US" altLang="en-US" b="1">
                <a:solidFill>
                  <a:schemeClr val="accent2"/>
                </a:solidFill>
                <a:latin typeface="Arial" panose="020B0604020202020204" pitchFamily="34" charset="0"/>
              </a:rPr>
              <a:t>stress</a:t>
            </a:r>
            <a:r>
              <a:rPr lang="en-US" altLang="en-US">
                <a:latin typeface="Arial" panose="020B0604020202020204" pitchFamily="34" charset="0"/>
              </a:rPr>
              <a:t>, the higher the BMR</a:t>
            </a:r>
          </a:p>
        </p:txBody>
      </p:sp>
      <p:sp>
        <p:nvSpPr>
          <p:cNvPr id="51209" name="Text Box 9">
            <a:extLst>
              <a:ext uri="{FF2B5EF4-FFF2-40B4-BE49-F238E27FC236}">
                <a16:creationId xmlns:a16="http://schemas.microsoft.com/office/drawing/2014/main" id="{7176F097-CC6D-4166-A66B-853836D315D7}"/>
              </a:ext>
            </a:extLst>
          </p:cNvPr>
          <p:cNvSpPr txBox="1">
            <a:spLocks noChangeArrowheads="1"/>
          </p:cNvSpPr>
          <p:nvPr/>
        </p:nvSpPr>
        <p:spPr bwMode="auto">
          <a:xfrm>
            <a:off x="609600" y="4113213"/>
            <a:ext cx="8382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The higher the levels of </a:t>
            </a:r>
            <a:r>
              <a:rPr lang="en-US" altLang="en-US" b="1">
                <a:solidFill>
                  <a:schemeClr val="accent2"/>
                </a:solidFill>
                <a:latin typeface="Arial" panose="020B0604020202020204" pitchFamily="34" charset="0"/>
              </a:rPr>
              <a:t>thyroxine</a:t>
            </a:r>
            <a:r>
              <a:rPr lang="en-US" altLang="en-US">
                <a:latin typeface="Arial" panose="020B0604020202020204" pitchFamily="34" charset="0"/>
              </a:rPr>
              <a:t> and </a:t>
            </a:r>
            <a:r>
              <a:rPr lang="en-US" altLang="en-US" b="1">
                <a:solidFill>
                  <a:schemeClr val="accent2"/>
                </a:solidFill>
                <a:latin typeface="Arial" panose="020B0604020202020204" pitchFamily="34" charset="0"/>
              </a:rPr>
              <a:t>epinephrine</a:t>
            </a:r>
            <a:r>
              <a:rPr lang="en-US" altLang="en-US">
                <a:latin typeface="Arial" panose="020B0604020202020204" pitchFamily="34" charset="0"/>
              </a:rPr>
              <a:t>, </a:t>
            </a:r>
            <a:br>
              <a:rPr lang="en-US" altLang="en-US">
                <a:latin typeface="Arial" panose="020B0604020202020204" pitchFamily="34" charset="0"/>
              </a:rPr>
            </a:br>
            <a:r>
              <a:rPr lang="en-US" altLang="en-US">
                <a:latin typeface="Arial" panose="020B0604020202020204" pitchFamily="34" charset="0"/>
              </a:rPr>
              <a:t>the higher the BMR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203"/>
                                        </p:tgtEl>
                                        <p:attrNameLst>
                                          <p:attrName>style.visibility</p:attrName>
                                        </p:attrNameLst>
                                      </p:cBhvr>
                                      <p:to>
                                        <p:strVal val="visible"/>
                                      </p:to>
                                    </p:set>
                                    <p:animEffect transition="in" filter="wipe(left)">
                                      <p:cBhvr>
                                        <p:cTn id="7" dur="500"/>
                                        <p:tgtEl>
                                          <p:spTgt spid="512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204"/>
                                        </p:tgtEl>
                                        <p:attrNameLst>
                                          <p:attrName>style.visibility</p:attrName>
                                        </p:attrNameLst>
                                      </p:cBhvr>
                                      <p:to>
                                        <p:strVal val="visible"/>
                                      </p:to>
                                    </p:set>
                                    <p:animEffect transition="in" filter="wipe(left)">
                                      <p:cBhvr>
                                        <p:cTn id="12" dur="500"/>
                                        <p:tgtEl>
                                          <p:spTgt spid="512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1205"/>
                                        </p:tgtEl>
                                        <p:attrNameLst>
                                          <p:attrName>style.visibility</p:attrName>
                                        </p:attrNameLst>
                                      </p:cBhvr>
                                      <p:to>
                                        <p:strVal val="visible"/>
                                      </p:to>
                                    </p:set>
                                    <p:animEffect transition="in" filter="wipe(left)">
                                      <p:cBhvr>
                                        <p:cTn id="17" dur="500"/>
                                        <p:tgtEl>
                                          <p:spTgt spid="5120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1206"/>
                                        </p:tgtEl>
                                        <p:attrNameLst>
                                          <p:attrName>style.visibility</p:attrName>
                                        </p:attrNameLst>
                                      </p:cBhvr>
                                      <p:to>
                                        <p:strVal val="visible"/>
                                      </p:to>
                                    </p:set>
                                    <p:animEffect transition="in" filter="wipe(left)">
                                      <p:cBhvr>
                                        <p:cTn id="22" dur="500"/>
                                        <p:tgtEl>
                                          <p:spTgt spid="5120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1207"/>
                                        </p:tgtEl>
                                        <p:attrNameLst>
                                          <p:attrName>style.visibility</p:attrName>
                                        </p:attrNameLst>
                                      </p:cBhvr>
                                      <p:to>
                                        <p:strVal val="visible"/>
                                      </p:to>
                                    </p:set>
                                    <p:animEffect transition="in" filter="wipe(left)">
                                      <p:cBhvr>
                                        <p:cTn id="27" dur="500"/>
                                        <p:tgtEl>
                                          <p:spTgt spid="5120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1208"/>
                                        </p:tgtEl>
                                        <p:attrNameLst>
                                          <p:attrName>style.visibility</p:attrName>
                                        </p:attrNameLst>
                                      </p:cBhvr>
                                      <p:to>
                                        <p:strVal val="visible"/>
                                      </p:to>
                                    </p:set>
                                    <p:animEffect transition="in" filter="wipe(left)">
                                      <p:cBhvr>
                                        <p:cTn id="32" dur="500"/>
                                        <p:tgtEl>
                                          <p:spTgt spid="5120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1209"/>
                                        </p:tgtEl>
                                        <p:attrNameLst>
                                          <p:attrName>style.visibility</p:attrName>
                                        </p:attrNameLst>
                                      </p:cBhvr>
                                      <p:to>
                                        <p:strVal val="visible"/>
                                      </p:to>
                                    </p:set>
                                    <p:animEffect transition="in" filter="wipe(left)">
                                      <p:cBhvr>
                                        <p:cTn id="37" dur="500"/>
                                        <p:tgtEl>
                                          <p:spTgt spid="51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autoUpdateAnimBg="0"/>
      <p:bldP spid="51204" grpId="0" autoUpdateAnimBg="0"/>
      <p:bldP spid="51205" grpId="0" autoUpdateAnimBg="0"/>
      <p:bldP spid="51206" grpId="0" autoUpdateAnimBg="0"/>
      <p:bldP spid="51207" grpId="0" autoUpdateAnimBg="0"/>
      <p:bldP spid="51208" grpId="0" autoUpdateAnimBg="0"/>
      <p:bldP spid="51209"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35DD89DB-CC97-4F27-8954-B7F6B56AC1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147" name="Text Box 3">
            <a:extLst>
              <a:ext uri="{FF2B5EF4-FFF2-40B4-BE49-F238E27FC236}">
                <a16:creationId xmlns:a16="http://schemas.microsoft.com/office/drawing/2014/main" id="{971AD047-F119-489E-82FD-0B2DAD06D077}"/>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400" b="1">
                <a:solidFill>
                  <a:schemeClr val="accent2"/>
                </a:solidFill>
                <a:latin typeface="Arial" panose="020B0604020202020204" pitchFamily="34" charset="0"/>
              </a:rPr>
              <a:t>Energy for Cellular Activity</a:t>
            </a:r>
          </a:p>
        </p:txBody>
      </p:sp>
      <p:sp>
        <p:nvSpPr>
          <p:cNvPr id="6148" name="Text Box 4">
            <a:extLst>
              <a:ext uri="{FF2B5EF4-FFF2-40B4-BE49-F238E27FC236}">
                <a16:creationId xmlns:a16="http://schemas.microsoft.com/office/drawing/2014/main" id="{0D780561-1768-4AF8-AC4E-604B1A0D7FCF}"/>
              </a:ext>
            </a:extLst>
          </p:cNvPr>
          <p:cNvSpPr txBox="1">
            <a:spLocks noChangeArrowheads="1"/>
          </p:cNvSpPr>
          <p:nvPr/>
        </p:nvSpPr>
        <p:spPr bwMode="auto">
          <a:xfrm>
            <a:off x="609600" y="1631950"/>
            <a:ext cx="8305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Food sources are processed via catabolism—the process of “breaking down.”</a:t>
            </a:r>
          </a:p>
        </p:txBody>
      </p:sp>
      <p:sp>
        <p:nvSpPr>
          <p:cNvPr id="6149" name="Text Box 5">
            <a:extLst>
              <a:ext uri="{FF2B5EF4-FFF2-40B4-BE49-F238E27FC236}">
                <a16:creationId xmlns:a16="http://schemas.microsoft.com/office/drawing/2014/main" id="{1E95406F-E3EA-4A47-99F0-192C7C086E04}"/>
              </a:ext>
            </a:extLst>
          </p:cNvPr>
          <p:cNvSpPr txBox="1">
            <a:spLocks noChangeArrowheads="1"/>
          </p:cNvSpPr>
          <p:nvPr/>
        </p:nvSpPr>
        <p:spPr bwMode="auto">
          <a:xfrm>
            <a:off x="609600" y="2452688"/>
            <a:ext cx="8382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Energy is transferred from food sources to our cells to be stored as ATP.</a:t>
            </a:r>
          </a:p>
        </p:txBody>
      </p:sp>
      <p:sp>
        <p:nvSpPr>
          <p:cNvPr id="6150" name="Text Box 6">
            <a:extLst>
              <a:ext uri="{FF2B5EF4-FFF2-40B4-BE49-F238E27FC236}">
                <a16:creationId xmlns:a16="http://schemas.microsoft.com/office/drawing/2014/main" id="{2B8FCE58-DC82-43F3-A24E-036BB6622BDE}"/>
              </a:ext>
            </a:extLst>
          </p:cNvPr>
          <p:cNvSpPr txBox="1">
            <a:spLocks noChangeArrowheads="1"/>
          </p:cNvSpPr>
          <p:nvPr/>
        </p:nvSpPr>
        <p:spPr bwMode="auto">
          <a:xfrm>
            <a:off x="609600" y="3267075"/>
            <a:ext cx="8382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ATP is a high-energy compound stored in our cells and is the source of all energy used at rest and during exercise.</a:t>
            </a:r>
          </a:p>
        </p:txBody>
      </p:sp>
      <p:pic>
        <p:nvPicPr>
          <p:cNvPr id="6151" name="Picture 7">
            <a:extLst>
              <a:ext uri="{FF2B5EF4-FFF2-40B4-BE49-F238E27FC236}">
                <a16:creationId xmlns:a16="http://schemas.microsoft.com/office/drawing/2014/main" id="{27D3D983-7EA7-4CFF-9DF8-4B33BAB7A7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8813" y="4191000"/>
            <a:ext cx="1968500" cy="2517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6151"/>
                                        </p:tgtEl>
                                        <p:attrNameLst>
                                          <p:attrName>style.visibility</p:attrName>
                                        </p:attrNameLst>
                                      </p:cBhvr>
                                      <p:to>
                                        <p:strVal val="visible"/>
                                      </p:to>
                                    </p:set>
                                    <p:animEffect transition="in" filter="wipe(down)">
                                      <p:cBhvr>
                                        <p:cTn id="7" dur="500"/>
                                        <p:tgtEl>
                                          <p:spTgt spid="6151"/>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47"/>
                                        </p:tgtEl>
                                        <p:attrNameLst>
                                          <p:attrName>style.visibility</p:attrName>
                                        </p:attrNameLst>
                                      </p:cBhvr>
                                      <p:to>
                                        <p:strVal val="visible"/>
                                      </p:to>
                                    </p:set>
                                    <p:animEffect transition="in" filter="wipe(left)">
                                      <p:cBhvr>
                                        <p:cTn id="11" dur="500"/>
                                        <p:tgtEl>
                                          <p:spTgt spid="614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148"/>
                                        </p:tgtEl>
                                        <p:attrNameLst>
                                          <p:attrName>style.visibility</p:attrName>
                                        </p:attrNameLst>
                                      </p:cBhvr>
                                      <p:to>
                                        <p:strVal val="visible"/>
                                      </p:to>
                                    </p:set>
                                    <p:animEffect transition="in" filter="wipe(left)">
                                      <p:cBhvr>
                                        <p:cTn id="16" dur="500"/>
                                        <p:tgtEl>
                                          <p:spTgt spid="614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149"/>
                                        </p:tgtEl>
                                        <p:attrNameLst>
                                          <p:attrName>style.visibility</p:attrName>
                                        </p:attrNameLst>
                                      </p:cBhvr>
                                      <p:to>
                                        <p:strVal val="visible"/>
                                      </p:to>
                                    </p:set>
                                    <p:animEffect transition="in" filter="wipe(left)">
                                      <p:cBhvr>
                                        <p:cTn id="21" dur="500"/>
                                        <p:tgtEl>
                                          <p:spTgt spid="614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150"/>
                                        </p:tgtEl>
                                        <p:attrNameLst>
                                          <p:attrName>style.visibility</p:attrName>
                                        </p:attrNameLst>
                                      </p:cBhvr>
                                      <p:to>
                                        <p:strVal val="visible"/>
                                      </p:to>
                                    </p:set>
                                    <p:animEffect transition="in" filter="wipe(left)">
                                      <p:cBhvr>
                                        <p:cTn id="26"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utoUpdateAnimBg="0"/>
      <p:bldP spid="6148" grpId="0" autoUpdateAnimBg="0"/>
      <p:bldP spid="6149" grpId="0" autoUpdateAnimBg="0"/>
      <p:bldP spid="6150"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a:extLst>
              <a:ext uri="{FF2B5EF4-FFF2-40B4-BE49-F238E27FC236}">
                <a16:creationId xmlns:a16="http://schemas.microsoft.com/office/drawing/2014/main" id="{8266EB7F-F032-43AB-A61E-BBBC78C53E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9635" name="Text Box 3">
            <a:extLst>
              <a:ext uri="{FF2B5EF4-FFF2-40B4-BE49-F238E27FC236}">
                <a16:creationId xmlns:a16="http://schemas.microsoft.com/office/drawing/2014/main" id="{91CCC31D-694B-4FD0-9D19-92A55E60CC0F}"/>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400" b="1">
                <a:solidFill>
                  <a:schemeClr val="accent2"/>
                </a:solidFill>
                <a:latin typeface="Arial" panose="020B0604020202020204" pitchFamily="34" charset="0"/>
              </a:rPr>
              <a:t>Caloric Equivalents</a:t>
            </a:r>
          </a:p>
        </p:txBody>
      </p:sp>
      <p:sp>
        <p:nvSpPr>
          <p:cNvPr id="69636" name="Text Box 4">
            <a:extLst>
              <a:ext uri="{FF2B5EF4-FFF2-40B4-BE49-F238E27FC236}">
                <a16:creationId xmlns:a16="http://schemas.microsoft.com/office/drawing/2014/main" id="{60E22647-4EA5-41A2-AA4D-B6985AE9D1C8}"/>
              </a:ext>
            </a:extLst>
          </p:cNvPr>
          <p:cNvSpPr txBox="1">
            <a:spLocks noChangeArrowheads="1"/>
          </p:cNvSpPr>
          <p:nvPr/>
        </p:nvSpPr>
        <p:spPr bwMode="auto">
          <a:xfrm>
            <a:off x="609600" y="1631950"/>
            <a:ext cx="83058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tabLst>
                <a:tab pos="457200" algn="l"/>
                <a:tab pos="2400300" algn="l"/>
              </a:tabLst>
              <a:defRPr sz="2400">
                <a:solidFill>
                  <a:schemeClr val="tx1"/>
                </a:solidFill>
                <a:latin typeface="Times New Roman" panose="02020603050405020304" pitchFamily="18" charset="0"/>
              </a:defRPr>
            </a:lvl1pPr>
            <a:lvl2pPr>
              <a:tabLst>
                <a:tab pos="457200" algn="l"/>
                <a:tab pos="2400300" algn="l"/>
              </a:tabLst>
              <a:defRPr sz="2400">
                <a:solidFill>
                  <a:schemeClr val="tx1"/>
                </a:solidFill>
                <a:latin typeface="Times New Roman" panose="02020603050405020304" pitchFamily="18" charset="0"/>
              </a:defRPr>
            </a:lvl2pPr>
            <a:lvl3pPr>
              <a:tabLst>
                <a:tab pos="457200" algn="l"/>
                <a:tab pos="2400300" algn="l"/>
              </a:tabLst>
              <a:defRPr sz="2400">
                <a:solidFill>
                  <a:schemeClr val="tx1"/>
                </a:solidFill>
                <a:latin typeface="Times New Roman" panose="02020603050405020304" pitchFamily="18" charset="0"/>
              </a:defRPr>
            </a:lvl3pPr>
            <a:lvl4pPr>
              <a:tabLst>
                <a:tab pos="457200" algn="l"/>
                <a:tab pos="2400300" algn="l"/>
              </a:tabLst>
              <a:defRPr sz="2400">
                <a:solidFill>
                  <a:schemeClr val="tx1"/>
                </a:solidFill>
                <a:latin typeface="Times New Roman" panose="02020603050405020304" pitchFamily="18" charset="0"/>
              </a:defRPr>
            </a:lvl4pPr>
            <a:lvl5pPr>
              <a:tabLst>
                <a:tab pos="457200" algn="l"/>
                <a:tab pos="2400300"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457200" algn="l"/>
                <a:tab pos="2400300"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457200" algn="l"/>
                <a:tab pos="2400300"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457200" algn="l"/>
                <a:tab pos="2400300"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457200" algn="l"/>
                <a:tab pos="2400300" algn="l"/>
              </a:tabLs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Food energy equivalents</a:t>
            </a:r>
          </a:p>
          <a:p>
            <a:pPr>
              <a:lnSpc>
                <a:spcPct val="90000"/>
              </a:lnSpc>
            </a:pPr>
            <a:r>
              <a:rPr lang="en-US" altLang="en-US">
                <a:latin typeface="Arial" panose="020B0604020202020204" pitchFamily="34" charset="0"/>
              </a:rPr>
              <a:t>		CHO:	4.1 kcal/g</a:t>
            </a:r>
          </a:p>
          <a:p>
            <a:pPr>
              <a:lnSpc>
                <a:spcPct val="90000"/>
              </a:lnSpc>
            </a:pPr>
            <a:r>
              <a:rPr lang="en-US" altLang="en-US">
                <a:latin typeface="Arial" panose="020B0604020202020204" pitchFamily="34" charset="0"/>
              </a:rPr>
              <a:t>		Fat:	9.4 kcal/g</a:t>
            </a:r>
          </a:p>
          <a:p>
            <a:pPr>
              <a:lnSpc>
                <a:spcPct val="90000"/>
              </a:lnSpc>
            </a:pPr>
            <a:r>
              <a:rPr lang="en-US" altLang="en-US">
                <a:latin typeface="Arial" panose="020B0604020202020204" pitchFamily="34" charset="0"/>
              </a:rPr>
              <a:t>		Protein:	4.1 kcal/g</a:t>
            </a:r>
          </a:p>
        </p:txBody>
      </p:sp>
      <p:sp>
        <p:nvSpPr>
          <p:cNvPr id="69637" name="Text Box 5">
            <a:extLst>
              <a:ext uri="{FF2B5EF4-FFF2-40B4-BE49-F238E27FC236}">
                <a16:creationId xmlns:a16="http://schemas.microsoft.com/office/drawing/2014/main" id="{FA211515-4DE9-4178-884D-B1AB3E5FE869}"/>
              </a:ext>
            </a:extLst>
          </p:cNvPr>
          <p:cNvSpPr txBox="1">
            <a:spLocks noChangeArrowheads="1"/>
          </p:cNvSpPr>
          <p:nvPr/>
        </p:nvSpPr>
        <p:spPr bwMode="auto">
          <a:xfrm>
            <a:off x="609600" y="3114675"/>
            <a:ext cx="83820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tabLst>
                <a:tab pos="457200" algn="l"/>
                <a:tab pos="2400300" algn="l"/>
              </a:tabLst>
              <a:defRPr sz="2400">
                <a:solidFill>
                  <a:schemeClr val="tx1"/>
                </a:solidFill>
                <a:latin typeface="Times New Roman" panose="02020603050405020304" pitchFamily="18" charset="0"/>
              </a:defRPr>
            </a:lvl1pPr>
            <a:lvl2pPr marL="692150">
              <a:tabLst>
                <a:tab pos="457200" algn="l"/>
                <a:tab pos="2400300" algn="l"/>
              </a:tabLst>
              <a:defRPr sz="2400">
                <a:solidFill>
                  <a:schemeClr val="tx1"/>
                </a:solidFill>
                <a:latin typeface="Times New Roman" panose="02020603050405020304" pitchFamily="18" charset="0"/>
              </a:defRPr>
            </a:lvl2pPr>
            <a:lvl3pPr>
              <a:tabLst>
                <a:tab pos="457200" algn="l"/>
                <a:tab pos="2400300" algn="l"/>
              </a:tabLst>
              <a:defRPr sz="2400">
                <a:solidFill>
                  <a:schemeClr val="tx1"/>
                </a:solidFill>
                <a:latin typeface="Times New Roman" panose="02020603050405020304" pitchFamily="18" charset="0"/>
              </a:defRPr>
            </a:lvl3pPr>
            <a:lvl4pPr>
              <a:tabLst>
                <a:tab pos="457200" algn="l"/>
                <a:tab pos="2400300" algn="l"/>
              </a:tabLst>
              <a:defRPr sz="2400">
                <a:solidFill>
                  <a:schemeClr val="tx1"/>
                </a:solidFill>
                <a:latin typeface="Times New Roman" panose="02020603050405020304" pitchFamily="18" charset="0"/>
              </a:defRPr>
            </a:lvl4pPr>
            <a:lvl5pPr>
              <a:tabLst>
                <a:tab pos="457200" algn="l"/>
                <a:tab pos="2400300"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457200" algn="l"/>
                <a:tab pos="2400300"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457200" algn="l"/>
                <a:tab pos="2400300"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457200" algn="l"/>
                <a:tab pos="2400300"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457200" algn="l"/>
                <a:tab pos="2400300" algn="l"/>
              </a:tabLs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Energy per liter of oxygen consumed</a:t>
            </a:r>
          </a:p>
          <a:p>
            <a:pPr>
              <a:lnSpc>
                <a:spcPct val="90000"/>
              </a:lnSpc>
            </a:pPr>
            <a:r>
              <a:rPr lang="en-US" altLang="en-US">
                <a:latin typeface="Arial" panose="020B0604020202020204" pitchFamily="34" charset="0"/>
              </a:rPr>
              <a:t>		CHO:	5.0 kcal/L</a:t>
            </a:r>
          </a:p>
          <a:p>
            <a:pPr>
              <a:lnSpc>
                <a:spcPct val="90000"/>
              </a:lnSpc>
            </a:pPr>
            <a:r>
              <a:rPr lang="en-US" altLang="en-US">
                <a:latin typeface="Arial" panose="020B0604020202020204" pitchFamily="34" charset="0"/>
              </a:rPr>
              <a:t>		Fat:	4.7 kcal/L</a:t>
            </a:r>
          </a:p>
          <a:p>
            <a:pPr>
              <a:lnSpc>
                <a:spcPct val="90000"/>
              </a:lnSpc>
            </a:pPr>
            <a:r>
              <a:rPr lang="en-US" altLang="en-US">
                <a:latin typeface="Arial" panose="020B0604020202020204" pitchFamily="34" charset="0"/>
              </a:rPr>
              <a:t>		Protein:	4.5 kcal/L</a:t>
            </a:r>
          </a:p>
        </p:txBody>
      </p:sp>
      <p:grpSp>
        <p:nvGrpSpPr>
          <p:cNvPr id="69641" name="Group 9">
            <a:extLst>
              <a:ext uri="{FF2B5EF4-FFF2-40B4-BE49-F238E27FC236}">
                <a16:creationId xmlns:a16="http://schemas.microsoft.com/office/drawing/2014/main" id="{4CDBF25F-B78C-42BA-8422-23D054DAF857}"/>
              </a:ext>
            </a:extLst>
          </p:cNvPr>
          <p:cNvGrpSpPr>
            <a:grpSpLocks/>
          </p:cNvGrpSpPr>
          <p:nvPr/>
        </p:nvGrpSpPr>
        <p:grpSpPr bwMode="auto">
          <a:xfrm>
            <a:off x="609600" y="4327525"/>
            <a:ext cx="7924800" cy="1022350"/>
            <a:chOff x="384" y="2726"/>
            <a:chExt cx="4992" cy="644"/>
          </a:xfrm>
        </p:grpSpPr>
        <p:sp>
          <p:nvSpPr>
            <p:cNvPr id="69638" name="Text Box 6">
              <a:extLst>
                <a:ext uri="{FF2B5EF4-FFF2-40B4-BE49-F238E27FC236}">
                  <a16:creationId xmlns:a16="http://schemas.microsoft.com/office/drawing/2014/main" id="{B3AE9D7B-1FB7-42FD-81E8-3744A57AC2EA}"/>
                </a:ext>
              </a:extLst>
            </p:cNvPr>
            <p:cNvSpPr txBox="1">
              <a:spLocks noChangeArrowheads="1"/>
            </p:cNvSpPr>
            <p:nvPr/>
          </p:nvSpPr>
          <p:spPr bwMode="auto">
            <a:xfrm>
              <a:off x="384" y="2898"/>
              <a:ext cx="4992" cy="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Arial" panose="020B0604020202020204" pitchFamily="34" charset="0"/>
                </a:rPr>
                <a:t>Example: VO</a:t>
              </a:r>
              <a:r>
                <a:rPr lang="en-US" altLang="en-US" baseline="-25000">
                  <a:latin typeface="Arial" panose="020B0604020202020204" pitchFamily="34" charset="0"/>
                </a:rPr>
                <a:t>2</a:t>
              </a:r>
              <a:r>
                <a:rPr lang="en-US" altLang="en-US">
                  <a:latin typeface="Arial" panose="020B0604020202020204" pitchFamily="34" charset="0"/>
                </a:rPr>
                <a:t> rest = 0.300 L/min </a:t>
              </a:r>
              <a:r>
                <a:rPr lang="en-US" altLang="en-US">
                  <a:latin typeface="Symbol" panose="05050102010706020507" pitchFamily="18" charset="2"/>
                </a:rPr>
                <a:t>´</a:t>
              </a:r>
              <a:r>
                <a:rPr lang="en-US" altLang="en-US">
                  <a:latin typeface="Arial" panose="020B0604020202020204" pitchFamily="34" charset="0"/>
                </a:rPr>
                <a:t> 60 min/hr </a:t>
              </a:r>
              <a:r>
                <a:rPr lang="en-US" altLang="en-US">
                  <a:latin typeface="Symbol" panose="05050102010706020507" pitchFamily="18" charset="2"/>
                </a:rPr>
                <a:t>´</a:t>
              </a:r>
              <a:r>
                <a:rPr lang="en-US" altLang="en-US">
                  <a:latin typeface="Arial" panose="020B0604020202020204" pitchFamily="34" charset="0"/>
                </a:rPr>
                <a:t> 24 hr/day = 432 L/day </a:t>
              </a:r>
              <a:r>
                <a:rPr lang="en-US" altLang="en-US">
                  <a:latin typeface="Symbol" panose="05050102010706020507" pitchFamily="18" charset="2"/>
                </a:rPr>
                <a:t>´</a:t>
              </a:r>
              <a:r>
                <a:rPr lang="en-US" altLang="en-US">
                  <a:latin typeface="Arial" panose="020B0604020202020204" pitchFamily="34" charset="0"/>
                </a:rPr>
                <a:t> 4.8 kcal/L = 2,074 kcal/day</a:t>
              </a:r>
            </a:p>
          </p:txBody>
        </p:sp>
        <p:sp>
          <p:nvSpPr>
            <p:cNvPr id="69639" name="Rectangle 7">
              <a:extLst>
                <a:ext uri="{FF2B5EF4-FFF2-40B4-BE49-F238E27FC236}">
                  <a16:creationId xmlns:a16="http://schemas.microsoft.com/office/drawing/2014/main" id="{0095CD3E-A915-49D7-A216-59AC2D11AD78}"/>
                </a:ext>
              </a:extLst>
            </p:cNvPr>
            <p:cNvSpPr>
              <a:spLocks noChangeArrowheads="1"/>
            </p:cNvSpPr>
            <p:nvPr/>
          </p:nvSpPr>
          <p:spPr bwMode="auto">
            <a:xfrm>
              <a:off x="1272" y="2726"/>
              <a:ext cx="1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635"/>
                                        </p:tgtEl>
                                        <p:attrNameLst>
                                          <p:attrName>style.visibility</p:attrName>
                                        </p:attrNameLst>
                                      </p:cBhvr>
                                      <p:to>
                                        <p:strVal val="visible"/>
                                      </p:to>
                                    </p:set>
                                    <p:animEffect transition="in" filter="wipe(left)">
                                      <p:cBhvr>
                                        <p:cTn id="7" dur="500"/>
                                        <p:tgtEl>
                                          <p:spTgt spid="696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9636"/>
                                        </p:tgtEl>
                                        <p:attrNameLst>
                                          <p:attrName>style.visibility</p:attrName>
                                        </p:attrNameLst>
                                      </p:cBhvr>
                                      <p:to>
                                        <p:strVal val="visible"/>
                                      </p:to>
                                    </p:set>
                                    <p:animEffect transition="in" filter="wipe(left)">
                                      <p:cBhvr>
                                        <p:cTn id="12" dur="500"/>
                                        <p:tgtEl>
                                          <p:spTgt spid="696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9637"/>
                                        </p:tgtEl>
                                        <p:attrNameLst>
                                          <p:attrName>style.visibility</p:attrName>
                                        </p:attrNameLst>
                                      </p:cBhvr>
                                      <p:to>
                                        <p:strVal val="visible"/>
                                      </p:to>
                                    </p:set>
                                    <p:animEffect transition="in" filter="wipe(left)">
                                      <p:cBhvr>
                                        <p:cTn id="17" dur="500"/>
                                        <p:tgtEl>
                                          <p:spTgt spid="6963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69641"/>
                                        </p:tgtEl>
                                        <p:attrNameLst>
                                          <p:attrName>style.visibility</p:attrName>
                                        </p:attrNameLst>
                                      </p:cBhvr>
                                      <p:to>
                                        <p:strVal val="visible"/>
                                      </p:to>
                                    </p:set>
                                    <p:animEffect transition="in" filter="wipe(left)">
                                      <p:cBhvr>
                                        <p:cTn id="22" dur="500"/>
                                        <p:tgtEl>
                                          <p:spTgt spid="696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autoUpdateAnimBg="0"/>
      <p:bldP spid="69636" grpId="0" autoUpdateAnimBg="0"/>
      <p:bldP spid="69637"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a:extLst>
              <a:ext uri="{FF2B5EF4-FFF2-40B4-BE49-F238E27FC236}">
                <a16:creationId xmlns:a16="http://schemas.microsoft.com/office/drawing/2014/main" id="{3DAD6411-1938-499A-9C89-4B0C2695B8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2227" name="Text Box 3">
            <a:extLst>
              <a:ext uri="{FF2B5EF4-FFF2-40B4-BE49-F238E27FC236}">
                <a16:creationId xmlns:a16="http://schemas.microsoft.com/office/drawing/2014/main" id="{A44EB0D9-C3E0-4DB3-8C51-AAB2C93134E5}"/>
              </a:ext>
            </a:extLst>
          </p:cNvPr>
          <p:cNvSpPr txBox="1">
            <a:spLocks noChangeArrowheads="1"/>
          </p:cNvSpPr>
          <p:nvPr/>
        </p:nvSpPr>
        <p:spPr bwMode="auto">
          <a:xfrm>
            <a:off x="381000" y="533400"/>
            <a:ext cx="8763000"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pPr>
            <a:r>
              <a:rPr lang="en-US" altLang="en-US" sz="3400" b="1">
                <a:solidFill>
                  <a:schemeClr val="accent2"/>
                </a:solidFill>
                <a:latin typeface="Arial" panose="020B0604020202020204" pitchFamily="34" charset="0"/>
              </a:rPr>
              <a:t>O</a:t>
            </a:r>
            <a:r>
              <a:rPr lang="en-US" altLang="en-US" sz="3400" b="1" baseline="-25000">
                <a:solidFill>
                  <a:schemeClr val="accent2"/>
                </a:solidFill>
                <a:latin typeface="Arial" panose="020B0604020202020204" pitchFamily="34" charset="0"/>
              </a:rPr>
              <a:t>2</a:t>
            </a:r>
            <a:r>
              <a:rPr lang="en-US" altLang="en-US" sz="3400" b="1">
                <a:solidFill>
                  <a:schemeClr val="accent2"/>
                </a:solidFill>
                <a:latin typeface="Arial" panose="020B0604020202020204" pitchFamily="34" charset="0"/>
              </a:rPr>
              <a:t> UPTAKE vs POWER OUTPUT (1986)</a:t>
            </a:r>
          </a:p>
        </p:txBody>
      </p:sp>
      <p:pic>
        <p:nvPicPr>
          <p:cNvPr id="52230" name="Picture 6">
            <a:extLst>
              <a:ext uri="{FF2B5EF4-FFF2-40B4-BE49-F238E27FC236}">
                <a16:creationId xmlns:a16="http://schemas.microsoft.com/office/drawing/2014/main" id="{927D492F-6C70-4C1A-9F7C-32ACC26972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 y="1679575"/>
            <a:ext cx="8836025" cy="41703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227"/>
                                        </p:tgtEl>
                                        <p:attrNameLst>
                                          <p:attrName>style.visibility</p:attrName>
                                        </p:attrNameLst>
                                      </p:cBhvr>
                                      <p:to>
                                        <p:strVal val="visible"/>
                                      </p:to>
                                    </p:set>
                                    <p:animEffect transition="in" filter="wipe(left)">
                                      <p:cBhvr>
                                        <p:cTn id="7" dur="500"/>
                                        <p:tgtEl>
                                          <p:spTgt spid="52227"/>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52230"/>
                                        </p:tgtEl>
                                        <p:attrNameLst>
                                          <p:attrName>style.visibility</p:attrName>
                                        </p:attrNameLst>
                                      </p:cBhvr>
                                      <p:to>
                                        <p:strVal val="visible"/>
                                      </p:to>
                                    </p:set>
                                    <p:anim calcmode="lin" valueType="num">
                                      <p:cBhvr>
                                        <p:cTn id="11" dur="500" fill="hold"/>
                                        <p:tgtEl>
                                          <p:spTgt spid="52230"/>
                                        </p:tgtEl>
                                        <p:attrNameLst>
                                          <p:attrName>ppt_w</p:attrName>
                                        </p:attrNameLst>
                                      </p:cBhvr>
                                      <p:tavLst>
                                        <p:tav tm="0">
                                          <p:val>
                                            <p:fltVal val="0"/>
                                          </p:val>
                                        </p:tav>
                                        <p:tav tm="100000">
                                          <p:val>
                                            <p:strVal val="#ppt_w"/>
                                          </p:val>
                                        </p:tav>
                                      </p:tavLst>
                                    </p:anim>
                                    <p:anim calcmode="lin" valueType="num">
                                      <p:cBhvr>
                                        <p:cTn id="12" dur="500" fill="hold"/>
                                        <p:tgtEl>
                                          <p:spTgt spid="52230"/>
                                        </p:tgtEl>
                                        <p:attrNameLst>
                                          <p:attrName>ppt_h</p:attrName>
                                        </p:attrNameLst>
                                      </p:cBhvr>
                                      <p:tavLst>
                                        <p:tav tm="0">
                                          <p:val>
                                            <p:fltVal val="0"/>
                                          </p:val>
                                        </p:tav>
                                        <p:tav tm="100000">
                                          <p:val>
                                            <p:strVal val="#ppt_h"/>
                                          </p:val>
                                        </p:tav>
                                      </p:tavLst>
                                    </p:anim>
                                    <p:anim calcmode="lin" valueType="num">
                                      <p:cBhvr>
                                        <p:cTn id="13" dur="500" fill="hold"/>
                                        <p:tgtEl>
                                          <p:spTgt spid="52230"/>
                                        </p:tgtEl>
                                        <p:attrNameLst>
                                          <p:attrName>ppt_x</p:attrName>
                                        </p:attrNameLst>
                                      </p:cBhvr>
                                      <p:tavLst>
                                        <p:tav tm="0">
                                          <p:val>
                                            <p:fltVal val="0.5"/>
                                          </p:val>
                                        </p:tav>
                                        <p:tav tm="100000">
                                          <p:val>
                                            <p:strVal val="#ppt_x"/>
                                          </p:val>
                                        </p:tav>
                                      </p:tavLst>
                                    </p:anim>
                                    <p:anim calcmode="lin" valueType="num">
                                      <p:cBhvr>
                                        <p:cTn id="14" dur="500" fill="hold"/>
                                        <p:tgtEl>
                                          <p:spTgt spid="522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a:extLst>
              <a:ext uri="{FF2B5EF4-FFF2-40B4-BE49-F238E27FC236}">
                <a16:creationId xmlns:a16="http://schemas.microsoft.com/office/drawing/2014/main" id="{1D586129-FD9A-46E4-BBCC-13CCA54571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3251" name="Text Box 3">
            <a:extLst>
              <a:ext uri="{FF2B5EF4-FFF2-40B4-BE49-F238E27FC236}">
                <a16:creationId xmlns:a16="http://schemas.microsoft.com/office/drawing/2014/main" id="{44AB2598-EEAE-405E-B08D-94DC6BC39F6D}"/>
              </a:ext>
            </a:extLst>
          </p:cNvPr>
          <p:cNvSpPr txBox="1">
            <a:spLocks noChangeArrowheads="1"/>
          </p:cNvSpPr>
          <p:nvPr/>
        </p:nvSpPr>
        <p:spPr bwMode="auto">
          <a:xfrm>
            <a:off x="381000" y="533400"/>
            <a:ext cx="8763000"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pPr>
            <a:r>
              <a:rPr lang="en-US" altLang="en-US" sz="3400" b="1">
                <a:solidFill>
                  <a:schemeClr val="accent2"/>
                </a:solidFill>
                <a:latin typeface="Arial" panose="020B0604020202020204" pitchFamily="34" charset="0"/>
              </a:rPr>
              <a:t>O</a:t>
            </a:r>
            <a:r>
              <a:rPr lang="en-US" altLang="en-US" sz="3400" b="1" baseline="-25000">
                <a:solidFill>
                  <a:schemeClr val="accent2"/>
                </a:solidFill>
                <a:latin typeface="Arial" panose="020B0604020202020204" pitchFamily="34" charset="0"/>
              </a:rPr>
              <a:t>2</a:t>
            </a:r>
            <a:r>
              <a:rPr lang="en-US" altLang="en-US" sz="3400" b="1">
                <a:solidFill>
                  <a:schemeClr val="accent2"/>
                </a:solidFill>
                <a:latin typeface="Arial" panose="020B0604020202020204" pitchFamily="34" charset="0"/>
              </a:rPr>
              <a:t> UPTAKE vs POWER OUTPUT (1996)</a:t>
            </a:r>
          </a:p>
        </p:txBody>
      </p:sp>
      <p:pic>
        <p:nvPicPr>
          <p:cNvPr id="53254" name="Picture 6">
            <a:extLst>
              <a:ext uri="{FF2B5EF4-FFF2-40B4-BE49-F238E27FC236}">
                <a16:creationId xmlns:a16="http://schemas.microsoft.com/office/drawing/2014/main" id="{3370F81F-6B93-404F-A69E-EB20C0AB4A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 y="1679575"/>
            <a:ext cx="8836025" cy="41703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251"/>
                                        </p:tgtEl>
                                        <p:attrNameLst>
                                          <p:attrName>style.visibility</p:attrName>
                                        </p:attrNameLst>
                                      </p:cBhvr>
                                      <p:to>
                                        <p:strVal val="visible"/>
                                      </p:to>
                                    </p:set>
                                    <p:animEffect transition="in" filter="wipe(left)">
                                      <p:cBhvr>
                                        <p:cTn id="7" dur="500"/>
                                        <p:tgtEl>
                                          <p:spTgt spid="53251"/>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53254"/>
                                        </p:tgtEl>
                                        <p:attrNameLst>
                                          <p:attrName>style.visibility</p:attrName>
                                        </p:attrNameLst>
                                      </p:cBhvr>
                                      <p:to>
                                        <p:strVal val="visible"/>
                                      </p:to>
                                    </p:set>
                                    <p:anim calcmode="lin" valueType="num">
                                      <p:cBhvr>
                                        <p:cTn id="11" dur="500" fill="hold"/>
                                        <p:tgtEl>
                                          <p:spTgt spid="53254"/>
                                        </p:tgtEl>
                                        <p:attrNameLst>
                                          <p:attrName>ppt_w</p:attrName>
                                        </p:attrNameLst>
                                      </p:cBhvr>
                                      <p:tavLst>
                                        <p:tav tm="0">
                                          <p:val>
                                            <p:fltVal val="0"/>
                                          </p:val>
                                        </p:tav>
                                        <p:tav tm="100000">
                                          <p:val>
                                            <p:strVal val="#ppt_w"/>
                                          </p:val>
                                        </p:tav>
                                      </p:tavLst>
                                    </p:anim>
                                    <p:anim calcmode="lin" valueType="num">
                                      <p:cBhvr>
                                        <p:cTn id="12" dur="500" fill="hold"/>
                                        <p:tgtEl>
                                          <p:spTgt spid="53254"/>
                                        </p:tgtEl>
                                        <p:attrNameLst>
                                          <p:attrName>ppt_h</p:attrName>
                                        </p:attrNameLst>
                                      </p:cBhvr>
                                      <p:tavLst>
                                        <p:tav tm="0">
                                          <p:val>
                                            <p:fltVal val="0"/>
                                          </p:val>
                                        </p:tav>
                                        <p:tav tm="100000">
                                          <p:val>
                                            <p:strVal val="#ppt_h"/>
                                          </p:val>
                                        </p:tav>
                                      </p:tavLst>
                                    </p:anim>
                                    <p:anim calcmode="lin" valueType="num">
                                      <p:cBhvr>
                                        <p:cTn id="13" dur="500" fill="hold"/>
                                        <p:tgtEl>
                                          <p:spTgt spid="53254"/>
                                        </p:tgtEl>
                                        <p:attrNameLst>
                                          <p:attrName>ppt_x</p:attrName>
                                        </p:attrNameLst>
                                      </p:cBhvr>
                                      <p:tavLst>
                                        <p:tav tm="0">
                                          <p:val>
                                            <p:fltVal val="0.5"/>
                                          </p:val>
                                        </p:tav>
                                        <p:tav tm="100000">
                                          <p:val>
                                            <p:strVal val="#ppt_x"/>
                                          </p:val>
                                        </p:tav>
                                      </p:tavLst>
                                    </p:anim>
                                    <p:anim calcmode="lin" valueType="num">
                                      <p:cBhvr>
                                        <p:cTn id="14" dur="500" fill="hold"/>
                                        <p:tgtEl>
                                          <p:spTgt spid="5325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a:extLst>
              <a:ext uri="{FF2B5EF4-FFF2-40B4-BE49-F238E27FC236}">
                <a16:creationId xmlns:a16="http://schemas.microsoft.com/office/drawing/2014/main" id="{89BB3340-03A6-4A68-9708-5A1E6CD8D3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4275" name="Text Box 3">
            <a:extLst>
              <a:ext uri="{FF2B5EF4-FFF2-40B4-BE49-F238E27FC236}">
                <a16:creationId xmlns:a16="http://schemas.microsoft.com/office/drawing/2014/main" id="{DF54F7F8-A7FF-4E46-B41F-078892E9C807}"/>
              </a:ext>
            </a:extLst>
          </p:cNvPr>
          <p:cNvSpPr txBox="1">
            <a:spLocks noChangeArrowheads="1"/>
          </p:cNvSpPr>
          <p:nvPr/>
        </p:nvSpPr>
        <p:spPr bwMode="auto">
          <a:xfrm>
            <a:off x="609600" y="1631950"/>
            <a:ext cx="80772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Upper limit of a person's ability to increase oxygen uptake.</a:t>
            </a:r>
          </a:p>
        </p:txBody>
      </p:sp>
      <p:sp>
        <p:nvSpPr>
          <p:cNvPr id="54276" name="Text Box 4">
            <a:extLst>
              <a:ext uri="{FF2B5EF4-FFF2-40B4-BE49-F238E27FC236}">
                <a16:creationId xmlns:a16="http://schemas.microsoft.com/office/drawing/2014/main" id="{32D0B151-6683-4843-8A64-D7E6C18A48C8}"/>
              </a:ext>
            </a:extLst>
          </p:cNvPr>
          <p:cNvSpPr txBox="1">
            <a:spLocks noChangeArrowheads="1"/>
          </p:cNvSpPr>
          <p:nvPr/>
        </p:nvSpPr>
        <p:spPr bwMode="auto">
          <a:xfrm>
            <a:off x="609600" y="2465388"/>
            <a:ext cx="80772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Good indicator of cardiorespiratory endurance and aerobic fitness.</a:t>
            </a:r>
          </a:p>
        </p:txBody>
      </p:sp>
      <p:sp>
        <p:nvSpPr>
          <p:cNvPr id="54277" name="Text Box 5">
            <a:extLst>
              <a:ext uri="{FF2B5EF4-FFF2-40B4-BE49-F238E27FC236}">
                <a16:creationId xmlns:a16="http://schemas.microsoft.com/office/drawing/2014/main" id="{8123D4F2-149D-49E5-8694-C0743E3D2AF8}"/>
              </a:ext>
            </a:extLst>
          </p:cNvPr>
          <p:cNvSpPr txBox="1">
            <a:spLocks noChangeArrowheads="1"/>
          </p:cNvSpPr>
          <p:nvPr/>
        </p:nvSpPr>
        <p:spPr bwMode="auto">
          <a:xfrm>
            <a:off x="609600" y="4117975"/>
            <a:ext cx="80772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Expressed relative to body weight in ml of O</a:t>
            </a:r>
            <a:r>
              <a:rPr lang="en-US" altLang="en-US" baseline="-25000">
                <a:latin typeface="Arial" panose="020B0604020202020204" pitchFamily="34" charset="0"/>
              </a:rPr>
              <a:t>2</a:t>
            </a:r>
            <a:r>
              <a:rPr lang="en-US" altLang="en-US">
                <a:latin typeface="Arial" panose="020B0604020202020204" pitchFamily="34" charset="0"/>
              </a:rPr>
              <a:t> consumed per kg body weight per min (ml · kg</a:t>
            </a:r>
            <a:r>
              <a:rPr lang="en-US" altLang="en-US" baseline="30000">
                <a:latin typeface="Arial" panose="020B0604020202020204" pitchFamily="34" charset="0"/>
              </a:rPr>
              <a:t>-1</a:t>
            </a:r>
            <a:r>
              <a:rPr lang="en-US" altLang="en-US">
                <a:latin typeface="Arial" panose="020B0604020202020204" pitchFamily="34" charset="0"/>
              </a:rPr>
              <a:t> · min</a:t>
            </a:r>
            <a:r>
              <a:rPr lang="en-US" altLang="en-US" baseline="30000">
                <a:latin typeface="Arial" panose="020B0604020202020204" pitchFamily="34" charset="0"/>
              </a:rPr>
              <a:t>-1</a:t>
            </a:r>
            <a:r>
              <a:rPr lang="en-US" altLang="en-US">
                <a:latin typeface="Arial" panose="020B0604020202020204" pitchFamily="34" charset="0"/>
              </a:rPr>
              <a:t>).</a:t>
            </a:r>
          </a:p>
        </p:txBody>
      </p:sp>
      <p:sp>
        <p:nvSpPr>
          <p:cNvPr id="54278" name="Text Box 6">
            <a:extLst>
              <a:ext uri="{FF2B5EF4-FFF2-40B4-BE49-F238E27FC236}">
                <a16:creationId xmlns:a16="http://schemas.microsoft.com/office/drawing/2014/main" id="{F139B692-77F5-4877-A05E-802C8E51107D}"/>
              </a:ext>
            </a:extLst>
          </p:cNvPr>
          <p:cNvSpPr txBox="1">
            <a:spLocks noChangeArrowheads="1"/>
          </p:cNvSpPr>
          <p:nvPr/>
        </p:nvSpPr>
        <p:spPr bwMode="auto">
          <a:xfrm>
            <a:off x="609600" y="3289300"/>
            <a:ext cx="80772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Can differ according to sex, body size, age, and is greatly influenced by the level of aerobic training.</a:t>
            </a:r>
          </a:p>
        </p:txBody>
      </p:sp>
      <p:grpSp>
        <p:nvGrpSpPr>
          <p:cNvPr id="54279" name="Group 7">
            <a:extLst>
              <a:ext uri="{FF2B5EF4-FFF2-40B4-BE49-F238E27FC236}">
                <a16:creationId xmlns:a16="http://schemas.microsoft.com/office/drawing/2014/main" id="{618561EE-A8D9-4E6F-B1B9-F5F50CDD8EFF}"/>
              </a:ext>
            </a:extLst>
          </p:cNvPr>
          <p:cNvGrpSpPr>
            <a:grpSpLocks/>
          </p:cNvGrpSpPr>
          <p:nvPr/>
        </p:nvGrpSpPr>
        <p:grpSpPr bwMode="auto">
          <a:xfrm>
            <a:off x="276225" y="-47625"/>
            <a:ext cx="8867775" cy="917575"/>
            <a:chOff x="174" y="-30"/>
            <a:chExt cx="5586" cy="578"/>
          </a:xfrm>
        </p:grpSpPr>
        <p:sp>
          <p:nvSpPr>
            <p:cNvPr id="54280" name="Text Box 8">
              <a:extLst>
                <a:ext uri="{FF2B5EF4-FFF2-40B4-BE49-F238E27FC236}">
                  <a16:creationId xmlns:a16="http://schemas.microsoft.com/office/drawing/2014/main" id="{0C4429E8-38BA-444E-92AD-C2378126FC55}"/>
                </a:ext>
              </a:extLst>
            </p:cNvPr>
            <p:cNvSpPr txBox="1">
              <a:spLocks noChangeArrowheads="1"/>
            </p:cNvSpPr>
            <p:nvPr/>
          </p:nvSpPr>
          <p:spPr bwMode="auto">
            <a:xfrm>
              <a:off x="174" y="164"/>
              <a:ext cx="558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400" b="1">
                  <a:solidFill>
                    <a:schemeClr val="accent2"/>
                  </a:solidFill>
                  <a:latin typeface="Arial" panose="020B0604020202020204" pitchFamily="34" charset="0"/>
                </a:rPr>
                <a:t>Maximal Oxygen Uptake (VO</a:t>
              </a:r>
              <a:r>
                <a:rPr lang="en-US" altLang="en-US" sz="3400" b="1" baseline="-25000">
                  <a:solidFill>
                    <a:schemeClr val="accent2"/>
                  </a:solidFill>
                  <a:latin typeface="Arial" panose="020B0604020202020204" pitchFamily="34" charset="0"/>
                </a:rPr>
                <a:t>2</a:t>
              </a:r>
              <a:r>
                <a:rPr lang="en-US" altLang="en-US" sz="3400" b="1">
                  <a:solidFill>
                    <a:schemeClr val="accent2"/>
                  </a:solidFill>
                  <a:latin typeface="Arial" panose="020B0604020202020204" pitchFamily="34" charset="0"/>
                </a:rPr>
                <a:t>max)</a:t>
              </a:r>
            </a:p>
          </p:txBody>
        </p:sp>
        <p:sp>
          <p:nvSpPr>
            <p:cNvPr id="54281" name="Text Box 9">
              <a:extLst>
                <a:ext uri="{FF2B5EF4-FFF2-40B4-BE49-F238E27FC236}">
                  <a16:creationId xmlns:a16="http://schemas.microsoft.com/office/drawing/2014/main" id="{A083562C-44A4-412A-B6B0-466F5F836454}"/>
                </a:ext>
              </a:extLst>
            </p:cNvPr>
            <p:cNvSpPr txBox="1">
              <a:spLocks noChangeArrowheads="1"/>
            </p:cNvSpPr>
            <p:nvPr/>
          </p:nvSpPr>
          <p:spPr bwMode="auto">
            <a:xfrm>
              <a:off x="3546" y="-30"/>
              <a:ext cx="14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400" b="1">
                  <a:solidFill>
                    <a:schemeClr val="accent2"/>
                  </a:solidFill>
                  <a:latin typeface="Arial" panose="020B0604020202020204" pitchFamily="34"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54279"/>
                                        </p:tgtEl>
                                        <p:attrNameLst>
                                          <p:attrName>style.visibility</p:attrName>
                                        </p:attrNameLst>
                                      </p:cBhvr>
                                      <p:to>
                                        <p:strVal val="visible"/>
                                      </p:to>
                                    </p:set>
                                    <p:animEffect transition="in" filter="wipe(left)">
                                      <p:cBhvr>
                                        <p:cTn id="7" dur="500"/>
                                        <p:tgtEl>
                                          <p:spTgt spid="542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275"/>
                                        </p:tgtEl>
                                        <p:attrNameLst>
                                          <p:attrName>style.visibility</p:attrName>
                                        </p:attrNameLst>
                                      </p:cBhvr>
                                      <p:to>
                                        <p:strVal val="visible"/>
                                      </p:to>
                                    </p:set>
                                    <p:animEffect transition="in" filter="wipe(left)">
                                      <p:cBhvr>
                                        <p:cTn id="12" dur="500"/>
                                        <p:tgtEl>
                                          <p:spTgt spid="542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276"/>
                                        </p:tgtEl>
                                        <p:attrNameLst>
                                          <p:attrName>style.visibility</p:attrName>
                                        </p:attrNameLst>
                                      </p:cBhvr>
                                      <p:to>
                                        <p:strVal val="visible"/>
                                      </p:to>
                                    </p:set>
                                    <p:animEffect transition="in" filter="wipe(left)">
                                      <p:cBhvr>
                                        <p:cTn id="17" dur="500"/>
                                        <p:tgtEl>
                                          <p:spTgt spid="5427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278"/>
                                        </p:tgtEl>
                                        <p:attrNameLst>
                                          <p:attrName>style.visibility</p:attrName>
                                        </p:attrNameLst>
                                      </p:cBhvr>
                                      <p:to>
                                        <p:strVal val="visible"/>
                                      </p:to>
                                    </p:set>
                                    <p:animEffect transition="in" filter="wipe(left)">
                                      <p:cBhvr>
                                        <p:cTn id="22" dur="500"/>
                                        <p:tgtEl>
                                          <p:spTgt spid="5427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277"/>
                                        </p:tgtEl>
                                        <p:attrNameLst>
                                          <p:attrName>style.visibility</p:attrName>
                                        </p:attrNameLst>
                                      </p:cBhvr>
                                      <p:to>
                                        <p:strVal val="visible"/>
                                      </p:to>
                                    </p:set>
                                    <p:animEffect transition="in" filter="wipe(left)">
                                      <p:cBhvr>
                                        <p:cTn id="27" dur="500"/>
                                        <p:tgtEl>
                                          <p:spTgt spid="54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autoUpdateAnimBg="0"/>
      <p:bldP spid="54276" grpId="0" autoUpdateAnimBg="0"/>
      <p:bldP spid="54277" grpId="0" autoUpdateAnimBg="0"/>
      <p:bldP spid="54278"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a:extLst>
              <a:ext uri="{FF2B5EF4-FFF2-40B4-BE49-F238E27FC236}">
                <a16:creationId xmlns:a16="http://schemas.microsoft.com/office/drawing/2014/main" id="{59834517-DD9B-40E6-8B4E-6926A6409B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5300" name="Text Box 4">
            <a:extLst>
              <a:ext uri="{FF2B5EF4-FFF2-40B4-BE49-F238E27FC236}">
                <a16:creationId xmlns:a16="http://schemas.microsoft.com/office/drawing/2014/main" id="{76C3B37A-000C-48C8-8669-819037984DCB}"/>
              </a:ext>
            </a:extLst>
          </p:cNvPr>
          <p:cNvSpPr txBox="1">
            <a:spLocks noChangeArrowheads="1"/>
          </p:cNvSpPr>
          <p:nvPr/>
        </p:nvSpPr>
        <p:spPr bwMode="auto">
          <a:xfrm>
            <a:off x="381000" y="533400"/>
            <a:ext cx="87630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50000"/>
              </a:spcBef>
            </a:pPr>
            <a:r>
              <a:rPr lang="en-US" altLang="en-US" sz="3400" b="1">
                <a:solidFill>
                  <a:schemeClr val="accent2"/>
                </a:solidFill>
                <a:latin typeface="Arial" panose="020B0604020202020204" pitchFamily="34" charset="0"/>
              </a:rPr>
              <a:t>EXERCISE INTENSITY AND OXYGEN UPTAKE</a:t>
            </a:r>
            <a:endParaRPr lang="en-US" altLang="en-US" b="1">
              <a:latin typeface="Arial" panose="020B0604020202020204" pitchFamily="34" charset="0"/>
            </a:endParaRPr>
          </a:p>
        </p:txBody>
      </p:sp>
      <p:pic>
        <p:nvPicPr>
          <p:cNvPr id="55303" name="Picture 7">
            <a:extLst>
              <a:ext uri="{FF2B5EF4-FFF2-40B4-BE49-F238E27FC236}">
                <a16:creationId xmlns:a16="http://schemas.microsoft.com/office/drawing/2014/main" id="{6CE9DED3-3A35-4007-B5B2-770EEE5E7E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450" y="1500188"/>
            <a:ext cx="5753100" cy="4848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300"/>
                                        </p:tgtEl>
                                        <p:attrNameLst>
                                          <p:attrName>style.visibility</p:attrName>
                                        </p:attrNameLst>
                                      </p:cBhvr>
                                      <p:to>
                                        <p:strVal val="visible"/>
                                      </p:to>
                                    </p:set>
                                    <p:animEffect transition="in" filter="wipe(left)">
                                      <p:cBhvr>
                                        <p:cTn id="7" dur="500"/>
                                        <p:tgtEl>
                                          <p:spTgt spid="55300"/>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55303"/>
                                        </p:tgtEl>
                                        <p:attrNameLst>
                                          <p:attrName>style.visibility</p:attrName>
                                        </p:attrNameLst>
                                      </p:cBhvr>
                                      <p:to>
                                        <p:strVal val="visible"/>
                                      </p:to>
                                    </p:set>
                                    <p:anim calcmode="lin" valueType="num">
                                      <p:cBhvr>
                                        <p:cTn id="11" dur="500" fill="hold"/>
                                        <p:tgtEl>
                                          <p:spTgt spid="55303"/>
                                        </p:tgtEl>
                                        <p:attrNameLst>
                                          <p:attrName>ppt_w</p:attrName>
                                        </p:attrNameLst>
                                      </p:cBhvr>
                                      <p:tavLst>
                                        <p:tav tm="0">
                                          <p:val>
                                            <p:fltVal val="0"/>
                                          </p:val>
                                        </p:tav>
                                        <p:tav tm="100000">
                                          <p:val>
                                            <p:strVal val="#ppt_w"/>
                                          </p:val>
                                        </p:tav>
                                      </p:tavLst>
                                    </p:anim>
                                    <p:anim calcmode="lin" valueType="num">
                                      <p:cBhvr>
                                        <p:cTn id="12" dur="500" fill="hold"/>
                                        <p:tgtEl>
                                          <p:spTgt spid="55303"/>
                                        </p:tgtEl>
                                        <p:attrNameLst>
                                          <p:attrName>ppt_h</p:attrName>
                                        </p:attrNameLst>
                                      </p:cBhvr>
                                      <p:tavLst>
                                        <p:tav tm="0">
                                          <p:val>
                                            <p:fltVal val="0"/>
                                          </p:val>
                                        </p:tav>
                                        <p:tav tm="100000">
                                          <p:val>
                                            <p:strVal val="#ppt_h"/>
                                          </p:val>
                                        </p:tav>
                                      </p:tavLst>
                                    </p:anim>
                                    <p:anim calcmode="lin" valueType="num">
                                      <p:cBhvr>
                                        <p:cTn id="13" dur="500" fill="hold"/>
                                        <p:tgtEl>
                                          <p:spTgt spid="55303"/>
                                        </p:tgtEl>
                                        <p:attrNameLst>
                                          <p:attrName>ppt_x</p:attrName>
                                        </p:attrNameLst>
                                      </p:cBhvr>
                                      <p:tavLst>
                                        <p:tav tm="0">
                                          <p:val>
                                            <p:fltVal val="0.5"/>
                                          </p:val>
                                        </p:tav>
                                        <p:tav tm="100000">
                                          <p:val>
                                            <p:strVal val="#ppt_x"/>
                                          </p:val>
                                        </p:tav>
                                      </p:tavLst>
                                    </p:anim>
                                    <p:anim calcmode="lin" valueType="num">
                                      <p:cBhvr>
                                        <p:cTn id="14" dur="500" fill="hold"/>
                                        <p:tgtEl>
                                          <p:spTgt spid="5530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a:extLst>
              <a:ext uri="{FF2B5EF4-FFF2-40B4-BE49-F238E27FC236}">
                <a16:creationId xmlns:a16="http://schemas.microsoft.com/office/drawing/2014/main" id="{6396F202-FD73-4F23-901D-8BAF712B90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1987" name="Text Box 3">
            <a:extLst>
              <a:ext uri="{FF2B5EF4-FFF2-40B4-BE49-F238E27FC236}">
                <a16:creationId xmlns:a16="http://schemas.microsoft.com/office/drawing/2014/main" id="{A0C8E0E9-759C-44CE-92E9-3FB97CB034CD}"/>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400" b="1">
                <a:solidFill>
                  <a:schemeClr val="accent2"/>
                </a:solidFill>
                <a:latin typeface="Arial" panose="020B0604020202020204" pitchFamily="34" charset="0"/>
              </a:rPr>
              <a:t>Estimating Anaerobic Effort</a:t>
            </a:r>
          </a:p>
        </p:txBody>
      </p:sp>
      <p:sp>
        <p:nvSpPr>
          <p:cNvPr id="41988" name="Text Box 4">
            <a:extLst>
              <a:ext uri="{FF2B5EF4-FFF2-40B4-BE49-F238E27FC236}">
                <a16:creationId xmlns:a16="http://schemas.microsoft.com/office/drawing/2014/main" id="{B66F2A5B-1ED3-4F45-B7EB-E760E996827F}"/>
              </a:ext>
            </a:extLst>
          </p:cNvPr>
          <p:cNvSpPr txBox="1">
            <a:spLocks noChangeArrowheads="1"/>
          </p:cNvSpPr>
          <p:nvPr/>
        </p:nvSpPr>
        <p:spPr bwMode="auto">
          <a:xfrm>
            <a:off x="609600" y="1390650"/>
            <a:ext cx="83058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pPr>
            <a:r>
              <a:rPr lang="en-US" altLang="en-US">
                <a:latin typeface="Arial" panose="020B0604020202020204" pitchFamily="34" charset="0"/>
              </a:rPr>
              <a:t>There is not yet available a method that definitively measures anaerobic capacity, however there are ways to estimate it:</a:t>
            </a:r>
          </a:p>
        </p:txBody>
      </p:sp>
      <p:sp>
        <p:nvSpPr>
          <p:cNvPr id="41989" name="Text Box 5">
            <a:extLst>
              <a:ext uri="{FF2B5EF4-FFF2-40B4-BE49-F238E27FC236}">
                <a16:creationId xmlns:a16="http://schemas.microsoft.com/office/drawing/2014/main" id="{E77D05EA-EC11-46B3-9EA2-1DAA3E7A8635}"/>
              </a:ext>
            </a:extLst>
          </p:cNvPr>
          <p:cNvSpPr txBox="1">
            <a:spLocks noChangeArrowheads="1"/>
          </p:cNvSpPr>
          <p:nvPr/>
        </p:nvSpPr>
        <p:spPr bwMode="auto">
          <a:xfrm>
            <a:off x="609600" y="2535238"/>
            <a:ext cx="83820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Examine excess postexercise oxygen consumption (EPOC)—the mismatch between O</a:t>
            </a:r>
            <a:r>
              <a:rPr lang="en-US" altLang="en-US" baseline="-25000">
                <a:latin typeface="Arial" panose="020B0604020202020204" pitchFamily="34" charset="0"/>
              </a:rPr>
              <a:t>2</a:t>
            </a:r>
            <a:r>
              <a:rPr lang="en-US" altLang="en-US">
                <a:latin typeface="Arial" panose="020B0604020202020204" pitchFamily="34" charset="0"/>
              </a:rPr>
              <a:t> consumption and energy requirements during recovery from exercise</a:t>
            </a:r>
          </a:p>
        </p:txBody>
      </p:sp>
      <p:sp>
        <p:nvSpPr>
          <p:cNvPr id="41991" name="Text Box 7">
            <a:extLst>
              <a:ext uri="{FF2B5EF4-FFF2-40B4-BE49-F238E27FC236}">
                <a16:creationId xmlns:a16="http://schemas.microsoft.com/office/drawing/2014/main" id="{485AC0BF-A46D-4A0B-B7A7-040781AF2516}"/>
              </a:ext>
            </a:extLst>
          </p:cNvPr>
          <p:cNvSpPr txBox="1">
            <a:spLocks noChangeArrowheads="1"/>
          </p:cNvSpPr>
          <p:nvPr/>
        </p:nvSpPr>
        <p:spPr bwMode="auto">
          <a:xfrm>
            <a:off x="609600" y="3695700"/>
            <a:ext cx="80772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15900">
              <a:defRPr sz="2400">
                <a:solidFill>
                  <a:schemeClr val="tx1"/>
                </a:solidFill>
                <a:latin typeface="Times New Roman" panose="02020603050405020304" pitchFamily="18" charset="0"/>
              </a:defRPr>
            </a:lvl1pPr>
            <a:lvl2pPr marL="774700">
              <a:defRPr sz="2400">
                <a:solidFill>
                  <a:schemeClr val="tx1"/>
                </a:solidFill>
                <a:latin typeface="Times New Roman" panose="02020603050405020304" pitchFamily="18" charset="0"/>
              </a:defRPr>
            </a:lvl2pPr>
            <a:lvl3pPr marL="965200">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Estimate lactate accumulation in muscles through blood analysis; estimate lactate threshold (LT)</a:t>
            </a:r>
          </a:p>
        </p:txBody>
      </p:sp>
      <p:sp>
        <p:nvSpPr>
          <p:cNvPr id="41993" name="Text Box 9">
            <a:extLst>
              <a:ext uri="{FF2B5EF4-FFF2-40B4-BE49-F238E27FC236}">
                <a16:creationId xmlns:a16="http://schemas.microsoft.com/office/drawing/2014/main" id="{39579817-F3C9-464F-AB90-089B26401EE2}"/>
              </a:ext>
            </a:extLst>
          </p:cNvPr>
          <p:cNvSpPr txBox="1">
            <a:spLocks noChangeArrowheads="1"/>
          </p:cNvSpPr>
          <p:nvPr/>
        </p:nvSpPr>
        <p:spPr bwMode="auto">
          <a:xfrm>
            <a:off x="609600" y="4521200"/>
            <a:ext cx="80772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15900">
              <a:defRPr sz="2400">
                <a:solidFill>
                  <a:schemeClr val="tx1"/>
                </a:solidFill>
                <a:latin typeface="Times New Roman" panose="02020603050405020304" pitchFamily="18" charset="0"/>
              </a:defRPr>
            </a:lvl1pPr>
            <a:lvl2pPr marL="774700">
              <a:defRPr sz="2400">
                <a:solidFill>
                  <a:schemeClr val="tx1"/>
                </a:solidFill>
                <a:latin typeface="Times New Roman" panose="02020603050405020304" pitchFamily="18" charset="0"/>
              </a:defRPr>
            </a:lvl2pPr>
            <a:lvl3pPr marL="965200">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Use the </a:t>
            </a:r>
            <a:r>
              <a:rPr lang="en-US" altLang="en-US">
                <a:latin typeface="Arial" panose="020B0604020202020204" pitchFamily="34" charset="0"/>
                <a:cs typeface="Times New Roman" panose="02020603050405020304" pitchFamily="18" charset="0"/>
              </a:rPr>
              <a:t>maximal accumulated oxygen deficit test, the critical power test, or the </a:t>
            </a:r>
            <a:r>
              <a:rPr lang="en-US" altLang="en-US">
                <a:latin typeface="Arial" panose="020B0604020202020204" pitchFamily="34" charset="0"/>
              </a:rPr>
              <a:t>Wingate anaerobic test which also show good promise for estimating </a:t>
            </a:r>
            <a:r>
              <a:rPr lang="en-US" altLang="en-US">
                <a:latin typeface="Arial" panose="020B0604020202020204" pitchFamily="34" charset="0"/>
                <a:cs typeface="Times New Roman" panose="02020603050405020304" pitchFamily="18" charset="0"/>
              </a:rPr>
              <a:t>the metabolic potential of anaerobic capacity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987"/>
                                        </p:tgtEl>
                                        <p:attrNameLst>
                                          <p:attrName>style.visibility</p:attrName>
                                        </p:attrNameLst>
                                      </p:cBhvr>
                                      <p:to>
                                        <p:strVal val="visible"/>
                                      </p:to>
                                    </p:set>
                                    <p:animEffect transition="in" filter="wipe(left)">
                                      <p:cBhvr>
                                        <p:cTn id="7" dur="500"/>
                                        <p:tgtEl>
                                          <p:spTgt spid="419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988"/>
                                        </p:tgtEl>
                                        <p:attrNameLst>
                                          <p:attrName>style.visibility</p:attrName>
                                        </p:attrNameLst>
                                      </p:cBhvr>
                                      <p:to>
                                        <p:strVal val="visible"/>
                                      </p:to>
                                    </p:set>
                                    <p:animEffect transition="in" filter="wipe(left)">
                                      <p:cBhvr>
                                        <p:cTn id="12" dur="500"/>
                                        <p:tgtEl>
                                          <p:spTgt spid="419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989"/>
                                        </p:tgtEl>
                                        <p:attrNameLst>
                                          <p:attrName>style.visibility</p:attrName>
                                        </p:attrNameLst>
                                      </p:cBhvr>
                                      <p:to>
                                        <p:strVal val="visible"/>
                                      </p:to>
                                    </p:set>
                                    <p:animEffect transition="in" filter="wipe(left)">
                                      <p:cBhvr>
                                        <p:cTn id="17" dur="500"/>
                                        <p:tgtEl>
                                          <p:spTgt spid="4198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991"/>
                                        </p:tgtEl>
                                        <p:attrNameLst>
                                          <p:attrName>style.visibility</p:attrName>
                                        </p:attrNameLst>
                                      </p:cBhvr>
                                      <p:to>
                                        <p:strVal val="visible"/>
                                      </p:to>
                                    </p:set>
                                    <p:animEffect transition="in" filter="wipe(left)">
                                      <p:cBhvr>
                                        <p:cTn id="22" dur="500"/>
                                        <p:tgtEl>
                                          <p:spTgt spid="4199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1993"/>
                                        </p:tgtEl>
                                        <p:attrNameLst>
                                          <p:attrName>style.visibility</p:attrName>
                                        </p:attrNameLst>
                                      </p:cBhvr>
                                      <p:to>
                                        <p:strVal val="visible"/>
                                      </p:to>
                                    </p:set>
                                    <p:animEffect transition="in" filter="wipe(left)">
                                      <p:cBhvr>
                                        <p:cTn id="27" dur="500"/>
                                        <p:tgtEl>
                                          <p:spTgt spid="419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autoUpdateAnimBg="0"/>
      <p:bldP spid="41988" grpId="0" autoUpdateAnimBg="0"/>
      <p:bldP spid="41989" grpId="0" autoUpdateAnimBg="0"/>
      <p:bldP spid="41991" grpId="0" autoUpdateAnimBg="0"/>
      <p:bldP spid="41993"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a:extLst>
              <a:ext uri="{FF2B5EF4-FFF2-40B4-BE49-F238E27FC236}">
                <a16:creationId xmlns:a16="http://schemas.microsoft.com/office/drawing/2014/main" id="{2921E3AB-8D9B-4903-A13B-CE2E4CD184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3011" name="Text Box 3">
            <a:extLst>
              <a:ext uri="{FF2B5EF4-FFF2-40B4-BE49-F238E27FC236}">
                <a16:creationId xmlns:a16="http://schemas.microsoft.com/office/drawing/2014/main" id="{611D9887-92B6-439A-869A-945CDA1333EA}"/>
              </a:ext>
            </a:extLst>
          </p:cNvPr>
          <p:cNvSpPr txBox="1">
            <a:spLocks noChangeArrowheads="1"/>
          </p:cNvSpPr>
          <p:nvPr/>
        </p:nvSpPr>
        <p:spPr bwMode="auto">
          <a:xfrm>
            <a:off x="381000" y="533400"/>
            <a:ext cx="8763000"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pPr>
            <a:r>
              <a:rPr lang="en-US" altLang="en-US" sz="3400" b="1">
                <a:solidFill>
                  <a:schemeClr val="accent2"/>
                </a:solidFill>
                <a:latin typeface="Arial" panose="020B0604020202020204" pitchFamily="34" charset="0"/>
              </a:rPr>
              <a:t>OXYGEN DEFICIT AND EPOC</a:t>
            </a:r>
            <a:endParaRPr lang="en-US" altLang="en-US" b="1">
              <a:latin typeface="Arial" panose="020B0604020202020204" pitchFamily="34" charset="0"/>
            </a:endParaRPr>
          </a:p>
        </p:txBody>
      </p:sp>
      <p:pic>
        <p:nvPicPr>
          <p:cNvPr id="43014" name="Picture 6">
            <a:extLst>
              <a:ext uri="{FF2B5EF4-FFF2-40B4-BE49-F238E27FC236}">
                <a16:creationId xmlns:a16="http://schemas.microsoft.com/office/drawing/2014/main" id="{50471516-DF3C-4182-9C20-680AF4943F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3" y="1773238"/>
            <a:ext cx="8836025" cy="40116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011"/>
                                        </p:tgtEl>
                                        <p:attrNameLst>
                                          <p:attrName>style.visibility</p:attrName>
                                        </p:attrNameLst>
                                      </p:cBhvr>
                                      <p:to>
                                        <p:strVal val="visible"/>
                                      </p:to>
                                    </p:set>
                                    <p:animEffect transition="in" filter="wipe(left)">
                                      <p:cBhvr>
                                        <p:cTn id="7" dur="500"/>
                                        <p:tgtEl>
                                          <p:spTgt spid="43011"/>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43014"/>
                                        </p:tgtEl>
                                        <p:attrNameLst>
                                          <p:attrName>style.visibility</p:attrName>
                                        </p:attrNameLst>
                                      </p:cBhvr>
                                      <p:to>
                                        <p:strVal val="visible"/>
                                      </p:to>
                                    </p:set>
                                    <p:anim calcmode="lin" valueType="num">
                                      <p:cBhvr>
                                        <p:cTn id="11" dur="500" fill="hold"/>
                                        <p:tgtEl>
                                          <p:spTgt spid="43014"/>
                                        </p:tgtEl>
                                        <p:attrNameLst>
                                          <p:attrName>ppt_w</p:attrName>
                                        </p:attrNameLst>
                                      </p:cBhvr>
                                      <p:tavLst>
                                        <p:tav tm="0">
                                          <p:val>
                                            <p:fltVal val="0"/>
                                          </p:val>
                                        </p:tav>
                                        <p:tav tm="100000">
                                          <p:val>
                                            <p:strVal val="#ppt_w"/>
                                          </p:val>
                                        </p:tav>
                                      </p:tavLst>
                                    </p:anim>
                                    <p:anim calcmode="lin" valueType="num">
                                      <p:cBhvr>
                                        <p:cTn id="12" dur="500" fill="hold"/>
                                        <p:tgtEl>
                                          <p:spTgt spid="43014"/>
                                        </p:tgtEl>
                                        <p:attrNameLst>
                                          <p:attrName>ppt_h</p:attrName>
                                        </p:attrNameLst>
                                      </p:cBhvr>
                                      <p:tavLst>
                                        <p:tav tm="0">
                                          <p:val>
                                            <p:fltVal val="0"/>
                                          </p:val>
                                        </p:tav>
                                        <p:tav tm="100000">
                                          <p:val>
                                            <p:strVal val="#ppt_h"/>
                                          </p:val>
                                        </p:tav>
                                      </p:tavLst>
                                    </p:anim>
                                    <p:anim calcmode="lin" valueType="num">
                                      <p:cBhvr>
                                        <p:cTn id="13" dur="500" fill="hold"/>
                                        <p:tgtEl>
                                          <p:spTgt spid="43014"/>
                                        </p:tgtEl>
                                        <p:attrNameLst>
                                          <p:attrName>ppt_x</p:attrName>
                                        </p:attrNameLst>
                                      </p:cBhvr>
                                      <p:tavLst>
                                        <p:tav tm="0">
                                          <p:val>
                                            <p:fltVal val="0.5"/>
                                          </p:val>
                                        </p:tav>
                                        <p:tav tm="100000">
                                          <p:val>
                                            <p:strVal val="#ppt_x"/>
                                          </p:val>
                                        </p:tav>
                                      </p:tavLst>
                                    </p:anim>
                                    <p:anim calcmode="lin" valueType="num">
                                      <p:cBhvr>
                                        <p:cTn id="14" dur="500" fill="hold"/>
                                        <p:tgtEl>
                                          <p:spTgt spid="430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a:extLst>
              <a:ext uri="{FF2B5EF4-FFF2-40B4-BE49-F238E27FC236}">
                <a16:creationId xmlns:a16="http://schemas.microsoft.com/office/drawing/2014/main" id="{089C1402-B832-4BD9-A460-E681148D04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4035" name="Text Box 3">
            <a:extLst>
              <a:ext uri="{FF2B5EF4-FFF2-40B4-BE49-F238E27FC236}">
                <a16:creationId xmlns:a16="http://schemas.microsoft.com/office/drawing/2014/main" id="{A06D1665-59D5-4918-9477-4FB1B8DF402E}"/>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400" b="1">
                <a:solidFill>
                  <a:schemeClr val="accent2"/>
                </a:solidFill>
                <a:latin typeface="Arial" panose="020B0604020202020204" pitchFamily="34" charset="0"/>
              </a:rPr>
              <a:t>Factors Responsible for EPOC</a:t>
            </a:r>
          </a:p>
        </p:txBody>
      </p:sp>
      <p:sp>
        <p:nvSpPr>
          <p:cNvPr id="44036" name="Text Box 4">
            <a:extLst>
              <a:ext uri="{FF2B5EF4-FFF2-40B4-BE49-F238E27FC236}">
                <a16:creationId xmlns:a16="http://schemas.microsoft.com/office/drawing/2014/main" id="{0CAEB8B5-2C3F-4A59-95FC-A22C2424AE0A}"/>
              </a:ext>
            </a:extLst>
          </p:cNvPr>
          <p:cNvSpPr txBox="1">
            <a:spLocks noChangeArrowheads="1"/>
          </p:cNvSpPr>
          <p:nvPr/>
        </p:nvSpPr>
        <p:spPr bwMode="auto">
          <a:xfrm>
            <a:off x="609600" y="1631950"/>
            <a:ext cx="83058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Rebuilding depleted ATP supplies</a:t>
            </a:r>
          </a:p>
        </p:txBody>
      </p:sp>
      <p:sp>
        <p:nvSpPr>
          <p:cNvPr id="44037" name="Text Box 5">
            <a:extLst>
              <a:ext uri="{FF2B5EF4-FFF2-40B4-BE49-F238E27FC236}">
                <a16:creationId xmlns:a16="http://schemas.microsoft.com/office/drawing/2014/main" id="{EC244381-4304-4FC0-B5EA-528873BB66C8}"/>
              </a:ext>
            </a:extLst>
          </p:cNvPr>
          <p:cNvSpPr txBox="1">
            <a:spLocks noChangeArrowheads="1"/>
          </p:cNvSpPr>
          <p:nvPr/>
        </p:nvSpPr>
        <p:spPr bwMode="auto">
          <a:xfrm>
            <a:off x="609600" y="2133600"/>
            <a:ext cx="83820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Clearing lactate produced by anaerobic metabolism</a:t>
            </a:r>
          </a:p>
        </p:txBody>
      </p:sp>
      <p:sp>
        <p:nvSpPr>
          <p:cNvPr id="44038" name="Text Box 6">
            <a:extLst>
              <a:ext uri="{FF2B5EF4-FFF2-40B4-BE49-F238E27FC236}">
                <a16:creationId xmlns:a16="http://schemas.microsoft.com/office/drawing/2014/main" id="{BB7E102A-86D2-4994-A4DC-749B43553819}"/>
              </a:ext>
            </a:extLst>
          </p:cNvPr>
          <p:cNvSpPr txBox="1">
            <a:spLocks noChangeArrowheads="1"/>
          </p:cNvSpPr>
          <p:nvPr/>
        </p:nvSpPr>
        <p:spPr bwMode="auto">
          <a:xfrm>
            <a:off x="609600" y="2627313"/>
            <a:ext cx="8382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Replenishing O</a:t>
            </a:r>
            <a:r>
              <a:rPr lang="en-US" altLang="en-US" baseline="-25000">
                <a:latin typeface="Arial" panose="020B0604020202020204" pitchFamily="34" charset="0"/>
              </a:rPr>
              <a:t>2</a:t>
            </a:r>
            <a:r>
              <a:rPr lang="en-US" altLang="en-US">
                <a:latin typeface="Arial" panose="020B0604020202020204" pitchFamily="34" charset="0"/>
              </a:rPr>
              <a:t> supplies borrowed from hemoglobin </a:t>
            </a:r>
            <a:br>
              <a:rPr lang="en-US" altLang="en-US">
                <a:latin typeface="Arial" panose="020B0604020202020204" pitchFamily="34" charset="0"/>
              </a:rPr>
            </a:br>
            <a:r>
              <a:rPr lang="en-US" altLang="en-US">
                <a:latin typeface="Arial" panose="020B0604020202020204" pitchFamily="34" charset="0"/>
              </a:rPr>
              <a:t>and myoglobin</a:t>
            </a:r>
          </a:p>
        </p:txBody>
      </p:sp>
      <p:sp>
        <p:nvSpPr>
          <p:cNvPr id="44039" name="Text Box 7">
            <a:extLst>
              <a:ext uri="{FF2B5EF4-FFF2-40B4-BE49-F238E27FC236}">
                <a16:creationId xmlns:a16="http://schemas.microsoft.com/office/drawing/2014/main" id="{B369D0A0-4693-40AD-AFEC-8CCA627BCFA6}"/>
              </a:ext>
            </a:extLst>
          </p:cNvPr>
          <p:cNvSpPr txBox="1">
            <a:spLocks noChangeArrowheads="1"/>
          </p:cNvSpPr>
          <p:nvPr/>
        </p:nvSpPr>
        <p:spPr bwMode="auto">
          <a:xfrm>
            <a:off x="609600" y="3448050"/>
            <a:ext cx="83820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Removing CO</a:t>
            </a:r>
            <a:r>
              <a:rPr lang="en-US" altLang="en-US" baseline="-25000">
                <a:latin typeface="Arial" panose="020B0604020202020204" pitchFamily="34" charset="0"/>
              </a:rPr>
              <a:t>2</a:t>
            </a:r>
            <a:r>
              <a:rPr lang="en-US" altLang="en-US">
                <a:latin typeface="Arial" panose="020B0604020202020204" pitchFamily="34" charset="0"/>
              </a:rPr>
              <a:t> that has accumulated in body tissues</a:t>
            </a:r>
          </a:p>
        </p:txBody>
      </p:sp>
      <p:sp>
        <p:nvSpPr>
          <p:cNvPr id="44040" name="Text Box 8">
            <a:extLst>
              <a:ext uri="{FF2B5EF4-FFF2-40B4-BE49-F238E27FC236}">
                <a16:creationId xmlns:a16="http://schemas.microsoft.com/office/drawing/2014/main" id="{3DB2B7A8-C174-4A49-845E-D1C5307CF64E}"/>
              </a:ext>
            </a:extLst>
          </p:cNvPr>
          <p:cNvSpPr txBox="1">
            <a:spLocks noChangeArrowheads="1"/>
          </p:cNvSpPr>
          <p:nvPr/>
        </p:nvSpPr>
        <p:spPr bwMode="auto">
          <a:xfrm>
            <a:off x="609600" y="3948113"/>
            <a:ext cx="83820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Increased metabolic and respiratory rates due to increased body temperature and norepinephrine and epinephrine levels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035"/>
                                        </p:tgtEl>
                                        <p:attrNameLst>
                                          <p:attrName>style.visibility</p:attrName>
                                        </p:attrNameLst>
                                      </p:cBhvr>
                                      <p:to>
                                        <p:strVal val="visible"/>
                                      </p:to>
                                    </p:set>
                                    <p:animEffect transition="in" filter="wipe(left)">
                                      <p:cBhvr>
                                        <p:cTn id="7" dur="500"/>
                                        <p:tgtEl>
                                          <p:spTgt spid="440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4036"/>
                                        </p:tgtEl>
                                        <p:attrNameLst>
                                          <p:attrName>style.visibility</p:attrName>
                                        </p:attrNameLst>
                                      </p:cBhvr>
                                      <p:to>
                                        <p:strVal val="visible"/>
                                      </p:to>
                                    </p:set>
                                    <p:animEffect transition="in" filter="wipe(left)">
                                      <p:cBhvr>
                                        <p:cTn id="12" dur="500"/>
                                        <p:tgtEl>
                                          <p:spTgt spid="440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4037"/>
                                        </p:tgtEl>
                                        <p:attrNameLst>
                                          <p:attrName>style.visibility</p:attrName>
                                        </p:attrNameLst>
                                      </p:cBhvr>
                                      <p:to>
                                        <p:strVal val="visible"/>
                                      </p:to>
                                    </p:set>
                                    <p:animEffect transition="in" filter="wipe(left)">
                                      <p:cBhvr>
                                        <p:cTn id="17" dur="500"/>
                                        <p:tgtEl>
                                          <p:spTgt spid="4403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4038"/>
                                        </p:tgtEl>
                                        <p:attrNameLst>
                                          <p:attrName>style.visibility</p:attrName>
                                        </p:attrNameLst>
                                      </p:cBhvr>
                                      <p:to>
                                        <p:strVal val="visible"/>
                                      </p:to>
                                    </p:set>
                                    <p:animEffect transition="in" filter="wipe(left)">
                                      <p:cBhvr>
                                        <p:cTn id="22" dur="500"/>
                                        <p:tgtEl>
                                          <p:spTgt spid="4403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4039"/>
                                        </p:tgtEl>
                                        <p:attrNameLst>
                                          <p:attrName>style.visibility</p:attrName>
                                        </p:attrNameLst>
                                      </p:cBhvr>
                                      <p:to>
                                        <p:strVal val="visible"/>
                                      </p:to>
                                    </p:set>
                                    <p:animEffect transition="in" filter="wipe(left)">
                                      <p:cBhvr>
                                        <p:cTn id="27" dur="500"/>
                                        <p:tgtEl>
                                          <p:spTgt spid="4403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4040"/>
                                        </p:tgtEl>
                                        <p:attrNameLst>
                                          <p:attrName>style.visibility</p:attrName>
                                        </p:attrNameLst>
                                      </p:cBhvr>
                                      <p:to>
                                        <p:strVal val="visible"/>
                                      </p:to>
                                    </p:set>
                                    <p:animEffect transition="in" filter="wipe(left)">
                                      <p:cBhvr>
                                        <p:cTn id="32" dur="500"/>
                                        <p:tgtEl>
                                          <p:spTgt spid="44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autoUpdateAnimBg="0"/>
      <p:bldP spid="44036" grpId="0" autoUpdateAnimBg="0"/>
      <p:bldP spid="44037" grpId="0" autoUpdateAnimBg="0"/>
      <p:bldP spid="44038" grpId="0" autoUpdateAnimBg="0"/>
      <p:bldP spid="44039" grpId="0" autoUpdateAnimBg="0"/>
      <p:bldP spid="44040"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a:extLst>
              <a:ext uri="{FF2B5EF4-FFF2-40B4-BE49-F238E27FC236}">
                <a16:creationId xmlns:a16="http://schemas.microsoft.com/office/drawing/2014/main" id="{89C2ABB8-1D1E-4AD7-A69F-711A8E0229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5059" name="Text Box 3">
            <a:extLst>
              <a:ext uri="{FF2B5EF4-FFF2-40B4-BE49-F238E27FC236}">
                <a16:creationId xmlns:a16="http://schemas.microsoft.com/office/drawing/2014/main" id="{59CB365B-4D77-4DFA-98E0-055C4EC39B03}"/>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400" b="1">
                <a:solidFill>
                  <a:schemeClr val="accent2"/>
                </a:solidFill>
                <a:latin typeface="Arial" panose="020B0604020202020204" pitchFamily="34" charset="0"/>
              </a:rPr>
              <a:t>Lactate Threshold</a:t>
            </a:r>
          </a:p>
        </p:txBody>
      </p:sp>
      <p:sp>
        <p:nvSpPr>
          <p:cNvPr id="45060" name="Text Box 4">
            <a:extLst>
              <a:ext uri="{FF2B5EF4-FFF2-40B4-BE49-F238E27FC236}">
                <a16:creationId xmlns:a16="http://schemas.microsoft.com/office/drawing/2014/main" id="{9244B4EB-89EE-4C24-8449-8FE8C50DDF50}"/>
              </a:ext>
            </a:extLst>
          </p:cNvPr>
          <p:cNvSpPr txBox="1">
            <a:spLocks noChangeArrowheads="1"/>
          </p:cNvSpPr>
          <p:nvPr/>
        </p:nvSpPr>
        <p:spPr bwMode="auto">
          <a:xfrm>
            <a:off x="609600" y="1631950"/>
            <a:ext cx="83058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The point at which blood lactate begins to accumulate above resting levels during exercise of increasing intensity, where lactate production exceeds lactate clearance</a:t>
            </a:r>
          </a:p>
        </p:txBody>
      </p:sp>
      <p:sp>
        <p:nvSpPr>
          <p:cNvPr id="45061" name="Text Box 5">
            <a:extLst>
              <a:ext uri="{FF2B5EF4-FFF2-40B4-BE49-F238E27FC236}">
                <a16:creationId xmlns:a16="http://schemas.microsoft.com/office/drawing/2014/main" id="{077F2468-E9A6-42F1-A08F-108D35D92AC2}"/>
              </a:ext>
            </a:extLst>
          </p:cNvPr>
          <p:cNvSpPr txBox="1">
            <a:spLocks noChangeArrowheads="1"/>
          </p:cNvSpPr>
          <p:nvPr/>
        </p:nvSpPr>
        <p:spPr bwMode="auto">
          <a:xfrm>
            <a:off x="609600" y="3125788"/>
            <a:ext cx="83820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Sudden increase in blood lactate with increasing effort can be the result of an increase in the production of lactate or a decrease in the removal of lactate from the blood</a:t>
            </a:r>
          </a:p>
        </p:txBody>
      </p:sp>
      <p:sp>
        <p:nvSpPr>
          <p:cNvPr id="45062" name="Text Box 6">
            <a:extLst>
              <a:ext uri="{FF2B5EF4-FFF2-40B4-BE49-F238E27FC236}">
                <a16:creationId xmlns:a16="http://schemas.microsoft.com/office/drawing/2014/main" id="{6D55A7CB-5523-40B0-A976-7D950402F7B1}"/>
              </a:ext>
            </a:extLst>
          </p:cNvPr>
          <p:cNvSpPr txBox="1">
            <a:spLocks noChangeArrowheads="1"/>
          </p:cNvSpPr>
          <p:nvPr/>
        </p:nvSpPr>
        <p:spPr bwMode="auto">
          <a:xfrm>
            <a:off x="609600" y="4286250"/>
            <a:ext cx="8382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Can indicate potential for endurance exercise; lactate formation contributes to fatigue</a:t>
            </a:r>
          </a:p>
        </p:txBody>
      </p:sp>
      <p:pic>
        <p:nvPicPr>
          <p:cNvPr id="45063" name="Picture 7">
            <a:extLst>
              <a:ext uri="{FF2B5EF4-FFF2-40B4-BE49-F238E27FC236}">
                <a16:creationId xmlns:a16="http://schemas.microsoft.com/office/drawing/2014/main" id="{56DD3E21-55BE-4521-BAF3-BBAA7B21D9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5638800"/>
            <a:ext cx="2741613" cy="1054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45063"/>
                                        </p:tgtEl>
                                        <p:attrNameLst>
                                          <p:attrName>style.visibility</p:attrName>
                                        </p:attrNameLst>
                                      </p:cBhvr>
                                      <p:to>
                                        <p:strVal val="visible"/>
                                      </p:to>
                                    </p:set>
                                    <p:animEffect transition="in" filter="wipe(down)">
                                      <p:cBhvr>
                                        <p:cTn id="7" dur="500"/>
                                        <p:tgtEl>
                                          <p:spTgt spid="4506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5059"/>
                                        </p:tgtEl>
                                        <p:attrNameLst>
                                          <p:attrName>style.visibility</p:attrName>
                                        </p:attrNameLst>
                                      </p:cBhvr>
                                      <p:to>
                                        <p:strVal val="visible"/>
                                      </p:to>
                                    </p:set>
                                    <p:animEffect transition="in" filter="wipe(left)">
                                      <p:cBhvr>
                                        <p:cTn id="11" dur="500"/>
                                        <p:tgtEl>
                                          <p:spTgt spid="4505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5060"/>
                                        </p:tgtEl>
                                        <p:attrNameLst>
                                          <p:attrName>style.visibility</p:attrName>
                                        </p:attrNameLst>
                                      </p:cBhvr>
                                      <p:to>
                                        <p:strVal val="visible"/>
                                      </p:to>
                                    </p:set>
                                    <p:animEffect transition="in" filter="wipe(left)">
                                      <p:cBhvr>
                                        <p:cTn id="16" dur="500"/>
                                        <p:tgtEl>
                                          <p:spTgt spid="4506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5061"/>
                                        </p:tgtEl>
                                        <p:attrNameLst>
                                          <p:attrName>style.visibility</p:attrName>
                                        </p:attrNameLst>
                                      </p:cBhvr>
                                      <p:to>
                                        <p:strVal val="visible"/>
                                      </p:to>
                                    </p:set>
                                    <p:animEffect transition="in" filter="wipe(left)">
                                      <p:cBhvr>
                                        <p:cTn id="21" dur="500"/>
                                        <p:tgtEl>
                                          <p:spTgt spid="4506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5062"/>
                                        </p:tgtEl>
                                        <p:attrNameLst>
                                          <p:attrName>style.visibility</p:attrName>
                                        </p:attrNameLst>
                                      </p:cBhvr>
                                      <p:to>
                                        <p:strVal val="visible"/>
                                      </p:to>
                                    </p:set>
                                    <p:animEffect transition="in" filter="wipe(left)">
                                      <p:cBhvr>
                                        <p:cTn id="26" dur="500"/>
                                        <p:tgtEl>
                                          <p:spTgt spid="45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autoUpdateAnimBg="0"/>
      <p:bldP spid="45060" grpId="0" autoUpdateAnimBg="0"/>
      <p:bldP spid="45061" grpId="0" autoUpdateAnimBg="0"/>
      <p:bldP spid="45062"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a:extLst>
              <a:ext uri="{FF2B5EF4-FFF2-40B4-BE49-F238E27FC236}">
                <a16:creationId xmlns:a16="http://schemas.microsoft.com/office/drawing/2014/main" id="{C684E42B-1372-4DB1-B0DA-C43520A82B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6084" name="Text Box 4">
            <a:extLst>
              <a:ext uri="{FF2B5EF4-FFF2-40B4-BE49-F238E27FC236}">
                <a16:creationId xmlns:a16="http://schemas.microsoft.com/office/drawing/2014/main" id="{800CF475-265B-4B2C-B8D5-ABE38E8EBF26}"/>
              </a:ext>
            </a:extLst>
          </p:cNvPr>
          <p:cNvSpPr txBox="1">
            <a:spLocks noChangeArrowheads="1"/>
          </p:cNvSpPr>
          <p:nvPr/>
        </p:nvSpPr>
        <p:spPr bwMode="auto">
          <a:xfrm>
            <a:off x="381000" y="533400"/>
            <a:ext cx="87630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50000"/>
              </a:spcBef>
            </a:pPr>
            <a:r>
              <a:rPr lang="en-US" altLang="en-US" sz="3400" b="1">
                <a:solidFill>
                  <a:schemeClr val="accent2"/>
                </a:solidFill>
                <a:latin typeface="Arial" panose="020B0604020202020204" pitchFamily="34" charset="0"/>
              </a:rPr>
              <a:t>EXERCISE INTENSITY AND BLOOD LACTATE ACCUMULATION</a:t>
            </a:r>
            <a:endParaRPr lang="en-US" altLang="en-US" b="1">
              <a:latin typeface="Arial" panose="020B0604020202020204" pitchFamily="34" charset="0"/>
            </a:endParaRPr>
          </a:p>
        </p:txBody>
      </p:sp>
      <p:pic>
        <p:nvPicPr>
          <p:cNvPr id="46086" name="Picture 6">
            <a:extLst>
              <a:ext uri="{FF2B5EF4-FFF2-40B4-BE49-F238E27FC236}">
                <a16:creationId xmlns:a16="http://schemas.microsoft.com/office/drawing/2014/main" id="{251D999B-CAD7-46B0-B02F-4AFFA678EF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3550" y="1530350"/>
            <a:ext cx="5676900" cy="4838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084"/>
                                        </p:tgtEl>
                                        <p:attrNameLst>
                                          <p:attrName>style.visibility</p:attrName>
                                        </p:attrNameLst>
                                      </p:cBhvr>
                                      <p:to>
                                        <p:strVal val="visible"/>
                                      </p:to>
                                    </p:set>
                                    <p:animEffect transition="in" filter="wipe(left)">
                                      <p:cBhvr>
                                        <p:cTn id="7" dur="500"/>
                                        <p:tgtEl>
                                          <p:spTgt spid="46084"/>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46086"/>
                                        </p:tgtEl>
                                        <p:attrNameLst>
                                          <p:attrName>style.visibility</p:attrName>
                                        </p:attrNameLst>
                                      </p:cBhvr>
                                      <p:to>
                                        <p:strVal val="visible"/>
                                      </p:to>
                                    </p:set>
                                    <p:anim calcmode="lin" valueType="num">
                                      <p:cBhvr>
                                        <p:cTn id="11" dur="500" fill="hold"/>
                                        <p:tgtEl>
                                          <p:spTgt spid="46086"/>
                                        </p:tgtEl>
                                        <p:attrNameLst>
                                          <p:attrName>ppt_w</p:attrName>
                                        </p:attrNameLst>
                                      </p:cBhvr>
                                      <p:tavLst>
                                        <p:tav tm="0">
                                          <p:val>
                                            <p:fltVal val="0"/>
                                          </p:val>
                                        </p:tav>
                                        <p:tav tm="100000">
                                          <p:val>
                                            <p:strVal val="#ppt_w"/>
                                          </p:val>
                                        </p:tav>
                                      </p:tavLst>
                                    </p:anim>
                                    <p:anim calcmode="lin" valueType="num">
                                      <p:cBhvr>
                                        <p:cTn id="12" dur="500" fill="hold"/>
                                        <p:tgtEl>
                                          <p:spTgt spid="46086"/>
                                        </p:tgtEl>
                                        <p:attrNameLst>
                                          <p:attrName>ppt_h</p:attrName>
                                        </p:attrNameLst>
                                      </p:cBhvr>
                                      <p:tavLst>
                                        <p:tav tm="0">
                                          <p:val>
                                            <p:fltVal val="0"/>
                                          </p:val>
                                        </p:tav>
                                        <p:tav tm="100000">
                                          <p:val>
                                            <p:strVal val="#ppt_h"/>
                                          </p:val>
                                        </p:tav>
                                      </p:tavLst>
                                    </p:anim>
                                    <p:anim calcmode="lin" valueType="num">
                                      <p:cBhvr>
                                        <p:cTn id="13" dur="500" fill="hold"/>
                                        <p:tgtEl>
                                          <p:spTgt spid="46086"/>
                                        </p:tgtEl>
                                        <p:attrNameLst>
                                          <p:attrName>ppt_x</p:attrName>
                                        </p:attrNameLst>
                                      </p:cBhvr>
                                      <p:tavLst>
                                        <p:tav tm="0">
                                          <p:val>
                                            <p:fltVal val="0.5"/>
                                          </p:val>
                                        </p:tav>
                                        <p:tav tm="100000">
                                          <p:val>
                                            <p:strVal val="#ppt_x"/>
                                          </p:val>
                                        </p:tav>
                                      </p:tavLst>
                                    </p:anim>
                                    <p:anim calcmode="lin" valueType="num">
                                      <p:cBhvr>
                                        <p:cTn id="14" dur="500" fill="hold"/>
                                        <p:tgtEl>
                                          <p:spTgt spid="4608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FA48F31D-F233-4FF3-B807-48A5DB4732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195" name="Text Box 3">
            <a:extLst>
              <a:ext uri="{FF2B5EF4-FFF2-40B4-BE49-F238E27FC236}">
                <a16:creationId xmlns:a16="http://schemas.microsoft.com/office/drawing/2014/main" id="{94F278F9-954A-457D-A04D-255E8868F72E}"/>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400" b="1">
                <a:solidFill>
                  <a:schemeClr val="accent2"/>
                </a:solidFill>
                <a:latin typeface="Arial" panose="020B0604020202020204" pitchFamily="34" charset="0"/>
              </a:rPr>
              <a:t>Energy Sources</a:t>
            </a:r>
          </a:p>
        </p:txBody>
      </p:sp>
      <p:sp>
        <p:nvSpPr>
          <p:cNvPr id="8196" name="Text Box 4">
            <a:extLst>
              <a:ext uri="{FF2B5EF4-FFF2-40B4-BE49-F238E27FC236}">
                <a16:creationId xmlns:a16="http://schemas.microsoft.com/office/drawing/2014/main" id="{9B17F9B9-91C7-42DC-91E5-AF5CF41E7E67}"/>
              </a:ext>
            </a:extLst>
          </p:cNvPr>
          <p:cNvSpPr txBox="1">
            <a:spLocks noChangeArrowheads="1"/>
          </p:cNvSpPr>
          <p:nvPr/>
        </p:nvSpPr>
        <p:spPr bwMode="auto">
          <a:xfrm>
            <a:off x="609600" y="1631950"/>
            <a:ext cx="83058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At rest, the body uses carbohydrates and fats for energy.</a:t>
            </a:r>
          </a:p>
        </p:txBody>
      </p:sp>
      <p:sp>
        <p:nvSpPr>
          <p:cNvPr id="8197" name="Text Box 5">
            <a:extLst>
              <a:ext uri="{FF2B5EF4-FFF2-40B4-BE49-F238E27FC236}">
                <a16:creationId xmlns:a16="http://schemas.microsoft.com/office/drawing/2014/main" id="{1A3F78A1-B3F5-46A3-BCBE-334E1C1C4701}"/>
              </a:ext>
            </a:extLst>
          </p:cNvPr>
          <p:cNvSpPr txBox="1">
            <a:spLocks noChangeArrowheads="1"/>
          </p:cNvSpPr>
          <p:nvPr/>
        </p:nvSpPr>
        <p:spPr bwMode="auto">
          <a:xfrm>
            <a:off x="609600" y="2133600"/>
            <a:ext cx="8382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Protein provides little energy for cellular activity, but serves as building blocks for the body's tissues.</a:t>
            </a:r>
          </a:p>
        </p:txBody>
      </p:sp>
      <p:sp>
        <p:nvSpPr>
          <p:cNvPr id="8198" name="Text Box 6">
            <a:extLst>
              <a:ext uri="{FF2B5EF4-FFF2-40B4-BE49-F238E27FC236}">
                <a16:creationId xmlns:a16="http://schemas.microsoft.com/office/drawing/2014/main" id="{57820D7E-C68C-4FF0-A16C-C7B07B553172}"/>
              </a:ext>
            </a:extLst>
          </p:cNvPr>
          <p:cNvSpPr txBox="1">
            <a:spLocks noChangeArrowheads="1"/>
          </p:cNvSpPr>
          <p:nvPr/>
        </p:nvSpPr>
        <p:spPr bwMode="auto">
          <a:xfrm>
            <a:off x="609600" y="2960688"/>
            <a:ext cx="8382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During moderate to severe muscular effort, the body relies mostly on carbohydrate for fuel.</a:t>
            </a:r>
          </a:p>
        </p:txBody>
      </p:sp>
      <p:pic>
        <p:nvPicPr>
          <p:cNvPr id="8199" name="Picture 7">
            <a:extLst>
              <a:ext uri="{FF2B5EF4-FFF2-40B4-BE49-F238E27FC236}">
                <a16:creationId xmlns:a16="http://schemas.microsoft.com/office/drawing/2014/main" id="{27D4AEBE-9EB6-4C1B-BA86-0E6DBE3E19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6000750"/>
            <a:ext cx="2741613" cy="7096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8199"/>
                                        </p:tgtEl>
                                        <p:attrNameLst>
                                          <p:attrName>style.visibility</p:attrName>
                                        </p:attrNameLst>
                                      </p:cBhvr>
                                      <p:to>
                                        <p:strVal val="visible"/>
                                      </p:to>
                                    </p:set>
                                    <p:animEffect transition="in" filter="wipe(down)">
                                      <p:cBhvr>
                                        <p:cTn id="7" dur="500"/>
                                        <p:tgtEl>
                                          <p:spTgt spid="819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195"/>
                                        </p:tgtEl>
                                        <p:attrNameLst>
                                          <p:attrName>style.visibility</p:attrName>
                                        </p:attrNameLst>
                                      </p:cBhvr>
                                      <p:to>
                                        <p:strVal val="visible"/>
                                      </p:to>
                                    </p:set>
                                    <p:animEffect transition="in" filter="wipe(left)">
                                      <p:cBhvr>
                                        <p:cTn id="11" dur="500"/>
                                        <p:tgtEl>
                                          <p:spTgt spid="819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196"/>
                                        </p:tgtEl>
                                        <p:attrNameLst>
                                          <p:attrName>style.visibility</p:attrName>
                                        </p:attrNameLst>
                                      </p:cBhvr>
                                      <p:to>
                                        <p:strVal val="visible"/>
                                      </p:to>
                                    </p:set>
                                    <p:animEffect transition="in" filter="wipe(left)">
                                      <p:cBhvr>
                                        <p:cTn id="16" dur="500"/>
                                        <p:tgtEl>
                                          <p:spTgt spid="819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197"/>
                                        </p:tgtEl>
                                        <p:attrNameLst>
                                          <p:attrName>style.visibility</p:attrName>
                                        </p:attrNameLst>
                                      </p:cBhvr>
                                      <p:to>
                                        <p:strVal val="visible"/>
                                      </p:to>
                                    </p:set>
                                    <p:animEffect transition="in" filter="wipe(left)">
                                      <p:cBhvr>
                                        <p:cTn id="21" dur="500"/>
                                        <p:tgtEl>
                                          <p:spTgt spid="819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198"/>
                                        </p:tgtEl>
                                        <p:attrNameLst>
                                          <p:attrName>style.visibility</p:attrName>
                                        </p:attrNameLst>
                                      </p:cBhvr>
                                      <p:to>
                                        <p:strVal val="visible"/>
                                      </p:to>
                                    </p:set>
                                    <p:animEffect transition="in" filter="wipe(left)">
                                      <p:cBhvr>
                                        <p:cTn id="26"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P spid="8196" grpId="0" autoUpdateAnimBg="0"/>
      <p:bldP spid="8197" grpId="0" autoUpdateAnimBg="0"/>
      <p:bldP spid="8198"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a:extLst>
              <a:ext uri="{FF2B5EF4-FFF2-40B4-BE49-F238E27FC236}">
                <a16:creationId xmlns:a16="http://schemas.microsoft.com/office/drawing/2014/main" id="{29A9FFD7-4772-483B-8533-F7E012853B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7107" name="Text Box 3">
            <a:extLst>
              <a:ext uri="{FF2B5EF4-FFF2-40B4-BE49-F238E27FC236}">
                <a16:creationId xmlns:a16="http://schemas.microsoft.com/office/drawing/2014/main" id="{D65EE032-CA89-4AAC-A9AD-D00807621422}"/>
              </a:ext>
            </a:extLst>
          </p:cNvPr>
          <p:cNvSpPr txBox="1">
            <a:spLocks noChangeArrowheads="1"/>
          </p:cNvSpPr>
          <p:nvPr/>
        </p:nvSpPr>
        <p:spPr bwMode="auto">
          <a:xfrm>
            <a:off x="276225" y="260350"/>
            <a:ext cx="84105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400" b="1">
                <a:solidFill>
                  <a:schemeClr val="accent2"/>
                </a:solidFill>
                <a:latin typeface="Arial" panose="020B0604020202020204" pitchFamily="34" charset="0"/>
              </a:rPr>
              <a:t>Did You Know…?</a:t>
            </a:r>
            <a:endParaRPr lang="en-US" altLang="en-US" sz="3400" b="1">
              <a:latin typeface="Arial" panose="020B0604020202020204" pitchFamily="34" charset="0"/>
            </a:endParaRPr>
          </a:p>
        </p:txBody>
      </p:sp>
      <p:grpSp>
        <p:nvGrpSpPr>
          <p:cNvPr id="47108" name="Group 4">
            <a:extLst>
              <a:ext uri="{FF2B5EF4-FFF2-40B4-BE49-F238E27FC236}">
                <a16:creationId xmlns:a16="http://schemas.microsoft.com/office/drawing/2014/main" id="{C62F79E4-4484-4EB1-B2F5-D3D670C6001E}"/>
              </a:ext>
            </a:extLst>
          </p:cNvPr>
          <p:cNvGrpSpPr>
            <a:grpSpLocks/>
          </p:cNvGrpSpPr>
          <p:nvPr/>
        </p:nvGrpSpPr>
        <p:grpSpPr bwMode="auto">
          <a:xfrm>
            <a:off x="638175" y="1600200"/>
            <a:ext cx="7924800" cy="2282825"/>
            <a:chOff x="402" y="1008"/>
            <a:chExt cx="4992" cy="1438"/>
          </a:xfrm>
        </p:grpSpPr>
        <p:sp>
          <p:nvSpPr>
            <p:cNvPr id="47109" name="Text Box 5">
              <a:extLst>
                <a:ext uri="{FF2B5EF4-FFF2-40B4-BE49-F238E27FC236}">
                  <a16:creationId xmlns:a16="http://schemas.microsoft.com/office/drawing/2014/main" id="{F383C803-E9F9-4085-9560-1063F8574DC5}"/>
                </a:ext>
              </a:extLst>
            </p:cNvPr>
            <p:cNvSpPr txBox="1">
              <a:spLocks noChangeArrowheads="1"/>
            </p:cNvSpPr>
            <p:nvPr/>
          </p:nvSpPr>
          <p:spPr bwMode="auto">
            <a:xfrm>
              <a:off x="402" y="1008"/>
              <a:ext cx="4992" cy="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Arial" panose="020B0604020202020204" pitchFamily="34" charset="0"/>
                </a:rPr>
                <a:t>Lactate threshold (LT), when expressed as a percentage of VO</a:t>
              </a:r>
              <a:r>
                <a:rPr lang="en-US" altLang="en-US" baseline="-25000">
                  <a:latin typeface="Arial" panose="020B0604020202020204" pitchFamily="34" charset="0"/>
                </a:rPr>
                <a:t>2</a:t>
              </a:r>
              <a:r>
                <a:rPr lang="en-US" altLang="en-US">
                  <a:latin typeface="Arial" panose="020B0604020202020204" pitchFamily="34" charset="0"/>
                </a:rPr>
                <a:t>max, is one of the best determinants of an athlete's pace in endurance events such as running and cycling. While untrained people typically have LT around 50% to 60% of their VO</a:t>
              </a:r>
              <a:r>
                <a:rPr lang="en-US" altLang="en-US" baseline="-25000">
                  <a:latin typeface="Arial" panose="020B0604020202020204" pitchFamily="34" charset="0"/>
                </a:rPr>
                <a:t>2</a:t>
              </a:r>
              <a:r>
                <a:rPr lang="en-US" altLang="en-US">
                  <a:latin typeface="Arial" panose="020B0604020202020204" pitchFamily="34" charset="0"/>
                </a:rPr>
                <a:t>max, elite athletes may not reach LT until around 70% or 80% VO</a:t>
              </a:r>
              <a:r>
                <a:rPr lang="en-US" altLang="en-US" baseline="-25000">
                  <a:latin typeface="Arial" panose="020B0604020202020204" pitchFamily="34" charset="0"/>
                </a:rPr>
                <a:t>2</a:t>
              </a:r>
              <a:r>
                <a:rPr lang="en-US" altLang="en-US">
                  <a:latin typeface="Arial" panose="020B0604020202020204" pitchFamily="34" charset="0"/>
                </a:rPr>
                <a:t>max.</a:t>
              </a:r>
            </a:p>
          </p:txBody>
        </p:sp>
        <p:sp>
          <p:nvSpPr>
            <p:cNvPr id="47110" name="Text Box 6">
              <a:extLst>
                <a:ext uri="{FF2B5EF4-FFF2-40B4-BE49-F238E27FC236}">
                  <a16:creationId xmlns:a16="http://schemas.microsoft.com/office/drawing/2014/main" id="{6B9A10A4-5EB3-4B2D-99C9-0E187BDA04CA}"/>
                </a:ext>
              </a:extLst>
            </p:cNvPr>
            <p:cNvSpPr txBox="1">
              <a:spLocks noChangeArrowheads="1"/>
            </p:cNvSpPr>
            <p:nvPr/>
          </p:nvSpPr>
          <p:spPr bwMode="auto">
            <a:xfrm>
              <a:off x="690" y="1086"/>
              <a:ext cx="10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latin typeface="Arial" panose="020B0604020202020204" pitchFamily="34" charset="0"/>
                </a:rPr>
                <a:t>.</a:t>
              </a:r>
            </a:p>
          </p:txBody>
        </p:sp>
        <p:sp>
          <p:nvSpPr>
            <p:cNvPr id="47111" name="Text Box 7">
              <a:extLst>
                <a:ext uri="{FF2B5EF4-FFF2-40B4-BE49-F238E27FC236}">
                  <a16:creationId xmlns:a16="http://schemas.microsoft.com/office/drawing/2014/main" id="{27F4CD1B-56A9-4B31-9A0F-47D242D9CDE4}"/>
                </a:ext>
              </a:extLst>
            </p:cNvPr>
            <p:cNvSpPr txBox="1">
              <a:spLocks noChangeArrowheads="1"/>
            </p:cNvSpPr>
            <p:nvPr/>
          </p:nvSpPr>
          <p:spPr bwMode="auto">
            <a:xfrm>
              <a:off x="2202" y="1776"/>
              <a:ext cx="10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latin typeface="Arial" panose="020B0604020202020204" pitchFamily="34" charset="0"/>
                </a:rPr>
                <a:t>.</a:t>
              </a:r>
            </a:p>
          </p:txBody>
        </p:sp>
        <p:sp>
          <p:nvSpPr>
            <p:cNvPr id="47112" name="Text Box 8">
              <a:extLst>
                <a:ext uri="{FF2B5EF4-FFF2-40B4-BE49-F238E27FC236}">
                  <a16:creationId xmlns:a16="http://schemas.microsoft.com/office/drawing/2014/main" id="{24BCFA47-0E71-4C13-B309-ECD0D2949293}"/>
                </a:ext>
              </a:extLst>
            </p:cNvPr>
            <p:cNvSpPr txBox="1">
              <a:spLocks noChangeArrowheads="1"/>
            </p:cNvSpPr>
            <p:nvPr/>
          </p:nvSpPr>
          <p:spPr bwMode="auto">
            <a:xfrm>
              <a:off x="3444" y="2010"/>
              <a:ext cx="10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latin typeface="Arial" panose="020B0604020202020204" pitchFamily="34" charset="0"/>
                </a:rPr>
                <a:t>.</a:t>
              </a:r>
            </a:p>
          </p:txBody>
        </p:sp>
      </p:grpSp>
      <p:pic>
        <p:nvPicPr>
          <p:cNvPr id="47113" name="Picture 9">
            <a:extLst>
              <a:ext uri="{FF2B5EF4-FFF2-40B4-BE49-F238E27FC236}">
                <a16:creationId xmlns:a16="http://schemas.microsoft.com/office/drawing/2014/main" id="{53FF2D31-C32C-4FE5-B5FD-012931462E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267200"/>
            <a:ext cx="2741613" cy="24368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47113"/>
                                        </p:tgtEl>
                                        <p:attrNameLst>
                                          <p:attrName>style.visibility</p:attrName>
                                        </p:attrNameLst>
                                      </p:cBhvr>
                                      <p:to>
                                        <p:strVal val="visible"/>
                                      </p:to>
                                    </p:set>
                                    <p:animEffect transition="in" filter="wipe(down)">
                                      <p:cBhvr>
                                        <p:cTn id="7" dur="500"/>
                                        <p:tgtEl>
                                          <p:spTgt spid="4711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7107"/>
                                        </p:tgtEl>
                                        <p:attrNameLst>
                                          <p:attrName>style.visibility</p:attrName>
                                        </p:attrNameLst>
                                      </p:cBhvr>
                                      <p:to>
                                        <p:strVal val="visible"/>
                                      </p:to>
                                    </p:set>
                                    <p:animEffect transition="in" filter="wipe(left)">
                                      <p:cBhvr>
                                        <p:cTn id="11" dur="500"/>
                                        <p:tgtEl>
                                          <p:spTgt spid="4710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47108"/>
                                        </p:tgtEl>
                                        <p:attrNameLst>
                                          <p:attrName>style.visibility</p:attrName>
                                        </p:attrNameLst>
                                      </p:cBhvr>
                                      <p:to>
                                        <p:strVal val="visible"/>
                                      </p:to>
                                    </p:set>
                                    <p:animEffect transition="in" filter="wipe(left)">
                                      <p:cBhvr>
                                        <p:cTn id="16" dur="5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a:extLst>
              <a:ext uri="{FF2B5EF4-FFF2-40B4-BE49-F238E27FC236}">
                <a16:creationId xmlns:a16="http://schemas.microsoft.com/office/drawing/2014/main" id="{F606BF03-8035-47BD-9DEF-88D41F4CE2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6324" name="Text Box 4">
            <a:extLst>
              <a:ext uri="{FF2B5EF4-FFF2-40B4-BE49-F238E27FC236}">
                <a16:creationId xmlns:a16="http://schemas.microsoft.com/office/drawing/2014/main" id="{8BE42518-F291-4867-9C95-536889740A95}"/>
              </a:ext>
            </a:extLst>
          </p:cNvPr>
          <p:cNvSpPr txBox="1">
            <a:spLocks noChangeArrowheads="1"/>
          </p:cNvSpPr>
          <p:nvPr/>
        </p:nvSpPr>
        <p:spPr bwMode="auto">
          <a:xfrm>
            <a:off x="381000" y="533400"/>
            <a:ext cx="57150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50000"/>
              </a:spcBef>
            </a:pPr>
            <a:r>
              <a:rPr lang="en-US" altLang="en-US" sz="3400" b="1">
                <a:solidFill>
                  <a:schemeClr val="accent2"/>
                </a:solidFill>
                <a:latin typeface="Arial" panose="020B0604020202020204" pitchFamily="34" charset="0"/>
              </a:rPr>
              <a:t>OXYGEN REQUIREMENTS OF TWO RUNNERS</a:t>
            </a:r>
            <a:endParaRPr lang="en-US" altLang="en-US" b="1">
              <a:latin typeface="Arial" panose="020B0604020202020204" pitchFamily="34" charset="0"/>
            </a:endParaRPr>
          </a:p>
        </p:txBody>
      </p:sp>
      <p:pic>
        <p:nvPicPr>
          <p:cNvPr id="56326" name="Picture 6">
            <a:extLst>
              <a:ext uri="{FF2B5EF4-FFF2-40B4-BE49-F238E27FC236}">
                <a16:creationId xmlns:a16="http://schemas.microsoft.com/office/drawing/2014/main" id="{C193303C-C911-4940-AEDA-3565C1FBFB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0550" y="1549400"/>
            <a:ext cx="5413375" cy="4875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324"/>
                                        </p:tgtEl>
                                        <p:attrNameLst>
                                          <p:attrName>style.visibility</p:attrName>
                                        </p:attrNameLst>
                                      </p:cBhvr>
                                      <p:to>
                                        <p:strVal val="visible"/>
                                      </p:to>
                                    </p:set>
                                    <p:animEffect transition="in" filter="wipe(left)">
                                      <p:cBhvr>
                                        <p:cTn id="7" dur="500"/>
                                        <p:tgtEl>
                                          <p:spTgt spid="56324"/>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56326"/>
                                        </p:tgtEl>
                                        <p:attrNameLst>
                                          <p:attrName>style.visibility</p:attrName>
                                        </p:attrNameLst>
                                      </p:cBhvr>
                                      <p:to>
                                        <p:strVal val="visible"/>
                                      </p:to>
                                    </p:set>
                                    <p:anim calcmode="lin" valueType="num">
                                      <p:cBhvr>
                                        <p:cTn id="11" dur="500" fill="hold"/>
                                        <p:tgtEl>
                                          <p:spTgt spid="56326"/>
                                        </p:tgtEl>
                                        <p:attrNameLst>
                                          <p:attrName>ppt_w</p:attrName>
                                        </p:attrNameLst>
                                      </p:cBhvr>
                                      <p:tavLst>
                                        <p:tav tm="0">
                                          <p:val>
                                            <p:fltVal val="0"/>
                                          </p:val>
                                        </p:tav>
                                        <p:tav tm="100000">
                                          <p:val>
                                            <p:strVal val="#ppt_w"/>
                                          </p:val>
                                        </p:tav>
                                      </p:tavLst>
                                    </p:anim>
                                    <p:anim calcmode="lin" valueType="num">
                                      <p:cBhvr>
                                        <p:cTn id="12" dur="500" fill="hold"/>
                                        <p:tgtEl>
                                          <p:spTgt spid="56326"/>
                                        </p:tgtEl>
                                        <p:attrNameLst>
                                          <p:attrName>ppt_h</p:attrName>
                                        </p:attrNameLst>
                                      </p:cBhvr>
                                      <p:tavLst>
                                        <p:tav tm="0">
                                          <p:val>
                                            <p:fltVal val="0"/>
                                          </p:val>
                                        </p:tav>
                                        <p:tav tm="100000">
                                          <p:val>
                                            <p:strVal val="#ppt_h"/>
                                          </p:val>
                                        </p:tav>
                                      </p:tavLst>
                                    </p:anim>
                                    <p:anim calcmode="lin" valueType="num">
                                      <p:cBhvr>
                                        <p:cTn id="13" dur="500" fill="hold"/>
                                        <p:tgtEl>
                                          <p:spTgt spid="56326"/>
                                        </p:tgtEl>
                                        <p:attrNameLst>
                                          <p:attrName>ppt_x</p:attrName>
                                        </p:attrNameLst>
                                      </p:cBhvr>
                                      <p:tavLst>
                                        <p:tav tm="0">
                                          <p:val>
                                            <p:fltVal val="0.5"/>
                                          </p:val>
                                        </p:tav>
                                        <p:tav tm="100000">
                                          <p:val>
                                            <p:strVal val="#ppt_x"/>
                                          </p:val>
                                        </p:tav>
                                      </p:tavLst>
                                    </p:anim>
                                    <p:anim calcmode="lin" valueType="num">
                                      <p:cBhvr>
                                        <p:cTn id="14" dur="500" fill="hold"/>
                                        <p:tgtEl>
                                          <p:spTgt spid="563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a:extLst>
              <a:ext uri="{FF2B5EF4-FFF2-40B4-BE49-F238E27FC236}">
                <a16:creationId xmlns:a16="http://schemas.microsoft.com/office/drawing/2014/main" id="{F8F13837-00FA-479D-B632-488BC8233B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8371" name="Text Box 3">
            <a:extLst>
              <a:ext uri="{FF2B5EF4-FFF2-40B4-BE49-F238E27FC236}">
                <a16:creationId xmlns:a16="http://schemas.microsoft.com/office/drawing/2014/main" id="{FFDA8B90-DF01-42D3-8FB0-08BCADB8D02B}"/>
              </a:ext>
            </a:extLst>
          </p:cNvPr>
          <p:cNvSpPr txBox="1">
            <a:spLocks noChangeArrowheads="1"/>
          </p:cNvSpPr>
          <p:nvPr/>
        </p:nvSpPr>
        <p:spPr bwMode="auto">
          <a:xfrm>
            <a:off x="276225" y="260350"/>
            <a:ext cx="8867775"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100" b="1">
                <a:solidFill>
                  <a:schemeClr val="accent2"/>
                </a:solidFill>
                <a:latin typeface="Arial" panose="020B0604020202020204" pitchFamily="34" charset="0"/>
              </a:rPr>
              <a:t>Determining Endurance Performance Success</a:t>
            </a:r>
          </a:p>
        </p:txBody>
      </p:sp>
      <p:sp>
        <p:nvSpPr>
          <p:cNvPr id="58372" name="Text Box 4">
            <a:extLst>
              <a:ext uri="{FF2B5EF4-FFF2-40B4-BE49-F238E27FC236}">
                <a16:creationId xmlns:a16="http://schemas.microsoft.com/office/drawing/2014/main" id="{BAA87A5E-0067-45C6-A381-73242CC86A99}"/>
              </a:ext>
            </a:extLst>
          </p:cNvPr>
          <p:cNvSpPr txBox="1">
            <a:spLocks noChangeArrowheads="1"/>
          </p:cNvSpPr>
          <p:nvPr/>
        </p:nvSpPr>
        <p:spPr bwMode="auto">
          <a:xfrm>
            <a:off x="609600" y="2133600"/>
            <a:ext cx="83820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High lactate threshold</a:t>
            </a:r>
          </a:p>
        </p:txBody>
      </p:sp>
      <p:sp>
        <p:nvSpPr>
          <p:cNvPr id="58373" name="Text Box 5">
            <a:extLst>
              <a:ext uri="{FF2B5EF4-FFF2-40B4-BE49-F238E27FC236}">
                <a16:creationId xmlns:a16="http://schemas.microsoft.com/office/drawing/2014/main" id="{E0E80CF2-FD4D-4E72-AA08-4F65D42292DC}"/>
              </a:ext>
            </a:extLst>
          </p:cNvPr>
          <p:cNvSpPr txBox="1">
            <a:spLocks noChangeArrowheads="1"/>
          </p:cNvSpPr>
          <p:nvPr/>
        </p:nvSpPr>
        <p:spPr bwMode="auto">
          <a:xfrm>
            <a:off x="609600" y="2624138"/>
            <a:ext cx="83820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High economy of effort</a:t>
            </a:r>
          </a:p>
        </p:txBody>
      </p:sp>
      <p:sp>
        <p:nvSpPr>
          <p:cNvPr id="58374" name="Text Box 6">
            <a:extLst>
              <a:ext uri="{FF2B5EF4-FFF2-40B4-BE49-F238E27FC236}">
                <a16:creationId xmlns:a16="http://schemas.microsoft.com/office/drawing/2014/main" id="{DD86A3AE-0E77-4474-8077-FC9E1B1DE093}"/>
              </a:ext>
            </a:extLst>
          </p:cNvPr>
          <p:cNvSpPr txBox="1">
            <a:spLocks noChangeArrowheads="1"/>
          </p:cNvSpPr>
          <p:nvPr/>
        </p:nvSpPr>
        <p:spPr bwMode="auto">
          <a:xfrm>
            <a:off x="609600" y="3122613"/>
            <a:ext cx="83820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High percentage of slow-twitch muscle fibers</a:t>
            </a:r>
          </a:p>
        </p:txBody>
      </p:sp>
      <p:pic>
        <p:nvPicPr>
          <p:cNvPr id="58375" name="Picture 7">
            <a:extLst>
              <a:ext uri="{FF2B5EF4-FFF2-40B4-BE49-F238E27FC236}">
                <a16:creationId xmlns:a16="http://schemas.microsoft.com/office/drawing/2014/main" id="{224C00C7-D8DB-432E-9F96-F7BA1B522D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3650" y="3962400"/>
            <a:ext cx="2632075" cy="2744788"/>
          </a:xfrm>
          <a:prstGeom prst="rect">
            <a:avLst/>
          </a:prstGeom>
          <a:noFill/>
          <a:extLst>
            <a:ext uri="{909E8E84-426E-40DD-AFC4-6F175D3DCCD1}">
              <a14:hiddenFill xmlns:a14="http://schemas.microsoft.com/office/drawing/2010/main">
                <a:solidFill>
                  <a:srgbClr val="FFFFFF"/>
                </a:solidFill>
              </a14:hiddenFill>
            </a:ext>
          </a:extLst>
        </p:spPr>
      </p:pic>
      <p:grpSp>
        <p:nvGrpSpPr>
          <p:cNvPr id="58380" name="Group 12">
            <a:extLst>
              <a:ext uri="{FF2B5EF4-FFF2-40B4-BE49-F238E27FC236}">
                <a16:creationId xmlns:a16="http://schemas.microsoft.com/office/drawing/2014/main" id="{1A05B332-4C1B-4F78-A75D-33D1E5F5005D}"/>
              </a:ext>
            </a:extLst>
          </p:cNvPr>
          <p:cNvGrpSpPr>
            <a:grpSpLocks/>
          </p:cNvGrpSpPr>
          <p:nvPr/>
        </p:nvGrpSpPr>
        <p:grpSpPr bwMode="auto">
          <a:xfrm>
            <a:off x="609600" y="1331913"/>
            <a:ext cx="8305800" cy="720725"/>
            <a:chOff x="384" y="839"/>
            <a:chExt cx="5232" cy="454"/>
          </a:xfrm>
        </p:grpSpPr>
        <p:sp>
          <p:nvSpPr>
            <p:cNvPr id="58377" name="Text Box 9">
              <a:extLst>
                <a:ext uri="{FF2B5EF4-FFF2-40B4-BE49-F238E27FC236}">
                  <a16:creationId xmlns:a16="http://schemas.microsoft.com/office/drawing/2014/main" id="{5D9D8F09-07A5-481C-B63A-2C0E9BDC4939}"/>
                </a:ext>
              </a:extLst>
            </p:cNvPr>
            <p:cNvSpPr txBox="1">
              <a:spLocks noChangeArrowheads="1"/>
            </p:cNvSpPr>
            <p:nvPr/>
          </p:nvSpPr>
          <p:spPr bwMode="auto">
            <a:xfrm>
              <a:off x="384" y="1028"/>
              <a:ext cx="5232"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High maximal oxygen uptake (VO</a:t>
              </a:r>
              <a:r>
                <a:rPr lang="en-US" altLang="en-US" baseline="-25000">
                  <a:latin typeface="Arial" panose="020B0604020202020204" pitchFamily="34" charset="0"/>
                </a:rPr>
                <a:t>2</a:t>
              </a:r>
              <a:r>
                <a:rPr lang="en-US" altLang="en-US">
                  <a:latin typeface="Arial" panose="020B0604020202020204" pitchFamily="34" charset="0"/>
                </a:rPr>
                <a:t>max)</a:t>
              </a:r>
            </a:p>
          </p:txBody>
        </p:sp>
        <p:sp>
          <p:nvSpPr>
            <p:cNvPr id="58378" name="Text Box 10">
              <a:extLst>
                <a:ext uri="{FF2B5EF4-FFF2-40B4-BE49-F238E27FC236}">
                  <a16:creationId xmlns:a16="http://schemas.microsoft.com/office/drawing/2014/main" id="{5AC19C11-85A4-460A-B1CD-C11C3A5F46D2}"/>
                </a:ext>
              </a:extLst>
            </p:cNvPr>
            <p:cNvSpPr txBox="1">
              <a:spLocks noChangeArrowheads="1"/>
            </p:cNvSpPr>
            <p:nvPr/>
          </p:nvSpPr>
          <p:spPr bwMode="auto">
            <a:xfrm>
              <a:off x="3210" y="839"/>
              <a:ext cx="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latin typeface="Arial" panose="020B0604020202020204" pitchFamily="34"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58375"/>
                                        </p:tgtEl>
                                        <p:attrNameLst>
                                          <p:attrName>style.visibility</p:attrName>
                                        </p:attrNameLst>
                                      </p:cBhvr>
                                      <p:to>
                                        <p:strVal val="visible"/>
                                      </p:to>
                                    </p:set>
                                    <p:animEffect transition="in" filter="wipe(down)">
                                      <p:cBhvr>
                                        <p:cTn id="7" dur="500"/>
                                        <p:tgtEl>
                                          <p:spTgt spid="5837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8371"/>
                                        </p:tgtEl>
                                        <p:attrNameLst>
                                          <p:attrName>style.visibility</p:attrName>
                                        </p:attrNameLst>
                                      </p:cBhvr>
                                      <p:to>
                                        <p:strVal val="visible"/>
                                      </p:to>
                                    </p:set>
                                    <p:animEffect transition="in" filter="wipe(left)">
                                      <p:cBhvr>
                                        <p:cTn id="11" dur="500"/>
                                        <p:tgtEl>
                                          <p:spTgt spid="5837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58380"/>
                                        </p:tgtEl>
                                        <p:attrNameLst>
                                          <p:attrName>style.visibility</p:attrName>
                                        </p:attrNameLst>
                                      </p:cBhvr>
                                      <p:to>
                                        <p:strVal val="visible"/>
                                      </p:to>
                                    </p:set>
                                    <p:animEffect transition="in" filter="wipe(left)">
                                      <p:cBhvr>
                                        <p:cTn id="16" dur="500"/>
                                        <p:tgtEl>
                                          <p:spTgt spid="5838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8372"/>
                                        </p:tgtEl>
                                        <p:attrNameLst>
                                          <p:attrName>style.visibility</p:attrName>
                                        </p:attrNameLst>
                                      </p:cBhvr>
                                      <p:to>
                                        <p:strVal val="visible"/>
                                      </p:to>
                                    </p:set>
                                    <p:animEffect transition="in" filter="wipe(left)">
                                      <p:cBhvr>
                                        <p:cTn id="21" dur="500"/>
                                        <p:tgtEl>
                                          <p:spTgt spid="5837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8373"/>
                                        </p:tgtEl>
                                        <p:attrNameLst>
                                          <p:attrName>style.visibility</p:attrName>
                                        </p:attrNameLst>
                                      </p:cBhvr>
                                      <p:to>
                                        <p:strVal val="visible"/>
                                      </p:to>
                                    </p:set>
                                    <p:animEffect transition="in" filter="wipe(left)">
                                      <p:cBhvr>
                                        <p:cTn id="26" dur="500"/>
                                        <p:tgtEl>
                                          <p:spTgt spid="5837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8374"/>
                                        </p:tgtEl>
                                        <p:attrNameLst>
                                          <p:attrName>style.visibility</p:attrName>
                                        </p:attrNameLst>
                                      </p:cBhvr>
                                      <p:to>
                                        <p:strVal val="visible"/>
                                      </p:to>
                                    </p:set>
                                    <p:animEffect transition="in" filter="wipe(left)">
                                      <p:cBhvr>
                                        <p:cTn id="31" dur="500"/>
                                        <p:tgtEl>
                                          <p:spTgt spid="58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autoUpdateAnimBg="0"/>
      <p:bldP spid="58372" grpId="0" autoUpdateAnimBg="0"/>
      <p:bldP spid="58373" grpId="0" autoUpdateAnimBg="0"/>
      <p:bldP spid="58374"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a:extLst>
              <a:ext uri="{FF2B5EF4-FFF2-40B4-BE49-F238E27FC236}">
                <a16:creationId xmlns:a16="http://schemas.microsoft.com/office/drawing/2014/main" id="{6EA7181E-0D06-4C72-8682-52C785E201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9395" name="Text Box 3">
            <a:extLst>
              <a:ext uri="{FF2B5EF4-FFF2-40B4-BE49-F238E27FC236}">
                <a16:creationId xmlns:a16="http://schemas.microsoft.com/office/drawing/2014/main" id="{07B98D10-431F-488C-AF16-05646CD67C16}"/>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400" b="1">
                <a:solidFill>
                  <a:schemeClr val="accent2"/>
                </a:solidFill>
                <a:latin typeface="Arial" panose="020B0604020202020204" pitchFamily="34" charset="0"/>
              </a:rPr>
              <a:t>Factors Influencing Energy Costs</a:t>
            </a:r>
          </a:p>
        </p:txBody>
      </p:sp>
      <p:sp>
        <p:nvSpPr>
          <p:cNvPr id="59396" name="Text Box 4">
            <a:extLst>
              <a:ext uri="{FF2B5EF4-FFF2-40B4-BE49-F238E27FC236}">
                <a16:creationId xmlns:a16="http://schemas.microsoft.com/office/drawing/2014/main" id="{345C0551-8931-4402-9306-4AFA885671C4}"/>
              </a:ext>
            </a:extLst>
          </p:cNvPr>
          <p:cNvSpPr txBox="1">
            <a:spLocks noChangeArrowheads="1"/>
          </p:cNvSpPr>
          <p:nvPr/>
        </p:nvSpPr>
        <p:spPr bwMode="auto">
          <a:xfrm>
            <a:off x="609600" y="1631950"/>
            <a:ext cx="25146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Type of activity</a:t>
            </a:r>
          </a:p>
        </p:txBody>
      </p:sp>
      <p:sp>
        <p:nvSpPr>
          <p:cNvPr id="59397" name="Text Box 5">
            <a:extLst>
              <a:ext uri="{FF2B5EF4-FFF2-40B4-BE49-F238E27FC236}">
                <a16:creationId xmlns:a16="http://schemas.microsoft.com/office/drawing/2014/main" id="{A56D2843-3B54-4D0E-8018-3A9E0FC7D68F}"/>
              </a:ext>
            </a:extLst>
          </p:cNvPr>
          <p:cNvSpPr txBox="1">
            <a:spLocks noChangeArrowheads="1"/>
          </p:cNvSpPr>
          <p:nvPr/>
        </p:nvSpPr>
        <p:spPr bwMode="auto">
          <a:xfrm>
            <a:off x="609600" y="2133600"/>
            <a:ext cx="25146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Activity level</a:t>
            </a:r>
          </a:p>
        </p:txBody>
      </p:sp>
      <p:sp>
        <p:nvSpPr>
          <p:cNvPr id="59398" name="Text Box 6">
            <a:extLst>
              <a:ext uri="{FF2B5EF4-FFF2-40B4-BE49-F238E27FC236}">
                <a16:creationId xmlns:a16="http://schemas.microsoft.com/office/drawing/2014/main" id="{8E014DFF-E0E9-40DF-87C7-7E183B4F6302}"/>
              </a:ext>
            </a:extLst>
          </p:cNvPr>
          <p:cNvSpPr txBox="1">
            <a:spLocks noChangeArrowheads="1"/>
          </p:cNvSpPr>
          <p:nvPr/>
        </p:nvSpPr>
        <p:spPr bwMode="auto">
          <a:xfrm>
            <a:off x="609600" y="3124200"/>
            <a:ext cx="25146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Sex</a:t>
            </a:r>
          </a:p>
        </p:txBody>
      </p:sp>
      <p:sp>
        <p:nvSpPr>
          <p:cNvPr id="59399" name="Text Box 7">
            <a:extLst>
              <a:ext uri="{FF2B5EF4-FFF2-40B4-BE49-F238E27FC236}">
                <a16:creationId xmlns:a16="http://schemas.microsoft.com/office/drawing/2014/main" id="{2A91AC96-3576-4B7D-BF17-B0C4BD1D75F5}"/>
              </a:ext>
            </a:extLst>
          </p:cNvPr>
          <p:cNvSpPr txBox="1">
            <a:spLocks noChangeArrowheads="1"/>
          </p:cNvSpPr>
          <p:nvPr/>
        </p:nvSpPr>
        <p:spPr bwMode="auto">
          <a:xfrm>
            <a:off x="609600" y="2628900"/>
            <a:ext cx="25146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Age</a:t>
            </a:r>
          </a:p>
        </p:txBody>
      </p:sp>
      <p:sp>
        <p:nvSpPr>
          <p:cNvPr id="59400" name="Text Box 8">
            <a:extLst>
              <a:ext uri="{FF2B5EF4-FFF2-40B4-BE49-F238E27FC236}">
                <a16:creationId xmlns:a16="http://schemas.microsoft.com/office/drawing/2014/main" id="{79EA13E1-7782-4BED-A73E-6BCEAECA16C3}"/>
              </a:ext>
            </a:extLst>
          </p:cNvPr>
          <p:cNvSpPr txBox="1">
            <a:spLocks noChangeArrowheads="1"/>
          </p:cNvSpPr>
          <p:nvPr/>
        </p:nvSpPr>
        <p:spPr bwMode="auto">
          <a:xfrm>
            <a:off x="3733800" y="1628775"/>
            <a:ext cx="52578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Size, weight, and body composition</a:t>
            </a:r>
          </a:p>
        </p:txBody>
      </p:sp>
      <p:sp>
        <p:nvSpPr>
          <p:cNvPr id="59401" name="Text Box 9">
            <a:extLst>
              <a:ext uri="{FF2B5EF4-FFF2-40B4-BE49-F238E27FC236}">
                <a16:creationId xmlns:a16="http://schemas.microsoft.com/office/drawing/2014/main" id="{18DB003A-5294-471D-8396-313A4F7C6BFD}"/>
              </a:ext>
            </a:extLst>
          </p:cNvPr>
          <p:cNvSpPr txBox="1">
            <a:spLocks noChangeArrowheads="1"/>
          </p:cNvSpPr>
          <p:nvPr/>
        </p:nvSpPr>
        <p:spPr bwMode="auto">
          <a:xfrm>
            <a:off x="3733800" y="2124075"/>
            <a:ext cx="43434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Intensity of the activity</a:t>
            </a:r>
          </a:p>
        </p:txBody>
      </p:sp>
      <p:sp>
        <p:nvSpPr>
          <p:cNvPr id="59402" name="Text Box 10">
            <a:extLst>
              <a:ext uri="{FF2B5EF4-FFF2-40B4-BE49-F238E27FC236}">
                <a16:creationId xmlns:a16="http://schemas.microsoft.com/office/drawing/2014/main" id="{42454CBA-AA00-4400-9EA7-BB35E8F1D1AF}"/>
              </a:ext>
            </a:extLst>
          </p:cNvPr>
          <p:cNvSpPr txBox="1">
            <a:spLocks noChangeArrowheads="1"/>
          </p:cNvSpPr>
          <p:nvPr/>
        </p:nvSpPr>
        <p:spPr bwMode="auto">
          <a:xfrm>
            <a:off x="3733800" y="3113088"/>
            <a:ext cx="43434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Efficiency of movement</a:t>
            </a:r>
          </a:p>
        </p:txBody>
      </p:sp>
      <p:sp>
        <p:nvSpPr>
          <p:cNvPr id="59403" name="Text Box 11">
            <a:extLst>
              <a:ext uri="{FF2B5EF4-FFF2-40B4-BE49-F238E27FC236}">
                <a16:creationId xmlns:a16="http://schemas.microsoft.com/office/drawing/2014/main" id="{2DF33966-F8EF-4872-B03A-B50EE9F0577D}"/>
              </a:ext>
            </a:extLst>
          </p:cNvPr>
          <p:cNvSpPr txBox="1">
            <a:spLocks noChangeArrowheads="1"/>
          </p:cNvSpPr>
          <p:nvPr/>
        </p:nvSpPr>
        <p:spPr bwMode="auto">
          <a:xfrm>
            <a:off x="3733800" y="2617788"/>
            <a:ext cx="43434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Duration of the activity</a:t>
            </a:r>
          </a:p>
        </p:txBody>
      </p:sp>
      <p:pic>
        <p:nvPicPr>
          <p:cNvPr id="59404" name="Picture 12">
            <a:extLst>
              <a:ext uri="{FF2B5EF4-FFF2-40B4-BE49-F238E27FC236}">
                <a16:creationId xmlns:a16="http://schemas.microsoft.com/office/drawing/2014/main" id="{7A5F00CE-941A-4934-B3A6-23AC304561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3962400"/>
            <a:ext cx="1819275" cy="27384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59404"/>
                                        </p:tgtEl>
                                        <p:attrNameLst>
                                          <p:attrName>style.visibility</p:attrName>
                                        </p:attrNameLst>
                                      </p:cBhvr>
                                      <p:to>
                                        <p:strVal val="visible"/>
                                      </p:to>
                                    </p:set>
                                    <p:animEffect transition="in" filter="wipe(down)">
                                      <p:cBhvr>
                                        <p:cTn id="7" dur="500"/>
                                        <p:tgtEl>
                                          <p:spTgt spid="5940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9395"/>
                                        </p:tgtEl>
                                        <p:attrNameLst>
                                          <p:attrName>style.visibility</p:attrName>
                                        </p:attrNameLst>
                                      </p:cBhvr>
                                      <p:to>
                                        <p:strVal val="visible"/>
                                      </p:to>
                                    </p:set>
                                    <p:animEffect transition="in" filter="wipe(left)">
                                      <p:cBhvr>
                                        <p:cTn id="11" dur="500"/>
                                        <p:tgtEl>
                                          <p:spTgt spid="5939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9396"/>
                                        </p:tgtEl>
                                        <p:attrNameLst>
                                          <p:attrName>style.visibility</p:attrName>
                                        </p:attrNameLst>
                                      </p:cBhvr>
                                      <p:to>
                                        <p:strVal val="visible"/>
                                      </p:to>
                                    </p:set>
                                    <p:animEffect transition="in" filter="wipe(left)">
                                      <p:cBhvr>
                                        <p:cTn id="16" dur="500"/>
                                        <p:tgtEl>
                                          <p:spTgt spid="5939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9397"/>
                                        </p:tgtEl>
                                        <p:attrNameLst>
                                          <p:attrName>style.visibility</p:attrName>
                                        </p:attrNameLst>
                                      </p:cBhvr>
                                      <p:to>
                                        <p:strVal val="visible"/>
                                      </p:to>
                                    </p:set>
                                    <p:animEffect transition="in" filter="wipe(left)">
                                      <p:cBhvr>
                                        <p:cTn id="21" dur="500"/>
                                        <p:tgtEl>
                                          <p:spTgt spid="5939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9399"/>
                                        </p:tgtEl>
                                        <p:attrNameLst>
                                          <p:attrName>style.visibility</p:attrName>
                                        </p:attrNameLst>
                                      </p:cBhvr>
                                      <p:to>
                                        <p:strVal val="visible"/>
                                      </p:to>
                                    </p:set>
                                    <p:animEffect transition="in" filter="wipe(left)">
                                      <p:cBhvr>
                                        <p:cTn id="26" dur="500"/>
                                        <p:tgtEl>
                                          <p:spTgt spid="5939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9398"/>
                                        </p:tgtEl>
                                        <p:attrNameLst>
                                          <p:attrName>style.visibility</p:attrName>
                                        </p:attrNameLst>
                                      </p:cBhvr>
                                      <p:to>
                                        <p:strVal val="visible"/>
                                      </p:to>
                                    </p:set>
                                    <p:animEffect transition="in" filter="wipe(left)">
                                      <p:cBhvr>
                                        <p:cTn id="31" dur="500"/>
                                        <p:tgtEl>
                                          <p:spTgt spid="5939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9400"/>
                                        </p:tgtEl>
                                        <p:attrNameLst>
                                          <p:attrName>style.visibility</p:attrName>
                                        </p:attrNameLst>
                                      </p:cBhvr>
                                      <p:to>
                                        <p:strVal val="visible"/>
                                      </p:to>
                                    </p:set>
                                    <p:animEffect transition="in" filter="wipe(left)">
                                      <p:cBhvr>
                                        <p:cTn id="36" dur="500"/>
                                        <p:tgtEl>
                                          <p:spTgt spid="5940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9401"/>
                                        </p:tgtEl>
                                        <p:attrNameLst>
                                          <p:attrName>style.visibility</p:attrName>
                                        </p:attrNameLst>
                                      </p:cBhvr>
                                      <p:to>
                                        <p:strVal val="visible"/>
                                      </p:to>
                                    </p:set>
                                    <p:animEffect transition="in" filter="wipe(left)">
                                      <p:cBhvr>
                                        <p:cTn id="41" dur="500"/>
                                        <p:tgtEl>
                                          <p:spTgt spid="59401"/>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9403"/>
                                        </p:tgtEl>
                                        <p:attrNameLst>
                                          <p:attrName>style.visibility</p:attrName>
                                        </p:attrNameLst>
                                      </p:cBhvr>
                                      <p:to>
                                        <p:strVal val="visible"/>
                                      </p:to>
                                    </p:set>
                                    <p:animEffect transition="in" filter="wipe(left)">
                                      <p:cBhvr>
                                        <p:cTn id="46" dur="500"/>
                                        <p:tgtEl>
                                          <p:spTgt spid="5940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59402"/>
                                        </p:tgtEl>
                                        <p:attrNameLst>
                                          <p:attrName>style.visibility</p:attrName>
                                        </p:attrNameLst>
                                      </p:cBhvr>
                                      <p:to>
                                        <p:strVal val="visible"/>
                                      </p:to>
                                    </p:set>
                                    <p:animEffect transition="in" filter="wipe(left)">
                                      <p:cBhvr>
                                        <p:cTn id="51" dur="500"/>
                                        <p:tgtEl>
                                          <p:spTgt spid="59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autoUpdateAnimBg="0"/>
      <p:bldP spid="59396" grpId="0" autoUpdateAnimBg="0"/>
      <p:bldP spid="59397" grpId="0" autoUpdateAnimBg="0"/>
      <p:bldP spid="59398" grpId="0" autoUpdateAnimBg="0"/>
      <p:bldP spid="59399" grpId="0" autoUpdateAnimBg="0"/>
      <p:bldP spid="59400" grpId="0" autoUpdateAnimBg="0"/>
      <p:bldP spid="59401" grpId="0" autoUpdateAnimBg="0"/>
      <p:bldP spid="59402" grpId="0" autoUpdateAnimBg="0"/>
      <p:bldP spid="59403"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a:extLst>
              <a:ext uri="{FF2B5EF4-FFF2-40B4-BE49-F238E27FC236}">
                <a16:creationId xmlns:a16="http://schemas.microsoft.com/office/drawing/2014/main" id="{A65F4F1F-0926-4EDA-B853-D6EE5D1512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0419" name="Text Box 3">
            <a:extLst>
              <a:ext uri="{FF2B5EF4-FFF2-40B4-BE49-F238E27FC236}">
                <a16:creationId xmlns:a16="http://schemas.microsoft.com/office/drawing/2014/main" id="{3C10F3D7-C457-44E5-9348-FA6CD225A4D6}"/>
              </a:ext>
            </a:extLst>
          </p:cNvPr>
          <p:cNvSpPr txBox="1">
            <a:spLocks noChangeArrowheads="1"/>
          </p:cNvSpPr>
          <p:nvPr/>
        </p:nvSpPr>
        <p:spPr bwMode="auto">
          <a:xfrm>
            <a:off x="152400" y="352425"/>
            <a:ext cx="2286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FF0000"/>
                  </a:outerShdw>
                </a:effectLst>
              </a14:hiddenEffects>
            </a:ext>
          </a:extLst>
        </p:spPr>
        <p:txBody>
          <a:bodyPr>
            <a:spAutoFit/>
          </a:bodyPr>
          <a:lstStyle/>
          <a:p>
            <a:pPr>
              <a:spcBef>
                <a:spcPct val="50000"/>
              </a:spcBef>
            </a:pPr>
            <a:r>
              <a:rPr lang="en-US" altLang="en-US" sz="3200" b="1">
                <a:solidFill>
                  <a:schemeClr val="accent2"/>
                </a:solidFill>
                <a:latin typeface="Arial" panose="020B0604020202020204" pitchFamily="34" charset="0"/>
              </a:rPr>
              <a:t>Key Points</a:t>
            </a:r>
            <a:endParaRPr lang="en-US" altLang="en-US" b="1">
              <a:latin typeface="Arial" panose="020B0604020202020204" pitchFamily="34" charset="0"/>
            </a:endParaRPr>
          </a:p>
        </p:txBody>
      </p:sp>
      <p:sp>
        <p:nvSpPr>
          <p:cNvPr id="60420" name="Text Box 4">
            <a:extLst>
              <a:ext uri="{FF2B5EF4-FFF2-40B4-BE49-F238E27FC236}">
                <a16:creationId xmlns:a16="http://schemas.microsoft.com/office/drawing/2014/main" id="{A983AF12-3E27-42B7-AB8D-579DD7FF739B}"/>
              </a:ext>
            </a:extLst>
          </p:cNvPr>
          <p:cNvSpPr txBox="1">
            <a:spLocks noChangeArrowheads="1"/>
          </p:cNvSpPr>
          <p:nvPr/>
        </p:nvSpPr>
        <p:spPr bwMode="auto">
          <a:xfrm>
            <a:off x="2667000" y="2038350"/>
            <a:ext cx="62484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spcBef>
                <a:spcPct val="50000"/>
              </a:spcBef>
            </a:pPr>
            <a:r>
              <a:rPr lang="en-US" altLang="en-US" sz="2000">
                <a:latin typeface="Wingdings" panose="05000000000000000000" pitchFamily="2" charset="2"/>
              </a:rPr>
              <a:t>w</a:t>
            </a:r>
            <a:r>
              <a:rPr lang="en-US" altLang="en-US">
                <a:latin typeface="Arial" panose="020B0604020202020204" pitchFamily="34" charset="0"/>
              </a:rPr>
              <a:t>	The basal metabolic rate (BMR) is the minimum amount of energy required by the body for basic physiological functions.</a:t>
            </a:r>
          </a:p>
        </p:txBody>
      </p:sp>
      <p:sp>
        <p:nvSpPr>
          <p:cNvPr id="60421" name="Text Box 5">
            <a:extLst>
              <a:ext uri="{FF2B5EF4-FFF2-40B4-BE49-F238E27FC236}">
                <a16:creationId xmlns:a16="http://schemas.microsoft.com/office/drawing/2014/main" id="{F538CAEA-C433-4A79-AD48-658D823AABEF}"/>
              </a:ext>
            </a:extLst>
          </p:cNvPr>
          <p:cNvSpPr txBox="1">
            <a:spLocks noChangeArrowheads="1"/>
          </p:cNvSpPr>
          <p:nvPr/>
        </p:nvSpPr>
        <p:spPr bwMode="auto">
          <a:xfrm>
            <a:off x="2667000" y="3190875"/>
            <a:ext cx="62484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spcBef>
                <a:spcPct val="50000"/>
              </a:spcBef>
            </a:pPr>
            <a:r>
              <a:rPr lang="en-US" altLang="en-US" sz="2000">
                <a:latin typeface="Wingdings" panose="05000000000000000000" pitchFamily="2" charset="2"/>
              </a:rPr>
              <a:t>w</a:t>
            </a:r>
            <a:r>
              <a:rPr lang="en-US" altLang="en-US">
                <a:latin typeface="Arial" panose="020B0604020202020204" pitchFamily="34" charset="0"/>
              </a:rPr>
              <a:t> The resting metabolic rate (RMR) is nearly identical to the BMR.</a:t>
            </a:r>
          </a:p>
        </p:txBody>
      </p:sp>
      <p:sp>
        <p:nvSpPr>
          <p:cNvPr id="60422" name="Text Box 6">
            <a:extLst>
              <a:ext uri="{FF2B5EF4-FFF2-40B4-BE49-F238E27FC236}">
                <a16:creationId xmlns:a16="http://schemas.microsoft.com/office/drawing/2014/main" id="{AFBE6A25-EF95-4434-9EDE-C6AD250392E7}"/>
              </a:ext>
            </a:extLst>
          </p:cNvPr>
          <p:cNvSpPr txBox="1">
            <a:spLocks noChangeArrowheads="1"/>
          </p:cNvSpPr>
          <p:nvPr/>
        </p:nvSpPr>
        <p:spPr bwMode="auto">
          <a:xfrm>
            <a:off x="2667000" y="1096963"/>
            <a:ext cx="647700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pPr>
            <a:r>
              <a:rPr lang="en-US" altLang="en-US" sz="2800" b="1">
                <a:solidFill>
                  <a:srgbClr val="FF3300"/>
                </a:solidFill>
                <a:latin typeface="Arial" panose="020B0604020202020204" pitchFamily="34" charset="0"/>
              </a:rPr>
              <a:t>Energy Expenditure at Rest and During Exercise</a:t>
            </a:r>
          </a:p>
        </p:txBody>
      </p:sp>
      <p:sp>
        <p:nvSpPr>
          <p:cNvPr id="60425" name="Text Box 9">
            <a:extLst>
              <a:ext uri="{FF2B5EF4-FFF2-40B4-BE49-F238E27FC236}">
                <a16:creationId xmlns:a16="http://schemas.microsoft.com/office/drawing/2014/main" id="{446BDC03-235E-48CD-9E2A-4518D0ED3211}"/>
              </a:ext>
            </a:extLst>
          </p:cNvPr>
          <p:cNvSpPr txBox="1">
            <a:spLocks noChangeArrowheads="1"/>
          </p:cNvSpPr>
          <p:nvPr/>
        </p:nvSpPr>
        <p:spPr bwMode="auto">
          <a:xfrm>
            <a:off x="2667000" y="4013200"/>
            <a:ext cx="62484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spcBef>
                <a:spcPct val="50000"/>
              </a:spcBef>
            </a:pPr>
            <a:r>
              <a:rPr lang="en-US" altLang="en-US" sz="2000">
                <a:latin typeface="Wingdings" panose="05000000000000000000" pitchFamily="2" charset="2"/>
              </a:rPr>
              <a:t>w</a:t>
            </a:r>
            <a:r>
              <a:rPr lang="en-US" altLang="en-US">
                <a:latin typeface="Arial" panose="020B0604020202020204" pitchFamily="34" charset="0"/>
              </a:rPr>
              <a:t> Your metabolism increases with increased exercise intensity.</a:t>
            </a:r>
          </a:p>
        </p:txBody>
      </p:sp>
      <p:grpSp>
        <p:nvGrpSpPr>
          <p:cNvPr id="60430" name="Group 14">
            <a:extLst>
              <a:ext uri="{FF2B5EF4-FFF2-40B4-BE49-F238E27FC236}">
                <a16:creationId xmlns:a16="http://schemas.microsoft.com/office/drawing/2014/main" id="{F6BCFFFA-FAFC-4BC3-9156-0A747F84C0EA}"/>
              </a:ext>
            </a:extLst>
          </p:cNvPr>
          <p:cNvGrpSpPr>
            <a:grpSpLocks/>
          </p:cNvGrpSpPr>
          <p:nvPr/>
        </p:nvGrpSpPr>
        <p:grpSpPr bwMode="auto">
          <a:xfrm>
            <a:off x="2667000" y="4841875"/>
            <a:ext cx="6248400" cy="1316038"/>
            <a:chOff x="1680" y="3050"/>
            <a:chExt cx="3936" cy="829"/>
          </a:xfrm>
        </p:grpSpPr>
        <p:sp>
          <p:nvSpPr>
            <p:cNvPr id="60427" name="Rectangle 11">
              <a:extLst>
                <a:ext uri="{FF2B5EF4-FFF2-40B4-BE49-F238E27FC236}">
                  <a16:creationId xmlns:a16="http://schemas.microsoft.com/office/drawing/2014/main" id="{13340413-3830-4494-A850-2D25694A6DEC}"/>
                </a:ext>
              </a:extLst>
            </p:cNvPr>
            <p:cNvSpPr>
              <a:spLocks noChangeArrowheads="1"/>
            </p:cNvSpPr>
            <p:nvPr/>
          </p:nvSpPr>
          <p:spPr bwMode="auto">
            <a:xfrm>
              <a:off x="1872" y="3648"/>
              <a:ext cx="8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US" sz="1800" i="1">
                  <a:latin typeface="Arial" panose="020B0604020202020204" pitchFamily="34" charset="0"/>
                </a:rPr>
                <a:t>(continued)</a:t>
              </a:r>
            </a:p>
          </p:txBody>
        </p:sp>
        <p:grpSp>
          <p:nvGrpSpPr>
            <p:cNvPr id="60429" name="Group 13">
              <a:extLst>
                <a:ext uri="{FF2B5EF4-FFF2-40B4-BE49-F238E27FC236}">
                  <a16:creationId xmlns:a16="http://schemas.microsoft.com/office/drawing/2014/main" id="{54F58272-11E1-4802-8B52-7B741A087386}"/>
                </a:ext>
              </a:extLst>
            </p:cNvPr>
            <p:cNvGrpSpPr>
              <a:grpSpLocks/>
            </p:cNvGrpSpPr>
            <p:nvPr/>
          </p:nvGrpSpPr>
          <p:grpSpPr bwMode="auto">
            <a:xfrm>
              <a:off x="1680" y="3050"/>
              <a:ext cx="3936" cy="518"/>
              <a:chOff x="1680" y="3066"/>
              <a:chExt cx="3936" cy="518"/>
            </a:xfrm>
          </p:grpSpPr>
          <p:sp>
            <p:nvSpPr>
              <p:cNvPr id="60424" name="Text Box 8">
                <a:extLst>
                  <a:ext uri="{FF2B5EF4-FFF2-40B4-BE49-F238E27FC236}">
                    <a16:creationId xmlns:a16="http://schemas.microsoft.com/office/drawing/2014/main" id="{728D6F29-1B19-4E41-9BAC-A3A58227CDE6}"/>
                  </a:ext>
                </a:extLst>
              </p:cNvPr>
              <p:cNvSpPr txBox="1">
                <a:spLocks noChangeArrowheads="1"/>
              </p:cNvSpPr>
              <p:nvPr/>
            </p:nvSpPr>
            <p:spPr bwMode="auto">
              <a:xfrm>
                <a:off x="1680" y="3066"/>
                <a:ext cx="393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000">
                    <a:latin typeface="Wingdings" panose="05000000000000000000" pitchFamily="2" charset="2"/>
                  </a:rPr>
                  <a:t>w</a:t>
                </a:r>
                <a:r>
                  <a:rPr lang="en-US" altLang="en-US">
                    <a:latin typeface="Arial" panose="020B0604020202020204" pitchFamily="34" charset="0"/>
                  </a:rPr>
                  <a:t> Oxygen consumption increases during exercise to its upper limit (VO</a:t>
                </a:r>
                <a:r>
                  <a:rPr lang="en-US" altLang="en-US" baseline="-25000">
                    <a:latin typeface="Arial" panose="020B0604020202020204" pitchFamily="34" charset="0"/>
                  </a:rPr>
                  <a:t>2</a:t>
                </a:r>
                <a:r>
                  <a:rPr lang="en-US" altLang="en-US">
                    <a:latin typeface="Arial" panose="020B0604020202020204" pitchFamily="34" charset="0"/>
                  </a:rPr>
                  <a:t>max).</a:t>
                </a:r>
              </a:p>
            </p:txBody>
          </p:sp>
          <p:sp>
            <p:nvSpPr>
              <p:cNvPr id="60428" name="Text Box 12">
                <a:extLst>
                  <a:ext uri="{FF2B5EF4-FFF2-40B4-BE49-F238E27FC236}">
                    <a16:creationId xmlns:a16="http://schemas.microsoft.com/office/drawing/2014/main" id="{7DE42508-0664-4309-905E-B0FC8DA27871}"/>
                  </a:ext>
                </a:extLst>
              </p:cNvPr>
              <p:cNvSpPr txBox="1">
                <a:spLocks noChangeArrowheads="1"/>
              </p:cNvSpPr>
              <p:nvPr/>
            </p:nvSpPr>
            <p:spPr bwMode="auto">
              <a:xfrm>
                <a:off x="4138" y="3135"/>
                <a:ext cx="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latin typeface="Arial" panose="020B0604020202020204" pitchFamily="34" charset="0"/>
                  </a:rPr>
                  <a:t>.</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419"/>
                                        </p:tgtEl>
                                        <p:attrNameLst>
                                          <p:attrName>style.visibility</p:attrName>
                                        </p:attrNameLst>
                                      </p:cBhvr>
                                      <p:to>
                                        <p:strVal val="visible"/>
                                      </p:to>
                                    </p:set>
                                    <p:animEffect transition="in" filter="wipe(left)">
                                      <p:cBhvr>
                                        <p:cTn id="7" dur="500"/>
                                        <p:tgtEl>
                                          <p:spTgt spid="6041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0422"/>
                                        </p:tgtEl>
                                        <p:attrNameLst>
                                          <p:attrName>style.visibility</p:attrName>
                                        </p:attrNameLst>
                                      </p:cBhvr>
                                      <p:to>
                                        <p:strVal val="visible"/>
                                      </p:to>
                                    </p:set>
                                    <p:animEffect transition="in" filter="wipe(left)">
                                      <p:cBhvr>
                                        <p:cTn id="11" dur="500"/>
                                        <p:tgtEl>
                                          <p:spTgt spid="6042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0420"/>
                                        </p:tgtEl>
                                        <p:attrNameLst>
                                          <p:attrName>style.visibility</p:attrName>
                                        </p:attrNameLst>
                                      </p:cBhvr>
                                      <p:to>
                                        <p:strVal val="visible"/>
                                      </p:to>
                                    </p:set>
                                    <p:animEffect transition="in" filter="wipe(left)">
                                      <p:cBhvr>
                                        <p:cTn id="16" dur="500"/>
                                        <p:tgtEl>
                                          <p:spTgt spid="6042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0421"/>
                                        </p:tgtEl>
                                        <p:attrNameLst>
                                          <p:attrName>style.visibility</p:attrName>
                                        </p:attrNameLst>
                                      </p:cBhvr>
                                      <p:to>
                                        <p:strVal val="visible"/>
                                      </p:to>
                                    </p:set>
                                    <p:animEffect transition="in" filter="wipe(left)">
                                      <p:cBhvr>
                                        <p:cTn id="21" dur="500"/>
                                        <p:tgtEl>
                                          <p:spTgt spid="6042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0425"/>
                                        </p:tgtEl>
                                        <p:attrNameLst>
                                          <p:attrName>style.visibility</p:attrName>
                                        </p:attrNameLst>
                                      </p:cBhvr>
                                      <p:to>
                                        <p:strVal val="visible"/>
                                      </p:to>
                                    </p:set>
                                    <p:animEffect transition="in" filter="wipe(left)">
                                      <p:cBhvr>
                                        <p:cTn id="26" dur="500"/>
                                        <p:tgtEl>
                                          <p:spTgt spid="6042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60430"/>
                                        </p:tgtEl>
                                        <p:attrNameLst>
                                          <p:attrName>style.visibility</p:attrName>
                                        </p:attrNameLst>
                                      </p:cBhvr>
                                      <p:to>
                                        <p:strVal val="visible"/>
                                      </p:to>
                                    </p:set>
                                    <p:animEffect transition="in" filter="wipe(left)">
                                      <p:cBhvr>
                                        <p:cTn id="31" dur="500"/>
                                        <p:tgtEl>
                                          <p:spTgt spid="60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autoUpdateAnimBg="0"/>
      <p:bldP spid="60420" grpId="0" autoUpdateAnimBg="0"/>
      <p:bldP spid="60421" grpId="0" autoUpdateAnimBg="0"/>
      <p:bldP spid="60422" grpId="0" autoUpdateAnimBg="0"/>
      <p:bldP spid="60425"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a:extLst>
              <a:ext uri="{FF2B5EF4-FFF2-40B4-BE49-F238E27FC236}">
                <a16:creationId xmlns:a16="http://schemas.microsoft.com/office/drawing/2014/main" id="{2C8F6E9D-B88E-4588-A0EC-8FA88A8580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9155" name="Text Box 3">
            <a:extLst>
              <a:ext uri="{FF2B5EF4-FFF2-40B4-BE49-F238E27FC236}">
                <a16:creationId xmlns:a16="http://schemas.microsoft.com/office/drawing/2014/main" id="{6126B1EE-E4FC-4DBE-A6F0-3FAA38310089}"/>
              </a:ext>
            </a:extLst>
          </p:cNvPr>
          <p:cNvSpPr txBox="1">
            <a:spLocks noChangeArrowheads="1"/>
          </p:cNvSpPr>
          <p:nvPr/>
        </p:nvSpPr>
        <p:spPr bwMode="auto">
          <a:xfrm>
            <a:off x="152400" y="352425"/>
            <a:ext cx="2286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FF0000"/>
                  </a:outerShdw>
                </a:effectLst>
              </a14:hiddenEffects>
            </a:ext>
          </a:extLst>
        </p:spPr>
        <p:txBody>
          <a:bodyPr>
            <a:spAutoFit/>
          </a:bodyPr>
          <a:lstStyle/>
          <a:p>
            <a:pPr>
              <a:spcBef>
                <a:spcPct val="50000"/>
              </a:spcBef>
            </a:pPr>
            <a:r>
              <a:rPr lang="en-US" altLang="en-US" sz="3200" b="1">
                <a:solidFill>
                  <a:schemeClr val="accent2"/>
                </a:solidFill>
                <a:latin typeface="Arial" panose="020B0604020202020204" pitchFamily="34" charset="0"/>
              </a:rPr>
              <a:t>Key Points</a:t>
            </a:r>
            <a:endParaRPr lang="en-US" altLang="en-US" b="1">
              <a:latin typeface="Arial" panose="020B0604020202020204" pitchFamily="34" charset="0"/>
            </a:endParaRPr>
          </a:p>
        </p:txBody>
      </p:sp>
      <p:sp>
        <p:nvSpPr>
          <p:cNvPr id="49156" name="Text Box 4">
            <a:extLst>
              <a:ext uri="{FF2B5EF4-FFF2-40B4-BE49-F238E27FC236}">
                <a16:creationId xmlns:a16="http://schemas.microsoft.com/office/drawing/2014/main" id="{F6C73935-2C04-4ED4-A4B8-B46E966922FC}"/>
              </a:ext>
            </a:extLst>
          </p:cNvPr>
          <p:cNvSpPr txBox="1">
            <a:spLocks noChangeArrowheads="1"/>
          </p:cNvSpPr>
          <p:nvPr/>
        </p:nvSpPr>
        <p:spPr bwMode="auto">
          <a:xfrm>
            <a:off x="2667000" y="2038350"/>
            <a:ext cx="6248400" cy="173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spcBef>
                <a:spcPct val="50000"/>
              </a:spcBef>
            </a:pPr>
            <a:r>
              <a:rPr lang="en-US" altLang="en-US" sz="2000">
                <a:latin typeface="Wingdings" panose="05000000000000000000" pitchFamily="2" charset="2"/>
              </a:rPr>
              <a:t>w</a:t>
            </a:r>
            <a:r>
              <a:rPr lang="en-US" altLang="en-US">
                <a:latin typeface="Arial" panose="020B0604020202020204" pitchFamily="34" charset="0"/>
              </a:rPr>
              <a:t>	Excess postexercise oxygen consumption (EPOC) is the elevation of O</a:t>
            </a:r>
            <a:r>
              <a:rPr lang="en-US" altLang="en-US" baseline="-25000">
                <a:latin typeface="Arial" panose="020B0604020202020204" pitchFamily="34" charset="0"/>
              </a:rPr>
              <a:t>2 </a:t>
            </a:r>
            <a:r>
              <a:rPr lang="en-US" altLang="en-US">
                <a:latin typeface="Arial" panose="020B0604020202020204" pitchFamily="34" charset="0"/>
              </a:rPr>
              <a:t>consumption above resting levels after exercise; it is caused by a combination of several factors.</a:t>
            </a:r>
          </a:p>
        </p:txBody>
      </p:sp>
      <p:sp>
        <p:nvSpPr>
          <p:cNvPr id="49158" name="Text Box 6">
            <a:extLst>
              <a:ext uri="{FF2B5EF4-FFF2-40B4-BE49-F238E27FC236}">
                <a16:creationId xmlns:a16="http://schemas.microsoft.com/office/drawing/2014/main" id="{A0925A89-E6C9-41F1-A792-093DFF1D95DC}"/>
              </a:ext>
            </a:extLst>
          </p:cNvPr>
          <p:cNvSpPr txBox="1">
            <a:spLocks noChangeArrowheads="1"/>
          </p:cNvSpPr>
          <p:nvPr/>
        </p:nvSpPr>
        <p:spPr bwMode="auto">
          <a:xfrm>
            <a:off x="2667000" y="1096963"/>
            <a:ext cx="647700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pPr>
            <a:r>
              <a:rPr lang="en-US" altLang="en-US" sz="2800" b="1">
                <a:solidFill>
                  <a:srgbClr val="FF3300"/>
                </a:solidFill>
                <a:latin typeface="Arial" panose="020B0604020202020204" pitchFamily="34" charset="0"/>
              </a:rPr>
              <a:t>Energy Expenditure at Rest and During Exercise</a:t>
            </a:r>
          </a:p>
        </p:txBody>
      </p:sp>
      <p:grpSp>
        <p:nvGrpSpPr>
          <p:cNvPr id="49164" name="Group 12">
            <a:extLst>
              <a:ext uri="{FF2B5EF4-FFF2-40B4-BE49-F238E27FC236}">
                <a16:creationId xmlns:a16="http://schemas.microsoft.com/office/drawing/2014/main" id="{E23A4C89-C8D3-4A95-89D2-F27DAEFFBE43}"/>
              </a:ext>
            </a:extLst>
          </p:cNvPr>
          <p:cNvGrpSpPr>
            <a:grpSpLocks/>
          </p:cNvGrpSpPr>
          <p:nvPr/>
        </p:nvGrpSpPr>
        <p:grpSpPr bwMode="auto">
          <a:xfrm>
            <a:off x="2667000" y="3846513"/>
            <a:ext cx="6248400" cy="2324100"/>
            <a:chOff x="1680" y="2423"/>
            <a:chExt cx="3936" cy="1464"/>
          </a:xfrm>
        </p:grpSpPr>
        <p:sp>
          <p:nvSpPr>
            <p:cNvPr id="49157" name="Text Box 5">
              <a:extLst>
                <a:ext uri="{FF2B5EF4-FFF2-40B4-BE49-F238E27FC236}">
                  <a16:creationId xmlns:a16="http://schemas.microsoft.com/office/drawing/2014/main" id="{22145B49-5BB3-4AB4-B338-509B8023C93E}"/>
                </a:ext>
              </a:extLst>
            </p:cNvPr>
            <p:cNvSpPr txBox="1">
              <a:spLocks noChangeArrowheads="1"/>
            </p:cNvSpPr>
            <p:nvPr/>
          </p:nvSpPr>
          <p:spPr bwMode="auto">
            <a:xfrm>
              <a:off x="1680" y="2423"/>
              <a:ext cx="3936" cy="1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spcBef>
                  <a:spcPct val="50000"/>
                </a:spcBef>
              </a:pPr>
              <a:r>
                <a:rPr lang="en-US" altLang="en-US" sz="2000">
                  <a:latin typeface="Wingdings" panose="05000000000000000000" pitchFamily="2" charset="2"/>
                </a:rPr>
                <a:t>w</a:t>
              </a:r>
              <a:r>
                <a:rPr lang="en-US" altLang="en-US">
                  <a:latin typeface="Arial" panose="020B0604020202020204" pitchFamily="34" charset="0"/>
                </a:rPr>
                <a:t> Lactate threshold is the point at which blood lactate begins to accumulate above resting levels during exercise, where lactate production exceeds lactate clearance.</a:t>
              </a:r>
            </a:p>
          </p:txBody>
        </p:sp>
        <p:sp>
          <p:nvSpPr>
            <p:cNvPr id="49163" name="Rectangle 11">
              <a:extLst>
                <a:ext uri="{FF2B5EF4-FFF2-40B4-BE49-F238E27FC236}">
                  <a16:creationId xmlns:a16="http://schemas.microsoft.com/office/drawing/2014/main" id="{15D1A649-9B11-48A5-8210-3A4F064771CC}"/>
                </a:ext>
              </a:extLst>
            </p:cNvPr>
            <p:cNvSpPr>
              <a:spLocks noChangeArrowheads="1"/>
            </p:cNvSpPr>
            <p:nvPr/>
          </p:nvSpPr>
          <p:spPr bwMode="auto">
            <a:xfrm>
              <a:off x="1824" y="3656"/>
              <a:ext cx="8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US" sz="1800" i="1">
                  <a:latin typeface="Arial" panose="020B0604020202020204" pitchFamily="34" charset="0"/>
                </a:rPr>
                <a:t>(continued)</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155"/>
                                        </p:tgtEl>
                                        <p:attrNameLst>
                                          <p:attrName>style.visibility</p:attrName>
                                        </p:attrNameLst>
                                      </p:cBhvr>
                                      <p:to>
                                        <p:strVal val="visible"/>
                                      </p:to>
                                    </p:set>
                                    <p:animEffect transition="in" filter="wipe(left)">
                                      <p:cBhvr>
                                        <p:cTn id="7" dur="500"/>
                                        <p:tgtEl>
                                          <p:spTgt spid="4915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9158"/>
                                        </p:tgtEl>
                                        <p:attrNameLst>
                                          <p:attrName>style.visibility</p:attrName>
                                        </p:attrNameLst>
                                      </p:cBhvr>
                                      <p:to>
                                        <p:strVal val="visible"/>
                                      </p:to>
                                    </p:set>
                                    <p:animEffect transition="in" filter="wipe(left)">
                                      <p:cBhvr>
                                        <p:cTn id="11" dur="500"/>
                                        <p:tgtEl>
                                          <p:spTgt spid="4915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9156"/>
                                        </p:tgtEl>
                                        <p:attrNameLst>
                                          <p:attrName>style.visibility</p:attrName>
                                        </p:attrNameLst>
                                      </p:cBhvr>
                                      <p:to>
                                        <p:strVal val="visible"/>
                                      </p:to>
                                    </p:set>
                                    <p:animEffect transition="in" filter="wipe(left)">
                                      <p:cBhvr>
                                        <p:cTn id="16" dur="500"/>
                                        <p:tgtEl>
                                          <p:spTgt spid="4915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49164"/>
                                        </p:tgtEl>
                                        <p:attrNameLst>
                                          <p:attrName>style.visibility</p:attrName>
                                        </p:attrNameLst>
                                      </p:cBhvr>
                                      <p:to>
                                        <p:strVal val="visible"/>
                                      </p:to>
                                    </p:set>
                                    <p:animEffect transition="in" filter="wipe(left)">
                                      <p:cBhvr>
                                        <p:cTn id="21" dur="500"/>
                                        <p:tgtEl>
                                          <p:spTgt spid="49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autoUpdateAnimBg="0"/>
      <p:bldP spid="49156" grpId="0" autoUpdateAnimBg="0"/>
      <p:bldP spid="49158"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a:extLst>
              <a:ext uri="{FF2B5EF4-FFF2-40B4-BE49-F238E27FC236}">
                <a16:creationId xmlns:a16="http://schemas.microsoft.com/office/drawing/2014/main" id="{118AA45E-413A-46D1-BBEA-1FCFE4EA70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1443" name="Text Box 3">
            <a:extLst>
              <a:ext uri="{FF2B5EF4-FFF2-40B4-BE49-F238E27FC236}">
                <a16:creationId xmlns:a16="http://schemas.microsoft.com/office/drawing/2014/main" id="{F3629C9D-2D30-4C0A-8F98-37020288DB34}"/>
              </a:ext>
            </a:extLst>
          </p:cNvPr>
          <p:cNvSpPr txBox="1">
            <a:spLocks noChangeArrowheads="1"/>
          </p:cNvSpPr>
          <p:nvPr/>
        </p:nvSpPr>
        <p:spPr bwMode="auto">
          <a:xfrm>
            <a:off x="152400" y="352425"/>
            <a:ext cx="2286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FF0000"/>
                  </a:outerShdw>
                </a:effectLst>
              </a14:hiddenEffects>
            </a:ext>
          </a:extLst>
        </p:spPr>
        <p:txBody>
          <a:bodyPr>
            <a:spAutoFit/>
          </a:bodyPr>
          <a:lstStyle/>
          <a:p>
            <a:pPr>
              <a:spcBef>
                <a:spcPct val="50000"/>
              </a:spcBef>
            </a:pPr>
            <a:r>
              <a:rPr lang="en-US" altLang="en-US" sz="3200" b="1">
                <a:solidFill>
                  <a:schemeClr val="accent2"/>
                </a:solidFill>
                <a:latin typeface="Arial" panose="020B0604020202020204" pitchFamily="34" charset="0"/>
              </a:rPr>
              <a:t>Key Points</a:t>
            </a:r>
            <a:endParaRPr lang="en-US" altLang="en-US" b="1">
              <a:latin typeface="Arial" panose="020B0604020202020204" pitchFamily="34" charset="0"/>
            </a:endParaRPr>
          </a:p>
        </p:txBody>
      </p:sp>
      <p:sp>
        <p:nvSpPr>
          <p:cNvPr id="61444" name="Text Box 4">
            <a:extLst>
              <a:ext uri="{FF2B5EF4-FFF2-40B4-BE49-F238E27FC236}">
                <a16:creationId xmlns:a16="http://schemas.microsoft.com/office/drawing/2014/main" id="{3D4A091E-CB66-4BE7-8C77-E3137273ED81}"/>
              </a:ext>
            </a:extLst>
          </p:cNvPr>
          <p:cNvSpPr txBox="1">
            <a:spLocks noChangeArrowheads="1"/>
          </p:cNvSpPr>
          <p:nvPr/>
        </p:nvSpPr>
        <p:spPr bwMode="auto">
          <a:xfrm>
            <a:off x="2667000" y="1096963"/>
            <a:ext cx="647700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pPr>
            <a:r>
              <a:rPr lang="en-US" altLang="en-US" sz="2800" b="1">
                <a:solidFill>
                  <a:srgbClr val="FF3300"/>
                </a:solidFill>
                <a:latin typeface="Arial" panose="020B0604020202020204" pitchFamily="34" charset="0"/>
              </a:rPr>
              <a:t>Energy Expenditure at Rest and During Exercise</a:t>
            </a:r>
          </a:p>
        </p:txBody>
      </p:sp>
      <p:sp>
        <p:nvSpPr>
          <p:cNvPr id="61445" name="Text Box 5">
            <a:extLst>
              <a:ext uri="{FF2B5EF4-FFF2-40B4-BE49-F238E27FC236}">
                <a16:creationId xmlns:a16="http://schemas.microsoft.com/office/drawing/2014/main" id="{7C027B8D-AAF6-4477-A7B7-9BF4A758FCD6}"/>
              </a:ext>
            </a:extLst>
          </p:cNvPr>
          <p:cNvSpPr txBox="1">
            <a:spLocks noChangeArrowheads="1"/>
          </p:cNvSpPr>
          <p:nvPr/>
        </p:nvSpPr>
        <p:spPr bwMode="auto">
          <a:xfrm>
            <a:off x="2667000" y="5029200"/>
            <a:ext cx="62484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spcBef>
                <a:spcPct val="50000"/>
              </a:spcBef>
            </a:pPr>
            <a:r>
              <a:rPr lang="en-US" altLang="en-US" sz="2000">
                <a:latin typeface="Wingdings" panose="05000000000000000000" pitchFamily="2" charset="2"/>
              </a:rPr>
              <a:t>w</a:t>
            </a:r>
            <a:r>
              <a:rPr lang="en-US" altLang="en-US">
                <a:latin typeface="Arial" panose="020B0604020202020204" pitchFamily="34" charset="0"/>
              </a:rPr>
              <a:t> Performance capacity can be improved by increasing one's economy of effort.</a:t>
            </a:r>
          </a:p>
        </p:txBody>
      </p:sp>
      <p:grpSp>
        <p:nvGrpSpPr>
          <p:cNvPr id="61453" name="Group 13">
            <a:extLst>
              <a:ext uri="{FF2B5EF4-FFF2-40B4-BE49-F238E27FC236}">
                <a16:creationId xmlns:a16="http://schemas.microsoft.com/office/drawing/2014/main" id="{C8DDF714-44F3-44C8-BFCE-ADF306CE904F}"/>
              </a:ext>
            </a:extLst>
          </p:cNvPr>
          <p:cNvGrpSpPr>
            <a:grpSpLocks/>
          </p:cNvGrpSpPr>
          <p:nvPr/>
        </p:nvGrpSpPr>
        <p:grpSpPr bwMode="auto">
          <a:xfrm>
            <a:off x="2667000" y="2038350"/>
            <a:ext cx="6248400" cy="1406525"/>
            <a:chOff x="1680" y="1284"/>
            <a:chExt cx="3936" cy="886"/>
          </a:xfrm>
        </p:grpSpPr>
        <p:sp>
          <p:nvSpPr>
            <p:cNvPr id="61447" name="Text Box 7">
              <a:extLst>
                <a:ext uri="{FF2B5EF4-FFF2-40B4-BE49-F238E27FC236}">
                  <a16:creationId xmlns:a16="http://schemas.microsoft.com/office/drawing/2014/main" id="{B5F5EA27-2D0D-4AB6-95E9-BF9A2ABC9C48}"/>
                </a:ext>
              </a:extLst>
            </p:cNvPr>
            <p:cNvSpPr txBox="1">
              <a:spLocks noChangeArrowheads="1"/>
            </p:cNvSpPr>
            <p:nvPr/>
          </p:nvSpPr>
          <p:spPr bwMode="auto">
            <a:xfrm>
              <a:off x="1680" y="1284"/>
              <a:ext cx="3936" cy="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spcBef>
                  <a:spcPct val="50000"/>
                </a:spcBef>
              </a:pPr>
              <a:r>
                <a:rPr lang="en-US" altLang="en-US" sz="2000">
                  <a:latin typeface="Wingdings" panose="05000000000000000000" pitchFamily="2" charset="2"/>
                </a:rPr>
                <a:t>w</a:t>
              </a:r>
              <a:r>
                <a:rPr lang="en-US" altLang="en-US">
                  <a:latin typeface="Arial" panose="020B0604020202020204" pitchFamily="34" charset="0"/>
                </a:rPr>
                <a:t>	Individuals with higher lactate thresholds, expressed as a percentage of VO</a:t>
              </a:r>
              <a:r>
                <a:rPr lang="en-US" altLang="en-US" baseline="-25000">
                  <a:latin typeface="Arial" panose="020B0604020202020204" pitchFamily="34" charset="0"/>
                </a:rPr>
                <a:t>2</a:t>
              </a:r>
              <a:r>
                <a:rPr lang="en-US" altLang="en-US">
                  <a:latin typeface="Arial" panose="020B0604020202020204" pitchFamily="34" charset="0"/>
                </a:rPr>
                <a:t>max, are capable of the best endurance performance.</a:t>
              </a:r>
            </a:p>
          </p:txBody>
        </p:sp>
        <p:sp>
          <p:nvSpPr>
            <p:cNvPr id="61448" name="Text Box 8">
              <a:extLst>
                <a:ext uri="{FF2B5EF4-FFF2-40B4-BE49-F238E27FC236}">
                  <a16:creationId xmlns:a16="http://schemas.microsoft.com/office/drawing/2014/main" id="{A5369B20-3C23-4F1B-98EA-B332D2A1EA07}"/>
                </a:ext>
              </a:extLst>
            </p:cNvPr>
            <p:cNvSpPr txBox="1">
              <a:spLocks noChangeArrowheads="1"/>
            </p:cNvSpPr>
            <p:nvPr/>
          </p:nvSpPr>
          <p:spPr bwMode="auto">
            <a:xfrm>
              <a:off x="4494" y="1321"/>
              <a:ext cx="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latin typeface="Arial" panose="020B0604020202020204" pitchFamily="34" charset="0"/>
                </a:rPr>
                <a:t>.</a:t>
              </a:r>
            </a:p>
          </p:txBody>
        </p:sp>
      </p:grpSp>
      <p:grpSp>
        <p:nvGrpSpPr>
          <p:cNvPr id="61449" name="Group 9">
            <a:extLst>
              <a:ext uri="{FF2B5EF4-FFF2-40B4-BE49-F238E27FC236}">
                <a16:creationId xmlns:a16="http://schemas.microsoft.com/office/drawing/2014/main" id="{F01B61A9-464D-4598-A8C7-37EE0B17095A}"/>
              </a:ext>
            </a:extLst>
          </p:cNvPr>
          <p:cNvGrpSpPr>
            <a:grpSpLocks/>
          </p:cNvGrpSpPr>
          <p:nvPr/>
        </p:nvGrpSpPr>
        <p:grpSpPr bwMode="auto">
          <a:xfrm>
            <a:off x="2667000" y="3530600"/>
            <a:ext cx="6248400" cy="1406525"/>
            <a:chOff x="1680" y="1806"/>
            <a:chExt cx="3936" cy="886"/>
          </a:xfrm>
        </p:grpSpPr>
        <p:sp>
          <p:nvSpPr>
            <p:cNvPr id="61450" name="Text Box 10">
              <a:extLst>
                <a:ext uri="{FF2B5EF4-FFF2-40B4-BE49-F238E27FC236}">
                  <a16:creationId xmlns:a16="http://schemas.microsoft.com/office/drawing/2014/main" id="{BB48A31D-AD3E-4F74-803A-32A66C94258F}"/>
                </a:ext>
              </a:extLst>
            </p:cNvPr>
            <p:cNvSpPr txBox="1">
              <a:spLocks noChangeArrowheads="1"/>
            </p:cNvSpPr>
            <p:nvPr/>
          </p:nvSpPr>
          <p:spPr bwMode="auto">
            <a:xfrm>
              <a:off x="1680" y="1806"/>
              <a:ext cx="3936" cy="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spcBef>
                  <a:spcPct val="50000"/>
                </a:spcBef>
              </a:pPr>
              <a:r>
                <a:rPr lang="en-US" altLang="en-US" sz="2000">
                  <a:latin typeface="Wingdings" panose="05000000000000000000" pitchFamily="2" charset="2"/>
                </a:rPr>
                <a:t>w</a:t>
              </a:r>
              <a:r>
                <a:rPr lang="en-US" altLang="en-US">
                  <a:latin typeface="Arial" panose="020B0604020202020204" pitchFamily="34" charset="0"/>
                </a:rPr>
                <a:t> Performance improvements often mean that an individual can perform for longer periods at a higher percentage of his or her VO</a:t>
              </a:r>
              <a:r>
                <a:rPr lang="en-US" altLang="en-US" baseline="-25000">
                  <a:latin typeface="Arial" panose="020B0604020202020204" pitchFamily="34" charset="0"/>
                </a:rPr>
                <a:t>2</a:t>
              </a:r>
              <a:r>
                <a:rPr lang="en-US" altLang="en-US">
                  <a:latin typeface="Arial" panose="020B0604020202020204" pitchFamily="34" charset="0"/>
                </a:rPr>
                <a:t>max.</a:t>
              </a:r>
            </a:p>
          </p:txBody>
        </p:sp>
        <p:sp>
          <p:nvSpPr>
            <p:cNvPr id="61451" name="Text Box 11">
              <a:extLst>
                <a:ext uri="{FF2B5EF4-FFF2-40B4-BE49-F238E27FC236}">
                  <a16:creationId xmlns:a16="http://schemas.microsoft.com/office/drawing/2014/main" id="{395A4D8A-D97C-480B-8859-E47D31468246}"/>
                </a:ext>
              </a:extLst>
            </p:cNvPr>
            <p:cNvSpPr txBox="1">
              <a:spLocks noChangeArrowheads="1"/>
            </p:cNvSpPr>
            <p:nvPr/>
          </p:nvSpPr>
          <p:spPr bwMode="auto">
            <a:xfrm>
              <a:off x="1902" y="2256"/>
              <a:ext cx="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latin typeface="Arial" panose="020B0604020202020204" pitchFamily="34"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443"/>
                                        </p:tgtEl>
                                        <p:attrNameLst>
                                          <p:attrName>style.visibility</p:attrName>
                                        </p:attrNameLst>
                                      </p:cBhvr>
                                      <p:to>
                                        <p:strVal val="visible"/>
                                      </p:to>
                                    </p:set>
                                    <p:animEffect transition="in" filter="wipe(left)">
                                      <p:cBhvr>
                                        <p:cTn id="7" dur="500"/>
                                        <p:tgtEl>
                                          <p:spTgt spid="6144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444"/>
                                        </p:tgtEl>
                                        <p:attrNameLst>
                                          <p:attrName>style.visibility</p:attrName>
                                        </p:attrNameLst>
                                      </p:cBhvr>
                                      <p:to>
                                        <p:strVal val="visible"/>
                                      </p:to>
                                    </p:set>
                                    <p:animEffect transition="in" filter="wipe(left)">
                                      <p:cBhvr>
                                        <p:cTn id="11" dur="500"/>
                                        <p:tgtEl>
                                          <p:spTgt spid="6144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61453"/>
                                        </p:tgtEl>
                                        <p:attrNameLst>
                                          <p:attrName>style.visibility</p:attrName>
                                        </p:attrNameLst>
                                      </p:cBhvr>
                                      <p:to>
                                        <p:strVal val="visible"/>
                                      </p:to>
                                    </p:set>
                                    <p:animEffect transition="in" filter="wipe(left)">
                                      <p:cBhvr>
                                        <p:cTn id="16" dur="500"/>
                                        <p:tgtEl>
                                          <p:spTgt spid="6145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61449"/>
                                        </p:tgtEl>
                                        <p:attrNameLst>
                                          <p:attrName>style.visibility</p:attrName>
                                        </p:attrNameLst>
                                      </p:cBhvr>
                                      <p:to>
                                        <p:strVal val="visible"/>
                                      </p:to>
                                    </p:set>
                                    <p:animEffect transition="in" filter="wipe(left)">
                                      <p:cBhvr>
                                        <p:cTn id="21" dur="500"/>
                                        <p:tgtEl>
                                          <p:spTgt spid="6144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1445"/>
                                        </p:tgtEl>
                                        <p:attrNameLst>
                                          <p:attrName>style.visibility</p:attrName>
                                        </p:attrNameLst>
                                      </p:cBhvr>
                                      <p:to>
                                        <p:strVal val="visible"/>
                                      </p:to>
                                    </p:set>
                                    <p:animEffect transition="in" filter="wipe(left)">
                                      <p:cBhvr>
                                        <p:cTn id="26" dur="500"/>
                                        <p:tgtEl>
                                          <p:spTgt spid="61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autoUpdateAnimBg="0"/>
      <p:bldP spid="61444" grpId="0" autoUpdateAnimBg="0"/>
      <p:bldP spid="61445"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a:extLst>
              <a:ext uri="{FF2B5EF4-FFF2-40B4-BE49-F238E27FC236}">
                <a16:creationId xmlns:a16="http://schemas.microsoft.com/office/drawing/2014/main" id="{1F008C7F-5CEF-4AB7-BE8A-9DF4BD481F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2467" name="Text Box 3">
            <a:extLst>
              <a:ext uri="{FF2B5EF4-FFF2-40B4-BE49-F238E27FC236}">
                <a16:creationId xmlns:a16="http://schemas.microsoft.com/office/drawing/2014/main" id="{DD3F8E7F-AE1A-466C-BBF6-D62333FE9E69}"/>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400" b="1">
                <a:solidFill>
                  <a:schemeClr val="accent2"/>
                </a:solidFill>
                <a:latin typeface="Arial" panose="020B0604020202020204" pitchFamily="34" charset="0"/>
              </a:rPr>
              <a:t>Fatigue and Its Causes</a:t>
            </a:r>
          </a:p>
        </p:txBody>
      </p:sp>
      <p:sp>
        <p:nvSpPr>
          <p:cNvPr id="62468" name="Text Box 4">
            <a:extLst>
              <a:ext uri="{FF2B5EF4-FFF2-40B4-BE49-F238E27FC236}">
                <a16:creationId xmlns:a16="http://schemas.microsoft.com/office/drawing/2014/main" id="{16BFE7C0-519B-4B41-B28B-F9D7E12F9B05}"/>
              </a:ext>
            </a:extLst>
          </p:cNvPr>
          <p:cNvSpPr txBox="1">
            <a:spLocks noChangeArrowheads="1"/>
          </p:cNvSpPr>
          <p:nvPr/>
        </p:nvSpPr>
        <p:spPr bwMode="auto">
          <a:xfrm>
            <a:off x="609600" y="1631950"/>
            <a:ext cx="83058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Phosphocreatine (PCr) depletion</a:t>
            </a:r>
          </a:p>
        </p:txBody>
      </p:sp>
      <p:sp>
        <p:nvSpPr>
          <p:cNvPr id="62469" name="Text Box 5">
            <a:extLst>
              <a:ext uri="{FF2B5EF4-FFF2-40B4-BE49-F238E27FC236}">
                <a16:creationId xmlns:a16="http://schemas.microsoft.com/office/drawing/2014/main" id="{F9E9B9F8-B207-4185-AAEB-926663781CAD}"/>
              </a:ext>
            </a:extLst>
          </p:cNvPr>
          <p:cNvSpPr txBox="1">
            <a:spLocks noChangeArrowheads="1"/>
          </p:cNvSpPr>
          <p:nvPr/>
        </p:nvSpPr>
        <p:spPr bwMode="auto">
          <a:xfrm>
            <a:off x="609600" y="2133600"/>
            <a:ext cx="8382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Glycogen depletion (especially in activities lasting longer than 30 minutes)</a:t>
            </a:r>
          </a:p>
        </p:txBody>
      </p:sp>
      <p:sp>
        <p:nvSpPr>
          <p:cNvPr id="62470" name="Text Box 6">
            <a:extLst>
              <a:ext uri="{FF2B5EF4-FFF2-40B4-BE49-F238E27FC236}">
                <a16:creationId xmlns:a16="http://schemas.microsoft.com/office/drawing/2014/main" id="{9611EB52-7ABF-4148-BC36-D62D01324D6A}"/>
              </a:ext>
            </a:extLst>
          </p:cNvPr>
          <p:cNvSpPr txBox="1">
            <a:spLocks noChangeArrowheads="1"/>
          </p:cNvSpPr>
          <p:nvPr/>
        </p:nvSpPr>
        <p:spPr bwMode="auto">
          <a:xfrm>
            <a:off x="609600" y="2957513"/>
            <a:ext cx="8382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Accumulation of lactate and H</a:t>
            </a:r>
            <a:r>
              <a:rPr lang="en-US" altLang="en-US" baseline="30000">
                <a:latin typeface="Arial" panose="020B0604020202020204" pitchFamily="34" charset="0"/>
              </a:rPr>
              <a:t>+</a:t>
            </a:r>
            <a:r>
              <a:rPr lang="en-US" altLang="en-US">
                <a:latin typeface="Arial" panose="020B0604020202020204" pitchFamily="34" charset="0"/>
              </a:rPr>
              <a:t> (especially in events shorter than 30 minutes)</a:t>
            </a:r>
          </a:p>
        </p:txBody>
      </p:sp>
      <p:sp>
        <p:nvSpPr>
          <p:cNvPr id="62471" name="Text Box 7">
            <a:extLst>
              <a:ext uri="{FF2B5EF4-FFF2-40B4-BE49-F238E27FC236}">
                <a16:creationId xmlns:a16="http://schemas.microsoft.com/office/drawing/2014/main" id="{4EF5CFE7-5FCD-4417-B322-876D8FD106F4}"/>
              </a:ext>
            </a:extLst>
          </p:cNvPr>
          <p:cNvSpPr txBox="1">
            <a:spLocks noChangeArrowheads="1"/>
          </p:cNvSpPr>
          <p:nvPr/>
        </p:nvSpPr>
        <p:spPr bwMode="auto">
          <a:xfrm>
            <a:off x="609600" y="3779838"/>
            <a:ext cx="83820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Neuromuscular fatigue</a:t>
            </a:r>
          </a:p>
        </p:txBody>
      </p:sp>
      <p:pic>
        <p:nvPicPr>
          <p:cNvPr id="62473" name="Picture 9">
            <a:extLst>
              <a:ext uri="{FF2B5EF4-FFF2-40B4-BE49-F238E27FC236}">
                <a16:creationId xmlns:a16="http://schemas.microsoft.com/office/drawing/2014/main" id="{F52A6076-2116-4903-88CA-772796ED53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352925"/>
            <a:ext cx="2351088" cy="2351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62473"/>
                                        </p:tgtEl>
                                        <p:attrNameLst>
                                          <p:attrName>style.visibility</p:attrName>
                                        </p:attrNameLst>
                                      </p:cBhvr>
                                      <p:to>
                                        <p:strVal val="visible"/>
                                      </p:to>
                                    </p:set>
                                    <p:animEffect transition="in" filter="wipe(down)">
                                      <p:cBhvr>
                                        <p:cTn id="7" dur="500"/>
                                        <p:tgtEl>
                                          <p:spTgt spid="6247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2467"/>
                                        </p:tgtEl>
                                        <p:attrNameLst>
                                          <p:attrName>style.visibility</p:attrName>
                                        </p:attrNameLst>
                                      </p:cBhvr>
                                      <p:to>
                                        <p:strVal val="visible"/>
                                      </p:to>
                                    </p:set>
                                    <p:animEffect transition="in" filter="wipe(left)">
                                      <p:cBhvr>
                                        <p:cTn id="11" dur="500"/>
                                        <p:tgtEl>
                                          <p:spTgt spid="6246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2468"/>
                                        </p:tgtEl>
                                        <p:attrNameLst>
                                          <p:attrName>style.visibility</p:attrName>
                                        </p:attrNameLst>
                                      </p:cBhvr>
                                      <p:to>
                                        <p:strVal val="visible"/>
                                      </p:to>
                                    </p:set>
                                    <p:animEffect transition="in" filter="wipe(left)">
                                      <p:cBhvr>
                                        <p:cTn id="16" dur="500"/>
                                        <p:tgtEl>
                                          <p:spTgt spid="6246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2469"/>
                                        </p:tgtEl>
                                        <p:attrNameLst>
                                          <p:attrName>style.visibility</p:attrName>
                                        </p:attrNameLst>
                                      </p:cBhvr>
                                      <p:to>
                                        <p:strVal val="visible"/>
                                      </p:to>
                                    </p:set>
                                    <p:animEffect transition="in" filter="wipe(left)">
                                      <p:cBhvr>
                                        <p:cTn id="21" dur="500"/>
                                        <p:tgtEl>
                                          <p:spTgt spid="6246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2470"/>
                                        </p:tgtEl>
                                        <p:attrNameLst>
                                          <p:attrName>style.visibility</p:attrName>
                                        </p:attrNameLst>
                                      </p:cBhvr>
                                      <p:to>
                                        <p:strVal val="visible"/>
                                      </p:to>
                                    </p:set>
                                    <p:animEffect transition="in" filter="wipe(left)">
                                      <p:cBhvr>
                                        <p:cTn id="26" dur="500"/>
                                        <p:tgtEl>
                                          <p:spTgt spid="6247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2471"/>
                                        </p:tgtEl>
                                        <p:attrNameLst>
                                          <p:attrName>style.visibility</p:attrName>
                                        </p:attrNameLst>
                                      </p:cBhvr>
                                      <p:to>
                                        <p:strVal val="visible"/>
                                      </p:to>
                                    </p:set>
                                    <p:animEffect transition="in" filter="wipe(left)">
                                      <p:cBhvr>
                                        <p:cTn id="31" dur="500"/>
                                        <p:tgtEl>
                                          <p:spTgt spid="62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autoUpdateAnimBg="0"/>
      <p:bldP spid="62468" grpId="0" autoUpdateAnimBg="0"/>
      <p:bldP spid="62469" grpId="0" autoUpdateAnimBg="0"/>
      <p:bldP spid="62470" grpId="0" autoUpdateAnimBg="0"/>
      <p:bldP spid="62471"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a:extLst>
              <a:ext uri="{FF2B5EF4-FFF2-40B4-BE49-F238E27FC236}">
                <a16:creationId xmlns:a16="http://schemas.microsoft.com/office/drawing/2014/main" id="{4A92B487-77BF-496D-ACFE-A58CD2995A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3492" name="Text Box 4">
            <a:extLst>
              <a:ext uri="{FF2B5EF4-FFF2-40B4-BE49-F238E27FC236}">
                <a16:creationId xmlns:a16="http://schemas.microsoft.com/office/drawing/2014/main" id="{F1374CD6-A8FC-4784-908F-78D5C13FD530}"/>
              </a:ext>
            </a:extLst>
          </p:cNvPr>
          <p:cNvSpPr txBox="1">
            <a:spLocks noChangeArrowheads="1"/>
          </p:cNvSpPr>
          <p:nvPr/>
        </p:nvSpPr>
        <p:spPr bwMode="auto">
          <a:xfrm>
            <a:off x="381000" y="533400"/>
            <a:ext cx="65532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50000"/>
              </a:spcBef>
            </a:pPr>
            <a:r>
              <a:rPr lang="en-US" altLang="en-US" sz="3400" b="1">
                <a:solidFill>
                  <a:schemeClr val="accent2"/>
                </a:solidFill>
                <a:latin typeface="Arial" panose="020B0604020202020204" pitchFamily="34" charset="0"/>
              </a:rPr>
              <a:t>USE OF MUSCLE GLYCOGEN DURING EXERCISE</a:t>
            </a:r>
            <a:endParaRPr lang="en-US" altLang="en-US" b="1">
              <a:latin typeface="Arial" panose="020B0604020202020204" pitchFamily="34" charset="0"/>
            </a:endParaRPr>
          </a:p>
        </p:txBody>
      </p:sp>
      <p:grpSp>
        <p:nvGrpSpPr>
          <p:cNvPr id="63496" name="Group 8">
            <a:extLst>
              <a:ext uri="{FF2B5EF4-FFF2-40B4-BE49-F238E27FC236}">
                <a16:creationId xmlns:a16="http://schemas.microsoft.com/office/drawing/2014/main" id="{BB5C3626-3E62-4FB9-8723-D8E4E76C67B1}"/>
              </a:ext>
            </a:extLst>
          </p:cNvPr>
          <p:cNvGrpSpPr>
            <a:grpSpLocks/>
          </p:cNvGrpSpPr>
          <p:nvPr/>
        </p:nvGrpSpPr>
        <p:grpSpPr bwMode="auto">
          <a:xfrm>
            <a:off x="280988" y="2173288"/>
            <a:ext cx="8559800" cy="3525837"/>
            <a:chOff x="177" y="1369"/>
            <a:chExt cx="5392" cy="2221"/>
          </a:xfrm>
        </p:grpSpPr>
        <p:pic>
          <p:nvPicPr>
            <p:cNvPr id="63494" name="Picture 6">
              <a:extLst>
                <a:ext uri="{FF2B5EF4-FFF2-40B4-BE49-F238E27FC236}">
                  <a16:creationId xmlns:a16="http://schemas.microsoft.com/office/drawing/2014/main" id="{E03437D2-7089-4404-8869-C476001F59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 y="1369"/>
              <a:ext cx="2591" cy="2219"/>
            </a:xfrm>
            <a:prstGeom prst="rect">
              <a:avLst/>
            </a:prstGeom>
            <a:noFill/>
            <a:extLst>
              <a:ext uri="{909E8E84-426E-40DD-AFC4-6F175D3DCCD1}">
                <a14:hiddenFill xmlns:a14="http://schemas.microsoft.com/office/drawing/2010/main">
                  <a:solidFill>
                    <a:srgbClr val="FFFFFF"/>
                  </a:solidFill>
                </a14:hiddenFill>
              </a:ext>
            </a:extLst>
          </p:spPr>
        </p:pic>
        <p:pic>
          <p:nvPicPr>
            <p:cNvPr id="63495" name="Picture 7">
              <a:extLst>
                <a:ext uri="{FF2B5EF4-FFF2-40B4-BE49-F238E27FC236}">
                  <a16:creationId xmlns:a16="http://schemas.microsoft.com/office/drawing/2014/main" id="{F86255D0-B230-4097-9A27-44771B53AB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1" y="1372"/>
              <a:ext cx="2618" cy="2218"/>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492"/>
                                        </p:tgtEl>
                                        <p:attrNameLst>
                                          <p:attrName>style.visibility</p:attrName>
                                        </p:attrNameLst>
                                      </p:cBhvr>
                                      <p:to>
                                        <p:strVal val="visible"/>
                                      </p:to>
                                    </p:set>
                                    <p:animEffect transition="in" filter="wipe(left)">
                                      <p:cBhvr>
                                        <p:cTn id="7" dur="500"/>
                                        <p:tgtEl>
                                          <p:spTgt spid="63492"/>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63496"/>
                                        </p:tgtEl>
                                        <p:attrNameLst>
                                          <p:attrName>style.visibility</p:attrName>
                                        </p:attrNameLst>
                                      </p:cBhvr>
                                      <p:to>
                                        <p:strVal val="visible"/>
                                      </p:to>
                                    </p:set>
                                    <p:anim calcmode="lin" valueType="num">
                                      <p:cBhvr>
                                        <p:cTn id="11" dur="500" fill="hold"/>
                                        <p:tgtEl>
                                          <p:spTgt spid="63496"/>
                                        </p:tgtEl>
                                        <p:attrNameLst>
                                          <p:attrName>ppt_w</p:attrName>
                                        </p:attrNameLst>
                                      </p:cBhvr>
                                      <p:tavLst>
                                        <p:tav tm="0">
                                          <p:val>
                                            <p:fltVal val="0"/>
                                          </p:val>
                                        </p:tav>
                                        <p:tav tm="100000">
                                          <p:val>
                                            <p:strVal val="#ppt_w"/>
                                          </p:val>
                                        </p:tav>
                                      </p:tavLst>
                                    </p:anim>
                                    <p:anim calcmode="lin" valueType="num">
                                      <p:cBhvr>
                                        <p:cTn id="12" dur="500" fill="hold"/>
                                        <p:tgtEl>
                                          <p:spTgt spid="63496"/>
                                        </p:tgtEl>
                                        <p:attrNameLst>
                                          <p:attrName>ppt_h</p:attrName>
                                        </p:attrNameLst>
                                      </p:cBhvr>
                                      <p:tavLst>
                                        <p:tav tm="0">
                                          <p:val>
                                            <p:fltVal val="0"/>
                                          </p:val>
                                        </p:tav>
                                        <p:tav tm="100000">
                                          <p:val>
                                            <p:strVal val="#ppt_h"/>
                                          </p:val>
                                        </p:tav>
                                      </p:tavLst>
                                    </p:anim>
                                    <p:anim calcmode="lin" valueType="num">
                                      <p:cBhvr>
                                        <p:cTn id="13" dur="500" fill="hold"/>
                                        <p:tgtEl>
                                          <p:spTgt spid="63496"/>
                                        </p:tgtEl>
                                        <p:attrNameLst>
                                          <p:attrName>ppt_x</p:attrName>
                                        </p:attrNameLst>
                                      </p:cBhvr>
                                      <p:tavLst>
                                        <p:tav tm="0">
                                          <p:val>
                                            <p:fltVal val="0.5"/>
                                          </p:val>
                                        </p:tav>
                                        <p:tav tm="100000">
                                          <p:val>
                                            <p:strVal val="#ppt_x"/>
                                          </p:val>
                                        </p:tav>
                                      </p:tavLst>
                                    </p:anim>
                                    <p:anim calcmode="lin" valueType="num">
                                      <p:cBhvr>
                                        <p:cTn id="14" dur="500" fill="hold"/>
                                        <p:tgtEl>
                                          <p:spTgt spid="6349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a:extLst>
              <a:ext uri="{FF2B5EF4-FFF2-40B4-BE49-F238E27FC236}">
                <a16:creationId xmlns:a16="http://schemas.microsoft.com/office/drawing/2014/main" id="{9912F26F-1AC5-4234-B06E-67705AEDD8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9875" name="Text Box 3">
            <a:extLst>
              <a:ext uri="{FF2B5EF4-FFF2-40B4-BE49-F238E27FC236}">
                <a16:creationId xmlns:a16="http://schemas.microsoft.com/office/drawing/2014/main" id="{0BF4E891-5C08-47E6-9586-5109367B4766}"/>
              </a:ext>
            </a:extLst>
          </p:cNvPr>
          <p:cNvSpPr txBox="1">
            <a:spLocks noChangeArrowheads="1"/>
          </p:cNvSpPr>
          <p:nvPr/>
        </p:nvSpPr>
        <p:spPr bwMode="auto">
          <a:xfrm>
            <a:off x="381000" y="533400"/>
            <a:ext cx="84582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50000"/>
              </a:spcBef>
            </a:pPr>
            <a:r>
              <a:rPr lang="en-US" altLang="en-US" sz="3400" b="1">
                <a:solidFill>
                  <a:schemeClr val="accent2"/>
                </a:solidFill>
                <a:latin typeface="Arial" panose="020B0604020202020204" pitchFamily="34" charset="0"/>
              </a:rPr>
              <a:t>MUSCLE FIBERS STAINED TO SHOW GLYCOGEN</a:t>
            </a:r>
            <a:endParaRPr lang="en-US" altLang="en-US" b="1">
              <a:latin typeface="Arial" panose="020B0604020202020204" pitchFamily="34" charset="0"/>
            </a:endParaRPr>
          </a:p>
        </p:txBody>
      </p:sp>
      <p:grpSp>
        <p:nvGrpSpPr>
          <p:cNvPr id="79883" name="Group 11">
            <a:extLst>
              <a:ext uri="{FF2B5EF4-FFF2-40B4-BE49-F238E27FC236}">
                <a16:creationId xmlns:a16="http://schemas.microsoft.com/office/drawing/2014/main" id="{65AE7280-47ED-4C45-87AC-AF98CB35FC12}"/>
              </a:ext>
            </a:extLst>
          </p:cNvPr>
          <p:cNvGrpSpPr>
            <a:grpSpLocks/>
          </p:cNvGrpSpPr>
          <p:nvPr/>
        </p:nvGrpSpPr>
        <p:grpSpPr bwMode="auto">
          <a:xfrm>
            <a:off x="379413" y="2216150"/>
            <a:ext cx="8426450" cy="3282950"/>
            <a:chOff x="239" y="1396"/>
            <a:chExt cx="5308" cy="2068"/>
          </a:xfrm>
        </p:grpSpPr>
        <p:pic>
          <p:nvPicPr>
            <p:cNvPr id="79881" name="Picture 9">
              <a:extLst>
                <a:ext uri="{FF2B5EF4-FFF2-40B4-BE49-F238E27FC236}">
                  <a16:creationId xmlns:a16="http://schemas.microsoft.com/office/drawing/2014/main" id="{98228CAC-FF5B-4F4B-B4B0-F72C401565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288" t="4295" r="9067" b="3781"/>
            <a:stretch>
              <a:fillRect/>
            </a:stretch>
          </p:blipFill>
          <p:spPr bwMode="auto">
            <a:xfrm>
              <a:off x="239" y="1396"/>
              <a:ext cx="2591" cy="2068"/>
            </a:xfrm>
            <a:prstGeom prst="rect">
              <a:avLst/>
            </a:prstGeom>
            <a:noFill/>
            <a:extLst>
              <a:ext uri="{909E8E84-426E-40DD-AFC4-6F175D3DCCD1}">
                <a14:hiddenFill xmlns:a14="http://schemas.microsoft.com/office/drawing/2010/main">
                  <a:solidFill>
                    <a:srgbClr val="FFFFFF"/>
                  </a:solidFill>
                </a14:hiddenFill>
              </a:ext>
            </a:extLst>
          </p:spPr>
        </p:pic>
        <p:pic>
          <p:nvPicPr>
            <p:cNvPr id="79882" name="Picture 10">
              <a:extLst>
                <a:ext uri="{FF2B5EF4-FFF2-40B4-BE49-F238E27FC236}">
                  <a16:creationId xmlns:a16="http://schemas.microsoft.com/office/drawing/2014/main" id="{1575F035-5F84-4EE6-94D8-57FEC49B43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9622" t="4469" r="5556" b="4976"/>
            <a:stretch>
              <a:fillRect/>
            </a:stretch>
          </p:blipFill>
          <p:spPr bwMode="auto">
            <a:xfrm>
              <a:off x="2951" y="1396"/>
              <a:ext cx="2596" cy="2067"/>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875"/>
                                        </p:tgtEl>
                                        <p:attrNameLst>
                                          <p:attrName>style.visibility</p:attrName>
                                        </p:attrNameLst>
                                      </p:cBhvr>
                                      <p:to>
                                        <p:strVal val="visible"/>
                                      </p:to>
                                    </p:set>
                                    <p:animEffect transition="in" filter="wipe(left)">
                                      <p:cBhvr>
                                        <p:cTn id="7" dur="500"/>
                                        <p:tgtEl>
                                          <p:spTgt spid="79875"/>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79883"/>
                                        </p:tgtEl>
                                        <p:attrNameLst>
                                          <p:attrName>style.visibility</p:attrName>
                                        </p:attrNameLst>
                                      </p:cBhvr>
                                      <p:to>
                                        <p:strVal val="visible"/>
                                      </p:to>
                                    </p:set>
                                    <p:anim calcmode="lin" valueType="num">
                                      <p:cBhvr>
                                        <p:cTn id="11" dur="500" fill="hold"/>
                                        <p:tgtEl>
                                          <p:spTgt spid="79883"/>
                                        </p:tgtEl>
                                        <p:attrNameLst>
                                          <p:attrName>ppt_w</p:attrName>
                                        </p:attrNameLst>
                                      </p:cBhvr>
                                      <p:tavLst>
                                        <p:tav tm="0">
                                          <p:val>
                                            <p:fltVal val="0"/>
                                          </p:val>
                                        </p:tav>
                                        <p:tav tm="100000">
                                          <p:val>
                                            <p:strVal val="#ppt_w"/>
                                          </p:val>
                                        </p:tav>
                                      </p:tavLst>
                                    </p:anim>
                                    <p:anim calcmode="lin" valueType="num">
                                      <p:cBhvr>
                                        <p:cTn id="12" dur="500" fill="hold"/>
                                        <p:tgtEl>
                                          <p:spTgt spid="79883"/>
                                        </p:tgtEl>
                                        <p:attrNameLst>
                                          <p:attrName>ppt_h</p:attrName>
                                        </p:attrNameLst>
                                      </p:cBhvr>
                                      <p:tavLst>
                                        <p:tav tm="0">
                                          <p:val>
                                            <p:fltVal val="0"/>
                                          </p:val>
                                        </p:tav>
                                        <p:tav tm="100000">
                                          <p:val>
                                            <p:strVal val="#ppt_h"/>
                                          </p:val>
                                        </p:tav>
                                      </p:tavLst>
                                    </p:anim>
                                    <p:anim calcmode="lin" valueType="num">
                                      <p:cBhvr>
                                        <p:cTn id="13" dur="500" fill="hold"/>
                                        <p:tgtEl>
                                          <p:spTgt spid="79883"/>
                                        </p:tgtEl>
                                        <p:attrNameLst>
                                          <p:attrName>ppt_x</p:attrName>
                                        </p:attrNameLst>
                                      </p:cBhvr>
                                      <p:tavLst>
                                        <p:tav tm="0">
                                          <p:val>
                                            <p:fltVal val="0.5"/>
                                          </p:val>
                                        </p:tav>
                                        <p:tav tm="100000">
                                          <p:val>
                                            <p:strVal val="#ppt_x"/>
                                          </p:val>
                                        </p:tav>
                                      </p:tavLst>
                                    </p:anim>
                                    <p:anim calcmode="lin" valueType="num">
                                      <p:cBhvr>
                                        <p:cTn id="14" dur="500" fill="hold"/>
                                        <p:tgtEl>
                                          <p:spTgt spid="7988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92862CBE-ADF1-4FDC-9D3F-410C49FA6D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219" name="Text Box 3">
            <a:extLst>
              <a:ext uri="{FF2B5EF4-FFF2-40B4-BE49-F238E27FC236}">
                <a16:creationId xmlns:a16="http://schemas.microsoft.com/office/drawing/2014/main" id="{86A95ED4-5952-444E-8D8B-B15D5972A197}"/>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400" b="1">
                <a:solidFill>
                  <a:schemeClr val="accent2"/>
                </a:solidFill>
                <a:latin typeface="Arial" panose="020B0604020202020204" pitchFamily="34" charset="0"/>
              </a:rPr>
              <a:t>Carbohydrate</a:t>
            </a:r>
          </a:p>
        </p:txBody>
      </p:sp>
      <p:sp>
        <p:nvSpPr>
          <p:cNvPr id="9220" name="Text Box 4">
            <a:extLst>
              <a:ext uri="{FF2B5EF4-FFF2-40B4-BE49-F238E27FC236}">
                <a16:creationId xmlns:a16="http://schemas.microsoft.com/office/drawing/2014/main" id="{9394D652-27E2-4DE4-82A6-BEBD44F03F21}"/>
              </a:ext>
            </a:extLst>
          </p:cNvPr>
          <p:cNvSpPr txBox="1">
            <a:spLocks noChangeArrowheads="1"/>
          </p:cNvSpPr>
          <p:nvPr/>
        </p:nvSpPr>
        <p:spPr bwMode="auto">
          <a:xfrm>
            <a:off x="609600" y="1631950"/>
            <a:ext cx="8305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Readily available (if included in diet) and easily metabolized by muscles</a:t>
            </a:r>
          </a:p>
        </p:txBody>
      </p:sp>
      <p:sp>
        <p:nvSpPr>
          <p:cNvPr id="9221" name="Text Box 5">
            <a:extLst>
              <a:ext uri="{FF2B5EF4-FFF2-40B4-BE49-F238E27FC236}">
                <a16:creationId xmlns:a16="http://schemas.microsoft.com/office/drawing/2014/main" id="{67CA92A2-BF90-412C-B75E-B910E26CB7A8}"/>
              </a:ext>
            </a:extLst>
          </p:cNvPr>
          <p:cNvSpPr txBox="1">
            <a:spLocks noChangeArrowheads="1"/>
          </p:cNvSpPr>
          <p:nvPr/>
        </p:nvSpPr>
        <p:spPr bwMode="auto">
          <a:xfrm>
            <a:off x="609600" y="2465388"/>
            <a:ext cx="8382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Once ingested, it is transported as glucose and taken up by muscles and liver and converted to glycogen</a:t>
            </a:r>
          </a:p>
        </p:txBody>
      </p:sp>
      <p:sp>
        <p:nvSpPr>
          <p:cNvPr id="9222" name="Text Box 6">
            <a:extLst>
              <a:ext uri="{FF2B5EF4-FFF2-40B4-BE49-F238E27FC236}">
                <a16:creationId xmlns:a16="http://schemas.microsoft.com/office/drawing/2014/main" id="{785FBFF1-0943-44B7-A883-60C7B240BC7E}"/>
              </a:ext>
            </a:extLst>
          </p:cNvPr>
          <p:cNvSpPr txBox="1">
            <a:spLocks noChangeArrowheads="1"/>
          </p:cNvSpPr>
          <p:nvPr/>
        </p:nvSpPr>
        <p:spPr bwMode="auto">
          <a:xfrm>
            <a:off x="609600" y="3292475"/>
            <a:ext cx="83820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Glycogen stored in the liver is converted back to glucose as needed and transported by the blood to the muscles where it is used to form ATP</a:t>
            </a:r>
          </a:p>
        </p:txBody>
      </p:sp>
      <p:pic>
        <p:nvPicPr>
          <p:cNvPr id="9223" name="Picture 7">
            <a:extLst>
              <a:ext uri="{FF2B5EF4-FFF2-40B4-BE49-F238E27FC236}">
                <a16:creationId xmlns:a16="http://schemas.microsoft.com/office/drawing/2014/main" id="{35C36D72-C449-49C2-9EE8-D3B4CF736A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9825" y="5400675"/>
            <a:ext cx="2741613" cy="1289050"/>
          </a:xfrm>
          <a:prstGeom prst="rect">
            <a:avLst/>
          </a:prstGeom>
          <a:noFill/>
          <a:extLst>
            <a:ext uri="{909E8E84-426E-40DD-AFC4-6F175D3DCCD1}">
              <a14:hiddenFill xmlns:a14="http://schemas.microsoft.com/office/drawing/2010/main">
                <a:solidFill>
                  <a:srgbClr val="FFFFFF"/>
                </a:solidFill>
              </a14:hiddenFill>
            </a:ext>
          </a:extLst>
        </p:spPr>
      </p:pic>
      <p:sp>
        <p:nvSpPr>
          <p:cNvPr id="9224" name="Text Box 8">
            <a:extLst>
              <a:ext uri="{FF2B5EF4-FFF2-40B4-BE49-F238E27FC236}">
                <a16:creationId xmlns:a16="http://schemas.microsoft.com/office/drawing/2014/main" id="{2FE629D9-A4D1-4DCC-8A24-5B62C3732600}"/>
              </a:ext>
            </a:extLst>
          </p:cNvPr>
          <p:cNvSpPr txBox="1">
            <a:spLocks noChangeArrowheads="1"/>
          </p:cNvSpPr>
          <p:nvPr/>
        </p:nvSpPr>
        <p:spPr bwMode="auto">
          <a:xfrm>
            <a:off x="609600" y="4449763"/>
            <a:ext cx="83820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Glycogen stores are limited, which can affect performance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9223"/>
                                        </p:tgtEl>
                                        <p:attrNameLst>
                                          <p:attrName>style.visibility</p:attrName>
                                        </p:attrNameLst>
                                      </p:cBhvr>
                                      <p:to>
                                        <p:strVal val="visible"/>
                                      </p:to>
                                    </p:set>
                                    <p:animEffect transition="in" filter="wipe(down)">
                                      <p:cBhvr>
                                        <p:cTn id="7" dur="500"/>
                                        <p:tgtEl>
                                          <p:spTgt spid="922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219"/>
                                        </p:tgtEl>
                                        <p:attrNameLst>
                                          <p:attrName>style.visibility</p:attrName>
                                        </p:attrNameLst>
                                      </p:cBhvr>
                                      <p:to>
                                        <p:strVal val="visible"/>
                                      </p:to>
                                    </p:set>
                                    <p:animEffect transition="in" filter="wipe(left)">
                                      <p:cBhvr>
                                        <p:cTn id="11" dur="500"/>
                                        <p:tgtEl>
                                          <p:spTgt spid="921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220"/>
                                        </p:tgtEl>
                                        <p:attrNameLst>
                                          <p:attrName>style.visibility</p:attrName>
                                        </p:attrNameLst>
                                      </p:cBhvr>
                                      <p:to>
                                        <p:strVal val="visible"/>
                                      </p:to>
                                    </p:set>
                                    <p:animEffect transition="in" filter="wipe(left)">
                                      <p:cBhvr>
                                        <p:cTn id="16" dur="500"/>
                                        <p:tgtEl>
                                          <p:spTgt spid="922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221"/>
                                        </p:tgtEl>
                                        <p:attrNameLst>
                                          <p:attrName>style.visibility</p:attrName>
                                        </p:attrNameLst>
                                      </p:cBhvr>
                                      <p:to>
                                        <p:strVal val="visible"/>
                                      </p:to>
                                    </p:set>
                                    <p:animEffect transition="in" filter="wipe(left)">
                                      <p:cBhvr>
                                        <p:cTn id="21" dur="500"/>
                                        <p:tgtEl>
                                          <p:spTgt spid="922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222"/>
                                        </p:tgtEl>
                                        <p:attrNameLst>
                                          <p:attrName>style.visibility</p:attrName>
                                        </p:attrNameLst>
                                      </p:cBhvr>
                                      <p:to>
                                        <p:strVal val="visible"/>
                                      </p:to>
                                    </p:set>
                                    <p:animEffect transition="in" filter="wipe(left)">
                                      <p:cBhvr>
                                        <p:cTn id="26" dur="500"/>
                                        <p:tgtEl>
                                          <p:spTgt spid="922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224"/>
                                        </p:tgtEl>
                                        <p:attrNameLst>
                                          <p:attrName>style.visibility</p:attrName>
                                        </p:attrNameLst>
                                      </p:cBhvr>
                                      <p:to>
                                        <p:strVal val="visible"/>
                                      </p:to>
                                    </p:set>
                                    <p:animEffect transition="in" filter="wipe(left)">
                                      <p:cBhvr>
                                        <p:cTn id="31" dur="5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utoUpdateAnimBg="0"/>
      <p:bldP spid="9220" grpId="0" autoUpdateAnimBg="0"/>
      <p:bldP spid="9221" grpId="0" autoUpdateAnimBg="0"/>
      <p:bldP spid="9222" grpId="0" autoUpdateAnimBg="0"/>
      <p:bldP spid="9224"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a:extLst>
              <a:ext uri="{FF2B5EF4-FFF2-40B4-BE49-F238E27FC236}">
                <a16:creationId xmlns:a16="http://schemas.microsoft.com/office/drawing/2014/main" id="{3E305069-59C1-424F-B53C-D3EA76D85C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0899" name="Text Box 3">
            <a:extLst>
              <a:ext uri="{FF2B5EF4-FFF2-40B4-BE49-F238E27FC236}">
                <a16:creationId xmlns:a16="http://schemas.microsoft.com/office/drawing/2014/main" id="{4DB6F3C7-4324-4E13-A5D2-D1B90A29F04F}"/>
              </a:ext>
            </a:extLst>
          </p:cNvPr>
          <p:cNvSpPr txBox="1">
            <a:spLocks noChangeArrowheads="1"/>
          </p:cNvSpPr>
          <p:nvPr/>
        </p:nvSpPr>
        <p:spPr bwMode="auto">
          <a:xfrm>
            <a:off x="381000" y="533400"/>
            <a:ext cx="8458200"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50000"/>
              </a:spcBef>
            </a:pPr>
            <a:r>
              <a:rPr lang="en-US" altLang="en-US" sz="3400" b="1">
                <a:solidFill>
                  <a:schemeClr val="accent2"/>
                </a:solidFill>
                <a:latin typeface="Arial" panose="020B0604020202020204" pitchFamily="34" charset="0"/>
              </a:rPr>
              <a:t>GLYCOGEN USE DURING RUNNING</a:t>
            </a:r>
            <a:endParaRPr lang="en-US" altLang="en-US" b="1">
              <a:latin typeface="Arial" panose="020B0604020202020204" pitchFamily="34" charset="0"/>
            </a:endParaRPr>
          </a:p>
        </p:txBody>
      </p:sp>
      <p:pic>
        <p:nvPicPr>
          <p:cNvPr id="80901" name="Picture 5">
            <a:extLst>
              <a:ext uri="{FF2B5EF4-FFF2-40B4-BE49-F238E27FC236}">
                <a16:creationId xmlns:a16="http://schemas.microsoft.com/office/drawing/2014/main" id="{9586AAED-F12A-4E3F-AE4F-BE8DC75909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1125" y="1162050"/>
            <a:ext cx="3814763" cy="51800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899"/>
                                        </p:tgtEl>
                                        <p:attrNameLst>
                                          <p:attrName>style.visibility</p:attrName>
                                        </p:attrNameLst>
                                      </p:cBhvr>
                                      <p:to>
                                        <p:strVal val="visible"/>
                                      </p:to>
                                    </p:set>
                                    <p:animEffect transition="in" filter="wipe(left)">
                                      <p:cBhvr>
                                        <p:cTn id="7" dur="500"/>
                                        <p:tgtEl>
                                          <p:spTgt spid="80899"/>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80901"/>
                                        </p:tgtEl>
                                        <p:attrNameLst>
                                          <p:attrName>style.visibility</p:attrName>
                                        </p:attrNameLst>
                                      </p:cBhvr>
                                      <p:to>
                                        <p:strVal val="visible"/>
                                      </p:to>
                                    </p:set>
                                    <p:anim calcmode="lin" valueType="num">
                                      <p:cBhvr>
                                        <p:cTn id="11" dur="500" fill="hold"/>
                                        <p:tgtEl>
                                          <p:spTgt spid="80901"/>
                                        </p:tgtEl>
                                        <p:attrNameLst>
                                          <p:attrName>ppt_w</p:attrName>
                                        </p:attrNameLst>
                                      </p:cBhvr>
                                      <p:tavLst>
                                        <p:tav tm="0">
                                          <p:val>
                                            <p:fltVal val="0"/>
                                          </p:val>
                                        </p:tav>
                                        <p:tav tm="100000">
                                          <p:val>
                                            <p:strVal val="#ppt_w"/>
                                          </p:val>
                                        </p:tav>
                                      </p:tavLst>
                                    </p:anim>
                                    <p:anim calcmode="lin" valueType="num">
                                      <p:cBhvr>
                                        <p:cTn id="12" dur="500" fill="hold"/>
                                        <p:tgtEl>
                                          <p:spTgt spid="80901"/>
                                        </p:tgtEl>
                                        <p:attrNameLst>
                                          <p:attrName>ppt_h</p:attrName>
                                        </p:attrNameLst>
                                      </p:cBhvr>
                                      <p:tavLst>
                                        <p:tav tm="0">
                                          <p:val>
                                            <p:fltVal val="0"/>
                                          </p:val>
                                        </p:tav>
                                        <p:tav tm="100000">
                                          <p:val>
                                            <p:strVal val="#ppt_h"/>
                                          </p:val>
                                        </p:tav>
                                      </p:tavLst>
                                    </p:anim>
                                    <p:anim calcmode="lin" valueType="num">
                                      <p:cBhvr>
                                        <p:cTn id="13" dur="500" fill="hold"/>
                                        <p:tgtEl>
                                          <p:spTgt spid="80901"/>
                                        </p:tgtEl>
                                        <p:attrNameLst>
                                          <p:attrName>ppt_x</p:attrName>
                                        </p:attrNameLst>
                                      </p:cBhvr>
                                      <p:tavLst>
                                        <p:tav tm="0">
                                          <p:val>
                                            <p:fltVal val="0.5"/>
                                          </p:val>
                                        </p:tav>
                                        <p:tav tm="100000">
                                          <p:val>
                                            <p:strVal val="#ppt_x"/>
                                          </p:val>
                                        </p:tav>
                                      </p:tavLst>
                                    </p:anim>
                                    <p:anim calcmode="lin" valueType="num">
                                      <p:cBhvr>
                                        <p:cTn id="14" dur="500" fill="hold"/>
                                        <p:tgtEl>
                                          <p:spTgt spid="8090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a:extLst>
              <a:ext uri="{FF2B5EF4-FFF2-40B4-BE49-F238E27FC236}">
                <a16:creationId xmlns:a16="http://schemas.microsoft.com/office/drawing/2014/main" id="{5AB48A2F-863B-461B-8A29-1C100548EE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5539" name="Text Box 3">
            <a:extLst>
              <a:ext uri="{FF2B5EF4-FFF2-40B4-BE49-F238E27FC236}">
                <a16:creationId xmlns:a16="http://schemas.microsoft.com/office/drawing/2014/main" id="{D6DE529B-9267-4E3D-A1E2-1E8CE2268794}"/>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400" b="1">
                <a:solidFill>
                  <a:schemeClr val="accent2"/>
                </a:solidFill>
                <a:latin typeface="Arial" panose="020B0604020202020204" pitchFamily="34" charset="0"/>
              </a:rPr>
              <a:t>Metabolic By-Products and Fatigue</a:t>
            </a:r>
          </a:p>
        </p:txBody>
      </p:sp>
      <p:sp>
        <p:nvSpPr>
          <p:cNvPr id="65540" name="Text Box 4">
            <a:extLst>
              <a:ext uri="{FF2B5EF4-FFF2-40B4-BE49-F238E27FC236}">
                <a16:creationId xmlns:a16="http://schemas.microsoft.com/office/drawing/2014/main" id="{36B961EC-3D34-4BB3-ABD6-D9D3F4E81F97}"/>
              </a:ext>
            </a:extLst>
          </p:cNvPr>
          <p:cNvSpPr txBox="1">
            <a:spLocks noChangeArrowheads="1"/>
          </p:cNvSpPr>
          <p:nvPr/>
        </p:nvSpPr>
        <p:spPr bwMode="auto">
          <a:xfrm>
            <a:off x="609600" y="1631950"/>
            <a:ext cx="8305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Short duration activities depend on anaerobic glycolysis and produce lactate and H</a:t>
            </a:r>
            <a:r>
              <a:rPr lang="en-US" altLang="en-US" baseline="30000">
                <a:latin typeface="Arial" panose="020B0604020202020204" pitchFamily="34" charset="0"/>
              </a:rPr>
              <a:t>+</a:t>
            </a:r>
            <a:r>
              <a:rPr lang="en-US" altLang="en-US">
                <a:latin typeface="Arial" panose="020B0604020202020204" pitchFamily="34" charset="0"/>
              </a:rPr>
              <a:t>.</a:t>
            </a:r>
            <a:endParaRPr lang="en-US" altLang="en-US" baseline="30000">
              <a:latin typeface="Arial" panose="020B0604020202020204" pitchFamily="34" charset="0"/>
            </a:endParaRPr>
          </a:p>
        </p:txBody>
      </p:sp>
      <p:sp>
        <p:nvSpPr>
          <p:cNvPr id="65541" name="Text Box 5">
            <a:extLst>
              <a:ext uri="{FF2B5EF4-FFF2-40B4-BE49-F238E27FC236}">
                <a16:creationId xmlns:a16="http://schemas.microsoft.com/office/drawing/2014/main" id="{8837A369-E423-4352-B209-D5F82B96A29D}"/>
              </a:ext>
            </a:extLst>
          </p:cNvPr>
          <p:cNvSpPr txBox="1">
            <a:spLocks noChangeArrowheads="1"/>
          </p:cNvSpPr>
          <p:nvPr/>
        </p:nvSpPr>
        <p:spPr bwMode="auto">
          <a:xfrm>
            <a:off x="609600" y="2465388"/>
            <a:ext cx="8305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Cells buffer H</a:t>
            </a:r>
            <a:r>
              <a:rPr lang="en-US" altLang="en-US" baseline="30000">
                <a:latin typeface="Arial" panose="020B0604020202020204" pitchFamily="34" charset="0"/>
              </a:rPr>
              <a:t>+</a:t>
            </a:r>
            <a:r>
              <a:rPr lang="en-US" altLang="en-US">
                <a:latin typeface="Arial" panose="020B0604020202020204" pitchFamily="34" charset="0"/>
              </a:rPr>
              <a:t> with bicarbonate (HCO</a:t>
            </a:r>
            <a:r>
              <a:rPr lang="en-US" altLang="en-US" baseline="-25000">
                <a:latin typeface="Arial" panose="020B0604020202020204" pitchFamily="34" charset="0"/>
              </a:rPr>
              <a:t>3</a:t>
            </a:r>
            <a:r>
              <a:rPr lang="en-US" altLang="en-US">
                <a:latin typeface="Arial" panose="020B0604020202020204" pitchFamily="34" charset="0"/>
              </a:rPr>
              <a:t>) to keep cell pH between 6.4 and 7.1.</a:t>
            </a:r>
          </a:p>
        </p:txBody>
      </p:sp>
      <p:sp>
        <p:nvSpPr>
          <p:cNvPr id="65542" name="Text Box 6">
            <a:extLst>
              <a:ext uri="{FF2B5EF4-FFF2-40B4-BE49-F238E27FC236}">
                <a16:creationId xmlns:a16="http://schemas.microsoft.com/office/drawing/2014/main" id="{E57EAA3D-3FD7-4825-8ECE-0A6C05BF520F}"/>
              </a:ext>
            </a:extLst>
          </p:cNvPr>
          <p:cNvSpPr txBox="1">
            <a:spLocks noChangeArrowheads="1"/>
          </p:cNvSpPr>
          <p:nvPr/>
        </p:nvSpPr>
        <p:spPr bwMode="auto">
          <a:xfrm>
            <a:off x="609600" y="4117975"/>
            <a:ext cx="77724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When pH reaches 6.4, H</a:t>
            </a:r>
            <a:r>
              <a:rPr lang="en-US" altLang="en-US" baseline="30000">
                <a:latin typeface="Arial" panose="020B0604020202020204" pitchFamily="34" charset="0"/>
              </a:rPr>
              <a:t>+  </a:t>
            </a:r>
            <a:r>
              <a:rPr lang="en-US" altLang="en-US">
                <a:latin typeface="Arial" panose="020B0604020202020204" pitchFamily="34" charset="0"/>
              </a:rPr>
              <a:t>levels stop any further glycolysis and result in exhaustion.</a:t>
            </a:r>
          </a:p>
        </p:txBody>
      </p:sp>
      <p:sp>
        <p:nvSpPr>
          <p:cNvPr id="65543" name="Text Box 7">
            <a:extLst>
              <a:ext uri="{FF2B5EF4-FFF2-40B4-BE49-F238E27FC236}">
                <a16:creationId xmlns:a16="http://schemas.microsoft.com/office/drawing/2014/main" id="{3329147F-5C93-4A44-8833-7ABE4A1E3843}"/>
              </a:ext>
            </a:extLst>
          </p:cNvPr>
          <p:cNvSpPr txBox="1">
            <a:spLocks noChangeArrowheads="1"/>
          </p:cNvSpPr>
          <p:nvPr/>
        </p:nvSpPr>
        <p:spPr bwMode="auto">
          <a:xfrm>
            <a:off x="609600" y="3289300"/>
            <a:ext cx="8305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Intercellular pH lower than 6.9, however, slows glycolysis and ATP production.</a:t>
            </a:r>
          </a:p>
        </p:txBody>
      </p:sp>
      <p:pic>
        <p:nvPicPr>
          <p:cNvPr id="65544" name="Picture 8">
            <a:extLst>
              <a:ext uri="{FF2B5EF4-FFF2-40B4-BE49-F238E27FC236}">
                <a16:creationId xmlns:a16="http://schemas.microsoft.com/office/drawing/2014/main" id="{D99CDFD4-4A23-4703-B58F-3F2B0F097C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0100" y="3971925"/>
            <a:ext cx="547688" cy="2733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65544"/>
                                        </p:tgtEl>
                                        <p:attrNameLst>
                                          <p:attrName>style.visibility</p:attrName>
                                        </p:attrNameLst>
                                      </p:cBhvr>
                                      <p:to>
                                        <p:strVal val="visible"/>
                                      </p:to>
                                    </p:set>
                                    <p:animEffect transition="in" filter="wipe(down)">
                                      <p:cBhvr>
                                        <p:cTn id="7" dur="500"/>
                                        <p:tgtEl>
                                          <p:spTgt spid="6554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5539"/>
                                        </p:tgtEl>
                                        <p:attrNameLst>
                                          <p:attrName>style.visibility</p:attrName>
                                        </p:attrNameLst>
                                      </p:cBhvr>
                                      <p:to>
                                        <p:strVal val="visible"/>
                                      </p:to>
                                    </p:set>
                                    <p:animEffect transition="in" filter="wipe(left)">
                                      <p:cBhvr>
                                        <p:cTn id="11" dur="500"/>
                                        <p:tgtEl>
                                          <p:spTgt spid="6553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5540"/>
                                        </p:tgtEl>
                                        <p:attrNameLst>
                                          <p:attrName>style.visibility</p:attrName>
                                        </p:attrNameLst>
                                      </p:cBhvr>
                                      <p:to>
                                        <p:strVal val="visible"/>
                                      </p:to>
                                    </p:set>
                                    <p:animEffect transition="in" filter="wipe(left)">
                                      <p:cBhvr>
                                        <p:cTn id="16" dur="500"/>
                                        <p:tgtEl>
                                          <p:spTgt spid="6554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5541"/>
                                        </p:tgtEl>
                                        <p:attrNameLst>
                                          <p:attrName>style.visibility</p:attrName>
                                        </p:attrNameLst>
                                      </p:cBhvr>
                                      <p:to>
                                        <p:strVal val="visible"/>
                                      </p:to>
                                    </p:set>
                                    <p:animEffect transition="in" filter="wipe(left)">
                                      <p:cBhvr>
                                        <p:cTn id="21" dur="500"/>
                                        <p:tgtEl>
                                          <p:spTgt spid="6554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5543"/>
                                        </p:tgtEl>
                                        <p:attrNameLst>
                                          <p:attrName>style.visibility</p:attrName>
                                        </p:attrNameLst>
                                      </p:cBhvr>
                                      <p:to>
                                        <p:strVal val="visible"/>
                                      </p:to>
                                    </p:set>
                                    <p:animEffect transition="in" filter="wipe(left)">
                                      <p:cBhvr>
                                        <p:cTn id="26" dur="500"/>
                                        <p:tgtEl>
                                          <p:spTgt spid="6554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5542"/>
                                        </p:tgtEl>
                                        <p:attrNameLst>
                                          <p:attrName>style.visibility</p:attrName>
                                        </p:attrNameLst>
                                      </p:cBhvr>
                                      <p:to>
                                        <p:strVal val="visible"/>
                                      </p:to>
                                    </p:set>
                                    <p:animEffect transition="in" filter="wipe(left)">
                                      <p:cBhvr>
                                        <p:cTn id="31" dur="500"/>
                                        <p:tgtEl>
                                          <p:spTgt spid="65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autoUpdateAnimBg="0"/>
      <p:bldP spid="65540" grpId="0" autoUpdateAnimBg="0"/>
      <p:bldP spid="65541" grpId="0" autoUpdateAnimBg="0"/>
      <p:bldP spid="65542" grpId="0" autoUpdateAnimBg="0"/>
      <p:bldP spid="65543"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a:extLst>
              <a:ext uri="{FF2B5EF4-FFF2-40B4-BE49-F238E27FC236}">
                <a16:creationId xmlns:a16="http://schemas.microsoft.com/office/drawing/2014/main" id="{92160CBA-80E9-41D1-9704-7C3A5C83F6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4516" name="Text Box 4">
            <a:extLst>
              <a:ext uri="{FF2B5EF4-FFF2-40B4-BE49-F238E27FC236}">
                <a16:creationId xmlns:a16="http://schemas.microsoft.com/office/drawing/2014/main" id="{57AC6855-2930-47D2-8C96-3951B3A3D49B}"/>
              </a:ext>
            </a:extLst>
          </p:cNvPr>
          <p:cNvSpPr txBox="1">
            <a:spLocks noChangeArrowheads="1"/>
          </p:cNvSpPr>
          <p:nvPr/>
        </p:nvSpPr>
        <p:spPr bwMode="auto">
          <a:xfrm>
            <a:off x="381000" y="533400"/>
            <a:ext cx="6019800"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50000"/>
              </a:spcBef>
            </a:pPr>
            <a:r>
              <a:rPr lang="en-US" altLang="en-US" sz="3400" b="1">
                <a:solidFill>
                  <a:schemeClr val="accent2"/>
                </a:solidFill>
                <a:latin typeface="Arial" panose="020B0604020202020204" pitchFamily="34" charset="0"/>
              </a:rPr>
              <a:t>CHANGES IN MUSCLE pH</a:t>
            </a:r>
          </a:p>
        </p:txBody>
      </p:sp>
      <p:pic>
        <p:nvPicPr>
          <p:cNvPr id="64519" name="Picture 7">
            <a:extLst>
              <a:ext uri="{FF2B5EF4-FFF2-40B4-BE49-F238E27FC236}">
                <a16:creationId xmlns:a16="http://schemas.microsoft.com/office/drawing/2014/main" id="{22DE585F-7E5E-42F3-807E-47CB863DC2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9738" y="1300163"/>
            <a:ext cx="5724525" cy="4943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516"/>
                                        </p:tgtEl>
                                        <p:attrNameLst>
                                          <p:attrName>style.visibility</p:attrName>
                                        </p:attrNameLst>
                                      </p:cBhvr>
                                      <p:to>
                                        <p:strVal val="visible"/>
                                      </p:to>
                                    </p:set>
                                    <p:animEffect transition="in" filter="wipe(left)">
                                      <p:cBhvr>
                                        <p:cTn id="7" dur="500"/>
                                        <p:tgtEl>
                                          <p:spTgt spid="64516"/>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64519"/>
                                        </p:tgtEl>
                                        <p:attrNameLst>
                                          <p:attrName>style.visibility</p:attrName>
                                        </p:attrNameLst>
                                      </p:cBhvr>
                                      <p:to>
                                        <p:strVal val="visible"/>
                                      </p:to>
                                    </p:set>
                                    <p:anim calcmode="lin" valueType="num">
                                      <p:cBhvr>
                                        <p:cTn id="11" dur="500" fill="hold"/>
                                        <p:tgtEl>
                                          <p:spTgt spid="64519"/>
                                        </p:tgtEl>
                                        <p:attrNameLst>
                                          <p:attrName>ppt_w</p:attrName>
                                        </p:attrNameLst>
                                      </p:cBhvr>
                                      <p:tavLst>
                                        <p:tav tm="0">
                                          <p:val>
                                            <p:fltVal val="0"/>
                                          </p:val>
                                        </p:tav>
                                        <p:tav tm="100000">
                                          <p:val>
                                            <p:strVal val="#ppt_w"/>
                                          </p:val>
                                        </p:tav>
                                      </p:tavLst>
                                    </p:anim>
                                    <p:anim calcmode="lin" valueType="num">
                                      <p:cBhvr>
                                        <p:cTn id="12" dur="500" fill="hold"/>
                                        <p:tgtEl>
                                          <p:spTgt spid="64519"/>
                                        </p:tgtEl>
                                        <p:attrNameLst>
                                          <p:attrName>ppt_h</p:attrName>
                                        </p:attrNameLst>
                                      </p:cBhvr>
                                      <p:tavLst>
                                        <p:tav tm="0">
                                          <p:val>
                                            <p:fltVal val="0"/>
                                          </p:val>
                                        </p:tav>
                                        <p:tav tm="100000">
                                          <p:val>
                                            <p:strVal val="#ppt_h"/>
                                          </p:val>
                                        </p:tav>
                                      </p:tavLst>
                                    </p:anim>
                                    <p:anim calcmode="lin" valueType="num">
                                      <p:cBhvr>
                                        <p:cTn id="13" dur="500" fill="hold"/>
                                        <p:tgtEl>
                                          <p:spTgt spid="64519"/>
                                        </p:tgtEl>
                                        <p:attrNameLst>
                                          <p:attrName>ppt_x</p:attrName>
                                        </p:attrNameLst>
                                      </p:cBhvr>
                                      <p:tavLst>
                                        <p:tav tm="0">
                                          <p:val>
                                            <p:fltVal val="0.5"/>
                                          </p:val>
                                        </p:tav>
                                        <p:tav tm="100000">
                                          <p:val>
                                            <p:strVal val="#ppt_x"/>
                                          </p:val>
                                        </p:tav>
                                      </p:tavLst>
                                    </p:anim>
                                    <p:anim calcmode="lin" valueType="num">
                                      <p:cBhvr>
                                        <p:cTn id="14" dur="500" fill="hold"/>
                                        <p:tgtEl>
                                          <p:spTgt spid="6451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a:extLst>
              <a:ext uri="{FF2B5EF4-FFF2-40B4-BE49-F238E27FC236}">
                <a16:creationId xmlns:a16="http://schemas.microsoft.com/office/drawing/2014/main" id="{706A22A5-40E8-4867-8F7F-6ED4D717A0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6563" name="Text Box 3">
            <a:extLst>
              <a:ext uri="{FF2B5EF4-FFF2-40B4-BE49-F238E27FC236}">
                <a16:creationId xmlns:a16="http://schemas.microsoft.com/office/drawing/2014/main" id="{D2D1DBFB-E8B7-4987-972E-CEA73A1FD682}"/>
              </a:ext>
            </a:extLst>
          </p:cNvPr>
          <p:cNvSpPr txBox="1">
            <a:spLocks noChangeArrowheads="1"/>
          </p:cNvSpPr>
          <p:nvPr/>
        </p:nvSpPr>
        <p:spPr bwMode="auto">
          <a:xfrm>
            <a:off x="152400" y="352425"/>
            <a:ext cx="2286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FF0000"/>
                  </a:outerShdw>
                </a:effectLst>
              </a14:hiddenEffects>
            </a:ext>
          </a:extLst>
        </p:spPr>
        <p:txBody>
          <a:bodyPr>
            <a:spAutoFit/>
          </a:bodyPr>
          <a:lstStyle/>
          <a:p>
            <a:pPr>
              <a:spcBef>
                <a:spcPct val="50000"/>
              </a:spcBef>
            </a:pPr>
            <a:r>
              <a:rPr lang="en-US" altLang="en-US" sz="3200" b="1">
                <a:solidFill>
                  <a:schemeClr val="accent2"/>
                </a:solidFill>
                <a:latin typeface="Arial" panose="020B0604020202020204" pitchFamily="34" charset="0"/>
              </a:rPr>
              <a:t>Key Points</a:t>
            </a:r>
            <a:endParaRPr lang="en-US" altLang="en-US" b="1">
              <a:latin typeface="Arial" panose="020B0604020202020204" pitchFamily="34" charset="0"/>
            </a:endParaRPr>
          </a:p>
        </p:txBody>
      </p:sp>
      <p:sp>
        <p:nvSpPr>
          <p:cNvPr id="66564" name="Text Box 4">
            <a:extLst>
              <a:ext uri="{FF2B5EF4-FFF2-40B4-BE49-F238E27FC236}">
                <a16:creationId xmlns:a16="http://schemas.microsoft.com/office/drawing/2014/main" id="{8EC72C28-1427-4089-A68F-5D75895C638E}"/>
              </a:ext>
            </a:extLst>
          </p:cNvPr>
          <p:cNvSpPr txBox="1">
            <a:spLocks noChangeArrowheads="1"/>
          </p:cNvSpPr>
          <p:nvPr/>
        </p:nvSpPr>
        <p:spPr bwMode="auto">
          <a:xfrm>
            <a:off x="2667000" y="1647825"/>
            <a:ext cx="62484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spcBef>
                <a:spcPct val="50000"/>
              </a:spcBef>
            </a:pPr>
            <a:r>
              <a:rPr lang="en-US" altLang="en-US" sz="2000">
                <a:latin typeface="Wingdings" panose="05000000000000000000" pitchFamily="2" charset="2"/>
              </a:rPr>
              <a:t>w</a:t>
            </a:r>
            <a:r>
              <a:rPr lang="en-US" altLang="en-US">
                <a:latin typeface="Arial" panose="020B0604020202020204" pitchFamily="34" charset="0"/>
              </a:rPr>
              <a:t>	Fatigue may result from a depletion of PCr or glycogen, which then impairs ATP production.</a:t>
            </a:r>
          </a:p>
        </p:txBody>
      </p:sp>
      <p:sp>
        <p:nvSpPr>
          <p:cNvPr id="66565" name="Text Box 5">
            <a:extLst>
              <a:ext uri="{FF2B5EF4-FFF2-40B4-BE49-F238E27FC236}">
                <a16:creationId xmlns:a16="http://schemas.microsoft.com/office/drawing/2014/main" id="{611C3DBD-9BE6-4627-9BB2-B2363EACD92F}"/>
              </a:ext>
            </a:extLst>
          </p:cNvPr>
          <p:cNvSpPr txBox="1">
            <a:spLocks noChangeArrowheads="1"/>
          </p:cNvSpPr>
          <p:nvPr/>
        </p:nvSpPr>
        <p:spPr bwMode="auto">
          <a:xfrm>
            <a:off x="2667000" y="2800350"/>
            <a:ext cx="62484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spcBef>
                <a:spcPct val="50000"/>
              </a:spcBef>
            </a:pPr>
            <a:r>
              <a:rPr lang="en-US" altLang="en-US" sz="2000">
                <a:latin typeface="Wingdings" panose="05000000000000000000" pitchFamily="2" charset="2"/>
              </a:rPr>
              <a:t>w</a:t>
            </a:r>
            <a:r>
              <a:rPr lang="en-US" altLang="en-US">
                <a:latin typeface="Arial" panose="020B0604020202020204" pitchFamily="34" charset="0"/>
              </a:rPr>
              <a:t> The H</a:t>
            </a:r>
            <a:r>
              <a:rPr lang="en-US" altLang="en-US" baseline="30000">
                <a:latin typeface="Arial" panose="020B0604020202020204" pitchFamily="34" charset="0"/>
              </a:rPr>
              <a:t>+</a:t>
            </a:r>
            <a:r>
              <a:rPr lang="en-US" altLang="en-US">
                <a:latin typeface="Arial" panose="020B0604020202020204" pitchFamily="34" charset="0"/>
              </a:rPr>
              <a:t> generated by lactic acid causes fatigue in that it decreases muscle pH and impairs the cellular processes of energy production and muscle contraction.</a:t>
            </a:r>
          </a:p>
        </p:txBody>
      </p:sp>
      <p:sp>
        <p:nvSpPr>
          <p:cNvPr id="66566" name="Text Box 6">
            <a:extLst>
              <a:ext uri="{FF2B5EF4-FFF2-40B4-BE49-F238E27FC236}">
                <a16:creationId xmlns:a16="http://schemas.microsoft.com/office/drawing/2014/main" id="{8359284B-42A6-4A73-B20D-4B6CDF95D63C}"/>
              </a:ext>
            </a:extLst>
          </p:cNvPr>
          <p:cNvSpPr txBox="1">
            <a:spLocks noChangeArrowheads="1"/>
          </p:cNvSpPr>
          <p:nvPr/>
        </p:nvSpPr>
        <p:spPr bwMode="auto">
          <a:xfrm>
            <a:off x="2667000" y="1096963"/>
            <a:ext cx="6477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pPr>
            <a:r>
              <a:rPr lang="en-US" altLang="en-US" sz="2800" b="1">
                <a:solidFill>
                  <a:srgbClr val="FF3300"/>
                </a:solidFill>
                <a:latin typeface="Arial" panose="020B0604020202020204" pitchFamily="34" charset="0"/>
              </a:rPr>
              <a:t>Fatigue and Its Causes</a:t>
            </a:r>
          </a:p>
        </p:txBody>
      </p:sp>
      <p:sp>
        <p:nvSpPr>
          <p:cNvPr id="66567" name="Text Box 7">
            <a:extLst>
              <a:ext uri="{FF2B5EF4-FFF2-40B4-BE49-F238E27FC236}">
                <a16:creationId xmlns:a16="http://schemas.microsoft.com/office/drawing/2014/main" id="{8C7E3B9B-03E3-4A7F-8CF8-57AB46551BF3}"/>
              </a:ext>
            </a:extLst>
          </p:cNvPr>
          <p:cNvSpPr txBox="1">
            <a:spLocks noChangeArrowheads="1"/>
          </p:cNvSpPr>
          <p:nvPr/>
        </p:nvSpPr>
        <p:spPr bwMode="auto">
          <a:xfrm>
            <a:off x="2667000" y="4273550"/>
            <a:ext cx="62484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spcBef>
                <a:spcPct val="50000"/>
              </a:spcBef>
            </a:pPr>
            <a:r>
              <a:rPr lang="en-US" altLang="en-US" sz="2000">
                <a:latin typeface="Wingdings" panose="05000000000000000000" pitchFamily="2" charset="2"/>
              </a:rPr>
              <a:t>w</a:t>
            </a:r>
            <a:r>
              <a:rPr lang="en-US" altLang="en-US">
                <a:latin typeface="Arial" panose="020B0604020202020204" pitchFamily="34" charset="0"/>
              </a:rPr>
              <a:t> Failure of neural transmission may cause some fatigue.</a:t>
            </a:r>
          </a:p>
        </p:txBody>
      </p:sp>
      <p:sp>
        <p:nvSpPr>
          <p:cNvPr id="66568" name="Text Box 8">
            <a:extLst>
              <a:ext uri="{FF2B5EF4-FFF2-40B4-BE49-F238E27FC236}">
                <a16:creationId xmlns:a16="http://schemas.microsoft.com/office/drawing/2014/main" id="{4FB161B1-29E4-438E-8201-E2CB2878F9F1}"/>
              </a:ext>
            </a:extLst>
          </p:cNvPr>
          <p:cNvSpPr txBox="1">
            <a:spLocks noChangeArrowheads="1"/>
          </p:cNvSpPr>
          <p:nvPr/>
        </p:nvSpPr>
        <p:spPr bwMode="auto">
          <a:xfrm>
            <a:off x="2667000" y="5105400"/>
            <a:ext cx="62484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spcBef>
                <a:spcPct val="50000"/>
              </a:spcBef>
            </a:pPr>
            <a:r>
              <a:rPr lang="en-US" altLang="en-US" sz="2000">
                <a:latin typeface="Wingdings" panose="05000000000000000000" pitchFamily="2" charset="2"/>
              </a:rPr>
              <a:t>w</a:t>
            </a:r>
            <a:r>
              <a:rPr lang="en-US" altLang="en-US">
                <a:latin typeface="Arial" panose="020B0604020202020204" pitchFamily="34" charset="0"/>
              </a:rPr>
              <a:t> The central nervous system may also perceive fatigue as a protective mechanism.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563"/>
                                        </p:tgtEl>
                                        <p:attrNameLst>
                                          <p:attrName>style.visibility</p:attrName>
                                        </p:attrNameLst>
                                      </p:cBhvr>
                                      <p:to>
                                        <p:strVal val="visible"/>
                                      </p:to>
                                    </p:set>
                                    <p:animEffect transition="in" filter="wipe(left)">
                                      <p:cBhvr>
                                        <p:cTn id="7" dur="500"/>
                                        <p:tgtEl>
                                          <p:spTgt spid="6656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6566"/>
                                        </p:tgtEl>
                                        <p:attrNameLst>
                                          <p:attrName>style.visibility</p:attrName>
                                        </p:attrNameLst>
                                      </p:cBhvr>
                                      <p:to>
                                        <p:strVal val="visible"/>
                                      </p:to>
                                    </p:set>
                                    <p:animEffect transition="in" filter="wipe(left)">
                                      <p:cBhvr>
                                        <p:cTn id="11" dur="500"/>
                                        <p:tgtEl>
                                          <p:spTgt spid="6656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6564"/>
                                        </p:tgtEl>
                                        <p:attrNameLst>
                                          <p:attrName>style.visibility</p:attrName>
                                        </p:attrNameLst>
                                      </p:cBhvr>
                                      <p:to>
                                        <p:strVal val="visible"/>
                                      </p:to>
                                    </p:set>
                                    <p:animEffect transition="in" filter="wipe(left)">
                                      <p:cBhvr>
                                        <p:cTn id="16" dur="500"/>
                                        <p:tgtEl>
                                          <p:spTgt spid="6656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6565"/>
                                        </p:tgtEl>
                                        <p:attrNameLst>
                                          <p:attrName>style.visibility</p:attrName>
                                        </p:attrNameLst>
                                      </p:cBhvr>
                                      <p:to>
                                        <p:strVal val="visible"/>
                                      </p:to>
                                    </p:set>
                                    <p:animEffect transition="in" filter="wipe(left)">
                                      <p:cBhvr>
                                        <p:cTn id="21" dur="500"/>
                                        <p:tgtEl>
                                          <p:spTgt spid="6656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6567"/>
                                        </p:tgtEl>
                                        <p:attrNameLst>
                                          <p:attrName>style.visibility</p:attrName>
                                        </p:attrNameLst>
                                      </p:cBhvr>
                                      <p:to>
                                        <p:strVal val="visible"/>
                                      </p:to>
                                    </p:set>
                                    <p:animEffect transition="in" filter="wipe(left)">
                                      <p:cBhvr>
                                        <p:cTn id="26" dur="500"/>
                                        <p:tgtEl>
                                          <p:spTgt spid="6656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6568"/>
                                        </p:tgtEl>
                                        <p:attrNameLst>
                                          <p:attrName>style.visibility</p:attrName>
                                        </p:attrNameLst>
                                      </p:cBhvr>
                                      <p:to>
                                        <p:strVal val="visible"/>
                                      </p:to>
                                    </p:set>
                                    <p:animEffect transition="in" filter="wipe(left)">
                                      <p:cBhvr>
                                        <p:cTn id="31" dur="500"/>
                                        <p:tgtEl>
                                          <p:spTgt spid="665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autoUpdateAnimBg="0"/>
      <p:bldP spid="66564" grpId="0" autoUpdateAnimBg="0"/>
      <p:bldP spid="66565" grpId="0" autoUpdateAnimBg="0"/>
      <p:bldP spid="66566" grpId="0" autoUpdateAnimBg="0"/>
      <p:bldP spid="66567" grpId="0" autoUpdateAnimBg="0"/>
      <p:bldP spid="66568"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EF73AB0F-4B5A-461D-A3F2-5DF45381BA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43" name="Text Box 3">
            <a:extLst>
              <a:ext uri="{FF2B5EF4-FFF2-40B4-BE49-F238E27FC236}">
                <a16:creationId xmlns:a16="http://schemas.microsoft.com/office/drawing/2014/main" id="{B49856A1-4D37-4BAE-A962-6A956D98FF73}"/>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400" b="1">
                <a:solidFill>
                  <a:schemeClr val="accent2"/>
                </a:solidFill>
                <a:latin typeface="Arial" panose="020B0604020202020204" pitchFamily="34" charset="0"/>
              </a:rPr>
              <a:t>Fat</a:t>
            </a:r>
          </a:p>
        </p:txBody>
      </p:sp>
      <p:sp>
        <p:nvSpPr>
          <p:cNvPr id="10244" name="Text Box 4">
            <a:extLst>
              <a:ext uri="{FF2B5EF4-FFF2-40B4-BE49-F238E27FC236}">
                <a16:creationId xmlns:a16="http://schemas.microsoft.com/office/drawing/2014/main" id="{E8899A42-BECF-4AE0-8CC0-5C6980017FAA}"/>
              </a:ext>
            </a:extLst>
          </p:cNvPr>
          <p:cNvSpPr txBox="1">
            <a:spLocks noChangeArrowheads="1"/>
          </p:cNvSpPr>
          <p:nvPr/>
        </p:nvSpPr>
        <p:spPr bwMode="auto">
          <a:xfrm>
            <a:off x="609600" y="1631950"/>
            <a:ext cx="8305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Provides substantial energy at rest and during prolonged, low-intensity activity</a:t>
            </a:r>
          </a:p>
        </p:txBody>
      </p:sp>
      <p:sp>
        <p:nvSpPr>
          <p:cNvPr id="10245" name="Text Box 5">
            <a:extLst>
              <a:ext uri="{FF2B5EF4-FFF2-40B4-BE49-F238E27FC236}">
                <a16:creationId xmlns:a16="http://schemas.microsoft.com/office/drawing/2014/main" id="{DA0EADA4-FFB8-4670-AF5C-5680F04831E6}"/>
              </a:ext>
            </a:extLst>
          </p:cNvPr>
          <p:cNvSpPr txBox="1">
            <a:spLocks noChangeArrowheads="1"/>
          </p:cNvSpPr>
          <p:nvPr/>
        </p:nvSpPr>
        <p:spPr bwMode="auto">
          <a:xfrm>
            <a:off x="609600" y="2465388"/>
            <a:ext cx="83820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Body stores of fat are larger than carbohydrate reserves</a:t>
            </a:r>
          </a:p>
        </p:txBody>
      </p:sp>
      <p:sp>
        <p:nvSpPr>
          <p:cNvPr id="10246" name="Text Box 6">
            <a:extLst>
              <a:ext uri="{FF2B5EF4-FFF2-40B4-BE49-F238E27FC236}">
                <a16:creationId xmlns:a16="http://schemas.microsoft.com/office/drawing/2014/main" id="{9D1ABD8A-6029-4B04-8B05-5B58133713C4}"/>
              </a:ext>
            </a:extLst>
          </p:cNvPr>
          <p:cNvSpPr txBox="1">
            <a:spLocks noChangeArrowheads="1"/>
          </p:cNvSpPr>
          <p:nvPr/>
        </p:nvSpPr>
        <p:spPr bwMode="auto">
          <a:xfrm>
            <a:off x="609600" y="2952750"/>
            <a:ext cx="8382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Less accessible for metabolism because it must be reduced to glycerol and free fatty acids (FFA)</a:t>
            </a:r>
          </a:p>
        </p:txBody>
      </p:sp>
      <p:sp>
        <p:nvSpPr>
          <p:cNvPr id="10247" name="Text Box 7">
            <a:extLst>
              <a:ext uri="{FF2B5EF4-FFF2-40B4-BE49-F238E27FC236}">
                <a16:creationId xmlns:a16="http://schemas.microsoft.com/office/drawing/2014/main" id="{954D49D2-C05C-42D9-B0A7-38E2FE898535}"/>
              </a:ext>
            </a:extLst>
          </p:cNvPr>
          <p:cNvSpPr txBox="1">
            <a:spLocks noChangeArrowheads="1"/>
          </p:cNvSpPr>
          <p:nvPr/>
        </p:nvSpPr>
        <p:spPr bwMode="auto">
          <a:xfrm>
            <a:off x="609600" y="3784600"/>
            <a:ext cx="83820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Only FFAs are used to form ATP</a:t>
            </a:r>
          </a:p>
        </p:txBody>
      </p:sp>
      <p:pic>
        <p:nvPicPr>
          <p:cNvPr id="10248" name="Picture 8">
            <a:extLst>
              <a:ext uri="{FF2B5EF4-FFF2-40B4-BE49-F238E27FC236}">
                <a16:creationId xmlns:a16="http://schemas.microsoft.com/office/drawing/2014/main" id="{3B7D3044-9AD6-40E6-B0D5-F25050C1A3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875" y="5124450"/>
            <a:ext cx="2741613" cy="1576388"/>
          </a:xfrm>
          <a:prstGeom prst="rect">
            <a:avLst/>
          </a:prstGeom>
          <a:noFill/>
          <a:extLst>
            <a:ext uri="{909E8E84-426E-40DD-AFC4-6F175D3DCCD1}">
              <a14:hiddenFill xmlns:a14="http://schemas.microsoft.com/office/drawing/2010/main">
                <a:solidFill>
                  <a:srgbClr val="FFFFFF"/>
                </a:solidFill>
              </a14:hiddenFill>
            </a:ext>
          </a:extLst>
        </p:spPr>
      </p:pic>
      <p:sp>
        <p:nvSpPr>
          <p:cNvPr id="10249" name="Text Box 9">
            <a:extLst>
              <a:ext uri="{FF2B5EF4-FFF2-40B4-BE49-F238E27FC236}">
                <a16:creationId xmlns:a16="http://schemas.microsoft.com/office/drawing/2014/main" id="{C4E48F24-28B0-454D-A230-F0813F6DF452}"/>
              </a:ext>
            </a:extLst>
          </p:cNvPr>
          <p:cNvSpPr txBox="1">
            <a:spLocks noChangeArrowheads="1"/>
          </p:cNvSpPr>
          <p:nvPr/>
        </p:nvSpPr>
        <p:spPr bwMode="auto">
          <a:xfrm>
            <a:off x="609600" y="4284663"/>
            <a:ext cx="8382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marL="6921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a:latin typeface="Wingdings" panose="05000000000000000000" pitchFamily="2" charset="2"/>
              </a:rPr>
              <a:t>w</a:t>
            </a:r>
            <a:r>
              <a:rPr lang="en-US" altLang="en-US">
                <a:latin typeface="Arial" panose="020B0604020202020204" pitchFamily="34" charset="0"/>
              </a:rPr>
              <a:t>	Fat is limited as an energy source by its rate of energy release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0248"/>
                                        </p:tgtEl>
                                        <p:attrNameLst>
                                          <p:attrName>style.visibility</p:attrName>
                                        </p:attrNameLst>
                                      </p:cBhvr>
                                      <p:to>
                                        <p:strVal val="visible"/>
                                      </p:to>
                                    </p:set>
                                    <p:animEffect transition="in" filter="wipe(down)">
                                      <p:cBhvr>
                                        <p:cTn id="7" dur="500"/>
                                        <p:tgtEl>
                                          <p:spTgt spid="10248"/>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243"/>
                                        </p:tgtEl>
                                        <p:attrNameLst>
                                          <p:attrName>style.visibility</p:attrName>
                                        </p:attrNameLst>
                                      </p:cBhvr>
                                      <p:to>
                                        <p:strVal val="visible"/>
                                      </p:to>
                                    </p:set>
                                    <p:animEffect transition="in" filter="wipe(left)">
                                      <p:cBhvr>
                                        <p:cTn id="11" dur="500"/>
                                        <p:tgtEl>
                                          <p:spTgt spid="1024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244"/>
                                        </p:tgtEl>
                                        <p:attrNameLst>
                                          <p:attrName>style.visibility</p:attrName>
                                        </p:attrNameLst>
                                      </p:cBhvr>
                                      <p:to>
                                        <p:strVal val="visible"/>
                                      </p:to>
                                    </p:set>
                                    <p:animEffect transition="in" filter="wipe(left)">
                                      <p:cBhvr>
                                        <p:cTn id="16" dur="500"/>
                                        <p:tgtEl>
                                          <p:spTgt spid="1024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245"/>
                                        </p:tgtEl>
                                        <p:attrNameLst>
                                          <p:attrName>style.visibility</p:attrName>
                                        </p:attrNameLst>
                                      </p:cBhvr>
                                      <p:to>
                                        <p:strVal val="visible"/>
                                      </p:to>
                                    </p:set>
                                    <p:animEffect transition="in" filter="wipe(left)">
                                      <p:cBhvr>
                                        <p:cTn id="21" dur="500"/>
                                        <p:tgtEl>
                                          <p:spTgt spid="1024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246"/>
                                        </p:tgtEl>
                                        <p:attrNameLst>
                                          <p:attrName>style.visibility</p:attrName>
                                        </p:attrNameLst>
                                      </p:cBhvr>
                                      <p:to>
                                        <p:strVal val="visible"/>
                                      </p:to>
                                    </p:set>
                                    <p:animEffect transition="in" filter="wipe(left)">
                                      <p:cBhvr>
                                        <p:cTn id="26" dur="500"/>
                                        <p:tgtEl>
                                          <p:spTgt spid="1024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0247"/>
                                        </p:tgtEl>
                                        <p:attrNameLst>
                                          <p:attrName>style.visibility</p:attrName>
                                        </p:attrNameLst>
                                      </p:cBhvr>
                                      <p:to>
                                        <p:strVal val="visible"/>
                                      </p:to>
                                    </p:set>
                                    <p:animEffect transition="in" filter="wipe(left)">
                                      <p:cBhvr>
                                        <p:cTn id="31" dur="500"/>
                                        <p:tgtEl>
                                          <p:spTgt spid="1024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0249"/>
                                        </p:tgtEl>
                                        <p:attrNameLst>
                                          <p:attrName>style.visibility</p:attrName>
                                        </p:attrNameLst>
                                      </p:cBhvr>
                                      <p:to>
                                        <p:strVal val="visible"/>
                                      </p:to>
                                    </p:set>
                                    <p:animEffect transition="in" filter="wipe(left)">
                                      <p:cBhvr>
                                        <p:cTn id="36" dur="500"/>
                                        <p:tgtEl>
                                          <p:spTgt spid="10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utoUpdateAnimBg="0"/>
      <p:bldP spid="10244" grpId="0" autoUpdateAnimBg="0"/>
      <p:bldP spid="10245" grpId="0" autoUpdateAnimBg="0"/>
      <p:bldP spid="10246" grpId="0" autoUpdateAnimBg="0"/>
      <p:bldP spid="10247" grpId="0" autoUpdateAnimBg="0"/>
      <p:bldP spid="10249"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CD7B37DD-D812-4A7F-AEC9-6AEA926DE0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267" name="Text Box 3">
            <a:extLst>
              <a:ext uri="{FF2B5EF4-FFF2-40B4-BE49-F238E27FC236}">
                <a16:creationId xmlns:a16="http://schemas.microsoft.com/office/drawing/2014/main" id="{1B603212-B39F-40A1-9766-6BB0D12CA51E}"/>
              </a:ext>
            </a:extLst>
          </p:cNvPr>
          <p:cNvSpPr txBox="1">
            <a:spLocks noChangeArrowheads="1"/>
          </p:cNvSpPr>
          <p:nvPr/>
        </p:nvSpPr>
        <p:spPr bwMode="auto">
          <a:xfrm>
            <a:off x="660400" y="111125"/>
            <a:ext cx="7315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a:solidFill>
                  <a:schemeClr val="accent2"/>
                </a:solidFill>
                <a:latin typeface="Arial" panose="020B0604020202020204" pitchFamily="34" charset="0"/>
              </a:rPr>
              <a:t>Body Stores of Fuels and Energy</a:t>
            </a:r>
            <a:endParaRPr lang="en-US" altLang="en-US"/>
          </a:p>
        </p:txBody>
      </p:sp>
      <p:grpSp>
        <p:nvGrpSpPr>
          <p:cNvPr id="11268" name="Group 4">
            <a:extLst>
              <a:ext uri="{FF2B5EF4-FFF2-40B4-BE49-F238E27FC236}">
                <a16:creationId xmlns:a16="http://schemas.microsoft.com/office/drawing/2014/main" id="{EDE7D4C4-5B26-4560-A3AF-786F0017BDD5}"/>
              </a:ext>
            </a:extLst>
          </p:cNvPr>
          <p:cNvGrpSpPr>
            <a:grpSpLocks/>
          </p:cNvGrpSpPr>
          <p:nvPr/>
        </p:nvGrpSpPr>
        <p:grpSpPr bwMode="auto">
          <a:xfrm>
            <a:off x="641350" y="984250"/>
            <a:ext cx="8413750" cy="5697538"/>
            <a:chOff x="404" y="620"/>
            <a:chExt cx="5300" cy="3589"/>
          </a:xfrm>
        </p:grpSpPr>
        <p:sp>
          <p:nvSpPr>
            <p:cNvPr id="11269" name="Text Box 5">
              <a:extLst>
                <a:ext uri="{FF2B5EF4-FFF2-40B4-BE49-F238E27FC236}">
                  <a16:creationId xmlns:a16="http://schemas.microsoft.com/office/drawing/2014/main" id="{1EAF4AD8-484E-495D-9078-9C8B3D0D15E5}"/>
                </a:ext>
              </a:extLst>
            </p:cNvPr>
            <p:cNvSpPr txBox="1">
              <a:spLocks noChangeArrowheads="1"/>
            </p:cNvSpPr>
            <p:nvPr/>
          </p:nvSpPr>
          <p:spPr bwMode="auto">
            <a:xfrm>
              <a:off x="3878" y="620"/>
              <a:ext cx="174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latin typeface="Arial" panose="020B0604020202020204" pitchFamily="34" charset="0"/>
                </a:rPr>
                <a:t> g            kcal</a:t>
              </a:r>
              <a:endParaRPr lang="en-US" altLang="en-US"/>
            </a:p>
          </p:txBody>
        </p:sp>
        <p:sp>
          <p:nvSpPr>
            <p:cNvPr id="11270" name="Text Box 6">
              <a:extLst>
                <a:ext uri="{FF2B5EF4-FFF2-40B4-BE49-F238E27FC236}">
                  <a16:creationId xmlns:a16="http://schemas.microsoft.com/office/drawing/2014/main" id="{20650EFE-DAC8-461D-995E-CC0EEE5CCBE9}"/>
                </a:ext>
              </a:extLst>
            </p:cNvPr>
            <p:cNvSpPr txBox="1">
              <a:spLocks noChangeArrowheads="1"/>
            </p:cNvSpPr>
            <p:nvPr/>
          </p:nvSpPr>
          <p:spPr bwMode="auto">
            <a:xfrm>
              <a:off x="431" y="936"/>
              <a:ext cx="5273" cy="1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657600" algn="l"/>
                  <a:tab pos="6000750" algn="r"/>
                  <a:tab pos="7429500" algn="r"/>
                </a:tabLst>
                <a:defRPr sz="2400">
                  <a:solidFill>
                    <a:schemeClr val="tx1"/>
                  </a:solidFill>
                  <a:latin typeface="Times New Roman" panose="02020603050405020304" pitchFamily="18" charset="0"/>
                </a:defRPr>
              </a:lvl1pPr>
              <a:lvl2pPr>
                <a:tabLst>
                  <a:tab pos="3657600" algn="l"/>
                  <a:tab pos="6000750" algn="r"/>
                  <a:tab pos="7429500" algn="r"/>
                </a:tabLst>
                <a:defRPr sz="2400">
                  <a:solidFill>
                    <a:schemeClr val="tx1"/>
                  </a:solidFill>
                  <a:latin typeface="Times New Roman" panose="02020603050405020304" pitchFamily="18" charset="0"/>
                </a:defRPr>
              </a:lvl2pPr>
              <a:lvl3pPr>
                <a:tabLst>
                  <a:tab pos="3657600" algn="l"/>
                  <a:tab pos="6000750" algn="r"/>
                  <a:tab pos="7429500" algn="r"/>
                </a:tabLst>
                <a:defRPr sz="2400">
                  <a:solidFill>
                    <a:schemeClr val="tx1"/>
                  </a:solidFill>
                  <a:latin typeface="Times New Roman" panose="02020603050405020304" pitchFamily="18" charset="0"/>
                </a:defRPr>
              </a:lvl3pPr>
              <a:lvl4pPr>
                <a:tabLst>
                  <a:tab pos="3657600" algn="l"/>
                  <a:tab pos="6000750" algn="r"/>
                  <a:tab pos="7429500" algn="r"/>
                </a:tabLst>
                <a:defRPr sz="2400">
                  <a:solidFill>
                    <a:schemeClr val="tx1"/>
                  </a:solidFill>
                  <a:latin typeface="Times New Roman" panose="02020603050405020304" pitchFamily="18" charset="0"/>
                </a:defRPr>
              </a:lvl4pPr>
              <a:lvl5pPr>
                <a:tabLst>
                  <a:tab pos="3657600" algn="l"/>
                  <a:tab pos="6000750" algn="r"/>
                  <a:tab pos="7429500" algn="r"/>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3657600" algn="l"/>
                  <a:tab pos="6000750" algn="r"/>
                  <a:tab pos="7429500" algn="r"/>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3657600" algn="l"/>
                  <a:tab pos="6000750" algn="r"/>
                  <a:tab pos="7429500" algn="r"/>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3657600" algn="l"/>
                  <a:tab pos="6000750" algn="r"/>
                  <a:tab pos="7429500" algn="r"/>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3657600" algn="l"/>
                  <a:tab pos="6000750" algn="r"/>
                  <a:tab pos="7429500" algn="r"/>
                </a:tabLst>
                <a:defRPr sz="2400">
                  <a:solidFill>
                    <a:schemeClr val="tx1"/>
                  </a:solidFill>
                  <a:latin typeface="Times New Roman" panose="02020603050405020304" pitchFamily="18" charset="0"/>
                </a:defRPr>
              </a:lvl9pPr>
            </a:lstStyle>
            <a:p>
              <a:pPr>
                <a:spcBef>
                  <a:spcPct val="50000"/>
                </a:spcBef>
              </a:pPr>
              <a:r>
                <a:rPr lang="en-US" altLang="en-US" b="1">
                  <a:solidFill>
                    <a:schemeClr val="accent2"/>
                  </a:solidFill>
                  <a:latin typeface="Arial" panose="020B0604020202020204" pitchFamily="34" charset="0"/>
                </a:rPr>
                <a:t>Carbohydrates</a:t>
              </a:r>
              <a:endParaRPr lang="en-US" altLang="en-US">
                <a:latin typeface="Arial" panose="020B0604020202020204" pitchFamily="34" charset="0"/>
              </a:endParaRPr>
            </a:p>
            <a:p>
              <a:pPr>
                <a:lnSpc>
                  <a:spcPct val="75000"/>
                </a:lnSpc>
                <a:spcBef>
                  <a:spcPct val="50000"/>
                </a:spcBef>
              </a:pPr>
              <a:r>
                <a:rPr lang="en-US" altLang="en-US">
                  <a:latin typeface="Arial" panose="020B0604020202020204" pitchFamily="34" charset="0"/>
                </a:rPr>
                <a:t>Liver glycogen		110	       451</a:t>
              </a:r>
            </a:p>
            <a:p>
              <a:pPr>
                <a:lnSpc>
                  <a:spcPct val="75000"/>
                </a:lnSpc>
                <a:spcBef>
                  <a:spcPct val="50000"/>
                </a:spcBef>
              </a:pPr>
              <a:r>
                <a:rPr lang="en-US" altLang="en-US">
                  <a:latin typeface="Arial" panose="020B0604020202020204" pitchFamily="34" charset="0"/>
                </a:rPr>
                <a:t>Muscle glycogen		500	2,050</a:t>
              </a:r>
            </a:p>
            <a:p>
              <a:pPr>
                <a:lnSpc>
                  <a:spcPct val="75000"/>
                </a:lnSpc>
                <a:spcBef>
                  <a:spcPct val="50000"/>
                </a:spcBef>
              </a:pPr>
              <a:r>
                <a:rPr lang="en-US" altLang="en-US">
                  <a:latin typeface="Arial" panose="020B0604020202020204" pitchFamily="34" charset="0"/>
                </a:rPr>
                <a:t>Glucose in body fluids		15	62</a:t>
              </a:r>
            </a:p>
            <a:p>
              <a:pPr>
                <a:spcBef>
                  <a:spcPct val="50000"/>
                </a:spcBef>
              </a:pPr>
              <a:r>
                <a:rPr lang="en-US" altLang="en-US">
                  <a:latin typeface="Arial" panose="020B0604020202020204" pitchFamily="34" charset="0"/>
                </a:rPr>
                <a:t>	</a:t>
              </a:r>
              <a:r>
                <a:rPr lang="en-US" altLang="en-US" b="1">
                  <a:latin typeface="Arial" panose="020B0604020202020204" pitchFamily="34" charset="0"/>
                </a:rPr>
                <a:t>Total</a:t>
              </a:r>
              <a:r>
                <a:rPr lang="en-US" altLang="en-US">
                  <a:latin typeface="Arial" panose="020B0604020202020204" pitchFamily="34" charset="0"/>
                </a:rPr>
                <a:t>	</a:t>
              </a:r>
              <a:r>
                <a:rPr lang="en-US" altLang="en-US" b="1">
                  <a:latin typeface="Arial" panose="020B0604020202020204" pitchFamily="34" charset="0"/>
                </a:rPr>
                <a:t>625	2,563</a:t>
              </a:r>
            </a:p>
          </p:txBody>
        </p:sp>
        <p:sp>
          <p:nvSpPr>
            <p:cNvPr id="11271" name="Line 7">
              <a:extLst>
                <a:ext uri="{FF2B5EF4-FFF2-40B4-BE49-F238E27FC236}">
                  <a16:creationId xmlns:a16="http://schemas.microsoft.com/office/drawing/2014/main" id="{1510B390-F380-4432-817E-78E4DC338783}"/>
                </a:ext>
              </a:extLst>
            </p:cNvPr>
            <p:cNvSpPr>
              <a:spLocks noChangeShapeType="1"/>
            </p:cNvSpPr>
            <p:nvPr/>
          </p:nvSpPr>
          <p:spPr bwMode="auto">
            <a:xfrm>
              <a:off x="3737" y="923"/>
              <a:ext cx="144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2" name="Text Box 8">
              <a:extLst>
                <a:ext uri="{FF2B5EF4-FFF2-40B4-BE49-F238E27FC236}">
                  <a16:creationId xmlns:a16="http://schemas.microsoft.com/office/drawing/2014/main" id="{6FED3257-7F4F-479A-9AFE-DD0E30E96BA8}"/>
                </a:ext>
              </a:extLst>
            </p:cNvPr>
            <p:cNvSpPr txBox="1">
              <a:spLocks noChangeArrowheads="1"/>
            </p:cNvSpPr>
            <p:nvPr/>
          </p:nvSpPr>
          <p:spPr bwMode="auto">
            <a:xfrm>
              <a:off x="410" y="2544"/>
              <a:ext cx="5273" cy="1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657600" algn="l"/>
                  <a:tab pos="6000750" algn="r"/>
                  <a:tab pos="7429500" algn="r"/>
                </a:tabLst>
                <a:defRPr sz="2400">
                  <a:solidFill>
                    <a:schemeClr val="tx1"/>
                  </a:solidFill>
                  <a:latin typeface="Times New Roman" panose="02020603050405020304" pitchFamily="18" charset="0"/>
                </a:defRPr>
              </a:lvl1pPr>
              <a:lvl2pPr>
                <a:tabLst>
                  <a:tab pos="3657600" algn="l"/>
                  <a:tab pos="6000750" algn="r"/>
                  <a:tab pos="7429500" algn="r"/>
                </a:tabLst>
                <a:defRPr sz="2400">
                  <a:solidFill>
                    <a:schemeClr val="tx1"/>
                  </a:solidFill>
                  <a:latin typeface="Times New Roman" panose="02020603050405020304" pitchFamily="18" charset="0"/>
                </a:defRPr>
              </a:lvl2pPr>
              <a:lvl3pPr>
                <a:tabLst>
                  <a:tab pos="3657600" algn="l"/>
                  <a:tab pos="6000750" algn="r"/>
                  <a:tab pos="7429500" algn="r"/>
                </a:tabLst>
                <a:defRPr sz="2400">
                  <a:solidFill>
                    <a:schemeClr val="tx1"/>
                  </a:solidFill>
                  <a:latin typeface="Times New Roman" panose="02020603050405020304" pitchFamily="18" charset="0"/>
                </a:defRPr>
              </a:lvl3pPr>
              <a:lvl4pPr>
                <a:tabLst>
                  <a:tab pos="3657600" algn="l"/>
                  <a:tab pos="6000750" algn="r"/>
                  <a:tab pos="7429500" algn="r"/>
                </a:tabLst>
                <a:defRPr sz="2400">
                  <a:solidFill>
                    <a:schemeClr val="tx1"/>
                  </a:solidFill>
                  <a:latin typeface="Times New Roman" panose="02020603050405020304" pitchFamily="18" charset="0"/>
                </a:defRPr>
              </a:lvl4pPr>
              <a:lvl5pPr>
                <a:tabLst>
                  <a:tab pos="3657600" algn="l"/>
                  <a:tab pos="6000750" algn="r"/>
                  <a:tab pos="7429500" algn="r"/>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3657600" algn="l"/>
                  <a:tab pos="6000750" algn="r"/>
                  <a:tab pos="7429500" algn="r"/>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3657600" algn="l"/>
                  <a:tab pos="6000750" algn="r"/>
                  <a:tab pos="7429500" algn="r"/>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3657600" algn="l"/>
                  <a:tab pos="6000750" algn="r"/>
                  <a:tab pos="7429500" algn="r"/>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3657600" algn="l"/>
                  <a:tab pos="6000750" algn="r"/>
                  <a:tab pos="7429500" algn="r"/>
                </a:tabLst>
                <a:defRPr sz="2400">
                  <a:solidFill>
                    <a:schemeClr val="tx1"/>
                  </a:solidFill>
                  <a:latin typeface="Times New Roman" panose="02020603050405020304" pitchFamily="18" charset="0"/>
                </a:defRPr>
              </a:lvl9pPr>
            </a:lstStyle>
            <a:p>
              <a:pPr>
                <a:spcBef>
                  <a:spcPct val="50000"/>
                </a:spcBef>
              </a:pPr>
              <a:r>
                <a:rPr lang="en-US" altLang="en-US" b="1">
                  <a:solidFill>
                    <a:schemeClr val="accent2"/>
                  </a:solidFill>
                  <a:latin typeface="Arial" panose="020B0604020202020204" pitchFamily="34" charset="0"/>
                </a:rPr>
                <a:t>Fat</a:t>
              </a:r>
              <a:endParaRPr lang="en-US" altLang="en-US">
                <a:latin typeface="Arial" panose="020B0604020202020204" pitchFamily="34" charset="0"/>
              </a:endParaRPr>
            </a:p>
            <a:p>
              <a:pPr>
                <a:lnSpc>
                  <a:spcPct val="75000"/>
                </a:lnSpc>
                <a:spcBef>
                  <a:spcPct val="50000"/>
                </a:spcBef>
              </a:pPr>
              <a:r>
                <a:rPr lang="en-US" altLang="en-US">
                  <a:latin typeface="Arial" panose="020B0604020202020204" pitchFamily="34" charset="0"/>
                </a:rPr>
                <a:t>Subcutaneous and visceral	7,800	73,320</a:t>
              </a:r>
            </a:p>
            <a:p>
              <a:pPr>
                <a:lnSpc>
                  <a:spcPct val="75000"/>
                </a:lnSpc>
                <a:spcBef>
                  <a:spcPct val="50000"/>
                </a:spcBef>
              </a:pPr>
              <a:r>
                <a:rPr lang="en-US" altLang="en-US">
                  <a:latin typeface="Arial" panose="020B0604020202020204" pitchFamily="34" charset="0"/>
                </a:rPr>
                <a:t>Intramuscular		161	1,513</a:t>
              </a:r>
            </a:p>
            <a:p>
              <a:pPr>
                <a:spcBef>
                  <a:spcPct val="50000"/>
                </a:spcBef>
              </a:pPr>
              <a:r>
                <a:rPr lang="en-US" altLang="en-US">
                  <a:latin typeface="Arial" panose="020B0604020202020204" pitchFamily="34" charset="0"/>
                </a:rPr>
                <a:t>	</a:t>
              </a:r>
              <a:r>
                <a:rPr lang="en-US" altLang="en-US" b="1">
                  <a:latin typeface="Arial" panose="020B0604020202020204" pitchFamily="34" charset="0"/>
                </a:rPr>
                <a:t>Total</a:t>
              </a:r>
              <a:r>
                <a:rPr lang="en-US" altLang="en-US">
                  <a:latin typeface="Arial" panose="020B0604020202020204" pitchFamily="34" charset="0"/>
                </a:rPr>
                <a:t>	</a:t>
              </a:r>
              <a:r>
                <a:rPr lang="en-US" altLang="en-US" b="1">
                  <a:latin typeface="Arial" panose="020B0604020202020204" pitchFamily="34" charset="0"/>
                </a:rPr>
                <a:t>7,961	74,833</a:t>
              </a:r>
            </a:p>
          </p:txBody>
        </p:sp>
        <p:sp>
          <p:nvSpPr>
            <p:cNvPr id="11273" name="Line 9">
              <a:extLst>
                <a:ext uri="{FF2B5EF4-FFF2-40B4-BE49-F238E27FC236}">
                  <a16:creationId xmlns:a16="http://schemas.microsoft.com/office/drawing/2014/main" id="{C9EE87CC-A186-41D3-A314-8C2693FE1C3F}"/>
                </a:ext>
              </a:extLst>
            </p:cNvPr>
            <p:cNvSpPr>
              <a:spLocks noChangeShapeType="1"/>
            </p:cNvSpPr>
            <p:nvPr/>
          </p:nvSpPr>
          <p:spPr bwMode="auto">
            <a:xfrm>
              <a:off x="3729" y="3440"/>
              <a:ext cx="1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4" name="Text Box 10">
              <a:extLst>
                <a:ext uri="{FF2B5EF4-FFF2-40B4-BE49-F238E27FC236}">
                  <a16:creationId xmlns:a16="http://schemas.microsoft.com/office/drawing/2014/main" id="{1121DF9F-9B45-444A-AAAF-BEBFDAE215CB}"/>
                </a:ext>
              </a:extLst>
            </p:cNvPr>
            <p:cNvSpPr txBox="1">
              <a:spLocks noChangeArrowheads="1"/>
            </p:cNvSpPr>
            <p:nvPr/>
          </p:nvSpPr>
          <p:spPr bwMode="auto">
            <a:xfrm>
              <a:off x="404" y="3805"/>
              <a:ext cx="475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i="1">
                  <a:latin typeface="Arial" panose="020B0604020202020204" pitchFamily="34" charset="0"/>
                </a:rPr>
                <a:t>Note.</a:t>
              </a:r>
              <a:r>
                <a:rPr lang="en-US" altLang="en-US" sz="1800">
                  <a:latin typeface="Arial" panose="020B0604020202020204" pitchFamily="34" charset="0"/>
                </a:rPr>
                <a:t> These estimates are based on an average body weight of 65 kg (143 lb) with 12% body fat.</a:t>
              </a:r>
              <a:endParaRPr lang="en-US" altLang="en-US"/>
            </a:p>
          </p:txBody>
        </p:sp>
        <p:sp>
          <p:nvSpPr>
            <p:cNvPr id="11275" name="Line 11">
              <a:extLst>
                <a:ext uri="{FF2B5EF4-FFF2-40B4-BE49-F238E27FC236}">
                  <a16:creationId xmlns:a16="http://schemas.microsoft.com/office/drawing/2014/main" id="{66F6C02D-E3F3-4D57-8186-46C3F5E36AC6}"/>
                </a:ext>
              </a:extLst>
            </p:cNvPr>
            <p:cNvSpPr>
              <a:spLocks noChangeShapeType="1"/>
            </p:cNvSpPr>
            <p:nvPr/>
          </p:nvSpPr>
          <p:spPr bwMode="auto">
            <a:xfrm>
              <a:off x="3753" y="2131"/>
              <a:ext cx="144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left)">
                                      <p:cBhvr>
                                        <p:cTn id="7" dur="500"/>
                                        <p:tgtEl>
                                          <p:spTgt spid="11266"/>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267"/>
                                        </p:tgtEl>
                                        <p:attrNameLst>
                                          <p:attrName>style.visibility</p:attrName>
                                        </p:attrNameLst>
                                      </p:cBhvr>
                                      <p:to>
                                        <p:strVal val="visible"/>
                                      </p:to>
                                    </p:set>
                                    <p:animEffect transition="in" filter="wipe(left)">
                                      <p:cBhvr>
                                        <p:cTn id="11" dur="500"/>
                                        <p:tgtEl>
                                          <p:spTgt spid="11267"/>
                                        </p:tgtEl>
                                      </p:cBhvr>
                                    </p:animEffect>
                                  </p:childTnLst>
                                </p:cTn>
                              </p:par>
                            </p:childTnLst>
                          </p:cTn>
                        </p:par>
                        <p:par>
                          <p:cTn id="12" fill="hold" nodeType="afterGroup">
                            <p:stCondLst>
                              <p:cond delay="1000"/>
                            </p:stCondLst>
                            <p:childTnLst>
                              <p:par>
                                <p:cTn id="13" presetID="1" presetClass="entr" presetSubtype="0" fill="hold" nodeType="afterEffect">
                                  <p:stCondLst>
                                    <p:cond delay="0"/>
                                  </p:stCondLst>
                                  <p:childTnLst>
                                    <p:set>
                                      <p:cBhvr>
                                        <p:cTn id="14" dur="1" fill="hold">
                                          <p:stCondLst>
                                            <p:cond delay="499"/>
                                          </p:stCondLst>
                                        </p:cTn>
                                        <p:tgtEl>
                                          <p:spTgt spid="11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utoUpdateAnimBg="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1397</TotalTime>
  <Words>3497</Words>
  <Application>Microsoft Office PowerPoint</Application>
  <PresentationFormat>On-screen Show (4:3)</PresentationFormat>
  <Paragraphs>329</Paragraphs>
  <Slides>73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73</vt:i4>
      </vt:variant>
    </vt:vector>
  </HeadingPairs>
  <TitlesOfParts>
    <vt:vector size="78" baseType="lpstr">
      <vt:lpstr>Wingdings</vt:lpstr>
      <vt:lpstr>Symbol</vt:lpstr>
      <vt:lpstr>Times New Roman</vt:lpstr>
      <vt:lpstr>Arial</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Human Kinetics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Energy Systems</dc:title>
  <dc:creator>The Staff</dc:creator>
  <cp:lastModifiedBy>Edgar Lopategui Corsino</cp:lastModifiedBy>
  <cp:revision>77</cp:revision>
  <cp:lastPrinted>2003-11-06T16:28:25Z</cp:lastPrinted>
  <dcterms:created xsi:type="dcterms:W3CDTF">1999-07-01T19:04:11Z</dcterms:created>
  <dcterms:modified xsi:type="dcterms:W3CDTF">2022-04-05T16:50:55Z</dcterms:modified>
</cp:coreProperties>
</file>