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5" r:id="rId11"/>
    <p:sldId id="263" r:id="rId12"/>
    <p:sldId id="264" r:id="rId13"/>
    <p:sldId id="266" r:id="rId14"/>
    <p:sldId id="270" r:id="rId15"/>
    <p:sldId id="269" r:id="rId16"/>
    <p:sldId id="271" r:id="rId17"/>
    <p:sldId id="273" r:id="rId18"/>
    <p:sldId id="274" r:id="rId19"/>
    <p:sldId id="275" r:id="rId20"/>
    <p:sldId id="272" r:id="rId21"/>
    <p:sldId id="279" r:id="rId22"/>
    <p:sldId id="276" r:id="rId23"/>
    <p:sldId id="280" r:id="rId24"/>
    <p:sldId id="281" r:id="rId25"/>
    <p:sldId id="277" r:id="rId26"/>
    <p:sldId id="278" r:id="rId27"/>
    <p:sldId id="283" r:id="rId28"/>
    <p:sldId id="284" r:id="rId29"/>
    <p:sldId id="285" r:id="rId30"/>
    <p:sldId id="286" r:id="rId31"/>
    <p:sldId id="28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5" r:id="rId46"/>
    <p:sldId id="302" r:id="rId47"/>
    <p:sldId id="303" r:id="rId48"/>
    <p:sldId id="301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4" r:id="rId69"/>
    <p:sldId id="326" r:id="rId70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FF00FF"/>
    <a:srgbClr val="FFFFFF"/>
    <a:srgbClr val="00FF00"/>
    <a:srgbClr val="FFFF00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72" autoAdjust="0"/>
    <p:restoredTop sz="90929"/>
  </p:normalViewPr>
  <p:slideViewPr>
    <p:cSldViewPr>
      <p:cViewPr varScale="1">
        <p:scale>
          <a:sx n="63" d="100"/>
          <a:sy n="63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16"/>
    </p:cViewPr>
  </p:sorterViewPr>
  <p:notesViewPr>
    <p:cSldViewPr>
      <p:cViewPr varScale="1">
        <p:scale>
          <a:sx n="25" d="100"/>
          <a:sy n="25" d="100"/>
        </p:scale>
        <p:origin x="-1332" y="-9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0A95A81-FEDC-400A-9CF3-9F539D358A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C2B8302-D03E-49A0-A9C5-71EBB0AB15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C62C3F63-B520-48EE-A917-0AB4A81A45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DBE3D181-82DA-420D-B1F0-195A35A7E3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06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80EAFB-2CCD-4041-9728-0854D3B36E1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13CE4CE-C8B6-4E21-844F-8ED1568D33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9F991F-BC2D-4FD1-AD4D-6F4BD279D7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CD4ECF3-C5C9-4D9E-99E9-A536170428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0A002C7-4369-4938-A1C1-72325965AD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 noProof="0"/>
              <a:t>Click to edit Master text styles</a:t>
            </a:r>
          </a:p>
          <a:p>
            <a:pPr lvl="1"/>
            <a:r>
              <a:rPr lang="en-US" altLang="es-PR" noProof="0"/>
              <a:t>Second level</a:t>
            </a:r>
          </a:p>
          <a:p>
            <a:pPr lvl="2"/>
            <a:r>
              <a:rPr lang="en-US" altLang="es-PR" noProof="0"/>
              <a:t>Third level</a:t>
            </a:r>
          </a:p>
          <a:p>
            <a:pPr lvl="3"/>
            <a:r>
              <a:rPr lang="en-US" altLang="es-PR" noProof="0"/>
              <a:t>Fourth level</a:t>
            </a:r>
          </a:p>
          <a:p>
            <a:pPr lvl="4"/>
            <a:r>
              <a:rPr lang="en-US" altLang="es-PR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B961FCC-CBEF-41DA-9617-0670F6875D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E0CBCEF-5591-4844-BC19-7175F7451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DE8E7E-5A44-4A9E-A259-4AFC8CBB219D}" type="slidenum">
              <a:rPr lang="en-US" altLang="es-PR"/>
              <a:pPr/>
              <a:t>‹#›</a:t>
            </a:fld>
            <a:endParaRPr lang="en-US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DFDA83C-5333-4BB3-9388-F834C245D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855DDD5-9AB7-4CA5-A295-272DBF8FA065}" type="slidenum">
              <a:rPr lang="en-US" altLang="es-PR" sz="1200">
                <a:solidFill>
                  <a:schemeClr val="tx1"/>
                </a:solidFill>
              </a:rPr>
              <a:pPr/>
              <a:t>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E65711A-6A50-4C5E-A18C-1301B0BEA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DC6865-B966-4610-BCC5-84D15D0B7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418C808-92F1-4DCC-9D94-AE0053846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ABCA3E5-7A1E-4632-9489-755063C8AEAC}" type="slidenum">
              <a:rPr lang="en-US" altLang="es-PR" sz="1200">
                <a:solidFill>
                  <a:schemeClr val="tx1"/>
                </a:solidFill>
              </a:rPr>
              <a:pPr/>
              <a:t>10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D786F2E-7FC3-4243-B5F9-9EE11CA29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55575D4-AC34-46D5-802D-11ACC6A2B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8EB89AB-5998-4666-9CAE-75381CB0D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1FD5B48-A885-47D2-9FB6-CB5F2792CCF8}" type="slidenum">
              <a:rPr lang="en-US" altLang="es-PR" sz="1200">
                <a:solidFill>
                  <a:schemeClr val="tx1"/>
                </a:solidFill>
              </a:rPr>
              <a:pPr/>
              <a:t>11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A7E8A83-6AC7-40DD-A438-D6ED0DE03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18595F3-0157-496C-AB68-FA52D2E43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FE073E0-BC74-462E-8BCD-6DE7E353F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4AF6E83-D748-4198-A635-CA936412617F}" type="slidenum">
              <a:rPr lang="en-US" altLang="es-PR" sz="1200">
                <a:solidFill>
                  <a:schemeClr val="tx1"/>
                </a:solidFill>
              </a:rPr>
              <a:pPr/>
              <a:t>12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E8BCB04-DE75-4404-A783-10B41A94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78024E0-2BD1-4C89-BA1C-14925C7A2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68931A3-7132-4E9A-B85E-568C10E80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C1E9E69-B7BD-4200-94D0-4F4CC8166AFA}" type="slidenum">
              <a:rPr lang="en-US" altLang="es-PR" sz="1200">
                <a:solidFill>
                  <a:schemeClr val="tx1"/>
                </a:solidFill>
              </a:rPr>
              <a:pPr/>
              <a:t>13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F69B788-AD6D-4D9A-B399-AD891FDD2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2C2BC09-993B-410E-9505-5AE41C2B0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B3AFCEF-3182-4975-BD89-EFD684180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C18A4D20-CF95-470B-BB5D-DD7E2D24563B}" type="slidenum">
              <a:rPr lang="en-US" altLang="es-PR" sz="1200">
                <a:solidFill>
                  <a:schemeClr val="tx1"/>
                </a:solidFill>
              </a:rPr>
              <a:pPr/>
              <a:t>14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B09F7B8-2897-4FF2-8A67-1F426F8D2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632DDB-59F8-49A2-B1CD-8E2D375E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66F27D6-CECD-4922-9A05-C5AC4D99A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ECB927F-35F9-4538-B604-D574575D23E1}" type="slidenum">
              <a:rPr lang="en-US" altLang="es-PR" sz="1200">
                <a:solidFill>
                  <a:schemeClr val="tx1"/>
                </a:solidFill>
              </a:rPr>
              <a:pPr/>
              <a:t>15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D8A792A-0A15-41D8-A957-2E58CA74C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B3C6EAC-6BE8-4C74-A375-FB3D36E62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666AFB7-B8B4-4597-836D-56958EA8D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B103F2E-8256-4AED-A7EA-04883A4E279A}" type="slidenum">
              <a:rPr lang="en-US" altLang="es-PR" sz="1200">
                <a:solidFill>
                  <a:schemeClr val="tx1"/>
                </a:solidFill>
              </a:rPr>
              <a:pPr/>
              <a:t>16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62ABF7-D844-4F50-B3B2-872A7E23E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3A43B44-D0E9-41AF-810E-62471AA19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E8787DC-7952-44C1-8569-B8CCBEB37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D36A571-424B-4816-B068-DD5E311E706D}" type="slidenum">
              <a:rPr lang="en-US" altLang="es-PR" sz="1200">
                <a:solidFill>
                  <a:schemeClr val="tx1"/>
                </a:solidFill>
              </a:rPr>
              <a:pPr/>
              <a:t>17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554383A-4126-402D-8E00-D3DFD6A54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7F64046-41AA-466B-92B7-D18EE09AF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DD3EE0A-BAF7-4C86-BC4C-759C8C28A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7DDE79A-BFD9-4EF5-961C-F78EEE7C408F}" type="slidenum">
              <a:rPr lang="en-US" altLang="es-PR" sz="1200">
                <a:solidFill>
                  <a:schemeClr val="tx1"/>
                </a:solidFill>
              </a:rPr>
              <a:pPr/>
              <a:t>18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94686C2-7FD2-4E43-B2A5-F0B4B0CCB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0715898-9173-4FDE-8541-E704337F1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9D7AAD1-657E-4654-9A63-6880661E2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AB178B8-51A8-4093-A48A-2785AA1A3CE9}" type="slidenum">
              <a:rPr lang="en-US" altLang="es-PR" sz="1200">
                <a:solidFill>
                  <a:schemeClr val="tx1"/>
                </a:solidFill>
              </a:rPr>
              <a:pPr/>
              <a:t>19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6CCCB7A-46E6-4F5E-B7CE-EC6B6CA3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7276619-E485-43EE-8BF5-F42102B1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31780CA-81C3-4F42-9294-4D868EDF4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DFA18EC-D3C6-4222-B88A-A0253867CC26}" type="slidenum">
              <a:rPr lang="en-US" altLang="es-PR" sz="1200">
                <a:solidFill>
                  <a:schemeClr val="tx1"/>
                </a:solidFill>
              </a:rPr>
              <a:pPr/>
              <a:t>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22ABDAD-B5BF-4FD4-9CA9-09EB1A354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3F49F7E-8F9F-4787-9CF5-88E085C0B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04BE127-4E68-4C12-BAF2-07CABC9F8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B990137-7129-488C-A643-6D970EA86FAB}" type="slidenum">
              <a:rPr lang="en-US" altLang="es-PR" sz="1200">
                <a:solidFill>
                  <a:schemeClr val="tx1"/>
                </a:solidFill>
              </a:rPr>
              <a:pPr/>
              <a:t>20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CB9301-AA85-4702-94BD-76F4A7335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3DDA02C-8C14-4224-8846-58C799E76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2C2C107-1A2F-4C26-98C1-09AFD44CA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362FE7F-C1A8-423A-BD89-92A8EF3DABE0}" type="slidenum">
              <a:rPr lang="en-US" altLang="es-PR" sz="1200">
                <a:solidFill>
                  <a:schemeClr val="tx1"/>
                </a:solidFill>
              </a:rPr>
              <a:pPr/>
              <a:t>21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8CCAEE1-3E1D-4BE9-98B7-DB0D5EEB5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1494131-E40B-4495-8E52-E2C2E4CC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82695A2-E1AB-4978-8C24-E1E5C731C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90152B5-60C1-49C1-A2FA-5FDFF75E839D}" type="slidenum">
              <a:rPr lang="en-US" altLang="es-PR" sz="1200">
                <a:solidFill>
                  <a:schemeClr val="tx1"/>
                </a:solidFill>
              </a:rPr>
              <a:pPr/>
              <a:t>22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C4F866E-EE2C-408E-BD90-482D57530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A144EE2-6652-49A1-BEC7-6CA0CE05C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FD3B437-E736-469E-88DB-486C52694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2A87BD3-42B5-4D3B-BDD3-EF9D4328D9D9}" type="slidenum">
              <a:rPr lang="en-US" altLang="es-PR" sz="1200">
                <a:solidFill>
                  <a:schemeClr val="tx1"/>
                </a:solidFill>
              </a:rPr>
              <a:pPr/>
              <a:t>23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0A361D4-704A-47BE-B52E-F6A444C1C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A3C497C-5D85-4808-813E-54C238C9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D82169D-654A-4CD9-9241-CEECD1564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E1F40EC-2B48-4438-B0C1-B921B9F7123C}" type="slidenum">
              <a:rPr lang="en-US" altLang="es-PR" sz="1200">
                <a:solidFill>
                  <a:schemeClr val="tx1"/>
                </a:solidFill>
              </a:rPr>
              <a:pPr/>
              <a:t>24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28A2395-DA50-411E-A70C-6BB2BE4C9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93700E5-4FCC-4C26-B785-DDBA0EEC9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F99E74-BA38-4212-9950-1F7BA8179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E6F7B85-8063-4E8E-A497-7A43C0A45538}" type="slidenum">
              <a:rPr lang="en-US" altLang="es-PR" sz="1200">
                <a:solidFill>
                  <a:schemeClr val="tx1"/>
                </a:solidFill>
              </a:rPr>
              <a:pPr/>
              <a:t>25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0DD67E3-3602-4D16-AD19-007915FF6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680D166-ABE9-4BD8-8366-A77E6C4A4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F94101-5592-425E-BA2C-E49DC7F4E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7CF3DB5-9C68-4C95-9CA2-B07F28E15181}" type="slidenum">
              <a:rPr lang="en-US" altLang="es-PR" sz="1200">
                <a:solidFill>
                  <a:schemeClr val="tx1"/>
                </a:solidFill>
              </a:rPr>
              <a:pPr/>
              <a:t>26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0CD1082-4983-477D-8C5A-4D7EC56B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50BEAE0-9FEC-4F35-AA2D-9E0FDA40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DFA2521-EAB7-4B9E-A502-0B06927CC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94ABF5A-33BE-426D-9291-05C11587E72D}" type="slidenum">
              <a:rPr lang="en-US" altLang="es-PR" sz="1200">
                <a:solidFill>
                  <a:schemeClr val="tx1"/>
                </a:solidFill>
              </a:rPr>
              <a:pPr/>
              <a:t>27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D45E1D-4320-4E58-AB0C-9DA1A441A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B2E050A-561C-4A74-BACD-D47C9AC4A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BD742A3-F0CB-4AF2-8C4D-A01192C8C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C124126-C206-4C51-800F-DA3F4E3ED9E5}" type="slidenum">
              <a:rPr lang="en-US" altLang="es-PR" sz="1200">
                <a:solidFill>
                  <a:schemeClr val="tx1"/>
                </a:solidFill>
              </a:rPr>
              <a:pPr/>
              <a:t>28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91E2A53-5965-43CB-BED4-EFD71B8E2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EDAF0CA-66FA-4799-8C6A-937FC221D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B38732A-A196-4925-8AFD-4FE6DFD3C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F86FA3B-B152-485E-B35E-B2317AD4526C}" type="slidenum">
              <a:rPr lang="en-US" altLang="es-PR" sz="1200">
                <a:solidFill>
                  <a:schemeClr val="tx1"/>
                </a:solidFill>
              </a:rPr>
              <a:pPr/>
              <a:t>29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B5F5DD5-5F49-46A8-A542-67278C09C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1CFD5C7-5D78-437B-95EC-4997ABE92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58E4384-CD51-4DFE-B701-02789DCA4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94D133C-5937-4632-9DD8-6AEE39DBCBEC}" type="slidenum">
              <a:rPr lang="en-US" altLang="es-PR" sz="1200">
                <a:solidFill>
                  <a:schemeClr val="tx1"/>
                </a:solidFill>
              </a:rPr>
              <a:pPr/>
              <a:t>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22CA655-56CE-4138-8F0E-6592ECF9E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DB9D07-5E42-4D74-B7B5-9D3BED07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29776D6-6CE6-423F-B4E1-3B400E3E5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DB28390-9E83-45C6-B8B3-5B1FADF33B14}" type="slidenum">
              <a:rPr lang="en-US" altLang="es-PR" sz="1200">
                <a:solidFill>
                  <a:schemeClr val="tx1"/>
                </a:solidFill>
              </a:rPr>
              <a:pPr/>
              <a:t>30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E23AB67-9376-4A11-BCB1-D21F160F5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9347EA3-B0C4-45B3-8DF4-46842C01C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5D596E3-2DB0-4A6F-A69F-ECE98B1A3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DE5A172-B585-4FFC-8C18-0CF1C7D94E0E}" type="slidenum">
              <a:rPr lang="en-US" altLang="es-PR" sz="1200">
                <a:solidFill>
                  <a:schemeClr val="tx1"/>
                </a:solidFill>
              </a:rPr>
              <a:pPr/>
              <a:t>31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09C2C44-77D3-45A0-9930-49F9D70F6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4945894-9DF7-4F5C-8A55-D65285743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29FCFEF-BDBC-4BC2-81BE-01DE56706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B539FE0-66B1-410E-A068-435654D23883}" type="slidenum">
              <a:rPr lang="en-US" altLang="es-PR" sz="1200">
                <a:solidFill>
                  <a:schemeClr val="tx1"/>
                </a:solidFill>
              </a:rPr>
              <a:pPr/>
              <a:t>32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8F516B1-B607-419D-A93F-FB08CFCDD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3595D7B-2C89-46D0-8E24-BAB4E013B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BC55492-D7D2-420F-B216-97D91332E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3878481-FB49-4A2E-9A25-25FA0060D6EE}" type="slidenum">
              <a:rPr lang="en-US" altLang="es-PR" sz="1200">
                <a:solidFill>
                  <a:schemeClr val="tx1"/>
                </a:solidFill>
              </a:rPr>
              <a:pPr/>
              <a:t>33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189FEF5-9958-4A2F-B55E-D5695C82B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F62FB28-2133-4927-A024-324C5AC3B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AC1A466-86CB-41A6-B32A-779F36DB0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71785D77-EC26-4E5E-A169-F19311ED8ADB}" type="slidenum">
              <a:rPr lang="en-US" altLang="es-PR" sz="1200">
                <a:solidFill>
                  <a:schemeClr val="tx1"/>
                </a:solidFill>
              </a:rPr>
              <a:pPr/>
              <a:t>34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DAB2F56-A769-460A-AFFF-4927FF573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AD96761-4D9B-4D03-A308-C993853D9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F8087FE-51A6-48CD-85A0-1C0DC32B9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F6E2DB4-E74D-49D5-8CE5-A3881B070E69}" type="slidenum">
              <a:rPr lang="en-US" altLang="es-PR" sz="1200">
                <a:solidFill>
                  <a:schemeClr val="tx1"/>
                </a:solidFill>
              </a:rPr>
              <a:pPr/>
              <a:t>35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ED3DE17-E0B3-4DDA-8FE4-6654DA860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CF912FE-B9BF-4CE6-BC26-58493D20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31D244E-4DDB-4CA4-8204-55E5E385C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580EB4A-BBB1-48B5-8FE7-5837139E30E7}" type="slidenum">
              <a:rPr lang="en-US" altLang="es-PR" sz="1200">
                <a:solidFill>
                  <a:schemeClr val="tx1"/>
                </a:solidFill>
              </a:rPr>
              <a:pPr/>
              <a:t>36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9BA8594-F3E0-4AB0-AE54-50B8BC5B0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CEC1796-E4B2-479B-9C10-624E82E31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1433C60-C03A-4C30-86EF-E9C41EA35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D980323-2D09-45BC-A6BC-809405E4B441}" type="slidenum">
              <a:rPr lang="en-US" altLang="es-PR" sz="1200">
                <a:solidFill>
                  <a:schemeClr val="tx1"/>
                </a:solidFill>
              </a:rPr>
              <a:pPr/>
              <a:t>37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7405424-876E-46CE-B142-8C7A612E7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F700F14-E583-4B5F-8A2B-C8D73D86A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2CF5507-1C04-4FF8-B4FC-175518536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1572E1E-E40F-446E-A9B3-B726C4A1C6B6}" type="slidenum">
              <a:rPr lang="en-US" altLang="es-PR" sz="1200">
                <a:solidFill>
                  <a:schemeClr val="tx1"/>
                </a:solidFill>
              </a:rPr>
              <a:pPr/>
              <a:t>38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7F32625-BD3A-4C39-8D5E-3CAE8E2B4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E99FA5B-FECF-47D9-A7EF-9103B1E10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6EC6A15-7E0B-4DE0-A23B-E7B66DD31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1FCA377-2918-47A7-B9E1-A1E1AEAC58B9}" type="slidenum">
              <a:rPr lang="en-US" altLang="es-PR" sz="1200">
                <a:solidFill>
                  <a:schemeClr val="tx1"/>
                </a:solidFill>
              </a:rPr>
              <a:pPr/>
              <a:t>39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0CA266F-99DA-481B-AD94-3A0998BBC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947CC67-C52F-4913-ADAD-5FAAF82ED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FE73611-5BC5-444F-837F-C25BCC4E3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9B97C8A-C053-4C70-B61B-FB9B0A7C1687}" type="slidenum">
              <a:rPr lang="en-US" altLang="es-PR" sz="1200">
                <a:solidFill>
                  <a:schemeClr val="tx1"/>
                </a:solidFill>
              </a:rPr>
              <a:pPr/>
              <a:t>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4314427-9715-4FF9-BA43-738E83A25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13DC48A-98A9-4C30-8CBD-AA36977DA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D3E9532-AC1B-4702-99C0-A2D6574BD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0AF04DF-B40F-42E4-B07E-6140DDEE11A4}" type="slidenum">
              <a:rPr lang="en-US" altLang="es-PR" sz="1200">
                <a:solidFill>
                  <a:schemeClr val="tx1"/>
                </a:solidFill>
              </a:rPr>
              <a:pPr/>
              <a:t>40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20A7220-C3B1-4858-9D1B-E3BEC1881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06CE3CE-EEF0-4658-9ACE-DFBDE38CC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39D6AA0-142A-4123-8E34-4E6A90C08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44965B1-0FBD-4D24-9B8D-B8C8E10783C2}" type="slidenum">
              <a:rPr lang="en-US" altLang="es-PR" sz="1200">
                <a:solidFill>
                  <a:schemeClr val="tx1"/>
                </a:solidFill>
              </a:rPr>
              <a:pPr/>
              <a:t>41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A0D6FB0-0C06-46A0-BD4E-0BF266F28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68B4A992-36BF-4AE8-B940-4B83690AB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45F8966-0688-4F8C-B5A9-2E269E1BB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FF23105-942B-4248-BE54-185B1D9B8C7F}" type="slidenum">
              <a:rPr lang="en-US" altLang="es-PR" sz="1200">
                <a:solidFill>
                  <a:schemeClr val="tx1"/>
                </a:solidFill>
              </a:rPr>
              <a:pPr/>
              <a:t>42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28D142C-B2D1-44EA-A5CD-999C18F77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ADBC5EF-A222-4227-9E88-4742F6F75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5593BA2-4B8F-412D-BBA4-FA1EFE548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3CE83F4-2564-4B84-BDB4-0D7EFA82AF45}" type="slidenum">
              <a:rPr lang="en-US" altLang="es-PR" sz="1200">
                <a:solidFill>
                  <a:schemeClr val="tx1"/>
                </a:solidFill>
              </a:rPr>
              <a:pPr/>
              <a:t>43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800C6A0-AE1B-475B-80FD-68CADE4A7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0DF40F92-5AEF-47FE-92F7-AC66A1FEF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240E553-6DB0-4192-A16E-5F4CD1AED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1B7EADA-2EF9-4DE9-8607-A25708DE6B9C}" type="slidenum">
              <a:rPr lang="en-US" altLang="es-PR" sz="1200">
                <a:solidFill>
                  <a:schemeClr val="tx1"/>
                </a:solidFill>
              </a:rPr>
              <a:pPr/>
              <a:t>44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45883364-8E24-404F-8B39-CFCE9BC36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BFC9076-5D90-402E-B77C-8F5A9A74B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C1432A55-CAF4-451F-9A0B-F75F20E13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A460A70-458E-480A-9BEA-B8F35046B8DC}" type="slidenum">
              <a:rPr lang="en-US" altLang="es-PR" sz="1200">
                <a:solidFill>
                  <a:schemeClr val="tx1"/>
                </a:solidFill>
              </a:rPr>
              <a:pPr/>
              <a:t>45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70A8A78-606E-4A22-AA41-07CF415C7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30C3B77-4C97-46CD-A03B-A3043F5B3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1C1D84F-7417-4685-BDD1-B194C9B7E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08592A0-F0F1-4719-BFEB-2667598E58E6}" type="slidenum">
              <a:rPr lang="en-US" altLang="es-PR" sz="1200">
                <a:solidFill>
                  <a:schemeClr val="tx1"/>
                </a:solidFill>
              </a:rPr>
              <a:pPr/>
              <a:t>46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C46955-A937-4C92-9D6C-4E5E922F9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8D2CA70-41DD-47C0-8C83-A726335B8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B1AFB33-36A2-4FD2-BBBA-0F9E35884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04B8822-B728-409D-92A9-37EBDB6153A0}" type="slidenum">
              <a:rPr lang="en-US" altLang="es-PR" sz="1200">
                <a:solidFill>
                  <a:schemeClr val="tx1"/>
                </a:solidFill>
              </a:rPr>
              <a:pPr/>
              <a:t>47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11DFE91-4AEB-4D02-A4E2-80E92571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D6E86E2-08D5-4D93-9F28-20EDD6B2F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0900C63F-7D45-4F50-8A7D-FFE19EEDF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8D0FFB18-A366-4D83-8BDF-328C627A5FCB}" type="slidenum">
              <a:rPr lang="en-US" altLang="es-PR" sz="1200">
                <a:solidFill>
                  <a:schemeClr val="tx1"/>
                </a:solidFill>
              </a:rPr>
              <a:pPr/>
              <a:t>48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A774A19-E15E-40C2-9129-9C4D640E0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1C3FFFD-2799-4F99-A402-234EDD0AB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A76168CB-49E7-4A1A-8D18-8F45A62E5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91F168D-DDE1-4BA1-979C-C13F2E641F95}" type="slidenum">
              <a:rPr lang="en-US" altLang="es-PR" sz="1200">
                <a:solidFill>
                  <a:schemeClr val="tx1"/>
                </a:solidFill>
              </a:rPr>
              <a:pPr/>
              <a:t>49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2DACBC0-102A-401B-B6BD-4125D3006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6BEE16A-E43B-4BC6-956D-E3596EF0F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2F048A8-FB14-480F-B509-65E42430E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60697F2-7BCF-41E2-86BD-EE87E8344ABC}" type="slidenum">
              <a:rPr lang="en-US" altLang="es-PR" sz="1200">
                <a:solidFill>
                  <a:schemeClr val="tx1"/>
                </a:solidFill>
              </a:rPr>
              <a:pPr/>
              <a:t>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DA76403-D480-40AB-ADD8-3D3AAC68A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1891447-FC67-44E5-9AB1-375F2523E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73E91F3-4E18-4110-8381-04784E3F8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DE3932F-5A5D-4F75-915D-50EB61F530A1}" type="slidenum">
              <a:rPr lang="en-US" altLang="es-PR" sz="1200">
                <a:solidFill>
                  <a:schemeClr val="tx1"/>
                </a:solidFill>
              </a:rPr>
              <a:pPr/>
              <a:t>50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42E47F3-2BB0-41DD-96D0-75336B733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C2CD9BF-F67D-48E2-BEA8-0EB1A3271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5DEC7AC-5770-40B0-92F0-B7C570729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E67A657-4A7C-4C27-9A0F-DD5029D8B59C}" type="slidenum">
              <a:rPr lang="en-US" altLang="es-PR" sz="1200">
                <a:solidFill>
                  <a:schemeClr val="tx1"/>
                </a:solidFill>
              </a:rPr>
              <a:pPr/>
              <a:t>51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9471899-CCFF-407D-971D-BFF689A3A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105305BC-AE7F-42F9-AE9D-51F7D1E67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EEDC7C0-3662-4B3A-97A3-AD62E29F2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D0F4B15-3A9F-4D9D-8FC5-D6ECB60DEAAE}" type="slidenum">
              <a:rPr lang="en-US" altLang="es-PR" sz="1200">
                <a:solidFill>
                  <a:schemeClr val="tx1"/>
                </a:solidFill>
              </a:rPr>
              <a:pPr/>
              <a:t>52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C566F69-ECAA-4C9E-A39D-E554F8923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A711BCC-956F-4B8A-91CB-4B88D911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A593260-157E-4930-A0A2-EBD792BFC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5CB06DB-AAE0-4FEA-9377-9C366AEA201F}" type="slidenum">
              <a:rPr lang="en-US" altLang="es-PR" sz="1200">
                <a:solidFill>
                  <a:schemeClr val="tx1"/>
                </a:solidFill>
              </a:rPr>
              <a:pPr/>
              <a:t>53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C9D681BC-5267-401A-B270-5E3339B66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21D3040-A7F7-4171-982E-D3B0A072D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E3A904A6-4195-4A08-892D-315938C42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499D9FC-938A-46EA-A3BF-3521D4AACA50}" type="slidenum">
              <a:rPr lang="en-US" altLang="es-PR" sz="1200">
                <a:solidFill>
                  <a:schemeClr val="tx1"/>
                </a:solidFill>
              </a:rPr>
              <a:pPr/>
              <a:t>54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256BCFEE-3804-4F91-A35F-0707FC0C1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1433E65F-B4BF-4E00-97D6-B4FAB7314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5328A62-2926-488A-88E7-CBA77C993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C7687AAA-AD16-4B5B-8D39-C6F865440CBB}" type="slidenum">
              <a:rPr lang="en-US" altLang="es-PR" sz="1200">
                <a:solidFill>
                  <a:schemeClr val="tx1"/>
                </a:solidFill>
              </a:rPr>
              <a:pPr/>
              <a:t>55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525CF24-7343-4C1D-88DD-663B1354B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4E2473A-1E04-4C9F-A4C5-2F0030CCD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E1C5109-8983-4E7C-8D52-526599856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C74CA1F-6F0F-4FF2-AE87-F92A8BE54B05}" type="slidenum">
              <a:rPr lang="en-US" altLang="es-PR" sz="1200">
                <a:solidFill>
                  <a:schemeClr val="tx1"/>
                </a:solidFill>
              </a:rPr>
              <a:pPr/>
              <a:t>56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11ED7244-412C-4640-93A9-20AF6C028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0D676D4E-AD30-4D0B-BA05-685F1D91D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ECE9945-E8AD-4804-A545-C6DBF3E79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E3B1A43-903B-41E0-A77A-49966C2C5B83}" type="slidenum">
              <a:rPr lang="en-US" altLang="es-PR" sz="1200">
                <a:solidFill>
                  <a:schemeClr val="tx1"/>
                </a:solidFill>
              </a:rPr>
              <a:pPr/>
              <a:t>57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4BCACBE5-C2EB-41A2-BE58-3A7900710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5CC20A-D338-4965-8275-9A37E36C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0CE6C93A-E19B-4C04-9FA2-6DE880B79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B634FE1-23FE-42DA-9D8E-07A408942A78}" type="slidenum">
              <a:rPr lang="en-US" altLang="es-PR" sz="1200">
                <a:solidFill>
                  <a:schemeClr val="tx1"/>
                </a:solidFill>
              </a:rPr>
              <a:pPr/>
              <a:t>58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52E92F7E-9EC3-4CA1-B2F8-FD74E3571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F5D38CB-249A-41F4-9F07-856A35B48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78B174A-E5C4-4BD1-8D91-E1D334252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02960CB-7E99-44C1-B17A-1D4645502127}" type="slidenum">
              <a:rPr lang="en-US" altLang="es-PR" sz="1200">
                <a:solidFill>
                  <a:schemeClr val="tx1"/>
                </a:solidFill>
              </a:rPr>
              <a:pPr/>
              <a:t>59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4626523-FD1B-43FB-A9AB-E9FE84249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9E2188D-B3A6-4A31-8A31-24497BDA4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519097-CF63-4D32-BCC4-6CDCD8900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ED0DC8C-6CC0-45D9-8383-7E8E22BD1BAD}" type="slidenum">
              <a:rPr lang="en-US" altLang="es-PR" sz="1200">
                <a:solidFill>
                  <a:schemeClr val="tx1"/>
                </a:solidFill>
              </a:rPr>
              <a:pPr/>
              <a:t>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2F889E-5DD8-437D-B3A3-BD77C3CE7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1A41EF-C465-45D6-A05D-B9390F63C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61A11107-7902-4D2F-8EB4-05A77970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736799E6-CC1D-4161-975B-657C8BD613D4}" type="slidenum">
              <a:rPr lang="en-US" altLang="es-PR" sz="1200">
                <a:solidFill>
                  <a:schemeClr val="tx1"/>
                </a:solidFill>
              </a:rPr>
              <a:pPr/>
              <a:t>60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7045F6E-BA96-408E-9C44-7DE3BC756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DB838F93-9461-4B84-A786-D5508E893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9A88A20D-772F-4A3C-AB52-592BC8E2D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E380B08-DFEA-47C6-A249-D106191EA8F3}" type="slidenum">
              <a:rPr lang="en-US" altLang="es-PR" sz="1200">
                <a:solidFill>
                  <a:schemeClr val="tx1"/>
                </a:solidFill>
              </a:rPr>
              <a:pPr/>
              <a:t>61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58D71410-F41C-421E-9D29-9E6FC84BE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CEC985CD-21B5-4B55-8106-3BA6CEB22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76016D53-7580-4774-92A1-5C439E9E9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A71A0C9-74C6-4E30-A286-546D5CC36C27}" type="slidenum">
              <a:rPr lang="en-US" altLang="es-PR" sz="1200">
                <a:solidFill>
                  <a:schemeClr val="tx1"/>
                </a:solidFill>
              </a:rPr>
              <a:pPr/>
              <a:t>62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C34F767-A43F-4FE1-8941-1D80A5528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179760B-8A61-4A14-ADD2-229FD00F0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F070E64D-E736-4A47-8DAA-D1E7CA16B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F6F705B-E541-4219-8417-9947E22EED2A}" type="slidenum">
              <a:rPr lang="en-US" altLang="es-PR" sz="1200">
                <a:solidFill>
                  <a:schemeClr val="tx1"/>
                </a:solidFill>
              </a:rPr>
              <a:pPr/>
              <a:t>63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5DF536E-D317-42C1-9E12-239650749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ABA457-D8E4-46DD-8C98-0B4EA4B62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5DE2DD74-3B6D-42C6-8D46-501C15369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70131E5-73BD-4B38-B38E-183C3130281C}" type="slidenum">
              <a:rPr lang="en-US" altLang="es-PR" sz="1200">
                <a:solidFill>
                  <a:schemeClr val="tx1"/>
                </a:solidFill>
              </a:rPr>
              <a:pPr/>
              <a:t>64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8654BC94-ABC5-4FD1-9284-97791CCB3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6035D28-D520-4C14-B032-E815DB392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257B55A1-8608-42D8-88BB-92A530AED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4AD6368-44F8-4D84-B221-268302651DBF}" type="slidenum">
              <a:rPr lang="en-US" altLang="es-PR" sz="1200">
                <a:solidFill>
                  <a:schemeClr val="tx1"/>
                </a:solidFill>
              </a:rPr>
              <a:pPr/>
              <a:t>65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83597350-0B16-4E3F-966B-7974A4FDB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2C6927A6-B144-4E21-B0C6-E7B843CD6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2906F959-A968-4D78-97D0-BD815BD40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A05DBF0-2175-4F72-8ACC-C4B383F4FF3D}" type="slidenum">
              <a:rPr lang="en-US" altLang="es-PR" sz="1200">
                <a:solidFill>
                  <a:schemeClr val="tx1"/>
                </a:solidFill>
              </a:rPr>
              <a:pPr/>
              <a:t>66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23AD7EE-CB70-4606-BB31-D9A5742FF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E1B9EB5B-F09B-4F44-93BF-962F16B10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929E6E7-6257-40A7-B566-50693B567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61C34F0-32BF-4ED6-ABE4-63B185329F8C}" type="slidenum">
              <a:rPr lang="en-US" altLang="es-PR" sz="1200">
                <a:solidFill>
                  <a:schemeClr val="tx1"/>
                </a:solidFill>
              </a:rPr>
              <a:pPr/>
              <a:t>67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D9E7D60-3590-472B-B063-91993E01A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99C8F97C-9092-48C9-9805-89DDF9B3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22D384B-395C-49BD-B083-2A8A5916E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2C3CB2D-6518-4122-BA4A-3C86A8854805}" type="slidenum">
              <a:rPr lang="en-US" altLang="es-PR" sz="1200">
                <a:solidFill>
                  <a:schemeClr val="tx1"/>
                </a:solidFill>
              </a:rPr>
              <a:pPr/>
              <a:t>68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4E295BF2-8C48-4E88-A32A-0173C5E07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B5D82BE-4A4C-402C-95C5-372884E14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3E10770B-4F75-4EA2-A42E-A41BD3785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14A5A97-9673-479A-A338-703F712852F0}" type="slidenum">
              <a:rPr lang="en-US" altLang="es-PR" sz="1200">
                <a:solidFill>
                  <a:schemeClr val="tx1"/>
                </a:solidFill>
              </a:rPr>
              <a:pPr/>
              <a:t>69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98962C47-2CAC-4C15-BCBF-C0458C77F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2AF82470-170C-4FCA-9545-0F09D42EF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6184CE4-28CD-42D4-8E75-B486CA1A2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3AECDDE7-3EDF-4FC4-8601-2FBE989D966A}" type="slidenum">
              <a:rPr lang="en-US" altLang="es-PR" sz="1200">
                <a:solidFill>
                  <a:schemeClr val="tx1"/>
                </a:solidFill>
              </a:rPr>
              <a:pPr/>
              <a:t>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8AED2ED-284A-40BF-8340-C258157DB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24314B6-865E-4629-820B-94131D6D1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B69195B-5985-4EBE-8868-A8DA16971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ACCA416-755D-429E-84C1-271166FDBF02}" type="slidenum">
              <a:rPr lang="en-US" altLang="es-PR" sz="1200">
                <a:solidFill>
                  <a:schemeClr val="tx1"/>
                </a:solidFill>
              </a:rPr>
              <a:pPr/>
              <a:t>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BDEAB14-32FD-4AC9-8EC1-C60EA1DF1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6B7DBDC-3375-4093-B673-DD9332F4E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8D1E743-2864-4709-9C3F-AD194EB54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19E936B-CA05-4C7A-B1AD-C5870F01BB85}" type="slidenum">
              <a:rPr lang="en-US" altLang="es-PR" sz="1200">
                <a:solidFill>
                  <a:schemeClr val="tx1"/>
                </a:solidFill>
              </a:rPr>
              <a:pPr/>
              <a:t>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F5698F-75A9-4A65-BEDD-EF1082099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F2D2D64-4B75-4FE1-89A2-E5A797C2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8E44AF-3158-4C4B-A373-9CF3F0863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A03CD-EB92-41DA-AF39-18F335C07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1354D-B0F5-4383-8563-2AA0FFB23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6F8D7-DEC3-43D3-AFA5-E460354AE3E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88072818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D624D-022D-4A00-9ADB-57DF90EA8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F9173-EB4A-429B-884F-9327B0880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507A9-A3CC-4FAA-A784-BFB44F836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06ED8-890D-42AB-81BD-24F993614A4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84151804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A08400-546E-4B64-998B-7A1FBB309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3B8E54-8C50-40C5-A664-0D6162980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AE3CF-1B0C-4303-85BB-FED3B02D1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7224-B63C-46F6-BBEA-3A20E4AE0EE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7494083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P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67751-2C07-4575-A4BD-635A1F67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9C8B25-FDE4-4C47-973A-05D7811F0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194C4B-B2FC-4FBE-833C-E9B98A748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E0A04-ADA6-49C5-8C05-CDD077FB8E69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9133788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3E297-268D-48AA-A827-2DDD61CAC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828DE-40DA-4863-93B1-CD83DDF2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9F3103-9821-4613-ACC6-A835B9FCF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3F1F7-FA66-40D8-AC29-5A5479469221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5721958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2A4AA-B512-4706-8BB5-36EDC8EA7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2F4EF-33C0-4F58-82D5-B46AA0319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1EB32-E16B-4564-9BD0-F0FB2BB4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C141D-4016-4C61-B8E5-A6169D8B244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06594646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6854A-89DC-4AD0-9F19-F3029C157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F9E5-E8AA-42EF-8396-8496C5A9E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503D2-AFE4-425B-BBF0-3C10CFEA5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DEE06-4A5E-4B6C-95E4-A11ACE526F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99399476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DA245F-0F6E-4D78-B4EF-48F0701C1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ED77FC-5EB4-4E6E-9555-F726CB1D0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F0DC5E-5FFB-43DA-BCF6-AECE54042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8CA08-8B5C-4F4F-9A9F-6670E66DA96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234654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169740-D169-4F67-8ACB-B5B8466DF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3E2F46-1534-4330-9FEC-75C4A6A18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D441E5-7C70-4EF5-B081-12C472FE6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3BEB0-238D-4756-8931-F94643D5771B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042070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C3CCEB-371F-462E-B00C-635889EB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5D7313-39CD-4180-83BD-CCC6624E2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F6700F-8D3A-457B-BE68-78C192440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2F900-946F-4717-9625-0427BC1C2070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21192825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1CADE-30DE-4E3D-97AB-7813CDA5E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A5B13-E127-4C1F-BC6A-1C484B93A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B33CD-7A9D-4539-8D2F-08573BA81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1F519-F203-430E-8F57-3DAB3D1CB41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5982906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2AF39-EE70-48C5-A799-77119F99F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37D63-D18C-4CDF-8E19-7B7B7EF24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F03D8-4B2F-4872-A589-B021EAA51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EA5DD-FD32-49F3-8646-AE46D9046B1A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9759958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D7DB91-49FC-4341-9C84-590EBD029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333776-D5FA-4CAD-8F2F-DB6B0090C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C02F20-305B-4847-91E8-14DE102C1F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2BA6F7-3E4C-4086-8E80-3125463F79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F46863-A47B-41EE-A1E7-EEBFB99532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8107196-AF52-43AE-84BF-E9EF36349560}" type="slidenum">
              <a:rPr lang="en-US" altLang="es-PR"/>
              <a:pPr/>
              <a:t>‹#›</a:t>
            </a:fld>
            <a:endParaRPr lang="en-US" altLang="es-P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>
            <a:extLst>
              <a:ext uri="{FF2B5EF4-FFF2-40B4-BE49-F238E27FC236}">
                <a16:creationId xmlns:a16="http://schemas.microsoft.com/office/drawing/2014/main" id="{D5D0626F-7DE5-42DE-8014-D67CD883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52400"/>
            <a:ext cx="7239000" cy="1981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F138D95-B761-4EF5-992A-0B5F8B1BF8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038" y="463550"/>
            <a:ext cx="7777162" cy="1441450"/>
          </a:xfrm>
          <a:effectLst>
            <a:outerShdw dist="45791" dir="3378596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PR" altLang="es-PR" sz="3200" b="1">
                <a:solidFill>
                  <a:srgbClr val="FFFFFF"/>
                </a:solidFill>
                <a:latin typeface="Arial" panose="020B0604020202020204" pitchFamily="34" charset="0"/>
              </a:rPr>
              <a:t>FISIOLOGÍA DEL EJERCICIO:</a:t>
            </a:r>
            <a:br>
              <a:rPr lang="es-PR" altLang="es-PR" sz="3200">
                <a:solidFill>
                  <a:srgbClr val="FFFFFF"/>
                </a:solidFill>
              </a:rPr>
            </a:br>
            <a:r>
              <a:rPr lang="es-PR" altLang="es-PR" sz="3200" b="1">
                <a:solidFill>
                  <a:srgbClr val="FFFFFF"/>
                </a:solidFill>
              </a:rPr>
              <a:t>Introducción a la Fisiología</a:t>
            </a:r>
            <a:br>
              <a:rPr lang="es-PR" altLang="es-PR" sz="3200" b="1">
                <a:solidFill>
                  <a:srgbClr val="FFFFFF"/>
                </a:solidFill>
              </a:rPr>
            </a:br>
            <a:r>
              <a:rPr lang="es-PR" altLang="es-PR" sz="3200" b="1">
                <a:solidFill>
                  <a:srgbClr val="FFFFFF"/>
                </a:solidFill>
              </a:rPr>
              <a:t>del Esfuerzo y del Deporte</a:t>
            </a:r>
            <a:endParaRPr lang="es-PR" altLang="es-PR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964589-8279-4766-B976-506C6DCF23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9588" y="5321300"/>
            <a:ext cx="5602287" cy="7747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s-PR" altLang="es-PR" sz="3200" b="1" i="1">
                <a:solidFill>
                  <a:srgbClr val="FFFF00"/>
                </a:solidFill>
              </a:rPr>
              <a:t>Prof. Edgar Lopategui Corsino</a:t>
            </a:r>
          </a:p>
          <a:p>
            <a:pPr>
              <a:lnSpc>
                <a:spcPts val="2800"/>
              </a:lnSpc>
            </a:pPr>
            <a:r>
              <a:rPr lang="es-PR" altLang="es-PR" sz="3200" b="1" i="1">
                <a:solidFill>
                  <a:srgbClr val="FFFF00"/>
                </a:solidFill>
              </a:rPr>
              <a:t>M.A., Fisiología del Ejercicio</a:t>
            </a:r>
            <a:endParaRPr lang="es-PR" altLang="es-PR" sz="3200">
              <a:solidFill>
                <a:srgbClr val="FFFF00"/>
              </a:solidFill>
            </a:endParaRPr>
          </a:p>
        </p:txBody>
      </p:sp>
      <p:pic>
        <p:nvPicPr>
          <p:cNvPr id="2056" name="Picture 8" descr="F:\Exr-Phys\tiff\Ergometr\VO2m1bt2.tif">
            <a:extLst>
              <a:ext uri="{FF2B5EF4-FFF2-40B4-BE49-F238E27FC236}">
                <a16:creationId xmlns:a16="http://schemas.microsoft.com/office/drawing/2014/main" id="{7354CE8A-5F5F-4C6C-BF7E-2902B540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312988"/>
            <a:ext cx="3276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79AA1DDF-AF22-464D-891E-8B677F7B8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270625"/>
            <a:ext cx="8558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1">
            <a:extLst>
              <a:ext uri="{FF2B5EF4-FFF2-40B4-BE49-F238E27FC236}">
                <a16:creationId xmlns:a16="http://schemas.microsoft.com/office/drawing/2014/main" id="{38C742AE-D451-4569-AA1E-81FB04F8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3058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A2CF2AD8-1A8D-4AA4-8019-494FBCDE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F52BFAB-41C3-4491-9465-15DFB0B39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2C74103E-5805-47FB-A871-E996B268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PR" altLang="es-PR" sz="3400" b="1"/>
              <a:t>Controlar las condiciones bajo las cuales se determinan las variables fisiológicas agudas (reposo y ejercicio) en los participantes estudiados, así como los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PR" altLang="es-PR" sz="3400" b="1"/>
              <a:t> ciclos diurnos y menstruales</a:t>
            </a:r>
            <a:endParaRPr lang="en-US" altLang="es-PR" sz="3400" b="1"/>
          </a:p>
        </p:txBody>
      </p:sp>
      <p:sp>
        <p:nvSpPr>
          <p:cNvPr id="22534" name="AutoShape 7">
            <a:extLst>
              <a:ext uri="{FF2B5EF4-FFF2-40B4-BE49-F238E27FC236}">
                <a16:creationId xmlns:a16="http://schemas.microsoft.com/office/drawing/2014/main" id="{65DAE883-A457-4FA4-9148-032FA336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7467600" cy="1371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D495A352-5F70-4567-8ACF-63E565F8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2536" name="Line 9">
            <a:extLst>
              <a:ext uri="{FF2B5EF4-FFF2-40B4-BE49-F238E27FC236}">
                <a16:creationId xmlns:a16="http://schemas.microsoft.com/office/drawing/2014/main" id="{D8A8E64B-EAB3-4CA3-ACEB-9E731239A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78A6D1D1-436F-4B66-BE34-CB8095A5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Calidad de Control del Laboratorio</a:t>
            </a:r>
          </a:p>
          <a:p>
            <a:pPr algn="ctr"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Durante las Investigaciones con Sujetos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>
            <a:extLst>
              <a:ext uri="{FF2B5EF4-FFF2-40B4-BE49-F238E27FC236}">
                <a16:creationId xmlns:a16="http://schemas.microsoft.com/office/drawing/2014/main" id="{4E06A5AD-9B04-4DD4-A211-B3DD8429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79248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E2E6D649-E551-49E5-99CD-65F58464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3058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CE12CB3-8720-43E6-9F35-259B300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10C55C24-E88C-4902-B21F-B6517A223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F5D48D5F-7599-4324-8C4C-01A1E029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15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/>
              <a:t>Actividad del corazón</a:t>
            </a:r>
            <a:r>
              <a:rPr lang="en-US" altLang="es-PR"/>
              <a:t> </a:t>
            </a:r>
            <a:r>
              <a:rPr lang="en-US" altLang="es-PR" b="1" i="1"/>
              <a:t>(Frecuencia Cardíaca [FC] y Electrocardiografía [EKG])</a:t>
            </a:r>
            <a:endParaRPr lang="en-US" altLang="es-PR"/>
          </a:p>
          <a:p>
            <a:r>
              <a:rPr lang="en-US" altLang="es-PR" b="1"/>
              <a:t>Frecuencia respiratoria</a:t>
            </a:r>
            <a:r>
              <a:rPr lang="en-US" altLang="es-PR"/>
              <a:t> </a:t>
            </a:r>
            <a:r>
              <a:rPr lang="en-US" altLang="es-PR" b="1" i="1"/>
              <a:t>(FR ó BR)</a:t>
            </a:r>
            <a:endParaRPr lang="en-US" altLang="es-PR"/>
          </a:p>
          <a:p>
            <a:r>
              <a:rPr lang="en-US" altLang="es-PR" b="1"/>
              <a:t>Temperatura corporal</a:t>
            </a:r>
            <a:r>
              <a:rPr lang="en-US" altLang="es-PR"/>
              <a:t> </a:t>
            </a:r>
            <a:r>
              <a:rPr lang="en-US" altLang="es-PR" b="1" i="1"/>
              <a:t>(periférica/piel y central/interna)</a:t>
            </a:r>
            <a:endParaRPr lang="en-US" altLang="es-PR"/>
          </a:p>
          <a:p>
            <a:r>
              <a:rPr lang="en-US" altLang="es-PR" b="1"/>
              <a:t>Actividad muscular</a:t>
            </a:r>
            <a:r>
              <a:rPr lang="en-US" altLang="es-PR"/>
              <a:t> </a:t>
            </a:r>
            <a:r>
              <a:rPr lang="en-US" altLang="es-PR" b="1" i="1"/>
              <a:t>(electromiograma)</a:t>
            </a:r>
            <a:r>
              <a:rPr lang="en-US" altLang="es-PR"/>
              <a:t> 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C8805D3-C108-433E-8208-5304BF8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82763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Radiotelemetría y Grabadoras en Miniatura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586C8C03-804A-4335-B170-A3D37404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81534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id="{EBAAABB1-65EC-4241-B5F8-4F2A093D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3058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81F5A05-7632-4721-9BB5-3BDD52486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ACEFBAEE-AF05-4E3F-8EE6-7B2026BAD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AEC591C-5312-436A-8591-6B5DF6AF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/>
              <a:t>Condiciones Ambientales</a:t>
            </a:r>
            <a:r>
              <a:rPr lang="en-US" altLang="es-PR"/>
              <a:t> </a:t>
            </a:r>
            <a:r>
              <a:rPr lang="en-US" altLang="es-PR" b="1" i="1"/>
              <a:t>(temperatura, humedad, intensidad de la luz, ruido</a:t>
            </a:r>
            <a:endParaRPr lang="en-US" altLang="es-PR"/>
          </a:p>
          <a:p>
            <a:r>
              <a:rPr lang="en-US" altLang="es-PR" b="1"/>
              <a:t>Última comida </a:t>
            </a:r>
            <a:r>
              <a:rPr lang="en-US" altLang="es-PR" b="1" i="1"/>
              <a:t>(hora y volumen/cantidad)</a:t>
            </a:r>
          </a:p>
          <a:p>
            <a:r>
              <a:rPr lang="en-US" altLang="es-PR" b="1"/>
              <a:t>Ritmos Circardianos</a:t>
            </a:r>
            <a:r>
              <a:rPr lang="en-US" altLang="es-PR" b="1" i="1"/>
              <a:t> (variación diurna fisiológica)</a:t>
            </a:r>
          </a:p>
          <a:p>
            <a:r>
              <a:rPr lang="en-US" altLang="es-PR" b="1"/>
              <a:t>Ciclo menstrual</a:t>
            </a:r>
            <a:r>
              <a:rPr lang="en-US" altLang="es-PR" b="1" i="1"/>
              <a:t> </a:t>
            </a:r>
            <a:r>
              <a:rPr lang="en-US" altLang="es-PR"/>
              <a:t> 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496FF63-AFFA-44DF-B1B5-61F1CBA17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82763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Determinantes Variables Durante Monitoreo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BBDEFE-DDE1-4085-A146-0B7A3D80D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s-PR" sz="2200" b="1"/>
              <a:t>Variaciones en la Respuesta de la Frecuencia Cardíaca</a:t>
            </a:r>
            <a:br>
              <a:rPr lang="en-US" altLang="es-PR" sz="2200" b="1"/>
            </a:br>
            <a:r>
              <a:rPr lang="en-US" altLang="es-PR" sz="2200" b="1"/>
              <a:t>durante una Prueba Ergométrica de Correr a 14 km</a:t>
            </a:r>
            <a:r>
              <a:rPr lang="en-US" altLang="es-PR" sz="2200" b="1" baseline="30000"/>
              <a:t>. </a:t>
            </a:r>
            <a:r>
              <a:rPr lang="en-US" altLang="es-PR" sz="2200" b="1"/>
              <a:t>h</a:t>
            </a:r>
            <a:r>
              <a:rPr lang="en-US" altLang="es-PR" sz="2200" b="1" baseline="30000"/>
              <a:t>-1 </a:t>
            </a:r>
            <a:r>
              <a:rPr lang="en-US" altLang="es-PR" sz="2200" b="1"/>
              <a:t>sobre</a:t>
            </a:r>
            <a:br>
              <a:rPr lang="en-US" altLang="es-PR" sz="2200" b="1"/>
            </a:br>
            <a:r>
              <a:rPr lang="en-US" altLang="es-PR" sz="2200" b="1"/>
              <a:t>una Banda Sinfín con Alteraciones Ambientales</a:t>
            </a:r>
            <a:endParaRPr lang="en-US" altLang="es-PR" sz="2200"/>
          </a:p>
        </p:txBody>
      </p:sp>
      <p:pic>
        <p:nvPicPr>
          <p:cNvPr id="28675" name="Picture 4" descr="F:\Exr-Phys\tiff\Ergometr\HRvars1c.tif">
            <a:extLst>
              <a:ext uri="{FF2B5EF4-FFF2-40B4-BE49-F238E27FC236}">
                <a16:creationId xmlns:a16="http://schemas.microsoft.com/office/drawing/2014/main" id="{E89C6FBC-A92F-4C43-8A40-B7968264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42975"/>
            <a:ext cx="5943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72716262-0A62-4505-AAE4-238E208C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11),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4D4988F8-AE99-4AA9-98B0-1BA57D40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153400" cy="1143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C14BE898-E8CB-41F7-9167-336B7D3A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8486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4B4ADE0-C232-4986-84B3-125EC3D2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6B70D928-9871-4D70-A044-EF8114A66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B804725D-06F8-4D12-BFDF-3495691B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956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>
                <a:latin typeface="Arial" panose="020B0604020202020204" pitchFamily="34" charset="0"/>
              </a:rPr>
              <a:t>Variables Fisiológicas afectadas:</a:t>
            </a:r>
            <a:endParaRPr lang="en-US" altLang="es-PR" b="1"/>
          </a:p>
          <a:p>
            <a:pPr lvl="1">
              <a:buFontTx/>
              <a:buChar char="»"/>
            </a:pPr>
            <a:r>
              <a:rPr lang="en-US" altLang="es-PR" sz="3000"/>
              <a:t>Masa corporal</a:t>
            </a:r>
          </a:p>
          <a:p>
            <a:pPr lvl="1">
              <a:buFontTx/>
              <a:buChar char="»"/>
            </a:pPr>
            <a:r>
              <a:rPr lang="en-US" altLang="es-PR" sz="3000"/>
              <a:t>Volumen total de agua corporal</a:t>
            </a:r>
          </a:p>
          <a:p>
            <a:pPr lvl="1">
              <a:buFontTx/>
              <a:buChar char="»"/>
            </a:pPr>
            <a:r>
              <a:rPr lang="en-US" altLang="es-PR" sz="3000"/>
              <a:t>Taza metabólica</a:t>
            </a:r>
          </a:p>
          <a:p>
            <a:pPr lvl="1">
              <a:buFontTx/>
              <a:buChar char="»"/>
            </a:pPr>
            <a:r>
              <a:rPr lang="en-US" altLang="es-PR" sz="3000"/>
              <a:t>Frecuencia cardíaca</a:t>
            </a:r>
          </a:p>
          <a:p>
            <a:pPr lvl="1">
              <a:buFontTx/>
              <a:buChar char="»"/>
            </a:pPr>
            <a:r>
              <a:rPr lang="en-US" altLang="es-PR" sz="3000"/>
              <a:t>Volumen de eyección sistólica (VES)</a:t>
            </a:r>
            <a:endParaRPr lang="en-US" altLang="es-PR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EBCB763-4CA2-46D8-BE52-D3974C0B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54163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Determinantes Variables Durante Monitoreo:</a:t>
            </a:r>
          </a:p>
          <a:p>
            <a:pPr algn="ctr">
              <a:lnSpc>
                <a:spcPct val="90000"/>
              </a:lnSpc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CICLO MENSTRUAL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0EFCC6-DEBF-428E-83AD-AD9DBC370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0772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s-PR" sz="2800" b="1"/>
              <a:t>Un Ejemplo de Variaciones Diurnas sobre la Frecuencia Cardíaca Durante el Reposo y Ejercicio</a:t>
            </a:r>
            <a:endParaRPr lang="en-US" altLang="es-PR"/>
          </a:p>
        </p:txBody>
      </p:sp>
      <p:pic>
        <p:nvPicPr>
          <p:cNvPr id="32771" name="Picture 5" descr="F:\Exr-Phys\tiff\Ergometr\DVvars1e.tif">
            <a:extLst>
              <a:ext uri="{FF2B5EF4-FFF2-40B4-BE49-F238E27FC236}">
                <a16:creationId xmlns:a16="http://schemas.microsoft.com/office/drawing/2014/main" id="{B7C298DE-34CD-4C85-B588-DADBB1F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677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>
            <a:extLst>
              <a:ext uri="{FF2B5EF4-FFF2-40B4-BE49-F238E27FC236}">
                <a16:creationId xmlns:a16="http://schemas.microsoft.com/office/drawing/2014/main" id="{2E519ABE-E4AE-4B9A-B758-1D169F6BF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24600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11),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0DB2532-23E0-4FA2-A5A1-9B196AE8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C052FDDF-F80B-4169-886A-17A0832E0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1EACE7DE-AC8D-4FA8-9678-6F1F181A5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84582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FD972ECB-7012-4879-9389-B280E0745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6324600" cy="1371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30351E4-6DEA-4D09-8A4D-86303580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Ergómetro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9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(Ergo = Trabajo; Metro = Medida)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CDA6DF6-5B8F-4610-A2D0-736C3744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8001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400" b="1"/>
              <a:t>Instrumento de ejercicio que permite controlar (estandarizar) y medir la intensidad y ritmo del esfuerzo físico de una persona</a:t>
            </a:r>
            <a:endParaRPr lang="es-PR" altLang="es-PR" sz="440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723D6E-88B4-44EE-B95C-AF2ED63F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F4CFC7E5-C5E4-4ECA-8FC2-602DA178D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>
            <a:extLst>
              <a:ext uri="{FF2B5EF4-FFF2-40B4-BE49-F238E27FC236}">
                <a16:creationId xmlns:a16="http://schemas.microsoft.com/office/drawing/2014/main" id="{2C9B2295-C9A4-4ABC-97D2-70F589510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75438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7DC9284B-CDD0-43AA-A415-39841EDF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391400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Cicloergómetros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Bandas sinfín ergométricas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Escalones/banco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Ergómetro de esquí de campo traviesa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Remoergómetro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Bancos de natación (convencional y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PR" altLang="es-PR" b="1"/>
              <a:t>   de natación simulada)</a:t>
            </a:r>
            <a:r>
              <a:rPr lang="es-PR" altLang="es-PR" sz="3600"/>
              <a:t> </a:t>
            </a:r>
          </a:p>
        </p:txBody>
      </p:sp>
      <p:sp>
        <p:nvSpPr>
          <p:cNvPr id="36870" name="AutoShape 8">
            <a:extLst>
              <a:ext uri="{FF2B5EF4-FFF2-40B4-BE49-F238E27FC236}">
                <a16:creationId xmlns:a16="http://schemas.microsoft.com/office/drawing/2014/main" id="{36981436-A113-4B02-BD8B-E19BB431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88AA0DDF-9557-4630-B4D7-2321CDEC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Aire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3722B6B-9898-4144-B33E-2F542B4A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73A548E7-180B-469D-8CEE-5CF51FFB3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A319F046-E22D-4CC2-A2A0-E440254A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05200"/>
            <a:ext cx="80772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C267864-58B2-4601-BD88-CF072787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86175"/>
            <a:ext cx="81534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800" b="1"/>
              <a:t>Ergómetro de brida o natación 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/>
              <a:t>   estática (natación sujetada)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800" b="1"/>
              <a:t>  Canal de natación (piscina con flujo)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800" b="1"/>
              <a:t>  Piscina ergómetro (natación libre)</a:t>
            </a:r>
            <a:endParaRPr lang="es-PR" altLang="es-PR" sz="3800"/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B13EB225-9163-411F-BC2A-963BA087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E8B4D03-9A26-4E0A-AA8C-2FA248AE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Agua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419D353-6671-4E67-8825-6E892F52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80B51BD1-B5CF-4D55-A7D2-897D2E1F5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6DF42162-768F-4E78-9201-A9D0D719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80772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F1ABC4D-54A0-4881-B006-E29D7D4D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09975"/>
            <a:ext cx="8001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800" b="1">
                <a:latin typeface="Arial" panose="020B0604020202020204" pitchFamily="34" charset="0"/>
              </a:rPr>
              <a:t>Ergómetros Específicos para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>
                <a:latin typeface="Arial" panose="020B0604020202020204" pitchFamily="34" charset="0"/>
              </a:rPr>
              <a:t>   Deportes:</a:t>
            </a:r>
            <a:endParaRPr lang="es-PR" altLang="es-PR" sz="38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/>
              <a:t>  </a:t>
            </a:r>
            <a:r>
              <a:rPr lang="es-PR" altLang="es-PR" sz="3800" b="1" i="1"/>
              <a:t>Ergómetros para los brazos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 b="1" i="1"/>
              <a:t>  Remoergómetro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 b="1" i="1"/>
              <a:t>  Ergómetro de “Winsurf”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A7C1C84C-83E4-4E57-8F21-D91DBC75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0E8E21AD-8EAB-4C05-B4B1-383BB65E7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Agua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721CC1F-5C46-48D6-88DB-4186E40E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PR" sz="3600" b="1">
                <a:solidFill>
                  <a:srgbClr val="FFFF00"/>
                </a:solidFill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>
                <a:solidFill>
                  <a:srgbClr val="FFFF00"/>
                </a:solidFill>
              </a:rPr>
            </a:br>
            <a:r>
              <a:rPr lang="en-US" altLang="es-PR" sz="3600" b="1">
                <a:solidFill>
                  <a:srgbClr val="FFFF00"/>
                </a:solidFill>
              </a:rPr>
              <a:t>CONCEPTOS BÁSICOS</a:t>
            </a:r>
            <a:endParaRPr lang="en-US" altLang="es-PR"/>
          </a:p>
        </p:txBody>
      </p:sp>
      <p:sp>
        <p:nvSpPr>
          <p:cNvPr id="6147" name="Line 6">
            <a:extLst>
              <a:ext uri="{FF2B5EF4-FFF2-40B4-BE49-F238E27FC236}">
                <a16:creationId xmlns:a16="http://schemas.microsoft.com/office/drawing/2014/main" id="{5FC1876D-1632-4B84-9827-E72313F02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B14BD399-D064-4AE0-ADD8-291DBF6C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7620000" cy="3200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s-PR"/>
          </a:p>
        </p:txBody>
      </p:sp>
      <p:sp>
        <p:nvSpPr>
          <p:cNvPr id="6149" name="AutoShape 11">
            <a:extLst>
              <a:ext uri="{FF2B5EF4-FFF2-40B4-BE49-F238E27FC236}">
                <a16:creationId xmlns:a16="http://schemas.microsoft.com/office/drawing/2014/main" id="{939C6C49-AD0A-42E0-A846-27E3EE71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28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C7521836-59A3-4F6B-92D7-B3278973A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4008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s-PR" sz="4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Fisiología del Esfuerzo:</a:t>
            </a:r>
            <a:endParaRPr lang="en-US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151" name="Text Box 14">
            <a:extLst>
              <a:ext uri="{FF2B5EF4-FFF2-40B4-BE49-F238E27FC236}">
                <a16:creationId xmlns:a16="http://schemas.microsoft.com/office/drawing/2014/main" id="{8480785D-595D-4699-A053-2EB9BB73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8325"/>
            <a:ext cx="762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rgbClr val="FFFFFF"/>
                </a:solidFill>
              </a:rPr>
              <a:t>Estudio de los cambios morfológicos y funcionales de los órganos corporales durante ejercicios agudos (inmediatos) y crónicos (a largo plazo)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F4ECA5-6FF4-4DFF-97BB-46E09694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57796BC7-312F-444A-8B19-8528E916D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>
            <a:extLst>
              <a:ext uri="{FF2B5EF4-FFF2-40B4-BE49-F238E27FC236}">
                <a16:creationId xmlns:a16="http://schemas.microsoft.com/office/drawing/2014/main" id="{14954559-4A48-4FFB-B82F-F79D5A9B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602834C8-FF90-4A11-83D1-3F843FA2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324600" cy="1295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B8BE7588-83E7-45ED-B8B5-2928AF71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5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485C58B-A2F2-44C2-ACCA-389B335B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7696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Tipos de Resistencias que Emplean los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/>
              <a:t>   Cicloergómetro: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Fricción mecánica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eléctrica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del aire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de un líquido hidraúlico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7E1D49-008A-4141-97AF-C45944F4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21D321DE-2822-4AD7-8D69-36270BDB5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57A956F3-8CB1-4BB5-B211-A5AE652A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D94F0DB0-65B3-4BBC-B9C3-30251C94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D7FFE8D-1172-4101-AA1A-67BDF2B1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B87240C8-4803-4857-B8D5-7635E07E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467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400" b="1"/>
              <a:t>Ventajas: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800" b="1" i="1"/>
              <a:t>Estabilidad de la parte superior 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 b="1" i="1"/>
              <a:t>   del cuerpo durante la prueba: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/>
              <a:t>Permite mediciones fisiológicas más precisas (e.g., presión arterial, muestras de sangre, entre otras)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1966122-0AF1-4FE2-9EC0-5A411CC3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DB518348-4321-4B79-889A-E87DE0F34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C8806292-928F-43CB-9C02-F24A04C6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37DE93C1-B25B-4E65-A255-BDC7D249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FDEED26-EFF1-4545-AFCB-47C6AD74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4C2CC833-6646-40F3-85B5-699F1682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467600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Ventajas: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600" b="1" i="1"/>
              <a:t>Son independientes de la masa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 corporal (MC):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Esto quiere decir que son los más apropiados para determinar cambios fisiológicos submáximos antes y después del entrenamiento, donde la MC ha cambiado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703345D-A08F-4921-B5A8-F500B8D5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60A75356-C75A-4B9E-BABB-7966CD26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AutoShape 4">
            <a:extLst>
              <a:ext uri="{FF2B5EF4-FFF2-40B4-BE49-F238E27FC236}">
                <a16:creationId xmlns:a16="http://schemas.microsoft.com/office/drawing/2014/main" id="{E3427BF9-6F4D-4A6A-A4E2-18E0E274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7696200" cy="3581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21AD1414-EB5C-437B-BED4-9A982445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E6CB6B4-FFD3-49BB-A493-84654DB7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B151B793-856D-4C70-B121-46322C80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74676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Desventajas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600" b="1" i="1"/>
              <a:t>Familiarización: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Si el sujeto no se ejercita regularmente en una bicicleta, entonces esto podría ocasionar fatiga prematura en las extremidades inferiores.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B1FB85E-EA3C-4BF8-A31D-E911B676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28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70B53064-F2F4-4AB4-ADD6-ACE9B69AB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AutoShape 4">
            <a:extLst>
              <a:ext uri="{FF2B5EF4-FFF2-40B4-BE49-F238E27FC236}">
                <a16:creationId xmlns:a16="http://schemas.microsoft.com/office/drawing/2014/main" id="{63FCBC08-35A0-4E12-94C7-44B0C7F2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E79F7C85-6E16-44A1-A2DE-49AB0E5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5400"/>
            <a:ext cx="3810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C9D95A3-1B1D-4DDF-A046-741BE7E4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4478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62828E3D-EAF5-49E4-B17B-32FA7A0CE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73363"/>
            <a:ext cx="74676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Valores máximos más bajos en</a:t>
            </a:r>
          </a:p>
          <a:p>
            <a:pPr>
              <a:buFont typeface="CommonBullets" panose="020B0603050302020204" pitchFamily="34" charset="2"/>
              <a:buNone/>
            </a:pPr>
            <a:r>
              <a:rPr lang="es-PR" altLang="es-PR" sz="3200" b="1">
                <a:solidFill>
                  <a:schemeClr val="tx1"/>
                </a:solidFill>
              </a:rPr>
              <a:t>    comparación con la banda sinfín:</a:t>
            </a:r>
          </a:p>
          <a:p>
            <a:pPr lvl="1"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200" b="1" i="1">
                <a:solidFill>
                  <a:schemeClr val="tx1"/>
                </a:solidFill>
              </a:rPr>
              <a:t>Posibles Causas:</a:t>
            </a:r>
            <a:endParaRPr lang="es-PR" altLang="es-PR" sz="3600" b="1" i="1">
              <a:solidFill>
                <a:schemeClr val="tx1"/>
              </a:solidFill>
            </a:endParaRPr>
          </a:p>
          <a:p>
            <a:pPr lvl="2">
              <a:buFontTx/>
              <a:buChar char="–"/>
            </a:pPr>
            <a:r>
              <a:rPr lang="es-PR" altLang="es-PR" sz="3600">
                <a:solidFill>
                  <a:schemeClr val="tx1"/>
                </a:solidFill>
              </a:rPr>
              <a:t>  </a:t>
            </a:r>
            <a:r>
              <a:rPr lang="es-PR" altLang="es-PR" sz="3200">
                <a:solidFill>
                  <a:schemeClr val="tx1"/>
                </a:solidFill>
              </a:rPr>
              <a:t>Fatiga local en la extremidades</a:t>
            </a:r>
          </a:p>
          <a:p>
            <a:pPr lvl="2"/>
            <a:r>
              <a:rPr lang="es-PR" altLang="es-PR" sz="3200">
                <a:solidFill>
                  <a:schemeClr val="tx1"/>
                </a:solidFill>
              </a:rPr>
              <a:t>     inferiores</a:t>
            </a:r>
          </a:p>
          <a:p>
            <a:pPr lvl="2">
              <a:buFontTx/>
              <a:buChar char="–"/>
            </a:pPr>
            <a:r>
              <a:rPr lang="es-PR" altLang="es-PR" sz="3200">
                <a:solidFill>
                  <a:schemeClr val="tx1"/>
                </a:solidFill>
              </a:rPr>
              <a:t>   Sangre estancada en las piernas</a:t>
            </a:r>
          </a:p>
          <a:p>
            <a:pPr lvl="2">
              <a:buFontTx/>
              <a:buChar char="–"/>
            </a:pPr>
            <a:r>
              <a:rPr lang="es-PR" altLang="es-PR" sz="3200">
                <a:solidFill>
                  <a:schemeClr val="tx1"/>
                </a:solidFill>
              </a:rPr>
              <a:t>   Uso de menos masa muscular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C6CB80A3-FFC8-402B-9859-4704B15D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2111375"/>
            <a:ext cx="297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b="1"/>
              <a:t> * Desventajas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Exr-Phys\tiff\Ergometr\CErgButn.TIF">
            <a:extLst>
              <a:ext uri="{FF2B5EF4-FFF2-40B4-BE49-F238E27FC236}">
                <a16:creationId xmlns:a16="http://schemas.microsoft.com/office/drawing/2014/main" id="{9373A3C3-22A5-42FA-B611-F45CFE62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797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AutoShape 3">
            <a:extLst>
              <a:ext uri="{FF2B5EF4-FFF2-40B4-BE49-F238E27FC236}">
                <a16:creationId xmlns:a16="http://schemas.microsoft.com/office/drawing/2014/main" id="{E11A35F8-3698-4775-99C1-0576758E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4191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3EDF6CD6-0ACE-417C-B5C2-545A920EF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Un Cicloegómetro</a:t>
            </a:r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64E951FC-9141-4AE9-A408-6DB610A3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extLst>
              <a:ext uri="{FF2B5EF4-FFF2-40B4-BE49-F238E27FC236}">
                <a16:creationId xmlns:a16="http://schemas.microsoft.com/office/drawing/2014/main" id="{E398AF3C-5D37-4123-914C-3ABF327E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86400"/>
            <a:ext cx="8610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4AA6E3E2-1F71-4CB3-AFC1-0BF971D7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Cicloergómetro con resistencia (freno) de aire</a:t>
            </a:r>
          </a:p>
        </p:txBody>
      </p:sp>
      <p:pic>
        <p:nvPicPr>
          <p:cNvPr id="55300" name="Picture 5" descr="F:\Exr-Phys\tiff\Ergometr\CErgBut2.TIF">
            <a:extLst>
              <a:ext uri="{FF2B5EF4-FFF2-40B4-BE49-F238E27FC236}">
                <a16:creationId xmlns:a16="http://schemas.microsoft.com/office/drawing/2014/main" id="{55F1B7F8-4485-47F8-BAD8-D7902259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52400"/>
            <a:ext cx="38084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6">
            <a:extLst>
              <a:ext uri="{FF2B5EF4-FFF2-40B4-BE49-F238E27FC236}">
                <a16:creationId xmlns:a16="http://schemas.microsoft.com/office/drawing/2014/main" id="{64361942-4271-47E6-B6BD-F7995719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3C75FF6-1C76-488C-AFD3-BC817AF8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0F61C743-6DC6-4A27-8E4B-0F2138047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AC6C1F48-C60F-4D01-AEC4-A2EB2E15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76962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E1088BD0-5AE4-4013-BAE0-D19063E1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46F543C-87AE-41F9-A75F-FDCEA106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76559969-B161-4C87-91EB-6185D639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746760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Intensidad automática del esfuerzo:</a:t>
            </a: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200" b="1" i="1">
                <a:solidFill>
                  <a:schemeClr val="tx1"/>
                </a:solidFill>
              </a:rPr>
              <a:t>La correa/cinta se mantiene siempre</a:t>
            </a:r>
          </a:p>
          <a:p>
            <a:pPr lvl="1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200" b="1" i="1">
                <a:solidFill>
                  <a:schemeClr val="tx1"/>
                </a:solidFill>
              </a:rPr>
              <a:t>    en movimiento:</a:t>
            </a:r>
            <a:endParaRPr lang="es-PR" altLang="es-PR" sz="3600" b="1" i="1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200">
                <a:solidFill>
                  <a:schemeClr val="tx1"/>
                </a:solidFill>
              </a:rPr>
              <a:t>Si el sujeto no mantiene la velocidad de la correa, éste podrá ser arrastrado hacia atrás de la banda sinfín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D9E43C9B-AAAC-4BAC-A9D5-394222B6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2542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A4F7137-E175-4C7F-B8F0-A752F17B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15ADC634-7BC8-4EA6-AB1B-FDE32E505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>
            <a:extLst>
              <a:ext uri="{FF2B5EF4-FFF2-40B4-BE49-F238E27FC236}">
                <a16:creationId xmlns:a16="http://schemas.microsoft.com/office/drawing/2014/main" id="{B9227E92-A0D0-42DB-9CDE-6E646E14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24200"/>
            <a:ext cx="7696200" cy="3352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9397" name="AutoShape 5">
            <a:extLst>
              <a:ext uri="{FF2B5EF4-FFF2-40B4-BE49-F238E27FC236}">
                <a16:creationId xmlns:a16="http://schemas.microsoft.com/office/drawing/2014/main" id="{C8C4102B-C1BF-4E76-9CA3-8B1045ED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EBECC3C-6300-46DD-B672-BD3EFECC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374F1EA0-9EE8-4163-8A93-2256D270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8338"/>
            <a:ext cx="7467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</a:t>
            </a:r>
            <a:r>
              <a:rPr lang="es-PR" altLang="es-PR" sz="3600" b="1">
                <a:solidFill>
                  <a:schemeClr val="tx1"/>
                </a:solidFill>
              </a:rPr>
              <a:t>Rápida Adaptabilidad:</a:t>
            </a:r>
            <a:endParaRPr lang="es-PR" altLang="es-PR" sz="3200" b="1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600" b="1" i="1">
                <a:solidFill>
                  <a:schemeClr val="tx1"/>
                </a:solidFill>
              </a:rPr>
              <a:t>Caminar es una actividad </a:t>
            </a:r>
          </a:p>
          <a:p>
            <a:pPr lvl="1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600" b="1" i="1">
                <a:solidFill>
                  <a:schemeClr val="tx1"/>
                </a:solidFill>
              </a:rPr>
              <a:t>   natural:</a:t>
            </a:r>
          </a:p>
          <a:p>
            <a:pPr lvl="2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600">
                <a:solidFill>
                  <a:schemeClr val="tx1"/>
                </a:solidFill>
              </a:rPr>
              <a:t>Los sujetos se adaptan dentro de 1 a 2 minutos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35AE2C60-12CD-46BD-BF3C-F8A8B86C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4066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D0030E2-B36F-4E58-88FE-57BFBF12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FAA1E17-71BA-402A-8031-9DAAB2AC7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B5E62553-DCE0-410E-8E90-D8188E4C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24200"/>
            <a:ext cx="7696200" cy="3352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1445" name="AutoShape 5">
            <a:extLst>
              <a:ext uri="{FF2B5EF4-FFF2-40B4-BE49-F238E27FC236}">
                <a16:creationId xmlns:a16="http://schemas.microsoft.com/office/drawing/2014/main" id="{0D471BD8-A4CC-4869-BB3F-5831276F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2B2F1AE-EF64-4468-92D3-D1B59CA4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3FA19D29-4253-4D19-8C64-B008A7E2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7467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</a:t>
            </a:r>
            <a:r>
              <a:rPr lang="es-PR" altLang="es-PR" sz="3600" b="1">
                <a:solidFill>
                  <a:schemeClr val="tx1"/>
                </a:solidFill>
              </a:rPr>
              <a:t>Valores máximos alcanzados en la</a:t>
            </a:r>
          </a:p>
          <a:p>
            <a:pPr>
              <a:buFont typeface="CommonBullets" panose="020B0603050302020204" pitchFamily="34" charset="2"/>
              <a:buNone/>
            </a:pPr>
            <a:r>
              <a:rPr lang="es-PR" altLang="es-PR" sz="3600" b="1">
                <a:solidFill>
                  <a:schemeClr val="tx1"/>
                </a:solidFill>
              </a:rPr>
              <a:t>    población general:</a:t>
            </a:r>
            <a:endParaRPr lang="es-PR" altLang="es-PR" sz="3200" b="1">
              <a:solidFill>
                <a:schemeClr val="tx1"/>
              </a:solidFill>
            </a:endParaRPr>
          </a:p>
          <a:p>
            <a:pPr lvl="1"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600" b="1" i="1">
                <a:solidFill>
                  <a:schemeClr val="tx1"/>
                </a:solidFill>
              </a:rPr>
              <a:t>Excepción:</a:t>
            </a:r>
          </a:p>
          <a:p>
            <a:pPr lvl="2">
              <a:buFont typeface="CommonBullets" panose="020B0603050302020204" pitchFamily="34" charset="2"/>
              <a:buNone/>
            </a:pPr>
            <a:r>
              <a:rPr lang="es-PR" altLang="es-PR" sz="3600">
                <a:solidFill>
                  <a:schemeClr val="tx1"/>
                </a:solidFill>
              </a:rPr>
              <a:t>Ergómetros diseñados específicos para los deportes que practican los atletas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C4053FED-B884-4A1F-8DA2-776D56E91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4066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165FF1B-8040-4580-80A9-8DDAD1D74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CONCEPTOS BÁSICOS</a:t>
            </a:r>
            <a:endParaRPr lang="en-US" altLang="es-PR"/>
          </a:p>
        </p:txBody>
      </p:sp>
      <p:sp>
        <p:nvSpPr>
          <p:cNvPr id="8195" name="Line 7">
            <a:extLst>
              <a:ext uri="{FF2B5EF4-FFF2-40B4-BE49-F238E27FC236}">
                <a16:creationId xmlns:a16="http://schemas.microsoft.com/office/drawing/2014/main" id="{6DDB6E52-32AC-40BF-B8F2-016F9DF73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9">
            <a:extLst>
              <a:ext uri="{FF2B5EF4-FFF2-40B4-BE49-F238E27FC236}">
                <a16:creationId xmlns:a16="http://schemas.microsoft.com/office/drawing/2014/main" id="{0828B563-C4EB-4EFA-83F3-91348AA83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7" name="AutoShape 10">
            <a:extLst>
              <a:ext uri="{FF2B5EF4-FFF2-40B4-BE49-F238E27FC236}">
                <a16:creationId xmlns:a16="http://schemas.microsoft.com/office/drawing/2014/main" id="{E90815D4-E565-4491-9AAD-D739C3CFA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28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17E1DB33-D4A2-43C4-A376-DCAE1D149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64008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Fisiología del Deporte: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9EDFDD5C-5095-466A-9E4F-881F3044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8325"/>
            <a:ext cx="762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000" b="1"/>
              <a:t>Aplicación de los principios de la fisiología del ejercicio y entrenamiento deportivo con el fin de mejorar la ejecutoria competitiva del atleta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R" altLang="es-PR" sz="400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083F19C-F72C-4C59-BCCD-A4D6D8C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D019E2BC-E38A-420A-95B9-FA80938E4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AutoShape 4">
            <a:extLst>
              <a:ext uri="{FF2B5EF4-FFF2-40B4-BE49-F238E27FC236}">
                <a16:creationId xmlns:a16="http://schemas.microsoft.com/office/drawing/2014/main" id="{23B7566A-4499-477E-A8F6-F1E3DE28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83058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3493" name="AutoShape 5">
            <a:extLst>
              <a:ext uri="{FF2B5EF4-FFF2-40B4-BE49-F238E27FC236}">
                <a16:creationId xmlns:a16="http://schemas.microsoft.com/office/drawing/2014/main" id="{7B8F25A4-3D64-4727-8AA9-10BA3BAD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716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1B43DAB-2B26-4321-8338-AB250BDE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DEF0C01E-042E-4E40-AD13-37E3BB26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78486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/>
              <a:t>Son más costosas que los cicloergómetros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Poseen un mayor tamaño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Funcionan con electricidad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Dificultad en el transporte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Menor precisión para medidas fisiológicas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 manuales (e.g., presión arterial, muestras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 de sangre, entre otras)</a:t>
            </a:r>
            <a:endParaRPr lang="es-PR" altLang="es-PR" b="1"/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 </a:t>
            </a:r>
            <a:endParaRPr lang="es-PR" altLang="es-PR"/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CEA6BFCB-12E6-4939-BB3F-15B86E5B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30450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Desventajas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4B3B4401-8C86-4CB8-ABBD-8822D9B6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86400"/>
            <a:ext cx="4419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8A17567B-9C82-4909-9861-D214415D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Una banda sinfín </a:t>
            </a:r>
          </a:p>
        </p:txBody>
      </p:sp>
      <p:pic>
        <p:nvPicPr>
          <p:cNvPr id="65540" name="Picture 5" descr="F:\Exr-Phys\tiff\Ergometr\TMErgbut.TIF">
            <a:extLst>
              <a:ext uri="{FF2B5EF4-FFF2-40B4-BE49-F238E27FC236}">
                <a16:creationId xmlns:a16="http://schemas.microsoft.com/office/drawing/2014/main" id="{A1180EE0-8696-413A-82D6-51DD2012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8600"/>
            <a:ext cx="4808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>
            <a:extLst>
              <a:ext uri="{FF2B5EF4-FFF2-40B4-BE49-F238E27FC236}">
                <a16:creationId xmlns:a16="http://schemas.microsoft.com/office/drawing/2014/main" id="{04BFABBD-3646-4571-9357-5E124E14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13),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13770C19-4288-44DD-A31D-827B172C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62600"/>
            <a:ext cx="5334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095AD11D-959A-4BB0-B928-02462C02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para Brazos </a:t>
            </a:r>
          </a:p>
        </p:txBody>
      </p:sp>
      <p:pic>
        <p:nvPicPr>
          <p:cNvPr id="67588" name="Picture 5" descr="E:\Exr-Phys\tiff\Ergometr\ArmEbutn.TIF">
            <a:extLst>
              <a:ext uri="{FF2B5EF4-FFF2-40B4-BE49-F238E27FC236}">
                <a16:creationId xmlns:a16="http://schemas.microsoft.com/office/drawing/2014/main" id="{10764FBC-54DD-4C5B-B80C-EE68F4BB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2400"/>
            <a:ext cx="40290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6">
            <a:extLst>
              <a:ext uri="{FF2B5EF4-FFF2-40B4-BE49-F238E27FC236}">
                <a16:creationId xmlns:a16="http://schemas.microsoft.com/office/drawing/2014/main" id="{AD0412E4-57AE-4B62-9697-544A4607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5FA9BC92-53CA-44E5-B05F-4849A5A4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62600"/>
            <a:ext cx="5334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DBE2D7EC-EB09-4BF0-9851-BAC7577B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para Remar </a:t>
            </a:r>
          </a:p>
        </p:txBody>
      </p:sp>
      <p:pic>
        <p:nvPicPr>
          <p:cNvPr id="69636" name="Picture 5" descr="E:\Exr-Phys\tiff\Ergometr\RowEbutn.TIF">
            <a:extLst>
              <a:ext uri="{FF2B5EF4-FFF2-40B4-BE49-F238E27FC236}">
                <a16:creationId xmlns:a16="http://schemas.microsoft.com/office/drawing/2014/main" id="{6F370C56-1741-40A5-8FA1-188E2E1F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2400"/>
            <a:ext cx="4060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6">
            <a:extLst>
              <a:ext uri="{FF2B5EF4-FFF2-40B4-BE49-F238E27FC236}">
                <a16:creationId xmlns:a16="http://schemas.microsoft.com/office/drawing/2014/main" id="{CB26AC87-58A9-4C62-9B98-38A48B99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extLst>
              <a:ext uri="{FF2B5EF4-FFF2-40B4-BE49-F238E27FC236}">
                <a16:creationId xmlns:a16="http://schemas.microsoft.com/office/drawing/2014/main" id="{4B179C84-F387-4F84-B1C9-39A0BEFA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7848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AC1CCCC9-95F7-4FE4-8638-51B5B268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de Brida o Natación Estática</a:t>
            </a:r>
          </a:p>
        </p:txBody>
      </p:sp>
      <p:pic>
        <p:nvPicPr>
          <p:cNvPr id="71684" name="Picture 5" descr="E:\Exr-Phys\tiff\Ergometr\Tethrbut.TIF">
            <a:extLst>
              <a:ext uri="{FF2B5EF4-FFF2-40B4-BE49-F238E27FC236}">
                <a16:creationId xmlns:a16="http://schemas.microsoft.com/office/drawing/2014/main" id="{547B95FA-1067-4E17-9ED6-DDCD3509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>
            <a:extLst>
              <a:ext uri="{FF2B5EF4-FFF2-40B4-BE49-F238E27FC236}">
                <a16:creationId xmlns:a16="http://schemas.microsoft.com/office/drawing/2014/main" id="{FF69F226-404F-4321-BA53-245AA85C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extLst>
              <a:ext uri="{FF2B5EF4-FFF2-40B4-BE49-F238E27FC236}">
                <a16:creationId xmlns:a16="http://schemas.microsoft.com/office/drawing/2014/main" id="{5394EBC4-5F95-4937-8EE7-4AEA11BA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7848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41F03413-A418-46E7-BB5F-72B66516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Canal de Natación (Piscina con Flujo)</a:t>
            </a:r>
          </a:p>
        </p:txBody>
      </p:sp>
      <p:pic>
        <p:nvPicPr>
          <p:cNvPr id="73732" name="Picture 5" descr="E:\Exr-Phys\tiff\Ergometr\Flumebut.TIF">
            <a:extLst>
              <a:ext uri="{FF2B5EF4-FFF2-40B4-BE49-F238E27FC236}">
                <a16:creationId xmlns:a16="http://schemas.microsoft.com/office/drawing/2014/main" id="{FC1FE1F3-46B4-4DB6-AD04-07DDE9F0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6">
            <a:extLst>
              <a:ext uri="{FF2B5EF4-FFF2-40B4-BE49-F238E27FC236}">
                <a16:creationId xmlns:a16="http://schemas.microsoft.com/office/drawing/2014/main" id="{F3BC64C9-849A-4123-87A8-C13853C2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246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F558CF9-2589-423D-ADB5-2B8E4975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sz="4000" b="1" i="1">
                <a:solidFill>
                  <a:schemeClr val="tx2"/>
                </a:solidFill>
              </a:rPr>
              <a:t>Pruebas de Esfuezo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9F36473A-96AE-455D-B876-44882AF6A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>
            <a:extLst>
              <a:ext uri="{FF2B5EF4-FFF2-40B4-BE49-F238E27FC236}">
                <a16:creationId xmlns:a16="http://schemas.microsoft.com/office/drawing/2014/main" id="{FF076ADC-68EB-438A-A41A-A450DAC0F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7696200" cy="266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5781" name="AutoShape 5">
            <a:extLst>
              <a:ext uri="{FF2B5EF4-FFF2-40B4-BE49-F238E27FC236}">
                <a16:creationId xmlns:a16="http://schemas.microsoft.com/office/drawing/2014/main" id="{B7833C0A-537D-4488-BC3C-C7CF782C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6324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D3356F1B-A8C6-46D0-AD5E-7EE5AC8F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28813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Principio de Especificidad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0B61AEAF-5053-4F7D-A15D-866CF1FA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92538"/>
            <a:ext cx="7467600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Elegir ergómetros que simulen la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actividad deportiva del atleta:</a:t>
            </a:r>
            <a:endParaRPr lang="es-PR" altLang="es-PR" sz="3000" b="1"/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</a:t>
            </a:r>
            <a:r>
              <a:rPr lang="es-PR" altLang="es-PR" sz="3600" b="1" i="1"/>
              <a:t>Esto es particularmente cierto 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deportistas de alto rendimiento</a:t>
            </a:r>
            <a:endParaRPr lang="es-PR" altLang="es-PR" b="1"/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200"/>
              <a:t> </a:t>
            </a: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2CF16B1B-7719-405E-9B85-A2A3073A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286385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Especificidad de la Prueba Ergométrica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3">
            <a:extLst>
              <a:ext uri="{FF2B5EF4-FFF2-40B4-BE49-F238E27FC236}">
                <a16:creationId xmlns:a16="http://schemas.microsoft.com/office/drawing/2014/main" id="{3FF54DBF-7EFA-4881-ADC9-6CEFC3DD6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AutoShape 4">
            <a:extLst>
              <a:ext uri="{FF2B5EF4-FFF2-40B4-BE49-F238E27FC236}">
                <a16:creationId xmlns:a16="http://schemas.microsoft.com/office/drawing/2014/main" id="{4E864C2F-A787-4E93-B9A0-96E6203B5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2800"/>
            <a:ext cx="83820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97D01715-BEC6-49B1-808E-C0A8FFFA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6477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185E1CE-F853-4A33-98A0-B41435105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Adaptaciones Fisiológicas</a:t>
            </a:r>
            <a:endParaRPr lang="en-US" altLang="es-PR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45209270-9280-44FA-95B6-73659A8A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1534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Entrenamiento con resistencias:</a:t>
            </a:r>
            <a:endParaRPr lang="es-PR" altLang="es-PR" sz="3000" b="1"/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Fortalecimiento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Entrenamiento aeróbico: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/>
              <a:t>  </a:t>
            </a:r>
            <a:r>
              <a:rPr lang="es-PR" altLang="es-PR" sz="3000" b="1" i="1"/>
              <a:t>Mejora la capacidad del corazón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Incrementa la aptitud pulmonar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Aumento en la tolerancia cardiorespiratoria</a:t>
            </a:r>
            <a:endParaRPr lang="es-PR" altLang="es-PR" sz="3000"/>
          </a:p>
        </p:txBody>
      </p:sp>
      <p:sp>
        <p:nvSpPr>
          <p:cNvPr id="77831" name="Text Box 8">
            <a:extLst>
              <a:ext uri="{FF2B5EF4-FFF2-40B4-BE49-F238E27FC236}">
                <a16:creationId xmlns:a16="http://schemas.microsoft.com/office/drawing/2014/main" id="{35644130-2DBE-433E-AA78-48FD62FC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559050"/>
            <a:ext cx="808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Mejoramiento de la Ejecutoria Deportiva *</a:t>
            </a:r>
            <a:endParaRPr lang="en-US" altLang="es-PR" sz="2400"/>
          </a:p>
        </p:txBody>
      </p:sp>
      <p:sp>
        <p:nvSpPr>
          <p:cNvPr id="77832" name="Rectangle 9">
            <a:extLst>
              <a:ext uri="{FF2B5EF4-FFF2-40B4-BE49-F238E27FC236}">
                <a16:creationId xmlns:a16="http://schemas.microsoft.com/office/drawing/2014/main" id="{57438B21-CA39-4E84-9383-8435C37E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3">
            <a:extLst>
              <a:ext uri="{FF2B5EF4-FFF2-40B4-BE49-F238E27FC236}">
                <a16:creationId xmlns:a16="http://schemas.microsoft.com/office/drawing/2014/main" id="{4780DAD8-B055-4A55-AEAB-7BBF2B47A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AutoShape 4">
            <a:extLst>
              <a:ext uri="{FF2B5EF4-FFF2-40B4-BE49-F238E27FC236}">
                <a16:creationId xmlns:a16="http://schemas.microsoft.com/office/drawing/2014/main" id="{18FEF26A-344F-41A2-A420-43462C23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200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9876" name="AutoShape 5">
            <a:extLst>
              <a:ext uri="{FF2B5EF4-FFF2-40B4-BE49-F238E27FC236}">
                <a16:creationId xmlns:a16="http://schemas.microsoft.com/office/drawing/2014/main" id="{FD11CF0F-B5E1-47EA-906C-ED11567A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534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79877" name="Text Box 7">
            <a:extLst>
              <a:ext uri="{FF2B5EF4-FFF2-40B4-BE49-F238E27FC236}">
                <a16:creationId xmlns:a16="http://schemas.microsoft.com/office/drawing/2014/main" id="{1477913F-6CB2-427B-B809-87E1A1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9400"/>
            <a:ext cx="69342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Principio de individualidad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especificidad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desuso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700" b="1">
                <a:latin typeface="Arial" panose="020B0604020202020204" pitchFamily="34" charset="0"/>
              </a:rPr>
              <a:t>   (deterioro)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sobrecarga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>
                <a:latin typeface="Arial" panose="020B0604020202020204" pitchFamily="34" charset="0"/>
              </a:rPr>
              <a:t>   progresiva</a:t>
            </a:r>
            <a:endParaRPr lang="es-PR" altLang="es-PR" sz="2800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50D6C209-18E1-4D0B-9BE3-529966B2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229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 Básicos de Entrenamiento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79879" name="Rectangle 12">
            <a:extLst>
              <a:ext uri="{FF2B5EF4-FFF2-40B4-BE49-F238E27FC236}">
                <a16:creationId xmlns:a16="http://schemas.microsoft.com/office/drawing/2014/main" id="{1BC81E7E-9372-44FC-A18B-D7B36D31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3">
            <a:extLst>
              <a:ext uri="{FF2B5EF4-FFF2-40B4-BE49-F238E27FC236}">
                <a16:creationId xmlns:a16="http://schemas.microsoft.com/office/drawing/2014/main" id="{1A6AE334-8773-40C0-810E-F4D2B978A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AutoShape 4">
            <a:extLst>
              <a:ext uri="{FF2B5EF4-FFF2-40B4-BE49-F238E27FC236}">
                <a16:creationId xmlns:a16="http://schemas.microsoft.com/office/drawing/2014/main" id="{7F2A6D4F-74F0-47DB-984D-88F9C6D2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2296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24" name="AutoShape 5">
            <a:extLst>
              <a:ext uri="{FF2B5EF4-FFF2-40B4-BE49-F238E27FC236}">
                <a16:creationId xmlns:a16="http://schemas.microsoft.com/office/drawing/2014/main" id="{DD11C3F6-532B-4AF8-A08E-BE95BD30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1925" name="Text Box 6">
            <a:extLst>
              <a:ext uri="{FF2B5EF4-FFF2-40B4-BE49-F238E27FC236}">
                <a16:creationId xmlns:a16="http://schemas.microsoft.com/office/drawing/2014/main" id="{B31AEA02-4668-414C-82F1-ACB8C3F3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7924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Variación individual:</a:t>
            </a:r>
            <a:endParaRPr lang="es-PR" altLang="es-PR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/>
              <a:t>    </a:t>
            </a:r>
            <a:r>
              <a:rPr lang="es-PR" altLang="es-PR" b="1" i="1"/>
              <a:t>Diferentes personas responden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distintas maneras</a:t>
            </a:r>
            <a:endParaRPr lang="es-PR" altLang="es-PR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Cada individuo debe ser reconocida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como único: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/>
              <a:t>    </a:t>
            </a:r>
            <a:r>
              <a:rPr lang="es-PR" altLang="es-PR" b="1" i="1"/>
              <a:t>Debe considerarse este principio al diseñar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programas de entrenamiemnto</a:t>
            </a:r>
            <a:endParaRPr lang="es-PR" altLang="es-PR" sz="2800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50E9365-A708-4A5B-8DC1-249C2763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Individualidad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1927" name="Rectangle 8">
            <a:extLst>
              <a:ext uri="{FF2B5EF4-FFF2-40B4-BE49-F238E27FC236}">
                <a16:creationId xmlns:a16="http://schemas.microsoft.com/office/drawing/2014/main" id="{6856C65A-D92D-4612-87AB-429DBCA4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1AB1DB71-C92D-47D3-A610-92F13958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05800" cy="4876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EA1C1990-6252-4BAA-8EE5-F28B89B6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TRASFONDO HISTÓRICO</a:t>
            </a:r>
            <a:endParaRPr lang="en-US" altLang="es-PR"/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31B99A43-2DEE-4A05-B033-60EBC85B5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8">
            <a:extLst>
              <a:ext uri="{FF2B5EF4-FFF2-40B4-BE49-F238E27FC236}">
                <a16:creationId xmlns:a16="http://schemas.microsoft.com/office/drawing/2014/main" id="{B74CAB5D-59FA-4299-A5B0-FD9E0CBA3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2800" b="1"/>
              <a:t>1885:</a:t>
            </a:r>
            <a:r>
              <a:rPr lang="en-US" altLang="es-PR" sz="2800"/>
              <a:t> </a:t>
            </a:r>
            <a:r>
              <a:rPr lang="en-US" altLang="es-PR" sz="2800" b="1" i="1"/>
              <a:t>Fernand La Grange -</a:t>
            </a:r>
            <a:r>
              <a:rPr lang="en-US" altLang="es-PR" sz="2800" i="1"/>
              <a:t> Primer libro de texto sobre Fisiología del Ejercicio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1921: </a:t>
            </a:r>
            <a:r>
              <a:rPr lang="en-US" altLang="es-PR" sz="2800" b="1" i="1"/>
              <a:t>A.V. Hill -</a:t>
            </a:r>
            <a:r>
              <a:rPr lang="en-US" altLang="es-PR" sz="2800" i="1"/>
              <a:t> Premio Nobel en Metabolismo Energético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J.S. Haldane -</a:t>
            </a:r>
            <a:r>
              <a:rPr lang="en-US" altLang="es-PR" sz="2800" i="1"/>
              <a:t> Métodos/Materiales VO</a:t>
            </a:r>
            <a:r>
              <a:rPr lang="en-US" altLang="es-PR" sz="2800" i="1" baseline="-25000"/>
              <a:t>2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1927-47:</a:t>
            </a:r>
            <a:r>
              <a:rPr lang="en-US" altLang="es-PR" sz="2800" i="1"/>
              <a:t> Harvard Fatigue Laboratory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1941-66:</a:t>
            </a:r>
            <a:r>
              <a:rPr lang="en-US" altLang="es-PR" sz="2800" i="1"/>
              <a:t> </a:t>
            </a:r>
            <a:r>
              <a:rPr lang="en-US" altLang="es-PR" sz="2800" b="1" i="1"/>
              <a:t>Influencia Escandinava -</a:t>
            </a:r>
            <a:r>
              <a:rPr lang="en-US" altLang="es-PR" sz="2800" i="1"/>
              <a:t> Asmussen, Nielsen, Christensen, Hansen, Åstrand, Bergstrom, Saltin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Fisiología del Ejercicio Moderno:</a:t>
            </a:r>
            <a:r>
              <a:rPr lang="en-US" altLang="es-PR" sz="2800" i="1"/>
              <a:t> Bergstrom, Saltin, Edgerton, Gollnick, entre otros </a:t>
            </a:r>
            <a:endParaRPr lang="en-US" altLang="es-PR" sz="2800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3">
            <a:extLst>
              <a:ext uri="{FF2B5EF4-FFF2-40B4-BE49-F238E27FC236}">
                <a16:creationId xmlns:a16="http://schemas.microsoft.com/office/drawing/2014/main" id="{72906346-0CD8-4650-B6AB-57DC22DC8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AutoShape 4">
            <a:extLst>
              <a:ext uri="{FF2B5EF4-FFF2-40B4-BE49-F238E27FC236}">
                <a16:creationId xmlns:a16="http://schemas.microsoft.com/office/drawing/2014/main" id="{F8E9C626-55B9-43E2-875B-E1164BF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83058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3972" name="AutoShape 5">
            <a:extLst>
              <a:ext uri="{FF2B5EF4-FFF2-40B4-BE49-F238E27FC236}">
                <a16:creationId xmlns:a16="http://schemas.microsoft.com/office/drawing/2014/main" id="{265169F4-34DB-4980-9647-7727F86B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3973" name="Text Box 6">
            <a:extLst>
              <a:ext uri="{FF2B5EF4-FFF2-40B4-BE49-F238E27FC236}">
                <a16:creationId xmlns:a16="http://schemas.microsoft.com/office/drawing/2014/main" id="{D3BF8A9B-E4F4-4213-8A89-30F3F4C2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49563"/>
            <a:ext cx="82296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Adaptación específica al tipo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actividad y del volumen e intensidad:</a:t>
            </a:r>
            <a:endParaRPr lang="es-PR" altLang="es-PR" sz="30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El entrenamiento debe ajustarse específicamente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al tipo de actividad del deportista</a:t>
            </a:r>
            <a:endParaRPr lang="es-PR" altLang="es-PR" sz="30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Objetivo - </a:t>
            </a:r>
            <a:r>
              <a:rPr lang="es-PR" altLang="es-PR" sz="3000" b="1" i="1">
                <a:latin typeface="Arial" panose="020B0604020202020204" pitchFamily="34" charset="0"/>
              </a:rPr>
              <a:t>Maximizar los beneficios</a:t>
            </a:r>
            <a:r>
              <a:rPr lang="es-PR" altLang="es-PR" sz="3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Lograr adaptaciones de entrenamiento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específicas</a:t>
            </a:r>
            <a:endParaRPr lang="es-PR" altLang="es-PR" sz="3000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B145E89-EDCD-46B6-B9BB-E2E735B1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Especificidad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3975" name="Rectangle 8">
            <a:extLst>
              <a:ext uri="{FF2B5EF4-FFF2-40B4-BE49-F238E27FC236}">
                <a16:creationId xmlns:a16="http://schemas.microsoft.com/office/drawing/2014/main" id="{1270A72D-224C-4591-9090-218669B22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3">
            <a:extLst>
              <a:ext uri="{FF2B5EF4-FFF2-40B4-BE49-F238E27FC236}">
                <a16:creationId xmlns:a16="http://schemas.microsoft.com/office/drawing/2014/main" id="{D35C8D5D-FE40-4E5B-86AB-DF866D244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AutoShape 4">
            <a:extLst>
              <a:ext uri="{FF2B5EF4-FFF2-40B4-BE49-F238E27FC236}">
                <a16:creationId xmlns:a16="http://schemas.microsoft.com/office/drawing/2014/main" id="{5306FC49-260B-4D40-9C51-2AFDA195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8153400" cy="38338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6CB77A23-5DEF-473F-BC3E-AD7D729B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19200"/>
            <a:ext cx="5257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A103AAAC-BE69-4B6B-8455-E43C20E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79248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Pérdida de condición (los beneficios del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entrenamiento) cuando se interrupe 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programa de acondicionamiento:</a:t>
            </a:r>
            <a:endParaRPr lang="es-PR" altLang="es-PR" sz="30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Deterioro de las adptaciones previamente 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adquiridas al reducir o  detener súbitamente 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entrenamiento</a:t>
            </a:r>
            <a:endParaRPr lang="es-PR" altLang="es-PR" sz="30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Implicación - </a:t>
            </a:r>
            <a:r>
              <a:rPr lang="es-PR" altLang="es-PR" sz="3000" b="1" i="1">
                <a:latin typeface="Arial" panose="020B0604020202020204" pitchFamily="34" charset="0"/>
              </a:rPr>
              <a:t>Para el entrenamiento</a:t>
            </a:r>
            <a:r>
              <a:rPr lang="es-PR" altLang="es-PR" sz="3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Incluir una fase de mantenimiento</a:t>
            </a:r>
            <a:endParaRPr lang="es-PR" altLang="es-PR" sz="3000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99C61625-7B05-4F31-AD45-48BE0ADC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97013"/>
            <a:ext cx="5408613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Desuso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6023" name="Rectangle 8">
            <a:extLst>
              <a:ext uri="{FF2B5EF4-FFF2-40B4-BE49-F238E27FC236}">
                <a16:creationId xmlns:a16="http://schemas.microsoft.com/office/drawing/2014/main" id="{946181ED-5DFC-45C3-AE40-46BF487B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3">
            <a:extLst>
              <a:ext uri="{FF2B5EF4-FFF2-40B4-BE49-F238E27FC236}">
                <a16:creationId xmlns:a16="http://schemas.microsoft.com/office/drawing/2014/main" id="{F845A426-DE2F-4B1D-854F-48BF71ED4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AutoShape 4">
            <a:extLst>
              <a:ext uri="{FF2B5EF4-FFF2-40B4-BE49-F238E27FC236}">
                <a16:creationId xmlns:a16="http://schemas.microsoft.com/office/drawing/2014/main" id="{4AD104AC-80CD-47E8-961C-D0B47A20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79248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8068" name="AutoShape 5">
            <a:extLst>
              <a:ext uri="{FF2B5EF4-FFF2-40B4-BE49-F238E27FC236}">
                <a16:creationId xmlns:a16="http://schemas.microsoft.com/office/drawing/2014/main" id="{954BF987-FC7E-43CD-990B-239A305A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382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7F03B8C7-77B7-4BE7-AB61-9F1601EC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9248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Sobrecarga:</a:t>
            </a:r>
            <a:endParaRPr lang="es-PR" altLang="es-PR" sz="37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/>
              <a:t>   </a:t>
            </a:r>
            <a:r>
              <a:rPr lang="es-PR" altLang="es-PR" sz="3700" b="1" i="1"/>
              <a:t>Aplicar una intensidad mayor de la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normal</a:t>
            </a:r>
            <a:endParaRPr lang="es-PR" altLang="es-PR" sz="37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Entrenamiento Progresivo: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/>
              <a:t>   </a:t>
            </a:r>
            <a:r>
              <a:rPr lang="es-PR" altLang="es-PR" sz="3700" b="1" i="1"/>
              <a:t>Cuando el cuerpo se adapta, el 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entrenamiento debe progresar a un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nivel de intensidad más alta</a:t>
            </a:r>
            <a:endParaRPr lang="es-PR" altLang="es-PR" sz="3700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AFA303B3-5E9F-448C-B485-188CA27C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20813"/>
            <a:ext cx="8001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Sobrecarga progresiva</a:t>
            </a:r>
            <a:endParaRPr lang="en-US" altLang="es-PR"/>
          </a:p>
        </p:txBody>
      </p:sp>
      <p:sp>
        <p:nvSpPr>
          <p:cNvPr id="88071" name="Rectangle 8">
            <a:extLst>
              <a:ext uri="{FF2B5EF4-FFF2-40B4-BE49-F238E27FC236}">
                <a16:creationId xmlns:a16="http://schemas.microsoft.com/office/drawing/2014/main" id="{C054356D-B0E5-4151-9CB5-5C015F2A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3">
            <a:extLst>
              <a:ext uri="{FF2B5EF4-FFF2-40B4-BE49-F238E27FC236}">
                <a16:creationId xmlns:a16="http://schemas.microsoft.com/office/drawing/2014/main" id="{B60CEA9D-F3B4-4540-A562-686EF1B63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4">
            <a:extLst>
              <a:ext uri="{FF2B5EF4-FFF2-40B4-BE49-F238E27FC236}">
                <a16:creationId xmlns:a16="http://schemas.microsoft.com/office/drawing/2014/main" id="{009BB872-29F9-49FF-ADED-4B319F78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8229600" cy="2895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0116" name="AutoShape 5">
            <a:extLst>
              <a:ext uri="{FF2B5EF4-FFF2-40B4-BE49-F238E27FC236}">
                <a16:creationId xmlns:a16="http://schemas.microsoft.com/office/drawing/2014/main" id="{9039DB06-033B-4CFD-AF32-DF02E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82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CB92B621-56C2-412D-AC49-C425F1C2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7924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50000"/>
            </a:pPr>
            <a:r>
              <a:rPr lang="es-PR" altLang="es-PR" b="1"/>
              <a:t>  </a:t>
            </a:r>
            <a:r>
              <a:rPr lang="es-PR" altLang="es-PR" sz="4300" b="1"/>
              <a:t>Entrenamiento con resistencias   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en intérvalos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contínuo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en circuito</a:t>
            </a:r>
            <a:r>
              <a:rPr lang="es-PR" altLang="es-PR" sz="4300" b="1">
                <a:latin typeface="Arial" panose="020B0604020202020204" pitchFamily="34" charset="0"/>
              </a:rPr>
              <a:t>  </a:t>
            </a:r>
            <a:endParaRPr lang="es-PR" altLang="es-PR" sz="4300">
              <a:latin typeface="Arial" panose="020B0604020202020204" pitchFamily="34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B3D81C0-4604-47DD-8919-35570866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82813"/>
            <a:ext cx="8001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Programas de Entrenamiento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0119" name="Rectangle 8">
            <a:extLst>
              <a:ext uri="{FF2B5EF4-FFF2-40B4-BE49-F238E27FC236}">
                <a16:creationId xmlns:a16="http://schemas.microsoft.com/office/drawing/2014/main" id="{54CE10F4-0585-48AD-9553-D686AC1B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  <a:t>ENTRENAMIENTO</a:t>
            </a:r>
            <a:b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  <a:t>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3">
            <a:extLst>
              <a:ext uri="{FF2B5EF4-FFF2-40B4-BE49-F238E27FC236}">
                <a16:creationId xmlns:a16="http://schemas.microsoft.com/office/drawing/2014/main" id="{EAA1DC82-6EA3-4850-8C55-B14AE7343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AutoShape 4">
            <a:extLst>
              <a:ext uri="{FF2B5EF4-FFF2-40B4-BE49-F238E27FC236}">
                <a16:creationId xmlns:a16="http://schemas.microsoft.com/office/drawing/2014/main" id="{76E6ECF3-020F-470D-8BB4-EB80DCC6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2296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2164" name="AutoShape 5">
            <a:extLst>
              <a:ext uri="{FF2B5EF4-FFF2-40B4-BE49-F238E27FC236}">
                <a16:creationId xmlns:a16="http://schemas.microsoft.com/office/drawing/2014/main" id="{7FF5E749-9AA6-4008-8094-2AF0B552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92165" name="Text Box 6">
            <a:extLst>
              <a:ext uri="{FF2B5EF4-FFF2-40B4-BE49-F238E27FC236}">
                <a16:creationId xmlns:a16="http://schemas.microsoft.com/office/drawing/2014/main" id="{00CECF04-D0DB-4292-9C6C-95D8E32E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4582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</a:t>
            </a:r>
            <a:r>
              <a:rPr lang="es-PR" altLang="es-PR" sz="3400" b="1">
                <a:latin typeface="Arial" panose="020B0604020202020204" pitchFamily="34" charset="0"/>
              </a:rPr>
              <a:t>Planificación/Diseño: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/>
              <a:t> </a:t>
            </a:r>
            <a:r>
              <a:rPr lang="es-PR" altLang="es-PR" sz="3400" b="1" i="1"/>
              <a:t>Grupos musculares a ser entrenados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 i="1"/>
              <a:t> Elegir los ejercicios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>
                <a:latin typeface="Arial" panose="020B0604020202020204" pitchFamily="34" charset="0"/>
              </a:rPr>
              <a:t> Dosis/Variables de las Sesiones: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 i="1"/>
              <a:t> Series (“sets”), repeticiones y sobrecarga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/>
              <a:t> </a:t>
            </a:r>
            <a:r>
              <a:rPr lang="es-PR" altLang="es-PR" sz="3400" b="1">
                <a:latin typeface="Arial" panose="020B0604020202020204" pitchFamily="34" charset="0"/>
              </a:rPr>
              <a:t>Adaptaciones: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/>
              <a:t> </a:t>
            </a:r>
            <a:r>
              <a:rPr lang="es-PR" altLang="es-PR" sz="3400" b="1" i="1"/>
              <a:t>Incrementa la fortaleza, potencia 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400" b="1" i="1"/>
              <a:t>   tolerancia</a:t>
            </a:r>
            <a:r>
              <a:rPr lang="es-PR" altLang="es-PR" sz="3400" b="1"/>
              <a:t> </a:t>
            </a:r>
            <a:r>
              <a:rPr lang="es-PR" altLang="es-PR" sz="3400" b="1" i="1"/>
              <a:t>muscular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E7DEB886-9128-41D9-8842-30D962E1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208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 Resistencias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3670ED0B-2218-4C37-A181-EE16D7DB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805AC61-948D-4C28-9CA7-C7EF2011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</a:rPr>
              <a:t>Programa de Entrenamiento con Resistencias</a:t>
            </a:r>
            <a:br>
              <a:rPr lang="en-US" altLang="es-PR" sz="3000" b="1">
                <a:solidFill>
                  <a:schemeClr val="tx2"/>
                </a:solidFill>
              </a:rPr>
            </a:br>
            <a:r>
              <a:rPr lang="en-US" altLang="es-PR" sz="3000" b="1">
                <a:solidFill>
                  <a:schemeClr val="tx2"/>
                </a:solidFill>
              </a:rPr>
              <a:t>para el “Curl” (Flexión) del Bíceps</a:t>
            </a:r>
            <a:endParaRPr lang="en-US" altLang="es-PR" sz="4400">
              <a:solidFill>
                <a:schemeClr val="tx2"/>
              </a:solidFill>
            </a:endParaRPr>
          </a:p>
        </p:txBody>
      </p:sp>
      <p:pic>
        <p:nvPicPr>
          <p:cNvPr id="94211" name="Picture 5" descr="F:\Exr-Phys\wmf\Strength\ResisTrn\ResTrai4.wmf">
            <a:extLst>
              <a:ext uri="{FF2B5EF4-FFF2-40B4-BE49-F238E27FC236}">
                <a16:creationId xmlns:a16="http://schemas.microsoft.com/office/drawing/2014/main" id="{DFD6E010-55A8-47DB-8746-29A49E19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133600"/>
            <a:ext cx="8493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6">
            <a:extLst>
              <a:ext uri="{FF2B5EF4-FFF2-40B4-BE49-F238E27FC236}">
                <a16:creationId xmlns:a16="http://schemas.microsoft.com/office/drawing/2014/main" id="{E3C99F9B-DBE8-43A5-96FA-99D1BED8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2484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17),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3">
            <a:extLst>
              <a:ext uri="{FF2B5EF4-FFF2-40B4-BE49-F238E27FC236}">
                <a16:creationId xmlns:a16="http://schemas.microsoft.com/office/drawing/2014/main" id="{F030EAC0-CCDA-4BB4-8AB3-E9680AAC6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AutoShape 4">
            <a:extLst>
              <a:ext uri="{FF2B5EF4-FFF2-40B4-BE49-F238E27FC236}">
                <a16:creationId xmlns:a16="http://schemas.microsoft.com/office/drawing/2014/main" id="{FFB016C3-1836-47FC-AAEA-45CB41CA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1534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6260" name="AutoShape 5">
            <a:extLst>
              <a:ext uri="{FF2B5EF4-FFF2-40B4-BE49-F238E27FC236}">
                <a16:creationId xmlns:a16="http://schemas.microsoft.com/office/drawing/2014/main" id="{29B9C573-8340-45E1-8BF1-CA21D291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FAAC99B-F415-43F7-B69C-D2B3589E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970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Intervalos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6262" name="Rectangle 8">
            <a:extLst>
              <a:ext uri="{FF2B5EF4-FFF2-40B4-BE49-F238E27FC236}">
                <a16:creationId xmlns:a16="http://schemas.microsoft.com/office/drawing/2014/main" id="{F10FF9FF-8E5E-4E3B-8127-CE60F77A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96263" name="Text Box 9">
            <a:extLst>
              <a:ext uri="{FF2B5EF4-FFF2-40B4-BE49-F238E27FC236}">
                <a16:creationId xmlns:a16="http://schemas.microsoft.com/office/drawing/2014/main" id="{A9DB4224-576A-4E12-AAA5-C6F15381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73325"/>
            <a:ext cx="81534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</a:t>
            </a:r>
            <a:r>
              <a:rPr lang="es-PR" altLang="es-PR" sz="3400" b="1">
                <a:latin typeface="Arial" panose="020B0604020202020204" pitchFamily="34" charset="0"/>
              </a:rPr>
              <a:t>Descripción:</a:t>
            </a:r>
            <a:endParaRPr lang="es-PR" altLang="es-PR" sz="34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Períodos alternos de esfuerzo con períodos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de recuperación o de actividad reducida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endParaRPr lang="es-PR" altLang="es-PR" sz="3400" b="1" i="1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>
                <a:latin typeface="Arial" panose="020B0604020202020204" pitchFamily="34" charset="0"/>
              </a:rPr>
              <a:t> Ventaja:</a:t>
            </a:r>
            <a:endParaRPr lang="es-PR" altLang="es-PR" sz="34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Permite hacer un mayor esfuerzo general,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ya que durante la sesión se produce una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cierta recuperación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3">
            <a:extLst>
              <a:ext uri="{FF2B5EF4-FFF2-40B4-BE49-F238E27FC236}">
                <a16:creationId xmlns:a16="http://schemas.microsoft.com/office/drawing/2014/main" id="{9E7A420B-966A-4884-9B91-C8F520AAD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AutoShape 9">
            <a:extLst>
              <a:ext uri="{FF2B5EF4-FFF2-40B4-BE49-F238E27FC236}">
                <a16:creationId xmlns:a16="http://schemas.microsoft.com/office/drawing/2014/main" id="{126A3F53-8BDB-4E15-9DA3-75FEB50DA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B9AB4AB1-FB5F-46BC-A9F3-EACF2859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970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Intervalos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8309" name="AutoShape 11">
            <a:extLst>
              <a:ext uri="{FF2B5EF4-FFF2-40B4-BE49-F238E27FC236}">
                <a16:creationId xmlns:a16="http://schemas.microsoft.com/office/drawing/2014/main" id="{26671309-B158-4B0D-BF24-3EF233EB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6106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8310" name="Rectangle 12">
            <a:extLst>
              <a:ext uri="{FF2B5EF4-FFF2-40B4-BE49-F238E27FC236}">
                <a16:creationId xmlns:a16="http://schemas.microsoft.com/office/drawing/2014/main" id="{04E98E8B-216C-4982-81ED-D85E08912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</a:pPr>
            <a:r>
              <a:rPr lang="en-US" altLang="es-PR" b="1">
                <a:latin typeface="Arial" panose="020B0604020202020204" pitchFamily="34" charset="0"/>
              </a:rPr>
              <a:t>Variables Involucradas:</a:t>
            </a:r>
            <a:endParaRPr lang="en-US" altLang="es-PR" b="1"/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Ritmo y distancia del intervalo de trabajo (o carga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s-PR" sz="3000"/>
              <a:t>   y duración para el entrenamiento con resistencias)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Número de repeticiones y series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Duración del intervalo de reposo (recuperación)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Tipo de actividad en el intervalo de recuperación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Frecuencia (número de sesiones por semana)</a:t>
            </a:r>
            <a:endParaRPr lang="en-US" altLang="es-PR"/>
          </a:p>
        </p:txBody>
      </p:sp>
      <p:sp>
        <p:nvSpPr>
          <p:cNvPr id="98311" name="Rectangle 14">
            <a:extLst>
              <a:ext uri="{FF2B5EF4-FFF2-40B4-BE49-F238E27FC236}">
                <a16:creationId xmlns:a16="http://schemas.microsoft.com/office/drawing/2014/main" id="{B8A5A5BC-ADFB-46F1-A31C-C3B41A93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A999A1D-F0E0-46D9-A700-E3942FA9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</a:rPr>
              <a:t>Ejemplo de un Programa de Entrenamiento en Intervalos para un Corredor de Medio Fondo</a:t>
            </a:r>
            <a:endParaRPr lang="en-US" altLang="es-PR" sz="4400">
              <a:solidFill>
                <a:schemeClr val="tx2"/>
              </a:solidFill>
            </a:endParaRPr>
          </a:p>
        </p:txBody>
      </p:sp>
      <p:pic>
        <p:nvPicPr>
          <p:cNvPr id="100355" name="Picture 5" descr="F:\Exr-Phys\wmf\Training\Interval\IntTrai3.wmf">
            <a:extLst>
              <a:ext uri="{FF2B5EF4-FFF2-40B4-BE49-F238E27FC236}">
                <a16:creationId xmlns:a16="http://schemas.microsoft.com/office/drawing/2014/main" id="{C47353E9-FD3C-4B91-8915-A883B3EF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19400"/>
            <a:ext cx="8688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6">
            <a:extLst>
              <a:ext uri="{FF2B5EF4-FFF2-40B4-BE49-F238E27FC236}">
                <a16:creationId xmlns:a16="http://schemas.microsoft.com/office/drawing/2014/main" id="{B64C7049-02AA-4F30-B22B-AE2297CD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246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17),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3">
            <a:extLst>
              <a:ext uri="{FF2B5EF4-FFF2-40B4-BE49-F238E27FC236}">
                <a16:creationId xmlns:a16="http://schemas.microsoft.com/office/drawing/2014/main" id="{78BF0C78-FC88-4C84-8BCE-765F3BE4E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AutoShape 4">
            <a:extLst>
              <a:ext uri="{FF2B5EF4-FFF2-40B4-BE49-F238E27FC236}">
                <a16:creationId xmlns:a16="http://schemas.microsoft.com/office/drawing/2014/main" id="{E00F86BE-272C-4F7F-9C38-9CD6A3DC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78486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2404" name="AutoShape 5">
            <a:extLst>
              <a:ext uri="{FF2B5EF4-FFF2-40B4-BE49-F238E27FC236}">
                <a16:creationId xmlns:a16="http://schemas.microsoft.com/office/drawing/2014/main" id="{39114366-D407-4F0A-B7D8-4A3A9D83C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2405" name="Text Box 6">
            <a:extLst>
              <a:ext uri="{FF2B5EF4-FFF2-40B4-BE49-F238E27FC236}">
                <a16:creationId xmlns:a16="http://schemas.microsoft.com/office/drawing/2014/main" id="{2BB6C0C3-0A76-4537-A3E6-AE3FB311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8001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2800" b="1">
                <a:latin typeface="Arial" panose="020B0604020202020204" pitchFamily="34" charset="0"/>
              </a:rPr>
              <a:t>  </a:t>
            </a:r>
            <a:r>
              <a:rPr lang="es-PR" altLang="es-PR" sz="3300" b="1">
                <a:latin typeface="Arial" panose="020B0604020202020204" pitchFamily="34" charset="0"/>
              </a:rPr>
              <a:t>Descripción:</a:t>
            </a:r>
            <a:endParaRPr lang="es-PR" altLang="es-PR" sz="33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300" b="1" i="1"/>
              <a:t>    Actividad contínua sin intervalos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300" b="1" i="1"/>
              <a:t>     reposo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300" b="1">
                <a:latin typeface="Arial" panose="020B0604020202020204" pitchFamily="34" charset="0"/>
              </a:rPr>
              <a:t> Tipos: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De alta intensidad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Lento de larga distancia (“Long Slow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s-PR" altLang="es-PR" sz="3300" b="1" i="1"/>
              <a:t>    Distance” o “LSD”)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Fartlek o juego de velocidades 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401FE44E-1A29-468A-B7E6-D45CA661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208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  <a:r>
              <a:rPr lang="en-US" altLang="es-PR"/>
              <a:t>	</a:t>
            </a:r>
          </a:p>
        </p:txBody>
      </p:sp>
      <p:sp>
        <p:nvSpPr>
          <p:cNvPr id="102407" name="Rectangle 8">
            <a:extLst>
              <a:ext uri="{FF2B5EF4-FFF2-40B4-BE49-F238E27FC236}">
                <a16:creationId xmlns:a16="http://schemas.microsoft.com/office/drawing/2014/main" id="{650A5C33-0813-495E-BD6C-BB88A36C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F790357D-F58D-4BAC-883F-662F4DFD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05800" cy="4876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D9CFCB8-D978-46CD-BB1A-C23FAAEC0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BASE PARA OTROS CAMPOS</a:t>
            </a:r>
            <a:endParaRPr lang="en-US" altLang="es-PR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C5B7DF51-FB7D-49C3-9E3D-E433EFCD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491F079-5143-4C93-A295-5ABA3F8E1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s-PR" altLang="es-PR" b="1"/>
              <a:t>Educación </a:t>
            </a:r>
            <a:r>
              <a:rPr lang="es-PR" altLang="es-PR" b="1" dirty="0"/>
              <a:t>Física:</a:t>
            </a:r>
            <a:r>
              <a:rPr lang="es-PR" altLang="es-PR" i="1" dirty="0"/>
              <a:t> </a:t>
            </a:r>
            <a:r>
              <a:rPr lang="es-PR" altLang="es-PR" b="1" i="1" dirty="0"/>
              <a:t>Pioneros -</a:t>
            </a:r>
            <a:r>
              <a:rPr lang="es-PR" altLang="es-PR" i="1" dirty="0"/>
              <a:t> Peter </a:t>
            </a:r>
            <a:r>
              <a:rPr lang="es-PR" altLang="es-PR" i="1" dirty="0" err="1"/>
              <a:t>Karpovich</a:t>
            </a:r>
            <a:r>
              <a:rPr lang="es-PR" altLang="es-PR" i="1" dirty="0"/>
              <a:t>, Dudley Sargent, J.H. </a:t>
            </a:r>
            <a:r>
              <a:rPr lang="es-PR" altLang="es-PR" i="1" dirty="0" err="1"/>
              <a:t>McCurdy</a:t>
            </a:r>
            <a:r>
              <a:rPr lang="es-PR" altLang="es-PR" i="1" dirty="0"/>
              <a:t>, Thomas K. </a:t>
            </a:r>
            <a:r>
              <a:rPr lang="es-PR" altLang="es-PR" i="1" dirty="0" err="1"/>
              <a:t>Cureton</a:t>
            </a:r>
            <a:r>
              <a:rPr lang="es-PR" altLang="es-PR" i="1" dirty="0"/>
              <a:t>, entre otros</a:t>
            </a:r>
          </a:p>
          <a:p>
            <a:r>
              <a:rPr lang="es-PR" altLang="es-PR" b="1" dirty="0" err="1"/>
              <a:t>Aptitiud</a:t>
            </a:r>
            <a:r>
              <a:rPr lang="es-PR" altLang="es-PR" b="1" dirty="0"/>
              <a:t> Física -</a:t>
            </a:r>
            <a:r>
              <a:rPr lang="es-PR" altLang="es-PR" i="1" dirty="0"/>
              <a:t> Thomas K. </a:t>
            </a:r>
            <a:r>
              <a:rPr lang="es-PR" altLang="es-PR" i="1" dirty="0" err="1"/>
              <a:t>Cureton</a:t>
            </a:r>
            <a:r>
              <a:rPr lang="es-PR" altLang="es-PR" i="1" dirty="0"/>
              <a:t>, Kenneth Cooper</a:t>
            </a:r>
            <a:r>
              <a:rPr lang="es-PR" altLang="es-PR" sz="2800" i="1" dirty="0"/>
              <a:t> </a:t>
            </a:r>
            <a:endParaRPr lang="es-PR" altLang="es-PR" i="1" dirty="0"/>
          </a:p>
          <a:p>
            <a:r>
              <a:rPr lang="es-PR" altLang="es-PR" b="1" dirty="0"/>
              <a:t>Medicina Clínica/Preventiva:</a:t>
            </a:r>
            <a:r>
              <a:rPr lang="es-PR" altLang="es-PR" i="1" dirty="0"/>
              <a:t> </a:t>
            </a:r>
            <a:r>
              <a:rPr lang="es-PR" altLang="es-PR" b="1" i="1" dirty="0"/>
              <a:t>Promoción de Salud -</a:t>
            </a:r>
            <a:r>
              <a:rPr lang="es-PR" altLang="es-PR" i="1" dirty="0"/>
              <a:t> Programas de Bienestar y Estilos de Vida Sanos: </a:t>
            </a:r>
            <a:r>
              <a:rPr lang="es-PR" altLang="es-PR" dirty="0"/>
              <a:t>Prescripción de Ejercicio, Fomento de Actividad Física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98753DB-51EA-4601-8336-0AF2B14E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04451" name="Line 3">
            <a:extLst>
              <a:ext uri="{FF2B5EF4-FFF2-40B4-BE49-F238E27FC236}">
                <a16:creationId xmlns:a16="http://schemas.microsoft.com/office/drawing/2014/main" id="{AB06675E-47E9-41F0-95BC-B73CB8338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AutoShape 4">
            <a:extLst>
              <a:ext uri="{FF2B5EF4-FFF2-40B4-BE49-F238E27FC236}">
                <a16:creationId xmlns:a16="http://schemas.microsoft.com/office/drawing/2014/main" id="{1CB8DEFA-A72D-4E45-BFB1-8F990966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19400"/>
            <a:ext cx="80772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4453" name="AutoShape 5">
            <a:extLst>
              <a:ext uri="{FF2B5EF4-FFF2-40B4-BE49-F238E27FC236}">
                <a16:creationId xmlns:a16="http://schemas.microsoft.com/office/drawing/2014/main" id="{862D43A6-012C-4EB9-B8E1-65B82C78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7A540BC5-B3D0-4640-A4D9-4825FB9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81534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</a:t>
            </a:r>
            <a:r>
              <a:rPr lang="es-PR" altLang="es-PR" sz="3000" b="1">
                <a:latin typeface="Arial" panose="020B0604020202020204" pitchFamily="34" charset="0"/>
              </a:rPr>
              <a:t>Intensidades de entrenamiento:</a:t>
            </a:r>
            <a:endParaRPr lang="es-PR" altLang="es-PR" sz="30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85-95% Frecuencia Cardíaca Máxima (FCmáx)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Indicaciones: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Atletas de tolerancia (e.g., corredores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 pedestres de medio fondo)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 i="1"/>
              <a:t> </a:t>
            </a:r>
            <a:r>
              <a:rPr lang="es-PR" altLang="es-PR" sz="3000" b="1">
                <a:latin typeface="Arial" panose="020B0604020202020204" pitchFamily="34" charset="0"/>
              </a:rPr>
              <a:t>Ventajas: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000" b="1">
                <a:latin typeface="Arial" panose="020B0604020202020204" pitchFamily="34" charset="0"/>
              </a:rPr>
              <a:t>  </a:t>
            </a:r>
            <a:r>
              <a:rPr lang="es-PR" altLang="es-PR" sz="3000" b="1" i="1"/>
              <a:t>Aumento en la capacidad para mantener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un ritmo constante de carrera</a:t>
            </a:r>
            <a:endParaRPr lang="es-PR" altLang="es-PR" sz="3000" b="1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C842768-5B29-417B-B207-D85644B1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446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B6818EDC-546D-4253-BEBC-FB8DD685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057400"/>
            <a:ext cx="8558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Entrenamiento Contínuo de Alta Intensidad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3">
            <a:extLst>
              <a:ext uri="{FF2B5EF4-FFF2-40B4-BE49-F238E27FC236}">
                <a16:creationId xmlns:a16="http://schemas.microsoft.com/office/drawing/2014/main" id="{FBF48FEF-3629-48AA-AD5A-B9C02F9F0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AutoShape 4">
            <a:extLst>
              <a:ext uri="{FF2B5EF4-FFF2-40B4-BE49-F238E27FC236}">
                <a16:creationId xmlns:a16="http://schemas.microsoft.com/office/drawing/2014/main" id="{CB3C6E8C-E46A-4EA6-9738-45BE9A8F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0"/>
            <a:ext cx="7924800" cy="3276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6500" name="AutoShape 5">
            <a:extLst>
              <a:ext uri="{FF2B5EF4-FFF2-40B4-BE49-F238E27FC236}">
                <a16:creationId xmlns:a16="http://schemas.microsoft.com/office/drawing/2014/main" id="{DA859D0C-BF09-490D-9874-F6B471D1F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954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6501" name="Text Box 6">
            <a:extLst>
              <a:ext uri="{FF2B5EF4-FFF2-40B4-BE49-F238E27FC236}">
                <a16:creationId xmlns:a16="http://schemas.microsoft.com/office/drawing/2014/main" id="{5F5BB483-FC1D-4A27-8513-9AF11313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696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Intensidades de entrenamiento:</a:t>
            </a:r>
            <a:endParaRPr lang="es-PR" altLang="es-PR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 i="1"/>
              <a:t>    60-80% Frecuencia Cardíaca Máxima (FCmáx)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Objetivo principal: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Entrenar en distancias o duraciones muy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largas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Desventajas: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b="1" i="1"/>
              <a:t>Molestias musculares y articulares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Traumas significativas</a:t>
            </a:r>
            <a:endParaRPr lang="es-PR" altLang="es-PR" b="1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AF117338-6BF0-4864-A35F-83F586C0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73213"/>
            <a:ext cx="6858000" cy="560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6503" name="Text Box 8">
            <a:extLst>
              <a:ext uri="{FF2B5EF4-FFF2-40B4-BE49-F238E27FC236}">
                <a16:creationId xmlns:a16="http://schemas.microsoft.com/office/drawing/2014/main" id="{3E28B7EC-39F0-4B6E-816E-C1982B7E2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286000"/>
            <a:ext cx="920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Entrenamiento Lento de Larga Distancia (LSD) *</a:t>
            </a:r>
            <a:endParaRPr lang="en-US" altLang="es-PR" sz="2400"/>
          </a:p>
        </p:txBody>
      </p:sp>
      <p:sp>
        <p:nvSpPr>
          <p:cNvPr id="106504" name="Rectangle 9">
            <a:extLst>
              <a:ext uri="{FF2B5EF4-FFF2-40B4-BE49-F238E27FC236}">
                <a16:creationId xmlns:a16="http://schemas.microsoft.com/office/drawing/2014/main" id="{67A66FFD-4FE6-4DA5-9EC5-D8A8B68CC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3">
            <a:extLst>
              <a:ext uri="{FF2B5EF4-FFF2-40B4-BE49-F238E27FC236}">
                <a16:creationId xmlns:a16="http://schemas.microsoft.com/office/drawing/2014/main" id="{9EFF3EB4-D26C-4944-9538-49CF19EA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AutoShape 4">
            <a:extLst>
              <a:ext uri="{FF2B5EF4-FFF2-40B4-BE49-F238E27FC236}">
                <a16:creationId xmlns:a16="http://schemas.microsoft.com/office/drawing/2014/main" id="{02A8CB77-EBBF-448B-AD28-F0250176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43175"/>
            <a:ext cx="79248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8548" name="AutoShape 5">
            <a:extLst>
              <a:ext uri="{FF2B5EF4-FFF2-40B4-BE49-F238E27FC236}">
                <a16:creationId xmlns:a16="http://schemas.microsoft.com/office/drawing/2014/main" id="{A906F14B-74C5-4D01-8A4D-3544CAD0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5181600" cy="838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8549" name="Text Box 6">
            <a:extLst>
              <a:ext uri="{FF2B5EF4-FFF2-40B4-BE49-F238E27FC236}">
                <a16:creationId xmlns:a16="http://schemas.microsoft.com/office/drawing/2014/main" id="{47929021-5CEA-4A09-8D68-4A051EDA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43175"/>
            <a:ext cx="7696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Poblaciones beneficiadas/Indicaciones: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b="1" i="1"/>
              <a:t>Individuos que buscan mantener una buena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aptitud física y salud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Atletas que compiten en deportes de equipo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cuyo fin es mejarar su nivel de aptitud 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tolerancia cardiorespiratoria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Deportistas que se encuentran que la fase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transitoria de su programa de entrenamiento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que solo desean mantener su condición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aeróbica</a:t>
            </a:r>
            <a:endParaRPr lang="es-PR" altLang="es-PR" b="1">
              <a:latin typeface="Arial" panose="020B0604020202020204" pitchFamily="34" charset="0"/>
            </a:endParaRP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8B7B3EB3-C106-4AC9-A8B1-8ADD23AC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95400"/>
            <a:ext cx="6858000" cy="560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1CE1AC6-FDB3-4AF4-A1EE-F0EC06D5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981200"/>
            <a:ext cx="806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Entrenamiento Lento de Larga Distancia (LSD) *</a:t>
            </a:r>
            <a:endParaRPr lang="en-US" altLang="es-PR" sz="2400"/>
          </a:p>
        </p:txBody>
      </p:sp>
      <p:sp>
        <p:nvSpPr>
          <p:cNvPr id="108552" name="Rectangle 9">
            <a:extLst>
              <a:ext uri="{FF2B5EF4-FFF2-40B4-BE49-F238E27FC236}">
                <a16:creationId xmlns:a16="http://schemas.microsoft.com/office/drawing/2014/main" id="{A60F5A1B-7C41-4BBC-90BA-B0ED0D5D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3">
            <a:extLst>
              <a:ext uri="{FF2B5EF4-FFF2-40B4-BE49-F238E27FC236}">
                <a16:creationId xmlns:a16="http://schemas.microsoft.com/office/drawing/2014/main" id="{58B559A7-B2D7-4347-80CC-1A685DAEB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AutoShape 4">
            <a:extLst>
              <a:ext uri="{FF2B5EF4-FFF2-40B4-BE49-F238E27FC236}">
                <a16:creationId xmlns:a16="http://schemas.microsoft.com/office/drawing/2014/main" id="{4A33326A-DEB5-467D-B6A8-0BAF1B156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9248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0596" name="AutoShape 5">
            <a:extLst>
              <a:ext uri="{FF2B5EF4-FFF2-40B4-BE49-F238E27FC236}">
                <a16:creationId xmlns:a16="http://schemas.microsoft.com/office/drawing/2014/main" id="{FC611CFC-B957-4BEE-846D-4A691E98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48006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0597" name="Text Box 6">
            <a:extLst>
              <a:ext uri="{FF2B5EF4-FFF2-40B4-BE49-F238E27FC236}">
                <a16:creationId xmlns:a16="http://schemas.microsoft.com/office/drawing/2014/main" id="{AB7A1FDC-D608-4EC8-A562-1C5D56B1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696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Descripción/Características:</a:t>
            </a:r>
            <a:endParaRPr lang="es-PR" altLang="es-PR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Ejercicio contínuo con intervalos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Duración</a:t>
            </a:r>
            <a:r>
              <a:rPr lang="es-PR" altLang="es-PR" b="1" i="1"/>
              <a:t>: 45 minutos o más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Intensidad</a:t>
            </a:r>
            <a:r>
              <a:rPr lang="es-PR" altLang="es-PR" b="1" i="1"/>
              <a:t>: De Alta a baja (eventualmente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aumentar velocidad a una alta)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Lugar</a:t>
            </a:r>
            <a:r>
              <a:rPr lang="es-PR" altLang="es-PR" b="1" i="1"/>
              <a:t>: El campo/colinas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Objetivo</a:t>
            </a:r>
            <a:r>
              <a:rPr lang="es-PR" altLang="es-PR" b="1" i="1"/>
              <a:t>: Diversión, forma libre de entrenar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Ventaja</a:t>
            </a:r>
            <a:r>
              <a:rPr lang="es-PR" altLang="es-PR" b="1" i="1"/>
              <a:t>: Proveee variedad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Atletas beneficiados</a:t>
            </a:r>
            <a:r>
              <a:rPr lang="es-PR" altLang="es-PR" b="1" i="1"/>
              <a:t>: Corredores de fondo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Origen</a:t>
            </a:r>
            <a:r>
              <a:rPr lang="es-PR" altLang="es-PR" b="1" i="1"/>
              <a:t>: Suecia, década de los treinta</a:t>
            </a:r>
            <a:endParaRPr lang="es-PR" altLang="es-PR" b="1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537308CE-5FB2-4A7C-9E25-3BA423C9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48768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0599" name="Text Box 8">
            <a:extLst>
              <a:ext uri="{FF2B5EF4-FFF2-40B4-BE49-F238E27FC236}">
                <a16:creationId xmlns:a16="http://schemas.microsoft.com/office/drawing/2014/main" id="{C38EC865-BACC-4B8C-855F-57FA1373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1720850"/>
            <a:ext cx="552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sz="2800" b="1"/>
              <a:t>* Fartlek (Juego de Velocidades) *</a:t>
            </a:r>
            <a:endParaRPr lang="en-US" altLang="es-PR" sz="2400"/>
          </a:p>
        </p:txBody>
      </p:sp>
      <p:sp>
        <p:nvSpPr>
          <p:cNvPr id="110600" name="Rectangle 9">
            <a:extLst>
              <a:ext uri="{FF2B5EF4-FFF2-40B4-BE49-F238E27FC236}">
                <a16:creationId xmlns:a16="http://schemas.microsoft.com/office/drawing/2014/main" id="{C14D1856-60A9-4955-B630-6956A6D8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18">
            <a:extLst>
              <a:ext uri="{FF2B5EF4-FFF2-40B4-BE49-F238E27FC236}">
                <a16:creationId xmlns:a16="http://schemas.microsoft.com/office/drawing/2014/main" id="{89415A31-DDE1-4690-B9EA-C9E758AF7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AutoShape 19">
            <a:extLst>
              <a:ext uri="{FF2B5EF4-FFF2-40B4-BE49-F238E27FC236}">
                <a16:creationId xmlns:a16="http://schemas.microsoft.com/office/drawing/2014/main" id="{B401D9FD-B808-4B23-AE89-DD929BA6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2644" name="AutoShape 20">
            <a:extLst>
              <a:ext uri="{FF2B5EF4-FFF2-40B4-BE49-F238E27FC236}">
                <a16:creationId xmlns:a16="http://schemas.microsoft.com/office/drawing/2014/main" id="{CC380398-B739-40BD-B338-D3B28F45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2645" name="Text Box 21">
            <a:extLst>
              <a:ext uri="{FF2B5EF4-FFF2-40B4-BE49-F238E27FC236}">
                <a16:creationId xmlns:a16="http://schemas.microsoft.com/office/drawing/2014/main" id="{1229C0B7-DE8F-4022-9354-5D9A619C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76538"/>
            <a:ext cx="76962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Consiste en realizar una serie de ejercicios/actividades específicas (diferentes) alrededor de un conjunto de estaciones (6 a 10)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a través de las cuales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 la persona progresa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 lo más rápidamente posible</a:t>
            </a:r>
            <a:endParaRPr lang="es-PR" altLang="es-PR" sz="3600" b="1"/>
          </a:p>
        </p:txBody>
      </p:sp>
      <p:sp>
        <p:nvSpPr>
          <p:cNvPr id="60438" name="Rectangle 22">
            <a:extLst>
              <a:ext uri="{FF2B5EF4-FFF2-40B4-BE49-F238E27FC236}">
                <a16:creationId xmlns:a16="http://schemas.microsoft.com/office/drawing/2014/main" id="{B5CF6EB0-78F3-47A0-AB69-05EEEE1A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2647" name="Text Box 23">
            <a:extLst>
              <a:ext uri="{FF2B5EF4-FFF2-40B4-BE49-F238E27FC236}">
                <a16:creationId xmlns:a16="http://schemas.microsoft.com/office/drawing/2014/main" id="{121EF6F6-78F7-48A1-9604-7D36921D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3516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Descripción General *</a:t>
            </a:r>
            <a:endParaRPr lang="en-US" altLang="es-PR" sz="2800"/>
          </a:p>
        </p:txBody>
      </p:sp>
      <p:sp>
        <p:nvSpPr>
          <p:cNvPr id="112648" name="Rectangle 24">
            <a:extLst>
              <a:ext uri="{FF2B5EF4-FFF2-40B4-BE49-F238E27FC236}">
                <a16:creationId xmlns:a16="http://schemas.microsoft.com/office/drawing/2014/main" id="{D8534CA7-22C0-425B-B741-DDB189CB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3">
            <a:extLst>
              <a:ext uri="{FF2B5EF4-FFF2-40B4-BE49-F238E27FC236}">
                <a16:creationId xmlns:a16="http://schemas.microsoft.com/office/drawing/2014/main" id="{D599725E-BFC3-4B08-B34C-85E50CF26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AutoShape 4">
            <a:extLst>
              <a:ext uri="{FF2B5EF4-FFF2-40B4-BE49-F238E27FC236}">
                <a16:creationId xmlns:a16="http://schemas.microsoft.com/office/drawing/2014/main" id="{C2C93547-1BC3-41C1-B21C-99985A4D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79248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4692" name="AutoShape 5">
            <a:extLst>
              <a:ext uri="{FF2B5EF4-FFF2-40B4-BE49-F238E27FC236}">
                <a16:creationId xmlns:a16="http://schemas.microsoft.com/office/drawing/2014/main" id="{260844F9-CD5F-4D31-99A5-5B1DE328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4693" name="Text Box 6">
            <a:extLst>
              <a:ext uri="{FF2B5EF4-FFF2-40B4-BE49-F238E27FC236}">
                <a16:creationId xmlns:a16="http://schemas.microsoft.com/office/drawing/2014/main" id="{30A9445B-3EFC-4ECB-9CDD-E41DB3D3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00338"/>
            <a:ext cx="8001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Se ejecutan una serie de ejercicios 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actividades en una secuencia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determinada (circuito)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Un circuito posee de 6 a 10 estaciones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Se realiza un ejercicio particular en cada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estación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Se requiere progresar a través del circuito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lo más rápidamente posible</a:t>
            </a:r>
            <a:endParaRPr lang="es-PR" altLang="es-PR" sz="2800" b="1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5B39814E-2FB1-44D0-A6CA-24CF297D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192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4695" name="Text Box 8">
            <a:extLst>
              <a:ext uri="{FF2B5EF4-FFF2-40B4-BE49-F238E27FC236}">
                <a16:creationId xmlns:a16="http://schemas.microsoft.com/office/drawing/2014/main" id="{91720FC5-E31C-4743-8B39-E65D34F77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5896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Características *</a:t>
            </a:r>
            <a:endParaRPr lang="en-US" altLang="es-PR" sz="2800"/>
          </a:p>
        </p:txBody>
      </p:sp>
      <p:sp>
        <p:nvSpPr>
          <p:cNvPr id="114696" name="Rectangle 9">
            <a:extLst>
              <a:ext uri="{FF2B5EF4-FFF2-40B4-BE49-F238E27FC236}">
                <a16:creationId xmlns:a16="http://schemas.microsoft.com/office/drawing/2014/main" id="{1A210B59-18DA-4F40-8B39-1951803E8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3">
            <a:extLst>
              <a:ext uri="{FF2B5EF4-FFF2-40B4-BE49-F238E27FC236}">
                <a16:creationId xmlns:a16="http://schemas.microsoft.com/office/drawing/2014/main" id="{EF245B80-8432-400E-A95E-DA5DBCBDF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AutoShape 4">
            <a:extLst>
              <a:ext uri="{FF2B5EF4-FFF2-40B4-BE49-F238E27FC236}">
                <a16:creationId xmlns:a16="http://schemas.microsoft.com/office/drawing/2014/main" id="{6B7E57E2-CA8C-43B5-B806-D3CBC606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83820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6740" name="AutoShape 5">
            <a:extLst>
              <a:ext uri="{FF2B5EF4-FFF2-40B4-BE49-F238E27FC236}">
                <a16:creationId xmlns:a16="http://schemas.microsoft.com/office/drawing/2014/main" id="{358616D3-643E-4C5E-A53B-E9B3FAF0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6741" name="Text Box 6">
            <a:extLst>
              <a:ext uri="{FF2B5EF4-FFF2-40B4-BE49-F238E27FC236}">
                <a16:creationId xmlns:a16="http://schemas.microsoft.com/office/drawing/2014/main" id="{DAC3F263-4F0E-4C0A-99E7-ACEBA494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44763"/>
            <a:ext cx="80010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3000" b="1">
                <a:latin typeface="Arial" panose="020B0604020202020204" pitchFamily="34" charset="0"/>
              </a:rPr>
              <a:t>Incremento modesto en la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capacidad/tolerancia aeróbica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Aumento en la fortaleza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Incremento en la tolerancia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Aumento en la flexibilidad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Incremento en masa corporal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Reducción en la grasa total del cuerpo  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7E89339E-BC0A-4DD2-BF9F-47EF7DB3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6743" name="Text Box 8">
            <a:extLst>
              <a:ext uri="{FF2B5EF4-FFF2-40B4-BE49-F238E27FC236}">
                <a16:creationId xmlns:a16="http://schemas.microsoft.com/office/drawing/2014/main" id="{92049E29-B308-4CDB-81CF-0C9E0638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35163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Beneficios/Adaptaciones *</a:t>
            </a:r>
            <a:endParaRPr lang="en-US" altLang="es-PR" sz="2800"/>
          </a:p>
        </p:txBody>
      </p:sp>
      <p:sp>
        <p:nvSpPr>
          <p:cNvPr id="116744" name="Rectangle 9">
            <a:extLst>
              <a:ext uri="{FF2B5EF4-FFF2-40B4-BE49-F238E27FC236}">
                <a16:creationId xmlns:a16="http://schemas.microsoft.com/office/drawing/2014/main" id="{BC4485A7-6E81-4953-A013-B4F6FB0F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3">
            <a:extLst>
              <a:ext uri="{FF2B5EF4-FFF2-40B4-BE49-F238E27FC236}">
                <a16:creationId xmlns:a16="http://schemas.microsoft.com/office/drawing/2014/main" id="{2EA7D5B0-FB8F-4F99-BA31-D6D09F3E7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90600"/>
            <a:ext cx="838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AutoShape 4">
            <a:extLst>
              <a:ext uri="{FF2B5EF4-FFF2-40B4-BE49-F238E27FC236}">
                <a16:creationId xmlns:a16="http://schemas.microsoft.com/office/drawing/2014/main" id="{387FA937-7AB9-4CA8-8B8E-8B3DCBDB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8788" name="AutoShape 5">
            <a:extLst>
              <a:ext uri="{FF2B5EF4-FFF2-40B4-BE49-F238E27FC236}">
                <a16:creationId xmlns:a16="http://schemas.microsoft.com/office/drawing/2014/main" id="{191EAFC0-C187-438B-AC91-553566D8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257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8789" name="Text Box 6">
            <a:extLst>
              <a:ext uri="{FF2B5EF4-FFF2-40B4-BE49-F238E27FC236}">
                <a16:creationId xmlns:a16="http://schemas.microsoft.com/office/drawing/2014/main" id="{01048D74-DCC3-4C51-A044-CD9E3CDD9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41588"/>
            <a:ext cx="87630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3100" b="1">
                <a:latin typeface="Arial" panose="020B0604020202020204" pitchFamily="34" charset="0"/>
              </a:rPr>
              <a:t>Descripción:</a:t>
            </a:r>
            <a:endParaRPr lang="es-PR" altLang="es-PR" sz="29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2900" b="1"/>
              <a:t>    </a:t>
            </a:r>
            <a:r>
              <a:rPr lang="es-PR" altLang="es-PR" sz="3000" b="1" i="1"/>
              <a:t>Representa un entrenamiento en circuito,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 i="1"/>
              <a:t>    combinado con el entrenamiento con resistencias</a:t>
            </a:r>
            <a:endParaRPr lang="es-PR" altLang="es-PR" sz="2900" b="1" i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Intensidad:</a:t>
            </a:r>
            <a:r>
              <a:rPr lang="es-PR" altLang="es-PR" sz="2900" b="1"/>
              <a:t> 4</a:t>
            </a:r>
            <a:r>
              <a:rPr lang="es-PR" altLang="es-PR" sz="3000" b="1" i="1"/>
              <a:t>0% - 60% de la fortaleza máxima</a:t>
            </a:r>
            <a:endParaRPr lang="es-PR" altLang="es-PR" sz="29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Duración:</a:t>
            </a:r>
            <a:r>
              <a:rPr lang="es-PR" altLang="es-PR" sz="2900" b="1"/>
              <a:t> </a:t>
            </a:r>
            <a:r>
              <a:rPr lang="es-PR" altLang="es-PR" sz="3000" b="1" i="1"/>
              <a:t>30 segundos</a:t>
            </a:r>
            <a:endParaRPr lang="es-PR" altLang="es-PR" sz="29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Intervalos de recuperación (reposo):</a:t>
            </a:r>
            <a:r>
              <a:rPr lang="es-PR" altLang="es-PR" sz="2900" b="1"/>
              <a:t> </a:t>
            </a:r>
            <a:r>
              <a:rPr lang="es-PR" altLang="es-PR" sz="3000" b="1" i="1"/>
              <a:t>15  seg.</a:t>
            </a:r>
            <a:r>
              <a:rPr lang="es-PR" altLang="es-PR" sz="2900" b="1" i="1"/>
              <a:t> 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# Estaciones:</a:t>
            </a:r>
            <a:r>
              <a:rPr lang="es-PR" altLang="es-PR" sz="2900" b="1"/>
              <a:t> </a:t>
            </a:r>
            <a:r>
              <a:rPr lang="es-PR" altLang="es-PR" sz="3000" b="1" i="1"/>
              <a:t>6 - 8</a:t>
            </a:r>
            <a:endParaRPr lang="es-PR" altLang="es-PR" sz="2900" b="1" i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 i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# Series (“sets”):</a:t>
            </a:r>
            <a:r>
              <a:rPr lang="es-PR" altLang="es-PR" sz="2900" b="1" i="1"/>
              <a:t> </a:t>
            </a:r>
            <a:r>
              <a:rPr lang="es-PR" altLang="es-PR" sz="3000" b="1" i="1"/>
              <a:t>2 - 3</a:t>
            </a:r>
            <a:endParaRPr lang="es-PR" altLang="es-PR" sz="3000" b="1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479322C4-26B1-4CE1-9E44-801F08A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4864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8791" name="Text Box 8">
            <a:extLst>
              <a:ext uri="{FF2B5EF4-FFF2-40B4-BE49-F238E27FC236}">
                <a16:creationId xmlns:a16="http://schemas.microsoft.com/office/drawing/2014/main" id="{11261DE6-7684-4BE7-A51A-632295B6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Entrenamiento con Resistencias en Circuito *</a:t>
            </a:r>
            <a:endParaRPr lang="en-US" altLang="es-PR" sz="2800"/>
          </a:p>
        </p:txBody>
      </p:sp>
      <p:sp>
        <p:nvSpPr>
          <p:cNvPr id="118792" name="Rectangle 9">
            <a:extLst>
              <a:ext uri="{FF2B5EF4-FFF2-40B4-BE49-F238E27FC236}">
                <a16:creationId xmlns:a16="http://schemas.microsoft.com/office/drawing/2014/main" id="{C5866D1C-DADA-4B51-9124-F33C51E1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48E6491-2C6A-43CB-B8E5-FA4FAA37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0835" name="Line 3">
            <a:extLst>
              <a:ext uri="{FF2B5EF4-FFF2-40B4-BE49-F238E27FC236}">
                <a16:creationId xmlns:a16="http://schemas.microsoft.com/office/drawing/2014/main" id="{55C874BA-6D89-418D-B9F1-A556B4E8A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AutoShape 5">
            <a:extLst>
              <a:ext uri="{FF2B5EF4-FFF2-40B4-BE49-F238E27FC236}">
                <a16:creationId xmlns:a16="http://schemas.microsoft.com/office/drawing/2014/main" id="{51247ECB-D43F-4F33-80AF-F6CA518F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6781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6126B9D-9116-453A-B0A7-1F962A90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63246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Diseño de la Investigación</a:t>
            </a:r>
            <a:endParaRPr lang="en-US" altLang="es-PR"/>
          </a:p>
        </p:txBody>
      </p:sp>
      <p:sp>
        <p:nvSpPr>
          <p:cNvPr id="120838" name="AutoShape 8">
            <a:extLst>
              <a:ext uri="{FF2B5EF4-FFF2-40B4-BE49-F238E27FC236}">
                <a16:creationId xmlns:a16="http://schemas.microsoft.com/office/drawing/2014/main" id="{AD5B4C3A-2E39-4104-9271-CF57B9C5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7010400" cy="2514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0839" name="Text Box 9">
            <a:extLst>
              <a:ext uri="{FF2B5EF4-FFF2-40B4-BE49-F238E27FC236}">
                <a16:creationId xmlns:a16="http://schemas.microsoft.com/office/drawing/2014/main" id="{F4D37063-7F14-40DE-814B-2383E24E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98900"/>
            <a:ext cx="65532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000" b="1">
                <a:latin typeface="Arial" panose="020B0604020202020204" pitchFamily="34" charset="0"/>
              </a:rPr>
              <a:t>Transversal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>
                <a:latin typeface="Arial" panose="020B0604020202020204" pitchFamily="34" charset="0"/>
              </a:rPr>
              <a:t>  (“cross-sectional”)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4000" b="1">
                <a:latin typeface="Arial" panose="020B0604020202020204" pitchFamily="34" charset="0"/>
              </a:rPr>
              <a:t> Longitidinal (“cohort”)  </a:t>
            </a:r>
            <a:endParaRPr lang="es-PR" altLang="es-PR" sz="4000">
              <a:latin typeface="Arial" panose="020B0604020202020204" pitchFamily="34" charset="0"/>
            </a:endParaRPr>
          </a:p>
        </p:txBody>
      </p:sp>
      <p:sp>
        <p:nvSpPr>
          <p:cNvPr id="120840" name="Text Box 10">
            <a:extLst>
              <a:ext uri="{FF2B5EF4-FFF2-40B4-BE49-F238E27FC236}">
                <a16:creationId xmlns:a16="http://schemas.microsoft.com/office/drawing/2014/main" id="{CCEBAC76-E010-4CB2-90E0-EEAC7400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55925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4000" b="1"/>
              <a:t>* Tipos de Diseño *</a:t>
            </a: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4">
            <a:extLst>
              <a:ext uri="{FF2B5EF4-FFF2-40B4-BE49-F238E27FC236}">
                <a16:creationId xmlns:a16="http://schemas.microsoft.com/office/drawing/2014/main" id="{17463453-9DFE-4674-8A8E-7C01D68D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34ACD25-D209-424A-804F-9475536B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2884" name="AutoShape 6">
            <a:extLst>
              <a:ext uri="{FF2B5EF4-FFF2-40B4-BE49-F238E27FC236}">
                <a16:creationId xmlns:a16="http://schemas.microsoft.com/office/drawing/2014/main" id="{27C15CA8-18CB-4C3E-BE26-81800797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51138"/>
            <a:ext cx="8382000" cy="3733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2885" name="Text Box 7">
            <a:extLst>
              <a:ext uri="{FF2B5EF4-FFF2-40B4-BE49-F238E27FC236}">
                <a16:creationId xmlns:a16="http://schemas.microsoft.com/office/drawing/2014/main" id="{8B2FC1E8-ED20-472F-8403-5258316D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84860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Descripción: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</a:t>
            </a:r>
            <a:r>
              <a:rPr lang="es-PR" altLang="es-PR" b="1" i="1"/>
              <a:t>Se llevan a cabo pruebas sobre una gran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sección cruzada de población en un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momento específico, y las diferencias entre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grupos individuales dentro de esta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población se usan para estimar los cambios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en cualquier variable fisiológica dada 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través del tiempo  </a:t>
            </a:r>
          </a:p>
        </p:txBody>
      </p:sp>
      <p:sp>
        <p:nvSpPr>
          <p:cNvPr id="122886" name="Text Box 8">
            <a:extLst>
              <a:ext uri="{FF2B5EF4-FFF2-40B4-BE49-F238E27FC236}">
                <a16:creationId xmlns:a16="http://schemas.microsoft.com/office/drawing/2014/main" id="{0AE48A91-42E1-4FC7-8122-7D8F741A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3600" b="1"/>
              <a:t>* Diseño TRANSVERSAL *</a:t>
            </a:r>
            <a:endParaRPr lang="en-US" altLang="es-PR" sz="3600"/>
          </a:p>
        </p:txBody>
      </p:sp>
      <p:sp>
        <p:nvSpPr>
          <p:cNvPr id="122887" name="Rectangle 9">
            <a:extLst>
              <a:ext uri="{FF2B5EF4-FFF2-40B4-BE49-F238E27FC236}">
                <a16:creationId xmlns:a16="http://schemas.microsoft.com/office/drawing/2014/main" id="{DDAE913E-F37E-4CA7-830C-FD7166D7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4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400" b="1">
                <a:solidFill>
                  <a:schemeClr val="tx2"/>
                </a:solidFill>
              </a:rPr>
            </a:br>
            <a:r>
              <a:rPr lang="en-US" altLang="es-PR" sz="34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2888" name="Line 11">
            <a:extLst>
              <a:ext uri="{FF2B5EF4-FFF2-40B4-BE49-F238E27FC236}">
                <a16:creationId xmlns:a16="http://schemas.microsoft.com/office/drawing/2014/main" id="{4BEAD4C5-B814-44E8-9979-FC32DB937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extLst>
              <a:ext uri="{FF2B5EF4-FFF2-40B4-BE49-F238E27FC236}">
                <a16:creationId xmlns:a16="http://schemas.microsoft.com/office/drawing/2014/main" id="{A0142D4F-5056-4341-9D90-0D0FBDDB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7467600" cy="1371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pic>
        <p:nvPicPr>
          <p:cNvPr id="14339" name="Picture 2" descr="F:\Exr-Phys\tiff\Ergometr\ergo1bt.tif">
            <a:extLst>
              <a:ext uri="{FF2B5EF4-FFF2-40B4-BE49-F238E27FC236}">
                <a16:creationId xmlns:a16="http://schemas.microsoft.com/office/drawing/2014/main" id="{218FF40E-D1F6-40CF-8B42-54F9EBFC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572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>
            <a:extLst>
              <a:ext uri="{FF2B5EF4-FFF2-40B4-BE49-F238E27FC236}">
                <a16:creationId xmlns:a16="http://schemas.microsoft.com/office/drawing/2014/main" id="{7F71CC54-7223-40CC-8C4B-CD40A1F6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(Desde la izquierda) Bengt Saltin, Anne Britt (técnico)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 y Phil Gollnick dirigiendo investigaciones en 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Gymnastik-och Idrottshogskolan (1992)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0662B699-AB7C-446B-B9F8-C56A7173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269038"/>
            <a:ext cx="85201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y texto reproducido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10),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3">
            <a:extLst>
              <a:ext uri="{FF2B5EF4-FFF2-40B4-BE49-F238E27FC236}">
                <a16:creationId xmlns:a16="http://schemas.microsoft.com/office/drawing/2014/main" id="{EA395ED1-081B-4739-9443-150F9240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555E73F-C154-4EE6-93F0-6F1CE49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4932" name="AutoShape 5">
            <a:extLst>
              <a:ext uri="{FF2B5EF4-FFF2-40B4-BE49-F238E27FC236}">
                <a16:creationId xmlns:a16="http://schemas.microsoft.com/office/drawing/2014/main" id="{E994B03B-8420-40AE-964F-807ABFF4B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3820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4933" name="Text Box 6">
            <a:extLst>
              <a:ext uri="{FF2B5EF4-FFF2-40B4-BE49-F238E27FC236}">
                <a16:creationId xmlns:a16="http://schemas.microsoft.com/office/drawing/2014/main" id="{0F96B8E2-EDE9-4A9D-A83B-8F1E8BFE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Características: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</a:t>
            </a:r>
            <a:r>
              <a:rPr lang="es-PR" altLang="es-PR" sz="3200" b="1" i="1"/>
              <a:t>Se recogen datos una sola vez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La población es diversa (heterogénea)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Basado en las variables fisiológicas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evaluadas, se realizan comparaciones 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inferencias entre los grupos de cada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población estudiada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Las conclusiones son extrapoladas a través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del tiempo</a:t>
            </a:r>
          </a:p>
        </p:txBody>
      </p:sp>
      <p:sp>
        <p:nvSpPr>
          <p:cNvPr id="124934" name="Text Box 7">
            <a:extLst>
              <a:ext uri="{FF2B5EF4-FFF2-40B4-BE49-F238E27FC236}">
                <a16:creationId xmlns:a16="http://schemas.microsoft.com/office/drawing/2014/main" id="{C37C1D89-D5B4-411B-B098-4DCEC0753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Diseño TRANSVERSAL *</a:t>
            </a:r>
            <a:endParaRPr lang="en-US" altLang="es-PR" sz="3600"/>
          </a:p>
        </p:txBody>
      </p:sp>
      <p:sp>
        <p:nvSpPr>
          <p:cNvPr id="124935" name="Rectangle 8">
            <a:extLst>
              <a:ext uri="{FF2B5EF4-FFF2-40B4-BE49-F238E27FC236}">
                <a16:creationId xmlns:a16="http://schemas.microsoft.com/office/drawing/2014/main" id="{DB913ECF-0A5F-4E66-B78B-3E69A169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8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4936" name="Line 9">
            <a:extLst>
              <a:ext uri="{FF2B5EF4-FFF2-40B4-BE49-F238E27FC236}">
                <a16:creationId xmlns:a16="http://schemas.microsoft.com/office/drawing/2014/main" id="{0C2D084B-25F8-471A-80CA-494955811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>
            <a:extLst>
              <a:ext uri="{FF2B5EF4-FFF2-40B4-BE49-F238E27FC236}">
                <a16:creationId xmlns:a16="http://schemas.microsoft.com/office/drawing/2014/main" id="{92DDA5EF-0CF4-48CA-83E4-0144C7D9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B1D851A-07D4-4AE2-AFCA-88218FF5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Investigación: TRANSVERSAL</a:t>
            </a:r>
            <a:endParaRPr lang="en-US" altLang="es-PR" sz="2800"/>
          </a:p>
        </p:txBody>
      </p:sp>
      <p:sp>
        <p:nvSpPr>
          <p:cNvPr id="126980" name="AutoShape 4">
            <a:extLst>
              <a:ext uri="{FF2B5EF4-FFF2-40B4-BE49-F238E27FC236}">
                <a16:creationId xmlns:a16="http://schemas.microsoft.com/office/drawing/2014/main" id="{1851B33E-8CCF-4EE6-8A28-9628D5B0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84400"/>
            <a:ext cx="8458200" cy="44434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F96DA019-87F0-4075-A0BA-9A596DCEA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90678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Hipótesis: </a:t>
            </a:r>
            <a:r>
              <a:rPr lang="es-PR" altLang="es-PR" sz="2800" b="1" i="1"/>
              <a:t>Corredores pedestres de fondo aumentan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 i="1"/>
              <a:t>   la Lipoproteína de Alta Densidad (HDL-C)  sanguínea</a:t>
            </a:r>
            <a:r>
              <a:rPr lang="es-PR" altLang="es-PR" sz="28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sz="2800" b="1" i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Se llevan a cabo pruebas fisiológicas de sujetos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en los siguientes grupos:</a:t>
            </a:r>
            <a:endParaRPr lang="es-PR" altLang="es-PR" sz="2800" b="1" i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</a:t>
            </a:r>
            <a:r>
              <a:rPr lang="es-PR" altLang="es-PR" b="1" i="1"/>
              <a:t>No corren ningún millaje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 48 kilómetros (30 millas)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97 kilómetros (60 millas)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148 kilómetros (90 millas) por smana</a:t>
            </a:r>
            <a:endParaRPr lang="es-PR" altLang="es-PR" sz="3200" b="1" i="1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Se comparan resultados de cada grupo: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</a:t>
            </a:r>
            <a:r>
              <a:rPr lang="es-PR" altLang="es-PR" sz="2800" b="1" i="1"/>
              <a:t>Esto se basa en el nivel de ejercutoria de la carrera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sz="2800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Se derivan conclusiones/inferencias</a:t>
            </a:r>
            <a:endParaRPr lang="es-PR" altLang="es-PR" sz="2800" b="1" i="1"/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3D59E1D0-AEFB-4BDC-8055-94063D916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76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Ejemplo *</a:t>
            </a:r>
            <a:endParaRPr lang="en-US" altLang="es-PR" sz="3600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B7BFC7F1-BFB2-470E-AD3A-349C584C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8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6984" name="Line 8">
            <a:extLst>
              <a:ext uri="{FF2B5EF4-FFF2-40B4-BE49-F238E27FC236}">
                <a16:creationId xmlns:a16="http://schemas.microsoft.com/office/drawing/2014/main" id="{32BB2658-6404-4871-A652-699304235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>
            <a:extLst>
              <a:ext uri="{FF2B5EF4-FFF2-40B4-BE49-F238E27FC236}">
                <a16:creationId xmlns:a16="http://schemas.microsoft.com/office/drawing/2014/main" id="{B178C6AB-4733-4FB2-BCFB-371AE830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5F8E6D9-AA62-4F68-9F48-4DF55FE2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9028" name="AutoShape 4">
            <a:extLst>
              <a:ext uri="{FF2B5EF4-FFF2-40B4-BE49-F238E27FC236}">
                <a16:creationId xmlns:a16="http://schemas.microsoft.com/office/drawing/2014/main" id="{4BE98F4B-1E16-45CE-A9F4-1B1B3BAFE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83820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589809CB-B104-4D8C-9F34-E4E5CDB8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11500"/>
            <a:ext cx="7848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FFFF00"/>
              </a:buClr>
              <a:buSzPct val="125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000" b="1">
                <a:latin typeface="Arial" panose="020B0604020202020204" pitchFamily="34" charset="0"/>
              </a:rPr>
              <a:t>Descripción: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4000" b="1" i="1"/>
              <a:t>Los participantes son sometidos a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 prueba una o más veces después de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las pruebas iniciales para medir sus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cambios a lo largo del tiempo </a:t>
            </a:r>
          </a:p>
        </p:txBody>
      </p:sp>
      <p:sp>
        <p:nvSpPr>
          <p:cNvPr id="129030" name="Text Box 6">
            <a:extLst>
              <a:ext uri="{FF2B5EF4-FFF2-40B4-BE49-F238E27FC236}">
                <a16:creationId xmlns:a16="http://schemas.microsoft.com/office/drawing/2014/main" id="{3683DB2E-0416-4B31-9E6D-FBEA370A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3600" b="1"/>
              <a:t>* Diseño LONGITUDINAL *</a:t>
            </a:r>
            <a:endParaRPr lang="en-US" altLang="es-PR" sz="3600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6B32FB8D-7626-4CF7-9240-9C5033F3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PR" sz="34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400" b="1">
                <a:solidFill>
                  <a:schemeClr val="tx2"/>
                </a:solidFill>
              </a:rPr>
            </a:br>
            <a:r>
              <a:rPr lang="en-US" altLang="es-PR" sz="34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0C9174D7-FB6B-4D4C-84D1-7FE211D75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>
            <a:extLst>
              <a:ext uri="{FF2B5EF4-FFF2-40B4-BE49-F238E27FC236}">
                <a16:creationId xmlns:a16="http://schemas.microsoft.com/office/drawing/2014/main" id="{9170F582-7337-4007-B3C8-FCA856BE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FE83EB5-35D2-4B15-AE9A-77F18CD3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9EAD9809-074E-4D97-BCA1-072AEF31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3820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2CCB012A-7744-42C9-9570-F2CEA792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Características: </a:t>
            </a:r>
            <a:r>
              <a:rPr lang="es-PR" altLang="es-PR" b="1" i="1">
                <a:latin typeface="Arial" panose="020B0604020202020204" pitchFamily="34" charset="0"/>
              </a:rPr>
              <a:t>Diseño más preciso</a:t>
            </a:r>
            <a:endParaRPr lang="es-PR" altLang="es-PR" b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</a:t>
            </a:r>
            <a:r>
              <a:rPr lang="es-PR" altLang="es-PR" sz="3200" b="1" i="1"/>
              <a:t>Se realizan pruebas iniciales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repiten las pruebas una o más veces a lo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largo de un tiempo dado (se recogen datos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a intervalos)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comparan los cambios (las variables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fisiológicas evaluadas) individuales de los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resultados de las diferentes  pruebas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postulan conclusiones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20DFBE66-BB4B-43D3-A90B-72CFABDF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Diseño LONGITUDINAL *</a:t>
            </a:r>
            <a:endParaRPr lang="en-US" altLang="es-PR" sz="3600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FB5459AF-7AD2-41D3-9FAC-92C1BBA1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1080" name="Line 8">
            <a:extLst>
              <a:ext uri="{FF2B5EF4-FFF2-40B4-BE49-F238E27FC236}">
                <a16:creationId xmlns:a16="http://schemas.microsoft.com/office/drawing/2014/main" id="{92246B66-19F7-43E9-B93F-38016615E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>
            <a:extLst>
              <a:ext uri="{FF2B5EF4-FFF2-40B4-BE49-F238E27FC236}">
                <a16:creationId xmlns:a16="http://schemas.microsoft.com/office/drawing/2014/main" id="{9B63B45D-0A73-4BF1-9365-B9CF8D4F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229600" cy="609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A7CAB8E-96B4-4AD7-AEF8-37920A9B6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15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Investigación: LONGUTUDINAL</a:t>
            </a:r>
            <a:endParaRPr lang="en-US" altLang="es-PR" sz="2800"/>
          </a:p>
        </p:txBody>
      </p:sp>
      <p:sp>
        <p:nvSpPr>
          <p:cNvPr id="133124" name="AutoShape 4">
            <a:extLst>
              <a:ext uri="{FF2B5EF4-FFF2-40B4-BE49-F238E27FC236}">
                <a16:creationId xmlns:a16="http://schemas.microsoft.com/office/drawing/2014/main" id="{941F0802-2C11-4DC7-9DE2-B5D83BED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32000"/>
            <a:ext cx="8382000" cy="4521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3125" name="Text Box 5">
            <a:extLst>
              <a:ext uri="{FF2B5EF4-FFF2-40B4-BE49-F238E27FC236}">
                <a16:creationId xmlns:a16="http://schemas.microsoft.com/office/drawing/2014/main" id="{AF4BB15F-79F4-4422-BB8A-719E62BC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80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2700" b="1">
                <a:latin typeface="Arial" panose="020B0604020202020204" pitchFamily="34" charset="0"/>
              </a:rPr>
              <a:t>Hipótesis: </a:t>
            </a:r>
            <a:r>
              <a:rPr lang="es-PR" altLang="es-PR" sz="2700" b="1" i="1"/>
              <a:t>Corredores pedestres de fondo aumentan la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 i="1"/>
              <a:t>   Lipoproteína de Alta Densidad (HDL-C) sanguínea</a:t>
            </a:r>
            <a:r>
              <a:rPr lang="es-PR" altLang="es-PR" sz="27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 i="1">
                <a:latin typeface="Arial" panose="020B0604020202020204" pitchFamily="34" charset="0"/>
              </a:rPr>
              <a:t> </a:t>
            </a:r>
            <a:r>
              <a:rPr lang="es-PR" altLang="es-PR" sz="2700" b="1">
                <a:latin typeface="Arial" panose="020B0604020202020204" pitchFamily="34" charset="0"/>
              </a:rPr>
              <a:t>Población: (Selecionada al azar)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>
                <a:latin typeface="Arial" panose="020B0604020202020204" pitchFamily="34" charset="0"/>
              </a:rPr>
              <a:t>   </a:t>
            </a:r>
            <a:r>
              <a:rPr lang="es-PR" altLang="es-PR" sz="2700" b="1" i="1"/>
              <a:t>40 sujetos no entrenados (20 control  y 20 experimental)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>
                <a:latin typeface="Arial" panose="020B0604020202020204" pitchFamily="34" charset="0"/>
              </a:rPr>
              <a:t> Diseño:</a:t>
            </a:r>
            <a:endParaRPr lang="es-PR" altLang="es-PR" sz="2700" b="1" i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Intervención: 20 Corren distancias prolongadas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Control (comparar): 20 sujetos que no entrenarán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</a:t>
            </a:r>
            <a:r>
              <a:rPr lang="es-PR" altLang="es-PR" sz="2700" b="1" i="1" u="sng"/>
              <a:t>Duración</a:t>
            </a:r>
            <a:r>
              <a:rPr lang="es-PR" altLang="es-PR" sz="2700" b="1" i="1"/>
              <a:t>: 12 meses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</a:t>
            </a:r>
            <a:r>
              <a:rPr lang="es-PR" altLang="es-PR" sz="2700" b="1" i="1" u="sng"/>
              <a:t>Pruebas (muestras de sangre)</a:t>
            </a:r>
            <a:r>
              <a:rPr lang="es-PR" altLang="es-PR" sz="2700" b="1" i="1"/>
              <a:t>: Inicial y luego cada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2700" b="1" i="1"/>
              <a:t>    tres meses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 i="1"/>
              <a:t> </a:t>
            </a:r>
            <a:r>
              <a:rPr lang="es-PR" altLang="es-PR" sz="2700" b="1">
                <a:latin typeface="Arial" panose="020B0604020202020204" pitchFamily="34" charset="0"/>
              </a:rPr>
              <a:t>Se comparan resultados: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 i="1"/>
              <a:t>   Los cambios en HDL-C a través de cada período</a:t>
            </a: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EF28E6E4-A311-40A1-A365-18C63D21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2600" b="1"/>
              <a:t>* Ejemplo *</a:t>
            </a:r>
            <a:endParaRPr lang="en-US" altLang="es-PR" sz="2600"/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1A60FE63-7737-4C33-9F1A-08814CB9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26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600" b="1">
                <a:solidFill>
                  <a:schemeClr val="tx2"/>
                </a:solidFill>
              </a:rPr>
            </a:br>
            <a:r>
              <a:rPr lang="en-US" altLang="es-PR" sz="26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953F39EE-9B65-4D3F-BFB0-F0036227B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87327E3-3B23-4FE4-ABB8-0F8AC052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5171" name="Line 3">
            <a:extLst>
              <a:ext uri="{FF2B5EF4-FFF2-40B4-BE49-F238E27FC236}">
                <a16:creationId xmlns:a16="http://schemas.microsoft.com/office/drawing/2014/main" id="{C66594F2-F84F-4F42-BAFE-48B63A502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AutoShape 4">
            <a:extLst>
              <a:ext uri="{FF2B5EF4-FFF2-40B4-BE49-F238E27FC236}">
                <a16:creationId xmlns:a16="http://schemas.microsoft.com/office/drawing/2014/main" id="{A2568500-78AC-4134-87C6-8EE7D09D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6781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AD7012E3-DBE1-46E1-A082-F428AA3F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3246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Diseño de la Investigación</a:t>
            </a:r>
            <a:endParaRPr lang="en-US" altLang="es-PR"/>
          </a:p>
        </p:txBody>
      </p:sp>
      <p:sp>
        <p:nvSpPr>
          <p:cNvPr id="135174" name="AutoShape 6">
            <a:extLst>
              <a:ext uri="{FF2B5EF4-FFF2-40B4-BE49-F238E27FC236}">
                <a16:creationId xmlns:a16="http://schemas.microsoft.com/office/drawing/2014/main" id="{EBAC0F12-B267-47D1-A467-58091AD0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7010400" cy="2514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91583891-2D59-44BB-92CB-9624F5B4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733800"/>
            <a:ext cx="6096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400" b="1">
                <a:latin typeface="Arial" panose="020B0604020202020204" pitchFamily="34" charset="0"/>
              </a:rPr>
              <a:t>Laboratorio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4400" b="1">
                <a:latin typeface="Arial" panose="020B0604020202020204" pitchFamily="34" charset="0"/>
              </a:rPr>
              <a:t> Campo (“Field”)</a:t>
            </a:r>
            <a:endParaRPr lang="es-PR" altLang="es-PR" sz="4400">
              <a:latin typeface="Arial" panose="020B0604020202020204" pitchFamily="34" charset="0"/>
            </a:endParaRPr>
          </a:p>
        </p:txBody>
      </p:sp>
      <p:sp>
        <p:nvSpPr>
          <p:cNvPr id="135176" name="Text Box 8">
            <a:extLst>
              <a:ext uri="{FF2B5EF4-FFF2-40B4-BE49-F238E27FC236}">
                <a16:creationId xmlns:a16="http://schemas.microsoft.com/office/drawing/2014/main" id="{3821A76B-F988-4DE2-A877-9A8730F6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4000" b="1"/>
              <a:t>* Lugares de Investigación *</a:t>
            </a: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4715E071-1084-43E6-9D9F-3EFEDDD0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60525"/>
            <a:ext cx="38862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A9CA0D9-5FB8-4B96-BBC5-BF3354AF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89125"/>
            <a:ext cx="3886200" cy="44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LABORATORIO</a:t>
            </a:r>
            <a:endParaRPr lang="en-US" altLang="es-PR"/>
          </a:p>
        </p:txBody>
      </p:sp>
      <p:sp>
        <p:nvSpPr>
          <p:cNvPr id="137220" name="AutoShape 4">
            <a:extLst>
              <a:ext uri="{FF2B5EF4-FFF2-40B4-BE49-F238E27FC236}">
                <a16:creationId xmlns:a16="http://schemas.microsoft.com/office/drawing/2014/main" id="{772F18B2-C13C-49BA-8443-B7E69A74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153400" cy="3048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ED37B611-3271-44AD-A22A-C7AC56AA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1050"/>
            <a:ext cx="822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Son más precisas: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Char char="»"/>
            </a:pPr>
            <a:r>
              <a:rPr lang="es-PR" altLang="es-PR" sz="3600" b="1">
                <a:latin typeface="Arial" panose="020B0604020202020204" pitchFamily="34" charset="0"/>
              </a:rPr>
              <a:t>  </a:t>
            </a:r>
            <a:r>
              <a:rPr lang="es-PR" altLang="es-PR" sz="3600" b="1" i="1"/>
              <a:t>Pemiten emplear material más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  especializado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600" b="1" i="1"/>
              <a:t>  Se pueden controlar las condiciones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s-PR" altLang="es-PR" sz="3600" b="1" i="1"/>
              <a:t>    más cuidadosamente</a:t>
            </a: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2C754D50-3D98-42D5-A43F-BEE24DE7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98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Ventajas *</a:t>
            </a:r>
            <a:endParaRPr lang="en-US" altLang="es-PR" sz="3600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2194EFA5-F1D0-4A60-80DB-04BD01CC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325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7224" name="Line 8">
            <a:extLst>
              <a:ext uri="{FF2B5EF4-FFF2-40B4-BE49-F238E27FC236}">
                <a16:creationId xmlns:a16="http://schemas.microsoft.com/office/drawing/2014/main" id="{D04F9C86-CD32-4D6F-9892-B2D02E099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9225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>
            <a:extLst>
              <a:ext uri="{FF2B5EF4-FFF2-40B4-BE49-F238E27FC236}">
                <a16:creationId xmlns:a16="http://schemas.microsoft.com/office/drawing/2014/main" id="{151272AB-768B-43D8-B0F4-138386B2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38862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263E0-83DF-4D9E-9A83-62D8B789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3886200" cy="44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LABORATORIO</a:t>
            </a:r>
            <a:endParaRPr lang="en-US" altLang="es-PR"/>
          </a:p>
        </p:txBody>
      </p:sp>
      <p:sp>
        <p:nvSpPr>
          <p:cNvPr id="139268" name="AutoShape 4">
            <a:extLst>
              <a:ext uri="{FF2B5EF4-FFF2-40B4-BE49-F238E27FC236}">
                <a16:creationId xmlns:a16="http://schemas.microsoft.com/office/drawing/2014/main" id="{70996EDA-E704-45D2-B85A-E5DCCAD7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305800" cy="3657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F6881587-84C7-42BC-B202-548DEC7F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22575"/>
            <a:ext cx="82296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 </a:t>
            </a:r>
            <a:r>
              <a:rPr lang="es-PR" altLang="es-PR" b="1">
                <a:latin typeface="Arial" panose="020B0604020202020204" pitchFamily="34" charset="0"/>
              </a:rPr>
              <a:t>Son más costosas</a:t>
            </a:r>
            <a:endParaRPr lang="es-PR" altLang="es-PR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Requieren material, equipo y un lugar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especializado</a:t>
            </a:r>
            <a:endParaRPr lang="es-PR" altLang="es-PR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 i="1">
                <a:latin typeface="Arial" panose="020B0604020202020204" pitchFamily="34" charset="0"/>
              </a:rPr>
              <a:t>  </a:t>
            </a:r>
            <a:r>
              <a:rPr lang="es-PR" altLang="es-PR" b="1">
                <a:latin typeface="Arial" panose="020B0604020202020204" pitchFamily="34" charset="0"/>
              </a:rPr>
              <a:t>Toman más tiempo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Los investigadores requieren estar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entrenados en técnicas especializadas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de laboratorio</a:t>
            </a:r>
            <a:endParaRPr lang="es-PR" altLang="es-PR" sz="3900" b="1" i="1"/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8B2497AC-A632-4D3B-A2E5-DFC52D3D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Desventajas *</a:t>
            </a:r>
            <a:endParaRPr lang="en-US" altLang="es-PR" sz="3600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18B79FAA-3A77-45F0-A26D-C308414F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9272" name="Line 8">
            <a:extLst>
              <a:ext uri="{FF2B5EF4-FFF2-40B4-BE49-F238E27FC236}">
                <a16:creationId xmlns:a16="http://schemas.microsoft.com/office/drawing/2014/main" id="{79209B17-835C-4E56-B9B3-DE803E8BA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795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>
            <a:extLst>
              <a:ext uri="{FF2B5EF4-FFF2-40B4-BE49-F238E27FC236}">
                <a16:creationId xmlns:a16="http://schemas.microsoft.com/office/drawing/2014/main" id="{1BA58FD3-ACAF-48C4-8CA3-189262E6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45720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EDBF6AA-1A0A-44D8-9C9A-A2A68B1D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426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CAMPO (“FIELD”)</a:t>
            </a:r>
            <a:endParaRPr lang="en-US" altLang="es-PR"/>
          </a:p>
        </p:txBody>
      </p:sp>
      <p:sp>
        <p:nvSpPr>
          <p:cNvPr id="141316" name="AutoShape 4">
            <a:extLst>
              <a:ext uri="{FF2B5EF4-FFF2-40B4-BE49-F238E27FC236}">
                <a16:creationId xmlns:a16="http://schemas.microsoft.com/office/drawing/2014/main" id="{ADADC9FC-1D53-41AE-A9CE-BA491F4D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19400"/>
            <a:ext cx="8001000" cy="3657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059CDAB3-C378-46E3-AD3E-0194DD8F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22575"/>
            <a:ext cx="777240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Son más prácticas: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S</a:t>
            </a:r>
            <a:r>
              <a:rPr lang="es-PR" altLang="es-PR" sz="3200" b="1" i="1"/>
              <a:t>on mas fáciles de administar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Son menos costosas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Simulan el ambiente real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administran en cualquier lugar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(e.g., pista de correr, piscina, etc)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pueden aplicar a muchas personas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200" b="1" i="1"/>
              <a:t>    en poco tiempo</a:t>
            </a: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86EAA2DA-CED6-4C40-BB34-FA812070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</a:t>
            </a:r>
            <a:r>
              <a:rPr lang="en-US" altLang="es-PR" sz="3400" b="1"/>
              <a:t>* Ventajas *</a:t>
            </a:r>
            <a:endParaRPr lang="en-US" altLang="es-PR" sz="3400"/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0956B804-36D4-4558-9247-4DE42678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41320" name="Line 8">
            <a:extLst>
              <a:ext uri="{FF2B5EF4-FFF2-40B4-BE49-F238E27FC236}">
                <a16:creationId xmlns:a16="http://schemas.microsoft.com/office/drawing/2014/main" id="{DA0023ED-DF52-4900-960B-081C34591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795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>
            <a:extLst>
              <a:ext uri="{FF2B5EF4-FFF2-40B4-BE49-F238E27FC236}">
                <a16:creationId xmlns:a16="http://schemas.microsoft.com/office/drawing/2014/main" id="{FF3F4577-E5ED-4AF7-87FA-62CF0C3B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45720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42FAB18-0A41-4591-AE1B-9B6DBD91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52600"/>
            <a:ext cx="426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CAMPO (“FIELD”)</a:t>
            </a:r>
            <a:endParaRPr lang="en-US" altLang="es-PR"/>
          </a:p>
        </p:txBody>
      </p:sp>
      <p:sp>
        <p:nvSpPr>
          <p:cNvPr id="143364" name="AutoShape 4">
            <a:extLst>
              <a:ext uri="{FF2B5EF4-FFF2-40B4-BE49-F238E27FC236}">
                <a16:creationId xmlns:a16="http://schemas.microsoft.com/office/drawing/2014/main" id="{677A824B-2552-4972-8141-4BE80527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9248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43365" name="Text Box 5">
            <a:extLst>
              <a:ext uri="{FF2B5EF4-FFF2-40B4-BE49-F238E27FC236}">
                <a16:creationId xmlns:a16="http://schemas.microsoft.com/office/drawing/2014/main" id="{85A40A3F-9F30-498C-831F-73412C4A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7375"/>
            <a:ext cx="77724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40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3800" b="1">
                <a:latin typeface="Arial" panose="020B0604020202020204" pitchFamily="34" charset="0"/>
              </a:rPr>
              <a:t>Menos precisión: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Char char="»"/>
            </a:pPr>
            <a:r>
              <a:rPr lang="es-PR" altLang="es-PR" sz="3800" b="1">
                <a:latin typeface="Arial" panose="020B0604020202020204" pitchFamily="34" charset="0"/>
              </a:rPr>
              <a:t>  </a:t>
            </a:r>
            <a:r>
              <a:rPr lang="es-PR" altLang="es-PR" sz="3800" b="1" i="1"/>
              <a:t>No existe un control apropiado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 i="1"/>
              <a:t>    de variables  externas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Char char="»"/>
            </a:pPr>
            <a:r>
              <a:rPr lang="es-PR" altLang="es-PR" sz="3800" b="1" i="1"/>
              <a:t> Dependen de estimaciones o 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 b="1" i="1"/>
              <a:t>   extrapolaciones</a:t>
            </a:r>
            <a:endParaRPr lang="es-PR" altLang="es-PR" sz="3200" b="1" i="1"/>
          </a:p>
        </p:txBody>
      </p:sp>
      <p:sp>
        <p:nvSpPr>
          <p:cNvPr id="143366" name="Text Box 6">
            <a:extLst>
              <a:ext uri="{FF2B5EF4-FFF2-40B4-BE49-F238E27FC236}">
                <a16:creationId xmlns:a16="http://schemas.microsoft.com/office/drawing/2014/main" id="{192341D9-9990-4C41-AC6C-2A4324B8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Desventajas *</a:t>
            </a:r>
            <a:endParaRPr lang="en-US" altLang="es-PR" sz="3600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ED6C510A-1AC7-46C8-9A36-1BCE1551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43368" name="Line 8">
            <a:extLst>
              <a:ext uri="{FF2B5EF4-FFF2-40B4-BE49-F238E27FC236}">
                <a16:creationId xmlns:a16="http://schemas.microsoft.com/office/drawing/2014/main" id="{014EF1D2-032C-4BA1-A54F-6758ED438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557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326BB2A3-1442-4D60-B393-E1809D3F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5105400" cy="1371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5C4945AD-DBA2-4AC3-BC2E-E1B7988C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El analizador de gases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 </a:t>
            </a:r>
            <a:r>
              <a:rPr lang="es-PR" altLang="es-PR" sz="3600" b="1" i="1"/>
              <a:t>Per Scholander</a:t>
            </a:r>
            <a:endParaRPr lang="es-PR" altLang="es-PR" sz="3600" b="1"/>
          </a:p>
        </p:txBody>
      </p:sp>
      <p:pic>
        <p:nvPicPr>
          <p:cNvPr id="16388" name="Picture 5" descr="F:\Exr-Phys\tiff\Ergometr\Scho1bt.tif">
            <a:extLst>
              <a:ext uri="{FF2B5EF4-FFF2-40B4-BE49-F238E27FC236}">
                <a16:creationId xmlns:a16="http://schemas.microsoft.com/office/drawing/2014/main" id="{FFB9E496-AF11-4B3F-A6EB-60B337A6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28600"/>
            <a:ext cx="42592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141AA1E4-78C6-447C-BC89-9972E281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24600"/>
            <a:ext cx="8482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8),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F42FFE6-92B9-46FF-BB1E-D9588BF3F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066800"/>
          </a:xfrm>
        </p:spPr>
        <p:txBody>
          <a:bodyPr/>
          <a:lstStyle/>
          <a:p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s-PR" altLang="es-PR" sz="3200" b="1" i="1"/>
              <a:t>Efectos Agudos vs. Crónicos del Ejercicio</a:t>
            </a:r>
            <a:endParaRPr lang="en-US" altLang="es-PR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7125C463-241F-4A8E-A8E9-9ABB3BD52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7">
            <a:extLst>
              <a:ext uri="{FF2B5EF4-FFF2-40B4-BE49-F238E27FC236}">
                <a16:creationId xmlns:a16="http://schemas.microsoft.com/office/drawing/2014/main" id="{543FD2AA-B65F-42FC-AA7E-7A8D064A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8437" name="AutoShape 8">
            <a:extLst>
              <a:ext uri="{FF2B5EF4-FFF2-40B4-BE49-F238E27FC236}">
                <a16:creationId xmlns:a16="http://schemas.microsoft.com/office/drawing/2014/main" id="{DB265C7D-F72A-43C5-B918-FFF970EE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55626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2A6DBA98-B2F6-4FB6-96EC-915F3749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50292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Respuestas Agudas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id="{FDAD1751-B6A9-4A7C-8D75-832F2808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05200"/>
            <a:ext cx="7620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5400" b="1"/>
              <a:t>Cambios fisiológicos inmediátos durante una sesión de ejercicio</a:t>
            </a:r>
            <a:endParaRPr lang="es-PR" altLang="es-PR" sz="540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5922EF7-A334-416D-A300-EC4664BB0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/>
          <a:lstStyle/>
          <a:p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200" b="1" i="1"/>
              <a:t>Efectos Agudos vs. Crónicos del Ejercicio</a:t>
            </a:r>
            <a:endParaRPr lang="en-US" altLang="es-PR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9187E22F-89AC-4223-9ABA-E2D11F93B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804E6A23-5834-4BA8-817D-E8E07E3A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004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C46E1FB2-380C-4EFB-8C05-46DAA96E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5867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1498CB8-6E94-4B10-86B2-22318C7D0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54864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Respuestas Crónicas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8FE0CAB4-BF54-4F0E-8E2F-C60E00C5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762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800" b="1"/>
              <a:t>Cambios fisiológicos a largo plazo durante repetidas sesiones de ejercicios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800" b="1"/>
              <a:t>(entrenamiento)</a:t>
            </a:r>
            <a:endParaRPr lang="es-PR" altLang="es-PR" sz="480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FF0000"/>
      </a:dk2>
      <a:lt2>
        <a:srgbClr val="FFFF00"/>
      </a:lt2>
      <a:accent1>
        <a:srgbClr val="00CC99"/>
      </a:accent1>
      <a:accent2>
        <a:srgbClr val="3333CC"/>
      </a:accent2>
      <a:accent3>
        <a:srgbClr val="FF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R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R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3850</Words>
  <Application>Microsoft Office PowerPoint</Application>
  <PresentationFormat>On-screen Show (4:3)</PresentationFormat>
  <Paragraphs>628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CommonBullets</vt:lpstr>
      <vt:lpstr>Times New Roman</vt:lpstr>
      <vt:lpstr>Default Design</vt:lpstr>
      <vt:lpstr>FISIOLOGÍA DEL EJERCICIO: Introducción a la Fisiología del Esfuerzo y del Deporte</vt:lpstr>
      <vt:lpstr>FISIOLOGÍA DEL EJERCICIO: CONCEPTOS BÁSICOS</vt:lpstr>
      <vt:lpstr>FISIOLOGÍA DEL EJERCICIO: CONCEPTOS BÁSICOS</vt:lpstr>
      <vt:lpstr>FISIOLOGÍA DEL EJERCICIO: TRASFONDO HISTÓRICO</vt:lpstr>
      <vt:lpstr>FISIOLOGÍA DEL EJERCICIO: BASE PARA OTROS CAMPOS</vt:lpstr>
      <vt:lpstr>PowerPoint Presentation</vt:lpstr>
      <vt:lpstr>PowerPoint Presentation</vt:lpstr>
      <vt:lpstr>FISIOLOGÍA DEL EJERCICIO: Efectos Agudos vs. Crónicos del Ejercicio</vt:lpstr>
      <vt:lpstr>FISIOLOGÍA DEL EJERCICIO: Efectos Agudos vs. Crónicos del Ejercicio</vt:lpstr>
      <vt:lpstr>PowerPoint Presentation</vt:lpstr>
      <vt:lpstr>PowerPoint Presentation</vt:lpstr>
      <vt:lpstr>PowerPoint Presentation</vt:lpstr>
      <vt:lpstr>Variaciones en la Respuesta de la Frecuencia Cardíaca durante una Prueba Ergométrica de Correr a 14 km. h-1 sobre una Banda Sinfín con Alteraciones Ambientales</vt:lpstr>
      <vt:lpstr>PowerPoint Presentation</vt:lpstr>
      <vt:lpstr>Un Ejemplo de Variaciones Diurnas sobre la Frecuencia Cardíaca Durante el Reposo y Ejercicio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Multimedia-Desktop  &amp; Web Publishing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Fisiología del Esfuerzo y del Deporte</dc:title>
  <dc:creator>Edgar Lopategui</dc:creator>
  <cp:lastModifiedBy>Edgar Lopategui Corsino</cp:lastModifiedBy>
  <cp:revision>277</cp:revision>
  <cp:lastPrinted>1999-08-29T21:06:50Z</cp:lastPrinted>
  <dcterms:created xsi:type="dcterms:W3CDTF">1999-08-22T16:07:30Z</dcterms:created>
  <dcterms:modified xsi:type="dcterms:W3CDTF">2022-03-04T01:52:09Z</dcterms:modified>
</cp:coreProperties>
</file>