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845" r:id="rId3"/>
    <p:sldId id="855" r:id="rId4"/>
    <p:sldId id="856" r:id="rId5"/>
    <p:sldId id="857" r:id="rId6"/>
    <p:sldId id="858" r:id="rId7"/>
    <p:sldId id="847" r:id="rId8"/>
    <p:sldId id="848" r:id="rId9"/>
    <p:sldId id="849" r:id="rId10"/>
    <p:sldId id="850" r:id="rId11"/>
    <p:sldId id="851" r:id="rId12"/>
    <p:sldId id="852" r:id="rId13"/>
    <p:sldId id="853" r:id="rId14"/>
    <p:sldId id="830" r:id="rId15"/>
    <p:sldId id="831" r:id="rId16"/>
    <p:sldId id="832" r:id="rId17"/>
    <p:sldId id="833" r:id="rId18"/>
    <p:sldId id="859" r:id="rId19"/>
    <p:sldId id="834" r:id="rId20"/>
    <p:sldId id="835" r:id="rId21"/>
    <p:sldId id="836" r:id="rId22"/>
    <p:sldId id="837" r:id="rId23"/>
    <p:sldId id="838" r:id="rId24"/>
    <p:sldId id="839" r:id="rId25"/>
    <p:sldId id="840" r:id="rId26"/>
    <p:sldId id="841" r:id="rId27"/>
    <p:sldId id="842" r:id="rId28"/>
    <p:sldId id="828" r:id="rId29"/>
    <p:sldId id="604" r:id="rId30"/>
  </p:sldIdLst>
  <p:sldSz cx="9144000" cy="6858000" type="screen4x3"/>
  <p:notesSz cx="6985000" cy="9283700"/>
  <p:custDataLst>
    <p:tags r:id="rId3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47A"/>
    <a:srgbClr val="441D61"/>
    <a:srgbClr val="58267E"/>
    <a:srgbClr val="4F2270"/>
    <a:srgbClr val="CC0099"/>
    <a:srgbClr val="FF0000"/>
    <a:srgbClr val="000000"/>
    <a:srgbClr val="3C3C62"/>
    <a:srgbClr val="E6E6E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6434" autoAdjust="0"/>
  </p:normalViewPr>
  <p:slideViewPr>
    <p:cSldViewPr>
      <p:cViewPr varScale="1">
        <p:scale>
          <a:sx n="65" d="100"/>
          <a:sy n="65" d="100"/>
        </p:scale>
        <p:origin x="17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708505-7F88-4CF7-9A45-194EFB5A3B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710DA-53A4-4A9E-8391-63441D65C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C10FD0-ACC4-416C-B47B-9C8921CEDF26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FC620-29FF-4089-95A0-C1D104A9D5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25EC8-50AA-4060-B86E-E6ECA9507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6F3582BC-BE05-44E8-B840-FF72D2237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8D48CC-EE0D-42C2-91AA-BB17A2A40D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C7E3D-E485-4D38-87A4-4C3E209212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E9E0D7-A74B-4E35-AA32-EEB17CBC49B7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8958D37-51CE-4CDA-901B-885DC4842F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FB5C91-E69F-4AB6-A16C-BBDFA30A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3217B-207D-49CA-BB30-6D8710E932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5CFAB-D5BE-4B80-904B-BBB5FAC6F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026281D3-C5ED-4C88-A66F-A1760CDAE837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D15323AE-CDC4-41CD-A51A-B4FB6E329B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C7597021-B23B-4EF5-A8F7-530BAE1215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4629D5D7-A7A2-4DC5-B244-255F8E34D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D86FC36-C533-445C-A549-62BD315016FB}" type="slidenum">
              <a:rPr lang="es-PR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>
            <a:extLst>
              <a:ext uri="{FF2B5EF4-FFF2-40B4-BE49-F238E27FC236}">
                <a16:creationId xmlns:a16="http://schemas.microsoft.com/office/drawing/2014/main" id="{62153942-0712-4D78-96CC-E6D253E98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8D34F80F-0FFB-4AF8-BC56-6F863C8BB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>
            <a:extLst>
              <a:ext uri="{FF2B5EF4-FFF2-40B4-BE49-F238E27FC236}">
                <a16:creationId xmlns:a16="http://schemas.microsoft.com/office/drawing/2014/main" id="{3987A46A-E1EC-483F-AE7C-8ED0B6E6DF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3098800E-E8ED-43B7-9700-6FB82623B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>
            <a:extLst>
              <a:ext uri="{FF2B5EF4-FFF2-40B4-BE49-F238E27FC236}">
                <a16:creationId xmlns:a16="http://schemas.microsoft.com/office/drawing/2014/main" id="{8FB3B56B-5D5C-45C1-82F8-D8EA320672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86D78CA9-0BB8-4DD0-A0B9-ABCFE5BE0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>
            <a:extLst>
              <a:ext uri="{FF2B5EF4-FFF2-40B4-BE49-F238E27FC236}">
                <a16:creationId xmlns:a16="http://schemas.microsoft.com/office/drawing/2014/main" id="{43A69312-381C-40EA-A862-57A292517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9ACF2BB6-EF94-4F0A-B1C1-9DB5696A6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CB465D9E-CA1F-4908-B0AD-8CBA41149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8A22A3D1-E181-430A-BD34-CF82F3DE5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B9AF936E-3643-42A6-B340-7CEF5B796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631B73F5-A6E5-44DA-BD83-F6F130409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>
            <a:extLst>
              <a:ext uri="{FF2B5EF4-FFF2-40B4-BE49-F238E27FC236}">
                <a16:creationId xmlns:a16="http://schemas.microsoft.com/office/drawing/2014/main" id="{545B7794-268C-4CC2-B16B-B1FE28F608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1E084BCF-4A0B-42C3-9178-B8900EBC7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E440C85D-8C47-4841-A25A-80BD4F458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15CA5B9B-4A96-48CB-B0B7-FE5D1D2C1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E440C85D-8C47-4841-A25A-80BD4F458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15CA5B9B-4A96-48CB-B0B7-FE5D1D2C1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960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C96A07A0-4203-43D7-8577-B0457EE7F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E54D2621-6325-4E7D-BB45-C9E4A217F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AB9B76DF-C496-4EDF-B488-7B3ECE18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802222D3-856B-48E3-B1CB-34765028C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78FD83F7-A50A-45CF-9144-2BA2347517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01F4C359-02D5-4E64-B2F2-FB4AB0EB0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223E58B1-CFE7-4AF0-AA5C-BCC555657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39F299BF-8FDD-4139-B883-09B58C7B4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>
            <a:extLst>
              <a:ext uri="{FF2B5EF4-FFF2-40B4-BE49-F238E27FC236}">
                <a16:creationId xmlns:a16="http://schemas.microsoft.com/office/drawing/2014/main" id="{7FD4282E-4725-47BA-9FA7-B793223DB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FA16B3FD-2433-411A-A581-1A90D7004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0CC7D49A-A7DC-4CE4-8D18-46E41705C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81B5287E-874C-4C83-BE27-B9C11588E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>
            <a:extLst>
              <a:ext uri="{FF2B5EF4-FFF2-40B4-BE49-F238E27FC236}">
                <a16:creationId xmlns:a16="http://schemas.microsoft.com/office/drawing/2014/main" id="{C8C2ACBA-3588-4A01-A88D-6908AEDF1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0EE636E9-E97D-402E-A886-5E985B1C1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>
            <a:extLst>
              <a:ext uri="{FF2B5EF4-FFF2-40B4-BE49-F238E27FC236}">
                <a16:creationId xmlns:a16="http://schemas.microsoft.com/office/drawing/2014/main" id="{8E88CDEF-A469-4D3D-9837-CC4AF1A35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31E75CDF-3CAA-4044-BD09-B451D40DF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B6731202-5791-44C0-B156-9D4E0C59F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CB7CC215-9388-4E67-A369-01014BB5D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10075"/>
            <a:ext cx="51244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Slide Image Placeholder 1">
            <a:extLst>
              <a:ext uri="{FF2B5EF4-FFF2-40B4-BE49-F238E27FC236}">
                <a16:creationId xmlns:a16="http://schemas.microsoft.com/office/drawing/2014/main" id="{E5904310-F9F7-4C03-826C-68F9D19FE9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9667" name="Notes Placeholder 2">
            <a:extLst>
              <a:ext uri="{FF2B5EF4-FFF2-40B4-BE49-F238E27FC236}">
                <a16:creationId xmlns:a16="http://schemas.microsoft.com/office/drawing/2014/main" id="{D9AFF574-801F-4D15-A829-4CB46AACD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369668" name="Slide Number Placeholder 3">
            <a:extLst>
              <a:ext uri="{FF2B5EF4-FFF2-40B4-BE49-F238E27FC236}">
                <a16:creationId xmlns:a16="http://schemas.microsoft.com/office/drawing/2014/main" id="{6ABA9421-9CD3-4CAA-B3C2-EA12D4800C9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EB0B4B57-2483-4D2A-AFF6-CB95A890A86A}" type="slidenum">
              <a:rPr lang="es-PR" altLang="en-US" sz="1200">
                <a:latin typeface="Calibri" panose="020F0502020204030204" pitchFamily="34" charset="0"/>
              </a:rPr>
              <a:pPr eaLnBrk="1" hangingPunct="1"/>
              <a:t>28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92526224-5F09-4FE7-ADA1-363F8342F7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A1AA5516-418D-41F1-A908-114D6E22BF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n-US"/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38FEB5E0-9270-4DE0-8BA5-3051952B1F4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66DF76C6-3CA2-486E-8605-A479DE14C8F0}" type="slidenum">
              <a:rPr lang="es-PR" altLang="en-US" sz="1200">
                <a:latin typeface="Calibri" panose="020F0502020204030204" pitchFamily="34" charset="0"/>
              </a:rPr>
              <a:pPr eaLnBrk="1" hangingPunct="1"/>
              <a:t>29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AB9B76DF-C496-4EDF-B488-7B3ECE18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802222D3-856B-48E3-B1CB-34765028C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69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AB9B76DF-C496-4EDF-B488-7B3ECE18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802222D3-856B-48E3-B1CB-34765028C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28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AB9B76DF-C496-4EDF-B488-7B3ECE18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802222D3-856B-48E3-B1CB-34765028C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1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AB9B76DF-C496-4EDF-B488-7B3ECE18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802222D3-856B-48E3-B1CB-34765028C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61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>
            <a:extLst>
              <a:ext uri="{FF2B5EF4-FFF2-40B4-BE49-F238E27FC236}">
                <a16:creationId xmlns:a16="http://schemas.microsoft.com/office/drawing/2014/main" id="{9A304828-04E2-415B-B6AC-B176E4EC7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B9C1A0DF-7587-4506-A89F-6D2B5E06A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E1C9A8A8-214B-428D-96F3-87023B2EF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0D63B468-B0BB-4E65-9C84-F93B65314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0E273F32-DE1C-4AF0-B81C-4A43FD564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E9B1C10C-358B-408A-8E46-7B69EA5FA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C3F217-757C-415F-8EAF-B0C9A83A38F8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 descr="saludmed-com_Ban_PPT-MASTER-1_v01">
            <a:extLst>
              <a:ext uri="{FF2B5EF4-FFF2-40B4-BE49-F238E27FC236}">
                <a16:creationId xmlns:a16="http://schemas.microsoft.com/office/drawing/2014/main" id="{A22CF8CC-346D-42CF-9792-0771EA1EAE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5372E7-35AB-47E7-80BA-8F6776E04F64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AC5E4E-8BF2-4B66-9DDE-BDAA9C1A76CC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A7B160D-AD50-4D5A-86E8-A5E1185D6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A9F4FFAE-F2AC-4DBE-BF9F-CE78F373AF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r>
              <a:rPr lang="es-PR" sz="1200" dirty="0" err="1">
                <a:latin typeface="Arial" charset="0"/>
              </a:rPr>
              <a:t>Saludmed</a:t>
            </a:r>
            <a:r>
              <a:rPr lang="es-PR" sz="1200" dirty="0">
                <a:latin typeface="Arial" charset="0"/>
              </a:rPr>
              <a:t> 2022, por </a:t>
            </a:r>
            <a:r>
              <a:rPr lang="es-PR" sz="1200" b="1" i="1" dirty="0">
                <a:latin typeface="Arial" charset="0"/>
                <a:hlinkClick r:id="rId4"/>
              </a:rPr>
              <a:t>Edgar Lopategui Corsino</a:t>
            </a:r>
            <a:r>
              <a:rPr lang="es-PR" sz="1200" dirty="0">
                <a:latin typeface="Arial" charset="0"/>
              </a:rPr>
              <a:t>, se encuentra bajo una licencia </a:t>
            </a:r>
            <a:r>
              <a:rPr lang="es-PR" sz="1200" i="1" dirty="0">
                <a:latin typeface="Arial" charset="0"/>
                <a:hlinkClick r:id="rId5"/>
              </a:rPr>
              <a:t>"Creative </a:t>
            </a:r>
            <a:r>
              <a:rPr lang="es-PR" sz="1200" i="1" dirty="0" err="1">
                <a:latin typeface="Arial" charset="0"/>
                <a:hlinkClick r:id="rId5"/>
              </a:rPr>
              <a:t>Commons</a:t>
            </a:r>
            <a:r>
              <a:rPr lang="es-PR" sz="1200" i="1" dirty="0">
                <a:latin typeface="Arial" charset="0"/>
                <a:hlinkClick r:id="rId5"/>
              </a:rPr>
              <a:t>"</a:t>
            </a:r>
            <a:r>
              <a:rPr lang="es-PR" sz="1200" dirty="0">
                <a:latin typeface="Arial" charset="0"/>
              </a:rPr>
              <a:t>, </a:t>
            </a:r>
          </a:p>
          <a:p>
            <a:pPr>
              <a:defRPr/>
            </a:pPr>
            <a:r>
              <a:rPr lang="es-PR" sz="1200" dirty="0">
                <a:latin typeface="Arial" charset="0"/>
              </a:rPr>
              <a:t>de tipo: </a:t>
            </a:r>
            <a:r>
              <a:rPr lang="es-PR" sz="1200" b="1" i="1" dirty="0">
                <a:latin typeface="Arial" charset="0"/>
                <a:hlinkClick r:id="rId5"/>
              </a:rPr>
              <a:t>Reconocimiento-</a:t>
            </a:r>
            <a:r>
              <a:rPr lang="es-PR" sz="1200" b="1" i="1" dirty="0" err="1">
                <a:latin typeface="Arial" charset="0"/>
                <a:hlinkClick r:id="rId5"/>
              </a:rPr>
              <a:t>NoComercial</a:t>
            </a:r>
            <a:r>
              <a:rPr lang="es-PR" sz="1200" b="1" i="1" dirty="0">
                <a:latin typeface="Arial" charset="0"/>
                <a:hlinkClick r:id="rId5"/>
              </a:rPr>
              <a:t>-Sin Obras Derivadas 3.0.  Licencia de Puerto Rico</a:t>
            </a:r>
            <a:r>
              <a:rPr lang="es-PR" sz="1200" dirty="0">
                <a:latin typeface="Arial" charset="0"/>
              </a:rPr>
              <a:t>.  </a:t>
            </a:r>
          </a:p>
          <a:p>
            <a:pPr>
              <a:defRPr/>
            </a:pPr>
            <a:r>
              <a:rPr lang="es-PR" sz="1200" dirty="0">
                <a:latin typeface="Arial" charset="0"/>
              </a:rPr>
              <a:t>Basado en las páginas publicadas para el sitio Web: </a:t>
            </a:r>
            <a:r>
              <a:rPr lang="es-PR" sz="1200" b="1" i="1" dirty="0">
                <a:latin typeface="Arial" charset="0"/>
                <a:hlinkClick r:id="rId4"/>
              </a:rPr>
              <a:t>www.saludmed.com</a:t>
            </a:r>
            <a:r>
              <a:rPr lang="es-PR" sz="1200" dirty="0">
                <a:latin typeface="Arial" charset="0"/>
              </a:rPr>
              <a:t>.</a:t>
            </a:r>
            <a:endParaRPr lang="es-PR" sz="1800" dirty="0"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Slide Number Placeholder 28">
            <a:extLst>
              <a:ext uri="{FF2B5EF4-FFF2-40B4-BE49-F238E27FC236}">
                <a16:creationId xmlns:a16="http://schemas.microsoft.com/office/drawing/2014/main" id="{BCE2FB6B-1EF8-42F2-BFDA-FD66DC3CE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2F8DFB-C09D-4A5E-AE28-403B8655DFF5}" type="slidenum">
              <a:rPr lang="es-PR" altLang="en-US"/>
              <a:pPr/>
              <a:t>‹#›</a:t>
            </a:fld>
            <a:endParaRPr lang="es-PR" altLang="en-US"/>
          </a:p>
        </p:txBody>
      </p:sp>
      <p:pic>
        <p:nvPicPr>
          <p:cNvPr id="23" name="Picture 22" descr="A picture containing table, sitting, dark, light&#10;&#10;Description automatically generated">
            <a:extLst>
              <a:ext uri="{FF2B5EF4-FFF2-40B4-BE49-F238E27FC236}">
                <a16:creationId xmlns:a16="http://schemas.microsoft.com/office/drawing/2014/main" id="{95BC600D-61EC-444F-B295-802DAA2025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13744"/>
            <a:ext cx="1907544" cy="19075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Picture 23" descr="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87615EA3-4C06-4783-9873-359D2446654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24748"/>
            <a:ext cx="2478785" cy="16525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5" name="Rectangle 43">
            <a:extLst>
              <a:ext uri="{FF2B5EF4-FFF2-40B4-BE49-F238E27FC236}">
                <a16:creationId xmlns:a16="http://schemas.microsoft.com/office/drawing/2014/main" id="{4A37C510-0E40-4A09-AE0C-057E2041893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6" name="Rectangle 44">
            <a:extLst>
              <a:ext uri="{FF2B5EF4-FFF2-40B4-BE49-F238E27FC236}">
                <a16:creationId xmlns:a16="http://schemas.microsoft.com/office/drawing/2014/main" id="{ECCB9CF8-6E0D-4ED8-BA56-249B3DC9DA1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ED08E4F7-C89A-4446-AEAB-883FD663BDE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" name="Rectangle 46">
            <a:extLst>
              <a:ext uri="{FF2B5EF4-FFF2-40B4-BE49-F238E27FC236}">
                <a16:creationId xmlns:a16="http://schemas.microsoft.com/office/drawing/2014/main" id="{D446B4FF-4C82-4BFA-A835-0666A38A18B3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9" name="Rectangle 47">
            <a:extLst>
              <a:ext uri="{FF2B5EF4-FFF2-40B4-BE49-F238E27FC236}">
                <a16:creationId xmlns:a16="http://schemas.microsoft.com/office/drawing/2014/main" id="{690F8D5F-33B8-4C87-A497-9170DF8717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0" name="Rectangle 48">
            <a:extLst>
              <a:ext uri="{FF2B5EF4-FFF2-40B4-BE49-F238E27FC236}">
                <a16:creationId xmlns:a16="http://schemas.microsoft.com/office/drawing/2014/main" id="{06688F9F-41D6-4F5D-8A0D-0300E12F63D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 useBgFill="1">
        <p:nvSpPr>
          <p:cNvPr id="31" name="Rounded Rectangle 49">
            <a:extLst>
              <a:ext uri="{FF2B5EF4-FFF2-40B4-BE49-F238E27FC236}">
                <a16:creationId xmlns:a16="http://schemas.microsoft.com/office/drawing/2014/main" id="{7B1FA008-291E-4AF0-BB59-D52EEEF83E24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2" name="Rounded Rectangle 50">
            <a:extLst>
              <a:ext uri="{FF2B5EF4-FFF2-40B4-BE49-F238E27FC236}">
                <a16:creationId xmlns:a16="http://schemas.microsoft.com/office/drawing/2014/main" id="{B1C5A000-A976-4033-A95B-C26C72A3D6A4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3" name="Date Placeholder 27">
            <a:extLst>
              <a:ext uri="{FF2B5EF4-FFF2-40B4-BE49-F238E27FC236}">
                <a16:creationId xmlns:a16="http://schemas.microsoft.com/office/drawing/2014/main" id="{CF30C4ED-6C56-452E-BA43-B09E836C700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D670-8927-4002-AA8A-AEC71105CD9F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34" name="Footer Placeholder 16">
            <a:extLst>
              <a:ext uri="{FF2B5EF4-FFF2-40B4-BE49-F238E27FC236}">
                <a16:creationId xmlns:a16="http://schemas.microsoft.com/office/drawing/2014/main" id="{488BDF57-25A0-4F96-838A-BC3E2D94C5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7485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8E3464F-1A1F-48C9-A836-B17DDA1D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41FD-B186-465E-BD70-159D8CDE61B5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6EC2441-7C7D-4F6A-AFF3-F3B71414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7B13FED-E1F2-40CA-8069-424D14A6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F138-726C-420A-873E-21525FEBFDA6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07887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5C5994C-3489-4120-9E0E-CBF866A7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6F63-2755-47CD-B91D-BCF8E61E8356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1260C0C-921D-45A2-95EE-F1C36B68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CD56CD6-0E22-4482-BE6D-2865E0AA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CD3A-7057-41F9-924F-70E030906607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47364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56614-CA50-4527-885D-36D97CC39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50A21-1835-4697-8698-8496EE692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50E37-32AE-4C2C-8ADC-0BA16669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FCBE10-2778-442F-858F-1715495707A1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0D90-7D02-4556-9074-B1D94B30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A3798-CE70-4537-91F2-716929B7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</p:spPr>
        <p:txBody>
          <a:bodyPr/>
          <a:lstStyle>
            <a:lvl1pPr>
              <a:defRPr/>
            </a:lvl1pPr>
          </a:lstStyle>
          <a:p>
            <a:fld id="{85E71F81-4FD5-4F35-8D69-5537BB9867DD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2855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102EF68-9B95-4938-AD0C-693110A9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AC31-59D2-4DAB-B3DA-EA477589E070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2B8ADC5-8C22-47F5-B245-058D0CFC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8156826-8EB1-4E54-8060-61306AC8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661FC-7355-4BFF-BE74-BC967FC33A7D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92353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72BDE0E-0EF5-462D-899C-6B709090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D6CC-3E4C-48EB-BA13-F79D70769726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0073975-AD4E-49D1-9F41-E1A86AB38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68512EE-95EC-44FF-9405-DBAD4D1C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00A6B-BEEE-4425-BC60-82B52249C51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18630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C53FF77-A1C6-4819-B4C7-D8B5A461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6E29-7D9C-4466-A84D-9E5C2AD09841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77696B9-8D64-4C82-B857-D7878339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20D6DC7-8FB2-4327-9122-87CB2A36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8C423-503F-43B9-8A38-1EAD7ED9F858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43071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CB0AA5-B4DC-40F0-BCE1-8056B8B883C9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6E680250-A675-4BBD-AE01-A6DB3838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25EFF1-7AD3-4450-8D08-D4000638A346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9B0C795C-E1AC-4F22-8468-6507F3FFDBC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23CD3777-CD55-4428-90FA-CB00D3EC364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 useBgFill="1">
        <p:nvSpPr>
          <p:cNvPr id="12" name="Rounded Rectangle 40">
            <a:extLst>
              <a:ext uri="{FF2B5EF4-FFF2-40B4-BE49-F238E27FC236}">
                <a16:creationId xmlns:a16="http://schemas.microsoft.com/office/drawing/2014/main" id="{CC2564FD-1391-4575-B78D-DE89BF99923B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41">
            <a:extLst>
              <a:ext uri="{FF2B5EF4-FFF2-40B4-BE49-F238E27FC236}">
                <a16:creationId xmlns:a16="http://schemas.microsoft.com/office/drawing/2014/main" id="{80309278-9DDE-4259-8DC8-A53869CD4791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1115C5-D510-44C5-8681-E3F7E47ED512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0D8656-6B93-4959-A23E-95565FFE9305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87F16C-72E6-45A6-BDE3-F038D0E28D1A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BD7F2E-515C-483A-80AD-04094D344337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4AB5E0-06CA-4D2E-98B3-0DD3DD1410CC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7B516D-A8BF-47C7-81D0-75ABA87F9DDF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 descr="saludmed-com_Ban_PPT-MASTER-2_v01">
            <a:extLst>
              <a:ext uri="{FF2B5EF4-FFF2-40B4-BE49-F238E27FC236}">
                <a16:creationId xmlns:a16="http://schemas.microsoft.com/office/drawing/2014/main" id="{FD927E82-5C2A-4BD7-BABE-BDA59FB48E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A388A83D-23C4-46D3-B5C6-55B2E373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590478-3A68-44F4-87A2-D0E5DEB7B4B1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A99E88F7-0FC2-4C15-BDA9-2BE85E39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E1B6F1A4-F2F9-41BE-AF8B-E4CCBE2A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9B5E0-AD54-4BEF-9C05-B12C3546FC38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3905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250C55-03A6-4E0B-95C4-7DEB2E94B571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6AF6C78-2FE0-4BA7-B087-DA29A6A1F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BB50F-2F72-4B8E-B0C0-17E4078A7A2E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AC0CBD56-E76D-4D2A-99FF-BFC557CA1D5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6D4B95F4-0C0F-4D51-81B6-96C1B10BDD8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 useBgFill="1">
        <p:nvSpPr>
          <p:cNvPr id="8" name="Rounded Rectangle 40">
            <a:extLst>
              <a:ext uri="{FF2B5EF4-FFF2-40B4-BE49-F238E27FC236}">
                <a16:creationId xmlns:a16="http://schemas.microsoft.com/office/drawing/2014/main" id="{609D4605-A7F0-4AA3-A5F5-872210489040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41">
            <a:extLst>
              <a:ext uri="{FF2B5EF4-FFF2-40B4-BE49-F238E27FC236}">
                <a16:creationId xmlns:a16="http://schemas.microsoft.com/office/drawing/2014/main" id="{3F958659-B1EF-4E9B-A11D-4A2007E67B6F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727378-53EC-49F6-BE2D-CFA357B403C3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68ED7-1469-4A12-9F22-FAA82EA21AC3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CAF0ED-BE26-479A-817C-44E130552B30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CC51D0-5AA7-4D32-B220-7D42F24404DB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ADE5AA-6607-4E42-AC0E-114A35DDC6C6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DDE802-1CB6-4BD7-9500-AB9E1B95A68D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 descr="saludmed-com_Ban_PPT-MASTER-2_v01">
            <a:extLst>
              <a:ext uri="{FF2B5EF4-FFF2-40B4-BE49-F238E27FC236}">
                <a16:creationId xmlns:a16="http://schemas.microsoft.com/office/drawing/2014/main" id="{605F2645-BB86-4C40-8360-5B39AE1E25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F383D55-D8C1-4069-B55F-81DBBC21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BF5F1-DF47-4C74-8311-655C20541F9D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F7E5AFEB-0670-44A4-BA6F-C7036B0F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97E6BAA-BFFE-4067-A66E-D854CA23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BFB05-683F-4754-A039-3135EEE68695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58621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42BD8605-DE2C-4848-A94C-8C8DAC4D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BB48-DE66-4EF8-BB13-CBAB276E9174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F87C06-C7FA-4689-8A45-0133F672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EBE0E26-3D51-4A18-8949-205C7516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E20C-F520-4999-B5EE-5C797754454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10985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E313740-3649-413C-B47B-F42D61F9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5A9D-D5D0-4486-9E91-4300102825C7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8A3C36D-F12D-46A4-9DE6-14197864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FF2C344-87A9-43F5-8212-93565AF0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6C18B-117C-4A0E-9226-28E4B4A7CD98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0177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173FE15-A58E-4374-A2EA-D5DDEFA9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9776-DA57-43BE-B885-5BBDF624BAE5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4CE9C10-5F5C-489B-927F-25BAC3DB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DB7650F-AA34-4F2E-AF5F-1CF62F93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49E2-2BB7-4FA0-9388-EA1972DB109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4886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311736A-19A1-48A4-8C99-E6134439F8E5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27" name="Rectangle 28">
            <a:extLst>
              <a:ext uri="{FF2B5EF4-FFF2-40B4-BE49-F238E27FC236}">
                <a16:creationId xmlns:a16="http://schemas.microsoft.com/office/drawing/2014/main" id="{0E40CCF1-7D17-4D5E-9E95-E7B02B52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58B4D1-3CD8-4DB6-921F-EFD524208056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29" name="Rectangle 30">
            <a:extLst>
              <a:ext uri="{FF2B5EF4-FFF2-40B4-BE49-F238E27FC236}">
                <a16:creationId xmlns:a16="http://schemas.microsoft.com/office/drawing/2014/main" id="{5E77346F-1E7E-4B09-A822-FBE21C91065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30" name="Rectangle 31">
            <a:extLst>
              <a:ext uri="{FF2B5EF4-FFF2-40B4-BE49-F238E27FC236}">
                <a16:creationId xmlns:a16="http://schemas.microsoft.com/office/drawing/2014/main" id="{2D4A4E28-6401-43FD-9E15-6CE60707062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58302ABB-0972-4FAD-8DDD-DC4A43AC04C4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4788923E-5801-43C5-B9FE-CD3740F75AEF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4414F0-919B-4EA2-A088-C9977A32E306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82C980-323C-46E6-8187-2523EADC5046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F9DE4A-22B4-4A4F-A7CB-4F0345FA8245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336192-4F61-4D71-84EC-252CDB66C9D0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86D867-A636-4AFF-BEBF-51481CC53504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61DE5B-5959-48D2-AC86-4203CE097F7E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39897CB8-8A46-499E-8F61-0FB360F0FC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CB974DFB-4681-432B-9A56-5E9D68FBCF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EA1973E-6940-4143-B0DD-200388E33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AB9BF2D-1BEE-4ABF-AA0E-5E4D8B6BCBC1}" type="datetimeFigureOut">
              <a:rPr lang="es-PR"/>
              <a:pPr>
                <a:defRPr/>
              </a:pPr>
              <a:t>03/07/2022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90612-86C0-402A-B9BA-3C62F34CD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>
            <a:extLst>
              <a:ext uri="{FF2B5EF4-FFF2-40B4-BE49-F238E27FC236}">
                <a16:creationId xmlns:a16="http://schemas.microsoft.com/office/drawing/2014/main" id="{35ECF5DD-22CE-45AF-BC1B-498B1F0D96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5B20052-52ED-4471-804E-B1F57B00C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3B3C9A5C-4889-4739-8726-FCF5E4C3A521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A359EC8-51D3-442C-B847-AA9188DCD0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dirty="0">
                <a:latin typeface="Arial" charset="0"/>
              </a:rPr>
              <a:t>Copyright © 2022 Edgar Lopategui Corsino | </a:t>
            </a:r>
            <a:r>
              <a:rPr lang="en-US" sz="1000" dirty="0" err="1">
                <a:latin typeface="Arial" charset="0"/>
              </a:rPr>
              <a:t>Saludmed</a:t>
            </a:r>
            <a:r>
              <a:rPr lang="en-US" sz="1000" dirty="0">
                <a:latin typeface="Arial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8" r:id="rId2"/>
    <p:sldLayoutId id="2147483707" r:id="rId3"/>
    <p:sldLayoutId id="2147483706" r:id="rId4"/>
    <p:sldLayoutId id="2147483711" r:id="rId5"/>
    <p:sldLayoutId id="2147483712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1.jp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2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55D9-A1FB-404A-8DFC-FEE669453AD1}"/>
              </a:ext>
            </a:extLst>
          </p:cNvPr>
          <p:cNvSpPr>
            <a:spLocks/>
          </p:cNvSpPr>
          <p:nvPr/>
        </p:nvSpPr>
        <p:spPr bwMode="auto">
          <a:xfrm>
            <a:off x="-19746" y="260648"/>
            <a:ext cx="9163745" cy="12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PR" altLang="en-US" sz="320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HOMEOSTASIS - </a:t>
            </a:r>
            <a:r>
              <a:rPr lang="es-PR" altLang="en-US" sz="320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AUTORREGULACIÓN:</a:t>
            </a:r>
            <a:br>
              <a:rPr lang="es-PR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32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Estímulo, Respuestas y Adaptaciones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37E09-B7DE-4321-AEEE-2E6248B9266D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algn="ctr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algn="ctr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algn="ctr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n-US" sz="2400" b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n-US" sz="2400" b="1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5135" name="Picture 15">
            <a:extLst>
              <a:ext uri="{FF2B5EF4-FFF2-40B4-BE49-F238E27FC236}">
                <a16:creationId xmlns:a16="http://schemas.microsoft.com/office/drawing/2014/main" id="{B7AD7BA0-49D4-41E4-B223-042322527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00144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16">
            <a:extLst>
              <a:ext uri="{FF2B5EF4-FFF2-40B4-BE49-F238E27FC236}">
                <a16:creationId xmlns:a16="http://schemas.microsoft.com/office/drawing/2014/main" id="{80C7F2B5-04E0-400B-8C8B-EB5380D93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98467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Web:        </a:t>
            </a:r>
            <a:r>
              <a:rPr lang="es-PR" altLang="en-US" sz="1800" b="1" i="1">
                <a:solidFill>
                  <a:srgbClr val="484876"/>
                </a:solidFill>
              </a:rPr>
              <a:t>http://www.saludmed.com/</a:t>
            </a:r>
            <a:endParaRPr lang="es-PR" altLang="en-US" sz="2800" i="1">
              <a:solidFill>
                <a:srgbClr val="484876"/>
              </a:solidFill>
            </a:endParaRPr>
          </a:p>
        </p:txBody>
      </p:sp>
      <p:pic>
        <p:nvPicPr>
          <p:cNvPr id="5137" name="Picture 17">
            <a:extLst>
              <a:ext uri="{FF2B5EF4-FFF2-40B4-BE49-F238E27FC236}">
                <a16:creationId xmlns:a16="http://schemas.microsoft.com/office/drawing/2014/main" id="{6F1C3F4E-BB1B-43A5-A7FD-2DEE464F6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6879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8" name="Rectangle 18">
            <a:extLst>
              <a:ext uri="{FF2B5EF4-FFF2-40B4-BE49-F238E27FC236}">
                <a16:creationId xmlns:a16="http://schemas.microsoft.com/office/drawing/2014/main" id="{F472F60A-48AE-4EFD-8F4C-16BB4116B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200144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E-Mail:</a:t>
            </a:r>
            <a:r>
              <a:rPr lang="es-PR" altLang="en-US" sz="1800" b="1" i="1">
                <a:solidFill>
                  <a:srgbClr val="484876"/>
                </a:solidFill>
              </a:rPr>
              <a:t>     elopategui@intermetro.edu</a:t>
            </a:r>
            <a:br>
              <a:rPr lang="es-PR" altLang="en-US" sz="1800" b="1" i="1">
                <a:solidFill>
                  <a:srgbClr val="484876"/>
                </a:solidFill>
              </a:rPr>
            </a:br>
            <a:r>
              <a:rPr lang="es-PR" altLang="en-US" sz="1800" b="1" i="1">
                <a:solidFill>
                  <a:srgbClr val="484876"/>
                </a:solidFill>
              </a:rPr>
              <a:t>                elopateg@gmail.com</a:t>
            </a:r>
          </a:p>
        </p:txBody>
      </p:sp>
      <p:pic>
        <p:nvPicPr>
          <p:cNvPr id="5139" name="Picture 19">
            <a:extLst>
              <a:ext uri="{FF2B5EF4-FFF2-40B4-BE49-F238E27FC236}">
                <a16:creationId xmlns:a16="http://schemas.microsoft.com/office/drawing/2014/main" id="{71925404-CA0D-45FA-A7AB-0ABE75C2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4942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>
            <a:extLst>
              <a:ext uri="{FF2B5EF4-FFF2-40B4-BE49-F238E27FC236}">
                <a16:creationId xmlns:a16="http://schemas.microsoft.com/office/drawing/2014/main" id="{5626679F-E667-417D-ABAE-B632CC9AB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804942"/>
            <a:ext cx="8459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n-US" sz="1700" b="1">
                <a:solidFill>
                  <a:srgbClr val="484876"/>
                </a:solidFill>
              </a:rPr>
              <a:t>Curso:      </a:t>
            </a:r>
            <a:r>
              <a:rPr lang="es-PR" altLang="en-US" sz="1700" b="1" i="1">
                <a:solidFill>
                  <a:srgbClr val="484876"/>
                </a:solidFill>
              </a:rPr>
              <a:t>http://www.saludmed.com/fisiologia</a:t>
            </a:r>
            <a:r>
              <a:rPr lang="es-PR" altLang="en-US" sz="1700" b="1" i="1"/>
              <a:t>ejercico/fisiologiaejercicio.html</a:t>
            </a:r>
          </a:p>
        </p:txBody>
      </p:sp>
      <p:pic>
        <p:nvPicPr>
          <p:cNvPr id="5" name="Picture 4" descr="A picture containing game, holding&#10;&#10;Description automatically generated">
            <a:extLst>
              <a:ext uri="{FF2B5EF4-FFF2-40B4-BE49-F238E27FC236}">
                <a16:creationId xmlns:a16="http://schemas.microsoft.com/office/drawing/2014/main" id="{F5AA1FAF-A272-4367-9016-E26E9B2DA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106"/>
            <a:ext cx="9163744" cy="2262653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76B2AE08-C194-4232-ACB2-53BDF81E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51" y="420401"/>
            <a:ext cx="6934200" cy="2226568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en-US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HOMEOSTASIA:</a:t>
            </a:r>
            <a:br>
              <a:rPr lang="en-US" altLang="en-US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Alteraci</a:t>
            </a: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ó</a:t>
            </a: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</a:t>
            </a:r>
            <a:r>
              <a:rPr lang="en-US" alt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de la </a:t>
            </a: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Homeostasia</a:t>
            </a:r>
            <a:r>
              <a:rPr lang="en-US" alt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  <a:br>
              <a:rPr lang="en-US" alt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ESTRÉS: </a:t>
            </a:r>
            <a:r>
              <a:rPr lang="en-US" altLang="en-US" sz="3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Efecto</a:t>
            </a:r>
            <a:r>
              <a:rPr lang="en-US" altLang="en-US" sz="3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altLang="en-US" sz="38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Alteración</a:t>
            </a:r>
            <a:endParaRPr lang="en-US" altLang="en-US" sz="3800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59B1920A-FDE8-4DC5-8E3A-CE2C3DC2B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951" y="2834393"/>
            <a:ext cx="6705600" cy="3584663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en-US" altLang="en-US" sz="4700" b="1" dirty="0" err="1"/>
              <a:t>Provoca</a:t>
            </a:r>
            <a:r>
              <a:rPr lang="en-US" altLang="en-US" sz="4700" b="1" dirty="0"/>
              <a:t> un Cambio </a:t>
            </a:r>
            <a:r>
              <a:rPr lang="en-US" altLang="en-US" sz="4700" b="1" dirty="0" err="1"/>
              <a:t>en</a:t>
            </a:r>
            <a:r>
              <a:rPr lang="en-US" altLang="en-US" sz="4700" b="1" dirty="0"/>
              <a:t> la </a:t>
            </a:r>
            <a:r>
              <a:rPr lang="en-US" altLang="en-US" sz="4700" b="1" dirty="0" err="1"/>
              <a:t>Estructura</a:t>
            </a:r>
            <a:r>
              <a:rPr lang="en-US" altLang="en-US" sz="4700" b="1" dirty="0"/>
              <a:t> o </a:t>
            </a:r>
            <a:r>
              <a:rPr lang="en-US" altLang="en-US" sz="4700" b="1" dirty="0" err="1"/>
              <a:t>en</a:t>
            </a:r>
            <a:r>
              <a:rPr lang="en-US" altLang="en-US" sz="4700" b="1" dirty="0"/>
              <a:t> el medio </a:t>
            </a:r>
            <a:r>
              <a:rPr lang="en-US" altLang="en-US" sz="4700" b="1" dirty="0" err="1"/>
              <a:t>químico</a:t>
            </a:r>
            <a:r>
              <a:rPr lang="en-US" altLang="en-US" sz="4700" b="1" dirty="0"/>
              <a:t> Interior del Cuerpo</a:t>
            </a:r>
            <a:endParaRPr lang="en-US" altLang="en-US" sz="4700" b="1" i="1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E031159E-D4ED-4574-B202-4BB12FD2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60648"/>
            <a:ext cx="5562600" cy="160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HOMEOSTASIA:</a:t>
            </a:r>
            <a:br>
              <a:rPr lang="en-US" alt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Alteraci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ó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de la </a:t>
            </a:r>
            <a:r>
              <a:rPr lang="en-US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Homeostasia</a:t>
            </a:r>
            <a: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  <a:br>
              <a:rPr lang="en-US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2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ESTRÉS: </a:t>
            </a:r>
            <a:r>
              <a:rPr lang="en-US" altLang="en-US" sz="2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</a:t>
            </a:r>
            <a:r>
              <a:rPr lang="en-US" altLang="en-US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altLang="en-US" sz="2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Causas</a:t>
            </a:r>
            <a:endParaRPr lang="en-US" altLang="en-U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598CDA03-8F04-4BFD-A1A0-3D65D0FF0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758462"/>
            <a:ext cx="6858000" cy="4648200"/>
          </a:xfrm>
        </p:spPr>
        <p:txBody>
          <a:bodyPr/>
          <a:lstStyle/>
          <a:p>
            <a:r>
              <a:rPr lang="en-US" altLang="en-US" sz="2400" b="1" dirty="0" err="1">
                <a:latin typeface="Arial" panose="020B0604020202020204" pitchFamily="34" charset="0"/>
              </a:rPr>
              <a:t>Externos</a:t>
            </a:r>
            <a:r>
              <a:rPr lang="en-US" altLang="en-US" sz="2400" b="1" dirty="0"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en-US" altLang="en-US" sz="2200" b="1" i="1" dirty="0" err="1">
                <a:solidFill>
                  <a:schemeClr val="tx1"/>
                </a:solidFill>
              </a:rPr>
              <a:t>Calor</a:t>
            </a:r>
            <a:r>
              <a:rPr lang="en-US" altLang="en-US" sz="2200" b="1" i="1" dirty="0">
                <a:solidFill>
                  <a:schemeClr val="tx1"/>
                </a:solidFill>
              </a:rPr>
              <a:t>,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frío</a:t>
            </a:r>
            <a:r>
              <a:rPr lang="en-US" altLang="en-US" sz="2200" b="1" i="1" dirty="0">
                <a:solidFill>
                  <a:schemeClr val="tx1"/>
                </a:solidFill>
              </a:rPr>
              <a:t>,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ruidos</a:t>
            </a:r>
            <a:r>
              <a:rPr lang="en-US" altLang="en-US" sz="2200" b="1" i="1" dirty="0">
                <a:solidFill>
                  <a:schemeClr val="tx1"/>
                </a:solidFill>
              </a:rPr>
              <a:t>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fuertes</a:t>
            </a:r>
            <a:r>
              <a:rPr lang="en-US" altLang="en-US" sz="2200" b="1" i="1" dirty="0">
                <a:solidFill>
                  <a:schemeClr val="tx1"/>
                </a:solidFill>
              </a:rPr>
              <a:t> o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escasez</a:t>
            </a:r>
            <a:r>
              <a:rPr lang="en-US" altLang="en-US" sz="2200" b="1" i="1" dirty="0">
                <a:solidFill>
                  <a:schemeClr val="tx1"/>
                </a:solidFill>
              </a:rPr>
              <a:t> de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oxígeno</a:t>
            </a:r>
            <a:endParaRPr lang="en-US" altLang="en-US" sz="2200" b="1" i="1" dirty="0">
              <a:solidFill>
                <a:schemeClr val="tx1"/>
              </a:solidFill>
            </a:endParaRPr>
          </a:p>
          <a:p>
            <a:r>
              <a:rPr lang="en-US" altLang="en-US" sz="2400" b="1" dirty="0" err="1">
                <a:latin typeface="Arial" panose="020B0604020202020204" pitchFamily="34" charset="0"/>
              </a:rPr>
              <a:t>Internos</a:t>
            </a:r>
            <a:r>
              <a:rPr lang="en-US" altLang="en-US" sz="2400" b="1" dirty="0"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en-US" altLang="en-US" sz="2200" b="1" i="1" dirty="0" err="1">
                <a:solidFill>
                  <a:schemeClr val="tx1"/>
                </a:solidFill>
              </a:rPr>
              <a:t>Ejercicio</a:t>
            </a:r>
            <a:r>
              <a:rPr lang="en-US" altLang="en-US" sz="2200" b="1" i="1" dirty="0">
                <a:solidFill>
                  <a:schemeClr val="tx1"/>
                </a:solidFill>
              </a:rPr>
              <a:t>, bajo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contenido</a:t>
            </a:r>
            <a:r>
              <a:rPr lang="en-US" altLang="en-US" sz="2200" b="1" i="1" dirty="0">
                <a:solidFill>
                  <a:schemeClr val="tx1"/>
                </a:solidFill>
              </a:rPr>
              <a:t> de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oxígeno</a:t>
            </a:r>
            <a:r>
              <a:rPr lang="en-US" altLang="en-US" sz="2200" b="1" i="1" dirty="0">
                <a:solidFill>
                  <a:schemeClr val="tx1"/>
                </a:solidFill>
              </a:rPr>
              <a:t>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en</a:t>
            </a:r>
            <a:r>
              <a:rPr lang="en-US" altLang="en-US" sz="2200" b="1" i="1" dirty="0">
                <a:solidFill>
                  <a:schemeClr val="tx1"/>
                </a:solidFill>
              </a:rPr>
              <a:t> el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aire</a:t>
            </a:r>
            <a:r>
              <a:rPr lang="en-US" altLang="en-US" sz="2200" b="1" i="1" dirty="0">
                <a:solidFill>
                  <a:schemeClr val="tx1"/>
                </a:solidFill>
              </a:rPr>
              <a:t>,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presión</a:t>
            </a:r>
            <a:r>
              <a:rPr lang="en-US" altLang="en-US" sz="2200" b="1" i="1" dirty="0">
                <a:solidFill>
                  <a:schemeClr val="tx1"/>
                </a:solidFill>
              </a:rPr>
              <a:t> arterial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alta</a:t>
            </a:r>
            <a:r>
              <a:rPr lang="en-US" altLang="en-US" sz="2200" b="1" i="1" dirty="0">
                <a:solidFill>
                  <a:schemeClr val="tx1"/>
                </a:solidFill>
              </a:rPr>
              <a:t>, dolor,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tumores</a:t>
            </a:r>
            <a:r>
              <a:rPr lang="en-US" altLang="en-US" sz="2200" b="1" i="1" dirty="0">
                <a:solidFill>
                  <a:schemeClr val="tx1"/>
                </a:solidFill>
              </a:rPr>
              <a:t>, ideas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desagradables</a:t>
            </a:r>
            <a:r>
              <a:rPr lang="en-US" altLang="en-US" sz="2200" b="1" i="1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en-US" sz="2400" b="1" dirty="0" err="1">
                <a:latin typeface="Arial" panose="020B0604020202020204" pitchFamily="34" charset="0"/>
              </a:rPr>
              <a:t>Situaciones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Extremas</a:t>
            </a:r>
            <a:r>
              <a:rPr lang="en-US" altLang="en-US" sz="2400" b="1" dirty="0"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en-US" altLang="en-US" sz="2200" b="1" i="1" dirty="0" err="1">
                <a:solidFill>
                  <a:schemeClr val="tx1"/>
                </a:solidFill>
              </a:rPr>
              <a:t>Hemorragias</a:t>
            </a:r>
            <a:r>
              <a:rPr lang="en-US" altLang="en-US" sz="2200" b="1" i="1" dirty="0">
                <a:solidFill>
                  <a:schemeClr val="tx1"/>
                </a:solidFill>
              </a:rPr>
              <a:t>,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envenenamiento</a:t>
            </a:r>
            <a:r>
              <a:rPr lang="en-US" altLang="en-US" sz="2200" b="1" i="1" dirty="0">
                <a:solidFill>
                  <a:schemeClr val="tx1"/>
                </a:solidFill>
              </a:rPr>
              <a:t>,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exposición</a:t>
            </a:r>
            <a:r>
              <a:rPr lang="en-US" altLang="en-US" sz="2200" b="1" i="1" dirty="0">
                <a:solidFill>
                  <a:schemeClr val="tx1"/>
                </a:solidFill>
              </a:rPr>
              <a:t> a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dosis</a:t>
            </a:r>
            <a:r>
              <a:rPr lang="en-US" altLang="en-US" sz="2200" b="1" i="1" dirty="0">
                <a:solidFill>
                  <a:schemeClr val="tx1"/>
                </a:solidFill>
              </a:rPr>
              <a:t>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excesivas</a:t>
            </a:r>
            <a:r>
              <a:rPr lang="en-US" altLang="en-US" sz="2200" b="1" i="1" dirty="0">
                <a:solidFill>
                  <a:schemeClr val="tx1"/>
                </a:solidFill>
              </a:rPr>
              <a:t> de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radiaciones</a:t>
            </a:r>
            <a:r>
              <a:rPr lang="en-US" altLang="en-US" sz="2200" b="1" i="1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altLang="en-US" sz="2200" b="1" i="1" dirty="0" err="1">
                <a:solidFill>
                  <a:schemeClr val="tx1"/>
                </a:solidFill>
              </a:rPr>
              <a:t>Infección</a:t>
            </a:r>
            <a:r>
              <a:rPr lang="en-US" altLang="en-US" sz="2200" b="1" i="1" dirty="0">
                <a:solidFill>
                  <a:schemeClr val="tx1"/>
                </a:solidFill>
              </a:rPr>
              <a:t> grave.</a:t>
            </a:r>
          </a:p>
          <a:p>
            <a:pPr lvl="1"/>
            <a:r>
              <a:rPr lang="en-US" altLang="en-US" sz="2200" b="1" i="1" dirty="0" err="1">
                <a:solidFill>
                  <a:schemeClr val="tx1"/>
                </a:solidFill>
              </a:rPr>
              <a:t>Operaciones</a:t>
            </a:r>
            <a:r>
              <a:rPr lang="en-US" altLang="en-US" sz="2200" b="1" i="1" dirty="0">
                <a:solidFill>
                  <a:schemeClr val="tx1"/>
                </a:solidFill>
              </a:rPr>
              <a:t> </a:t>
            </a:r>
            <a:r>
              <a:rPr lang="en-US" altLang="en-US" sz="2200" b="1" i="1" dirty="0" err="1">
                <a:solidFill>
                  <a:schemeClr val="tx1"/>
                </a:solidFill>
              </a:rPr>
              <a:t>quirúrgicas</a:t>
            </a:r>
            <a:endParaRPr lang="en-US" altLang="en-US" sz="2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D0DAD7A2-7FC1-4425-B57E-F5B36F00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26335"/>
            <a:ext cx="7848600" cy="1600200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COMPARTIMIENTOS/L</a:t>
            </a:r>
            <a:r>
              <a:rPr lang="en-US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Í</a:t>
            </a:r>
            <a:r>
              <a:rPr lang="en-US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QUIDOS DEL CUERPO:</a:t>
            </a:r>
            <a:br>
              <a:rPr lang="en-US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Agua:</a:t>
            </a:r>
            <a:endParaRPr lang="en-US" altLang="en-US" sz="3200" b="1" i="1" dirty="0">
              <a:solidFill>
                <a:srgbClr val="99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4CB1275B-7B58-4142-8490-A645294C0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2526465"/>
            <a:ext cx="7162800" cy="3505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dirty="0"/>
              <a:t>El </a:t>
            </a:r>
            <a:r>
              <a:rPr lang="en-US" altLang="en-US" sz="3200" b="1" dirty="0" err="1"/>
              <a:t>Componente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más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Abundante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en</a:t>
            </a:r>
            <a:r>
              <a:rPr lang="en-US" altLang="en-US" sz="3200" b="1" dirty="0"/>
              <a:t> el Cuerpo</a:t>
            </a:r>
          </a:p>
          <a:p>
            <a:pPr>
              <a:lnSpc>
                <a:spcPct val="120000"/>
              </a:lnSpc>
            </a:pPr>
            <a:r>
              <a:rPr lang="en-US" altLang="en-US" sz="3200" b="1" dirty="0" err="1"/>
              <a:t>Constituye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en</a:t>
            </a:r>
            <a:r>
              <a:rPr lang="en-US" altLang="en-US" sz="3200" b="1" dirty="0"/>
              <a:t> el Ser Humano </a:t>
            </a:r>
            <a:r>
              <a:rPr lang="en-US" altLang="en-US" sz="3200" b="1" dirty="0" err="1"/>
              <a:t>Aproximadamente</a:t>
            </a:r>
            <a:r>
              <a:rPr lang="en-US" altLang="en-US" sz="3200" b="1" dirty="0"/>
              <a:t> el 60 % de </a:t>
            </a:r>
            <a:r>
              <a:rPr lang="en-US" altLang="en-US" sz="3200" b="1" dirty="0" err="1"/>
              <a:t>su</a:t>
            </a:r>
            <a:r>
              <a:rPr lang="en-US" altLang="en-US" sz="3200" b="1" dirty="0"/>
              <a:t> Masa Corporal Total</a:t>
            </a:r>
            <a:endParaRPr lang="en-US" altLang="en-US" sz="3200" b="1" i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>
            <a:extLst>
              <a:ext uri="{FF2B5EF4-FFF2-40B4-BE49-F238E27FC236}">
                <a16:creationId xmlns:a16="http://schemas.microsoft.com/office/drawing/2014/main" id="{5387E39E-5082-4169-9558-55CD4864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8077200" cy="106680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COMPARTIMIENTOS/L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Í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QUIDOS DEL CUERPO</a:t>
            </a:r>
            <a:br>
              <a:rPr lang="en-US" alt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(60% Masa Corporal es Agua)</a:t>
            </a:r>
            <a:endParaRPr lang="en-US" altLang="en-US" sz="3200" b="1" i="1" dirty="0">
              <a:solidFill>
                <a:srgbClr val="99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4963" name="Rectangle 3">
            <a:extLst>
              <a:ext uri="{FF2B5EF4-FFF2-40B4-BE49-F238E27FC236}">
                <a16:creationId xmlns:a16="http://schemas.microsoft.com/office/drawing/2014/main" id="{9AD7A203-3DFA-42DC-9313-87CB35938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988840"/>
            <a:ext cx="7315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 err="1">
                <a:latin typeface="Arial" panose="020B0604020202020204" pitchFamily="34" charset="0"/>
              </a:rPr>
              <a:t>L</a:t>
            </a:r>
            <a:r>
              <a:rPr lang="en-US" altLang="en-US" sz="2400" b="1" dirty="0" err="1"/>
              <a:t>í</a:t>
            </a:r>
            <a:r>
              <a:rPr lang="en-US" altLang="en-US" sz="2400" b="1" dirty="0" err="1">
                <a:latin typeface="Arial" panose="020B0604020202020204" pitchFamily="34" charset="0"/>
              </a:rPr>
              <a:t>quido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Extracelular</a:t>
            </a:r>
            <a:r>
              <a:rPr lang="en-US" altLang="en-US" sz="2400" b="1" dirty="0">
                <a:latin typeface="Arial" panose="020B0604020202020204" pitchFamily="34" charset="0"/>
              </a:rPr>
              <a:t>: 20% MC</a:t>
            </a:r>
            <a:r>
              <a:rPr lang="en-US" altLang="en-US" sz="2400" b="1" dirty="0"/>
              <a:t> </a:t>
            </a:r>
          </a:p>
          <a:p>
            <a:pPr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400" b="1" i="1" dirty="0"/>
              <a:t>   </a:t>
            </a:r>
            <a:r>
              <a:rPr lang="en-US" altLang="en-US" sz="2000" b="1" i="1" dirty="0"/>
              <a:t>(</a:t>
            </a:r>
            <a:r>
              <a:rPr lang="en-US" altLang="en-US" sz="2000" b="1" i="1" dirty="0" err="1"/>
              <a:t>Fuera</a:t>
            </a:r>
            <a:r>
              <a:rPr lang="en-US" altLang="en-US" sz="2000" b="1" i="1" dirty="0"/>
              <a:t> de las </a:t>
            </a:r>
            <a:r>
              <a:rPr lang="en-US" altLang="en-US" sz="2000" b="1" i="1" dirty="0" err="1"/>
              <a:t>Células</a:t>
            </a:r>
            <a:r>
              <a:rPr lang="en-US" altLang="en-US" sz="2000" b="1" i="1" dirty="0"/>
              <a:t>):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dirty="0" err="1">
                <a:solidFill>
                  <a:schemeClr val="tx1"/>
                </a:solidFill>
              </a:rPr>
              <a:t>Líquido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Intersticial</a:t>
            </a:r>
            <a:r>
              <a:rPr lang="en-US" altLang="en-US" sz="2200" b="1" dirty="0">
                <a:solidFill>
                  <a:schemeClr val="tx1"/>
                </a:solidFill>
              </a:rPr>
              <a:t> (15% MC): Entre las </a:t>
            </a:r>
            <a:r>
              <a:rPr lang="en-US" altLang="en-US" sz="2200" b="1" dirty="0" err="1">
                <a:solidFill>
                  <a:schemeClr val="tx1"/>
                </a:solidFill>
              </a:rPr>
              <a:t>células</a:t>
            </a:r>
            <a:r>
              <a:rPr lang="en-US" altLang="en-US" sz="2200" b="1" dirty="0">
                <a:solidFill>
                  <a:schemeClr val="tx1"/>
                </a:solidFill>
              </a:rPr>
              <a:t> y los </a:t>
            </a:r>
            <a:r>
              <a:rPr lang="en-US" altLang="en-US" sz="2200" b="1" dirty="0" err="1">
                <a:solidFill>
                  <a:schemeClr val="tx1"/>
                </a:solidFill>
              </a:rPr>
              <a:t>tejidos</a:t>
            </a:r>
            <a:endParaRPr lang="en-US" altLang="en-US" sz="22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200" b="1" dirty="0">
                <a:solidFill>
                  <a:schemeClr val="tx1"/>
                </a:solidFill>
              </a:rPr>
              <a:t>Plasma </a:t>
            </a:r>
            <a:r>
              <a:rPr lang="en-US" altLang="en-US" sz="2200" b="1" dirty="0">
                <a:solidFill>
                  <a:schemeClr val="tx1"/>
                </a:solidFill>
                <a:sym typeface="Wingdings" panose="05000000000000000000" pitchFamily="2" charset="2"/>
              </a:rPr>
              <a:t>(5% MC)</a:t>
            </a:r>
            <a:r>
              <a:rPr lang="en-US" altLang="en-US" sz="2200" b="1" dirty="0">
                <a:solidFill>
                  <a:schemeClr val="tx1"/>
                </a:solidFill>
              </a:rPr>
              <a:t>: </a:t>
            </a:r>
            <a:r>
              <a:rPr lang="en-US" altLang="en-US" sz="2200" b="1" dirty="0" err="1">
                <a:solidFill>
                  <a:schemeClr val="tx1"/>
                </a:solidFill>
              </a:rPr>
              <a:t>Porción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líquida</a:t>
            </a:r>
            <a:r>
              <a:rPr lang="en-US" altLang="en-US" sz="2200" b="1" dirty="0">
                <a:solidFill>
                  <a:schemeClr val="tx1"/>
                </a:solidFill>
              </a:rPr>
              <a:t> de la </a:t>
            </a:r>
            <a:r>
              <a:rPr lang="en-US" altLang="en-US" sz="2200" b="1" dirty="0" err="1">
                <a:solidFill>
                  <a:schemeClr val="tx1"/>
                </a:solidFill>
              </a:rPr>
              <a:t>sangre</a:t>
            </a:r>
            <a:endParaRPr lang="en-US" altLang="en-US" sz="22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200" b="1" dirty="0" err="1">
                <a:solidFill>
                  <a:schemeClr val="tx1"/>
                </a:solidFill>
              </a:rPr>
              <a:t>Linfa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>
                <a:solidFill>
                  <a:schemeClr val="tx1"/>
                </a:solidFill>
                <a:sym typeface="Wingdings" panose="05000000000000000000" pitchFamily="2" charset="2"/>
              </a:rPr>
              <a:t>(1-3% MC)</a:t>
            </a:r>
            <a:r>
              <a:rPr lang="en-US" altLang="en-US" sz="2200" b="1" dirty="0">
                <a:solidFill>
                  <a:schemeClr val="tx1"/>
                </a:solidFill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dirty="0" err="1">
                <a:solidFill>
                  <a:schemeClr val="tx1"/>
                </a:solidFill>
              </a:rPr>
              <a:t>Líquido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Transcelular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>
                <a:solidFill>
                  <a:schemeClr val="tx1"/>
                </a:solidFill>
                <a:sym typeface="Wingdings" panose="05000000000000000000" pitchFamily="2" charset="2"/>
              </a:rPr>
              <a:t>(1-3% MC)</a:t>
            </a:r>
            <a:r>
              <a:rPr lang="en-US" altLang="en-US" sz="2200" b="1" dirty="0">
                <a:solidFill>
                  <a:schemeClr val="tx1"/>
                </a:solidFill>
              </a:rPr>
              <a:t>: </a:t>
            </a:r>
            <a:r>
              <a:rPr lang="en-US" altLang="en-US" sz="2200" b="1" dirty="0" err="1">
                <a:solidFill>
                  <a:schemeClr val="tx1"/>
                </a:solidFill>
              </a:rPr>
              <a:t>Cefalorraquídeo</a:t>
            </a:r>
            <a:r>
              <a:rPr lang="en-US" altLang="en-US" sz="2200" b="1" dirty="0">
                <a:solidFill>
                  <a:schemeClr val="tx1"/>
                </a:solidFill>
              </a:rPr>
              <a:t>, </a:t>
            </a:r>
            <a:r>
              <a:rPr lang="en-US" altLang="en-US" sz="2200" b="1" dirty="0" err="1">
                <a:solidFill>
                  <a:schemeClr val="tx1"/>
                </a:solidFill>
              </a:rPr>
              <a:t>Tubo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Digestivo</a:t>
            </a:r>
            <a:r>
              <a:rPr lang="en-US" altLang="en-US" sz="2200" b="1" dirty="0">
                <a:solidFill>
                  <a:schemeClr val="tx1"/>
                </a:solidFill>
              </a:rPr>
              <a:t>, Intraocular, </a:t>
            </a:r>
            <a:r>
              <a:rPr lang="en-US" altLang="en-US" sz="2200" b="1" dirty="0" err="1">
                <a:solidFill>
                  <a:schemeClr val="tx1"/>
                </a:solidFill>
              </a:rPr>
              <a:t>Sinovial</a:t>
            </a:r>
            <a:r>
              <a:rPr lang="en-US" altLang="en-US" sz="2200" b="1" dirty="0">
                <a:solidFill>
                  <a:schemeClr val="tx1"/>
                </a:solidFill>
              </a:rPr>
              <a:t>, Pleural, </a:t>
            </a:r>
            <a:r>
              <a:rPr lang="en-US" altLang="en-US" sz="2200" b="1" dirty="0" err="1">
                <a:solidFill>
                  <a:schemeClr val="tx1"/>
                </a:solidFill>
              </a:rPr>
              <a:t>Cavidad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</a:rPr>
              <a:t>Pericárdica</a:t>
            </a:r>
            <a:r>
              <a:rPr lang="en-US" altLang="en-US" sz="2200" b="1" dirty="0">
                <a:solidFill>
                  <a:schemeClr val="tx1"/>
                </a:solidFill>
              </a:rPr>
              <a:t>, </a:t>
            </a:r>
            <a:r>
              <a:rPr lang="en-US" altLang="en-US" sz="2200" b="1" dirty="0" err="1">
                <a:solidFill>
                  <a:schemeClr val="tx1"/>
                </a:solidFill>
              </a:rPr>
              <a:t>Cavidad</a:t>
            </a:r>
            <a:r>
              <a:rPr lang="en-US" altLang="en-US" sz="2200" b="1" dirty="0">
                <a:solidFill>
                  <a:schemeClr val="tx1"/>
                </a:solidFill>
              </a:rPr>
              <a:t> Peritoneal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err="1">
                <a:latin typeface="Arial" panose="020B0604020202020204" pitchFamily="34" charset="0"/>
              </a:rPr>
              <a:t>L</a:t>
            </a:r>
            <a:r>
              <a:rPr lang="en-US" altLang="en-US" sz="2400" b="1" dirty="0" err="1"/>
              <a:t>í</a:t>
            </a:r>
            <a:r>
              <a:rPr lang="en-US" altLang="en-US" sz="2400" b="1" dirty="0" err="1">
                <a:latin typeface="Arial" panose="020B0604020202020204" pitchFamily="34" charset="0"/>
              </a:rPr>
              <a:t>quido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Intracelular</a:t>
            </a:r>
            <a:r>
              <a:rPr lang="en-US" altLang="en-US" sz="2400" b="1" dirty="0"/>
              <a:t> </a:t>
            </a:r>
          </a:p>
          <a:p>
            <a:pPr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2400" b="1" dirty="0"/>
              <a:t>   </a:t>
            </a:r>
            <a:r>
              <a:rPr lang="en-US" altLang="en-US" sz="2000" b="1" i="1" dirty="0"/>
              <a:t>(Dentro de las </a:t>
            </a:r>
            <a:r>
              <a:rPr lang="en-US" altLang="en-US" sz="2000" b="1" i="1" dirty="0" err="1"/>
              <a:t>Células</a:t>
            </a:r>
            <a:r>
              <a:rPr lang="en-US" altLang="en-US" sz="2000" b="1" i="1" dirty="0"/>
              <a:t>):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0587E9-B59E-4681-9D78-7D06F8932E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882" name="Picture 2">
            <a:extLst>
              <a:ext uri="{FF2B5EF4-FFF2-40B4-BE49-F238E27FC236}">
                <a16:creationId xmlns:a16="http://schemas.microsoft.com/office/drawing/2014/main" id="{F5F53EA2-C91B-419B-9C2F-6EF7AC76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900"/>
            <a:ext cx="86868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2">
            <a:extLst>
              <a:ext uri="{FF2B5EF4-FFF2-40B4-BE49-F238E27FC236}">
                <a16:creationId xmlns:a16="http://schemas.microsoft.com/office/drawing/2014/main" id="{02A8657D-5B13-42EA-AC68-0C96C38A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9" y="548680"/>
            <a:ext cx="8843962" cy="6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>
            <a:extLst>
              <a:ext uri="{FF2B5EF4-FFF2-40B4-BE49-F238E27FC236}">
                <a16:creationId xmlns:a16="http://schemas.microsoft.com/office/drawing/2014/main" id="{BF73CB58-7729-4039-A41B-2D43DF8A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890588"/>
            <a:ext cx="8805862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>
            <a:extLst>
              <a:ext uri="{FF2B5EF4-FFF2-40B4-BE49-F238E27FC236}">
                <a16:creationId xmlns:a16="http://schemas.microsoft.com/office/drawing/2014/main" id="{3A8831C4-0401-4488-8D3A-B042617A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49288"/>
            <a:ext cx="8913813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771ED8-E600-4528-8D6E-18C8516AA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68960"/>
            <a:ext cx="4464496" cy="23192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314C2D20-F93F-413F-9ADC-4F0D93D63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>
                <a:latin typeface="Times New Roman" pitchFamily="18" charset="0"/>
              </a:rPr>
              <a:t>NOTA</a:t>
            </a:r>
            <a:r>
              <a:rPr lang="es-ES" altLang="es-PR" sz="1200">
                <a:latin typeface="Times New Roman" pitchFamily="18" charset="0"/>
              </a:rPr>
              <a:t>.</a:t>
            </a:r>
            <a:r>
              <a:rPr lang="es-ES" altLang="es-PR" sz="1200" b="0">
                <a:latin typeface="Times New Roman" pitchFamily="18" charset="0"/>
              </a:rPr>
              <a:t> Adaptado de: </a:t>
            </a:r>
            <a:r>
              <a:rPr lang="en-US" altLang="es-PR" sz="1200" i="1">
                <a:latin typeface="Times New Roman" pitchFamily="18" charset="0"/>
              </a:rPr>
              <a:t>Fisiología del Esfuerzo y del Deporte</a:t>
            </a:r>
            <a:r>
              <a:rPr lang="en-US" altLang="es-PR" sz="1200" b="0">
                <a:latin typeface="Times New Roman" pitchFamily="18" charset="0"/>
              </a:rPr>
              <a:t>. 5ta. ed.; (p. 130-132), por J. H. Wilmore, &amp; D. L. Costill, 2004, Barcelona, España: Editorial Paidotribo. Copyright 2004 por Jack H. Wilmore y David L. Costill.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314C2D20-F93F-413F-9ADC-4F0D93D63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20688"/>
            <a:ext cx="201622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b="1" i="1" dirty="0">
                <a:latin typeface="Times New Roman" pitchFamily="18" charset="0"/>
              </a:rPr>
              <a:t>NOTA</a:t>
            </a:r>
            <a:r>
              <a:rPr lang="es-ES" altLang="es-PR" b="1" dirty="0">
                <a:latin typeface="Times New Roman" pitchFamily="18" charset="0"/>
              </a:rPr>
              <a:t>.</a:t>
            </a:r>
            <a:r>
              <a:rPr lang="es-ES" altLang="es-PR" b="0" dirty="0">
                <a:latin typeface="Times New Roman" pitchFamily="18" charset="0"/>
              </a:rPr>
              <a:t> Adaptado de: </a:t>
            </a:r>
            <a:r>
              <a:rPr lang="en-US" altLang="es-PR" b="1" i="1" dirty="0">
                <a:latin typeface="Times New Roman" pitchFamily="18" charset="0"/>
              </a:rPr>
              <a:t>Exercise Physiology: Theory and Application to Fitness and Performance</a:t>
            </a:r>
            <a:r>
              <a:rPr lang="en-US" altLang="es-PR" b="0" dirty="0">
                <a:latin typeface="Times New Roman" pitchFamily="18" charset="0"/>
              </a:rPr>
              <a:t>. 11ma. ed.; (</a:t>
            </a:r>
            <a:r>
              <a:rPr lang="en-US" altLang="es-PR" b="0" dirty="0" err="1">
                <a:latin typeface="Times New Roman" pitchFamily="18" charset="0"/>
              </a:rPr>
              <a:t>capítulo</a:t>
            </a:r>
            <a:r>
              <a:rPr lang="en-US" altLang="es-PR" b="0" dirty="0">
                <a:latin typeface="Times New Roman" pitchFamily="18" charset="0"/>
              </a:rPr>
              <a:t> 2, p. </a:t>
            </a:r>
            <a:r>
              <a:rPr lang="en-US" altLang="es-PR" dirty="0">
                <a:latin typeface="Times New Roman" pitchFamily="18" charset="0"/>
              </a:rPr>
              <a:t>?</a:t>
            </a:r>
            <a:r>
              <a:rPr lang="en-US" altLang="es-PR" b="0" dirty="0">
                <a:latin typeface="Times New Roman" pitchFamily="18" charset="0"/>
              </a:rPr>
              <a:t>), </a:t>
            </a:r>
            <a:r>
              <a:rPr lang="en-US" altLang="es-PR" b="0" dirty="0" err="1">
                <a:latin typeface="Times New Roman" pitchFamily="18" charset="0"/>
              </a:rPr>
              <a:t>por</a:t>
            </a:r>
            <a:r>
              <a:rPr lang="en-US" altLang="es-PR" b="0" dirty="0">
                <a:latin typeface="Times New Roman" pitchFamily="18" charset="0"/>
              </a:rPr>
              <a:t> S. K. Powers, E. T.  Howley, &amp; J. </a:t>
            </a:r>
            <a:r>
              <a:rPr lang="en-US" altLang="es-PR" b="0" dirty="0" err="1">
                <a:latin typeface="Times New Roman" pitchFamily="18" charset="0"/>
              </a:rPr>
              <a:t>Quindry</a:t>
            </a:r>
            <a:r>
              <a:rPr lang="en-US" altLang="es-PR" b="0" dirty="0">
                <a:latin typeface="Times New Roman" pitchFamily="18" charset="0"/>
              </a:rPr>
              <a:t>, 2021, New York, NY: McGraw Hill LLC. Copyright 2021 </a:t>
            </a:r>
            <a:r>
              <a:rPr lang="en-US" altLang="es-PR" b="0" dirty="0" err="1">
                <a:latin typeface="Times New Roman" pitchFamily="18" charset="0"/>
              </a:rPr>
              <a:t>por</a:t>
            </a:r>
            <a:r>
              <a:rPr lang="en-US" altLang="es-PR" b="0" dirty="0">
                <a:latin typeface="Times New Roman" pitchFamily="18" charset="0"/>
              </a:rPr>
              <a:t> New York, NY: McGraw Hill LLC.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A4A5F24-29BA-4F36-A739-077C2AB55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6115050" cy="534352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ECFAE39-C12C-408A-941D-184A7481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6093296"/>
            <a:ext cx="6480720" cy="48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18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Componentes</a:t>
            </a:r>
            <a:r>
              <a:rPr lang="en-US" altLang="es-PR" sz="1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del: </a:t>
            </a:r>
            <a:r>
              <a:rPr lang="en-US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Sistema de Control </a:t>
            </a:r>
            <a:r>
              <a:rPr lang="en-US" altLang="es-PR" sz="18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Biológico</a:t>
            </a:r>
            <a:endParaRPr lang="en-US" altLang="es-PR" sz="180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370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A2DED4-BCBA-4FF7-8059-F6C1AD8961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7074" name="Picture 2">
            <a:extLst>
              <a:ext uri="{FF2B5EF4-FFF2-40B4-BE49-F238E27FC236}">
                <a16:creationId xmlns:a16="http://schemas.microsoft.com/office/drawing/2014/main" id="{C33620C2-D2AC-4188-8B5A-34CE9E455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2400"/>
            <a:ext cx="7845425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5C930572-1CBB-4D40-94EE-2410692BF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9" y="764704"/>
            <a:ext cx="4896543" cy="48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HOMEOSTASIA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636A1F7-B34C-41B2-81B6-0D00AF8C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9" y="1277273"/>
            <a:ext cx="511256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Estado de equilibrio o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constancia relativa</a:t>
            </a:r>
            <a:r>
              <a:rPr lang="es-ES" altLang="es-PR" sz="2900" b="1" dirty="0">
                <a:latin typeface="Arial" charset="0"/>
                <a:cs typeface="Arial" charset="0"/>
              </a:rPr>
              <a:t> del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ambiente interno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(</a:t>
            </a: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líquido extracelular</a:t>
            </a:r>
            <a:r>
              <a:rPr lang="es-ES" altLang="es-PR" sz="2900" b="1" dirty="0">
                <a:latin typeface="Arial" charset="0"/>
                <a:cs typeface="Arial" charset="0"/>
              </a:rPr>
              <a:t>) del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cuerpo, principalmente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con respecto a su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composición química, su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presión osmótica, su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concentración de iones de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hidrógeno y su temperatura</a:t>
            </a:r>
          </a:p>
        </p:txBody>
      </p:sp>
      <p:pic>
        <p:nvPicPr>
          <p:cNvPr id="5" name="Picture 4" descr="A picture containing table, standing&#10;&#10;Description automatically generated">
            <a:extLst>
              <a:ext uri="{FF2B5EF4-FFF2-40B4-BE49-F238E27FC236}">
                <a16:creationId xmlns:a16="http://schemas.microsoft.com/office/drawing/2014/main" id="{9EDD2160-94C8-4370-8534-A25246CE1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764704"/>
            <a:ext cx="4032448" cy="40324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4473689C-F84E-475E-A801-BCA7B473A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3" y="4653136"/>
            <a:ext cx="3672409" cy="183620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>
            <a:extLst>
              <a:ext uri="{FF2B5EF4-FFF2-40B4-BE49-F238E27FC236}">
                <a16:creationId xmlns:a16="http://schemas.microsoft.com/office/drawing/2014/main" id="{344BBAA0-6C4B-4D6B-94D8-B95122B7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2038" cy="5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B106B8-A19A-4A54-B42B-D688A1C48F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1170" name="Picture 2">
            <a:extLst>
              <a:ext uri="{FF2B5EF4-FFF2-40B4-BE49-F238E27FC236}">
                <a16:creationId xmlns:a16="http://schemas.microsoft.com/office/drawing/2014/main" id="{8891C7B9-55A0-4F66-A9E6-56A18ABFE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96850"/>
            <a:ext cx="6142037" cy="65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>
            <a:extLst>
              <a:ext uri="{FF2B5EF4-FFF2-40B4-BE49-F238E27FC236}">
                <a16:creationId xmlns:a16="http://schemas.microsoft.com/office/drawing/2014/main" id="{89D1B2E7-419C-48DB-BF7B-6413F3E4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1850"/>
            <a:ext cx="8920163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>
            <a:extLst>
              <a:ext uri="{FF2B5EF4-FFF2-40B4-BE49-F238E27FC236}">
                <a16:creationId xmlns:a16="http://schemas.microsoft.com/office/drawing/2014/main" id="{E573C17A-BC6D-4EAB-A222-B94BC29A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0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>
            <a:extLst>
              <a:ext uri="{FF2B5EF4-FFF2-40B4-BE49-F238E27FC236}">
                <a16:creationId xmlns:a16="http://schemas.microsoft.com/office/drawing/2014/main" id="{D6AF61C5-CC15-4B05-9C0D-FBD549B5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33400"/>
            <a:ext cx="8697912" cy="57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1CEE96-1E5A-4EF9-8F6C-715707F6510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8338" name="Picture 2">
            <a:extLst>
              <a:ext uri="{FF2B5EF4-FFF2-40B4-BE49-F238E27FC236}">
                <a16:creationId xmlns:a16="http://schemas.microsoft.com/office/drawing/2014/main" id="{74C0B1ED-F1C1-4925-98C7-42581411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4300"/>
            <a:ext cx="563562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>
            <a:extLst>
              <a:ext uri="{FF2B5EF4-FFF2-40B4-BE49-F238E27FC236}">
                <a16:creationId xmlns:a16="http://schemas.microsoft.com/office/drawing/2014/main" id="{6D51CCC7-794E-4DB8-B9D8-2B8266DE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7048"/>
            <a:ext cx="8991600" cy="58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3136F-2FBA-4C0D-B9AC-AAFFFC99B1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2434" name="Picture 2">
            <a:extLst>
              <a:ext uri="{FF2B5EF4-FFF2-40B4-BE49-F238E27FC236}">
                <a16:creationId xmlns:a16="http://schemas.microsoft.com/office/drawing/2014/main" id="{26442753-007F-473E-89CB-8C749C268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" y="44450"/>
            <a:ext cx="9067800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vertebrate, coelenterate, jellyfish, outdoor&#10;&#10;Description automatically generated">
            <a:extLst>
              <a:ext uri="{FF2B5EF4-FFF2-40B4-BE49-F238E27FC236}">
                <a16:creationId xmlns:a16="http://schemas.microsoft.com/office/drawing/2014/main" id="{E61FB146-7C0D-4CA7-A79C-B5261456E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6428"/>
            <a:ext cx="9937104" cy="72269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82977D-B0A4-4B88-AFC5-C199279B7721}"/>
              </a:ext>
            </a:extLst>
          </p:cNvPr>
          <p:cNvSpPr>
            <a:spLocks/>
          </p:cNvSpPr>
          <p:nvPr/>
        </p:nvSpPr>
        <p:spPr bwMode="auto">
          <a:xfrm>
            <a:off x="107950" y="2779713"/>
            <a:ext cx="88201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n-US" sz="81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  <a:endParaRPr lang="es-PR" altLang="en-US" sz="81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9EF69A4E-83CE-467F-BC31-9A6041E6F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037" y="-9148"/>
            <a:ext cx="10665766" cy="711050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557F53-9F22-42F8-AAA2-65B017599818}"/>
              </a:ext>
            </a:extLst>
          </p:cNvPr>
          <p:cNvSpPr>
            <a:spLocks/>
          </p:cNvSpPr>
          <p:nvPr/>
        </p:nvSpPr>
        <p:spPr bwMode="auto">
          <a:xfrm>
            <a:off x="107950" y="2779713"/>
            <a:ext cx="88201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40000"/>
              </a:lnSpc>
              <a:defRPr/>
            </a:pPr>
            <a:r>
              <a:rPr lang="es-PR" sz="8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¿PREGUNTAS?</a:t>
            </a:r>
            <a:endParaRPr lang="es-PR" sz="81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2AED925-7F0C-4AB5-B485-B4ECE04AA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791841"/>
            <a:ext cx="4392488" cy="48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HOMEOSTASIA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00B70D-B800-43EA-B34B-6478D1049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10" y="1268760"/>
            <a:ext cx="410445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Persistencia</a:t>
            </a:r>
            <a:r>
              <a:rPr lang="es-ES" altLang="es-PR" sz="29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condiciones estáticas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o constantes en el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medio interior</a:t>
            </a:r>
            <a:r>
              <a:rPr lang="es-ES" altLang="es-PR" sz="2900" b="1" dirty="0">
                <a:latin typeface="Arial" charset="0"/>
                <a:cs typeface="Arial" charset="0"/>
              </a:rPr>
              <a:t> del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organismo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que se mantiene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mediante un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proceso dinámico</a:t>
            </a:r>
            <a:r>
              <a:rPr lang="es-ES" altLang="es-PR" sz="29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retroalimentación</a:t>
            </a:r>
            <a:r>
              <a:rPr lang="es-ES" altLang="es-PR" sz="2900" b="1" dirty="0">
                <a:latin typeface="Arial" charset="0"/>
                <a:cs typeface="Arial" charset="0"/>
              </a:rPr>
              <a:t> y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2900" b="1" dirty="0">
                <a:latin typeface="Arial" charset="0"/>
                <a:cs typeface="Arial" charset="0"/>
              </a:rPr>
              <a:t>regulación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endParaRPr lang="es-ES" altLang="es-PR" sz="2900" b="1" dirty="0"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0C9C9-3684-4DBD-BB42-0E7C2030D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" y="404664"/>
            <a:ext cx="4680520" cy="624069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78240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1BBA73-D35D-4156-9F6C-B0EF60D0E4A6}"/>
              </a:ext>
            </a:extLst>
          </p:cNvPr>
          <p:cNvSpPr>
            <a:spLocks/>
          </p:cNvSpPr>
          <p:nvPr/>
        </p:nvSpPr>
        <p:spPr bwMode="auto">
          <a:xfrm>
            <a:off x="3783706" y="1054224"/>
            <a:ext cx="4646438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s-PR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HOMEOSTASIA:</a:t>
            </a:r>
            <a:endParaRPr lang="es-PR" altLang="es-PR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DF3A87-829F-4BAD-BD65-8C1ACB3BA68B}"/>
              </a:ext>
            </a:extLst>
          </p:cNvPr>
          <p:cNvSpPr>
            <a:spLocks/>
          </p:cNvSpPr>
          <p:nvPr/>
        </p:nvSpPr>
        <p:spPr bwMode="auto">
          <a:xfrm>
            <a:off x="3783706" y="1628800"/>
            <a:ext cx="5180782" cy="7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</a:t>
            </a:r>
            <a:r>
              <a:rPr lang="en-US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ÍSTICAS</a:t>
            </a:r>
            <a:endParaRPr lang="es-PR" altLang="es-PR" sz="36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9FB1268-4D67-44C5-8B7E-44D762B2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104307"/>
            <a:ext cx="8280474" cy="327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4400" b="1" dirty="0">
                <a:latin typeface="Arial" charset="0"/>
                <a:cs typeface="Arial" charset="0"/>
              </a:rPr>
              <a:t>El medio </a:t>
            </a:r>
            <a:r>
              <a:rPr lang="es-ES" altLang="es-PR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ambiente interior</a:t>
            </a:r>
            <a:r>
              <a:rPr lang="es-ES" altLang="es-PR" sz="4400" b="1" dirty="0">
                <a:latin typeface="Arial" charset="0"/>
                <a:cs typeface="Arial" charset="0"/>
              </a:rPr>
              <a:t>, o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líquido extracelular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4400" b="1" dirty="0">
                <a:latin typeface="Arial" charset="0"/>
                <a:cs typeface="Arial" charset="0"/>
              </a:rPr>
              <a:t>se mantiene en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condiciones constantes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4400" b="1" dirty="0">
                <a:latin typeface="Arial" charset="0"/>
                <a:cs typeface="Arial" charset="0"/>
              </a:rPr>
              <a:t>a través de varios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4400" b="1" dirty="0">
                <a:latin typeface="Arial" charset="0"/>
                <a:cs typeface="Arial" charset="0"/>
              </a:rPr>
              <a:t> </a:t>
            </a:r>
            <a:r>
              <a:rPr lang="es-ES" altLang="es-PR" sz="4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mecanismos</a:t>
            </a:r>
            <a:r>
              <a:rPr lang="es-ES" altLang="es-PR" sz="4400" b="1" dirty="0">
                <a:latin typeface="Arial" charset="0"/>
                <a:cs typeface="Arial" charset="0"/>
              </a:rPr>
              <a:t> del cuerpo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endParaRPr lang="es-ES" altLang="es-PR" sz="4400" b="1" dirty="0">
              <a:latin typeface="Arial" charset="0"/>
              <a:cs typeface="Arial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62789FB-0C40-41BC-ABF2-6B1FB7935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5" y="548680"/>
            <a:ext cx="3888432" cy="259228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230604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1BBA73-D35D-4156-9F6C-B0EF60D0E4A6}"/>
              </a:ext>
            </a:extLst>
          </p:cNvPr>
          <p:cNvSpPr>
            <a:spLocks/>
          </p:cNvSpPr>
          <p:nvPr/>
        </p:nvSpPr>
        <p:spPr bwMode="auto">
          <a:xfrm>
            <a:off x="3783706" y="1054224"/>
            <a:ext cx="4646438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s-PR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HOMEOSTASIA:</a:t>
            </a:r>
            <a:endParaRPr lang="es-PR" altLang="es-PR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DF3A87-829F-4BAD-BD65-8C1ACB3BA68B}"/>
              </a:ext>
            </a:extLst>
          </p:cNvPr>
          <p:cNvSpPr>
            <a:spLocks/>
          </p:cNvSpPr>
          <p:nvPr/>
        </p:nvSpPr>
        <p:spPr bwMode="auto">
          <a:xfrm>
            <a:off x="3783706" y="1628800"/>
            <a:ext cx="5180782" cy="7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</a:t>
            </a:r>
            <a:r>
              <a:rPr lang="en-US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ÍSTICAS</a:t>
            </a:r>
            <a:endParaRPr lang="es-PR" altLang="es-PR" sz="36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9FB1268-4D67-44C5-8B7E-44D762B2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788" y="2780928"/>
            <a:ext cx="8847004" cy="373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Las concentraciones de oxígeno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y bióxido de carbono,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de nutrientes y desechos orgánicos,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de iones inorgánicos y la temperatura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 deben todos permanecer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relativamente inalterados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en los </a:t>
            </a:r>
            <a:r>
              <a:rPr lang="es-ES" altLang="es-PR" sz="36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líquidos corporales</a:t>
            </a:r>
          </a:p>
          <a:p>
            <a:pPr eaLnBrk="0" hangingPunct="0">
              <a:lnSpc>
                <a:spcPts val="3400"/>
              </a:lnSpc>
              <a:spcBef>
                <a:spcPct val="20000"/>
              </a:spcBef>
            </a:pPr>
            <a:endParaRPr lang="es-ES" altLang="es-PR" sz="3600" b="1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A picture containing standing, dark, small, table&#10;&#10;Description automatically generated">
            <a:extLst>
              <a:ext uri="{FF2B5EF4-FFF2-40B4-BE49-F238E27FC236}">
                <a16:creationId xmlns:a16="http://schemas.microsoft.com/office/drawing/2014/main" id="{B6102181-2EC1-4B10-9355-39A53076E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4" y="479767"/>
            <a:ext cx="3600400" cy="234172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91000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1BBA73-D35D-4156-9F6C-B0EF60D0E4A6}"/>
              </a:ext>
            </a:extLst>
          </p:cNvPr>
          <p:cNvSpPr>
            <a:spLocks/>
          </p:cNvSpPr>
          <p:nvPr/>
        </p:nvSpPr>
        <p:spPr bwMode="auto">
          <a:xfrm>
            <a:off x="3783706" y="1054224"/>
            <a:ext cx="4646438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s-PR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HOMEOSTASIA:</a:t>
            </a:r>
            <a:endParaRPr lang="es-PR" altLang="es-PR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DF3A87-829F-4BAD-BD65-8C1ACB3BA68B}"/>
              </a:ext>
            </a:extLst>
          </p:cNvPr>
          <p:cNvSpPr>
            <a:spLocks/>
          </p:cNvSpPr>
          <p:nvPr/>
        </p:nvSpPr>
        <p:spPr bwMode="auto">
          <a:xfrm>
            <a:off x="3783706" y="1628800"/>
            <a:ext cx="5180782" cy="7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</a:t>
            </a:r>
            <a:r>
              <a:rPr lang="en-US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ÍSTICAS</a:t>
            </a:r>
            <a:endParaRPr lang="es-PR" altLang="es-PR" sz="36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9FB1268-4D67-44C5-8B7E-44D762B2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6" y="2780928"/>
            <a:ext cx="8847004" cy="373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Existe un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estado estable/constante</a:t>
            </a:r>
            <a:r>
              <a:rPr lang="es-ES" altLang="es-PR" sz="3600" b="1" dirty="0">
                <a:latin typeface="Arial" charset="0"/>
                <a:cs typeface="Arial" charset="0"/>
              </a:rPr>
              <a:t> fisiológico: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Esto significa que se ha alcanzado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un balance entre las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demandas impuestas sobre del cuerpo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y la </a:t>
            </a:r>
            <a:r>
              <a:rPr lang="es-ES" altLang="es-PR" sz="3600" b="1" i="1" dirty="0">
                <a:solidFill>
                  <a:srgbClr val="5524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respuesta</a:t>
            </a:r>
            <a:r>
              <a:rPr lang="es-ES" altLang="es-PR" sz="3600" b="1" dirty="0">
                <a:latin typeface="Arial" charset="0"/>
                <a:cs typeface="Arial" charset="0"/>
              </a:rPr>
              <a:t> del cuerpo</a:t>
            </a:r>
          </a:p>
          <a:p>
            <a:pPr algn="ctr" eaLnBrk="0" hangingPunct="0">
              <a:lnSpc>
                <a:spcPts val="34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hacia dichas demandas a</a:t>
            </a:r>
          </a:p>
        </p:txBody>
      </p:sp>
      <p:pic>
        <p:nvPicPr>
          <p:cNvPr id="3" name="Picture 2" descr="A picture containing text, jellyfish, coelenterate&#10;&#10;Description automatically generated">
            <a:extLst>
              <a:ext uri="{FF2B5EF4-FFF2-40B4-BE49-F238E27FC236}">
                <a16:creationId xmlns:a16="http://schemas.microsoft.com/office/drawing/2014/main" id="{24841231-0ADD-44B0-9B35-06A6C7412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3388170" cy="22587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51830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>
            <a:extLst>
              <a:ext uri="{FF2B5EF4-FFF2-40B4-BE49-F238E27FC236}">
                <a16:creationId xmlns:a16="http://schemas.microsoft.com/office/drawing/2014/main" id="{6E6DB30A-7EAC-4A49-99EC-FE77E4BFD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1160"/>
            <a:ext cx="7467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b="1" dirty="0" err="1"/>
              <a:t>Ocurren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algunos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cambios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en</a:t>
            </a:r>
            <a:r>
              <a:rPr lang="en-US" altLang="en-US" sz="2200" b="1" dirty="0"/>
              <a:t> la </a:t>
            </a:r>
            <a:r>
              <a:rPr lang="en-US" altLang="en-US" sz="2200" b="1" dirty="0" err="1"/>
              <a:t>composición</a:t>
            </a:r>
            <a:r>
              <a:rPr lang="en-US" altLang="en-US" sz="2200" b="1" dirty="0"/>
              <a:t> del </a:t>
            </a:r>
            <a:r>
              <a:rPr lang="en-US" altLang="en-US" sz="2200" b="1" dirty="0" err="1"/>
              <a:t>ambiente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interno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pero</a:t>
            </a:r>
            <a:r>
              <a:rPr lang="en-US" altLang="en-US" sz="2200" b="1" dirty="0"/>
              <a:t> son </a:t>
            </a:r>
            <a:r>
              <a:rPr lang="en-US" altLang="en-US" sz="2200" b="1" dirty="0" err="1"/>
              <a:t>mínimas</a:t>
            </a:r>
            <a:r>
              <a:rPr lang="en-US" altLang="en-US" sz="2200" b="1" dirty="0"/>
              <a:t> las </a:t>
            </a:r>
            <a:r>
              <a:rPr lang="en-US" altLang="en-US" sz="2200" b="1" dirty="0" err="1"/>
              <a:t>fluctuaciones</a:t>
            </a:r>
            <a:r>
              <a:rPr lang="en-US" altLang="en-US" sz="2200" b="1" dirty="0"/>
              <a:t>, y se les </a:t>
            </a:r>
            <a:r>
              <a:rPr lang="en-US" altLang="en-US" sz="2200" b="1" dirty="0" err="1"/>
              <a:t>mantiene</a:t>
            </a:r>
            <a:r>
              <a:rPr lang="en-US" altLang="en-US" sz="2200" b="1" dirty="0"/>
              <a:t> a </a:t>
            </a:r>
            <a:r>
              <a:rPr lang="en-US" altLang="en-US" sz="2200" b="1" dirty="0" err="1"/>
              <a:t>raya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mediante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múltiples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procesos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homeostáticos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coordinados</a:t>
            </a:r>
            <a:r>
              <a:rPr lang="en-US" altLang="en-US" sz="22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200" b="1" dirty="0"/>
              <a:t>Los </a:t>
            </a:r>
            <a:r>
              <a:rPr lang="en-US" altLang="en-US" sz="2200" b="1" dirty="0" err="1"/>
              <a:t>órganos</a:t>
            </a:r>
            <a:r>
              <a:rPr lang="en-US" altLang="en-US" sz="2200" b="1" dirty="0"/>
              <a:t> y </a:t>
            </a:r>
            <a:r>
              <a:rPr lang="en-US" altLang="en-US" sz="2200" b="1" dirty="0" err="1"/>
              <a:t>tejidos</a:t>
            </a:r>
            <a:r>
              <a:rPr lang="en-US" altLang="en-US" sz="2200" b="1" dirty="0"/>
              <a:t> del </a:t>
            </a:r>
            <a:r>
              <a:rPr lang="en-US" altLang="en-US" sz="2200" b="1" dirty="0" err="1"/>
              <a:t>sistema</a:t>
            </a:r>
            <a:r>
              <a:rPr lang="en-US" altLang="en-US" sz="2200" b="1" dirty="0"/>
              <a:t> del </a:t>
            </a:r>
            <a:r>
              <a:rPr lang="en-US" altLang="en-US" sz="2200" b="1" dirty="0" err="1"/>
              <a:t>cuerpo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trabajan</a:t>
            </a:r>
            <a:r>
              <a:rPr lang="en-US" altLang="en-US" sz="2200" b="1" dirty="0"/>
              <a:t> para </a:t>
            </a:r>
            <a:r>
              <a:rPr lang="en-US" altLang="en-US" sz="2200" b="1" dirty="0" err="1"/>
              <a:t>mantener</a:t>
            </a:r>
            <a:r>
              <a:rPr lang="en-US" altLang="en-US" sz="2200" b="1" dirty="0"/>
              <a:t> la </a:t>
            </a:r>
            <a:r>
              <a:rPr lang="en-US" altLang="en-US" sz="2200" b="1" dirty="0" err="1"/>
              <a:t>homeostasia</a:t>
            </a:r>
            <a:r>
              <a:rPr lang="en-US" altLang="en-US" sz="22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dirty="0" err="1">
                <a:solidFill>
                  <a:schemeClr val="tx1"/>
                </a:solidFill>
                <a:latin typeface="Arial" panose="020B0604020202020204" pitchFamily="34" charset="0"/>
              </a:rPr>
              <a:t>Ejemplos</a:t>
            </a:r>
            <a: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altLang="en-US" b="1" i="1" dirty="0">
                <a:solidFill>
                  <a:schemeClr val="tx1"/>
                </a:solidFill>
              </a:rPr>
              <a:t>Los </a:t>
            </a:r>
            <a:r>
              <a:rPr lang="en-US" altLang="en-US" b="1" i="1" dirty="0" err="1">
                <a:solidFill>
                  <a:schemeClr val="tx1"/>
                </a:solidFill>
              </a:rPr>
              <a:t>pulmones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</a:rPr>
              <a:t>brindan</a:t>
            </a:r>
            <a:r>
              <a:rPr lang="en-US" altLang="en-US" b="1" i="1" dirty="0">
                <a:solidFill>
                  <a:schemeClr val="tx1"/>
                </a:solidFill>
              </a:rPr>
              <a:t> nuevo </a:t>
            </a:r>
            <a:r>
              <a:rPr lang="en-US" altLang="en-US" b="1" i="1" dirty="0" err="1">
                <a:solidFill>
                  <a:schemeClr val="tx1"/>
                </a:solidFill>
              </a:rPr>
              <a:t>oxígeno</a:t>
            </a:r>
            <a:r>
              <a:rPr lang="en-US" altLang="en-US" b="1" i="1" dirty="0">
                <a:solidFill>
                  <a:schemeClr val="tx1"/>
                </a:solidFill>
              </a:rPr>
              <a:t> que </a:t>
            </a:r>
            <a:r>
              <a:rPr lang="en-US" altLang="en-US" b="1" i="1" dirty="0" err="1">
                <a:solidFill>
                  <a:schemeClr val="tx1"/>
                </a:solidFill>
              </a:rPr>
              <a:t>necesitan</a:t>
            </a:r>
            <a:r>
              <a:rPr lang="en-US" altLang="en-US" b="1" i="1" dirty="0">
                <a:solidFill>
                  <a:schemeClr val="tx1"/>
                </a:solidFill>
              </a:rPr>
              <a:t> las </a:t>
            </a:r>
            <a:r>
              <a:rPr lang="en-US" altLang="en-US" b="1" i="1" dirty="0" err="1">
                <a:solidFill>
                  <a:schemeClr val="tx1"/>
                </a:solidFill>
              </a:rPr>
              <a:t>células</a:t>
            </a:r>
            <a:r>
              <a:rPr lang="en-US" altLang="en-US" b="1" i="1" dirty="0">
                <a:solidFill>
                  <a:schemeClr val="tx1"/>
                </a:solidFill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altLang="en-US" b="1" i="1" dirty="0">
                <a:solidFill>
                  <a:schemeClr val="tx1"/>
                </a:solidFill>
              </a:rPr>
              <a:t>Los </a:t>
            </a:r>
            <a:r>
              <a:rPr lang="en-US" altLang="en-US" b="1" i="1" dirty="0" err="1">
                <a:solidFill>
                  <a:schemeClr val="tx1"/>
                </a:solidFill>
              </a:rPr>
              <a:t>riñones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</a:rPr>
              <a:t>mantienen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</a:rPr>
              <a:t>constantes</a:t>
            </a:r>
            <a:r>
              <a:rPr lang="en-US" altLang="en-US" b="1" i="1" dirty="0">
                <a:solidFill>
                  <a:schemeClr val="tx1"/>
                </a:solidFill>
              </a:rPr>
              <a:t> las </a:t>
            </a:r>
            <a:r>
              <a:rPr lang="en-US" altLang="en-US" b="1" i="1" dirty="0" err="1">
                <a:solidFill>
                  <a:schemeClr val="tx1"/>
                </a:solidFill>
              </a:rPr>
              <a:t>concentraciones</a:t>
            </a:r>
            <a:r>
              <a:rPr lang="en-US" altLang="en-US" b="1" i="1" dirty="0">
                <a:solidFill>
                  <a:schemeClr val="tx1"/>
                </a:solidFill>
              </a:rPr>
              <a:t> de </a:t>
            </a:r>
            <a:r>
              <a:rPr lang="en-US" altLang="en-US" b="1" i="1" dirty="0" err="1">
                <a:solidFill>
                  <a:schemeClr val="tx1"/>
                </a:solidFill>
              </a:rPr>
              <a:t>iones</a:t>
            </a:r>
            <a:r>
              <a:rPr lang="en-US" altLang="en-US" b="1" i="1" dirty="0">
                <a:solidFill>
                  <a:schemeClr val="tx1"/>
                </a:solidFill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altLang="en-US" b="1" i="1" dirty="0">
                <a:solidFill>
                  <a:schemeClr val="tx1"/>
                </a:solidFill>
              </a:rPr>
              <a:t>El </a:t>
            </a:r>
            <a:r>
              <a:rPr lang="en-US" altLang="en-US" b="1" i="1" dirty="0" err="1">
                <a:solidFill>
                  <a:schemeClr val="tx1"/>
                </a:solidFill>
              </a:rPr>
              <a:t>intestino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</a:rPr>
              <a:t>proporciona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</a:rPr>
              <a:t>elementos</a:t>
            </a:r>
            <a:r>
              <a:rPr lang="en-US" altLang="en-US" b="1" i="1" dirty="0">
                <a:solidFill>
                  <a:schemeClr val="tx1"/>
                </a:solidFill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</a:rPr>
              <a:t>nutritivos</a:t>
            </a:r>
            <a:r>
              <a:rPr lang="en-US" altLang="en-US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44CC3D-01D4-44BB-AAD8-44650B8F30D3}"/>
              </a:ext>
            </a:extLst>
          </p:cNvPr>
          <p:cNvSpPr>
            <a:spLocks/>
          </p:cNvSpPr>
          <p:nvPr/>
        </p:nvSpPr>
        <p:spPr bwMode="auto">
          <a:xfrm>
            <a:off x="2085765" y="853102"/>
            <a:ext cx="4646438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s-PR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HOMEOSTASIA:</a:t>
            </a:r>
            <a:endParaRPr lang="es-PR" altLang="es-PR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A601ED-A48D-4A57-B294-7360FB763CBA}"/>
              </a:ext>
            </a:extLst>
          </p:cNvPr>
          <p:cNvSpPr>
            <a:spLocks/>
          </p:cNvSpPr>
          <p:nvPr/>
        </p:nvSpPr>
        <p:spPr bwMode="auto">
          <a:xfrm>
            <a:off x="1619672" y="1268760"/>
            <a:ext cx="5220580" cy="7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es-PR" altLang="es-PR" sz="3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>
            <a:extLst>
              <a:ext uri="{FF2B5EF4-FFF2-40B4-BE49-F238E27FC236}">
                <a16:creationId xmlns:a16="http://schemas.microsoft.com/office/drawing/2014/main" id="{99D878D9-D49D-42FD-A287-FE4EAEE25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2397968"/>
            <a:ext cx="7162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b="1" dirty="0" err="1"/>
              <a:t>Concentración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óptima</a:t>
            </a:r>
            <a:r>
              <a:rPr lang="en-US" altLang="en-US" sz="2600" b="1" dirty="0"/>
              <a:t> de gases, </a:t>
            </a:r>
            <a:r>
              <a:rPr lang="en-US" altLang="en-US" sz="2600" b="1" dirty="0" err="1"/>
              <a:t>nutrimentos</a:t>
            </a:r>
            <a:r>
              <a:rPr lang="en-US" altLang="en-US" sz="2600" b="1" dirty="0"/>
              <a:t>/</a:t>
            </a:r>
            <a:r>
              <a:rPr lang="en-US" altLang="en-US" sz="2600" b="1" dirty="0" err="1"/>
              <a:t>nutrientes</a:t>
            </a:r>
            <a:r>
              <a:rPr lang="en-US" altLang="en-US" sz="2600" b="1" dirty="0"/>
              <a:t> (e.g., </a:t>
            </a:r>
            <a:r>
              <a:rPr lang="en-US" altLang="en-US" sz="2600" b="1" dirty="0" err="1"/>
              <a:t>glucosa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ácidos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grasos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aminoácidos</a:t>
            </a:r>
            <a:r>
              <a:rPr lang="en-US" altLang="en-US" sz="2600" b="1" dirty="0"/>
              <a:t>, entre </a:t>
            </a:r>
            <a:r>
              <a:rPr lang="en-US" altLang="en-US" sz="2600" b="1" dirty="0" err="1"/>
              <a:t>otros</a:t>
            </a:r>
            <a:r>
              <a:rPr lang="en-US" altLang="en-US" sz="2600" b="1" dirty="0"/>
              <a:t>), </a:t>
            </a:r>
            <a:r>
              <a:rPr lang="en-US" altLang="en-US" sz="2600" b="1" dirty="0" err="1"/>
              <a:t>iones</a:t>
            </a:r>
            <a:r>
              <a:rPr lang="en-US" altLang="en-US" sz="2600" b="1" dirty="0"/>
              <a:t> y </a:t>
            </a:r>
            <a:r>
              <a:rPr lang="en-US" altLang="en-US" sz="2600" b="1" dirty="0" err="1"/>
              <a:t>agua</a:t>
            </a:r>
            <a:r>
              <a:rPr lang="en-US" altLang="en-US" sz="2600" b="1" dirty="0"/>
              <a:t>.</a:t>
            </a:r>
          </a:p>
          <a:p>
            <a:pPr>
              <a:lnSpc>
                <a:spcPct val="90000"/>
              </a:lnSpc>
              <a:buFont typeface="Georgia" panose="02040502050405020303" pitchFamily="18" charset="0"/>
              <a:buNone/>
            </a:pPr>
            <a:endParaRPr lang="en-US" altLang="en-US" sz="2600" b="1" dirty="0"/>
          </a:p>
          <a:p>
            <a:pPr>
              <a:lnSpc>
                <a:spcPct val="90000"/>
              </a:lnSpc>
            </a:pPr>
            <a:r>
              <a:rPr lang="en-US" altLang="en-US" sz="2600" b="1" dirty="0" err="1"/>
              <a:t>Temperatura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óptima</a:t>
            </a:r>
            <a:r>
              <a:rPr lang="en-US" altLang="en-US" sz="2600" b="1" dirty="0"/>
              <a:t>.</a:t>
            </a:r>
          </a:p>
          <a:p>
            <a:pPr>
              <a:lnSpc>
                <a:spcPct val="90000"/>
              </a:lnSpc>
              <a:buFont typeface="Georgia" panose="02040502050405020303" pitchFamily="18" charset="0"/>
              <a:buNone/>
            </a:pPr>
            <a:endParaRPr lang="en-US" altLang="en-US" sz="2600" b="1" dirty="0"/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La </a:t>
            </a:r>
            <a:r>
              <a:rPr lang="en-US" altLang="en-US" sz="2600" b="1" dirty="0" err="1"/>
              <a:t>presión</a:t>
            </a:r>
            <a:r>
              <a:rPr lang="en-US" altLang="en-US" sz="2600" b="1" dirty="0"/>
              <a:t> es </a:t>
            </a:r>
            <a:r>
              <a:rPr lang="en-US" altLang="en-US" sz="2600" b="1" dirty="0" err="1"/>
              <a:t>óptima</a:t>
            </a:r>
            <a:r>
              <a:rPr lang="en-US" altLang="en-US" sz="2600" b="1" dirty="0"/>
              <a:t> para el </a:t>
            </a:r>
            <a:r>
              <a:rPr lang="en-US" altLang="en-US" sz="2600" b="1" dirty="0" err="1"/>
              <a:t>buen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estado</a:t>
            </a:r>
            <a:r>
              <a:rPr lang="en-US" altLang="en-US" sz="2600" b="1" dirty="0"/>
              <a:t> y </a:t>
            </a:r>
            <a:r>
              <a:rPr lang="en-US" altLang="en-US" sz="2600" b="1" dirty="0" err="1"/>
              <a:t>funcionamiento</a:t>
            </a:r>
            <a:r>
              <a:rPr lang="en-US" altLang="en-US" sz="2600" b="1" dirty="0"/>
              <a:t> de las </a:t>
            </a:r>
            <a:r>
              <a:rPr lang="en-US" altLang="en-US" sz="2600" b="1" dirty="0" err="1"/>
              <a:t>células</a:t>
            </a:r>
            <a:r>
              <a:rPr lang="en-US" altLang="en-US" sz="2600" b="1" dirty="0"/>
              <a:t>.</a:t>
            </a:r>
            <a:endParaRPr lang="en-US" altLang="en-US" sz="3200" b="1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93CB92-121A-4060-80FD-3F6766794052}"/>
              </a:ext>
            </a:extLst>
          </p:cNvPr>
          <p:cNvSpPr>
            <a:spLocks/>
          </p:cNvSpPr>
          <p:nvPr/>
        </p:nvSpPr>
        <p:spPr bwMode="auto">
          <a:xfrm>
            <a:off x="2085765" y="853102"/>
            <a:ext cx="4646438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s-PR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HOMEOSTASIA:</a:t>
            </a:r>
            <a:endParaRPr lang="es-PR" altLang="es-PR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5806ED-8470-491B-8DB0-884F1CCAA4DB}"/>
              </a:ext>
            </a:extLst>
          </p:cNvPr>
          <p:cNvSpPr>
            <a:spLocks/>
          </p:cNvSpPr>
          <p:nvPr/>
        </p:nvSpPr>
        <p:spPr bwMode="auto">
          <a:xfrm>
            <a:off x="647564" y="1268760"/>
            <a:ext cx="7848872" cy="7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es-PR" altLang="es-PR" sz="3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CONDICIONES HOMEOSTÁTICAS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05ED7B5B-7E15-44A2-A8BC-880D7F4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35318"/>
            <a:ext cx="6934200" cy="2362200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en-US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HOMEOSTASIA:</a:t>
            </a:r>
            <a:br>
              <a:rPr lang="en-US" altLang="en-US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Alteraci</a:t>
            </a: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ó</a:t>
            </a: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</a:t>
            </a:r>
            <a:r>
              <a:rPr lang="en-US" alt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de la </a:t>
            </a:r>
            <a:r>
              <a:rPr lang="en-US" alt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Homeostasia</a:t>
            </a:r>
            <a:r>
              <a:rPr lang="en-US" alt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  <a:br>
              <a:rPr lang="en-US" alt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* 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ESTRÉS *</a:t>
            </a:r>
          </a:p>
        </p:txBody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00D136ED-3D4B-47F0-8D57-5A13F0A72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600" y="2798052"/>
            <a:ext cx="6705600" cy="3352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n-US" altLang="en-US" sz="4300" b="1" dirty="0" err="1"/>
              <a:t>Cualquier</a:t>
            </a:r>
            <a:r>
              <a:rPr lang="en-US" altLang="en-US" sz="4300" b="1" dirty="0"/>
              <a:t> </a:t>
            </a:r>
            <a:r>
              <a:rPr lang="en-US" altLang="en-US" sz="4300" b="1" dirty="0" err="1"/>
              <a:t>Estímulo</a:t>
            </a:r>
            <a:r>
              <a:rPr lang="en-US" altLang="en-US" sz="4300" b="1" dirty="0"/>
              <a:t> que </a:t>
            </a:r>
            <a:r>
              <a:rPr lang="en-US" altLang="en-US" sz="4300" b="1" dirty="0" err="1"/>
              <a:t>origine</a:t>
            </a:r>
            <a:r>
              <a:rPr lang="en-US" altLang="en-US" sz="4300" b="1" dirty="0"/>
              <a:t> un </a:t>
            </a:r>
            <a:r>
              <a:rPr lang="en-US" altLang="en-US" sz="4300" b="1" dirty="0" err="1"/>
              <a:t>desequilibrio</a:t>
            </a:r>
            <a:r>
              <a:rPr lang="en-US" altLang="en-US" sz="4300" b="1" dirty="0"/>
              <a:t> del medio </a:t>
            </a:r>
            <a:r>
              <a:rPr lang="en-US" altLang="en-US" sz="4300" b="1" dirty="0" err="1"/>
              <a:t>ambiente</a:t>
            </a:r>
            <a:r>
              <a:rPr lang="en-US" altLang="en-US" sz="4300" b="1" dirty="0"/>
              <a:t> </a:t>
            </a:r>
            <a:r>
              <a:rPr lang="en-US" altLang="en-US" sz="4300" b="1" dirty="0" err="1"/>
              <a:t>interno</a:t>
            </a:r>
            <a:r>
              <a:rPr lang="en-US" altLang="en-US" sz="4300" b="1" dirty="0"/>
              <a:t> (</a:t>
            </a:r>
            <a:r>
              <a:rPr lang="en-US" altLang="en-US" sz="4300" b="1" dirty="0" err="1"/>
              <a:t>líquido</a:t>
            </a:r>
            <a:r>
              <a:rPr lang="en-US" altLang="en-US" sz="4300" b="1" dirty="0"/>
              <a:t> </a:t>
            </a:r>
            <a:r>
              <a:rPr lang="en-US" altLang="en-US" sz="4300" b="1" dirty="0" err="1"/>
              <a:t>extracelular</a:t>
            </a:r>
            <a:r>
              <a:rPr lang="en-US" altLang="en-US" sz="4300" b="1" dirty="0"/>
              <a:t>).</a:t>
            </a:r>
            <a:endParaRPr lang="en-US" altLang="en-US" sz="4300" b="1" i="1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25579</TotalTime>
  <Words>718</Words>
  <Application>Microsoft Office PowerPoint</Application>
  <PresentationFormat>On-screen Show (4:3)</PresentationFormat>
  <Paragraphs>102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HOMEOSTASIA: Alteración de la Homeostasia: * ESTRÉS *</vt:lpstr>
      <vt:lpstr>HOMEOSTASIA: Alteración de la Homeostasia: ESTRÉS: Efecto - Alteración</vt:lpstr>
      <vt:lpstr>HOMEOSTASIA: Alteración de la Homeostasia: ESTRÉS: Tipos/Causas</vt:lpstr>
      <vt:lpstr>COMPARTIMIENTOS/LÍQUIDOS DEL CUERPO: Agua:</vt:lpstr>
      <vt:lpstr>COMPARTIMIENTOS/LÍQUIDOS DEL CUERPO (60% Masa Corporal es Agua)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Homeostasis, Respuestas y Adaptaciones</dc:title>
  <dc:creator>Valued Acer Customer</dc:creator>
  <cp:lastModifiedBy>Edgar Lopategui Corsino</cp:lastModifiedBy>
  <cp:revision>2713</cp:revision>
  <cp:lastPrinted>2012-03-26T19:37:01Z</cp:lastPrinted>
  <dcterms:created xsi:type="dcterms:W3CDTF">2012-03-25T21:01:47Z</dcterms:created>
  <dcterms:modified xsi:type="dcterms:W3CDTF">2022-03-07T22:26:44Z</dcterms:modified>
</cp:coreProperties>
</file>