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99FF66"/>
    <a:srgbClr val="CCFF66"/>
    <a:srgbClr val="99FFCC"/>
    <a:srgbClr val="FF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0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2D91475-7063-4308-83EC-338E29D7ABF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EAC0660-0EFB-4B42-A217-1EC40222A2D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3BB8C4EC-BFF6-4068-A395-EB7608D642E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85B2A68D-7966-480C-BC99-1268ADF3AD2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531B7AC-7E14-4182-BA71-F83BA19799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3FC5616-7BB3-4065-BEAC-41D283DDCEC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E19DA35-F541-40B0-A920-9A8CF99D685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FF95C9AE-77C9-48EA-9880-0F6D4447C5B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A0628D6A-2D51-4F09-9F0C-BB2DAA7C032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A94705F2-5B17-4997-8A04-ADEA17BCF95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61B484A7-806A-4C91-BD27-541F76F420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6121C9-60A2-482C-BC69-08863A14A03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F44BDE0-7870-4DD2-BDB3-F5479E3ACE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25CA0E-2E1D-40A5-A922-FDA8668CB1EE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DC59A1C5-1968-4731-AE78-EEEAA3CF38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D1620E6-0EE2-4463-9953-880E4D4DA3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1EA3D11-4748-4A5A-B98A-3532821DA5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71CE26-4AAD-4A96-B33B-AC16D40326C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3CF9E3AE-77AF-466D-ABB8-C180C7870E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AB67653-B54C-4132-82E3-4901F83BBB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3184A2-E3C8-41D3-83F1-2E0673B18F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067A70-18D0-4A91-A1F3-54CD81A146D9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1AE2DD52-0C9E-46E6-86E4-438B405DA0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7AFA94C-7A03-457C-90DA-31DE2DF1C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0B6B96A-92C2-4A83-B0A0-DFB349C9B9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95FCF3-7708-4A3A-BD51-7716DF2A209F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A9A8B821-96CD-4563-B6A0-7A7DAFD175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6721371-70CB-4FF8-BD97-196EAB095A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C57DD53-C764-4A7B-9413-4C76CED3A3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500832-2C64-40F6-A700-95058F2D0E5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A3012821-C85E-4439-8901-6C3953A3FD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53F0AA9-76B4-46F9-961F-0745E6A5F2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328A8B-C105-4D20-A293-3BD5296685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07448D-FE8C-40E9-85D5-BA404BC98CC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0BC4ED3C-45CE-4F5E-97FA-5DCA47A295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6AC7936F-4D4E-46C1-85FA-1EC206BD97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F843D52-D20B-41C8-B8E5-7A7C670BDA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A41BF8-B86C-4E6A-89DC-CB416AFB636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03FB215B-5B75-4234-BEB3-25E697D29B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80AA663-0DCE-422A-AEE5-025C43D06F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A6D32FA-0687-4314-A50A-996650FF20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A1A8B9-CDF6-46F2-8652-22BE8651377C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F12E8E84-9006-4CB0-8750-EA6EE4980A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CF7CEA6-475D-4043-8A05-A0EFA8D58D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7FF2B6-560D-43DD-BEFD-EAD508387D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1B17AC-954B-4273-AD10-3E9E44BF9D2F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E45AC2BC-8DEA-4E0B-933C-97B6C74C16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8F70426-0D09-4F83-92BE-BF60F3EDB3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3FAD9CD-9EB3-4E43-9DFB-765F562486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71DFB7-40EB-4699-A5AE-D869EDF664A3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5419CF38-26E3-42A9-8E50-9F4D8F7872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B29F9BA8-6594-496C-9302-AED399DA25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5237B-AFD3-48B6-9B52-CCDE529AB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AC1A69-3FB0-4AE6-9A59-685DF07251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E63A3-F934-4B2F-A189-6F1836AFB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5A795-5E0A-4479-9C05-5E8E6F39D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24E4A-3381-48AC-B82E-D52F128BB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D27835-8629-4397-A365-CEF6ECA22B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6063657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FCD54-2009-4082-A3A4-BC15980BA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D62755-9376-49DC-9A56-F016F9696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FA3CA-C2B4-44B0-8438-F6CF25C81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5AAFD-316A-4D80-8782-E8333553F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BC1CB-928F-46EC-807A-7906357EC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0862D-E180-43F9-8AF8-F77A928DB0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6290694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9DCC3C-6888-4DDC-8DA0-4839AC559D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CD0C2B-659B-4D9B-B1EE-5FDAE6E9D4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D0B92F-582C-4F8C-A7E0-407863FAB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D317C-F46C-40AE-9CC5-E99643829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B6C27-43D9-4FD1-A72D-15F5B56DE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BBF307-5403-490B-B510-0780878756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8324824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3C7DA-5ECB-4B50-B1DD-553AAE07C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CB1CA-0A32-4D39-AAEB-19B398538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B549D-0834-41CE-AA75-CE532DBE9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79585-A9A2-4469-B1E4-860C893B7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C3E7A-646B-4C4E-BA4A-83D7AD849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E5E79-1D57-43EC-8C59-B444F9DF9E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957772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45EB5-76CC-4DEA-BEB6-9A358719D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C13D0C-D974-4789-B5C2-9280DEA3D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F434B-53E2-42CA-AB87-8221E2112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99577-1D02-4BDF-9712-6DFB8D8B6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3DB8E-EDF3-4664-8898-BFDF4E728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8D183-6DAE-42BC-A83C-902ACBF621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4285060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22C9F-0462-46AD-A340-CE8589035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BDF5D-17C3-4E9E-9622-1E5F817FE4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36DF7F-7C2E-4A6D-88F9-0B29B12C08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B3D805-EF70-4F44-8266-B45EF16C2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58AAB9-EBDE-469F-96F7-B2D2DF5F2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4E2516-435F-4278-8844-D3FB2144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0A3CC-3563-4DAF-BCDD-4B9B9D0051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6716242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96BF1-1A53-4255-AE5C-A0D8CA0CF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2EC27D-9569-4D0B-A2C9-AA5AC6DDB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7B1061-8FF0-4EA2-B3D8-05F87B8012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0EDC2F-A38C-4EF7-906C-81445C3F62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DC5D96-E6D4-4351-BE7A-8D8E24C05B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2BA251-DF2F-4549-9D72-13D7A540D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B39379-1DD4-4E21-8779-2EFC0A505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AD4D3B-EE78-4EE3-AEC7-A04B47A6F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3915F-8D99-4E6E-9B08-68B158233A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9410911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33AF1-C96E-40AF-AEA3-1365710D4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52B0F7-6CA1-45C7-B6F3-48E787A22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319DB1-812C-4F3C-BF23-2B17D4FDD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2B9E9F-D09F-4D19-A933-5D0B1297F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D6449F-CFA8-41AC-B139-A8E2269F55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7205015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E1A2A6-26B2-4159-98FE-53921F552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1F748E-52A2-485A-8E66-B6650C4FA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738047-7B0A-4B6D-A4B5-8BFEBBF7B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CB613-73E3-43E1-B8A4-DCEC6F531A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889907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B08A5-108B-4E08-8F94-405708F07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84244-A5BB-4E29-8803-61AE5D8BB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7CBFBE-7B5C-47B6-88BC-90CBC1812B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C02D27-A265-4A3C-905B-E3E5A413C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2E9905-7C46-4B2A-9EED-36879DF02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3AA98-5939-4C8D-8477-41DA2A447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E50BA-183A-41EC-B16C-F9035B1BA7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1127113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1BC81-4F2E-424C-9C38-1B9CA1DC8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67379B-D8A6-4A0A-AC57-D9763893FC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3252D-B11D-4457-8044-D991516DE9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E092EB-806C-4422-8082-AC522C8D8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465A0C-1FFC-4A61-8E51-7B635305C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E6490-A08D-41BF-A080-EAE7B2BB3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CD6FF-479F-420A-B236-2DE94E650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94410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FA49BD3-3F8D-45C1-A944-B4AD37A20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2F547A8-B55F-47AF-AFC1-FFE9514485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2C49C5A-0126-45ED-B168-49552CFC1EE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FD95F86-5F09-4246-ADCD-07DE310B075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C262D2D-D70D-47A9-9C66-EA5AB13A99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524A9B7-3959-4FD8-8550-70BFAE2615B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rgbClr val="FFCC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rgbClr val="FFCC00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rgbClr val="FFCC00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rgbClr val="FFCC00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rgbClr val="FFCC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5C4B44D-1590-44FD-98AF-905B7232F5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914400"/>
            <a:ext cx="7543800" cy="2438400"/>
          </a:xfrm>
        </p:spPr>
        <p:txBody>
          <a:bodyPr anchor="ctr"/>
          <a:lstStyle/>
          <a:p>
            <a:r>
              <a:rPr lang="en-US" altLang="en-US" sz="34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REGULACIÓN Y HOMEOSTASIA DEL AMBIENTE INTERNO Y CONSIDERACIONES GENERALES SOBRE LAS RESPUESTAS Y ADAPTACIONES AL EJERCICIO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0328D8C-EC98-4FDD-95C1-38C58540BB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05000" y="4648200"/>
            <a:ext cx="6400800" cy="1143000"/>
          </a:xfrm>
        </p:spPr>
        <p:txBody>
          <a:bodyPr/>
          <a:lstStyle/>
          <a:p>
            <a:r>
              <a:rPr lang="en-US" altLang="en-US" sz="3200" b="1" i="1"/>
              <a:t>Prof. Edgar Lopategui Corsino</a:t>
            </a:r>
          </a:p>
          <a:p>
            <a:r>
              <a:rPr lang="en-US" altLang="en-US" sz="3200" b="1" i="1"/>
              <a:t>M.A., Fisiología del Ejercicio</a:t>
            </a:r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7B82CC3-B997-4C51-A300-FFCAFCAFBA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8077200" cy="1066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COMPARTIMIENTOS/LÍQUIDOS DEL CUERPO</a:t>
            </a:r>
            <a:br>
              <a:rPr lang="en-US" altLang="en-US" sz="27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en-US" alt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(60% Masa Corporal es Agua)</a:t>
            </a:r>
            <a:endParaRPr lang="en-US" altLang="en-US" sz="3600" b="1" i="1">
              <a:solidFill>
                <a:srgbClr val="99FF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573D776-1DC9-45FE-8870-0147CF23F2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47800" y="1752600"/>
            <a:ext cx="73152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>
                <a:solidFill>
                  <a:srgbClr val="99FFCC"/>
                </a:solidFill>
                <a:latin typeface="Arial" panose="020B0604020202020204" pitchFamily="34" charset="0"/>
              </a:rPr>
              <a:t>Líquido Extracelular</a:t>
            </a:r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: 20% MC</a:t>
            </a:r>
            <a:r>
              <a:rPr lang="en-US" altLang="en-US" sz="2800" b="1">
                <a:solidFill>
                  <a:srgbClr val="FFFF00"/>
                </a:solidFill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i="1">
                <a:solidFill>
                  <a:srgbClr val="FFFF00"/>
                </a:solidFill>
              </a:rPr>
              <a:t>   </a:t>
            </a:r>
            <a:r>
              <a:rPr lang="en-US" altLang="en-US" sz="2400" b="1" i="1">
                <a:solidFill>
                  <a:srgbClr val="FFFF00"/>
                </a:solidFill>
              </a:rPr>
              <a:t>(Fuera de las Células):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>
                <a:solidFill>
                  <a:srgbClr val="99FF33"/>
                </a:solidFill>
              </a:rPr>
              <a:t>Líquido Intersticial </a:t>
            </a:r>
            <a:r>
              <a:rPr lang="en-US" altLang="en-US" sz="2400" b="1">
                <a:solidFill>
                  <a:srgbClr val="FFFF00"/>
                </a:solidFill>
              </a:rPr>
              <a:t>(15% MC): Entre las células y los tejidos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>
                <a:solidFill>
                  <a:srgbClr val="99FF33"/>
                </a:solidFill>
              </a:rPr>
              <a:t>Plasma </a:t>
            </a:r>
            <a:r>
              <a:rPr lang="en-US" altLang="en-US" sz="2400" b="1">
                <a:solidFill>
                  <a:srgbClr val="FFFF00"/>
                </a:solidFill>
                <a:sym typeface="Wingdings" panose="05000000000000000000" pitchFamily="2" charset="2"/>
              </a:rPr>
              <a:t>(5% MC)</a:t>
            </a:r>
            <a:r>
              <a:rPr lang="en-US" altLang="en-US" sz="2400" b="1">
                <a:solidFill>
                  <a:srgbClr val="FFFF00"/>
                </a:solidFill>
              </a:rPr>
              <a:t>: Porción líquida de la sangre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>
                <a:solidFill>
                  <a:srgbClr val="99FF33"/>
                </a:solidFill>
              </a:rPr>
              <a:t>Linfa </a:t>
            </a:r>
            <a:r>
              <a:rPr lang="en-US" altLang="en-US" sz="2400" b="1">
                <a:solidFill>
                  <a:srgbClr val="FFFF00"/>
                </a:solidFill>
                <a:sym typeface="Wingdings" panose="05000000000000000000" pitchFamily="2" charset="2"/>
              </a:rPr>
              <a:t>(1-3% MC)</a:t>
            </a:r>
            <a:r>
              <a:rPr lang="en-US" altLang="en-US" sz="2400" b="1">
                <a:solidFill>
                  <a:srgbClr val="FFFF00"/>
                </a:solidFill>
              </a:rPr>
              <a:t>: </a:t>
            </a:r>
            <a:endParaRPr lang="en-US" altLang="en-US" sz="2400" b="1">
              <a:solidFill>
                <a:srgbClr val="99FF33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sz="2400" b="1">
                <a:solidFill>
                  <a:srgbClr val="99FF33"/>
                </a:solidFill>
              </a:rPr>
              <a:t>Líquido Transcelular </a:t>
            </a:r>
            <a:r>
              <a:rPr lang="en-US" altLang="en-US" sz="2400" b="1">
                <a:solidFill>
                  <a:srgbClr val="FFFF00"/>
                </a:solidFill>
                <a:sym typeface="Wingdings" panose="05000000000000000000" pitchFamily="2" charset="2"/>
              </a:rPr>
              <a:t>(1-3% MC)</a:t>
            </a:r>
            <a:r>
              <a:rPr lang="en-US" altLang="en-US" sz="2400" b="1">
                <a:solidFill>
                  <a:srgbClr val="FFFF00"/>
                </a:solidFill>
              </a:rPr>
              <a:t>: Cefalorraquídeo, Tubo Digestivo, Intraocular, Sinovial, Pleural, Cavidad Pericárdica, Cavidad Peritoneal</a:t>
            </a:r>
          </a:p>
          <a:p>
            <a:pPr>
              <a:lnSpc>
                <a:spcPct val="90000"/>
              </a:lnSpc>
            </a:pPr>
            <a:r>
              <a:rPr lang="en-US" altLang="en-US" sz="2800" b="1">
                <a:solidFill>
                  <a:srgbClr val="99FFCC"/>
                </a:solidFill>
                <a:latin typeface="Arial" panose="020B0604020202020204" pitchFamily="34" charset="0"/>
              </a:rPr>
              <a:t>Líquido Intracelular</a:t>
            </a:r>
            <a:r>
              <a:rPr lang="en-US" altLang="en-US" sz="2800" b="1">
                <a:solidFill>
                  <a:srgbClr val="FFFF00"/>
                </a:solidFill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   </a:t>
            </a:r>
            <a:r>
              <a:rPr lang="en-US" altLang="en-US" sz="2400" b="1" i="1">
                <a:solidFill>
                  <a:srgbClr val="FFFF00"/>
                </a:solidFill>
              </a:rPr>
              <a:t>(Dentro de las Células):</a:t>
            </a: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ECCE115-1250-444A-8650-F33371793C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7391400" cy="1143000"/>
          </a:xfrm>
        </p:spPr>
        <p:txBody>
          <a:bodyPr/>
          <a:lstStyle/>
          <a:p>
            <a:r>
              <a:rPr lang="en-US" altLang="en-US" sz="50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HOMEOSTASIA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D69397E-45DB-407D-8414-18A99995E2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47800" y="1447800"/>
            <a:ext cx="73152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/>
              <a:t>Estado de equilibrio o constancia relativa del ambiente interno (líquido extracelular) del cuerpo, principalmente con respecto a su composición química, su presión osmótica, su concentración de iones de hidrógeno y su temperatura.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b="1"/>
          </a:p>
          <a:p>
            <a:pPr>
              <a:lnSpc>
                <a:spcPct val="90000"/>
              </a:lnSpc>
            </a:pPr>
            <a:r>
              <a:rPr lang="en-US" altLang="en-US" sz="2800" b="1"/>
              <a:t>Persistencia de condiciones estáticas o constantes en el medio interior del organismo que se mantiene mediante un proceso dinámico de retroalimentación y regulación</a:t>
            </a: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F46B1CC-3AA6-4CC1-8D43-B4C7E6B71C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0" y="457200"/>
            <a:ext cx="5181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46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HOMEOSTASIA:</a:t>
            </a:r>
            <a:br>
              <a:rPr lang="en-US" altLang="en-US" sz="46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en-US" altLang="en-US" sz="43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Características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DC4A754-64D9-4BE1-BA8B-7D203E52B9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47800" y="1828800"/>
            <a:ext cx="74676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600" b="1"/>
              <a:t>El medio ambiente interior/líquido extracelular se mantiene en condiciones constantes a través de varios mecanismos del cuerpo.</a:t>
            </a:r>
          </a:p>
          <a:p>
            <a:pPr>
              <a:lnSpc>
                <a:spcPct val="90000"/>
              </a:lnSpc>
            </a:pPr>
            <a:r>
              <a:rPr lang="en-US" altLang="en-US" sz="2600" b="1"/>
              <a:t>Las concentraciones de oxígeno y bióxido de carbono, de nutrientes y desechos orgánicos, de iones inorgánicos y la temperatura deben todos permanecer relativamente inalterados en los líquidos corporales</a:t>
            </a:r>
          </a:p>
          <a:p>
            <a:pPr>
              <a:lnSpc>
                <a:spcPct val="90000"/>
              </a:lnSpc>
            </a:pPr>
            <a:r>
              <a:rPr lang="en-US" altLang="en-US" sz="2600" b="1"/>
              <a:t>Existe un estado estable/constante fisiológico: Esto significa que se ha alcanzado un balance entre las demandas impuestas sobre del cuerpo y la respuesta del cuerpo hacia dichas demandas.</a:t>
            </a:r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CD91620-FF7B-418C-9ED1-2927175205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0" y="381000"/>
            <a:ext cx="5181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46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HOMEOSTASIA:</a:t>
            </a:r>
            <a:br>
              <a:rPr lang="en-US" altLang="en-US" sz="46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en-US" altLang="en-US" sz="43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Características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F4D8337-CFA6-4783-A7AF-C3E70A9370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47800" y="1752600"/>
            <a:ext cx="74676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600" b="1"/>
              <a:t>Ocurren algunos cambios en la composición del ambiente interno pero son mínimas las fluctuaciones, y se les mantiene a raya mediante múltiples procesos homeostáticos coordinados.</a:t>
            </a:r>
          </a:p>
          <a:p>
            <a:pPr>
              <a:lnSpc>
                <a:spcPct val="90000"/>
              </a:lnSpc>
            </a:pPr>
            <a:r>
              <a:rPr lang="en-US" altLang="en-US" sz="2600" b="1"/>
              <a:t>Los órganos y tejidos del sistema del cuerpo trabajan para mantener la homeostasia: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>
                <a:latin typeface="Arial" panose="020B0604020202020204" pitchFamily="34" charset="0"/>
              </a:rPr>
              <a:t>Ejemplos:</a:t>
            </a:r>
          </a:p>
          <a:p>
            <a:pPr lvl="2">
              <a:lnSpc>
                <a:spcPct val="90000"/>
              </a:lnSpc>
            </a:pPr>
            <a:r>
              <a:rPr lang="en-US" altLang="en-US" b="1" i="1"/>
              <a:t>Los pulmones brindan nuevo oxígeno que necesitan las células.</a:t>
            </a:r>
          </a:p>
          <a:p>
            <a:pPr lvl="2">
              <a:lnSpc>
                <a:spcPct val="90000"/>
              </a:lnSpc>
            </a:pPr>
            <a:r>
              <a:rPr lang="en-US" altLang="en-US" b="1" i="1"/>
              <a:t>Los riñones mantienen constantes las concentraciones de iones.</a:t>
            </a:r>
          </a:p>
          <a:p>
            <a:pPr lvl="2">
              <a:lnSpc>
                <a:spcPct val="90000"/>
              </a:lnSpc>
            </a:pPr>
            <a:r>
              <a:rPr lang="en-US" altLang="en-US" b="1" i="1"/>
              <a:t>El intestino proporciona elementos nutritivos.</a:t>
            </a: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709FEF7-EF46-4876-9FF6-0D0F71FBE3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381000"/>
            <a:ext cx="6705600" cy="1143000"/>
          </a:xfrm>
        </p:spPr>
        <p:txBody>
          <a:bodyPr/>
          <a:lstStyle/>
          <a:p>
            <a:r>
              <a:rPr lang="en-US" altLang="en-US" sz="50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HOMEOSTASIA:</a:t>
            </a:r>
            <a:br>
              <a:rPr lang="en-US" altLang="en-US" sz="50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en-US" altLang="en-US" sz="30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Condiciones Homeotáticas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C6E9654-C54C-438D-95CD-6F02EB6E41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1981200"/>
            <a:ext cx="7162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000" b="1"/>
              <a:t>Concentración óptima de gases, nutrimentos/nutrientes (e.g., glucosa, ácidos grasos, aminoácidos, entre otros), iones y agua.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3000" b="1"/>
          </a:p>
          <a:p>
            <a:pPr>
              <a:lnSpc>
                <a:spcPct val="90000"/>
              </a:lnSpc>
            </a:pPr>
            <a:r>
              <a:rPr lang="en-US" altLang="en-US" sz="3000" b="1"/>
              <a:t>Temperatura óptima.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3000" b="1"/>
          </a:p>
          <a:p>
            <a:pPr>
              <a:lnSpc>
                <a:spcPct val="90000"/>
              </a:lnSpc>
            </a:pPr>
            <a:r>
              <a:rPr lang="en-US" altLang="en-US" sz="3000" b="1"/>
              <a:t>La presión es óptima para el buen estado y funcionamiento de las células.</a:t>
            </a:r>
            <a:endParaRPr lang="en-US" altLang="en-US" sz="3600" b="1" i="1"/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ADE7FAF-20AC-439D-AAED-57DE194F33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6934200" cy="23622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altLang="en-US" sz="56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HOMEOSTASIA:</a:t>
            </a:r>
            <a:br>
              <a:rPr lang="en-US" altLang="en-US" sz="56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en-US" altLang="en-US" sz="34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Alteración de la Homeostasia:</a:t>
            </a:r>
            <a:br>
              <a:rPr lang="en-US" altLang="en-US" sz="34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en-US" altLang="en-US" sz="42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* </a:t>
            </a:r>
            <a:r>
              <a:rPr lang="en-US" altLang="en-US" sz="4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ESTRÉS *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959B746-21C0-4AAC-9E47-3FE82CB172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3048000"/>
            <a:ext cx="6705600" cy="33528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4700" b="1"/>
              <a:t>Cualquier Estímulo que origine un desequilibrio del medio ambiente interno (líquido extracelular).</a:t>
            </a:r>
            <a:endParaRPr lang="en-US" altLang="en-US" sz="4700" b="1" i="1"/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EBF3BD0-136E-4485-9BA8-5D3564D1A6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6934200" cy="25146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altLang="en-US" sz="56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HOMEOSTASIA:</a:t>
            </a:r>
            <a:br>
              <a:rPr lang="en-US" altLang="en-US" sz="56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en-US" altLang="en-US" sz="34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Alteración de la Homeostasia:</a:t>
            </a:r>
            <a:br>
              <a:rPr lang="en-US" altLang="en-US" sz="34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en-US" altLang="en-US" sz="4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ESTRÉS: </a:t>
            </a:r>
            <a:r>
              <a:rPr lang="en-US" altLang="en-US" sz="4200" b="1" i="1">
                <a:solidFill>
                  <a:srgbClr val="99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Efecto - </a:t>
            </a:r>
            <a:r>
              <a:rPr lang="en-US" altLang="en-US" sz="4200" b="1" i="1">
                <a:solidFill>
                  <a:srgbClr val="99FF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Alteración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2BD718A-833E-46D6-A205-5585BF5354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3276600"/>
            <a:ext cx="6705600" cy="3352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5100" b="1"/>
              <a:t>Provoca un Cambio en la Estructura o en el medio químico Interior del Cuerpo</a:t>
            </a:r>
            <a:endParaRPr lang="en-US" altLang="en-US" sz="5100" b="1" i="1"/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EB97889-F30E-45AD-B1FB-0C8226FCA0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5562600" cy="1600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 sz="42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HOMEOSTASIA:</a:t>
            </a:r>
            <a:br>
              <a:rPr lang="en-US" altLang="en-US" sz="42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en-US" altLang="en-US" sz="22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Alteración de la Homeostasia:</a:t>
            </a:r>
            <a:br>
              <a:rPr lang="en-US" altLang="en-US" sz="22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en-US" altLang="en-US" sz="3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ESTRÉS: </a:t>
            </a:r>
            <a:r>
              <a:rPr lang="en-US" altLang="en-US" sz="3000" b="1" i="1">
                <a:solidFill>
                  <a:srgbClr val="99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Tipos/Causas</a:t>
            </a:r>
            <a:endParaRPr lang="en-US" altLang="en-US" sz="3000" b="1" i="1">
              <a:solidFill>
                <a:srgbClr val="99FF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E036D54-79D0-4FC1-B1D0-0B1E81BF81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905000"/>
            <a:ext cx="6858000" cy="4648200"/>
          </a:xfrm>
        </p:spPr>
        <p:txBody>
          <a:bodyPr/>
          <a:lstStyle/>
          <a:p>
            <a:r>
              <a:rPr lang="en-US" altLang="en-US" sz="2800" b="1">
                <a:solidFill>
                  <a:srgbClr val="99FF33"/>
                </a:solidFill>
                <a:latin typeface="Arial" panose="020B0604020202020204" pitchFamily="34" charset="0"/>
              </a:rPr>
              <a:t>Externos:</a:t>
            </a:r>
          </a:p>
          <a:p>
            <a:pPr lvl="1"/>
            <a:r>
              <a:rPr lang="en-US" altLang="en-US" sz="2400" b="1" i="1"/>
              <a:t>Calor, frío, ruidos fuertes o escasez de oxígeno</a:t>
            </a:r>
          </a:p>
          <a:p>
            <a:r>
              <a:rPr lang="en-US" altLang="en-US" sz="2800" b="1">
                <a:solidFill>
                  <a:srgbClr val="99FF33"/>
                </a:solidFill>
                <a:latin typeface="Arial" panose="020B0604020202020204" pitchFamily="34" charset="0"/>
              </a:rPr>
              <a:t>Internos:</a:t>
            </a:r>
          </a:p>
          <a:p>
            <a:pPr lvl="1"/>
            <a:r>
              <a:rPr lang="en-US" altLang="en-US" sz="2400" b="1" i="1"/>
              <a:t>Ejercicio, bajo contenido de oxígeno en el aire, presión arterial alta, dolor, tumores, ideas desagradables.</a:t>
            </a:r>
          </a:p>
          <a:p>
            <a:r>
              <a:rPr lang="en-US" altLang="en-US" sz="2800" b="1">
                <a:solidFill>
                  <a:srgbClr val="99FF33"/>
                </a:solidFill>
                <a:latin typeface="Arial" panose="020B0604020202020204" pitchFamily="34" charset="0"/>
              </a:rPr>
              <a:t>Situaciones Extremas:</a:t>
            </a:r>
          </a:p>
          <a:p>
            <a:pPr lvl="1"/>
            <a:r>
              <a:rPr lang="en-US" altLang="en-US" sz="2400" b="1" i="1"/>
              <a:t>Hemorragias, envenenamiento, exposición a dosis excesivas de radiaciones.</a:t>
            </a:r>
          </a:p>
          <a:p>
            <a:pPr lvl="1"/>
            <a:r>
              <a:rPr lang="en-US" altLang="en-US" sz="2400" b="1" i="1"/>
              <a:t>Infección grave.</a:t>
            </a:r>
          </a:p>
          <a:p>
            <a:pPr lvl="1"/>
            <a:r>
              <a:rPr lang="en-US" altLang="en-US" sz="2400" b="1" i="1"/>
              <a:t>Operaciones quirúrgicas</a:t>
            </a:r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E223D92-F03F-409A-9DF4-1DF05D2B65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848600" cy="16002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altLang="en-US" sz="27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COMPARTIMIENTOS/LÍQUIDOS DEL CUERPO:</a:t>
            </a:r>
            <a:br>
              <a:rPr lang="en-US" altLang="en-US" sz="27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en-US" alt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Agua:</a:t>
            </a:r>
            <a:endParaRPr lang="en-US" altLang="en-US" sz="3600" b="1" i="1">
              <a:solidFill>
                <a:srgbClr val="99FF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BAE5075-7933-4383-A850-E9CAAA947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0200" y="2286000"/>
            <a:ext cx="7162800" cy="35052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en-US" sz="3600" b="1">
                <a:solidFill>
                  <a:srgbClr val="FFFF00"/>
                </a:solidFill>
              </a:rPr>
              <a:t>El Componente más Abundante en el Cuerpo</a:t>
            </a:r>
          </a:p>
          <a:p>
            <a:pPr>
              <a:lnSpc>
                <a:spcPct val="120000"/>
              </a:lnSpc>
            </a:pPr>
            <a:r>
              <a:rPr lang="en-US" altLang="en-US" sz="3600" b="1">
                <a:solidFill>
                  <a:srgbClr val="FFFF00"/>
                </a:solidFill>
              </a:rPr>
              <a:t>Constituye en el Ser Humano Aproximadamente el 60 % de su Masa Corporal Total</a:t>
            </a:r>
            <a:endParaRPr lang="en-US" altLang="en-US" sz="3600" b="1" i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548</Words>
  <Application>Microsoft Office PowerPoint</Application>
  <PresentationFormat>On-screen Show (4:3)</PresentationFormat>
  <Paragraphs>59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Default Design</vt:lpstr>
      <vt:lpstr>REGULACIÓN Y HOMEOSTASIA DEL AMBIENTE INTERNO Y CONSIDERACIONES GENERALES SOBRE LAS RESPUESTAS Y ADAPTACIONES AL EJERCICIO</vt:lpstr>
      <vt:lpstr>HOMEOSTASIA</vt:lpstr>
      <vt:lpstr>HOMEOSTASIA: Características</vt:lpstr>
      <vt:lpstr>HOMEOSTASIA: Características</vt:lpstr>
      <vt:lpstr>HOMEOSTASIA: Condiciones Homeotáticas</vt:lpstr>
      <vt:lpstr>HOMEOSTASIA: Alteración de la Homeostasia: * ESTRÉS *</vt:lpstr>
      <vt:lpstr>HOMEOSTASIA: Alteración de la Homeostasia: ESTRÉS: Efecto - Alteración</vt:lpstr>
      <vt:lpstr>HOMEOSTASIA: Alteración de la Homeostasia: ESTRÉS: Tipos/Causas</vt:lpstr>
      <vt:lpstr>COMPARTIMIENTOS/LÍQUIDOS DEL CUERPO: Agua:</vt:lpstr>
      <vt:lpstr>COMPARTIMIENTOS/LÍQUIDOS DEL CUERPO (60% Masa Corporal es Agua)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Regulación y Homeostasia del Ambiente Interno</dc:title>
  <dc:creator>Edgar Lopategui</dc:creator>
  <cp:lastModifiedBy>Edgar Lopategui Corsino</cp:lastModifiedBy>
  <cp:revision>13</cp:revision>
  <dcterms:created xsi:type="dcterms:W3CDTF">2001-09-04T17:43:11Z</dcterms:created>
  <dcterms:modified xsi:type="dcterms:W3CDTF">2022-03-07T22:39:40Z</dcterms:modified>
</cp:coreProperties>
</file>