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tags/tag14.xml" ContentType="application/vnd.openxmlformats-officedocument.presentationml.tags+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tags/tag16.xml" ContentType="application/vnd.openxmlformats-officedocument.presentationml.tags+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33.xml" ContentType="application/vnd.openxmlformats-officedocument.presentationml.notesSlide+xml"/>
  <Override PartName="/ppt/tags/tag19.xml" ContentType="application/vnd.openxmlformats-officedocument.presentationml.tags+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tags/tag21.xml" ContentType="application/vnd.openxmlformats-officedocument.presentationml.tags+xml"/>
  <Override PartName="/ppt/notesSlides/notesSlide36.xml" ContentType="application/vnd.openxmlformats-officedocument.presentationml.notesSlide+xml"/>
  <Override PartName="/ppt/tags/tag22.xml" ContentType="application/vnd.openxmlformats-officedocument.presentationml.tags+xml"/>
  <Override PartName="/ppt/notesSlides/notesSlide37.xml" ContentType="application/vnd.openxmlformats-officedocument.presentationml.notesSlide+xml"/>
  <Override PartName="/ppt/tags/tag23.xml" ContentType="application/vnd.openxmlformats-officedocument.presentationml.tags+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ppt/tags/tag25.xml" ContentType="application/vnd.openxmlformats-officedocument.presentationml.tags+xml"/>
  <Override PartName="/ppt/notesSlides/notesSlide40.xml" ContentType="application/vnd.openxmlformats-officedocument.presentationml.notesSlide+xml"/>
  <Override PartName="/ppt/tags/tag2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42.xml" ContentType="application/vnd.openxmlformats-officedocument.presentationml.notesSlide+xml"/>
  <Override PartName="/ppt/tags/tag28.xml" ContentType="application/vnd.openxmlformats-officedocument.presentationml.tags+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44.xml" ContentType="application/vnd.openxmlformats-officedocument.presentationml.notesSlide+xml"/>
  <Override PartName="/ppt/tags/tag30.xml" ContentType="application/vnd.openxmlformats-officedocument.presentationml.tags+xml"/>
  <Override PartName="/ppt/notesSlides/notesSlide45.xml" ContentType="application/vnd.openxmlformats-officedocument.presentationml.notesSlide+xml"/>
  <Override PartName="/ppt/tags/tag31.xml" ContentType="application/vnd.openxmlformats-officedocument.presentationml.tags+xml"/>
  <Override PartName="/ppt/notesSlides/notesSlide46.xml" ContentType="application/vnd.openxmlformats-officedocument.presentationml.notesSlide+xml"/>
  <Override PartName="/ppt/tags/tag32.xml" ContentType="application/vnd.openxmlformats-officedocument.presentationml.tags+xml"/>
  <Override PartName="/ppt/notesSlides/notesSlide47.xml" ContentType="application/vnd.openxmlformats-officedocument.presentationml.notesSlide+xml"/>
  <Override PartName="/ppt/tags/tag33.xml" ContentType="application/vnd.openxmlformats-officedocument.presentationml.tags+xml"/>
  <Override PartName="/ppt/notesSlides/notesSlide48.xml" ContentType="application/vnd.openxmlformats-officedocument.presentationml.notesSlide+xml"/>
  <Override PartName="/ppt/tags/tag34.xml" ContentType="application/vnd.openxmlformats-officedocument.presentationml.tags+xml"/>
  <Override PartName="/ppt/notesSlides/notesSlide49.xml" ContentType="application/vnd.openxmlformats-officedocument.presentationml.notesSlide+xml"/>
  <Override PartName="/ppt/tags/tag35.xml" ContentType="application/vnd.openxmlformats-officedocument.presentationml.tags+xml"/>
  <Override PartName="/ppt/notesSlides/notesSlide50.xml" ContentType="application/vnd.openxmlformats-officedocument.presentationml.notesSlide+xml"/>
  <Override PartName="/ppt/tags/tag36.xml" ContentType="application/vnd.openxmlformats-officedocument.presentationml.tags+xml"/>
  <Override PartName="/ppt/notesSlides/notesSlide51.xml" ContentType="application/vnd.openxmlformats-officedocument.presentationml.notesSlide+xml"/>
  <Override PartName="/ppt/tags/tag37.xml" ContentType="application/vnd.openxmlformats-officedocument.presentationml.tags+xml"/>
  <Override PartName="/ppt/notesSlides/notesSlide52.xml" ContentType="application/vnd.openxmlformats-officedocument.presentationml.notesSlide+xml"/>
  <Override PartName="/ppt/tags/tag38.xml" ContentType="application/vnd.openxmlformats-officedocument.presentationml.tags+xml"/>
  <Override PartName="/ppt/notesSlides/notesSlide53.xml" ContentType="application/vnd.openxmlformats-officedocument.presentationml.notesSlide+xml"/>
  <Override PartName="/ppt/tags/tag39.xml" ContentType="application/vnd.openxmlformats-officedocument.presentationml.tags+xml"/>
  <Override PartName="/ppt/notesSlides/notesSlide54.xml" ContentType="application/vnd.openxmlformats-officedocument.presentationml.notesSlide+xml"/>
  <Override PartName="/ppt/tags/tag40.xml" ContentType="application/vnd.openxmlformats-officedocument.presentationml.tags+xml"/>
  <Override PartName="/ppt/notesSlides/notesSlide55.xml" ContentType="application/vnd.openxmlformats-officedocument.presentationml.notesSlide+xml"/>
  <Override PartName="/ppt/tags/tag41.xml" ContentType="application/vnd.openxmlformats-officedocument.presentationml.tags+xml"/>
  <Override PartName="/ppt/notesSlides/notesSlide56.xml" ContentType="application/vnd.openxmlformats-officedocument.presentationml.notesSlide+xml"/>
  <Override PartName="/ppt/tags/tag42.xml" ContentType="application/vnd.openxmlformats-officedocument.presentationml.tags+xml"/>
  <Override PartName="/ppt/notesSlides/notesSlide57.xml" ContentType="application/vnd.openxmlformats-officedocument.presentationml.notesSlide+xml"/>
  <Override PartName="/ppt/tags/tag43.xml" ContentType="application/vnd.openxmlformats-officedocument.presentationml.tags+xml"/>
  <Override PartName="/ppt/notesSlides/notesSlide58.xml" ContentType="application/vnd.openxmlformats-officedocument.presentationml.notesSlide+xml"/>
  <Override PartName="/ppt/tags/tag44.xml" ContentType="application/vnd.openxmlformats-officedocument.presentationml.tags+xml"/>
  <Override PartName="/ppt/notesSlides/notesSlide59.xml" ContentType="application/vnd.openxmlformats-officedocument.presentationml.notesSlide+xml"/>
  <Override PartName="/ppt/tags/tag45.xml" ContentType="application/vnd.openxmlformats-officedocument.presentationml.tags+xml"/>
  <Override PartName="/ppt/notesSlides/notesSlide60.xml" ContentType="application/vnd.openxmlformats-officedocument.presentationml.notesSlide+xml"/>
  <Override PartName="/ppt/tags/tag46.xml" ContentType="application/vnd.openxmlformats-officedocument.presentationml.tags+xml"/>
  <Override PartName="/ppt/notesSlides/notesSlide61.xml" ContentType="application/vnd.openxmlformats-officedocument.presentationml.notesSlide+xml"/>
  <Override PartName="/ppt/tags/tag47.xml" ContentType="application/vnd.openxmlformats-officedocument.presentationml.tags+xml"/>
  <Override PartName="/ppt/notesSlides/notesSlide62.xml" ContentType="application/vnd.openxmlformats-officedocument.presentationml.notesSlide+xml"/>
  <Override PartName="/ppt/tags/tag48.xml" ContentType="application/vnd.openxmlformats-officedocument.presentationml.tags+xml"/>
  <Override PartName="/ppt/notesSlides/notesSlide63.xml" ContentType="application/vnd.openxmlformats-officedocument.presentationml.notesSlide+xml"/>
  <Override PartName="/ppt/tags/tag49.xml" ContentType="application/vnd.openxmlformats-officedocument.presentationml.tags+xml"/>
  <Override PartName="/ppt/notesSlides/notesSlide64.xml" ContentType="application/vnd.openxmlformats-officedocument.presentationml.notesSlide+xml"/>
  <Override PartName="/ppt/tags/tag50.xml" ContentType="application/vnd.openxmlformats-officedocument.presentationml.tags+xml"/>
  <Override PartName="/ppt/notesSlides/notesSlide65.xml" ContentType="application/vnd.openxmlformats-officedocument.presentationml.notesSlide+xml"/>
  <Override PartName="/ppt/tags/tag51.xml" ContentType="application/vnd.openxmlformats-officedocument.presentationml.tags+xml"/>
  <Override PartName="/ppt/notesSlides/notesSlide66.xml" ContentType="application/vnd.openxmlformats-officedocument.presentationml.notesSlide+xml"/>
  <Override PartName="/ppt/tags/tag52.xml" ContentType="application/vnd.openxmlformats-officedocument.presentationml.tags+xml"/>
  <Override PartName="/ppt/notesSlides/notesSlide67.xml" ContentType="application/vnd.openxmlformats-officedocument.presentationml.notesSlide+xml"/>
  <Override PartName="/ppt/tags/tag53.xml" ContentType="application/vnd.openxmlformats-officedocument.presentationml.tags+xml"/>
  <Override PartName="/ppt/notesSlides/notesSlide68.xml" ContentType="application/vnd.openxmlformats-officedocument.presentationml.notesSlide+xml"/>
  <Override PartName="/ppt/tags/tag54.xml" ContentType="application/vnd.openxmlformats-officedocument.presentationml.tags+xml"/>
  <Override PartName="/ppt/notesSlides/notesSlide69.xml" ContentType="application/vnd.openxmlformats-officedocument.presentationml.notesSlide+xml"/>
  <Override PartName="/ppt/tags/tag55.xml" ContentType="application/vnd.openxmlformats-officedocument.presentationml.tags+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8" r:id="rId2"/>
    <p:sldMasterId id="2147483740" r:id="rId3"/>
    <p:sldMasterId id="2147483742" r:id="rId4"/>
    <p:sldMasterId id="2147483744" r:id="rId5"/>
    <p:sldMasterId id="2147483746" r:id="rId6"/>
    <p:sldMasterId id="2147483748" r:id="rId7"/>
    <p:sldMasterId id="2147483750" r:id="rId8"/>
    <p:sldMasterId id="2147483752" r:id="rId9"/>
    <p:sldMasterId id="2147483754" r:id="rId10"/>
    <p:sldMasterId id="2147483756" r:id="rId11"/>
    <p:sldMasterId id="2147483758" r:id="rId12"/>
    <p:sldMasterId id="2147483760" r:id="rId13"/>
    <p:sldMasterId id="2147483762" r:id="rId14"/>
    <p:sldMasterId id="2147483764" r:id="rId15"/>
    <p:sldMasterId id="2147483766" r:id="rId16"/>
    <p:sldMasterId id="2147483768" r:id="rId17"/>
    <p:sldMasterId id="2147483770" r:id="rId18"/>
    <p:sldMasterId id="2147483772" r:id="rId19"/>
    <p:sldMasterId id="2147483774" r:id="rId20"/>
    <p:sldMasterId id="2147483776" r:id="rId21"/>
    <p:sldMasterId id="2147483778" r:id="rId22"/>
    <p:sldMasterId id="2147483780" r:id="rId23"/>
    <p:sldMasterId id="2147483782" r:id="rId24"/>
    <p:sldMasterId id="2147483784" r:id="rId25"/>
    <p:sldMasterId id="2147483786" r:id="rId26"/>
    <p:sldMasterId id="2147483788" r:id="rId27"/>
    <p:sldMasterId id="2147483790" r:id="rId28"/>
    <p:sldMasterId id="2147483792" r:id="rId29"/>
    <p:sldMasterId id="2147483794" r:id="rId30"/>
    <p:sldMasterId id="2147483796" r:id="rId31"/>
    <p:sldMasterId id="2147483798" r:id="rId32"/>
    <p:sldMasterId id="2147483800" r:id="rId33"/>
    <p:sldMasterId id="2147483802" r:id="rId34"/>
    <p:sldMasterId id="2147483804" r:id="rId35"/>
    <p:sldMasterId id="2147483806" r:id="rId36"/>
    <p:sldMasterId id="2147483808" r:id="rId37"/>
    <p:sldMasterId id="2147483810" r:id="rId38"/>
  </p:sldMasterIdLst>
  <p:notesMasterIdLst>
    <p:notesMasterId r:id="rId161"/>
  </p:notesMasterIdLst>
  <p:handoutMasterIdLst>
    <p:handoutMasterId r:id="rId162"/>
  </p:handoutMasterIdLst>
  <p:sldIdLst>
    <p:sldId id="256" r:id="rId39"/>
    <p:sldId id="834" r:id="rId40"/>
    <p:sldId id="258" r:id="rId41"/>
    <p:sldId id="717" r:id="rId42"/>
    <p:sldId id="718" r:id="rId43"/>
    <p:sldId id="719" r:id="rId44"/>
    <p:sldId id="720" r:id="rId45"/>
    <p:sldId id="841" r:id="rId46"/>
    <p:sldId id="721" r:id="rId47"/>
    <p:sldId id="722" r:id="rId48"/>
    <p:sldId id="918" r:id="rId49"/>
    <p:sldId id="919" r:id="rId50"/>
    <p:sldId id="921" r:id="rId51"/>
    <p:sldId id="820" r:id="rId52"/>
    <p:sldId id="922" r:id="rId53"/>
    <p:sldId id="923" r:id="rId54"/>
    <p:sldId id="927" r:id="rId55"/>
    <p:sldId id="925" r:id="rId56"/>
    <p:sldId id="926" r:id="rId57"/>
    <p:sldId id="924" r:id="rId58"/>
    <p:sldId id="928" r:id="rId59"/>
    <p:sldId id="929" r:id="rId60"/>
    <p:sldId id="808" r:id="rId61"/>
    <p:sldId id="809" r:id="rId62"/>
    <p:sldId id="911" r:id="rId63"/>
    <p:sldId id="810" r:id="rId64"/>
    <p:sldId id="830" r:id="rId65"/>
    <p:sldId id="915" r:id="rId66"/>
    <p:sldId id="913" r:id="rId67"/>
    <p:sldId id="743" r:id="rId68"/>
    <p:sldId id="836" r:id="rId69"/>
    <p:sldId id="910" r:id="rId70"/>
    <p:sldId id="739" r:id="rId71"/>
    <p:sldId id="916" r:id="rId72"/>
    <p:sldId id="917" r:id="rId73"/>
    <p:sldId id="740" r:id="rId74"/>
    <p:sldId id="798" r:id="rId75"/>
    <p:sldId id="741" r:id="rId76"/>
    <p:sldId id="920" r:id="rId77"/>
    <p:sldId id="742" r:id="rId78"/>
    <p:sldId id="837" r:id="rId79"/>
    <p:sldId id="838" r:id="rId80"/>
    <p:sldId id="835" r:id="rId81"/>
    <p:sldId id="840" r:id="rId82"/>
    <p:sldId id="829" r:id="rId83"/>
    <p:sldId id="839" r:id="rId84"/>
    <p:sldId id="831" r:id="rId85"/>
    <p:sldId id="912" r:id="rId86"/>
    <p:sldId id="854" r:id="rId87"/>
    <p:sldId id="914" r:id="rId88"/>
    <p:sldId id="842" r:id="rId89"/>
    <p:sldId id="844" r:id="rId90"/>
    <p:sldId id="845" r:id="rId91"/>
    <p:sldId id="846" r:id="rId92"/>
    <p:sldId id="847" r:id="rId93"/>
    <p:sldId id="848" r:id="rId94"/>
    <p:sldId id="849" r:id="rId95"/>
    <p:sldId id="843" r:id="rId96"/>
    <p:sldId id="850" r:id="rId97"/>
    <p:sldId id="851" r:id="rId98"/>
    <p:sldId id="852" r:id="rId99"/>
    <p:sldId id="853" r:id="rId100"/>
    <p:sldId id="833" r:id="rId101"/>
    <p:sldId id="744" r:id="rId102"/>
    <p:sldId id="823" r:id="rId103"/>
    <p:sldId id="832" r:id="rId104"/>
    <p:sldId id="856" r:id="rId105"/>
    <p:sldId id="824" r:id="rId106"/>
    <p:sldId id="857" r:id="rId107"/>
    <p:sldId id="867" r:id="rId108"/>
    <p:sldId id="858" r:id="rId109"/>
    <p:sldId id="825" r:id="rId110"/>
    <p:sldId id="859" r:id="rId111"/>
    <p:sldId id="863" r:id="rId112"/>
    <p:sldId id="865" r:id="rId113"/>
    <p:sldId id="826" r:id="rId114"/>
    <p:sldId id="860" r:id="rId115"/>
    <p:sldId id="864" r:id="rId116"/>
    <p:sldId id="866" r:id="rId117"/>
    <p:sldId id="827" r:id="rId118"/>
    <p:sldId id="855" r:id="rId119"/>
    <p:sldId id="861" r:id="rId120"/>
    <p:sldId id="873" r:id="rId121"/>
    <p:sldId id="874" r:id="rId122"/>
    <p:sldId id="875" r:id="rId123"/>
    <p:sldId id="876" r:id="rId124"/>
    <p:sldId id="877" r:id="rId125"/>
    <p:sldId id="878" r:id="rId126"/>
    <p:sldId id="879" r:id="rId127"/>
    <p:sldId id="880" r:id="rId128"/>
    <p:sldId id="881" r:id="rId129"/>
    <p:sldId id="882" r:id="rId130"/>
    <p:sldId id="883" r:id="rId131"/>
    <p:sldId id="884" r:id="rId132"/>
    <p:sldId id="885" r:id="rId133"/>
    <p:sldId id="886" r:id="rId134"/>
    <p:sldId id="887" r:id="rId135"/>
    <p:sldId id="888" r:id="rId136"/>
    <p:sldId id="889" r:id="rId137"/>
    <p:sldId id="890" r:id="rId138"/>
    <p:sldId id="891" r:id="rId139"/>
    <p:sldId id="892" r:id="rId140"/>
    <p:sldId id="893" r:id="rId141"/>
    <p:sldId id="894" r:id="rId142"/>
    <p:sldId id="895" r:id="rId143"/>
    <p:sldId id="896" r:id="rId144"/>
    <p:sldId id="897" r:id="rId145"/>
    <p:sldId id="898" r:id="rId146"/>
    <p:sldId id="899" r:id="rId147"/>
    <p:sldId id="900" r:id="rId148"/>
    <p:sldId id="901" r:id="rId149"/>
    <p:sldId id="902" r:id="rId150"/>
    <p:sldId id="903" r:id="rId151"/>
    <p:sldId id="904" r:id="rId152"/>
    <p:sldId id="905" r:id="rId153"/>
    <p:sldId id="906" r:id="rId154"/>
    <p:sldId id="907" r:id="rId155"/>
    <p:sldId id="908" r:id="rId156"/>
    <p:sldId id="909" r:id="rId157"/>
    <p:sldId id="828" r:id="rId158"/>
    <p:sldId id="604" r:id="rId159"/>
    <p:sldId id="868" r:id="rId160"/>
  </p:sldIdLst>
  <p:sldSz cx="9144000" cy="6858000" type="screen4x3"/>
  <p:notesSz cx="6985000" cy="9283700"/>
  <p:custDataLst>
    <p:tags r:id="rId163"/>
  </p:custDataLst>
  <p:defaultTextStyle>
    <a:defPPr>
      <a:defRPr lang="en-US"/>
    </a:defPPr>
    <a:lvl1pPr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5pPr>
    <a:lvl6pPr marL="2286000" algn="l" defTabSz="914400" rtl="0" eaLnBrk="1" latinLnBrk="0" hangingPunct="1">
      <a:defRPr sz="2000" kern="1200">
        <a:solidFill>
          <a:schemeClr val="tx1"/>
        </a:solidFill>
        <a:latin typeface="Georgia" panose="02040502050405020303" pitchFamily="18" charset="0"/>
        <a:ea typeface="+mn-ea"/>
        <a:cs typeface="+mn-cs"/>
      </a:defRPr>
    </a:lvl6pPr>
    <a:lvl7pPr marL="2743200" algn="l" defTabSz="914400" rtl="0" eaLnBrk="1" latinLnBrk="0" hangingPunct="1">
      <a:defRPr sz="2000" kern="1200">
        <a:solidFill>
          <a:schemeClr val="tx1"/>
        </a:solidFill>
        <a:latin typeface="Georgia" panose="02040502050405020303" pitchFamily="18" charset="0"/>
        <a:ea typeface="+mn-ea"/>
        <a:cs typeface="+mn-cs"/>
      </a:defRPr>
    </a:lvl7pPr>
    <a:lvl8pPr marL="3200400" algn="l" defTabSz="914400" rtl="0" eaLnBrk="1" latinLnBrk="0" hangingPunct="1">
      <a:defRPr sz="2000" kern="1200">
        <a:solidFill>
          <a:schemeClr val="tx1"/>
        </a:solidFill>
        <a:latin typeface="Georgia" panose="02040502050405020303" pitchFamily="18" charset="0"/>
        <a:ea typeface="+mn-ea"/>
        <a:cs typeface="+mn-cs"/>
      </a:defRPr>
    </a:lvl8pPr>
    <a:lvl9pPr marL="3657600" algn="l" defTabSz="914400" rtl="0" eaLnBrk="1" latinLnBrk="0" hangingPunct="1">
      <a:defRPr sz="2000"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0086"/>
    <a:srgbClr val="9900CC"/>
    <a:srgbClr val="CC0000"/>
    <a:srgbClr val="660033"/>
    <a:srgbClr val="660066"/>
    <a:srgbClr val="006600"/>
    <a:srgbClr val="757548"/>
    <a:srgbClr val="767448"/>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17" autoAdjust="0"/>
    <p:restoredTop sz="96434" autoAdjust="0"/>
  </p:normalViewPr>
  <p:slideViewPr>
    <p:cSldViewPr>
      <p:cViewPr varScale="1">
        <p:scale>
          <a:sx n="65" d="100"/>
          <a:sy n="65" d="100"/>
        </p:scale>
        <p:origin x="136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91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47" Type="http://schemas.openxmlformats.org/officeDocument/2006/relationships/slide" Target="slides/slide9.xml"/><Relationship Id="rId63" Type="http://schemas.openxmlformats.org/officeDocument/2006/relationships/slide" Target="slides/slide25.xml"/><Relationship Id="rId68" Type="http://schemas.openxmlformats.org/officeDocument/2006/relationships/slide" Target="slides/slide30.xml"/><Relationship Id="rId84" Type="http://schemas.openxmlformats.org/officeDocument/2006/relationships/slide" Target="slides/slide46.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38" Type="http://schemas.openxmlformats.org/officeDocument/2006/relationships/slide" Target="slides/slide100.xml"/><Relationship Id="rId154" Type="http://schemas.openxmlformats.org/officeDocument/2006/relationships/slide" Target="slides/slide116.xml"/><Relationship Id="rId159" Type="http://schemas.openxmlformats.org/officeDocument/2006/relationships/slide" Target="slides/slide121.xml"/><Relationship Id="rId16" Type="http://schemas.openxmlformats.org/officeDocument/2006/relationships/slideMaster" Target="slideMasters/slideMaster16.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5.xml"/><Relationship Id="rId58" Type="http://schemas.openxmlformats.org/officeDocument/2006/relationships/slide" Target="slides/slide20.xml"/><Relationship Id="rId74" Type="http://schemas.openxmlformats.org/officeDocument/2006/relationships/slide" Target="slides/slide36.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28" Type="http://schemas.openxmlformats.org/officeDocument/2006/relationships/slide" Target="slides/slide90.xml"/><Relationship Id="rId144" Type="http://schemas.openxmlformats.org/officeDocument/2006/relationships/slide" Target="slides/slide106.xml"/><Relationship Id="rId149"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slide" Target="slides/slide57.xml"/><Relationship Id="rId160" Type="http://schemas.openxmlformats.org/officeDocument/2006/relationships/slide" Target="slides/slide122.xml"/><Relationship Id="rId165"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slide" Target="slides/slide101.xml"/><Relationship Id="rId80" Type="http://schemas.openxmlformats.org/officeDocument/2006/relationships/slide" Target="slides/slide42.xml"/><Relationship Id="rId85" Type="http://schemas.openxmlformats.org/officeDocument/2006/relationships/slide" Target="slides/slide47.xml"/><Relationship Id="rId150" Type="http://schemas.openxmlformats.org/officeDocument/2006/relationships/slide" Target="slides/slide112.xml"/><Relationship Id="rId155" Type="http://schemas.openxmlformats.org/officeDocument/2006/relationships/slide" Target="slides/slide11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slide" Target="slides/slide102.xml"/><Relationship Id="rId145" Type="http://schemas.openxmlformats.org/officeDocument/2006/relationships/slide" Target="slides/slide107.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1.xml"/><Relationship Id="rId57" Type="http://schemas.openxmlformats.org/officeDocument/2006/relationships/slide" Target="slides/slide19.xml"/><Relationship Id="rId106" Type="http://schemas.openxmlformats.org/officeDocument/2006/relationships/slide" Target="slides/slide68.xml"/><Relationship Id="rId114" Type="http://schemas.openxmlformats.org/officeDocument/2006/relationships/slide" Target="slides/slide76.xml"/><Relationship Id="rId119" Type="http://schemas.openxmlformats.org/officeDocument/2006/relationships/slide" Target="slides/slide81.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slide" Target="slides/slide27.xml"/><Relationship Id="rId73" Type="http://schemas.openxmlformats.org/officeDocument/2006/relationships/slide" Target="slides/slide35.xml"/><Relationship Id="rId78" Type="http://schemas.openxmlformats.org/officeDocument/2006/relationships/slide" Target="slides/slide40.xml"/><Relationship Id="rId81" Type="http://schemas.openxmlformats.org/officeDocument/2006/relationships/slide" Target="slides/slide43.xml"/><Relationship Id="rId86" Type="http://schemas.openxmlformats.org/officeDocument/2006/relationships/slide" Target="slides/slide48.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30" Type="http://schemas.openxmlformats.org/officeDocument/2006/relationships/slide" Target="slides/slide92.xml"/><Relationship Id="rId135" Type="http://schemas.openxmlformats.org/officeDocument/2006/relationships/slide" Target="slides/slide97.xml"/><Relationship Id="rId143" Type="http://schemas.openxmlformats.org/officeDocument/2006/relationships/slide" Target="slides/slide105.xml"/><Relationship Id="rId148" Type="http://schemas.openxmlformats.org/officeDocument/2006/relationships/slide" Target="slides/slide110.xml"/><Relationship Id="rId151" Type="http://schemas.openxmlformats.org/officeDocument/2006/relationships/slide" Target="slides/slide113.xml"/><Relationship Id="rId156" Type="http://schemas.openxmlformats.org/officeDocument/2006/relationships/slide" Target="slides/slide118.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slide" Target="slides/slide103.xml"/><Relationship Id="rId146" Type="http://schemas.openxmlformats.org/officeDocument/2006/relationships/slide" Target="slides/slide108.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157" Type="http://schemas.openxmlformats.org/officeDocument/2006/relationships/slide" Target="slides/slide119.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tags" Target="tags/tag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AC1F130F-4E6A-4E2A-AD75-070041F8F854}" type="datetimeFigureOut">
              <a:rPr lang="en-US"/>
              <a:pPr>
                <a:defRPr/>
              </a:pPr>
              <a:t>3/8/2022</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3606E1F-D757-46F9-AAC9-7628B03F129A}" type="slidenum">
              <a:rPr lang="en-US" altLang="es-PR"/>
              <a:pPr>
                <a:defRPr/>
              </a:pPr>
              <a:t>‹#›</a:t>
            </a:fld>
            <a:endParaRPr lang="en-US" altLang="es-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s-PR"/>
          </a:p>
        </p:txBody>
      </p:sp>
      <p:sp>
        <p:nvSpPr>
          <p:cNvPr id="3" name="Date Placeholder 2"/>
          <p:cNvSpPr>
            <a:spLocks noGrp="1"/>
          </p:cNvSpPr>
          <p:nvPr>
            <p:ph type="dt"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89EB315D-F532-4E1F-83DF-F7D22819EC6A}" type="datetimeFigureOut">
              <a:rPr lang="es-PR"/>
              <a:pPr>
                <a:defRPr/>
              </a:pPr>
              <a:t>03/08/2022</a:t>
            </a:fld>
            <a:endParaRPr lang="es-PR"/>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s-PR"/>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144CAFD-06EA-4A10-BB89-73E8EB81DDB6}" type="slidenum">
              <a:rPr lang="es-PR" altLang="es-PR"/>
              <a:pPr>
                <a:defRPr/>
              </a:pPr>
              <a:t>‹#›</a:t>
            </a:fld>
            <a:endParaRPr lang="es-PR" altLang="es-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3CAAF0-7C03-4319-9AA6-60D535D6F1BD}" type="slidenum">
              <a:rPr lang="es-PR" altLang="es-PR" smtClean="0"/>
              <a:pPr>
                <a:spcBef>
                  <a:spcPct val="0"/>
                </a:spcBef>
              </a:pPr>
              <a:t>1</a:t>
            </a:fld>
            <a:endParaRPr lang="es-PR" altLang="es-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974798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14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D16BDFE-84F6-4700-97DA-3B2BE5639017}" type="slidenum">
              <a:rPr lang="es-PR" altLang="es-PR"/>
              <a:pPr algn="r" eaLnBrk="1" hangingPunct="1">
                <a:spcBef>
                  <a:spcPct val="0"/>
                </a:spcBef>
              </a:pPr>
              <a:t>14</a:t>
            </a:fld>
            <a:endParaRPr lang="es-PR" altLang="es-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3543353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35447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485491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55881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084280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146889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855132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44132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9DC91D-E0F9-4B0C-AD73-13AC94618BE6}" type="slidenum">
              <a:rPr lang="es-PR" altLang="es-PR" smtClean="0"/>
              <a:pPr>
                <a:spcBef>
                  <a:spcPct val="0"/>
                </a:spcBef>
              </a:pPr>
              <a:t>3</a:t>
            </a:fld>
            <a:endParaRPr lang="es-PR" altLang="es-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34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E2C4DE3-22AC-4C7A-99AD-E5C30A10DDC5}" type="slidenum">
              <a:rPr lang="es-PR" altLang="es-PR"/>
              <a:pPr algn="r" eaLnBrk="1" hangingPunct="1">
                <a:spcBef>
                  <a:spcPct val="0"/>
                </a:spcBef>
              </a:pPr>
              <a:t>23</a:t>
            </a:fld>
            <a:endParaRPr lang="es-PR" altLang="es-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55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FE3493-09D5-4AB2-9216-D2D908546655}" type="slidenum">
              <a:rPr lang="es-PR" altLang="es-PR"/>
              <a:pPr algn="r" eaLnBrk="1" hangingPunct="1">
                <a:spcBef>
                  <a:spcPct val="0"/>
                </a:spcBef>
              </a:pPr>
              <a:t>24</a:t>
            </a:fld>
            <a:endParaRPr lang="es-PR" altLang="es-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55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FE3493-09D5-4AB2-9216-D2D908546655}" type="slidenum">
              <a:rPr lang="es-PR" altLang="es-PR"/>
              <a:pPr algn="r" eaLnBrk="1" hangingPunct="1">
                <a:spcBef>
                  <a:spcPct val="0"/>
                </a:spcBef>
              </a:pPr>
              <a:t>25</a:t>
            </a:fld>
            <a:endParaRPr lang="es-PR" altLang="es-PR"/>
          </a:p>
        </p:txBody>
      </p:sp>
    </p:spTree>
    <p:extLst>
      <p:ext uri="{BB962C8B-B14F-4D97-AF65-F5344CB8AC3E}">
        <p14:creationId xmlns:p14="http://schemas.microsoft.com/office/powerpoint/2010/main" val="49884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75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B3500B6-DFE5-4F16-9267-987B89440B8A}" type="slidenum">
              <a:rPr lang="es-PR" altLang="es-PR"/>
              <a:pPr algn="r" eaLnBrk="1" hangingPunct="1">
                <a:spcBef>
                  <a:spcPct val="0"/>
                </a:spcBef>
              </a:pPr>
              <a:t>26</a:t>
            </a:fld>
            <a:endParaRPr lang="es-PR" altLang="es-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96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76FBC36-456A-42FC-B17E-28B5248A6028}" type="slidenum">
              <a:rPr lang="es-PR" altLang="es-PR"/>
              <a:pPr algn="r" eaLnBrk="1" hangingPunct="1">
                <a:spcBef>
                  <a:spcPct val="0"/>
                </a:spcBef>
              </a:pPr>
              <a:t>27</a:t>
            </a:fld>
            <a:endParaRPr lang="es-PR" altLang="es-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024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435FA65-0493-4A67-ABDA-29495DD358CC}" type="slidenum">
              <a:rPr lang="es-PR" altLang="es-PR"/>
              <a:pPr algn="r" eaLnBrk="1" hangingPunct="1">
                <a:spcBef>
                  <a:spcPct val="0"/>
                </a:spcBef>
              </a:pPr>
              <a:t>37</a:t>
            </a:fld>
            <a:endParaRPr lang="es-PR" altLang="es-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044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CEE53D3-B9FE-4690-BA3D-1315182A3484}" type="slidenum">
              <a:rPr lang="es-PR" altLang="es-PR"/>
              <a:pPr algn="r" eaLnBrk="1" hangingPunct="1">
                <a:spcBef>
                  <a:spcPct val="0"/>
                </a:spcBef>
              </a:pPr>
              <a:t>65</a:t>
            </a:fld>
            <a:endParaRPr lang="es-PR" altLang="es-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085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8D4EB92-0B74-4843-87BF-30FFF6F0C2A8}" type="slidenum">
              <a:rPr lang="es-PR" altLang="es-PR"/>
              <a:pPr algn="r" eaLnBrk="1" hangingPunct="1">
                <a:spcBef>
                  <a:spcPct val="0"/>
                </a:spcBef>
              </a:pPr>
              <a:t>68</a:t>
            </a:fld>
            <a:endParaRPr lang="es-PR" altLang="es-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136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99AABB6-C593-4566-9F6A-1CF0F38E2829}" type="slidenum">
              <a:rPr lang="es-PR" altLang="es-PR"/>
              <a:pPr algn="r" eaLnBrk="1" hangingPunct="1">
                <a:spcBef>
                  <a:spcPct val="0"/>
                </a:spcBef>
              </a:pPr>
              <a:t>72</a:t>
            </a:fld>
            <a:endParaRPr lang="es-PR" altLang="es-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187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1E1CACF-3EFF-4991-AB02-895FA2A50B16}" type="slidenum">
              <a:rPr lang="es-PR" altLang="es-PR"/>
              <a:pPr algn="r" eaLnBrk="1" hangingPunct="1">
                <a:spcBef>
                  <a:spcPct val="0"/>
                </a:spcBef>
              </a:pPr>
              <a:t>76</a:t>
            </a:fld>
            <a:endParaRPr lang="es-PR" altLang="es-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s-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239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E333298-A06E-49B0-9D68-F1282D2601AB}" type="slidenum">
              <a:rPr lang="es-PR" altLang="es-PR"/>
              <a:pPr algn="r" eaLnBrk="1" hangingPunct="1">
                <a:spcBef>
                  <a:spcPct val="0"/>
                </a:spcBef>
              </a:pPr>
              <a:t>80</a:t>
            </a:fld>
            <a:endParaRPr lang="es-PR" altLang="es-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280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2C6D0A3-2CAC-441C-BC23-33EEC18E62CA}" type="slidenum">
              <a:rPr lang="es-PR" altLang="es-PR">
                <a:solidFill>
                  <a:srgbClr val="000000"/>
                </a:solidFill>
              </a:rPr>
              <a:pPr algn="r" eaLnBrk="1" hangingPunct="1">
                <a:spcBef>
                  <a:spcPct val="0"/>
                </a:spcBef>
              </a:pPr>
              <a:t>83</a:t>
            </a:fld>
            <a:endParaRPr lang="es-PR" altLang="es-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00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1686CFE-9FD1-4F7A-912E-6D4DFFF8B282}" type="slidenum">
              <a:rPr lang="es-PR" altLang="es-PR">
                <a:solidFill>
                  <a:srgbClr val="000000"/>
                </a:solidFill>
              </a:rPr>
              <a:pPr algn="r" eaLnBrk="1" hangingPunct="1">
                <a:spcBef>
                  <a:spcPct val="0"/>
                </a:spcBef>
              </a:pPr>
              <a:t>84</a:t>
            </a:fld>
            <a:endParaRPr lang="es-PR" altLang="es-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8F58D7-D355-4A24-8FF2-2645C6AA4C36}" type="slidenum">
              <a:rPr lang="es-PR" altLang="es-PR">
                <a:solidFill>
                  <a:srgbClr val="000000"/>
                </a:solidFill>
              </a:rPr>
              <a:pPr algn="r" eaLnBrk="1" hangingPunct="1">
                <a:spcBef>
                  <a:spcPct val="0"/>
                </a:spcBef>
              </a:pPr>
              <a:t>85</a:t>
            </a:fld>
            <a:endParaRPr lang="es-PR" altLang="es-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41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5B293E-449A-456D-BD5C-D7152628A769}" type="slidenum">
              <a:rPr lang="es-PR" altLang="es-PR">
                <a:solidFill>
                  <a:srgbClr val="000000"/>
                </a:solidFill>
              </a:rPr>
              <a:pPr algn="r" eaLnBrk="1" hangingPunct="1">
                <a:spcBef>
                  <a:spcPct val="0"/>
                </a:spcBef>
              </a:pPr>
              <a:t>86</a:t>
            </a:fld>
            <a:endParaRPr lang="es-PR" altLang="es-PR">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61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54F70FC-FF46-434A-9FF2-7EBFF9B25FDE}" type="slidenum">
              <a:rPr lang="es-PR" altLang="es-PR">
                <a:solidFill>
                  <a:srgbClr val="000000"/>
                </a:solidFill>
              </a:rPr>
              <a:pPr algn="r" eaLnBrk="1" hangingPunct="1">
                <a:spcBef>
                  <a:spcPct val="0"/>
                </a:spcBef>
              </a:pPr>
              <a:t>87</a:t>
            </a:fld>
            <a:endParaRPr lang="es-PR" altLang="es-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82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B28702F-3D54-436F-A903-1AD4A90FF62B}" type="slidenum">
              <a:rPr lang="es-PR" altLang="es-PR">
                <a:solidFill>
                  <a:srgbClr val="000000"/>
                </a:solidFill>
              </a:rPr>
              <a:pPr algn="r" eaLnBrk="1" hangingPunct="1">
                <a:spcBef>
                  <a:spcPct val="0"/>
                </a:spcBef>
              </a:pPr>
              <a:t>88</a:t>
            </a:fld>
            <a:endParaRPr lang="es-PR" altLang="es-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02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F570A2B-AC49-44A6-9FEA-882E76493212}" type="slidenum">
              <a:rPr lang="es-PR" altLang="es-PR">
                <a:solidFill>
                  <a:srgbClr val="000000"/>
                </a:solidFill>
              </a:rPr>
              <a:pPr algn="r" eaLnBrk="1" hangingPunct="1">
                <a:spcBef>
                  <a:spcPct val="0"/>
                </a:spcBef>
              </a:pPr>
              <a:t>89</a:t>
            </a:fld>
            <a:endParaRPr lang="es-PR" altLang="es-PR">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2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2CB364D-4EAA-421D-AB89-CBBE3F450E3D}" type="slidenum">
              <a:rPr lang="es-PR" altLang="es-PR">
                <a:solidFill>
                  <a:srgbClr val="000000"/>
                </a:solidFill>
              </a:rPr>
              <a:pPr algn="r" eaLnBrk="1" hangingPunct="1">
                <a:spcBef>
                  <a:spcPct val="0"/>
                </a:spcBef>
              </a:pPr>
              <a:t>90</a:t>
            </a:fld>
            <a:endParaRPr lang="es-PR" altLang="es-PR">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43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4BFD6A-AF9D-4D88-86CC-BDE57F1A877A}" type="slidenum">
              <a:rPr lang="es-PR" altLang="es-PR">
                <a:solidFill>
                  <a:srgbClr val="000000"/>
                </a:solidFill>
              </a:rPr>
              <a:pPr algn="r" eaLnBrk="1" hangingPunct="1">
                <a:spcBef>
                  <a:spcPct val="0"/>
                </a:spcBef>
              </a:pPr>
              <a:t>91</a:t>
            </a:fld>
            <a:endParaRPr lang="es-PR" altLang="es-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s-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64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5ED904C-9F98-4F33-928F-52A5B5A4517C}" type="slidenum">
              <a:rPr lang="es-PR" altLang="es-PR">
                <a:solidFill>
                  <a:srgbClr val="000000"/>
                </a:solidFill>
              </a:rPr>
              <a:pPr algn="r" eaLnBrk="1" hangingPunct="1">
                <a:spcBef>
                  <a:spcPct val="0"/>
                </a:spcBef>
              </a:pPr>
              <a:t>92</a:t>
            </a:fld>
            <a:endParaRPr lang="es-PR" altLang="es-PR">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84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245FDE6-5637-4BDE-9FF0-22B9656223A0}" type="slidenum">
              <a:rPr lang="es-PR" altLang="es-PR">
                <a:solidFill>
                  <a:srgbClr val="000000"/>
                </a:solidFill>
              </a:rPr>
              <a:pPr algn="r" eaLnBrk="1" hangingPunct="1">
                <a:spcBef>
                  <a:spcPct val="0"/>
                </a:spcBef>
              </a:pPr>
              <a:t>93</a:t>
            </a:fld>
            <a:endParaRPr lang="es-PR" altLang="es-PR">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05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7357FDA-58ED-4DB1-9199-E381996684F0}" type="slidenum">
              <a:rPr lang="es-PR" altLang="es-PR">
                <a:solidFill>
                  <a:srgbClr val="000000"/>
                </a:solidFill>
              </a:rPr>
              <a:pPr algn="r" eaLnBrk="1" hangingPunct="1">
                <a:spcBef>
                  <a:spcPct val="0"/>
                </a:spcBef>
              </a:pPr>
              <a:t>94</a:t>
            </a:fld>
            <a:endParaRPr lang="es-PR" altLang="es-P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258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E02647-585F-49F5-A62F-25647DEC3F50}" type="slidenum">
              <a:rPr lang="es-PR" altLang="es-PR">
                <a:solidFill>
                  <a:srgbClr val="000000"/>
                </a:solidFill>
              </a:rPr>
              <a:pPr algn="r" eaLnBrk="1" hangingPunct="1">
                <a:spcBef>
                  <a:spcPct val="0"/>
                </a:spcBef>
              </a:pPr>
              <a:t>95</a:t>
            </a:fld>
            <a:endParaRPr lang="es-PR" altLang="es-PR">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46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20F9529-A5D2-4796-AE76-42F7A4DE8B9D}" type="slidenum">
              <a:rPr lang="es-PR" altLang="es-PR">
                <a:solidFill>
                  <a:srgbClr val="000000"/>
                </a:solidFill>
              </a:rPr>
              <a:pPr algn="r" eaLnBrk="1" hangingPunct="1">
                <a:spcBef>
                  <a:spcPct val="0"/>
                </a:spcBef>
              </a:pPr>
              <a:t>96</a:t>
            </a:fld>
            <a:endParaRPr lang="es-PR" altLang="es-PR">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667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7B621C-F418-4DCC-95FB-E4C132795E4F}" type="slidenum">
              <a:rPr lang="es-PR" altLang="es-PR">
                <a:solidFill>
                  <a:srgbClr val="000000"/>
                </a:solidFill>
              </a:rPr>
              <a:pPr algn="r" eaLnBrk="1" hangingPunct="1">
                <a:spcBef>
                  <a:spcPct val="0"/>
                </a:spcBef>
              </a:pPr>
              <a:t>97</a:t>
            </a:fld>
            <a:endParaRPr lang="es-PR" altLang="es-PR">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87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A548AD3-FD1D-491A-85A8-B02B1ACD875C}" type="slidenum">
              <a:rPr lang="es-PR" altLang="es-PR">
                <a:solidFill>
                  <a:srgbClr val="000000"/>
                </a:solidFill>
              </a:rPr>
              <a:pPr algn="r" eaLnBrk="1" hangingPunct="1">
                <a:spcBef>
                  <a:spcPct val="0"/>
                </a:spcBef>
              </a:pPr>
              <a:t>98</a:t>
            </a:fld>
            <a:endParaRPr lang="es-PR" altLang="es-PR">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07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66FC8A-D15A-4508-B84A-F67EC7FA186F}" type="slidenum">
              <a:rPr lang="es-PR" altLang="es-PR">
                <a:solidFill>
                  <a:srgbClr val="000000"/>
                </a:solidFill>
              </a:rPr>
              <a:pPr algn="r" eaLnBrk="1" hangingPunct="1">
                <a:spcBef>
                  <a:spcPct val="0"/>
                </a:spcBef>
              </a:pPr>
              <a:t>99</a:t>
            </a:fld>
            <a:endParaRPr lang="es-PR" altLang="es-PR">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28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36123EB-D0F0-4A09-B572-D31CF4E9F6D8}" type="slidenum">
              <a:rPr lang="es-PR" altLang="es-PR">
                <a:solidFill>
                  <a:srgbClr val="000000"/>
                </a:solidFill>
              </a:rPr>
              <a:pPr algn="r" eaLnBrk="1" hangingPunct="1">
                <a:spcBef>
                  <a:spcPct val="0"/>
                </a:spcBef>
              </a:pPr>
              <a:t>100</a:t>
            </a:fld>
            <a:endParaRPr lang="es-PR" altLang="es-PR">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48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B7177A7-BF5D-4F80-83ED-66D365FFB72D}" type="slidenum">
              <a:rPr lang="es-PR" altLang="es-PR">
                <a:solidFill>
                  <a:srgbClr val="000000"/>
                </a:solidFill>
              </a:rPr>
              <a:pPr algn="r" eaLnBrk="1" hangingPunct="1">
                <a:spcBef>
                  <a:spcPct val="0"/>
                </a:spcBef>
              </a:pPr>
              <a:t>101</a:t>
            </a:fld>
            <a:endParaRPr lang="es-PR" altLang="es-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691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ED1BD5C-3D61-4BAA-907A-9756B0BEB24C}" type="slidenum">
              <a:rPr lang="es-PR" altLang="es-PR">
                <a:solidFill>
                  <a:srgbClr val="000000"/>
                </a:solidFill>
              </a:rPr>
              <a:pPr algn="r" eaLnBrk="1" hangingPunct="1">
                <a:spcBef>
                  <a:spcPct val="0"/>
                </a:spcBef>
              </a:pPr>
              <a:t>102</a:t>
            </a:fld>
            <a:endParaRPr lang="es-PR" altLang="es-PR">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896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13518A0-4105-4F3F-A792-8A02B6AB7F95}" type="slidenum">
              <a:rPr lang="es-PR" altLang="es-PR">
                <a:solidFill>
                  <a:srgbClr val="000000"/>
                </a:solidFill>
              </a:rPr>
              <a:pPr algn="r" eaLnBrk="1" hangingPunct="1">
                <a:spcBef>
                  <a:spcPct val="0"/>
                </a:spcBef>
              </a:pPr>
              <a:t>103</a:t>
            </a:fld>
            <a:endParaRPr lang="es-PR" altLang="es-PR">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10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12996E2-A36D-427B-A1F3-DE172CB86669}" type="slidenum">
              <a:rPr lang="es-PR" altLang="es-PR">
                <a:solidFill>
                  <a:srgbClr val="000000"/>
                </a:solidFill>
              </a:rPr>
              <a:pPr algn="r" eaLnBrk="1" hangingPunct="1">
                <a:spcBef>
                  <a:spcPct val="0"/>
                </a:spcBef>
              </a:pPr>
              <a:t>104</a:t>
            </a:fld>
            <a:endParaRPr lang="es-PR" altLang="es-PR">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30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ECD4B06-4DAE-471A-98A7-58B522B1F8FC}" type="slidenum">
              <a:rPr lang="es-PR" altLang="es-PR">
                <a:solidFill>
                  <a:srgbClr val="000000"/>
                </a:solidFill>
              </a:rPr>
              <a:pPr algn="r" eaLnBrk="1" hangingPunct="1">
                <a:spcBef>
                  <a:spcPct val="0"/>
                </a:spcBef>
              </a:pPr>
              <a:t>105</a:t>
            </a:fld>
            <a:endParaRPr lang="es-PR" altLang="es-PR">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510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F5EB2E5-56B1-465F-B40A-E6FF06065D19}" type="slidenum">
              <a:rPr lang="es-PR" altLang="es-PR">
                <a:solidFill>
                  <a:srgbClr val="000000"/>
                </a:solidFill>
              </a:rPr>
              <a:pPr algn="r" eaLnBrk="1" hangingPunct="1">
                <a:spcBef>
                  <a:spcPct val="0"/>
                </a:spcBef>
              </a:pPr>
              <a:t>106</a:t>
            </a:fld>
            <a:endParaRPr lang="es-PR" altLang="es-PR">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71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7473CD-9995-45CD-B4D9-B819BD0B7086}" type="slidenum">
              <a:rPr lang="es-PR" altLang="es-PR">
                <a:solidFill>
                  <a:srgbClr val="000000"/>
                </a:solidFill>
              </a:rPr>
              <a:pPr algn="r" eaLnBrk="1" hangingPunct="1">
                <a:spcBef>
                  <a:spcPct val="0"/>
                </a:spcBef>
              </a:pPr>
              <a:t>107</a:t>
            </a:fld>
            <a:endParaRPr lang="es-PR" altLang="es-PR">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92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F25467-CF0F-4B1C-89AE-741F779E843C}" type="slidenum">
              <a:rPr lang="es-PR" altLang="es-PR">
                <a:solidFill>
                  <a:srgbClr val="000000"/>
                </a:solidFill>
              </a:rPr>
              <a:pPr algn="r" eaLnBrk="1" hangingPunct="1">
                <a:spcBef>
                  <a:spcPct val="0"/>
                </a:spcBef>
              </a:pPr>
              <a:t>108</a:t>
            </a:fld>
            <a:endParaRPr lang="es-PR" altLang="es-PR">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12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E7A056-3468-4E51-9251-B2B8C78C936F}" type="slidenum">
              <a:rPr lang="es-PR" altLang="es-PR">
                <a:solidFill>
                  <a:srgbClr val="000000"/>
                </a:solidFill>
              </a:rPr>
              <a:pPr algn="r" eaLnBrk="1" hangingPunct="1">
                <a:spcBef>
                  <a:spcPct val="0"/>
                </a:spcBef>
              </a:pPr>
              <a:t>109</a:t>
            </a:fld>
            <a:endParaRPr lang="es-PR" altLang="es-PR">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33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67039FD-29C2-4434-A364-D76CF3746607}" type="slidenum">
              <a:rPr lang="es-PR" altLang="es-PR">
                <a:solidFill>
                  <a:srgbClr val="000000"/>
                </a:solidFill>
              </a:rPr>
              <a:pPr algn="r" eaLnBrk="1" hangingPunct="1">
                <a:spcBef>
                  <a:spcPct val="0"/>
                </a:spcBef>
              </a:pPr>
              <a:t>110</a:t>
            </a:fld>
            <a:endParaRPr lang="es-PR" altLang="es-PR">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53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8176D6-756A-413C-835B-FB960B71E762}" type="slidenum">
              <a:rPr lang="es-PR" altLang="es-PR">
                <a:solidFill>
                  <a:srgbClr val="000000"/>
                </a:solidFill>
              </a:rPr>
              <a:pPr algn="r" eaLnBrk="1" hangingPunct="1">
                <a:spcBef>
                  <a:spcPct val="0"/>
                </a:spcBef>
              </a:pPr>
              <a:t>111</a:t>
            </a:fld>
            <a:endParaRPr lang="es-PR" altLang="es-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73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761366B-BE1C-47FF-821C-DC8A0C4BBAD0}" type="slidenum">
              <a:rPr lang="es-PR" altLang="es-PR">
                <a:solidFill>
                  <a:srgbClr val="000000"/>
                </a:solidFill>
              </a:rPr>
              <a:pPr algn="r" eaLnBrk="1" hangingPunct="1">
                <a:spcBef>
                  <a:spcPct val="0"/>
                </a:spcBef>
              </a:pPr>
              <a:t>112</a:t>
            </a:fld>
            <a:endParaRPr lang="es-PR" altLang="es-PR">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94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9C722E9-27BF-4A00-84DE-D6117A3FD2E1}" type="slidenum">
              <a:rPr lang="es-PR" altLang="es-PR">
                <a:solidFill>
                  <a:srgbClr val="000000"/>
                </a:solidFill>
              </a:rPr>
              <a:pPr algn="r" eaLnBrk="1" hangingPunct="1">
                <a:spcBef>
                  <a:spcPct val="0"/>
                </a:spcBef>
              </a:pPr>
              <a:t>113</a:t>
            </a:fld>
            <a:endParaRPr lang="es-PR" altLang="es-PR">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14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7C1580-925F-4CB9-8A3F-3BEF68D17DE1}" type="slidenum">
              <a:rPr lang="es-PR" altLang="es-PR">
                <a:solidFill>
                  <a:srgbClr val="000000"/>
                </a:solidFill>
              </a:rPr>
              <a:pPr algn="r" eaLnBrk="1" hangingPunct="1">
                <a:spcBef>
                  <a:spcPct val="0"/>
                </a:spcBef>
              </a:pPr>
              <a:t>114</a:t>
            </a:fld>
            <a:endParaRPr lang="es-PR" altLang="es-PR">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35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071196-DA22-4B87-9722-870B8C399DC4}" type="slidenum">
              <a:rPr lang="es-PR" altLang="es-PR">
                <a:solidFill>
                  <a:srgbClr val="000000"/>
                </a:solidFill>
              </a:rPr>
              <a:pPr algn="r" eaLnBrk="1" hangingPunct="1">
                <a:spcBef>
                  <a:spcPct val="0"/>
                </a:spcBef>
              </a:pPr>
              <a:t>115</a:t>
            </a:fld>
            <a:endParaRPr lang="es-PR" altLang="es-PR">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55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4E65541-ED42-4D8B-A7AF-18D6A6F4803C}" type="slidenum">
              <a:rPr lang="es-PR" altLang="es-PR">
                <a:solidFill>
                  <a:srgbClr val="000000"/>
                </a:solidFill>
              </a:rPr>
              <a:pPr algn="r" eaLnBrk="1" hangingPunct="1">
                <a:spcBef>
                  <a:spcPct val="0"/>
                </a:spcBef>
              </a:pPr>
              <a:t>116</a:t>
            </a:fld>
            <a:endParaRPr lang="es-PR" altLang="es-PR">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76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3336720-D529-4FA1-96B8-BB0B943CFC50}" type="slidenum">
              <a:rPr lang="es-PR" altLang="es-PR">
                <a:solidFill>
                  <a:srgbClr val="000000"/>
                </a:solidFill>
              </a:rPr>
              <a:pPr algn="r" eaLnBrk="1" hangingPunct="1">
                <a:spcBef>
                  <a:spcPct val="0"/>
                </a:spcBef>
              </a:pPr>
              <a:t>117</a:t>
            </a:fld>
            <a:endParaRPr lang="es-PR" altLang="es-PR">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96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479CF77-45CF-4F0A-8F34-F4609912C91C}" type="slidenum">
              <a:rPr lang="es-PR" altLang="es-PR">
                <a:solidFill>
                  <a:srgbClr val="000000"/>
                </a:solidFill>
              </a:rPr>
              <a:pPr algn="r" eaLnBrk="1" hangingPunct="1">
                <a:spcBef>
                  <a:spcPct val="0"/>
                </a:spcBef>
              </a:pPr>
              <a:t>118</a:t>
            </a:fld>
            <a:endParaRPr lang="es-PR" altLang="es-PR">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2017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094AB3B-E291-472F-8311-855FC7AD252B}" type="slidenum">
              <a:rPr lang="es-PR" altLang="es-PR">
                <a:solidFill>
                  <a:srgbClr val="000000"/>
                </a:solidFill>
              </a:rPr>
              <a:pPr algn="r" eaLnBrk="1" hangingPunct="1">
                <a:spcBef>
                  <a:spcPct val="0"/>
                </a:spcBef>
              </a:pPr>
              <a:t>119</a:t>
            </a:fld>
            <a:endParaRPr lang="es-PR" altLang="es-PR">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37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1C6BD01-012E-4CCF-894C-08A766C5C60F}" type="slidenum">
              <a:rPr lang="es-PR" altLang="es-PR"/>
              <a:pPr algn="r" eaLnBrk="1" hangingPunct="1">
                <a:spcBef>
                  <a:spcPct val="0"/>
                </a:spcBef>
              </a:pPr>
              <a:t>120</a:t>
            </a:fld>
            <a:endParaRPr lang="es-PR" altLang="es-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2058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77DB1EF-78D0-447F-95C2-385B2A046090}" type="slidenum">
              <a:rPr lang="es-PR" altLang="es-PR"/>
              <a:pPr algn="r" eaLnBrk="1" hangingPunct="1">
                <a:spcBef>
                  <a:spcPct val="0"/>
                </a:spcBef>
              </a:pPr>
              <a:t>121</a:t>
            </a:fld>
            <a:endParaRPr lang="es-PR" altLang="es-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2078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D0B60EC-CB3F-44D2-9575-002A32DA577E}" type="slidenum">
              <a:rPr lang="es-PR" altLang="es-PR"/>
              <a:pPr algn="r" eaLnBrk="1" hangingPunct="1">
                <a:spcBef>
                  <a:spcPct val="0"/>
                </a:spcBef>
              </a:pPr>
              <a:t>122</a:t>
            </a:fld>
            <a:endParaRPr lang="es-PR" altLang="es-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549636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862025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defRPr/>
            </a:pPr>
            <a:r>
              <a:rPr lang="es-PR" sz="1200" dirty="0" err="1">
                <a:latin typeface="Arial" charset="0"/>
              </a:rPr>
              <a:t>Saludmed</a:t>
            </a:r>
            <a:r>
              <a:rPr lang="es-PR" sz="1200" dirty="0">
                <a:latin typeface="Arial" charset="0"/>
              </a:rPr>
              <a:t> 2022, por </a:t>
            </a:r>
            <a:r>
              <a:rPr lang="es-PR" sz="1200" b="1" i="1" dirty="0">
                <a:latin typeface="Arial" charset="0"/>
                <a:hlinkClick r:id="rId4"/>
              </a:rPr>
              <a:t>Edgar Lopategui Corsino</a:t>
            </a:r>
            <a:r>
              <a:rPr lang="es-PR" sz="1200" dirty="0">
                <a:latin typeface="Arial" charset="0"/>
              </a:rPr>
              <a:t>, se encuentra bajo una licencia </a:t>
            </a:r>
            <a:r>
              <a:rPr lang="es-PR" sz="1200" i="1" dirty="0">
                <a:latin typeface="Arial" charset="0"/>
                <a:hlinkClick r:id="rId5"/>
              </a:rPr>
              <a:t>"Creative </a:t>
            </a:r>
            <a:r>
              <a:rPr lang="es-PR" sz="1200" i="1" dirty="0" err="1">
                <a:latin typeface="Arial" charset="0"/>
                <a:hlinkClick r:id="rId5"/>
              </a:rPr>
              <a:t>Commons</a:t>
            </a:r>
            <a:r>
              <a:rPr lang="es-PR" sz="1200" i="1" dirty="0">
                <a:latin typeface="Arial" charset="0"/>
                <a:hlinkClick r:id="rId5"/>
              </a:rPr>
              <a:t>"</a:t>
            </a:r>
            <a:r>
              <a:rPr lang="es-PR" sz="1200" dirty="0">
                <a:latin typeface="Arial" charset="0"/>
              </a:rPr>
              <a:t>, </a:t>
            </a:r>
          </a:p>
          <a:p>
            <a:pPr eaLnBrk="1" hangingPunct="1">
              <a:defRPr/>
            </a:pPr>
            <a:r>
              <a:rPr lang="es-PR" sz="1200" dirty="0">
                <a:latin typeface="Arial" charset="0"/>
              </a:rPr>
              <a:t>de tipo: </a:t>
            </a:r>
            <a:r>
              <a:rPr lang="es-PR" sz="1200" b="1" i="1" dirty="0">
                <a:latin typeface="Arial" charset="0"/>
                <a:hlinkClick r:id="rId5"/>
              </a:rPr>
              <a:t>Reconocimiento-</a:t>
            </a:r>
            <a:r>
              <a:rPr lang="es-PR" sz="1200" b="1" i="1" dirty="0" err="1">
                <a:latin typeface="Arial" charset="0"/>
                <a:hlinkClick r:id="rId5"/>
              </a:rPr>
              <a:t>NoComercial</a:t>
            </a:r>
            <a:r>
              <a:rPr lang="es-PR" sz="1200" b="1" i="1" dirty="0">
                <a:latin typeface="Arial" charset="0"/>
                <a:hlinkClick r:id="rId5"/>
              </a:rPr>
              <a:t>-Sin Obras Derivadas 3.0.  Licencia de Puerto Rico</a:t>
            </a:r>
            <a:r>
              <a:rPr lang="es-PR" sz="1200" dirty="0">
                <a:latin typeface="Arial" charset="0"/>
              </a:rPr>
              <a:t>.  </a:t>
            </a:r>
          </a:p>
          <a:p>
            <a:pPr eaLnBrk="1" hangingPunct="1">
              <a:defRPr/>
            </a:pPr>
            <a:r>
              <a:rPr lang="es-PR" sz="1200" dirty="0">
                <a:latin typeface="Arial" charset="0"/>
              </a:rPr>
              <a:t>Basado en las páginas publicadas para el sitio Web: </a:t>
            </a:r>
            <a:r>
              <a:rPr lang="es-PR" sz="1200" b="1" i="1" dirty="0">
                <a:latin typeface="Arial" charset="0"/>
                <a:hlinkClick r:id="rId4"/>
              </a:rPr>
              <a:t>www.saludmed.com</a:t>
            </a:r>
            <a:r>
              <a:rPr lang="es-PR" sz="1200" dirty="0">
                <a:latin typeface="Arial" charset="0"/>
              </a:rPr>
              <a:t>.</a:t>
            </a:r>
            <a:endParaRPr lang="es-PR" sz="1800" dirty="0">
              <a:latin typeface="Arial" charset="0"/>
            </a:endParaRPr>
          </a:p>
        </p:txBody>
      </p:sp>
      <p:sp>
        <p:nvSpPr>
          <p:cNvPr id="12" name="Rectangle 43"/>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3" name="Rectangle 44"/>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4" name="Rectangle 45"/>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5" name="Rectangle 46"/>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6" name="Rectangle 47"/>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7" name="Rectangle 48"/>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18" name="Rounded Rectangle 17"/>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9" name="Rounded Rectangle 18"/>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0" name="Slide Number Placeholder 28"/>
          <p:cNvSpPr>
            <a:spLocks noGrp="1"/>
          </p:cNvSpPr>
          <p:nvPr>
            <p:ph type="sldNum" sz="quarter" idx="10"/>
          </p:nvPr>
        </p:nvSpPr>
        <p:spPr>
          <a:xfrm>
            <a:off x="8320088" y="1588"/>
            <a:ext cx="747712" cy="365125"/>
          </a:xfrm>
        </p:spPr>
        <p:txBody>
          <a:bodyPr/>
          <a:lstStyle>
            <a:lvl1pPr>
              <a:defRPr>
                <a:solidFill>
                  <a:schemeClr val="bg1"/>
                </a:solidFill>
              </a:defRPr>
            </a:lvl1pPr>
          </a:lstStyle>
          <a:p>
            <a:pPr>
              <a:defRPr/>
            </a:pPr>
            <a:fld id="{8B9C162C-9E20-4490-954F-21941AA22F3E}" type="slidenum">
              <a:rPr lang="es-PR" altLang="es-PR"/>
              <a:pPr>
                <a:defRPr/>
              </a:pPr>
              <a:t>‹#›</a:t>
            </a:fld>
            <a:endParaRPr lang="es-PR" altLang="es-PR"/>
          </a:p>
        </p:txBody>
      </p:sp>
      <p:sp>
        <p:nvSpPr>
          <p:cNvPr id="21" name="Date Placeholder 27"/>
          <p:cNvSpPr>
            <a:spLocks noGrp="1"/>
          </p:cNvSpPr>
          <p:nvPr>
            <p:ph type="dt" sz="half" idx="11"/>
          </p:nvPr>
        </p:nvSpPr>
        <p:spPr>
          <a:xfrm>
            <a:off x="6705600" y="4206875"/>
            <a:ext cx="960438" cy="457200"/>
          </a:xfrm>
        </p:spPr>
        <p:txBody>
          <a:bodyPr/>
          <a:lstStyle>
            <a:lvl1pPr>
              <a:defRPr/>
            </a:lvl1pPr>
          </a:lstStyle>
          <a:p>
            <a:pPr>
              <a:defRPr/>
            </a:pPr>
            <a:fld id="{9D260169-2E1C-4389-A006-F9BCF23D4D5B}" type="datetimeFigureOut">
              <a:rPr lang="es-PR"/>
              <a:pPr>
                <a:defRPr/>
              </a:pPr>
              <a:t>03/08/2022</a:t>
            </a:fld>
            <a:endParaRPr lang="es-PR"/>
          </a:p>
        </p:txBody>
      </p:sp>
      <p:sp>
        <p:nvSpPr>
          <p:cNvPr id="22" name="Footer Placeholder 16"/>
          <p:cNvSpPr>
            <a:spLocks noGrp="1"/>
          </p:cNvSpPr>
          <p:nvPr>
            <p:ph type="ftr" sz="quarter" idx="12"/>
          </p:nvPr>
        </p:nvSpPr>
        <p:spPr>
          <a:xfrm>
            <a:off x="5410200" y="4205288"/>
            <a:ext cx="1295400" cy="457200"/>
          </a:xfrm>
        </p:spPr>
        <p:txBody>
          <a:bodyPr/>
          <a:lstStyle>
            <a:lvl1pPr>
              <a:defRPr/>
            </a:lvl1pPr>
          </a:lstStyle>
          <a:p>
            <a:pPr>
              <a:defRPr/>
            </a:pPr>
            <a:endParaRPr lang="es-PR"/>
          </a:p>
        </p:txBody>
      </p:sp>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02874" y="4221088"/>
            <a:ext cx="1933422" cy="1522695"/>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16080" y="4143177"/>
            <a:ext cx="1676400" cy="1562100"/>
          </a:xfrm>
          <a:prstGeom prst="rect">
            <a:avLst/>
          </a:prstGeom>
        </p:spPr>
      </p:pic>
    </p:spTree>
    <p:extLst>
      <p:ext uri="{BB962C8B-B14F-4D97-AF65-F5344CB8AC3E}">
        <p14:creationId xmlns:p14="http://schemas.microsoft.com/office/powerpoint/2010/main" val="218278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043DFBDE-836B-4D7D-BE02-F6027E78C00A}" type="datetimeFigureOut">
              <a:rPr lang="es-PR"/>
              <a:pPr>
                <a:defRPr/>
              </a:pPr>
              <a:t>03/08/2022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1B4F7A5C-BBEF-422C-B5DE-41169F193CF5}" type="slidenum">
              <a:rPr lang="es-PR" altLang="es-PR"/>
              <a:pPr>
                <a:defRPr/>
              </a:pPr>
              <a:t>‹#›</a:t>
            </a:fld>
            <a:endParaRPr lang="es-PR" altLang="es-PR"/>
          </a:p>
        </p:txBody>
      </p:sp>
    </p:spTree>
    <p:extLst>
      <p:ext uri="{BB962C8B-B14F-4D97-AF65-F5344CB8AC3E}">
        <p14:creationId xmlns:p14="http://schemas.microsoft.com/office/powerpoint/2010/main" val="380102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2A496013-D917-4C72-BF23-8FF6C054F041}" type="datetimeFigureOut">
              <a:rPr lang="es-PR"/>
              <a:pPr>
                <a:defRPr/>
              </a:pPr>
              <a:t>03/08/2022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8F0BFF24-9051-4EB2-8604-43456B0164A0}" type="slidenum">
              <a:rPr lang="es-PR" altLang="es-PR"/>
              <a:pPr>
                <a:defRPr/>
              </a:pPr>
              <a:t>‹#›</a:t>
            </a:fld>
            <a:endParaRPr lang="es-PR" altLang="es-PR"/>
          </a:p>
        </p:txBody>
      </p:sp>
    </p:spTree>
    <p:extLst>
      <p:ext uri="{BB962C8B-B14F-4D97-AF65-F5344CB8AC3E}">
        <p14:creationId xmlns:p14="http://schemas.microsoft.com/office/powerpoint/2010/main" val="120403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43000"/>
            <a:ext cx="8229600" cy="5430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3" name="Date Placeholder 13"/>
          <p:cNvSpPr>
            <a:spLocks noGrp="1"/>
          </p:cNvSpPr>
          <p:nvPr>
            <p:ph type="dt" sz="half" idx="10"/>
          </p:nvPr>
        </p:nvSpPr>
        <p:spPr/>
        <p:txBody>
          <a:bodyPr/>
          <a:lstStyle>
            <a:lvl1pPr>
              <a:defRPr/>
            </a:lvl1pPr>
          </a:lstStyle>
          <a:p>
            <a:pPr>
              <a:defRPr/>
            </a:pPr>
            <a:fld id="{1CE04795-220D-4168-9D60-7344EBBD2520}" type="datetimeFigureOut">
              <a:rPr lang="es-PR"/>
              <a:pPr>
                <a:defRPr/>
              </a:pPr>
              <a:t>03/08/2022</a:t>
            </a:fld>
            <a:endParaRPr lang="es-PR"/>
          </a:p>
        </p:txBody>
      </p:sp>
      <p:sp>
        <p:nvSpPr>
          <p:cNvPr id="4" name="Footer Placeholder 2"/>
          <p:cNvSpPr>
            <a:spLocks noGrp="1"/>
          </p:cNvSpPr>
          <p:nvPr>
            <p:ph type="ftr" sz="quarter" idx="11"/>
          </p:nvPr>
        </p:nvSpPr>
        <p:spPr/>
        <p:txBody>
          <a:bodyPr/>
          <a:lstStyle>
            <a:lvl1pPr>
              <a:defRPr/>
            </a:lvl1pPr>
          </a:lstStyle>
          <a:p>
            <a:pPr>
              <a:defRPr/>
            </a:pPr>
            <a:endParaRPr lang="es-PR"/>
          </a:p>
        </p:txBody>
      </p:sp>
      <p:sp>
        <p:nvSpPr>
          <p:cNvPr id="5" name="Slide Number Placeholder 22"/>
          <p:cNvSpPr>
            <a:spLocks noGrp="1"/>
          </p:cNvSpPr>
          <p:nvPr>
            <p:ph type="sldNum" sz="quarter" idx="12"/>
          </p:nvPr>
        </p:nvSpPr>
        <p:spPr/>
        <p:txBody>
          <a:bodyPr/>
          <a:lstStyle>
            <a:lvl1pPr>
              <a:defRPr/>
            </a:lvl1pPr>
          </a:lstStyle>
          <a:p>
            <a:pPr>
              <a:defRPr/>
            </a:pPr>
            <a:fld id="{3D9B1093-BC73-4862-9810-86AC51AB49A5}" type="slidenum">
              <a:rPr lang="es-PR" altLang="es-PR"/>
              <a:pPr>
                <a:defRPr/>
              </a:pPr>
              <a:t>‹#›</a:t>
            </a:fld>
            <a:endParaRPr lang="es-PR" altLang="es-PR"/>
          </a:p>
        </p:txBody>
      </p:sp>
    </p:spTree>
    <p:extLst>
      <p:ext uri="{BB962C8B-B14F-4D97-AF65-F5344CB8AC3E}">
        <p14:creationId xmlns:p14="http://schemas.microsoft.com/office/powerpoint/2010/main" val="3426443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6800"/>
          </a:xfrm>
        </p:spPr>
        <p:txBody>
          <a:bodyPr/>
          <a:lstStyle/>
          <a:p>
            <a:r>
              <a:rPr lang="en-US"/>
              <a:t>Click to edit Master title style</a:t>
            </a:r>
            <a:endParaRPr lang="es-PR"/>
          </a:p>
        </p:txBody>
      </p:sp>
      <p:sp>
        <p:nvSpPr>
          <p:cNvPr id="3" name="Chart Placeholder 2"/>
          <p:cNvSpPr>
            <a:spLocks noGrp="1"/>
          </p:cNvSpPr>
          <p:nvPr>
            <p:ph type="chart" idx="1"/>
          </p:nvPr>
        </p:nvSpPr>
        <p:spPr>
          <a:xfrm>
            <a:off x="457200" y="2249488"/>
            <a:ext cx="8229600" cy="4324350"/>
          </a:xfrm>
        </p:spPr>
        <p:txBody>
          <a:bodyPr/>
          <a:lstStyle/>
          <a:p>
            <a:pPr lvl="0"/>
            <a:endParaRPr lang="es-PR" noProof="0"/>
          </a:p>
        </p:txBody>
      </p:sp>
      <p:sp>
        <p:nvSpPr>
          <p:cNvPr id="4" name="Date Placeholder 13"/>
          <p:cNvSpPr>
            <a:spLocks noGrp="1"/>
          </p:cNvSpPr>
          <p:nvPr>
            <p:ph type="dt" sz="half" idx="10"/>
          </p:nvPr>
        </p:nvSpPr>
        <p:spPr/>
        <p:txBody>
          <a:bodyPr/>
          <a:lstStyle>
            <a:lvl1pPr>
              <a:defRPr/>
            </a:lvl1pPr>
          </a:lstStyle>
          <a:p>
            <a:pPr>
              <a:defRPr/>
            </a:pPr>
            <a:fld id="{7C0E77AC-E0D5-4EA8-8F34-EFC56B905F46}" type="datetimeFigureOut">
              <a:rPr lang="es-PR"/>
              <a:pPr>
                <a:defRPr/>
              </a:pPr>
              <a:t>03/08/2022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BE9DA074-9A9C-4AC2-9B1D-BBF4E96F607A}" type="slidenum">
              <a:rPr lang="es-PR" altLang="es-PR"/>
              <a:pPr>
                <a:defRPr/>
              </a:pPr>
              <a:t>‹#›</a:t>
            </a:fld>
            <a:endParaRPr lang="es-PR" altLang="es-PR"/>
          </a:p>
        </p:txBody>
      </p:sp>
    </p:spTree>
    <p:extLst>
      <p:ext uri="{BB962C8B-B14F-4D97-AF65-F5344CB8AC3E}">
        <p14:creationId xmlns:p14="http://schemas.microsoft.com/office/powerpoint/2010/main" val="2550741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E76C1DB-47A4-4E62-8BAD-0FA2F30A62CC}"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D715DBE-CF22-4013-AED8-14E2003B9785}" type="slidenum">
              <a:rPr lang="es-PR"/>
              <a:pPr>
                <a:defRPr/>
              </a:pPr>
              <a:t>‹#›</a:t>
            </a:fld>
            <a:endParaRPr lang="es-PR"/>
          </a:p>
        </p:txBody>
      </p:sp>
    </p:spTree>
    <p:extLst>
      <p:ext uri="{BB962C8B-B14F-4D97-AF65-F5344CB8AC3E}">
        <p14:creationId xmlns:p14="http://schemas.microsoft.com/office/powerpoint/2010/main" val="233766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1A9E850-0FB2-408F-BE0C-C597AF5F1BC6}"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E7F9E84-E64F-4245-89EE-0B462B4C9481}" type="slidenum">
              <a:rPr lang="es-PR"/>
              <a:pPr>
                <a:defRPr/>
              </a:pPr>
              <a:t>‹#›</a:t>
            </a:fld>
            <a:endParaRPr lang="es-PR"/>
          </a:p>
        </p:txBody>
      </p:sp>
    </p:spTree>
    <p:extLst>
      <p:ext uri="{BB962C8B-B14F-4D97-AF65-F5344CB8AC3E}">
        <p14:creationId xmlns:p14="http://schemas.microsoft.com/office/powerpoint/2010/main" val="304280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0014146-71E0-43E3-94C2-3A485EED86F6}"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45D10158-76A6-4A54-96AC-3F491D354A4D}" type="slidenum">
              <a:rPr lang="es-PR"/>
              <a:pPr>
                <a:defRPr/>
              </a:pPr>
              <a:t>‹#›</a:t>
            </a:fld>
            <a:endParaRPr lang="es-PR"/>
          </a:p>
        </p:txBody>
      </p:sp>
    </p:spTree>
    <p:extLst>
      <p:ext uri="{BB962C8B-B14F-4D97-AF65-F5344CB8AC3E}">
        <p14:creationId xmlns:p14="http://schemas.microsoft.com/office/powerpoint/2010/main" val="4081374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ACCEFB0-E81F-4332-9E80-AA5CE5668965}"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45C633E-CFD7-4C00-85FF-EA3715B475B7}" type="slidenum">
              <a:rPr lang="es-PR"/>
              <a:pPr>
                <a:defRPr/>
              </a:pPr>
              <a:t>‹#›</a:t>
            </a:fld>
            <a:endParaRPr lang="es-PR"/>
          </a:p>
        </p:txBody>
      </p:sp>
    </p:spTree>
    <p:extLst>
      <p:ext uri="{BB962C8B-B14F-4D97-AF65-F5344CB8AC3E}">
        <p14:creationId xmlns:p14="http://schemas.microsoft.com/office/powerpoint/2010/main" val="1553527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9FA3F86-9074-44B0-B5FD-DFDEA9CBF22C}"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3DE2CB9-EE5A-4CDF-87F1-792165C09B02}" type="slidenum">
              <a:rPr lang="es-PR"/>
              <a:pPr>
                <a:defRPr/>
              </a:pPr>
              <a:t>‹#›</a:t>
            </a:fld>
            <a:endParaRPr lang="es-PR"/>
          </a:p>
        </p:txBody>
      </p:sp>
    </p:spTree>
    <p:extLst>
      <p:ext uri="{BB962C8B-B14F-4D97-AF65-F5344CB8AC3E}">
        <p14:creationId xmlns:p14="http://schemas.microsoft.com/office/powerpoint/2010/main" val="226944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5D90A6C-EFE7-4A21-865C-37CB07D67175}"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DA61201-1B1C-4BB2-91F5-055976BC4D85}" type="slidenum">
              <a:rPr lang="es-PR"/>
              <a:pPr>
                <a:defRPr/>
              </a:pPr>
              <a:t>‹#›</a:t>
            </a:fld>
            <a:endParaRPr lang="es-PR"/>
          </a:p>
        </p:txBody>
      </p:sp>
    </p:spTree>
    <p:extLst>
      <p:ext uri="{BB962C8B-B14F-4D97-AF65-F5344CB8AC3E}">
        <p14:creationId xmlns:p14="http://schemas.microsoft.com/office/powerpoint/2010/main" val="163882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8BF3857-19E5-4B3C-A69D-3F76F34E463E}" type="datetimeFigureOut">
              <a:rPr lang="es-PR"/>
              <a:pPr>
                <a:defRPr/>
              </a:pPr>
              <a:t>03/08/2022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FD29BB9B-88AE-402B-B88F-503ACF440F66}" type="slidenum">
              <a:rPr lang="es-PR" altLang="es-PR"/>
              <a:pPr>
                <a:defRPr/>
              </a:pPr>
              <a:t>‹#›</a:t>
            </a:fld>
            <a:endParaRPr lang="es-PR" altLang="es-PR"/>
          </a:p>
        </p:txBody>
      </p:sp>
    </p:spTree>
    <p:extLst>
      <p:ext uri="{BB962C8B-B14F-4D97-AF65-F5344CB8AC3E}">
        <p14:creationId xmlns:p14="http://schemas.microsoft.com/office/powerpoint/2010/main" val="648613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348D304-60E8-40FD-B124-DC521532A42D}"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8F765A1-B122-474B-A434-8E8292288E1D}" type="slidenum">
              <a:rPr lang="es-PR"/>
              <a:pPr>
                <a:defRPr/>
              </a:pPr>
              <a:t>‹#›</a:t>
            </a:fld>
            <a:endParaRPr lang="es-PR"/>
          </a:p>
        </p:txBody>
      </p:sp>
    </p:spTree>
    <p:extLst>
      <p:ext uri="{BB962C8B-B14F-4D97-AF65-F5344CB8AC3E}">
        <p14:creationId xmlns:p14="http://schemas.microsoft.com/office/powerpoint/2010/main" val="3877463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6A98A048-8101-438A-8125-6F445C695BB6}"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7D99D0E-34B4-4E27-A19E-355A1ACB402B}" type="slidenum">
              <a:rPr lang="es-PR"/>
              <a:pPr>
                <a:defRPr/>
              </a:pPr>
              <a:t>‹#›</a:t>
            </a:fld>
            <a:endParaRPr lang="es-PR"/>
          </a:p>
        </p:txBody>
      </p:sp>
    </p:spTree>
    <p:extLst>
      <p:ext uri="{BB962C8B-B14F-4D97-AF65-F5344CB8AC3E}">
        <p14:creationId xmlns:p14="http://schemas.microsoft.com/office/powerpoint/2010/main" val="1453060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F6D12BB6-F355-4678-A4A7-BD6A12CFCDBC}"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D955D85-AFCD-497E-AA3F-C022820CB603}" type="slidenum">
              <a:rPr lang="es-PR"/>
              <a:pPr>
                <a:defRPr/>
              </a:pPr>
              <a:t>‹#›</a:t>
            </a:fld>
            <a:endParaRPr lang="es-PR"/>
          </a:p>
        </p:txBody>
      </p:sp>
    </p:spTree>
    <p:extLst>
      <p:ext uri="{BB962C8B-B14F-4D97-AF65-F5344CB8AC3E}">
        <p14:creationId xmlns:p14="http://schemas.microsoft.com/office/powerpoint/2010/main" val="37249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F6E92D4-7AB5-4E0E-B4C3-E71CA3282BCA}"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CFDA534D-4E25-4AD6-A679-324F7A127D0E}" type="slidenum">
              <a:rPr lang="es-PR"/>
              <a:pPr>
                <a:defRPr/>
              </a:pPr>
              <a:t>‹#›</a:t>
            </a:fld>
            <a:endParaRPr lang="es-PR"/>
          </a:p>
        </p:txBody>
      </p:sp>
    </p:spTree>
    <p:extLst>
      <p:ext uri="{BB962C8B-B14F-4D97-AF65-F5344CB8AC3E}">
        <p14:creationId xmlns:p14="http://schemas.microsoft.com/office/powerpoint/2010/main" val="2541843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690C874-D51A-4482-8541-8B74A5F053B8}"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ADDAE31-48CA-45A5-A3ED-5A210B769C04}" type="slidenum">
              <a:rPr lang="es-PR"/>
              <a:pPr>
                <a:defRPr/>
              </a:pPr>
              <a:t>‹#›</a:t>
            </a:fld>
            <a:endParaRPr lang="es-PR"/>
          </a:p>
        </p:txBody>
      </p:sp>
    </p:spTree>
    <p:extLst>
      <p:ext uri="{BB962C8B-B14F-4D97-AF65-F5344CB8AC3E}">
        <p14:creationId xmlns:p14="http://schemas.microsoft.com/office/powerpoint/2010/main" val="2647980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A66FC1B-92F5-49B9-9CFA-A3064308D520}"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66EA6F9B-339C-4848-8504-09F6735790E6}" type="slidenum">
              <a:rPr lang="es-PR"/>
              <a:pPr>
                <a:defRPr/>
              </a:pPr>
              <a:t>‹#›</a:t>
            </a:fld>
            <a:endParaRPr lang="es-PR"/>
          </a:p>
        </p:txBody>
      </p:sp>
    </p:spTree>
    <p:extLst>
      <p:ext uri="{BB962C8B-B14F-4D97-AF65-F5344CB8AC3E}">
        <p14:creationId xmlns:p14="http://schemas.microsoft.com/office/powerpoint/2010/main" val="354267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CE1A467-1B73-47AF-8194-072A4883E029}"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648C3E2-933A-4C5F-8040-2550608BFA66}" type="slidenum">
              <a:rPr lang="es-PR"/>
              <a:pPr>
                <a:defRPr/>
              </a:pPr>
              <a:t>‹#›</a:t>
            </a:fld>
            <a:endParaRPr lang="es-PR"/>
          </a:p>
        </p:txBody>
      </p:sp>
    </p:spTree>
    <p:extLst>
      <p:ext uri="{BB962C8B-B14F-4D97-AF65-F5344CB8AC3E}">
        <p14:creationId xmlns:p14="http://schemas.microsoft.com/office/powerpoint/2010/main" val="3251081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0EC76F01-86C7-4BAE-BAE1-7C0FF0ECE33D}"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1F8BF29-47D8-4FB4-9439-BD01F1F17523}" type="slidenum">
              <a:rPr lang="es-PR"/>
              <a:pPr>
                <a:defRPr/>
              </a:pPr>
              <a:t>‹#›</a:t>
            </a:fld>
            <a:endParaRPr lang="es-PR"/>
          </a:p>
        </p:txBody>
      </p:sp>
    </p:spTree>
    <p:extLst>
      <p:ext uri="{BB962C8B-B14F-4D97-AF65-F5344CB8AC3E}">
        <p14:creationId xmlns:p14="http://schemas.microsoft.com/office/powerpoint/2010/main" val="4015755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379C168-FF85-4A49-A2DD-D5B7529E037C}"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E4ACBDC3-EDDD-4294-BB8A-3C968CB0A00C}" type="slidenum">
              <a:rPr lang="es-PR"/>
              <a:pPr>
                <a:defRPr/>
              </a:pPr>
              <a:t>‹#›</a:t>
            </a:fld>
            <a:endParaRPr lang="es-PR"/>
          </a:p>
        </p:txBody>
      </p:sp>
    </p:spTree>
    <p:extLst>
      <p:ext uri="{BB962C8B-B14F-4D97-AF65-F5344CB8AC3E}">
        <p14:creationId xmlns:p14="http://schemas.microsoft.com/office/powerpoint/2010/main" val="1161184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9EAC09F-88B5-4BBA-9875-418D49E6E027}"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5EEB424-FE30-4110-99C2-D727979A9DB1}" type="slidenum">
              <a:rPr lang="es-PR"/>
              <a:pPr>
                <a:defRPr/>
              </a:pPr>
              <a:t>‹#›</a:t>
            </a:fld>
            <a:endParaRPr lang="es-PR"/>
          </a:p>
        </p:txBody>
      </p:sp>
    </p:spTree>
    <p:extLst>
      <p:ext uri="{BB962C8B-B14F-4D97-AF65-F5344CB8AC3E}">
        <p14:creationId xmlns:p14="http://schemas.microsoft.com/office/powerpoint/2010/main" val="755049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619A4DF4-84B2-4D6F-90E3-2FB25073438A}" type="datetimeFigureOut">
              <a:rPr lang="es-PR"/>
              <a:pPr>
                <a:defRPr/>
              </a:pPr>
              <a:t>03/08/2022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1EC05902-0240-4EFC-813C-F559A423A56D}" type="slidenum">
              <a:rPr lang="es-PR" altLang="es-PR"/>
              <a:pPr>
                <a:defRPr/>
              </a:pPr>
              <a:t>‹#›</a:t>
            </a:fld>
            <a:endParaRPr lang="es-PR" altLang="es-PR"/>
          </a:p>
        </p:txBody>
      </p:sp>
    </p:spTree>
    <p:extLst>
      <p:ext uri="{BB962C8B-B14F-4D97-AF65-F5344CB8AC3E}">
        <p14:creationId xmlns:p14="http://schemas.microsoft.com/office/powerpoint/2010/main" val="487153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9BEF643-5448-4A35-8D08-95AB5A6D9654}"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3F6ACA2-593F-47F1-86A7-27F12CE2A9DC}" type="slidenum">
              <a:rPr lang="es-PR"/>
              <a:pPr>
                <a:defRPr/>
              </a:pPr>
              <a:t>‹#›</a:t>
            </a:fld>
            <a:endParaRPr lang="es-PR"/>
          </a:p>
        </p:txBody>
      </p:sp>
    </p:spTree>
    <p:extLst>
      <p:ext uri="{BB962C8B-B14F-4D97-AF65-F5344CB8AC3E}">
        <p14:creationId xmlns:p14="http://schemas.microsoft.com/office/powerpoint/2010/main" val="618191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3B78292-ECB9-41B3-82C7-C3534049F182}"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C45BAA3-569D-4458-84C1-6DEB2DB4ED73}" type="slidenum">
              <a:rPr lang="es-PR"/>
              <a:pPr>
                <a:defRPr/>
              </a:pPr>
              <a:t>‹#›</a:t>
            </a:fld>
            <a:endParaRPr lang="es-PR"/>
          </a:p>
        </p:txBody>
      </p:sp>
    </p:spTree>
    <p:extLst>
      <p:ext uri="{BB962C8B-B14F-4D97-AF65-F5344CB8AC3E}">
        <p14:creationId xmlns:p14="http://schemas.microsoft.com/office/powerpoint/2010/main" val="1084870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15306C7-8C61-44A7-9D08-3A49E9B31309}"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A3D7864-E83D-4067-9CD5-12D544E326FF}" type="slidenum">
              <a:rPr lang="es-PR"/>
              <a:pPr>
                <a:defRPr/>
              </a:pPr>
              <a:t>‹#›</a:t>
            </a:fld>
            <a:endParaRPr lang="es-PR"/>
          </a:p>
        </p:txBody>
      </p:sp>
    </p:spTree>
    <p:extLst>
      <p:ext uri="{BB962C8B-B14F-4D97-AF65-F5344CB8AC3E}">
        <p14:creationId xmlns:p14="http://schemas.microsoft.com/office/powerpoint/2010/main" val="831701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BD5EB82-6283-49A0-B94E-012CD85A6D4C}"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7329C9C9-00BD-4E88-9303-5470048D4DA0}" type="slidenum">
              <a:rPr lang="es-PR"/>
              <a:pPr>
                <a:defRPr/>
              </a:pPr>
              <a:t>‹#›</a:t>
            </a:fld>
            <a:endParaRPr lang="es-PR"/>
          </a:p>
        </p:txBody>
      </p:sp>
    </p:spTree>
    <p:extLst>
      <p:ext uri="{BB962C8B-B14F-4D97-AF65-F5344CB8AC3E}">
        <p14:creationId xmlns:p14="http://schemas.microsoft.com/office/powerpoint/2010/main" val="317140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3635F2D-F061-4D2B-949D-57584183025E}"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B6036F28-DC5D-4B48-BC8A-47518FF92CA7}" type="slidenum">
              <a:rPr lang="es-PR"/>
              <a:pPr>
                <a:defRPr/>
              </a:pPr>
              <a:t>‹#›</a:t>
            </a:fld>
            <a:endParaRPr lang="es-PR"/>
          </a:p>
        </p:txBody>
      </p:sp>
    </p:spTree>
    <p:extLst>
      <p:ext uri="{BB962C8B-B14F-4D97-AF65-F5344CB8AC3E}">
        <p14:creationId xmlns:p14="http://schemas.microsoft.com/office/powerpoint/2010/main" val="1848376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EB8D7C5-4B16-4F95-B8AD-FF52AAB7DF7B}"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3BB191AA-D583-4D13-BC7E-8C4A7DBAC165}" type="slidenum">
              <a:rPr lang="es-PR"/>
              <a:pPr>
                <a:defRPr/>
              </a:pPr>
              <a:t>‹#›</a:t>
            </a:fld>
            <a:endParaRPr lang="es-PR"/>
          </a:p>
        </p:txBody>
      </p:sp>
    </p:spTree>
    <p:extLst>
      <p:ext uri="{BB962C8B-B14F-4D97-AF65-F5344CB8AC3E}">
        <p14:creationId xmlns:p14="http://schemas.microsoft.com/office/powerpoint/2010/main" val="366705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BFD4CDA-85FA-4DF5-84F0-D9E6572CF914}"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B39FF909-E905-4348-909D-A088AD512261}" type="slidenum">
              <a:rPr lang="es-PR"/>
              <a:pPr>
                <a:defRPr/>
              </a:pPr>
              <a:t>‹#›</a:t>
            </a:fld>
            <a:endParaRPr lang="es-PR"/>
          </a:p>
        </p:txBody>
      </p:sp>
    </p:spTree>
    <p:extLst>
      <p:ext uri="{BB962C8B-B14F-4D97-AF65-F5344CB8AC3E}">
        <p14:creationId xmlns:p14="http://schemas.microsoft.com/office/powerpoint/2010/main" val="3141321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95CA2BC-7322-4764-A3D3-186CD92FB034}"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2E4CDCE-802B-4ABB-9066-8EEE2DFFB365}" type="slidenum">
              <a:rPr lang="es-PR"/>
              <a:pPr>
                <a:defRPr/>
              </a:pPr>
              <a:t>‹#›</a:t>
            </a:fld>
            <a:endParaRPr lang="es-PR"/>
          </a:p>
        </p:txBody>
      </p:sp>
    </p:spTree>
    <p:extLst>
      <p:ext uri="{BB962C8B-B14F-4D97-AF65-F5344CB8AC3E}">
        <p14:creationId xmlns:p14="http://schemas.microsoft.com/office/powerpoint/2010/main" val="9161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DD789E1-7A97-4683-8B35-C8C2DC30CCBA}"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18D37A2-6EF3-4985-8D41-4DF28C1A741C}" type="slidenum">
              <a:rPr lang="es-PR"/>
              <a:pPr>
                <a:defRPr/>
              </a:pPr>
              <a:t>‹#›</a:t>
            </a:fld>
            <a:endParaRPr lang="es-PR"/>
          </a:p>
        </p:txBody>
      </p:sp>
    </p:spTree>
    <p:extLst>
      <p:ext uri="{BB962C8B-B14F-4D97-AF65-F5344CB8AC3E}">
        <p14:creationId xmlns:p14="http://schemas.microsoft.com/office/powerpoint/2010/main" val="1468731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A97BB25-6695-4C7C-9FB3-0B9C1B3FF84E}"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25F14EA4-DE56-4012-A048-CDB37C1E4B34}" type="slidenum">
              <a:rPr lang="es-PR"/>
              <a:pPr>
                <a:defRPr/>
              </a:pPr>
              <a:t>‹#›</a:t>
            </a:fld>
            <a:endParaRPr lang="es-PR"/>
          </a:p>
        </p:txBody>
      </p:sp>
    </p:spTree>
    <p:extLst>
      <p:ext uri="{BB962C8B-B14F-4D97-AF65-F5344CB8AC3E}">
        <p14:creationId xmlns:p14="http://schemas.microsoft.com/office/powerpoint/2010/main" val="271449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FDF3C607-3948-4254-81E8-14B3490A693F}" type="datetimeFigureOut">
              <a:rPr lang="es-PR"/>
              <a:pPr>
                <a:defRPr/>
              </a:pPr>
              <a:t>03/08/2022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F09A2C14-57F0-48D5-ABFC-AB2BFCFA127A}" type="slidenum">
              <a:rPr lang="es-PR" altLang="es-PR"/>
              <a:pPr>
                <a:defRPr/>
              </a:pPr>
              <a:t>‹#›</a:t>
            </a:fld>
            <a:endParaRPr lang="es-PR" altLang="es-PR"/>
          </a:p>
        </p:txBody>
      </p:sp>
    </p:spTree>
    <p:extLst>
      <p:ext uri="{BB962C8B-B14F-4D97-AF65-F5344CB8AC3E}">
        <p14:creationId xmlns:p14="http://schemas.microsoft.com/office/powerpoint/2010/main" val="2610829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C6FD201-37D9-4646-AA30-70E7DF5DBBDF}"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9F60ECD-0DE0-42E0-B779-A4F7BFD7D42B}" type="slidenum">
              <a:rPr lang="es-PR"/>
              <a:pPr>
                <a:defRPr/>
              </a:pPr>
              <a:t>‹#›</a:t>
            </a:fld>
            <a:endParaRPr lang="es-PR"/>
          </a:p>
        </p:txBody>
      </p:sp>
    </p:spTree>
    <p:extLst>
      <p:ext uri="{BB962C8B-B14F-4D97-AF65-F5344CB8AC3E}">
        <p14:creationId xmlns:p14="http://schemas.microsoft.com/office/powerpoint/2010/main" val="804804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05F9F0AA-DC81-46C7-BD08-EFE26ACC758B}"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DD314CF0-3B6A-4AD5-B41D-930B9EBE349A}" type="slidenum">
              <a:rPr lang="es-PR"/>
              <a:pPr>
                <a:defRPr/>
              </a:pPr>
              <a:t>‹#›</a:t>
            </a:fld>
            <a:endParaRPr lang="es-PR"/>
          </a:p>
        </p:txBody>
      </p:sp>
    </p:spTree>
    <p:extLst>
      <p:ext uri="{BB962C8B-B14F-4D97-AF65-F5344CB8AC3E}">
        <p14:creationId xmlns:p14="http://schemas.microsoft.com/office/powerpoint/2010/main" val="4037310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F03050B4-12E4-4393-AD1E-BF58B55512D8}"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2661F52-1EAF-43DE-868C-CE286E1DE9D1}" type="slidenum">
              <a:rPr lang="es-PR"/>
              <a:pPr>
                <a:defRPr/>
              </a:pPr>
              <a:t>‹#›</a:t>
            </a:fld>
            <a:endParaRPr lang="es-PR"/>
          </a:p>
        </p:txBody>
      </p:sp>
    </p:spTree>
    <p:extLst>
      <p:ext uri="{BB962C8B-B14F-4D97-AF65-F5344CB8AC3E}">
        <p14:creationId xmlns:p14="http://schemas.microsoft.com/office/powerpoint/2010/main" val="3794643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778B650-00B7-4CD2-9A42-99935DCEAD04}"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9FFCE762-3543-4F74-A833-3C6EA2E2D762}" type="slidenum">
              <a:rPr lang="es-PR"/>
              <a:pPr>
                <a:defRPr/>
              </a:pPr>
              <a:t>‹#›</a:t>
            </a:fld>
            <a:endParaRPr lang="es-PR"/>
          </a:p>
        </p:txBody>
      </p:sp>
    </p:spTree>
    <p:extLst>
      <p:ext uri="{BB962C8B-B14F-4D97-AF65-F5344CB8AC3E}">
        <p14:creationId xmlns:p14="http://schemas.microsoft.com/office/powerpoint/2010/main" val="3096661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80F26DF-FC2E-4920-8921-0C0F00CECB47}"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4275338-8F6F-40EE-84E8-3A3C790BC80F}" type="slidenum">
              <a:rPr lang="es-PR"/>
              <a:pPr>
                <a:defRPr/>
              </a:pPr>
              <a:t>‹#›</a:t>
            </a:fld>
            <a:endParaRPr lang="es-PR"/>
          </a:p>
        </p:txBody>
      </p:sp>
    </p:spTree>
    <p:extLst>
      <p:ext uri="{BB962C8B-B14F-4D97-AF65-F5344CB8AC3E}">
        <p14:creationId xmlns:p14="http://schemas.microsoft.com/office/powerpoint/2010/main" val="3437125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0896E0E-828A-4633-94EB-7590B2F217C3}"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AE51A0E-E855-4CC0-8F2E-1B8F332B40A8}" type="slidenum">
              <a:rPr lang="es-PR"/>
              <a:pPr>
                <a:defRPr/>
              </a:pPr>
              <a:t>‹#›</a:t>
            </a:fld>
            <a:endParaRPr lang="es-PR"/>
          </a:p>
        </p:txBody>
      </p:sp>
    </p:spTree>
    <p:extLst>
      <p:ext uri="{BB962C8B-B14F-4D97-AF65-F5344CB8AC3E}">
        <p14:creationId xmlns:p14="http://schemas.microsoft.com/office/powerpoint/2010/main" val="2480359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D035294-C1E4-4825-9CFD-30B290F1F10B}"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03A4616-97B1-421A-86A7-7FCC6354096D}" type="slidenum">
              <a:rPr lang="es-PR"/>
              <a:pPr>
                <a:defRPr/>
              </a:pPr>
              <a:t>‹#›</a:t>
            </a:fld>
            <a:endParaRPr lang="es-PR"/>
          </a:p>
        </p:txBody>
      </p:sp>
    </p:spTree>
    <p:extLst>
      <p:ext uri="{BB962C8B-B14F-4D97-AF65-F5344CB8AC3E}">
        <p14:creationId xmlns:p14="http://schemas.microsoft.com/office/powerpoint/2010/main" val="2274626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DA56C16-0BEA-4CE8-8468-D4C1C6BF1162}"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4A4D5FA-EC6E-4FA1-8BE3-66BE60BF4649}" type="slidenum">
              <a:rPr lang="es-PR"/>
              <a:pPr>
                <a:defRPr/>
              </a:pPr>
              <a:t>‹#›</a:t>
            </a:fld>
            <a:endParaRPr lang="es-PR"/>
          </a:p>
        </p:txBody>
      </p:sp>
    </p:spTree>
    <p:extLst>
      <p:ext uri="{BB962C8B-B14F-4D97-AF65-F5344CB8AC3E}">
        <p14:creationId xmlns:p14="http://schemas.microsoft.com/office/powerpoint/2010/main" val="2333220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344EB1C-CE67-4CC7-906D-C04BC99A138E}"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48075AC9-A516-4164-86C3-6B5BA9904D61}" type="slidenum">
              <a:rPr lang="es-PR"/>
              <a:pPr>
                <a:defRPr/>
              </a:pPr>
              <a:t>‹#›</a:t>
            </a:fld>
            <a:endParaRPr lang="es-PR"/>
          </a:p>
        </p:txBody>
      </p:sp>
    </p:spTree>
    <p:extLst>
      <p:ext uri="{BB962C8B-B14F-4D97-AF65-F5344CB8AC3E}">
        <p14:creationId xmlns:p14="http://schemas.microsoft.com/office/powerpoint/2010/main" val="3168948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EF6A720-8953-4C1E-9B71-661B8A5A4FDB}"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645EC89E-B0B9-4639-900F-358594552B65}" type="slidenum">
              <a:rPr lang="es-PR"/>
              <a:pPr>
                <a:defRPr/>
              </a:pPr>
              <a:t>‹#›</a:t>
            </a:fld>
            <a:endParaRPr lang="es-PR"/>
          </a:p>
        </p:txBody>
      </p:sp>
    </p:spTree>
    <p:extLst>
      <p:ext uri="{BB962C8B-B14F-4D97-AF65-F5344CB8AC3E}">
        <p14:creationId xmlns:p14="http://schemas.microsoft.com/office/powerpoint/2010/main" val="238262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1" name="Rectangle 10"/>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p:cNvSpPr>
            <a:spLocks noGrp="1"/>
          </p:cNvSpPr>
          <p:nvPr>
            <p:ph type="dt" sz="half" idx="10"/>
          </p:nvPr>
        </p:nvSpPr>
        <p:spPr/>
        <p:txBody>
          <a:bodyPr rtlCol="0"/>
          <a:lstStyle>
            <a:lvl1pPr>
              <a:defRPr/>
            </a:lvl1pPr>
          </a:lstStyle>
          <a:p>
            <a:pPr>
              <a:defRPr/>
            </a:pPr>
            <a:fld id="{2111F85C-D4C5-4F5D-8DA8-762DD976EDCB}" type="datetimeFigureOut">
              <a:rPr lang="es-PR"/>
              <a:pPr>
                <a:defRPr/>
              </a:pPr>
              <a:t>03/08/2022</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a:lstStyle>
            <a:lvl1pPr>
              <a:defRPr/>
            </a:lvl1pPr>
          </a:lstStyle>
          <a:p>
            <a:pPr>
              <a:defRPr/>
            </a:pPr>
            <a:fld id="{73E80E59-9C74-4ED7-97F3-0E9A246A703D}" type="slidenum">
              <a:rPr lang="es-PR" altLang="es-PR"/>
              <a:pPr>
                <a:defRPr/>
              </a:pPr>
              <a:t>‹#›</a:t>
            </a:fld>
            <a:endParaRPr lang="es-PR" altLang="es-PR"/>
          </a:p>
        </p:txBody>
      </p:sp>
    </p:spTree>
    <p:extLst>
      <p:ext uri="{BB962C8B-B14F-4D97-AF65-F5344CB8AC3E}">
        <p14:creationId xmlns:p14="http://schemas.microsoft.com/office/powerpoint/2010/main" val="313344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9321988-334E-46E4-B1EF-13D728EDE22D}"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3D2E1A4-E15D-4F7B-963A-5C2E8B2149F6}" type="slidenum">
              <a:rPr lang="es-PR"/>
              <a:pPr>
                <a:defRPr/>
              </a:pPr>
              <a:t>‹#›</a:t>
            </a:fld>
            <a:endParaRPr lang="es-PR"/>
          </a:p>
        </p:txBody>
      </p:sp>
    </p:spTree>
    <p:extLst>
      <p:ext uri="{BB962C8B-B14F-4D97-AF65-F5344CB8AC3E}">
        <p14:creationId xmlns:p14="http://schemas.microsoft.com/office/powerpoint/2010/main" val="287100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7" name="Rectangle 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37F75830-47BB-41B7-AA33-CF2E34861228}" type="datetimeFigureOut">
              <a:rPr lang="es-PR"/>
              <a:pPr>
                <a:defRPr/>
              </a:pPr>
              <a:t>03/08/2022</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a:lvl1pPr>
          </a:lstStyle>
          <a:p>
            <a:pPr>
              <a:defRPr/>
            </a:pPr>
            <a:fld id="{338C2AC8-7E93-41B0-B423-E6853A36CC51}" type="slidenum">
              <a:rPr lang="es-PR" altLang="es-PR"/>
              <a:pPr>
                <a:defRPr/>
              </a:pPr>
              <a:t>‹#›</a:t>
            </a:fld>
            <a:endParaRPr lang="es-PR" altLang="es-PR"/>
          </a:p>
        </p:txBody>
      </p:sp>
    </p:spTree>
    <p:extLst>
      <p:ext uri="{BB962C8B-B14F-4D97-AF65-F5344CB8AC3E}">
        <p14:creationId xmlns:p14="http://schemas.microsoft.com/office/powerpoint/2010/main" val="130289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A93397A-FC7E-4B71-8EF9-384196CE61D1}" type="datetimeFigureOut">
              <a:rPr lang="es-PR"/>
              <a:pPr>
                <a:defRPr/>
              </a:pPr>
              <a:t>03/08/2022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CABA2B1B-57FD-4D40-9034-5A0316605970}" type="slidenum">
              <a:rPr lang="es-PR" altLang="es-PR"/>
              <a:pPr>
                <a:defRPr/>
              </a:pPr>
              <a:t>‹#›</a:t>
            </a:fld>
            <a:endParaRPr lang="es-PR" altLang="es-PR"/>
          </a:p>
        </p:txBody>
      </p:sp>
    </p:spTree>
    <p:extLst>
      <p:ext uri="{BB962C8B-B14F-4D97-AF65-F5344CB8AC3E}">
        <p14:creationId xmlns:p14="http://schemas.microsoft.com/office/powerpoint/2010/main" val="237772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1E214A97-D288-4BEE-95E3-B96ACE510B41}" type="datetimeFigureOut">
              <a:rPr lang="es-PR"/>
              <a:pPr>
                <a:defRPr/>
              </a:pPr>
              <a:t>03/08/2022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0D2CA904-8834-441F-9C4F-40812DAE201B}" type="slidenum">
              <a:rPr lang="es-PR" altLang="es-PR"/>
              <a:pPr>
                <a:defRPr/>
              </a:pPr>
              <a:t>‹#›</a:t>
            </a:fld>
            <a:endParaRPr lang="es-PR" altLang="es-PR"/>
          </a:p>
        </p:txBody>
      </p:sp>
    </p:spTree>
    <p:extLst>
      <p:ext uri="{BB962C8B-B14F-4D97-AF65-F5344CB8AC3E}">
        <p14:creationId xmlns:p14="http://schemas.microsoft.com/office/powerpoint/2010/main" val="291644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64281146-CF89-4FBA-A0D7-7AEF981EA34F}" type="datetimeFigureOut">
              <a:rPr lang="es-PR"/>
              <a:pPr>
                <a:defRPr/>
              </a:pPr>
              <a:t>03/08/2022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571DA89A-8B19-43D4-8D36-3141244F0B62}" type="slidenum">
              <a:rPr lang="es-PR" altLang="es-PR"/>
              <a:pPr>
                <a:defRPr/>
              </a:pPr>
              <a:t>‹#›</a:t>
            </a:fld>
            <a:endParaRPr lang="es-PR" altLang="es-PR"/>
          </a:p>
        </p:txBody>
      </p:sp>
    </p:spTree>
    <p:extLst>
      <p:ext uri="{BB962C8B-B14F-4D97-AF65-F5344CB8AC3E}">
        <p14:creationId xmlns:p14="http://schemas.microsoft.com/office/powerpoint/2010/main" val="1830694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7.xml"/><Relationship Id="rId1"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1.xml"/><Relationship Id="rId1" Type="http://schemas.openxmlformats.org/officeDocument/2006/relationships/slideLayout" Target="../slideLayouts/slideLayout3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2.xml"/><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3.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4.xml"/><Relationship Id="rId1" Type="http://schemas.openxmlformats.org/officeDocument/2006/relationships/slideLayout" Target="../slideLayouts/slideLayout36.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7.xml"/><Relationship Id="rId1" Type="http://schemas.openxmlformats.org/officeDocument/2006/relationships/slideLayout" Target="../slideLayouts/slideLayout3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8.xml"/><Relationship Id="rId1" Type="http://schemas.openxmlformats.org/officeDocument/2006/relationships/slideLayout" Target="../slideLayouts/slideLayout4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0.xml"/><Relationship Id="rId1" Type="http://schemas.openxmlformats.org/officeDocument/2006/relationships/slideLayout" Target="../slideLayouts/slideLayout42.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1.xml"/><Relationship Id="rId1" Type="http://schemas.openxmlformats.org/officeDocument/2006/relationships/slideLayout" Target="../slideLayouts/slideLayout4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2.xml"/><Relationship Id="rId1" Type="http://schemas.openxmlformats.org/officeDocument/2006/relationships/slideLayout" Target="../slideLayouts/slideLayout44.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3.xml"/><Relationship Id="rId1" Type="http://schemas.openxmlformats.org/officeDocument/2006/relationships/slideLayout" Target="../slideLayouts/slideLayout45.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4.xml"/><Relationship Id="rId1" Type="http://schemas.openxmlformats.org/officeDocument/2006/relationships/slideLayout" Target="../slideLayouts/slideLayout4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EA962CC1-3701-4E18-B5AD-0AFC929492D4}"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43" name="Picture 34" descr="saludmed-com_Ban_PPT-MASTER-2_v0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800">
                <a:solidFill>
                  <a:srgbClr val="FFFFFF"/>
                </a:solidFill>
              </a:defRPr>
            </a:lvl1pPr>
          </a:lstStyle>
          <a:p>
            <a:pPr>
              <a:defRPr/>
            </a:pPr>
            <a:fld id="{135CDD86-B419-4E35-AED4-0B4F191D698B}" type="slidenum">
              <a:rPr lang="es-PR" altLang="es-PR"/>
              <a:pPr>
                <a:defRPr/>
              </a:pPr>
              <a:t>‹#›</a:t>
            </a:fld>
            <a:endParaRPr lang="es-PR" alt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sz="1000" dirty="0">
                <a:latin typeface="Arial" charset="0"/>
              </a:rPr>
              <a:t>Copyright © 2022 Edgar Lopategui Corsino | </a:t>
            </a:r>
            <a:r>
              <a:rPr lang="en-US" sz="1000" dirty="0" err="1">
                <a:latin typeface="Arial" charset="0"/>
              </a:rPr>
              <a:t>Saludmed</a:t>
            </a:r>
            <a:r>
              <a:rPr lang="en-US" sz="1000" dirty="0">
                <a:latin typeface="Arial" charset="0"/>
              </a:rPr>
              <a:t> </a:t>
            </a:r>
          </a:p>
        </p:txBody>
      </p:sp>
    </p:spTree>
  </p:cSld>
  <p:clrMap bg1="lt1" tx1="dk1" bg2="lt2" tx2="dk2" accent1="accent1" accent2="accent2" accent3="accent3" accent4="accent4" accent5="accent5" accent6="accent6" hlink="hlink" folHlink="folHlink"/>
  <p:sldLayoutIdLst>
    <p:sldLayoutId id="2147483915" r:id="rId1"/>
    <p:sldLayoutId id="2147483868" r:id="rId2"/>
    <p:sldLayoutId id="2147483869" r:id="rId3"/>
    <p:sldLayoutId id="2147483870" r:id="rId4"/>
    <p:sldLayoutId id="2147483916" r:id="rId5"/>
    <p:sldLayoutId id="2147483917"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025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25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2B456E86-50EF-4E0D-9748-35306CFB6A7B}"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025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2722CBA-EC6A-4E94-8872-6A679362D78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6"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127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128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1CD612B9-B263-40DB-AD89-BF8F49E4128E}"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128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90BFD79-900E-4098-8A7F-36CA4B7E82D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7"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230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230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412DC45-15C6-4ECB-964D-801D9F68BB9C}"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230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D5F66CA-E9F3-4E87-A2DF-A24C2A265541}"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332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332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316CE06-6C92-4968-BA48-A17090242AB4}"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333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E40991F-91DB-4FF3-B119-B57EC35A571B}"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9"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435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435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9EF27D5C-365F-4564-B9B3-EFB395047871}"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435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F036F5C-0E2D-4B0D-97DC-CC21980124C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0"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537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537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DCAEA64-37BA-407F-9D73-EBE99CFD99D4}"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537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E8CAAE3-B968-4C87-B5D1-5D32469D6998}"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1"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639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640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E82452F-53BF-400D-A8FA-ACDC17FE4956}"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640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EB41910-86EA-4A01-B9EE-9264982D6A60}"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2"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742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742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3796777-850F-471F-9255-8442451B700D}"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742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CE760C7-A8CC-4ADC-94A6-3948597E912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3"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844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844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40CDAD21-2217-499A-A819-E20760FB7188}"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845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C264565-423D-455E-9C07-21716C420151}"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4"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947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947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B408CA7C-83D6-426D-8BDD-5E7B1315B4FE}"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947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3081CA7-390E-4F9D-9CF5-42B049FBB4C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5"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06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06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C682E3ED-454F-4050-A510-542A621A29E7}"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06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AC4B562-A3C8-4A1E-853F-98E62A9983D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7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049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049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6BCC0AF-FFE0-46B0-B482-74D61A1297D4}"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049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A8331A37-BA74-4328-909D-A62BED8AC324}"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6"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151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152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4754033-CBE6-4AD9-9989-60C24DFB1A69}"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152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FD340837-8210-40B2-A780-8883731C7C7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7"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254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254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7A421E45-FD77-4C33-957E-8DFC5D2CC6D6}"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254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C5C3A6B-27C7-4DD3-BEB6-F2E81E3D3E1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356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356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52317D0-1171-4110-AF98-C65B261A369B}"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357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2EABCE21-60AC-4D73-B817-882648494A2D}"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9"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459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459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0700828-2DE6-4E84-A371-AB30E0A381C5}"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459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51A3351-61E9-4963-92C3-2BDBB6E775D0}"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0"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561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561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8A7675E-C8DF-450E-8E5D-98037DA9E3C3}"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561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A62B883-1548-4C26-9A9D-D1EA53B24174}"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1"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66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66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D3CA656-4BE2-4206-ADAD-BFD584447333}"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664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30BFBBA-70B0-42D6-AFC9-1C3D83E6395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2"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766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766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5217D37-7B73-4997-AE28-9668A2035020}"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766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0FBAF6D-1DE5-44F0-AF75-6A15E260BA7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3"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868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868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C8276CAC-3D42-4D65-8F60-0CC9D46E7C20}"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869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9D8CBB2-899D-4C25-8F9A-F0920C97BF1B}"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4"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971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971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6F62800-CF7F-4C11-A28E-270CC197D701}"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971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B34F9AE-05A4-4AAD-92FE-C8660A51103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5"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08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08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2DCF6D6-3BBB-433A-9B4F-112C6B12B6BA}"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09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C673D41-C768-4850-A1FA-6B5F8140217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79"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073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073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171FBBD9-8762-427F-BEA4-366F6FE13FA1}"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073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FBD8449-7383-444B-AA89-F11A7DB1C328}"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6"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175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176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BBAD288-10A2-48C6-8CC8-2F7DBFBE6048}"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176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0E4C12D-D5F9-4755-AFF6-D013A5192AB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7"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278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278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C650EBA-B5A8-488C-954B-A54796A2AA26}"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278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018F9C7-DAF6-40F7-AC1C-5C1134878A9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380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380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6C58639-91E2-45C9-9BA3-C1B3DE1CBB9E}"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381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4A60F2D6-445F-4991-BE5F-2D7088877AA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9"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483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483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7A1E214-B2CA-4B4C-A7C3-05977A071AF7}"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483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869FC30-E43B-4050-8426-047381D8B32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0"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585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585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9DC49AAE-4B3B-449A-B62C-DC89B63F0E3B}"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585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01A11D4-6C46-4977-927C-6E60C51D34A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1"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87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688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622A2A80-9A9D-489D-B4C4-FF69F59FF78E}"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688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59CA923-05DC-4F8D-B89F-62CF18CA423F}"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2"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90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790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27BC82D5-F39E-4923-A1F0-B6BC54671F7F}"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790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2F4BFD96-F0A7-4793-92C7-C1E1778703B3}"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3"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892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892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E676D78-763B-4876-8C58-A38701587DAA}"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893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C7C4320-C065-4EFD-AA71-A93EC8A8345A}"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4"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411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411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8863260B-FE94-4753-9E76-8AA377A6D421}"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411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9855A65-21F5-4F7C-8051-B0C91E54E79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0"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513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513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420E2BB-B152-4573-8460-837A47B62CA6}"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513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49C9394-84EE-472F-8373-E5224C78005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1"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15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616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B18FF29-0C05-42B9-B8E8-148D7EA4023B}"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616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5E00527-95F3-40AA-99AC-A54959A82C3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2"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18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718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855AA0B-BE03-4102-A402-62F37767D636}"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718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85A97E3-0AA4-4026-A3E1-7943874B0AA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3"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20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820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960A7CA-8644-41CA-A345-2E861EF6F6B5}"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821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85DEBB4-5819-4318-B2AD-314DEC5F329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4"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923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923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243D3D2-81A2-4D07-BF9A-69C6CCF7813C}" type="datetimeFigureOut">
              <a:rPr lang="es-PR"/>
              <a:pPr>
                <a:defRPr/>
              </a:pPr>
              <a:t>03/08/2022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923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06A77356-B630-4B12-971D-FA13B33DA2F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5"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1.xml"/><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audio" Target="../media/audio1.wav"/><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74.wmf"/><Relationship Id="rId2" Type="http://schemas.openxmlformats.org/officeDocument/2006/relationships/slideLayout" Target="../slideLayouts/slideLayout31.xml"/><Relationship Id="rId1" Type="http://schemas.openxmlformats.org/officeDocument/2006/relationships/tags" Target="../tags/tag33.xml"/><Relationship Id="rId6" Type="http://schemas.openxmlformats.org/officeDocument/2006/relationships/image" Target="../media/image122.png"/><Relationship Id="rId5" Type="http://schemas.openxmlformats.org/officeDocument/2006/relationships/image" Target="../media/image31.wmf"/><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notesSlide" Target="../notesSlides/notesSlide49.xml"/><Relationship Id="rId7" Type="http://schemas.openxmlformats.org/officeDocument/2006/relationships/image" Target="../media/image124.jpeg"/><Relationship Id="rId2" Type="http://schemas.openxmlformats.org/officeDocument/2006/relationships/slideLayout" Target="../slideLayouts/slideLayout32.xml"/><Relationship Id="rId1" Type="http://schemas.openxmlformats.org/officeDocument/2006/relationships/tags" Target="../tags/tag34.xml"/><Relationship Id="rId6" Type="http://schemas.openxmlformats.org/officeDocument/2006/relationships/image" Target="../media/image123.png"/><Relationship Id="rId5" Type="http://schemas.openxmlformats.org/officeDocument/2006/relationships/image" Target="../media/image31.wmf"/><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3.xml"/><Relationship Id="rId1" Type="http://schemas.openxmlformats.org/officeDocument/2006/relationships/tags" Target="../tags/tag35.xml"/><Relationship Id="rId5" Type="http://schemas.openxmlformats.org/officeDocument/2006/relationships/image" Target="../media/image126.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4.xml"/><Relationship Id="rId1" Type="http://schemas.openxmlformats.org/officeDocument/2006/relationships/tags" Target="../tags/tag36.xml"/><Relationship Id="rId6" Type="http://schemas.openxmlformats.org/officeDocument/2006/relationships/image" Target="../media/image31.wmf"/><Relationship Id="rId5" Type="http://schemas.openxmlformats.org/officeDocument/2006/relationships/image" Target="../media/image127.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5.xml"/><Relationship Id="rId1" Type="http://schemas.openxmlformats.org/officeDocument/2006/relationships/tags" Target="../tags/tag37.xml"/><Relationship Id="rId6" Type="http://schemas.openxmlformats.org/officeDocument/2006/relationships/image" Target="../media/image128.png"/><Relationship Id="rId5" Type="http://schemas.openxmlformats.org/officeDocument/2006/relationships/image" Target="../media/image31.wmf"/><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6.xml"/><Relationship Id="rId1" Type="http://schemas.openxmlformats.org/officeDocument/2006/relationships/tags" Target="../tags/tag38.xml"/><Relationship Id="rId5" Type="http://schemas.openxmlformats.org/officeDocument/2006/relationships/image" Target="../media/image129.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7.xml"/><Relationship Id="rId1" Type="http://schemas.openxmlformats.org/officeDocument/2006/relationships/tags" Target="../tags/tag39.xml"/><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8.xml"/><Relationship Id="rId1" Type="http://schemas.openxmlformats.org/officeDocument/2006/relationships/tags" Target="../tags/tag40.xml"/><Relationship Id="rId5" Type="http://schemas.openxmlformats.org/officeDocument/2006/relationships/image" Target="../media/image130.jp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9.xml"/><Relationship Id="rId1" Type="http://schemas.openxmlformats.org/officeDocument/2006/relationships/tags" Target="../tags/tag41.xml"/><Relationship Id="rId5" Type="http://schemas.openxmlformats.org/officeDocument/2006/relationships/image" Target="../media/image131.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0.xml"/><Relationship Id="rId1" Type="http://schemas.openxmlformats.org/officeDocument/2006/relationships/tags" Target="../tags/tag42.xml"/><Relationship Id="rId5" Type="http://schemas.openxmlformats.org/officeDocument/2006/relationships/image" Target="../media/image13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1.xml"/><Relationship Id="rId1" Type="http://schemas.openxmlformats.org/officeDocument/2006/relationships/tags" Target="../tags/tag43.xml"/><Relationship Id="rId5" Type="http://schemas.openxmlformats.org/officeDocument/2006/relationships/image" Target="../media/image133.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2.xml"/><Relationship Id="rId1" Type="http://schemas.openxmlformats.org/officeDocument/2006/relationships/tags" Target="../tags/tag44.xml"/><Relationship Id="rId5" Type="http://schemas.openxmlformats.org/officeDocument/2006/relationships/image" Target="../media/image134.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3.xml"/><Relationship Id="rId1" Type="http://schemas.openxmlformats.org/officeDocument/2006/relationships/tags" Target="../tags/tag45.xml"/><Relationship Id="rId5" Type="http://schemas.openxmlformats.org/officeDocument/2006/relationships/image" Target="../media/image135.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4.xml"/><Relationship Id="rId1" Type="http://schemas.openxmlformats.org/officeDocument/2006/relationships/tags" Target="../tags/tag46.xml"/><Relationship Id="rId6" Type="http://schemas.openxmlformats.org/officeDocument/2006/relationships/image" Target="../media/image136.png"/><Relationship Id="rId5" Type="http://schemas.openxmlformats.org/officeDocument/2006/relationships/image" Target="../media/image31.wmf"/><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xml"/><Relationship Id="rId1" Type="http://schemas.openxmlformats.org/officeDocument/2006/relationships/tags" Target="../tags/tag47.xml"/><Relationship Id="rId5" Type="http://schemas.openxmlformats.org/officeDocument/2006/relationships/image" Target="../media/image137.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39.jpeg"/><Relationship Id="rId2" Type="http://schemas.openxmlformats.org/officeDocument/2006/relationships/slideLayout" Target="../slideLayouts/slideLayout46.xml"/><Relationship Id="rId1" Type="http://schemas.openxmlformats.org/officeDocument/2006/relationships/tags" Target="../tags/tag48.xml"/><Relationship Id="rId6" Type="http://schemas.openxmlformats.org/officeDocument/2006/relationships/image" Target="../media/image138.png"/><Relationship Id="rId5" Type="http://schemas.openxmlformats.org/officeDocument/2006/relationships/image" Target="../media/image31.wmf"/><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7.xml"/><Relationship Id="rId1" Type="http://schemas.openxmlformats.org/officeDocument/2006/relationships/tags" Target="../tags/tag49.xml"/><Relationship Id="rId5" Type="http://schemas.openxmlformats.org/officeDocument/2006/relationships/image" Target="../media/image140.jpe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8.xml"/><Relationship Id="rId1" Type="http://schemas.openxmlformats.org/officeDocument/2006/relationships/tags" Target="../tags/tag50.xml"/><Relationship Id="rId6" Type="http://schemas.openxmlformats.org/officeDocument/2006/relationships/image" Target="../media/image141.png"/><Relationship Id="rId5" Type="http://schemas.openxmlformats.org/officeDocument/2006/relationships/image" Target="../media/image31.wmf"/><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9.xml"/><Relationship Id="rId1" Type="http://schemas.openxmlformats.org/officeDocument/2006/relationships/tags" Target="../tags/tag51.xml"/><Relationship Id="rId6" Type="http://schemas.openxmlformats.org/officeDocument/2006/relationships/image" Target="../media/image142.png"/><Relationship Id="rId5" Type="http://schemas.openxmlformats.org/officeDocument/2006/relationships/image" Target="../media/image31.wmf"/><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0.xml"/><Relationship Id="rId1" Type="http://schemas.openxmlformats.org/officeDocument/2006/relationships/tags" Target="../tags/tag52.xml"/><Relationship Id="rId5" Type="http://schemas.openxmlformats.org/officeDocument/2006/relationships/image" Target="../media/image143.jpe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144.jpeg"/><Relationship Id="rId4" Type="http://schemas.openxmlformats.org/officeDocument/2006/relationships/audio" Target="../media/audio2.wav"/></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145.jpeg"/><Relationship Id="rId4" Type="http://schemas.openxmlformats.org/officeDocument/2006/relationships/audio" Target="../media/audio2.wav"/></Relationships>
</file>

<file path=ppt/slides/_rels/slide122.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notesSlide" Target="../notesSlides/notesSlide70.xml"/><Relationship Id="rId7" Type="http://schemas.openxmlformats.org/officeDocument/2006/relationships/image" Target="../media/image147.jpeg"/><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46.jpeg"/><Relationship Id="rId5" Type="http://schemas.openxmlformats.org/officeDocument/2006/relationships/image" Target="../media/image31.wmf"/><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5.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2.jpg"/><Relationship Id="rId4" Type="http://schemas.openxmlformats.org/officeDocument/2006/relationships/image" Target="../media/image31.wmf"/></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1.wmf"/></Relationships>
</file>

<file path=ppt/slides/_rels/slide2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4.jpg"/><Relationship Id="rId4" Type="http://schemas.openxmlformats.org/officeDocument/2006/relationships/image" Target="../media/image31.wmf"/></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6.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7.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1.wmf"/><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8.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9.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1.wav"/><Relationship Id="rId5" Type="http://schemas.openxmlformats.org/officeDocument/2006/relationships/image" Target="../media/image14.jpe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51.jpe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pubmedcentralcanada.ca/pmcc/articles/PMC1424733/pdf/pubhealthrep00100-0016.pdf" TargetMode="Externa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ocw.um.es/cc.-de-la-salud/alimentacion-y-nutricion-actuales/otros-recursos-1/or-f-003.pdf" TargetMode="External"/><Relationship Id="rId4" Type="http://schemas.openxmlformats.org/officeDocument/2006/relationships/image" Target="../media/image75.wmf"/></Relationships>
</file>

<file path=ppt/slides/_rels/slide6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pubmedcentralcanada.ca/pmcc/articles/PMC1424733/pdf/pubhealthrep00100-0016.pdf"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81.jpeg"/><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84.jpeg"/><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88.jpeg"/><Relationship Id="rId4" Type="http://schemas.openxmlformats.org/officeDocument/2006/relationships/audio" Target="../media/audio2.wav"/></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pubmedcentralcanada.ca/pmcc/articles/PMC1424733/pdf/pubhealthrep00100-0016.pdf"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92.jpeg"/><Relationship Id="rId4" Type="http://schemas.openxmlformats.org/officeDocument/2006/relationships/audio" Target="../media/audio2.wav"/></Relationships>
</file>

<file path=ppt/slides/_rels/slide7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31.wmf"/><Relationship Id="rId1" Type="http://schemas.openxmlformats.org/officeDocument/2006/relationships/slideLayout" Target="../slideLayouts/slideLayout7.xml"/><Relationship Id="rId5" Type="http://schemas.openxmlformats.org/officeDocument/2006/relationships/image" Target="../media/image96.jpg"/><Relationship Id="rId4" Type="http://schemas.openxmlformats.org/officeDocument/2006/relationships/image" Target="../media/image95.jpg"/></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98.jpeg"/><Relationship Id="rId4" Type="http://schemas.openxmlformats.org/officeDocument/2006/relationships/audio" Target="../media/audio2.wav"/></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16.xml"/><Relationship Id="rId5" Type="http://schemas.openxmlformats.org/officeDocument/2006/relationships/image" Target="../media/image101.png"/><Relationship Id="rId4" Type="http://schemas.openxmlformats.org/officeDocument/2006/relationships/audio" Target="../media/audio1.wav"/></Relationships>
</file>

<file path=ppt/slides/_rels/slide84.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notesSlide" Target="../notesSlides/notesSlide32.xml"/><Relationship Id="rId7" Type="http://schemas.openxmlformats.org/officeDocument/2006/relationships/image" Target="../media/image104.jp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18.xml"/><Relationship Id="rId5" Type="http://schemas.openxmlformats.org/officeDocument/2006/relationships/image" Target="../media/image106.jpg"/><Relationship Id="rId4" Type="http://schemas.openxmlformats.org/officeDocument/2006/relationships/audio" Target="../media/audio3.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19.xml"/><Relationship Id="rId5" Type="http://schemas.openxmlformats.org/officeDocument/2006/relationships/image" Target="../media/image107.png"/><Relationship Id="rId4" Type="http://schemas.openxmlformats.org/officeDocument/2006/relationships/audio" Target="../media/audio1.wav"/></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20.xml"/><Relationship Id="rId5" Type="http://schemas.openxmlformats.org/officeDocument/2006/relationships/image" Target="../media/image108.png"/><Relationship Id="rId4" Type="http://schemas.openxmlformats.org/officeDocument/2006/relationships/audio" Target="../media/audio1.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9.xml"/><Relationship Id="rId1" Type="http://schemas.openxmlformats.org/officeDocument/2006/relationships/tags" Target="../tags/tag21.xml"/><Relationship Id="rId6" Type="http://schemas.openxmlformats.org/officeDocument/2006/relationships/image" Target="../media/image109.png"/><Relationship Id="rId5" Type="http://schemas.openxmlformats.org/officeDocument/2006/relationships/image" Target="../media/image31.wmf"/><Relationship Id="rId4" Type="http://schemas.openxmlformats.org/officeDocument/2006/relationships/audio" Target="../media/audio1.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0.xml"/><Relationship Id="rId1" Type="http://schemas.openxmlformats.org/officeDocument/2006/relationships/tags" Target="../tags/tag22.xml"/><Relationship Id="rId6" Type="http://schemas.openxmlformats.org/officeDocument/2006/relationships/image" Target="../media/image110.png"/><Relationship Id="rId5" Type="http://schemas.openxmlformats.org/officeDocument/2006/relationships/image" Target="../media/image31.wmf"/><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xml"/><Relationship Id="rId1" Type="http://schemas.openxmlformats.org/officeDocument/2006/relationships/tags" Target="../tags/tag23.xml"/><Relationship Id="rId5" Type="http://schemas.openxmlformats.org/officeDocument/2006/relationships/image" Target="../media/image111.png"/><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2.xml"/><Relationship Id="rId1" Type="http://schemas.openxmlformats.org/officeDocument/2006/relationships/tags" Target="../tags/tag24.xml"/><Relationship Id="rId5" Type="http://schemas.openxmlformats.org/officeDocument/2006/relationships/image" Target="../media/image112.jpeg"/><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113.jp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ags" Target="../tags/tag26.xml"/><Relationship Id="rId6" Type="http://schemas.openxmlformats.org/officeDocument/2006/relationships/image" Target="../media/image31.wmf"/><Relationship Id="rId5" Type="http://schemas.openxmlformats.org/officeDocument/2006/relationships/image" Target="../media/image114.jpe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27.xml"/><Relationship Id="rId6" Type="http://schemas.openxmlformats.org/officeDocument/2006/relationships/image" Target="../media/image115.png"/><Relationship Id="rId5" Type="http://schemas.openxmlformats.org/officeDocument/2006/relationships/image" Target="../media/image31.wmf"/><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6.xml"/><Relationship Id="rId1" Type="http://schemas.openxmlformats.org/officeDocument/2006/relationships/tags" Target="../tags/tag28.xml"/><Relationship Id="rId6" Type="http://schemas.openxmlformats.org/officeDocument/2006/relationships/image" Target="../media/image31.wmf"/><Relationship Id="rId5" Type="http://schemas.openxmlformats.org/officeDocument/2006/relationships/image" Target="../media/image116.jpe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7.xml"/><Relationship Id="rId1" Type="http://schemas.openxmlformats.org/officeDocument/2006/relationships/tags" Target="../tags/tag29.xml"/><Relationship Id="rId5" Type="http://schemas.openxmlformats.org/officeDocument/2006/relationships/image" Target="../media/image117.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19.jpeg"/><Relationship Id="rId2" Type="http://schemas.openxmlformats.org/officeDocument/2006/relationships/slideLayout" Target="../slideLayouts/slideLayout28.xml"/><Relationship Id="rId1" Type="http://schemas.openxmlformats.org/officeDocument/2006/relationships/tags" Target="../tags/tag30.xml"/><Relationship Id="rId6" Type="http://schemas.openxmlformats.org/officeDocument/2006/relationships/image" Target="../media/image31.wmf"/><Relationship Id="rId5" Type="http://schemas.openxmlformats.org/officeDocument/2006/relationships/image" Target="../media/image118.jp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9.xml"/><Relationship Id="rId1" Type="http://schemas.openxmlformats.org/officeDocument/2006/relationships/tags" Target="../tags/tag31.xml"/><Relationship Id="rId5" Type="http://schemas.openxmlformats.org/officeDocument/2006/relationships/image" Target="../media/image120.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0.xml"/><Relationship Id="rId1" Type="http://schemas.openxmlformats.org/officeDocument/2006/relationships/tags" Target="../tags/tag32.xml"/><Relationship Id="rId6" Type="http://schemas.openxmlformats.org/officeDocument/2006/relationships/image" Target="../media/image121.png"/><Relationship Id="rId5" Type="http://schemas.openxmlformats.org/officeDocument/2006/relationships/image" Target="../media/image31.wm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buFont typeface="Georgia" panose="02040502050405020303" pitchFamily="18" charset="0"/>
              <a:buNone/>
            </a:pPr>
            <a:r>
              <a:rPr lang="es-PR" altLang="es-PR" sz="2400" b="1">
                <a:solidFill>
                  <a:srgbClr val="484876"/>
                </a:solidFill>
                <a:latin typeface="Arial" panose="020B0604020202020204" pitchFamily="34" charset="0"/>
                <a:cs typeface="Arial" panose="020B0604020202020204" pitchFamily="34" charset="0"/>
              </a:rPr>
              <a:t>Prof. Edgar Lopategui Corsino</a:t>
            </a:r>
          </a:p>
          <a:p>
            <a:pPr>
              <a:lnSpc>
                <a:spcPct val="90000"/>
              </a:lnSpc>
              <a:buFont typeface="Georgia" panose="02040502050405020303" pitchFamily="18" charset="0"/>
              <a:buNone/>
            </a:pPr>
            <a:r>
              <a:rPr lang="es-PR" altLang="es-PR" sz="2400" b="1" i="1">
                <a:solidFill>
                  <a:srgbClr val="484876"/>
                </a:solidFill>
                <a:latin typeface="Arial" panose="020B0604020202020204" pitchFamily="34" charset="0"/>
                <a:cs typeface="Arial" panose="020B0604020202020204" pitchFamily="34" charset="0"/>
              </a:rPr>
              <a:t>M.A., Fisiología del Ejercicio</a:t>
            </a:r>
          </a:p>
        </p:txBody>
      </p:sp>
      <p:pic>
        <p:nvPicPr>
          <p:cNvPr id="45060" name="Picture 15" descr="RSEAU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6"/>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5000"/>
              </a:lnSpc>
              <a:spcBef>
                <a:spcPct val="0"/>
              </a:spcBef>
              <a:buClrTx/>
              <a:buFontTx/>
              <a:buNone/>
            </a:pPr>
            <a:r>
              <a:rPr lang="es-PR" altLang="es-PR" sz="1800" b="1">
                <a:solidFill>
                  <a:srgbClr val="484876"/>
                </a:solidFill>
                <a:latin typeface="Trebuchet MS" panose="020B0603020202020204" pitchFamily="34" charset="0"/>
              </a:rPr>
              <a:t>Web:        </a:t>
            </a:r>
            <a:r>
              <a:rPr lang="es-PR" altLang="es-PR" sz="1800" b="1" i="1">
                <a:solidFill>
                  <a:srgbClr val="484876"/>
                </a:solidFill>
                <a:latin typeface="Trebuchet MS" panose="020B0603020202020204" pitchFamily="34" charset="0"/>
              </a:rPr>
              <a:t>http://www.saludmed.com/</a:t>
            </a:r>
            <a:endParaRPr lang="es-PR" altLang="es-PR" i="1">
              <a:solidFill>
                <a:srgbClr val="484876"/>
              </a:solidFill>
              <a:latin typeface="Trebuchet MS" panose="020B0603020202020204" pitchFamily="34" charset="0"/>
            </a:endParaRPr>
          </a:p>
        </p:txBody>
      </p:sp>
      <p:pic>
        <p:nvPicPr>
          <p:cNvPr id="45062" name="Picture 17"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18"/>
          <p:cNvSpPr>
            <a:spLocks noChangeArrowheads="1"/>
          </p:cNvSpPr>
          <p:nvPr/>
        </p:nvSpPr>
        <p:spPr bwMode="auto">
          <a:xfrm>
            <a:off x="682625"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5000"/>
              </a:lnSpc>
              <a:spcBef>
                <a:spcPct val="0"/>
              </a:spcBef>
              <a:buClrTx/>
              <a:buFontTx/>
              <a:buNone/>
            </a:pPr>
            <a:r>
              <a:rPr lang="es-PR" altLang="es-PR" sz="1800" b="1">
                <a:solidFill>
                  <a:srgbClr val="484876"/>
                </a:solidFill>
                <a:latin typeface="Trebuchet MS" panose="020B0603020202020204" pitchFamily="34" charset="0"/>
              </a:rPr>
              <a:t>E-Mail:</a:t>
            </a:r>
            <a:r>
              <a:rPr lang="es-PR" altLang="es-PR" sz="1800" b="1" i="1">
                <a:solidFill>
                  <a:srgbClr val="484876"/>
                </a:solidFill>
                <a:latin typeface="Trebuchet MS" panose="020B0603020202020204" pitchFamily="34" charset="0"/>
              </a:rPr>
              <a:t>     elopategui@intermetro.edu</a:t>
            </a:r>
            <a:br>
              <a:rPr lang="es-PR" altLang="es-PR" sz="1800" b="1" i="1">
                <a:solidFill>
                  <a:srgbClr val="484876"/>
                </a:solidFill>
                <a:latin typeface="Trebuchet MS" panose="020B0603020202020204" pitchFamily="34" charset="0"/>
              </a:rPr>
            </a:br>
            <a:r>
              <a:rPr lang="es-PR" altLang="es-PR" sz="1800" b="1" i="1">
                <a:solidFill>
                  <a:srgbClr val="484876"/>
                </a:solidFill>
                <a:latin typeface="Trebuchet MS" panose="020B0603020202020204" pitchFamily="34" charset="0"/>
              </a:rPr>
              <a:t>                saludmepr@gmail.com</a:t>
            </a:r>
          </a:p>
        </p:txBody>
      </p:sp>
      <p:pic>
        <p:nvPicPr>
          <p:cNvPr id="45064" name="Picture 19"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20"/>
          <p:cNvSpPr>
            <a:spLocks noChangeArrowheads="1"/>
          </p:cNvSpPr>
          <p:nvPr/>
        </p:nvSpPr>
        <p:spPr bwMode="auto">
          <a:xfrm>
            <a:off x="684213" y="5732463"/>
            <a:ext cx="84597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5000"/>
              </a:lnSpc>
              <a:spcBef>
                <a:spcPct val="0"/>
              </a:spcBef>
              <a:buClrTx/>
              <a:buFontTx/>
              <a:buNone/>
            </a:pPr>
            <a:r>
              <a:rPr lang="es-PR" altLang="es-PR" sz="1700" b="1" dirty="0">
                <a:solidFill>
                  <a:srgbClr val="484876"/>
                </a:solidFill>
                <a:latin typeface="Trebuchet MS" panose="020B0603020202020204" pitchFamily="34" charset="0"/>
              </a:rPr>
              <a:t>Curso:      </a:t>
            </a:r>
            <a:r>
              <a:rPr lang="es-PR" altLang="es-PR" sz="1700" b="1" i="1" dirty="0">
                <a:solidFill>
                  <a:srgbClr val="484876"/>
                </a:solidFill>
                <a:latin typeface="Trebuchet MS" panose="020B0603020202020204" pitchFamily="34" charset="0"/>
              </a:rPr>
              <a:t>http://www.saludmed.com/fisiologia</a:t>
            </a:r>
            <a:r>
              <a:rPr lang="es-PR" altLang="es-PR" sz="1700" b="1" i="1" dirty="0">
                <a:solidFill>
                  <a:schemeClr val="tx2"/>
                </a:solidFill>
                <a:latin typeface="Trebuchet MS" panose="020B0603020202020204" pitchFamily="34" charset="0"/>
              </a:rPr>
              <a:t>ejercico/</a:t>
            </a:r>
            <a:r>
              <a:rPr lang="es-PR" altLang="es-PR" sz="1700" b="1" i="1" dirty="0">
                <a:solidFill>
                  <a:srgbClr val="484876"/>
                </a:solidFill>
                <a:latin typeface="Trebuchet MS" panose="020B0603020202020204" pitchFamily="34" charset="0"/>
              </a:rPr>
              <a:t>fisiologia</a:t>
            </a:r>
            <a:r>
              <a:rPr lang="es-PR" altLang="es-PR" sz="1700" b="1" i="1" dirty="0">
                <a:solidFill>
                  <a:schemeClr val="tx2"/>
                </a:solidFill>
                <a:latin typeface="Trebuchet MS" panose="020B0603020202020204" pitchFamily="34" charset="0"/>
              </a:rPr>
              <a:t>ejercico.html</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4871" y="1533014"/>
            <a:ext cx="3240360" cy="2160024"/>
          </a:xfrm>
          <a:prstGeom prst="rect">
            <a:avLst/>
          </a:prstGeom>
          <a:ln>
            <a:noFill/>
          </a:ln>
          <a:effectLst>
            <a:softEdge rad="317500"/>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853" y="1164547"/>
            <a:ext cx="3794478" cy="2529652"/>
          </a:xfrm>
          <a:prstGeom prst="rect">
            <a:avLst/>
          </a:prstGeom>
          <a:effectLst>
            <a:softEdge rad="317500"/>
          </a:effec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5856" y="1375296"/>
            <a:ext cx="3356783" cy="2237854"/>
          </a:xfrm>
          <a:prstGeom prst="rect">
            <a:avLst/>
          </a:prstGeom>
          <a:effectLst>
            <a:softEdge rad="317500"/>
          </a:effectLst>
        </p:spPr>
      </p:pic>
      <p:pic>
        <p:nvPicPr>
          <p:cNvPr id="24"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231" y="1553369"/>
            <a:ext cx="1062782" cy="193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p:cNvSpPr>
          <p:nvPr/>
        </p:nvSpPr>
        <p:spPr bwMode="auto">
          <a:xfrm>
            <a:off x="0" y="256381"/>
            <a:ext cx="91440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ts val="2900"/>
              </a:lnSpc>
              <a:defRPr/>
            </a:pPr>
            <a:r>
              <a:rPr lang="es-PR" altLang="es-PR" sz="2600" dirty="0">
                <a:solidFill>
                  <a:srgbClr val="99CCFF"/>
                </a:solidFill>
                <a:effectLst>
                  <a:outerShdw blurRad="38100" dist="38100" dir="2700000" algn="tl">
                    <a:srgbClr val="C0C0C0"/>
                  </a:outerShdw>
                </a:effectLst>
                <a:latin typeface="Arial Black" panose="020B0A04020102020204" pitchFamily="34" charset="0"/>
              </a:rPr>
              <a:t>FISIOLOGÍA DEL MOVIMIENTO HUMANO - </a:t>
            </a:r>
            <a:r>
              <a:rPr lang="es-PR" altLang="es-PR" sz="2600" i="1" dirty="0">
                <a:solidFill>
                  <a:srgbClr val="99CCFF"/>
                </a:solidFill>
                <a:effectLst>
                  <a:outerShdw blurRad="38100" dist="38100" dir="2700000" algn="tl">
                    <a:srgbClr val="C0C0C0"/>
                  </a:outerShdw>
                </a:effectLst>
                <a:latin typeface="Arial Black" panose="020B0A04020102020204" pitchFamily="34" charset="0"/>
              </a:rPr>
              <a:t>INTRODUCCIÓN:</a:t>
            </a:r>
            <a:br>
              <a:rPr lang="es-PR" altLang="es-PR" sz="2600" dirty="0">
                <a:solidFill>
                  <a:schemeClr val="bg1"/>
                </a:solidFill>
                <a:effectLst>
                  <a:outerShdw blurRad="38100" dist="38100" dir="2700000" algn="tl">
                    <a:srgbClr val="C0C0C0"/>
                  </a:outerShdw>
                </a:effectLst>
                <a:latin typeface="Arial Black" panose="020B0A04020102020204" pitchFamily="34" charset="0"/>
              </a:rPr>
            </a:br>
            <a:r>
              <a:rPr lang="es-PR" altLang="es-PR" sz="2700" i="1" dirty="0">
                <a:solidFill>
                  <a:srgbClr val="E6E6EF"/>
                </a:solidFill>
                <a:effectLst>
                  <a:outerShdw blurRad="38100" dist="38100" dir="2700000" algn="tl">
                    <a:srgbClr val="C0C0C0"/>
                  </a:outerShdw>
                </a:effectLst>
                <a:latin typeface="Arial Black" panose="020B0A04020102020204" pitchFamily="34" charset="0"/>
              </a:rPr>
              <a:t>Conceptos Básicos, </a:t>
            </a:r>
            <a:r>
              <a:rPr lang="en-US" altLang="es-PR" sz="2700" i="1" dirty="0" err="1">
                <a:solidFill>
                  <a:srgbClr val="E6E6EF"/>
                </a:solidFill>
                <a:effectLst>
                  <a:outerShdw blurRad="38100" dist="38100" dir="2700000" algn="tl">
                    <a:srgbClr val="C0C0C0"/>
                  </a:outerShdw>
                </a:effectLst>
                <a:latin typeface="Arial Black" panose="020B0A04020102020204" pitchFamily="34" charset="0"/>
              </a:rPr>
              <a:t>Historia</a:t>
            </a:r>
            <a:r>
              <a:rPr lang="en-US" altLang="es-PR" sz="2700" i="1" dirty="0">
                <a:solidFill>
                  <a:srgbClr val="E6E6EF"/>
                </a:solidFill>
                <a:effectLst>
                  <a:outerShdw blurRad="38100" dist="38100" dir="2700000" algn="tl">
                    <a:srgbClr val="C0C0C0"/>
                  </a:outerShdw>
                </a:effectLst>
                <a:latin typeface="Arial Black" panose="020B0A04020102020204" pitchFamily="34" charset="0"/>
              </a:rPr>
              <a:t> y</a:t>
            </a:r>
            <a:r>
              <a:rPr lang="es-PR" altLang="es-PR" sz="2700" i="1" dirty="0">
                <a:solidFill>
                  <a:srgbClr val="E6E6EF"/>
                </a:solidFill>
                <a:effectLst>
                  <a:outerShdw blurRad="38100" dist="38100" dir="2700000" algn="tl">
                    <a:srgbClr val="C0C0C0"/>
                  </a:outerShdw>
                </a:effectLst>
                <a:latin typeface="Arial Black" panose="020B0A04020102020204" pitchFamily="34" charset="0"/>
              </a:rPr>
              <a:t> Aptitud Física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sndAc>
          <p:stSnd>
            <p:snd r:embed="rId4" name="chimes.wav"/>
          </p:stSnd>
        </p:sndAc>
      </p:transition>
    </mc:Choice>
    <mc:Fallback xmlns="">
      <p:transition spd="slow">
        <p:fade/>
        <p:sndAc>
          <p:stSnd>
            <p:snd r:embed="rId11"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679" descr="Fisiologia_Ejercicio_Historia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836710"/>
            <a:ext cx="7129462"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2CD5D81C-4E48-4477-86AD-2317B4AA4392}"/>
              </a:ext>
            </a:extLst>
          </p:cNvPr>
          <p:cNvSpPr txBox="1">
            <a:spLocks noChangeArrowheads="1"/>
          </p:cNvSpPr>
          <p:nvPr/>
        </p:nvSpPr>
        <p:spPr bwMode="auto">
          <a:xfrm>
            <a:off x="179710" y="836710"/>
            <a:ext cx="1655118" cy="564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900" b="1" i="1" dirty="0">
                <a:latin typeface="Times New Roman" panose="02020603050405020304" pitchFamily="18" charset="0"/>
              </a:rPr>
              <a:t>NOTA</a:t>
            </a:r>
            <a:r>
              <a:rPr lang="es-ES" altLang="es-PR" sz="1900" b="1" dirty="0">
                <a:latin typeface="Times New Roman" panose="02020603050405020304" pitchFamily="18" charset="0"/>
              </a:rPr>
              <a:t>.</a:t>
            </a:r>
            <a:r>
              <a:rPr lang="es-ES" altLang="es-PR" sz="1900" dirty="0">
                <a:latin typeface="Times New Roman" panose="02020603050405020304" pitchFamily="18" charset="0"/>
              </a:rPr>
              <a:t> Tomado  de</a:t>
            </a:r>
            <a:r>
              <a:rPr lang="en-US" altLang="es-PR" sz="1900" dirty="0">
                <a:latin typeface="Times New Roman" panose="02020603050405020304" pitchFamily="18" charset="0"/>
              </a:rPr>
              <a:t>: </a:t>
            </a:r>
            <a:r>
              <a:rPr lang="en-US" altLang="es-PR" sz="1900" b="1" i="1" dirty="0">
                <a:latin typeface="Times New Roman" panose="02020603050405020304" pitchFamily="18" charset="0"/>
              </a:rPr>
              <a:t>Physiology of Sport and Exercise</a:t>
            </a:r>
            <a:r>
              <a:rPr lang="en-US" altLang="es-PR" sz="1900" i="1" dirty="0">
                <a:latin typeface="Times New Roman" panose="02020603050405020304" pitchFamily="18" charset="0"/>
              </a:rPr>
              <a:t>. </a:t>
            </a:r>
            <a:r>
              <a:rPr lang="en-US" altLang="es-PR" sz="1900" dirty="0">
                <a:latin typeface="Times New Roman" panose="02020603050405020304" pitchFamily="18" charset="0"/>
              </a:rPr>
              <a:t>8va ed., (p. 5), por W. L. Kenney, J. H. Wilmore &amp; D. L. </a:t>
            </a:r>
            <a:r>
              <a:rPr lang="en-US" altLang="es-PR" sz="1900" dirty="0" err="1">
                <a:latin typeface="Times New Roman" panose="02020603050405020304" pitchFamily="18" charset="0"/>
              </a:rPr>
              <a:t>Costill</a:t>
            </a:r>
            <a:r>
              <a:rPr lang="en-US" altLang="es-PR" sz="1900" dirty="0">
                <a:latin typeface="Times New Roman" panose="02020603050405020304" pitchFamily="18" charset="0"/>
              </a:rPr>
              <a:t>, 2022, Champaign, IL: Human Kinetics. Copyright 2022 por: W. L. Kenney, J. H. Wilmore y D. L. </a:t>
            </a:r>
            <a:r>
              <a:rPr lang="en-US" altLang="es-PR" sz="1900" dirty="0" err="1">
                <a:latin typeface="Times New Roman" panose="02020603050405020304" pitchFamily="18" charset="0"/>
              </a:rPr>
              <a:t>Costill</a:t>
            </a:r>
            <a:endParaRPr lang="en-US" altLang="es-PR" sz="1900" dirty="0">
              <a:latin typeface="Times New Roman" panose="02020603050405020304" pitchFamily="18" charset="0"/>
            </a:endParaRPr>
          </a:p>
        </p:txBody>
      </p:sp>
    </p:spTree>
  </p:cSld>
  <p:clrMapOvr>
    <a:masterClrMapping/>
  </p:clrMapOvr>
  <p:transition spd="slow">
    <p:comb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142928" y="191507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Tipos de Contracciones -</a:t>
            </a:r>
          </a:p>
        </p:txBody>
      </p:sp>
      <p:sp>
        <p:nvSpPr>
          <p:cNvPr id="3" name="Text Box 3"/>
          <p:cNvSpPr txBox="1">
            <a:spLocks noChangeArrowheads="1"/>
          </p:cNvSpPr>
          <p:nvPr/>
        </p:nvSpPr>
        <p:spPr bwMode="auto">
          <a:xfrm>
            <a:off x="985838" y="2676525"/>
            <a:ext cx="42037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Dinámina/Isotónica:</a:t>
            </a:r>
          </a:p>
        </p:txBody>
      </p:sp>
      <p:pic>
        <p:nvPicPr>
          <p:cNvPr id="161796" name="Picture 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274955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 Box 5"/>
          <p:cNvSpPr txBox="1">
            <a:spLocks noChangeArrowheads="1"/>
          </p:cNvSpPr>
          <p:nvPr/>
        </p:nvSpPr>
        <p:spPr bwMode="auto">
          <a:xfrm>
            <a:off x="985838" y="5310188"/>
            <a:ext cx="23018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Isométrica</a:t>
            </a:r>
          </a:p>
        </p:txBody>
      </p:sp>
      <p:pic>
        <p:nvPicPr>
          <p:cNvPr id="161798" name="Picture 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53435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Text Box 7"/>
          <p:cNvSpPr txBox="1">
            <a:spLocks noChangeArrowheads="1"/>
          </p:cNvSpPr>
          <p:nvPr/>
        </p:nvSpPr>
        <p:spPr bwMode="auto">
          <a:xfrm>
            <a:off x="985838" y="5981700"/>
            <a:ext cx="237013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Isocinética</a:t>
            </a:r>
          </a:p>
        </p:txBody>
      </p:sp>
      <p:pic>
        <p:nvPicPr>
          <p:cNvPr id="161800" name="Picture 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9"/>
          <p:cNvSpPr>
            <a:spLocks noChangeArrowheads="1" noChangeShapeType="1" noTextEdit="1"/>
          </p:cNvSpPr>
          <p:nvPr/>
        </p:nvSpPr>
        <p:spPr bwMode="auto">
          <a:xfrm>
            <a:off x="3142928" y="77207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Arial" panose="020B0604020202020204" pitchFamily="34" charset="0"/>
              </a:rPr>
              <a:t>FORTALEZA MUSCULAR</a:t>
            </a:r>
          </a:p>
        </p:txBody>
      </p:sp>
      <p:sp>
        <p:nvSpPr>
          <p:cNvPr id="161802" name="Text Box 11"/>
          <p:cNvSpPr txBox="1">
            <a:spLocks noChangeArrowheads="1"/>
          </p:cNvSpPr>
          <p:nvPr/>
        </p:nvSpPr>
        <p:spPr bwMode="auto">
          <a:xfrm>
            <a:off x="1476375" y="3287713"/>
            <a:ext cx="6911975"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Concéntrica (Acortamiento,</a:t>
            </a:r>
          </a:p>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Miométrica, Trabajo Positivo)</a:t>
            </a:r>
          </a:p>
        </p:txBody>
      </p:sp>
      <p:sp>
        <p:nvSpPr>
          <p:cNvPr id="161803" name="Text Box 12"/>
          <p:cNvSpPr txBox="1">
            <a:spLocks noChangeArrowheads="1"/>
          </p:cNvSpPr>
          <p:nvPr/>
        </p:nvSpPr>
        <p:spPr bwMode="auto">
          <a:xfrm>
            <a:off x="1481138" y="4305300"/>
            <a:ext cx="5091112"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Eccéntrica (Alargamiento,</a:t>
            </a:r>
          </a:p>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Trabajo Negativo)</a:t>
            </a:r>
          </a:p>
        </p:txBody>
      </p:sp>
      <p:pic>
        <p:nvPicPr>
          <p:cNvPr id="161804" name="Picture 14" descr="WtLif-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81025"/>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5" name="Picture 20"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3357563"/>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6" name="Picture 20"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575" y="4370388"/>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912813" y="3094038"/>
            <a:ext cx="7866062"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Exposición del músculo a una tensión</a:t>
            </a:r>
          </a:p>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máxima o cercana del máximo</a:t>
            </a:r>
          </a:p>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(mucho peso)</a:t>
            </a:r>
          </a:p>
        </p:txBody>
      </p:sp>
      <p:pic>
        <p:nvPicPr>
          <p:cNvPr id="16384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068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912813" y="4646613"/>
            <a:ext cx="81089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3 - 10 repeticiones (pocas repeticiones)</a:t>
            </a:r>
          </a:p>
        </p:txBody>
      </p:sp>
      <p:pic>
        <p:nvPicPr>
          <p:cNvPr id="16384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5815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410272" y="98072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29000" y="206504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163848" name="Picture 8" descr="WtLif-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723900"/>
            <a:ext cx="283845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3750" y="5192713"/>
            <a:ext cx="3392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648" y="5204529"/>
            <a:ext cx="2935651" cy="1487661"/>
          </a:xfrm>
          <a:prstGeom prst="rect">
            <a:avLst/>
          </a:prstGeom>
          <a:effectLst>
            <a:softEdge rad="127000"/>
          </a:effectLst>
        </p:spPr>
      </p:pic>
    </p:spTree>
    <p:custDataLst>
      <p:tags r:id="rId1"/>
    </p:custDataLst>
  </p:cSld>
  <p:clrMapOvr>
    <a:masterClrMapping/>
  </p:clrMapOvr>
  <p:transition spd="slow">
    <p:fade/>
    <p:sndAc>
      <p:stSnd>
        <p:snd r:embed="rId4" name="chimes.wav"/>
      </p:stSnd>
    </p:sndAc>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903288" y="3551238"/>
            <a:ext cx="7408862" cy="27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El Nivel Relativo que tiene el Cuerpo</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entre el Peso sin Grasa</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(Liso, Magro o Masa Corporal Activa)</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y el Peso Graso</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(la Grasa Almacenada en el Cuerpo)</a:t>
            </a:r>
          </a:p>
        </p:txBody>
      </p:sp>
      <p:sp>
        <p:nvSpPr>
          <p:cNvPr id="3" name="WordArt 3"/>
          <p:cNvSpPr>
            <a:spLocks noChangeArrowheads="1" noChangeShapeType="1" noTextEdit="1"/>
          </p:cNvSpPr>
          <p:nvPr/>
        </p:nvSpPr>
        <p:spPr bwMode="auto">
          <a:xfrm>
            <a:off x="4211960" y="1042688"/>
            <a:ext cx="4430588" cy="82881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COMPOSICIÓN</a:t>
            </a:r>
          </a:p>
        </p:txBody>
      </p:sp>
      <p:sp>
        <p:nvSpPr>
          <p:cNvPr id="4" name="WordArt 4"/>
          <p:cNvSpPr>
            <a:spLocks noChangeArrowheads="1" noChangeShapeType="1" noTextEdit="1"/>
          </p:cNvSpPr>
          <p:nvPr/>
        </p:nvSpPr>
        <p:spPr bwMode="auto">
          <a:xfrm>
            <a:off x="4211960" y="2333897"/>
            <a:ext cx="4070548" cy="6630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CORPORAL</a:t>
            </a:r>
          </a:p>
        </p:txBody>
      </p:sp>
      <p:pic>
        <p:nvPicPr>
          <p:cNvPr id="5" name="Picture 5" descr="MRI_C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52483"/>
            <a:ext cx="3404948" cy="25909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d"/>
    <p:sndAc>
      <p:stSnd>
        <p:snd r:embed="rId4" name="chimes.wav"/>
      </p:stSnd>
    </p:sndAc>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3276600" y="85348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11" name="WordArt 11"/>
          <p:cNvSpPr>
            <a:spLocks noChangeArrowheads="1" noChangeShapeType="1" noTextEdit="1"/>
          </p:cNvSpPr>
          <p:nvPr/>
        </p:nvSpPr>
        <p:spPr bwMode="auto">
          <a:xfrm>
            <a:off x="3352800" y="1955304"/>
            <a:ext cx="51816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pic>
        <p:nvPicPr>
          <p:cNvPr id="12" name="Picture 12" descr="ObsMan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57" y="491836"/>
            <a:ext cx="2268538"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7941" name="Text Box 2"/>
          <p:cNvSpPr txBox="1">
            <a:spLocks noChangeArrowheads="1"/>
          </p:cNvSpPr>
          <p:nvPr/>
        </p:nvSpPr>
        <p:spPr bwMode="auto">
          <a:xfrm>
            <a:off x="947738" y="3089275"/>
            <a:ext cx="2443162"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2800" b="1">
                <a:solidFill>
                  <a:srgbClr val="000000"/>
                </a:solidFill>
                <a:latin typeface="Arial" panose="020B0604020202020204" pitchFamily="34" charset="0"/>
                <a:cs typeface="Arial" panose="020B0604020202020204" pitchFamily="34" charset="0"/>
              </a:rPr>
              <a:t>Estatura/talla</a:t>
            </a:r>
          </a:p>
        </p:txBody>
      </p:sp>
      <p:pic>
        <p:nvPicPr>
          <p:cNvPr id="167942"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3068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4"/>
          <p:cNvSpPr txBox="1">
            <a:spLocks noChangeArrowheads="1"/>
          </p:cNvSpPr>
          <p:nvPr/>
        </p:nvSpPr>
        <p:spPr bwMode="auto">
          <a:xfrm>
            <a:off x="947738" y="3698875"/>
            <a:ext cx="6877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Peso liso/magro (masa corporal activa)</a:t>
            </a:r>
          </a:p>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vs. peso graso</a:t>
            </a:r>
          </a:p>
        </p:txBody>
      </p:sp>
      <p:pic>
        <p:nvPicPr>
          <p:cNvPr id="16794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363855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5" name="Text Box 6"/>
          <p:cNvSpPr txBox="1">
            <a:spLocks noChangeArrowheads="1"/>
          </p:cNvSpPr>
          <p:nvPr/>
        </p:nvSpPr>
        <p:spPr bwMode="auto">
          <a:xfrm>
            <a:off x="947738" y="4575175"/>
            <a:ext cx="555942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Peso total (masa corporal total)</a:t>
            </a:r>
          </a:p>
        </p:txBody>
      </p:sp>
      <p:pic>
        <p:nvPicPr>
          <p:cNvPr id="167946"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45085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7" name="Text Box 8"/>
          <p:cNvSpPr txBox="1">
            <a:spLocks noChangeArrowheads="1"/>
          </p:cNvSpPr>
          <p:nvPr/>
        </p:nvSpPr>
        <p:spPr bwMode="auto">
          <a:xfrm>
            <a:off x="947738" y="5184775"/>
            <a:ext cx="6729412"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Tipos físicos (endomorfo, ectomorfo y</a:t>
            </a:r>
          </a:p>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mesomorfo)</a:t>
            </a:r>
          </a:p>
        </p:txBody>
      </p:sp>
      <p:pic>
        <p:nvPicPr>
          <p:cNvPr id="167948" name="Picture 9"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51022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9" name="Text Box 13"/>
          <p:cNvSpPr txBox="1">
            <a:spLocks noChangeArrowheads="1"/>
          </p:cNvSpPr>
          <p:nvPr/>
        </p:nvSpPr>
        <p:spPr bwMode="auto">
          <a:xfrm>
            <a:off x="923925" y="6099175"/>
            <a:ext cx="6075363"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Fluidos/líquidos (agua) vs. sólidos</a:t>
            </a:r>
          </a:p>
        </p:txBody>
      </p:sp>
      <p:pic>
        <p:nvPicPr>
          <p:cNvPr id="167950" name="Picture 14"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60213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chimes.wav"/>
      </p:stSnd>
    </p:sndAc>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841375" y="2492375"/>
            <a:ext cx="7847013"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2600" b="1">
                <a:solidFill>
                  <a:srgbClr val="000000"/>
                </a:solidFill>
                <a:latin typeface="Arial" panose="020B0604020202020204" pitchFamily="34" charset="0"/>
                <a:cs typeface="Arial" panose="020B0604020202020204" pitchFamily="34" charset="0"/>
              </a:rPr>
              <a:t>La estatura la determinan los factores genéticos</a:t>
            </a:r>
          </a:p>
        </p:txBody>
      </p:sp>
      <p:pic>
        <p:nvPicPr>
          <p:cNvPr id="16998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2492375"/>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 Box 4"/>
          <p:cNvSpPr txBox="1">
            <a:spLocks noChangeArrowheads="1"/>
          </p:cNvSpPr>
          <p:nvPr/>
        </p:nvSpPr>
        <p:spPr bwMode="auto">
          <a:xfrm>
            <a:off x="841375" y="3141663"/>
            <a:ext cx="7907338"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El peso magro puede desarrollarse mediante </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ejercicios generales para desarrollo muscular, y</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a través de un programa de ejercicios con pesas</a:t>
            </a:r>
          </a:p>
        </p:txBody>
      </p:sp>
      <p:pic>
        <p:nvPicPr>
          <p:cNvPr id="16998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3074988"/>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2768815" y="658514"/>
            <a:ext cx="6051657" cy="466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7" name="WordArt 7"/>
          <p:cNvSpPr>
            <a:spLocks noChangeArrowheads="1" noChangeShapeType="1" noTextEdit="1"/>
          </p:cNvSpPr>
          <p:nvPr/>
        </p:nvSpPr>
        <p:spPr bwMode="auto">
          <a:xfrm>
            <a:off x="3560903" y="1344314"/>
            <a:ext cx="4523358" cy="3810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ENTRENAMIENTO -</a:t>
            </a:r>
          </a:p>
        </p:txBody>
      </p:sp>
      <p:sp>
        <p:nvSpPr>
          <p:cNvPr id="8" name="WordArt 8"/>
          <p:cNvSpPr>
            <a:spLocks noChangeArrowheads="1" noChangeShapeType="1" noTextEdit="1"/>
          </p:cNvSpPr>
          <p:nvPr/>
        </p:nvSpPr>
        <p:spPr bwMode="auto">
          <a:xfrm>
            <a:off x="4136967" y="1877714"/>
            <a:ext cx="3312368" cy="3810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(Desarrollo)</a:t>
            </a:r>
          </a:p>
        </p:txBody>
      </p:sp>
      <p:sp>
        <p:nvSpPr>
          <p:cNvPr id="169993" name="Text Box 9"/>
          <p:cNvSpPr txBox="1">
            <a:spLocks noChangeArrowheads="1"/>
          </p:cNvSpPr>
          <p:nvPr/>
        </p:nvSpPr>
        <p:spPr bwMode="auto">
          <a:xfrm>
            <a:off x="841375" y="4437063"/>
            <a:ext cx="741997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Los tipos físicos los determina también hasta</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cierto grado la herencia</a:t>
            </a:r>
          </a:p>
        </p:txBody>
      </p:sp>
      <p:pic>
        <p:nvPicPr>
          <p:cNvPr id="16999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4419600"/>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5" name="Text Box 11"/>
          <p:cNvSpPr txBox="1">
            <a:spLocks noChangeArrowheads="1"/>
          </p:cNvSpPr>
          <p:nvPr/>
        </p:nvSpPr>
        <p:spPr bwMode="auto">
          <a:xfrm>
            <a:off x="841375" y="5400675"/>
            <a:ext cx="7864475"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El peso total del individuo puede ser modificado</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mediante los cambios en el balance calórico</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(ingesta calórica vs. gasto calórico)</a:t>
            </a:r>
          </a:p>
        </p:txBody>
      </p:sp>
      <p:pic>
        <p:nvPicPr>
          <p:cNvPr id="169996"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5367338"/>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tri-sf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40" y="431501"/>
            <a:ext cx="2133600" cy="1827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r"/>
    <p:sndAc>
      <p:stSnd>
        <p:snd r:embed="rId4" name="chimes.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95536" y="764704"/>
            <a:ext cx="8280920" cy="52286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691680" y="5739234"/>
            <a:ext cx="5805777" cy="6420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CON DESTREZAS</a:t>
            </a:r>
          </a:p>
        </p:txBody>
      </p:sp>
      <p:pic>
        <p:nvPicPr>
          <p:cNvPr id="172036" name="Picture 4" descr="Ten-Bak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466850"/>
            <a:ext cx="556895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4"/>
          <p:cNvSpPr>
            <a:spLocks noChangeArrowheads="1" noChangeShapeType="1" noTextEdit="1"/>
          </p:cNvSpPr>
          <p:nvPr/>
        </p:nvSpPr>
        <p:spPr bwMode="auto">
          <a:xfrm>
            <a:off x="550863" y="1057672"/>
            <a:ext cx="7788275"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COMPONENTES DE LA APTITUD FÍSiCA:</a:t>
            </a:r>
          </a:p>
        </p:txBody>
      </p:sp>
      <p:sp>
        <p:nvSpPr>
          <p:cNvPr id="4" name="WordArt 15"/>
          <p:cNvSpPr>
            <a:spLocks noChangeArrowheads="1" noChangeShapeType="1" noTextEdit="1"/>
          </p:cNvSpPr>
          <p:nvPr/>
        </p:nvSpPr>
        <p:spPr bwMode="auto">
          <a:xfrm>
            <a:off x="323528" y="1819672"/>
            <a:ext cx="8424936"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Relacionados con las Destrezas -</a:t>
            </a:r>
          </a:p>
        </p:txBody>
      </p:sp>
      <p:sp>
        <p:nvSpPr>
          <p:cNvPr id="9" name="Oval 8"/>
          <p:cNvSpPr/>
          <p:nvPr/>
        </p:nvSpPr>
        <p:spPr>
          <a:xfrm>
            <a:off x="1231900" y="4189413"/>
            <a:ext cx="2908300" cy="1616075"/>
          </a:xfrm>
          <a:prstGeom prst="ellipse">
            <a:avLst/>
          </a:prstGeom>
          <a:solidFill>
            <a:srgbClr val="00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5" name="Text Box 2"/>
          <p:cNvSpPr txBox="1">
            <a:spLocks noChangeArrowheads="1"/>
          </p:cNvSpPr>
          <p:nvPr/>
        </p:nvSpPr>
        <p:spPr bwMode="auto">
          <a:xfrm>
            <a:off x="1808163" y="4700588"/>
            <a:ext cx="175577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Balance</a:t>
            </a:r>
          </a:p>
        </p:txBody>
      </p:sp>
      <p:sp>
        <p:nvSpPr>
          <p:cNvPr id="11" name="Oval 10"/>
          <p:cNvSpPr/>
          <p:nvPr/>
        </p:nvSpPr>
        <p:spPr>
          <a:xfrm>
            <a:off x="5048250" y="2997200"/>
            <a:ext cx="2908300" cy="1616075"/>
          </a:xfrm>
          <a:prstGeom prst="ellipse">
            <a:avLst/>
          </a:prstGeom>
          <a:solidFill>
            <a:srgbClr val="00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7" name="Text Box 2"/>
          <p:cNvSpPr txBox="1">
            <a:spLocks noChangeArrowheads="1"/>
          </p:cNvSpPr>
          <p:nvPr/>
        </p:nvSpPr>
        <p:spPr bwMode="auto">
          <a:xfrm>
            <a:off x="5624513" y="3508375"/>
            <a:ext cx="1755775"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Rapidez</a:t>
            </a:r>
          </a:p>
        </p:txBody>
      </p:sp>
      <p:sp>
        <p:nvSpPr>
          <p:cNvPr id="13" name="Oval 12"/>
          <p:cNvSpPr/>
          <p:nvPr/>
        </p:nvSpPr>
        <p:spPr>
          <a:xfrm>
            <a:off x="107950" y="3036888"/>
            <a:ext cx="2906713" cy="1616075"/>
          </a:xfrm>
          <a:prstGeom prst="ellipse">
            <a:avLst/>
          </a:prstGeom>
          <a:solidFill>
            <a:srgbClr val="66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9" name="Text Box 2"/>
          <p:cNvSpPr txBox="1">
            <a:spLocks noChangeArrowheads="1"/>
          </p:cNvSpPr>
          <p:nvPr/>
        </p:nvSpPr>
        <p:spPr bwMode="auto">
          <a:xfrm>
            <a:off x="660400" y="3508375"/>
            <a:ext cx="1801813"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Agilidad</a:t>
            </a:r>
          </a:p>
        </p:txBody>
      </p:sp>
      <p:sp>
        <p:nvSpPr>
          <p:cNvPr id="17" name="Oval 16"/>
          <p:cNvSpPr/>
          <p:nvPr/>
        </p:nvSpPr>
        <p:spPr>
          <a:xfrm>
            <a:off x="6129338" y="4076700"/>
            <a:ext cx="2906712" cy="1616075"/>
          </a:xfrm>
          <a:prstGeom prst="ellipse">
            <a:avLst/>
          </a:prstGeom>
          <a:solidFill>
            <a:srgbClr val="FF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1" name="Text Box 2"/>
          <p:cNvSpPr txBox="1">
            <a:spLocks noChangeArrowheads="1"/>
          </p:cNvSpPr>
          <p:nvPr/>
        </p:nvSpPr>
        <p:spPr bwMode="auto">
          <a:xfrm>
            <a:off x="6637338" y="4589463"/>
            <a:ext cx="1890712"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Potencia</a:t>
            </a:r>
          </a:p>
        </p:txBody>
      </p:sp>
      <p:sp>
        <p:nvSpPr>
          <p:cNvPr id="19" name="Oval 18"/>
          <p:cNvSpPr/>
          <p:nvPr/>
        </p:nvSpPr>
        <p:spPr>
          <a:xfrm>
            <a:off x="2528664" y="2964962"/>
            <a:ext cx="2907432" cy="1616166"/>
          </a:xfrm>
          <a:prstGeom prst="ellipse">
            <a:avLst/>
          </a:prstGeom>
          <a:solidFill>
            <a:srgbClr val="CC0000">
              <a:alpha val="73000"/>
            </a:srgbClr>
          </a:solidFill>
          <a:effectLst>
            <a:outerShdw blurRad="50800" dist="50800" dir="5400000" algn="ctr" rotWithShape="0">
              <a:srgbClr val="000000">
                <a:alpha val="43000"/>
              </a:srgbClr>
            </a:outerShdw>
            <a:reflection stA="37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3" name="Text Box 2"/>
          <p:cNvSpPr txBox="1">
            <a:spLocks noChangeArrowheads="1"/>
          </p:cNvSpPr>
          <p:nvPr/>
        </p:nvSpPr>
        <p:spPr bwMode="auto">
          <a:xfrm>
            <a:off x="2649538" y="3508375"/>
            <a:ext cx="2665412"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000" b="1">
                <a:solidFill>
                  <a:srgbClr val="FFFFFF"/>
                </a:solidFill>
                <a:latin typeface="Arial" panose="020B0604020202020204" pitchFamily="34" charset="0"/>
                <a:cs typeface="Arial" panose="020B0604020202020204" pitchFamily="34" charset="0"/>
              </a:rPr>
              <a:t>Coordinaci</a:t>
            </a:r>
            <a:r>
              <a:rPr lang="en-US" altLang="es-PR" sz="3000" b="1">
                <a:solidFill>
                  <a:srgbClr val="FFFFFF"/>
                </a:solidFill>
                <a:latin typeface="Arial" panose="020B0604020202020204" pitchFamily="34" charset="0"/>
                <a:cs typeface="Arial" panose="020B0604020202020204" pitchFamily="34" charset="0"/>
              </a:rPr>
              <a:t>ón</a:t>
            </a:r>
            <a:endParaRPr lang="es-PR" altLang="es-PR" sz="3000" b="1">
              <a:solidFill>
                <a:srgbClr val="FFFFFF"/>
              </a:solidFill>
              <a:latin typeface="Arial" panose="020B0604020202020204" pitchFamily="34" charset="0"/>
              <a:cs typeface="Arial" panose="020B0604020202020204" pitchFamily="34" charset="0"/>
            </a:endParaRPr>
          </a:p>
        </p:txBody>
      </p:sp>
      <p:sp>
        <p:nvSpPr>
          <p:cNvPr id="21" name="Oval 20"/>
          <p:cNvSpPr/>
          <p:nvPr/>
        </p:nvSpPr>
        <p:spPr>
          <a:xfrm>
            <a:off x="3708400" y="4116388"/>
            <a:ext cx="2906713" cy="1616075"/>
          </a:xfrm>
          <a:prstGeom prst="ellipse">
            <a:avLst/>
          </a:prstGeom>
          <a:solidFill>
            <a:srgbClr val="FF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5" name="Text Box 2"/>
          <p:cNvSpPr txBox="1">
            <a:spLocks noChangeArrowheads="1"/>
          </p:cNvSpPr>
          <p:nvPr/>
        </p:nvSpPr>
        <p:spPr bwMode="auto">
          <a:xfrm>
            <a:off x="4083050" y="4365625"/>
            <a:ext cx="2157413"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Reacción</a:t>
            </a:r>
          </a:p>
          <a:p>
            <a:pPr algn="ctr" eaLnBrk="1" hangingPunct="1">
              <a:lnSpc>
                <a:spcPct val="110000"/>
              </a:lnSpc>
            </a:pPr>
            <a:r>
              <a:rPr lang="en-US" altLang="es-PR" sz="3200" b="1">
                <a:solidFill>
                  <a:srgbClr val="FFFFFF"/>
                </a:solidFill>
                <a:latin typeface="Arial" panose="020B0604020202020204" pitchFamily="34" charset="0"/>
                <a:cs typeface="Arial" panose="020B0604020202020204" pitchFamily="34" charset="0"/>
              </a:rPr>
              <a:t>Al Tiempo</a:t>
            </a:r>
            <a:endParaRPr lang="es-PR" altLang="es-PR" sz="3200" b="1">
              <a:solidFill>
                <a:srgbClr val="FFFFFF"/>
              </a:solidFill>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fade/>
    <p:sndAc>
      <p:stSnd>
        <p:snd r:embed="rId4" name="chimes.wav"/>
      </p:stSnd>
    </p:sndAc>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a:off x="4283968" y="765448"/>
            <a:ext cx="44958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FÍSICA </a:t>
            </a:r>
          </a:p>
        </p:txBody>
      </p:sp>
      <p:sp>
        <p:nvSpPr>
          <p:cNvPr id="13" name="WordArt 14"/>
          <p:cNvSpPr>
            <a:spLocks noChangeArrowheads="1" noChangeShapeType="1" noTextEdit="1"/>
          </p:cNvSpPr>
          <p:nvPr/>
        </p:nvSpPr>
        <p:spPr bwMode="auto">
          <a:xfrm>
            <a:off x="4283968" y="1679848"/>
            <a:ext cx="4305300" cy="381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RELACIONADA CON DESTREZAS</a:t>
            </a:r>
          </a:p>
        </p:txBody>
      </p:sp>
      <p:sp>
        <p:nvSpPr>
          <p:cNvPr id="176132" name="Text Box 15"/>
          <p:cNvSpPr txBox="1">
            <a:spLocks noChangeArrowheads="1"/>
          </p:cNvSpPr>
          <p:nvPr/>
        </p:nvSpPr>
        <p:spPr bwMode="auto">
          <a:xfrm>
            <a:off x="381000" y="2482850"/>
            <a:ext cx="85344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Los componentes de la aptitud física que son importantes para el éxito en actividades de destrezas y eventos atléticos; se incluyen, tradicionalmente, la agilidad, balance, coordinación, potencia, reacción al tiempo y rapidéz.</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70" y="401365"/>
            <a:ext cx="3528392" cy="2252165"/>
          </a:xfrm>
          <a:prstGeom prst="rect">
            <a:avLst/>
          </a:prstGeom>
          <a:effectLst>
            <a:softEdge rad="317500"/>
          </a:effectLst>
        </p:spPr>
      </p:pic>
    </p:spTree>
    <p:custDataLst>
      <p:tags r:id="rId1"/>
    </p:custDataLst>
  </p:cSld>
  <p:clrMapOvr>
    <a:masterClrMapping/>
  </p:clrMapOvr>
  <p:transition spd="slow">
    <p:fade/>
    <p:sndAc>
      <p:stSnd>
        <p:snd r:embed="rId4" name="chimes.wav"/>
      </p:stSnd>
    </p:sndAc>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55600" y="3590925"/>
            <a:ext cx="853757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Es la Capacidad de los Músculos</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para Funcionar Armoniosamente,</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Eficientemente, de donde Resulta</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un Movimiento Muscular</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Suave y Coordinado</a:t>
            </a:r>
          </a:p>
        </p:txBody>
      </p:sp>
      <p:sp>
        <p:nvSpPr>
          <p:cNvPr id="3" name="WordArt 3"/>
          <p:cNvSpPr>
            <a:spLocks noChangeArrowheads="1" noChangeShapeType="1" noTextEdit="1"/>
          </p:cNvSpPr>
          <p:nvPr/>
        </p:nvSpPr>
        <p:spPr bwMode="auto">
          <a:xfrm>
            <a:off x="4762500" y="854968"/>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762500" y="2226568"/>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MOTORA</a:t>
            </a:r>
          </a:p>
        </p:txBody>
      </p:sp>
      <p:pic>
        <p:nvPicPr>
          <p:cNvPr id="6" name="Picture 5" descr="ChilKi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98837"/>
            <a:ext cx="3810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ircle/>
    <p:sndAc>
      <p:stSnd>
        <p:snd r:embed="rId4" name="chimes.wav"/>
      </p:stSnd>
    </p:sndAc>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79388" y="4402138"/>
            <a:ext cx="871855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Combinar</a:t>
            </a:r>
          </a:p>
          <a:p>
            <a:pPr algn="ctr" eaLnBrk="1" hangingPunct="1"/>
            <a:r>
              <a:rPr lang="es-PR" altLang="es-PR" sz="4400" b="1">
                <a:solidFill>
                  <a:srgbClr val="000000"/>
                </a:solidFill>
                <a:latin typeface="Arial" panose="020B0604020202020204" pitchFamily="34" charset="0"/>
                <a:cs typeface="Arial" panose="020B0604020202020204" pitchFamily="34" charset="0"/>
              </a:rPr>
              <a:t>Movimientos Musculares</a:t>
            </a:r>
          </a:p>
          <a:p>
            <a:pPr algn="ctr" eaLnBrk="1" hangingPunct="1"/>
            <a:r>
              <a:rPr lang="es-PR" altLang="es-PR" sz="4400" b="1">
                <a:solidFill>
                  <a:srgbClr val="000000"/>
                </a:solidFill>
                <a:latin typeface="Arial" panose="020B0604020202020204" pitchFamily="34" charset="0"/>
                <a:cs typeface="Arial" panose="020B0604020202020204" pitchFamily="34" charset="0"/>
              </a:rPr>
              <a:t>en una Forma Suelta y Eficiente</a:t>
            </a:r>
          </a:p>
        </p:txBody>
      </p:sp>
      <p:sp>
        <p:nvSpPr>
          <p:cNvPr id="3" name="WordArt 3"/>
          <p:cNvSpPr>
            <a:spLocks noChangeArrowheads="1" noChangeShapeType="1" noTextEdit="1"/>
          </p:cNvSpPr>
          <p:nvPr/>
        </p:nvSpPr>
        <p:spPr bwMode="auto">
          <a:xfrm>
            <a:off x="3491880" y="1905000"/>
            <a:ext cx="5256584" cy="10199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COORDINACIÓN</a:t>
            </a:r>
          </a:p>
        </p:txBody>
      </p:sp>
      <p:pic>
        <p:nvPicPr>
          <p:cNvPr id="4" name="Picture 4" descr="Rhythm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45186"/>
            <a:ext cx="3230563" cy="4038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diamond/>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467544" y="692696"/>
            <a:ext cx="1655986" cy="576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2000" b="1" i="1" dirty="0">
                <a:latin typeface="Times New Roman" panose="02020603050405020304" pitchFamily="18" charset="0"/>
              </a:rPr>
              <a:t>NOTA</a:t>
            </a:r>
            <a:r>
              <a:rPr lang="es-ES" altLang="es-PR" sz="2000" b="1" dirty="0">
                <a:latin typeface="Times New Roman" panose="02020603050405020304" pitchFamily="18" charset="0"/>
              </a:rPr>
              <a:t>.</a:t>
            </a:r>
            <a:r>
              <a:rPr lang="es-ES" altLang="es-PR" sz="2000" dirty="0">
                <a:latin typeface="Times New Roman" panose="02020603050405020304" pitchFamily="18" charset="0"/>
              </a:rPr>
              <a:t> Tomado  de</a:t>
            </a:r>
            <a:r>
              <a:rPr lang="en-US" altLang="es-PR" sz="2000" dirty="0">
                <a:latin typeface="Times New Roman" panose="02020603050405020304" pitchFamily="18" charset="0"/>
              </a:rPr>
              <a:t>: </a:t>
            </a:r>
            <a:r>
              <a:rPr lang="en-US" altLang="es-PR" sz="2000" b="1" i="1" dirty="0">
                <a:latin typeface="Times New Roman" panose="02020603050405020304" pitchFamily="18" charset="0"/>
              </a:rPr>
              <a:t>Physiology of Sport and Exercise</a:t>
            </a:r>
            <a:r>
              <a:rPr lang="en-US" altLang="es-PR" sz="2000" i="1" dirty="0">
                <a:latin typeface="Times New Roman" panose="02020603050405020304" pitchFamily="18" charset="0"/>
              </a:rPr>
              <a:t>. </a:t>
            </a:r>
            <a:r>
              <a:rPr lang="en-US" altLang="es-PR" sz="2000" dirty="0">
                <a:latin typeface="Times New Roman" panose="02020603050405020304" pitchFamily="18" charset="0"/>
              </a:rPr>
              <a:t>8va ed., (p. 5), por W. L. Kenney, J. H. Wilmore &amp; D. L. </a:t>
            </a:r>
            <a:r>
              <a:rPr lang="en-US" altLang="es-PR" sz="2000" dirty="0" err="1">
                <a:latin typeface="Times New Roman" panose="02020603050405020304" pitchFamily="18" charset="0"/>
              </a:rPr>
              <a:t>Costill</a:t>
            </a:r>
            <a:r>
              <a:rPr lang="en-US" altLang="es-PR" sz="2000" dirty="0">
                <a:latin typeface="Times New Roman" panose="02020603050405020304" pitchFamily="18" charset="0"/>
              </a:rPr>
              <a:t>, 2022, Champaign, IL: Human Kinetics. Copyright 2022 por: W. L. Kenney, J. H. Wilmore y D. L. </a:t>
            </a:r>
            <a:r>
              <a:rPr lang="en-US" altLang="es-PR" sz="2000" dirty="0" err="1">
                <a:latin typeface="Times New Roman" panose="02020603050405020304" pitchFamily="18" charset="0"/>
              </a:rPr>
              <a:t>Costill</a:t>
            </a:r>
            <a:endParaRPr lang="en-US" altLang="es-PR" sz="2000" dirty="0">
              <a:latin typeface="Times New Roman" panose="02020603050405020304" pitchFamily="18" charset="0"/>
            </a:endParaRPr>
          </a:p>
        </p:txBody>
      </p:sp>
      <p:sp>
        <p:nvSpPr>
          <p:cNvPr id="16" name="Rectangle 2">
            <a:extLst>
              <a:ext uri="{FF2B5EF4-FFF2-40B4-BE49-F238E27FC236}">
                <a16:creationId xmlns:a16="http://schemas.microsoft.com/office/drawing/2014/main" id="{4BAF1CD8-816A-4C88-880F-DEC48EEC1066}"/>
              </a:ext>
            </a:extLst>
          </p:cNvPr>
          <p:cNvSpPr>
            <a:spLocks noChangeArrowheads="1"/>
          </p:cNvSpPr>
          <p:nvPr/>
        </p:nvSpPr>
        <p:spPr bwMode="auto">
          <a:xfrm>
            <a:off x="2440400" y="692696"/>
            <a:ext cx="6048027" cy="72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2800" dirty="0">
                <a:solidFill>
                  <a:srgbClr val="484876"/>
                </a:solidFill>
                <a:effectLst>
                  <a:outerShdw blurRad="38100" dist="38100" dir="2700000" algn="tl">
                    <a:srgbClr val="C0C0C0"/>
                  </a:outerShdw>
                </a:effectLst>
                <a:latin typeface="Arial Black" pitchFamily="34" charset="0"/>
              </a:rPr>
              <a:t>TRASFONDO HISTÓRICO:</a:t>
            </a:r>
          </a:p>
          <a:p>
            <a:pPr algn="ctr">
              <a:defRPr/>
            </a:pPr>
            <a:r>
              <a:rPr lang="en-US" altLang="es-PR" sz="2400" i="1" dirty="0">
                <a:solidFill>
                  <a:srgbClr val="484876"/>
                </a:solidFill>
                <a:effectLst>
                  <a:outerShdw blurRad="38100" dist="38100" dir="2700000" algn="tl">
                    <a:srgbClr val="C0C0C0"/>
                  </a:outerShdw>
                </a:effectLst>
                <a:latin typeface="Arial Black" pitchFamily="34" charset="0"/>
              </a:rPr>
              <a:t>DE LA FISIOLOGÍA DEL EJERCICIO</a:t>
            </a:r>
          </a:p>
        </p:txBody>
      </p:sp>
      <p:pic>
        <p:nvPicPr>
          <p:cNvPr id="5" name="Picture 4" descr="A picture containing text, person, person, posing&#10;&#10;Description automatically generated">
            <a:extLst>
              <a:ext uri="{FF2B5EF4-FFF2-40B4-BE49-F238E27FC236}">
                <a16:creationId xmlns:a16="http://schemas.microsoft.com/office/drawing/2014/main" id="{10D4D5C0-73C2-4A38-9684-500B89BDB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556792"/>
            <a:ext cx="3168352" cy="4117671"/>
          </a:xfrm>
          <a:prstGeom prst="rect">
            <a:avLst/>
          </a:prstGeom>
        </p:spPr>
      </p:pic>
      <p:sp>
        <p:nvSpPr>
          <p:cNvPr id="17" name="Rectangle 2">
            <a:extLst>
              <a:ext uri="{FF2B5EF4-FFF2-40B4-BE49-F238E27FC236}">
                <a16:creationId xmlns:a16="http://schemas.microsoft.com/office/drawing/2014/main" id="{4D0D5C9F-4BBD-43BE-BF37-03285F22C174}"/>
              </a:ext>
            </a:extLst>
          </p:cNvPr>
          <p:cNvSpPr>
            <a:spLocks noChangeArrowheads="1"/>
          </p:cNvSpPr>
          <p:nvPr/>
        </p:nvSpPr>
        <p:spPr bwMode="auto">
          <a:xfrm>
            <a:off x="2267744" y="5805264"/>
            <a:ext cx="6552728" cy="68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s-ES" altLang="es-PR" sz="2400" dirty="0">
                <a:solidFill>
                  <a:srgbClr val="484876"/>
                </a:solidFill>
                <a:effectLst>
                  <a:outerShdw blurRad="38100" dist="38100" dir="2700000" algn="tl">
                    <a:srgbClr val="C0C0C0"/>
                  </a:outerShdw>
                </a:effectLst>
                <a:latin typeface="Arial Black" pitchFamily="34" charset="0"/>
              </a:rPr>
              <a:t>Archibald V. Hill (1927):</a:t>
            </a:r>
          </a:p>
          <a:p>
            <a:pPr algn="ctr">
              <a:defRPr/>
            </a:pPr>
            <a:r>
              <a:rPr lang="es-ES" altLang="es-PR" sz="2400" i="1" dirty="0">
                <a:solidFill>
                  <a:srgbClr val="484876"/>
                </a:solidFill>
                <a:effectLst>
                  <a:outerShdw blurRad="38100" dist="38100" dir="2700000" algn="tl">
                    <a:srgbClr val="C0C0C0"/>
                  </a:outerShdw>
                </a:effectLst>
                <a:latin typeface="Arial Black" pitchFamily="34" charset="0"/>
              </a:rPr>
              <a:t>Ganador del Premio Nobel en el 1921</a:t>
            </a:r>
            <a:endParaRPr lang="en-US" altLang="es-PR" sz="2400" i="1" dirty="0">
              <a:solidFill>
                <a:srgbClr val="484876"/>
              </a:solidFill>
              <a:effectLst>
                <a:outerShdw blurRad="38100" dist="38100" dir="2700000" algn="tl">
                  <a:srgbClr val="C0C0C0"/>
                </a:outerShdw>
              </a:effectLst>
              <a:latin typeface="Arial Black" pitchFamily="34" charset="0"/>
            </a:endParaRPr>
          </a:p>
        </p:txBody>
      </p:sp>
    </p:spTree>
    <p:extLst>
      <p:ext uri="{BB962C8B-B14F-4D97-AF65-F5344CB8AC3E}">
        <p14:creationId xmlns:p14="http://schemas.microsoft.com/office/powerpoint/2010/main" val="475382037"/>
      </p:ext>
    </p:extLst>
  </p:cSld>
  <p:clrMapOvr>
    <a:masterClrMapping/>
  </p:clrMapOvr>
  <p:transition spd="slow">
    <p:comb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8675" y="4514850"/>
            <a:ext cx="74803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000" b="1">
                <a:solidFill>
                  <a:srgbClr val="000000"/>
                </a:solidFill>
                <a:latin typeface="Arial" panose="020B0604020202020204" pitchFamily="34" charset="0"/>
                <a:cs typeface="Arial" panose="020B0604020202020204" pitchFamily="34" charset="0"/>
              </a:rPr>
              <a:t>La Habilidad para Controlar el</a:t>
            </a:r>
          </a:p>
          <a:p>
            <a:pPr algn="ctr" eaLnBrk="1" hangingPunct="1"/>
            <a:r>
              <a:rPr lang="es-PR" altLang="es-PR" sz="4000" b="1">
                <a:solidFill>
                  <a:srgbClr val="000000"/>
                </a:solidFill>
                <a:latin typeface="Arial" panose="020B0604020202020204" pitchFamily="34" charset="0"/>
                <a:cs typeface="Arial" panose="020B0604020202020204" pitchFamily="34" charset="0"/>
              </a:rPr>
              <a:t>Cuerpo durante Actividades</a:t>
            </a:r>
          </a:p>
          <a:p>
            <a:pPr algn="ctr" eaLnBrk="1" hangingPunct="1"/>
            <a:r>
              <a:rPr lang="es-PR" altLang="es-PR" sz="4000" b="1">
                <a:solidFill>
                  <a:srgbClr val="000000"/>
                </a:solidFill>
                <a:latin typeface="Arial" panose="020B0604020202020204" pitchFamily="34" charset="0"/>
                <a:cs typeface="Arial" panose="020B0604020202020204" pitchFamily="34" charset="0"/>
              </a:rPr>
              <a:t>que Requieren Equilibrio</a:t>
            </a:r>
          </a:p>
        </p:txBody>
      </p:sp>
      <p:sp>
        <p:nvSpPr>
          <p:cNvPr id="3" name="WordArt 3"/>
          <p:cNvSpPr>
            <a:spLocks noChangeArrowheads="1" noChangeShapeType="1" noTextEdit="1"/>
          </p:cNvSpPr>
          <p:nvPr/>
        </p:nvSpPr>
        <p:spPr bwMode="auto">
          <a:xfrm>
            <a:off x="4024064" y="2226568"/>
            <a:ext cx="47244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BALANCE</a:t>
            </a:r>
          </a:p>
        </p:txBody>
      </p:sp>
      <p:pic>
        <p:nvPicPr>
          <p:cNvPr id="4" name="Picture 4" descr="BBean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35" y="130634"/>
            <a:ext cx="3267877" cy="43986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p:sndAc>
      <p:stSnd>
        <p:snd r:embed="rId4" name="chimes.wav"/>
      </p:stSnd>
    </p:sndAc>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5137720" y="2127518"/>
            <a:ext cx="3610744" cy="72008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AGILIDAD</a:t>
            </a:r>
          </a:p>
        </p:txBody>
      </p:sp>
      <p:pic>
        <p:nvPicPr>
          <p:cNvPr id="4" name="Picture 4" descr="Rugby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8" y="428974"/>
            <a:ext cx="5220072" cy="4174245"/>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84324" name="Text Box 2"/>
          <p:cNvSpPr txBox="1">
            <a:spLocks noChangeArrowheads="1"/>
          </p:cNvSpPr>
          <p:nvPr/>
        </p:nvSpPr>
        <p:spPr bwMode="auto">
          <a:xfrm>
            <a:off x="630238" y="4257675"/>
            <a:ext cx="793432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Cambiar la</a:t>
            </a:r>
          </a:p>
          <a:p>
            <a:pPr algn="ctr" eaLnBrk="1" hangingPunct="1"/>
            <a:r>
              <a:rPr lang="es-PR" altLang="es-PR" sz="4400" b="1">
                <a:solidFill>
                  <a:srgbClr val="000000"/>
                </a:solidFill>
                <a:latin typeface="Arial" panose="020B0604020202020204" pitchFamily="34" charset="0"/>
                <a:cs typeface="Arial" panose="020B0604020202020204" pitchFamily="34" charset="0"/>
              </a:rPr>
              <a:t>Posición del Cuerpo con</a:t>
            </a:r>
          </a:p>
          <a:p>
            <a:pPr algn="ctr" eaLnBrk="1" hangingPunct="1"/>
            <a:r>
              <a:rPr lang="es-PR" altLang="es-PR" sz="4400" b="1">
                <a:solidFill>
                  <a:srgbClr val="000000"/>
                </a:solidFill>
                <a:latin typeface="Arial" panose="020B0604020202020204" pitchFamily="34" charset="0"/>
                <a:cs typeface="Arial" panose="020B0604020202020204" pitchFamily="34" charset="0"/>
              </a:rPr>
              <a:t> Rapidez y Soltura</a:t>
            </a:r>
          </a:p>
        </p:txBody>
      </p:sp>
    </p:spTree>
    <p:custDataLst>
      <p:tags r:id="rId1"/>
    </p:custDataLst>
  </p:cSld>
  <p:clrMapOvr>
    <a:masterClrMapping/>
  </p:clrMapOvr>
  <p:transition spd="slow">
    <p:fade/>
    <p:sndAc>
      <p:stSnd>
        <p:snd r:embed="rId4" name="chimes.wav"/>
      </p:stSnd>
    </p:sndAc>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93675" y="4402138"/>
            <a:ext cx="880745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Colocar</a:t>
            </a:r>
          </a:p>
          <a:p>
            <a:pPr algn="ctr" eaLnBrk="1" hangingPunct="1"/>
            <a:r>
              <a:rPr lang="es-PR" altLang="es-PR" sz="4400" b="1">
                <a:solidFill>
                  <a:srgbClr val="000000"/>
                </a:solidFill>
                <a:latin typeface="Arial" panose="020B0604020202020204" pitchFamily="34" charset="0"/>
                <a:cs typeface="Arial" panose="020B0604020202020204" pitchFamily="34" charset="0"/>
              </a:rPr>
              <a:t>el Cuerpo o un Objeto en Donde</a:t>
            </a:r>
          </a:p>
          <a:p>
            <a:pPr algn="ctr" eaLnBrk="1" hangingPunct="1"/>
            <a:r>
              <a:rPr lang="es-PR" altLang="es-PR" sz="4400" b="1">
                <a:solidFill>
                  <a:srgbClr val="000000"/>
                </a:solidFill>
                <a:latin typeface="Arial" panose="020B0604020202020204" pitchFamily="34" charset="0"/>
                <a:cs typeface="Arial" panose="020B0604020202020204" pitchFamily="34" charset="0"/>
              </a:rPr>
              <a:t>se Desea que esté</a:t>
            </a:r>
          </a:p>
        </p:txBody>
      </p:sp>
      <p:sp>
        <p:nvSpPr>
          <p:cNvPr id="3" name="WordArt 3"/>
          <p:cNvSpPr>
            <a:spLocks noChangeArrowheads="1" noChangeShapeType="1" noTextEdit="1"/>
          </p:cNvSpPr>
          <p:nvPr/>
        </p:nvSpPr>
        <p:spPr bwMode="auto">
          <a:xfrm>
            <a:off x="4427984" y="1988840"/>
            <a:ext cx="4248472" cy="8039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PRECISIÓN</a:t>
            </a:r>
          </a:p>
        </p:txBody>
      </p:sp>
      <p:pic>
        <p:nvPicPr>
          <p:cNvPr id="4" name="Picture 4" descr="Pitchr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36" y="807739"/>
            <a:ext cx="4035756" cy="35013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heel spokes="1"/>
    <p:sndAc>
      <p:stSnd>
        <p:snd r:embed="rId4" name="chimes.wav"/>
      </p:stSnd>
    </p:sndAc>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352800" y="136321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MOTORA</a:t>
            </a:r>
          </a:p>
        </p:txBody>
      </p:sp>
      <p:sp>
        <p:nvSpPr>
          <p:cNvPr id="3" name="WordArt 3"/>
          <p:cNvSpPr>
            <a:spLocks noChangeArrowheads="1" noChangeShapeType="1" noTextEdit="1"/>
          </p:cNvSpPr>
          <p:nvPr/>
        </p:nvSpPr>
        <p:spPr bwMode="auto">
          <a:xfrm>
            <a:off x="3429000" y="2811016"/>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sp>
        <p:nvSpPr>
          <p:cNvPr id="188420" name="Text Box 4"/>
          <p:cNvSpPr txBox="1">
            <a:spLocks noChangeArrowheads="1"/>
          </p:cNvSpPr>
          <p:nvPr/>
        </p:nvSpPr>
        <p:spPr bwMode="auto">
          <a:xfrm>
            <a:off x="1109663" y="4441825"/>
            <a:ext cx="7926387"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600" b="1">
                <a:solidFill>
                  <a:srgbClr val="000000"/>
                </a:solidFill>
                <a:latin typeface="Arial" panose="020B0604020202020204" pitchFamily="34" charset="0"/>
                <a:cs typeface="Arial" panose="020B0604020202020204" pitchFamily="34" charset="0"/>
              </a:rPr>
              <a:t>Específico para la actividad</a:t>
            </a:r>
          </a:p>
        </p:txBody>
      </p:sp>
      <p:pic>
        <p:nvPicPr>
          <p:cNvPr id="18842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50" y="4508500"/>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Text Box 6"/>
          <p:cNvSpPr txBox="1">
            <a:spLocks noChangeArrowheads="1"/>
          </p:cNvSpPr>
          <p:nvPr/>
        </p:nvSpPr>
        <p:spPr bwMode="auto">
          <a:xfrm>
            <a:off x="1109663" y="5508625"/>
            <a:ext cx="6942137"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600" b="1">
                <a:solidFill>
                  <a:srgbClr val="000000"/>
                </a:solidFill>
                <a:latin typeface="Arial" panose="020B0604020202020204" pitchFamily="34" charset="0"/>
                <a:cs typeface="Arial" panose="020B0604020202020204" pitchFamily="34" charset="0"/>
              </a:rPr>
              <a:t>No puede ser entrenado</a:t>
            </a:r>
          </a:p>
        </p:txBody>
      </p:sp>
      <p:pic>
        <p:nvPicPr>
          <p:cNvPr id="18842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50" y="5576888"/>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4" name="Picture 8" descr="KickSc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1663"/>
            <a:ext cx="26336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lus/>
    <p:sndAc>
      <p:stSnd>
        <p:snd r:embed="rId4" name="chimes.wav"/>
      </p:stSnd>
    </p:sndAc>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4716016" y="15156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POTENCIA</a:t>
            </a:r>
          </a:p>
        </p:txBody>
      </p:sp>
      <p:sp>
        <p:nvSpPr>
          <p:cNvPr id="4" name="WordArt 4"/>
          <p:cNvSpPr>
            <a:spLocks noChangeArrowheads="1" noChangeShapeType="1" noTextEdit="1"/>
          </p:cNvSpPr>
          <p:nvPr/>
        </p:nvSpPr>
        <p:spPr bwMode="auto">
          <a:xfrm>
            <a:off x="4754116" y="28110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5" name="Picture 5" descr="OlipW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68" y="613231"/>
            <a:ext cx="4267200" cy="39417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90469" name="Text Box 2"/>
          <p:cNvSpPr txBox="1">
            <a:spLocks noChangeArrowheads="1"/>
          </p:cNvSpPr>
          <p:nvPr/>
        </p:nvSpPr>
        <p:spPr bwMode="auto">
          <a:xfrm>
            <a:off x="320675" y="4554538"/>
            <a:ext cx="8562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800" b="1">
                <a:solidFill>
                  <a:srgbClr val="000000"/>
                </a:solidFill>
                <a:latin typeface="Arial" panose="020B0604020202020204" pitchFamily="34" charset="0"/>
                <a:cs typeface="Arial" panose="020B0604020202020204" pitchFamily="34" charset="0"/>
              </a:rPr>
              <a:t>La Capacidad de un Músculo para</a:t>
            </a:r>
          </a:p>
          <a:p>
            <a:pPr algn="ctr" eaLnBrk="1" hangingPunct="1"/>
            <a:r>
              <a:rPr lang="es-PR" altLang="es-PR" sz="3800" b="1">
                <a:solidFill>
                  <a:srgbClr val="000000"/>
                </a:solidFill>
                <a:latin typeface="Arial" panose="020B0604020202020204" pitchFamily="34" charset="0"/>
                <a:cs typeface="Arial" panose="020B0604020202020204" pitchFamily="34" charset="0"/>
              </a:rPr>
              <a:t>Ejercer una Fuerza o Movimiento</a:t>
            </a:r>
          </a:p>
          <a:p>
            <a:pPr algn="ctr" eaLnBrk="1" hangingPunct="1"/>
            <a:r>
              <a:rPr lang="es-PR" altLang="es-PR" sz="3800" b="1">
                <a:solidFill>
                  <a:srgbClr val="000000"/>
                </a:solidFill>
                <a:latin typeface="Arial" panose="020B0604020202020204" pitchFamily="34" charset="0"/>
                <a:cs typeface="Arial" panose="020B0604020202020204" pitchFamily="34" charset="0"/>
              </a:rPr>
              <a:t>Máximo en el Menor Tiempo Posible</a:t>
            </a:r>
          </a:p>
        </p:txBody>
      </p:sp>
    </p:spTree>
    <p:custDataLst>
      <p:tags r:id="rId1"/>
    </p:custDataLst>
  </p:cSld>
  <p:clrMapOvr>
    <a:masterClrMapping/>
  </p:clrMapOvr>
  <p:transition spd="slow">
    <p:checker/>
    <p:sndAc>
      <p:stSnd>
        <p:snd r:embed="rId4" name="chimes.wav"/>
      </p:stSnd>
    </p:sndAc>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912813" y="3443288"/>
            <a:ext cx="43481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a:solidFill>
                  <a:srgbClr val="000000"/>
                </a:solidFill>
                <a:latin typeface="Arial" panose="020B0604020202020204" pitchFamily="34" charset="0"/>
                <a:cs typeface="Arial" panose="020B0604020202020204" pitchFamily="34" charset="0"/>
              </a:rPr>
              <a:t>Programa con pesas</a:t>
            </a:r>
          </a:p>
        </p:txBody>
      </p:sp>
      <p:pic>
        <p:nvPicPr>
          <p:cNvPr id="192515"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4829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p:cNvSpPr txBox="1">
            <a:spLocks noChangeArrowheads="1"/>
          </p:cNvSpPr>
          <p:nvPr/>
        </p:nvSpPr>
        <p:spPr bwMode="auto">
          <a:xfrm>
            <a:off x="912813" y="5576888"/>
            <a:ext cx="448786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Programa isocinético</a:t>
            </a:r>
          </a:p>
        </p:txBody>
      </p:sp>
      <p:pic>
        <p:nvPicPr>
          <p:cNvPr id="192517"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5768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581400" y="1098848"/>
            <a:ext cx="5181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POTENCIA MUSCULAR</a:t>
            </a:r>
          </a:p>
        </p:txBody>
      </p:sp>
      <p:sp>
        <p:nvSpPr>
          <p:cNvPr id="7" name="WordArt 7"/>
          <p:cNvSpPr>
            <a:spLocks noChangeArrowheads="1" noChangeShapeType="1" noTextEdit="1"/>
          </p:cNvSpPr>
          <p:nvPr/>
        </p:nvSpPr>
        <p:spPr bwMode="auto">
          <a:xfrm>
            <a:off x="3657600" y="2013248"/>
            <a:ext cx="51816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192520" name="Picture 8" descr="WtLif-C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9215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p:cNvSpPr txBox="1">
            <a:spLocks noChangeArrowheads="1"/>
          </p:cNvSpPr>
          <p:nvPr/>
        </p:nvSpPr>
        <p:spPr bwMode="auto">
          <a:xfrm>
            <a:off x="912813" y="4471988"/>
            <a:ext cx="48164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Ejercicios pliométricos</a:t>
            </a:r>
          </a:p>
        </p:txBody>
      </p:sp>
      <p:pic>
        <p:nvPicPr>
          <p:cNvPr id="19252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719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2719388"/>
            <a:ext cx="280511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sndAc>
      <p:stSnd>
        <p:snd r:embed="rId4" name="chimes.wav"/>
      </p:stSnd>
    </p:sndAc>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638" y="563563"/>
            <a:ext cx="43688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4762500" y="926976"/>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8" name="WordArt 4"/>
          <p:cNvSpPr>
            <a:spLocks noChangeArrowheads="1" noChangeShapeType="1" noTextEdit="1"/>
          </p:cNvSpPr>
          <p:nvPr/>
        </p:nvSpPr>
        <p:spPr bwMode="auto">
          <a:xfrm>
            <a:off x="4762500" y="2298576"/>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ANAERÓBICA</a:t>
            </a:r>
          </a:p>
        </p:txBody>
      </p:sp>
      <p:sp>
        <p:nvSpPr>
          <p:cNvPr id="194565" name="Text Box 2"/>
          <p:cNvSpPr txBox="1">
            <a:spLocks noChangeArrowheads="1"/>
          </p:cNvSpPr>
          <p:nvPr/>
        </p:nvSpPr>
        <p:spPr bwMode="auto">
          <a:xfrm>
            <a:off x="417513" y="3573463"/>
            <a:ext cx="8350250"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La Habilidad del Cuerpo para</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Llevar a cabo un Movimiento</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a una alta Intensidad y Velocidad</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en donde la fuente Principal de Energía</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 se provee con un suministro</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de Oxígeno Insuficiente</a:t>
            </a:r>
          </a:p>
        </p:txBody>
      </p:sp>
    </p:spTree>
    <p:custDataLst>
      <p:tags r:id="rId1"/>
    </p:custDataLst>
  </p:cSld>
  <p:clrMapOvr>
    <a:masterClrMapping/>
  </p:clrMapOvr>
  <p:transition spd="slow">
    <p:fade/>
    <p:sndAc>
      <p:stSnd>
        <p:snd r:embed="rId4" name="chimes.wav"/>
      </p:stSnd>
    </p:sndAc>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576192" y="1093639"/>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3" name="WordArt 3"/>
          <p:cNvSpPr>
            <a:spLocks noChangeArrowheads="1" noChangeShapeType="1" noTextEdit="1"/>
          </p:cNvSpPr>
          <p:nvPr/>
        </p:nvSpPr>
        <p:spPr bwMode="auto">
          <a:xfrm>
            <a:off x="4499992" y="2770039"/>
            <a:ext cx="41910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SINÓNIMOS -</a:t>
            </a:r>
          </a:p>
        </p:txBody>
      </p:sp>
      <p:sp>
        <p:nvSpPr>
          <p:cNvPr id="4" name="Text Box 4"/>
          <p:cNvSpPr txBox="1">
            <a:spLocks noChangeArrowheads="1"/>
          </p:cNvSpPr>
          <p:nvPr/>
        </p:nvSpPr>
        <p:spPr bwMode="auto">
          <a:xfrm>
            <a:off x="1247775" y="4049713"/>
            <a:ext cx="28194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Velocidad</a:t>
            </a:r>
          </a:p>
        </p:txBody>
      </p:sp>
      <p:pic>
        <p:nvPicPr>
          <p:cNvPr id="196613"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4171950"/>
            <a:ext cx="5953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1258888" y="5395913"/>
            <a:ext cx="3668712"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Explosividad</a:t>
            </a:r>
          </a:p>
        </p:txBody>
      </p:sp>
      <p:pic>
        <p:nvPicPr>
          <p:cNvPr id="196615"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5502275"/>
            <a:ext cx="5953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5778500" y="4243388"/>
            <a:ext cx="253841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70000"/>
              </a:lnSpc>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Potencia</a:t>
            </a:r>
          </a:p>
        </p:txBody>
      </p:sp>
      <p:pic>
        <p:nvPicPr>
          <p:cNvPr id="196617"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3188" y="4162425"/>
            <a:ext cx="6191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tartS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35" y="652091"/>
            <a:ext cx="4214546" cy="313937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WordArt 11"/>
          <p:cNvSpPr>
            <a:spLocks noChangeArrowheads="1" noChangeShapeType="1" noTextEdit="1"/>
          </p:cNvSpPr>
          <p:nvPr/>
        </p:nvSpPr>
        <p:spPr bwMode="auto">
          <a:xfrm>
            <a:off x="4576192" y="1801664"/>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Tree>
    <p:custDataLst>
      <p:tags r:id="rId1"/>
    </p:custDataLst>
  </p:cSld>
  <p:clrMapOvr>
    <a:masterClrMapping/>
  </p:clrMapOvr>
  <p:transition spd="slow">
    <p:wheel spokes="1"/>
    <p:sndAc>
      <p:stSnd>
        <p:snd r:embed="rId4" name="chimes.wav"/>
      </p:stSnd>
    </p:sndAc>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841375" y="3940175"/>
            <a:ext cx="790733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000" b="1">
                <a:solidFill>
                  <a:srgbClr val="000000"/>
                </a:solidFill>
                <a:latin typeface="Arial" panose="020B0604020202020204" pitchFamily="34" charset="0"/>
                <a:cs typeface="Arial" panose="020B0604020202020204" pitchFamily="34" charset="0"/>
              </a:rPr>
              <a:t>Ejercicios repetidos cortos a una alta</a:t>
            </a:r>
          </a:p>
          <a:p>
            <a:pPr eaLnBrk="1" hangingPunct="1">
              <a:lnSpc>
                <a:spcPct val="90000"/>
              </a:lnSpc>
            </a:pPr>
            <a:r>
              <a:rPr lang="es-PR" altLang="es-PR" sz="3000" b="1">
                <a:solidFill>
                  <a:srgbClr val="000000"/>
                </a:solidFill>
                <a:latin typeface="Arial" panose="020B0604020202020204" pitchFamily="34" charset="0"/>
                <a:cs typeface="Arial" panose="020B0604020202020204" pitchFamily="34" charset="0"/>
              </a:rPr>
              <a:t>Intensidad y velocidad</a:t>
            </a:r>
          </a:p>
        </p:txBody>
      </p:sp>
      <p:pic>
        <p:nvPicPr>
          <p:cNvPr id="198659"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39449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p:cNvSpPr txBox="1">
            <a:spLocks noChangeArrowheads="1"/>
          </p:cNvSpPr>
          <p:nvPr/>
        </p:nvSpPr>
        <p:spPr bwMode="auto">
          <a:xfrm>
            <a:off x="841375" y="5056188"/>
            <a:ext cx="77739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000" b="1">
                <a:solidFill>
                  <a:srgbClr val="000000"/>
                </a:solidFill>
                <a:latin typeface="Arial" panose="020B0604020202020204" pitchFamily="34" charset="0"/>
                <a:cs typeface="Arial" panose="020B0604020202020204" pitchFamily="34" charset="0"/>
              </a:rPr>
              <a:t>Programa de ejercicios a intérvalos</a:t>
            </a:r>
          </a:p>
        </p:txBody>
      </p:sp>
      <p:pic>
        <p:nvPicPr>
          <p:cNvPr id="19866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50196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p:cNvSpPr txBox="1">
            <a:spLocks noChangeArrowheads="1"/>
          </p:cNvSpPr>
          <p:nvPr/>
        </p:nvSpPr>
        <p:spPr bwMode="auto">
          <a:xfrm>
            <a:off x="841375" y="5848350"/>
            <a:ext cx="69707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000" b="1">
                <a:solidFill>
                  <a:srgbClr val="000000"/>
                </a:solidFill>
                <a:latin typeface="Arial" panose="020B0604020202020204" pitchFamily="34" charset="0"/>
                <a:cs typeface="Arial" panose="020B0604020202020204" pitchFamily="34" charset="0"/>
              </a:rPr>
              <a:t>Programa de ejercicios en circuito</a:t>
            </a:r>
          </a:p>
        </p:txBody>
      </p:sp>
      <p:pic>
        <p:nvPicPr>
          <p:cNvPr id="19866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58118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8" descr="Hurdle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8" y="646113"/>
            <a:ext cx="40386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9"/>
          <p:cNvSpPr>
            <a:spLocks noChangeArrowheads="1" noChangeShapeType="1" noTextEdit="1"/>
          </p:cNvSpPr>
          <p:nvPr/>
        </p:nvSpPr>
        <p:spPr bwMode="auto">
          <a:xfrm>
            <a:off x="4576192" y="842392"/>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10" name="WordArt 10"/>
          <p:cNvSpPr>
            <a:spLocks noChangeArrowheads="1" noChangeShapeType="1" noTextEdit="1"/>
          </p:cNvSpPr>
          <p:nvPr/>
        </p:nvSpPr>
        <p:spPr bwMode="auto">
          <a:xfrm>
            <a:off x="4728592" y="2362200"/>
            <a:ext cx="3810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MÉTODO DE</a:t>
            </a:r>
          </a:p>
        </p:txBody>
      </p:sp>
      <p:sp>
        <p:nvSpPr>
          <p:cNvPr id="11" name="WordArt 11"/>
          <p:cNvSpPr>
            <a:spLocks noChangeArrowheads="1" noChangeShapeType="1" noTextEdit="1"/>
          </p:cNvSpPr>
          <p:nvPr/>
        </p:nvSpPr>
        <p:spPr bwMode="auto">
          <a:xfrm>
            <a:off x="4576192" y="1451992"/>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
        <p:nvSpPr>
          <p:cNvPr id="12" name="WordArt 12"/>
          <p:cNvSpPr>
            <a:spLocks noChangeArrowheads="1" noChangeShapeType="1" noTextEdit="1"/>
          </p:cNvSpPr>
          <p:nvPr/>
        </p:nvSpPr>
        <p:spPr bwMode="auto">
          <a:xfrm>
            <a:off x="4652392" y="2971800"/>
            <a:ext cx="3810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ENTRENAMIENTO</a:t>
            </a:r>
          </a:p>
        </p:txBody>
      </p:sp>
    </p:spTree>
    <p:custDataLst>
      <p:tags r:id="rId1"/>
    </p:custDataLst>
  </p:cSld>
  <p:clrMapOvr>
    <a:masterClrMapping/>
  </p:clrMapOvr>
  <p:transition spd="slow">
    <p:fade/>
    <p:sndAc>
      <p:stSnd>
        <p:snd r:embed="rId4" name="chimes.wav"/>
      </p:stSnd>
    </p:sndAc>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185863"/>
            <a:ext cx="4343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3"/>
          <p:cNvSpPr>
            <a:spLocks noChangeArrowheads="1" noChangeShapeType="1" noTextEdit="1"/>
          </p:cNvSpPr>
          <p:nvPr/>
        </p:nvSpPr>
        <p:spPr bwMode="auto">
          <a:xfrm>
            <a:off x="4762500" y="2132856"/>
            <a:ext cx="3985964" cy="86409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ESTABILIDAD</a:t>
            </a:r>
          </a:p>
        </p:txBody>
      </p:sp>
      <p:sp>
        <p:nvSpPr>
          <p:cNvPr id="200708" name="Text Box 2"/>
          <p:cNvSpPr txBox="1">
            <a:spLocks noChangeArrowheads="1"/>
          </p:cNvSpPr>
          <p:nvPr/>
        </p:nvSpPr>
        <p:spPr bwMode="auto">
          <a:xfrm>
            <a:off x="293688" y="4433888"/>
            <a:ext cx="8742362"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La Capacidad de los Huesos y</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Coyunturas de Soportar las Tensiones </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de Movimientos Fuertes</a:t>
            </a:r>
          </a:p>
        </p:txBody>
      </p:sp>
    </p:spTree>
    <p:custDataLst>
      <p:tags r:id="rId1"/>
    </p:custDataLst>
  </p:cSld>
  <p:clrMapOvr>
    <a:masterClrMapping/>
  </p:clrMapOvr>
  <p:transition spd="slow">
    <p:fade/>
    <p:sndAc>
      <p:stSnd>
        <p:snd r:embed="rId4"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8930"/>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7),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5" name="Picture 4" descr="A picture containing text, posing&#10;&#10;Description automatically generated">
            <a:extLst>
              <a:ext uri="{FF2B5EF4-FFF2-40B4-BE49-F238E27FC236}">
                <a16:creationId xmlns:a16="http://schemas.microsoft.com/office/drawing/2014/main" id="{705F470E-BF11-4156-97FD-2E0C5D8E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05" y="2204864"/>
            <a:ext cx="8617783" cy="3777996"/>
          </a:xfrm>
          <a:prstGeom prst="rect">
            <a:avLst/>
          </a:prstGeom>
        </p:spPr>
      </p:pic>
      <p:sp>
        <p:nvSpPr>
          <p:cNvPr id="6" name="Text Box 9">
            <a:extLst>
              <a:ext uri="{FF2B5EF4-FFF2-40B4-BE49-F238E27FC236}">
                <a16:creationId xmlns:a16="http://schemas.microsoft.com/office/drawing/2014/main" id="{DC66B200-123D-4187-A7DC-0454EC7A578D}"/>
              </a:ext>
            </a:extLst>
          </p:cNvPr>
          <p:cNvSpPr txBox="1">
            <a:spLocks noChangeArrowheads="1"/>
          </p:cNvSpPr>
          <p:nvPr/>
        </p:nvSpPr>
        <p:spPr bwMode="auto">
          <a:xfrm>
            <a:off x="296005" y="1648427"/>
            <a:ext cx="855198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80000"/>
              </a:lnSpc>
            </a:pPr>
            <a:r>
              <a:rPr lang="es-PR" altLang="es-PR" sz="2600" b="1" dirty="0">
                <a:solidFill>
                  <a:srgbClr val="26263E"/>
                </a:solidFill>
                <a:latin typeface="Arial" panose="020B0604020202020204" pitchFamily="34" charset="0"/>
                <a:cs typeface="Arial" panose="020B0604020202020204" pitchFamily="34" charset="0"/>
              </a:rPr>
              <a:t>Sid Robinson: </a:t>
            </a:r>
            <a:r>
              <a:rPr lang="es-PR" altLang="es-PR" sz="2600" b="1" i="1" dirty="0">
                <a:solidFill>
                  <a:srgbClr val="26263E"/>
                </a:solidFill>
                <a:latin typeface="Arial" panose="020B0604020202020204" pitchFamily="34" charset="0"/>
                <a:cs typeface="Arial" panose="020B0604020202020204" pitchFamily="34" charset="0"/>
              </a:rPr>
              <a:t>Harvard Fatigue Laboratory</a:t>
            </a:r>
            <a:r>
              <a:rPr lang="en-US" altLang="es-PR" sz="2600" b="1" i="1" dirty="0">
                <a:latin typeface="Arial" panose="020B0604020202020204" pitchFamily="34" charset="0"/>
                <a:cs typeface="Arial" panose="020B0604020202020204" pitchFamily="34" charset="0"/>
              </a:rPr>
              <a:t> </a:t>
            </a:r>
            <a:endParaRPr lang="es-PR" altLang="es-PR" sz="2600" b="1" i="1" dirty="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BAEF95A7-5179-4092-A52D-49069C623518}"/>
              </a:ext>
            </a:extLst>
          </p:cNvPr>
          <p:cNvSpPr>
            <a:spLocks noChangeArrowheads="1"/>
          </p:cNvSpPr>
          <p:nvPr/>
        </p:nvSpPr>
        <p:spPr bwMode="auto">
          <a:xfrm>
            <a:off x="935595" y="759070"/>
            <a:ext cx="7272808" cy="84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2600" dirty="0">
                <a:solidFill>
                  <a:srgbClr val="484876"/>
                </a:solidFill>
                <a:effectLst>
                  <a:outerShdw blurRad="38100" dist="38100" dir="2700000" algn="tl">
                    <a:srgbClr val="C0C0C0"/>
                  </a:outerShdw>
                </a:effectLst>
                <a:latin typeface="Arial Black" pitchFamily="34" charset="0"/>
              </a:rPr>
              <a:t>TRASFONDO HISTÓRICO:</a:t>
            </a:r>
          </a:p>
          <a:p>
            <a:pPr algn="ctr">
              <a:defRPr/>
            </a:pPr>
            <a:r>
              <a:rPr lang="en-US" altLang="es-PR" sz="2600" i="1" dirty="0">
                <a:solidFill>
                  <a:srgbClr val="484876"/>
                </a:solidFill>
                <a:effectLst>
                  <a:outerShdw blurRad="38100" dist="38100" dir="2700000" algn="tl">
                    <a:srgbClr val="C0C0C0"/>
                  </a:outerShdw>
                </a:effectLst>
                <a:latin typeface="Arial Black" pitchFamily="34" charset="0"/>
              </a:rPr>
              <a:t>DE LA FISIOLOGÍA DEL EJERCICIO</a:t>
            </a:r>
          </a:p>
        </p:txBody>
      </p:sp>
    </p:spTree>
    <p:extLst>
      <p:ext uri="{BB962C8B-B14F-4D97-AF65-F5344CB8AC3E}">
        <p14:creationId xmlns:p14="http://schemas.microsoft.com/office/powerpoint/2010/main" val="4079427342"/>
      </p:ext>
    </p:extLst>
  </p:cSld>
  <p:clrMapOvr>
    <a:masterClrMapping/>
  </p:clrMapOvr>
  <p:transition spd="slow">
    <p:comb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825" y="0"/>
            <a:ext cx="104362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p:cNvSpPr>
          <p:nvPr/>
        </p:nvSpPr>
        <p:spPr bwMode="auto">
          <a:xfrm>
            <a:off x="107950" y="2779713"/>
            <a:ext cx="88201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40000"/>
              </a:lnSpc>
              <a:defRPr/>
            </a:pPr>
            <a:r>
              <a:rPr lang="es-PR" altLang="es-PR" sz="8100" dirty="0">
                <a:solidFill>
                  <a:srgbClr val="006600"/>
                </a:solidFill>
                <a:effectLst>
                  <a:outerShdw blurRad="38100" dist="38100" dir="2700000" algn="tl">
                    <a:srgbClr val="C0C0C0"/>
                  </a:outerShdw>
                </a:effectLst>
                <a:latin typeface="Arial Black" panose="020B0A04020102020204" pitchFamily="34" charset="0"/>
                <a:cs typeface="Arial" panose="020B0604020202020204" pitchFamily="34" charset="0"/>
              </a:rPr>
              <a:t>GRACIAS</a:t>
            </a:r>
            <a:endParaRPr lang="es-PR" altLang="es-PR" sz="8100" i="1" dirty="0">
              <a:solidFill>
                <a:srgbClr val="0066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wipe dir="u"/>
    <p:sndAc>
      <p:stSnd>
        <p:snd r:embed="rId4" name="whoosh.wav"/>
      </p:stSnd>
    </p:sndAc>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7463" y="-100013"/>
            <a:ext cx="10467976"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p:cNvSpPr>
          <p:nvPr/>
        </p:nvSpPr>
        <p:spPr bwMode="auto">
          <a:xfrm>
            <a:off x="107950" y="2779713"/>
            <a:ext cx="88201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140000"/>
              </a:lnSpc>
              <a:defRPr/>
            </a:pPr>
            <a:r>
              <a:rPr lang="es-PR" sz="8100" dirty="0">
                <a:solidFill>
                  <a:srgbClr val="FFFF00"/>
                </a:solidFill>
                <a:effectLst>
                  <a:outerShdw blurRad="38100" dist="38100" dir="2700000" algn="tl">
                    <a:srgbClr val="C0C0C0"/>
                  </a:outerShdw>
                </a:effectLst>
                <a:latin typeface="Arial Black" pitchFamily="34" charset="0"/>
                <a:cs typeface="Arial" charset="0"/>
              </a:rPr>
              <a:t>¿PREGUNTAS?</a:t>
            </a:r>
            <a:endParaRPr lang="es-PR" sz="8100" i="1" dirty="0">
              <a:solidFill>
                <a:srgbClr val="FFFF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pull dir="d"/>
    <p:sndAc>
      <p:stSnd>
        <p:snd r:embed="rId4" name="whoosh.wav"/>
      </p:stSnd>
    </p:sndAc>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p:cNvSpPr>
          <p:nvPr/>
        </p:nvSpPr>
        <p:spPr bwMode="auto">
          <a:xfrm>
            <a:off x="2916238" y="836613"/>
            <a:ext cx="52562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defRPr/>
            </a:pPr>
            <a:r>
              <a:rPr lang="es-PR" altLang="es-PR" sz="6000" dirty="0">
                <a:solidFill>
                  <a:srgbClr val="484876"/>
                </a:solidFill>
                <a:effectLst>
                  <a:outerShdw blurRad="38100" dist="38100" dir="2700000" algn="tl">
                    <a:srgbClr val="C0C0C0"/>
                  </a:outerShdw>
                </a:effectLst>
                <a:latin typeface="Arial Black" pitchFamily="34" charset="0"/>
                <a:cs typeface="Arial" charset="0"/>
              </a:rPr>
              <a:t>CONTACTO:</a:t>
            </a:r>
          </a:p>
        </p:txBody>
      </p:sp>
      <p:sp>
        <p:nvSpPr>
          <p:cNvPr id="206851" name="Text Box 5"/>
          <p:cNvSpPr txBox="1">
            <a:spLocks noChangeArrowheads="1"/>
          </p:cNvSpPr>
          <p:nvPr/>
        </p:nvSpPr>
        <p:spPr bwMode="auto">
          <a:xfrm>
            <a:off x="762000" y="2271713"/>
            <a:ext cx="8058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Correo electrónico:</a:t>
            </a:r>
            <a:endParaRPr lang="en-US" altLang="es-PR" sz="2800" b="1" i="1">
              <a:latin typeface="Arial" panose="020B0604020202020204" pitchFamily="34" charset="0"/>
            </a:endParaRPr>
          </a:p>
        </p:txBody>
      </p:sp>
      <p:pic>
        <p:nvPicPr>
          <p:cNvPr id="206852"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00" y="2338388"/>
            <a:ext cx="400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Text Box 5"/>
          <p:cNvSpPr txBox="1">
            <a:spLocks noChangeArrowheads="1"/>
          </p:cNvSpPr>
          <p:nvPr/>
        </p:nvSpPr>
        <p:spPr bwMode="auto">
          <a:xfrm>
            <a:off x="798513" y="3482975"/>
            <a:ext cx="614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Dirección y Teléfono:</a:t>
            </a:r>
            <a:endParaRPr lang="en-US" altLang="es-PR" sz="2800" b="1" i="1">
              <a:latin typeface="Arial" panose="020B0604020202020204" pitchFamily="34" charset="0"/>
            </a:endParaRPr>
          </a:p>
        </p:txBody>
      </p:sp>
      <p:pic>
        <p:nvPicPr>
          <p:cNvPr id="206854"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549650"/>
            <a:ext cx="40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5"/>
          <p:cNvSpPr txBox="1">
            <a:spLocks noChangeArrowheads="1"/>
          </p:cNvSpPr>
          <p:nvPr/>
        </p:nvSpPr>
        <p:spPr bwMode="auto">
          <a:xfrm>
            <a:off x="798513" y="5440363"/>
            <a:ext cx="47069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Página Web:</a:t>
            </a:r>
            <a:endParaRPr lang="en-US" altLang="es-PR" sz="2800" b="1" i="1">
              <a:latin typeface="Arial" panose="020B0604020202020204" pitchFamily="34" charset="0"/>
            </a:endParaRPr>
          </a:p>
        </p:txBody>
      </p:sp>
      <p:pic>
        <p:nvPicPr>
          <p:cNvPr id="206856"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507038"/>
            <a:ext cx="400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7" name="Text Box 5"/>
          <p:cNvSpPr txBox="1">
            <a:spLocks noChangeArrowheads="1"/>
          </p:cNvSpPr>
          <p:nvPr/>
        </p:nvSpPr>
        <p:spPr bwMode="auto">
          <a:xfrm>
            <a:off x="762000" y="2847975"/>
            <a:ext cx="7158038"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elopategui@intermetro.edu</a:t>
            </a:r>
            <a:endParaRPr lang="en-US" altLang="es-PR" sz="2800" b="1" i="1">
              <a:latin typeface="Calibri" panose="020F0502020204030204" pitchFamily="34" charset="0"/>
            </a:endParaRPr>
          </a:p>
        </p:txBody>
      </p:sp>
      <p:sp>
        <p:nvSpPr>
          <p:cNvPr id="206858" name="Text Box 5"/>
          <p:cNvSpPr txBox="1">
            <a:spLocks noChangeArrowheads="1"/>
          </p:cNvSpPr>
          <p:nvPr/>
        </p:nvSpPr>
        <p:spPr bwMode="auto">
          <a:xfrm>
            <a:off x="831850" y="4059238"/>
            <a:ext cx="73406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U</a:t>
            </a:r>
            <a:r>
              <a:rPr lang="en-US" altLang="es-PR" sz="2800" b="1" i="1">
                <a:latin typeface="Calibri" panose="020F0502020204030204" pitchFamily="34" charset="0"/>
              </a:rPr>
              <a:t>niversidad Interamericana de Puerto Rico</a:t>
            </a:r>
          </a:p>
          <a:p>
            <a:pPr>
              <a:lnSpc>
                <a:spcPts val="2800"/>
              </a:lnSpc>
            </a:pPr>
            <a:r>
              <a:rPr lang="en-US" altLang="es-PR" sz="2800" i="1">
                <a:latin typeface="Calibri" panose="020F0502020204030204" pitchFamily="34" charset="0"/>
              </a:rPr>
              <a:t>Recinto Metropolitano</a:t>
            </a:r>
            <a:endParaRPr lang="en-US" altLang="es-PR" sz="2800" b="1" i="1">
              <a:latin typeface="Calibri" panose="020F0502020204030204" pitchFamily="34" charset="0"/>
            </a:endParaRPr>
          </a:p>
          <a:p>
            <a:pPr>
              <a:lnSpc>
                <a:spcPts val="2800"/>
              </a:lnSpc>
            </a:pPr>
            <a:r>
              <a:rPr lang="en-US" altLang="es-PR" sz="2800" i="1">
                <a:latin typeface="Calibri" panose="020F0502020204030204" pitchFamily="34" charset="0"/>
              </a:rPr>
              <a:t>Tel: 787-250-1912, X2286, 2245</a:t>
            </a:r>
            <a:endParaRPr lang="en-US" altLang="es-PR" sz="2800" b="1" i="1">
              <a:latin typeface="Calibri" panose="020F0502020204030204" pitchFamily="34" charset="0"/>
            </a:endParaRPr>
          </a:p>
        </p:txBody>
      </p:sp>
      <p:sp>
        <p:nvSpPr>
          <p:cNvPr id="206859" name="Text Box 5"/>
          <p:cNvSpPr txBox="1">
            <a:spLocks noChangeArrowheads="1"/>
          </p:cNvSpPr>
          <p:nvPr/>
        </p:nvSpPr>
        <p:spPr bwMode="auto">
          <a:xfrm>
            <a:off x="831850" y="5997575"/>
            <a:ext cx="7340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www.saludmed.com</a:t>
            </a:r>
            <a:endParaRPr lang="en-US" altLang="es-PR" sz="2800" b="1" i="1">
              <a:latin typeface="Calibri" panose="020F050202020403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810" y="380052"/>
            <a:ext cx="2139990" cy="18476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9846" y="1650616"/>
            <a:ext cx="3036838" cy="23038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168" y="4510175"/>
            <a:ext cx="2592326" cy="1871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spd="slow">
    <p:pull dir="d"/>
    <p:sndAc>
      <p:stSnd>
        <p:snd r:embed="rId4" name="whoosh.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8930"/>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7),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6" name="Text Box 9">
            <a:extLst>
              <a:ext uri="{FF2B5EF4-FFF2-40B4-BE49-F238E27FC236}">
                <a16:creationId xmlns:a16="http://schemas.microsoft.com/office/drawing/2014/main" id="{DC66B200-123D-4187-A7DC-0454EC7A578D}"/>
              </a:ext>
            </a:extLst>
          </p:cNvPr>
          <p:cNvSpPr txBox="1">
            <a:spLocks noChangeArrowheads="1"/>
          </p:cNvSpPr>
          <p:nvPr/>
        </p:nvSpPr>
        <p:spPr bwMode="auto">
          <a:xfrm>
            <a:off x="296005" y="1544364"/>
            <a:ext cx="8551987"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80000"/>
              </a:lnSpc>
            </a:pPr>
            <a:r>
              <a:rPr lang="es-PR" altLang="es-PR" sz="2600" b="1" dirty="0">
                <a:solidFill>
                  <a:srgbClr val="26263E"/>
                </a:solidFill>
                <a:latin typeface="Arial" panose="020B0604020202020204" pitchFamily="34" charset="0"/>
                <a:cs typeface="Arial" panose="020B0604020202020204" pitchFamily="34" charset="0"/>
              </a:rPr>
              <a:t>Espirometría en Circuito Abierto:</a:t>
            </a:r>
          </a:p>
          <a:p>
            <a:pPr algn="ctr">
              <a:lnSpc>
                <a:spcPct val="80000"/>
              </a:lnSpc>
            </a:pPr>
            <a:r>
              <a:rPr lang="es-PR" altLang="es-PR" sz="2600" b="1" i="1" dirty="0">
                <a:solidFill>
                  <a:srgbClr val="26263E"/>
                </a:solidFill>
                <a:latin typeface="Arial" panose="020B0604020202020204" pitchFamily="34" charset="0"/>
                <a:cs typeface="Arial" panose="020B0604020202020204" pitchFamily="34" charset="0"/>
              </a:rPr>
              <a:t>Metodologías Iniciales</a:t>
            </a:r>
            <a:endParaRPr lang="es-PR" altLang="es-PR" sz="2600" b="1" i="1" dirty="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BAEF95A7-5179-4092-A52D-49069C623518}"/>
              </a:ext>
            </a:extLst>
          </p:cNvPr>
          <p:cNvSpPr>
            <a:spLocks noChangeArrowheads="1"/>
          </p:cNvSpPr>
          <p:nvPr/>
        </p:nvSpPr>
        <p:spPr bwMode="auto">
          <a:xfrm>
            <a:off x="935595" y="647819"/>
            <a:ext cx="7272808" cy="84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2600" dirty="0">
                <a:solidFill>
                  <a:srgbClr val="484876"/>
                </a:solidFill>
                <a:effectLst>
                  <a:outerShdw blurRad="38100" dist="38100" dir="2700000" algn="tl">
                    <a:srgbClr val="C0C0C0"/>
                  </a:outerShdw>
                </a:effectLst>
                <a:latin typeface="Arial Black" pitchFamily="34" charset="0"/>
              </a:rPr>
              <a:t>TRASFONDO HISTÓRICO:</a:t>
            </a:r>
          </a:p>
          <a:p>
            <a:pPr algn="ctr">
              <a:defRPr/>
            </a:pPr>
            <a:r>
              <a:rPr lang="en-US" altLang="es-PR" sz="2600" i="1" dirty="0">
                <a:solidFill>
                  <a:srgbClr val="484876"/>
                </a:solidFill>
                <a:effectLst>
                  <a:outerShdw blurRad="38100" dist="38100" dir="2700000" algn="tl">
                    <a:srgbClr val="C0C0C0"/>
                  </a:outerShdw>
                </a:effectLst>
                <a:latin typeface="Arial Black" pitchFamily="34" charset="0"/>
              </a:rPr>
              <a:t>DE LA FISIOLOGÍA DEL EJERCICIO</a:t>
            </a:r>
          </a:p>
        </p:txBody>
      </p:sp>
      <p:pic>
        <p:nvPicPr>
          <p:cNvPr id="4" name="Picture 3" descr="A picture containing text&#10;&#10;Description automatically generated">
            <a:extLst>
              <a:ext uri="{FF2B5EF4-FFF2-40B4-BE49-F238E27FC236}">
                <a16:creationId xmlns:a16="http://schemas.microsoft.com/office/drawing/2014/main" id="{62864B77-D2BC-4213-AA6E-17D7ECD1E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95" y="2343971"/>
            <a:ext cx="8709715" cy="3749325"/>
          </a:xfrm>
          <a:prstGeom prst="rect">
            <a:avLst/>
          </a:prstGeom>
        </p:spPr>
      </p:pic>
    </p:spTree>
    <p:extLst>
      <p:ext uri="{BB962C8B-B14F-4D97-AF65-F5344CB8AC3E}">
        <p14:creationId xmlns:p14="http://schemas.microsoft.com/office/powerpoint/2010/main" val="2885831923"/>
      </p:ext>
    </p:extLst>
  </p:cSld>
  <p:clrMapOvr>
    <a:masterClrMapping/>
  </p:clrMapOvr>
  <p:transition spd="slow">
    <p:comb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7" descr="Fisiologia_Ejercicio_Historia_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764704"/>
            <a:ext cx="7621238"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0570D691-636E-4EE8-BF9F-03A4C62568BF}"/>
              </a:ext>
            </a:extLst>
          </p:cNvPr>
          <p:cNvSpPr txBox="1">
            <a:spLocks noChangeArrowheads="1"/>
          </p:cNvSpPr>
          <p:nvPr/>
        </p:nvSpPr>
        <p:spPr bwMode="auto">
          <a:xfrm>
            <a:off x="361093" y="6098930"/>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7),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Tree>
    <p:custDataLst>
      <p:tags r:id="rId1"/>
    </p:custDataLst>
  </p:cSld>
  <p:clrMapOvr>
    <a:masterClrMapping/>
  </p:clrMapOvr>
  <p:transition spd="slow">
    <p:wipe dir="u"/>
    <p:sndAc>
      <p:stSnd>
        <p:snd r:embed="rId4" name="whoosh.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212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8),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7" name="Rectangle 2">
            <a:extLst>
              <a:ext uri="{FF2B5EF4-FFF2-40B4-BE49-F238E27FC236}">
                <a16:creationId xmlns:a16="http://schemas.microsoft.com/office/drawing/2014/main" id="{BAEF95A7-5179-4092-A52D-49069C623518}"/>
              </a:ext>
            </a:extLst>
          </p:cNvPr>
          <p:cNvSpPr>
            <a:spLocks noChangeArrowheads="1"/>
          </p:cNvSpPr>
          <p:nvPr/>
        </p:nvSpPr>
        <p:spPr bwMode="auto">
          <a:xfrm>
            <a:off x="935595" y="711907"/>
            <a:ext cx="7272808" cy="84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2600" dirty="0">
                <a:solidFill>
                  <a:srgbClr val="484876"/>
                </a:solidFill>
                <a:effectLst>
                  <a:outerShdw blurRad="38100" dist="38100" dir="2700000" algn="tl">
                    <a:srgbClr val="C0C0C0"/>
                  </a:outerShdw>
                </a:effectLst>
                <a:latin typeface="Arial Black" pitchFamily="34" charset="0"/>
              </a:rPr>
              <a:t>TRASFONDO HISTÓRICO:</a:t>
            </a:r>
          </a:p>
          <a:p>
            <a:pPr algn="ctr">
              <a:defRPr/>
            </a:pPr>
            <a:r>
              <a:rPr lang="en-US" altLang="es-PR" sz="2600" i="1" dirty="0">
                <a:solidFill>
                  <a:srgbClr val="484876"/>
                </a:solidFill>
                <a:effectLst>
                  <a:outerShdw blurRad="38100" dist="38100" dir="2700000" algn="tl">
                    <a:srgbClr val="C0C0C0"/>
                  </a:outerShdw>
                </a:effectLst>
                <a:latin typeface="Arial Black" pitchFamily="34" charset="0"/>
              </a:rPr>
              <a:t>DE LA FISIOLOGÍA DEL EJERCICIO</a:t>
            </a:r>
          </a:p>
        </p:txBody>
      </p:sp>
      <p:pic>
        <p:nvPicPr>
          <p:cNvPr id="5" name="Picture 4" descr="A group of men in a room&#10;&#10;Description automatically generated with low confidence">
            <a:extLst>
              <a:ext uri="{FF2B5EF4-FFF2-40B4-BE49-F238E27FC236}">
                <a16:creationId xmlns:a16="http://schemas.microsoft.com/office/drawing/2014/main" id="{F516F611-9FEE-4175-8F18-B426FB283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21" y="2487601"/>
            <a:ext cx="8551986" cy="3434441"/>
          </a:xfrm>
          <a:prstGeom prst="rect">
            <a:avLst/>
          </a:prstGeom>
        </p:spPr>
      </p:pic>
      <p:sp>
        <p:nvSpPr>
          <p:cNvPr id="8" name="Text Box 9">
            <a:extLst>
              <a:ext uri="{FF2B5EF4-FFF2-40B4-BE49-F238E27FC236}">
                <a16:creationId xmlns:a16="http://schemas.microsoft.com/office/drawing/2014/main" id="{2D8F532F-EC53-4FEA-8D5D-744FB105462F}"/>
              </a:ext>
            </a:extLst>
          </p:cNvPr>
          <p:cNvSpPr txBox="1">
            <a:spLocks noChangeArrowheads="1"/>
          </p:cNvSpPr>
          <p:nvPr/>
        </p:nvSpPr>
        <p:spPr bwMode="auto">
          <a:xfrm>
            <a:off x="935595" y="1555543"/>
            <a:ext cx="7272809" cy="81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ts val="2800"/>
              </a:lnSpc>
            </a:pPr>
            <a:r>
              <a:rPr lang="es-PR" altLang="es-PR" sz="2600" b="1" dirty="0">
                <a:solidFill>
                  <a:srgbClr val="660033"/>
                </a:solidFill>
                <a:latin typeface="Verdana Pro Black" panose="020B0A04030504040204" pitchFamily="34" charset="0"/>
                <a:cs typeface="Arial" panose="020B0604020202020204" pitchFamily="34" charset="0"/>
              </a:rPr>
              <a:t>Influencia Escandinava:</a:t>
            </a:r>
          </a:p>
          <a:p>
            <a:pPr algn="ctr">
              <a:lnSpc>
                <a:spcPts val="2800"/>
              </a:lnSpc>
            </a:pPr>
            <a:r>
              <a:rPr lang="es-PR" altLang="es-PR" sz="2600" b="1" i="1" dirty="0">
                <a:solidFill>
                  <a:srgbClr val="26263E"/>
                </a:solidFill>
                <a:latin typeface="Arial" panose="020B0604020202020204" pitchFamily="34" charset="0"/>
                <a:cs typeface="Arial" panose="020B0604020202020204" pitchFamily="34" charset="0"/>
              </a:rPr>
              <a:t>Fisiólogos Daneses Pioneros</a:t>
            </a:r>
            <a:endParaRPr lang="es-PR" altLang="es-PR" sz="2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886112"/>
      </p:ext>
    </p:extLst>
  </p:cSld>
  <p:clrMapOvr>
    <a:masterClrMapping/>
  </p:clrMapOvr>
  <p:transition spd="slow">
    <p:comb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3544"/>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9),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7" name="Rectangle 2">
            <a:extLst>
              <a:ext uri="{FF2B5EF4-FFF2-40B4-BE49-F238E27FC236}">
                <a16:creationId xmlns:a16="http://schemas.microsoft.com/office/drawing/2014/main" id="{BAEF95A7-5179-4092-A52D-49069C623518}"/>
              </a:ext>
            </a:extLst>
          </p:cNvPr>
          <p:cNvSpPr>
            <a:spLocks noChangeArrowheads="1"/>
          </p:cNvSpPr>
          <p:nvPr/>
        </p:nvSpPr>
        <p:spPr bwMode="auto">
          <a:xfrm>
            <a:off x="935595" y="711907"/>
            <a:ext cx="7272808" cy="84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2600" dirty="0">
                <a:solidFill>
                  <a:srgbClr val="484876"/>
                </a:solidFill>
                <a:effectLst>
                  <a:outerShdw blurRad="38100" dist="38100" dir="2700000" algn="tl">
                    <a:srgbClr val="C0C0C0"/>
                  </a:outerShdw>
                </a:effectLst>
                <a:latin typeface="Arial Black" pitchFamily="34" charset="0"/>
              </a:rPr>
              <a:t>TRASFONDO HISTÓRICO:</a:t>
            </a:r>
          </a:p>
          <a:p>
            <a:pPr algn="ctr">
              <a:defRPr/>
            </a:pPr>
            <a:r>
              <a:rPr lang="en-US" altLang="es-PR" sz="2600" i="1" dirty="0">
                <a:solidFill>
                  <a:srgbClr val="484876"/>
                </a:solidFill>
                <a:effectLst>
                  <a:outerShdw blurRad="38100" dist="38100" dir="2700000" algn="tl">
                    <a:srgbClr val="C0C0C0"/>
                  </a:outerShdw>
                </a:effectLst>
                <a:latin typeface="Arial Black" pitchFamily="34" charset="0"/>
              </a:rPr>
              <a:t>DE LA FISIOLOGÍA DEL EJERCICIO</a:t>
            </a:r>
          </a:p>
        </p:txBody>
      </p:sp>
      <p:sp>
        <p:nvSpPr>
          <p:cNvPr id="8" name="Text Box 9">
            <a:extLst>
              <a:ext uri="{FF2B5EF4-FFF2-40B4-BE49-F238E27FC236}">
                <a16:creationId xmlns:a16="http://schemas.microsoft.com/office/drawing/2014/main" id="{609C4E61-1ECC-4ADA-B74B-1A5A33DFCABC}"/>
              </a:ext>
            </a:extLst>
          </p:cNvPr>
          <p:cNvSpPr txBox="1">
            <a:spLocks noChangeArrowheads="1"/>
          </p:cNvSpPr>
          <p:nvPr/>
        </p:nvSpPr>
        <p:spPr bwMode="auto">
          <a:xfrm>
            <a:off x="935594" y="1591969"/>
            <a:ext cx="7272809" cy="81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ts val="2800"/>
              </a:lnSpc>
            </a:pPr>
            <a:r>
              <a:rPr lang="es-PR" altLang="es-PR" sz="2600" b="1" dirty="0">
                <a:solidFill>
                  <a:srgbClr val="660033"/>
                </a:solidFill>
                <a:latin typeface="Verdana Pro Black" panose="020B0A04030504040204" pitchFamily="34" charset="0"/>
                <a:cs typeface="Arial" panose="020B0604020202020204" pitchFamily="34" charset="0"/>
              </a:rPr>
              <a:t>Otros Pioneros e Investigadores:</a:t>
            </a:r>
          </a:p>
          <a:p>
            <a:pPr algn="ctr">
              <a:lnSpc>
                <a:spcPts val="2800"/>
              </a:lnSpc>
            </a:pPr>
            <a:r>
              <a:rPr lang="es-PR" altLang="es-PR" sz="2600" b="1" i="1" dirty="0">
                <a:solidFill>
                  <a:srgbClr val="26263E"/>
                </a:solidFill>
                <a:latin typeface="Arial" panose="020B0604020202020204" pitchFamily="34" charset="0"/>
                <a:cs typeface="Arial" panose="020B0604020202020204" pitchFamily="34" charset="0"/>
              </a:rPr>
              <a:t>Estados Unidos Continentales</a:t>
            </a:r>
            <a:endParaRPr lang="es-PR" altLang="es-PR" sz="2600" b="1" i="1" dirty="0">
              <a:latin typeface="Arial" panose="020B0604020202020204" pitchFamily="34" charset="0"/>
              <a:cs typeface="Arial" panose="020B0604020202020204" pitchFamily="34" charset="0"/>
            </a:endParaRPr>
          </a:p>
        </p:txBody>
      </p:sp>
      <p:pic>
        <p:nvPicPr>
          <p:cNvPr id="4" name="Picture 3" descr="A picture containing text, newspaper&#10;&#10;Description automatically generated">
            <a:extLst>
              <a:ext uri="{FF2B5EF4-FFF2-40B4-BE49-F238E27FC236}">
                <a16:creationId xmlns:a16="http://schemas.microsoft.com/office/drawing/2014/main" id="{05B2AB62-55AE-4A41-9F2F-E861BF193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43" y="2436115"/>
            <a:ext cx="8640762" cy="3657181"/>
          </a:xfrm>
          <a:prstGeom prst="rect">
            <a:avLst/>
          </a:prstGeom>
        </p:spPr>
      </p:pic>
    </p:spTree>
    <p:extLst>
      <p:ext uri="{BB962C8B-B14F-4D97-AF65-F5344CB8AC3E}">
        <p14:creationId xmlns:p14="http://schemas.microsoft.com/office/powerpoint/2010/main" val="1876969684"/>
      </p:ext>
    </p:extLst>
  </p:cSld>
  <p:clrMapOvr>
    <a:masterClrMapping/>
  </p:clrMapOvr>
  <p:transition spd="slow">
    <p:comb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3544"/>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10),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7" name="Rectangle 2">
            <a:extLst>
              <a:ext uri="{FF2B5EF4-FFF2-40B4-BE49-F238E27FC236}">
                <a16:creationId xmlns:a16="http://schemas.microsoft.com/office/drawing/2014/main" id="{BAEF95A7-5179-4092-A52D-49069C623518}"/>
              </a:ext>
            </a:extLst>
          </p:cNvPr>
          <p:cNvSpPr>
            <a:spLocks noChangeArrowheads="1"/>
          </p:cNvSpPr>
          <p:nvPr/>
        </p:nvSpPr>
        <p:spPr bwMode="auto">
          <a:xfrm>
            <a:off x="935595" y="711907"/>
            <a:ext cx="7272808" cy="84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2600" dirty="0">
                <a:solidFill>
                  <a:srgbClr val="484876"/>
                </a:solidFill>
                <a:effectLst>
                  <a:outerShdw blurRad="38100" dist="38100" dir="2700000" algn="tl">
                    <a:srgbClr val="C0C0C0"/>
                  </a:outerShdw>
                </a:effectLst>
                <a:latin typeface="Arial Black" pitchFamily="34" charset="0"/>
              </a:rPr>
              <a:t>TRASFONDO HISTÓRICO:</a:t>
            </a:r>
          </a:p>
          <a:p>
            <a:pPr algn="ctr">
              <a:defRPr/>
            </a:pPr>
            <a:r>
              <a:rPr lang="en-US" altLang="es-PR" sz="2600" i="1" dirty="0">
                <a:solidFill>
                  <a:srgbClr val="484876"/>
                </a:solidFill>
                <a:effectLst>
                  <a:outerShdw blurRad="38100" dist="38100" dir="2700000" algn="tl">
                    <a:srgbClr val="C0C0C0"/>
                  </a:outerShdw>
                </a:effectLst>
                <a:latin typeface="Arial Black" pitchFamily="34" charset="0"/>
              </a:rPr>
              <a:t>DE LA FISIOLOGÍA DEL EJERCICIO</a:t>
            </a:r>
          </a:p>
        </p:txBody>
      </p:sp>
      <p:sp>
        <p:nvSpPr>
          <p:cNvPr id="8" name="Text Box 9">
            <a:extLst>
              <a:ext uri="{FF2B5EF4-FFF2-40B4-BE49-F238E27FC236}">
                <a16:creationId xmlns:a16="http://schemas.microsoft.com/office/drawing/2014/main" id="{609C4E61-1ECC-4ADA-B74B-1A5A33DFCABC}"/>
              </a:ext>
            </a:extLst>
          </p:cNvPr>
          <p:cNvSpPr txBox="1">
            <a:spLocks noChangeArrowheads="1"/>
          </p:cNvSpPr>
          <p:nvPr/>
        </p:nvSpPr>
        <p:spPr bwMode="auto">
          <a:xfrm>
            <a:off x="251520" y="1591969"/>
            <a:ext cx="8496944" cy="81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ts val="2800"/>
              </a:lnSpc>
            </a:pPr>
            <a:r>
              <a:rPr lang="es-PR" altLang="es-PR" sz="2600" b="1" dirty="0">
                <a:solidFill>
                  <a:srgbClr val="660033"/>
                </a:solidFill>
                <a:latin typeface="Verdana Pro Black" panose="020B0A04030504040204" pitchFamily="34" charset="0"/>
                <a:cs typeface="Arial" panose="020B0604020202020204" pitchFamily="34" charset="0"/>
              </a:rPr>
              <a:t>Bioquímica del Ejercicio: </a:t>
            </a:r>
            <a:r>
              <a:rPr lang="es-PR" altLang="es-PR" sz="2600" b="1" i="1" dirty="0">
                <a:solidFill>
                  <a:srgbClr val="660033"/>
                </a:solidFill>
                <a:latin typeface="Verdana Pro Black" panose="020B0A04030504040204" pitchFamily="34" charset="0"/>
                <a:cs typeface="Arial" panose="020B0604020202020204" pitchFamily="34" charset="0"/>
              </a:rPr>
              <a:t>Década – 1960:</a:t>
            </a:r>
          </a:p>
          <a:p>
            <a:pPr algn="ctr">
              <a:lnSpc>
                <a:spcPts val="2800"/>
              </a:lnSpc>
            </a:pPr>
            <a:r>
              <a:rPr lang="es-PR" altLang="es-PR" sz="2600" b="1" i="1" dirty="0">
                <a:solidFill>
                  <a:srgbClr val="26263E"/>
                </a:solidFill>
                <a:latin typeface="Arial" panose="020B0604020202020204" pitchFamily="34" charset="0"/>
                <a:cs typeface="Arial" panose="020B0604020202020204" pitchFamily="34" charset="0"/>
              </a:rPr>
              <a:t>Investigadores Bioquímicos Pioneros</a:t>
            </a:r>
            <a:endParaRPr lang="es-PR" altLang="es-PR" sz="2600" b="1" i="1" dirty="0">
              <a:latin typeface="Arial" panose="020B0604020202020204" pitchFamily="34" charset="0"/>
              <a:cs typeface="Arial" panose="020B0604020202020204" pitchFamily="34" charset="0"/>
            </a:endParaRPr>
          </a:p>
        </p:txBody>
      </p:sp>
      <p:pic>
        <p:nvPicPr>
          <p:cNvPr id="5" name="Picture 4" descr="Graphical user interface, application, website&#10;&#10;Description automatically generated">
            <a:extLst>
              <a:ext uri="{FF2B5EF4-FFF2-40B4-BE49-F238E27FC236}">
                <a16:creationId xmlns:a16="http://schemas.microsoft.com/office/drawing/2014/main" id="{B452AD09-3B1A-4967-BC17-226978784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73" y="2448018"/>
            <a:ext cx="8496944" cy="3566153"/>
          </a:xfrm>
          <a:prstGeom prst="rect">
            <a:avLst/>
          </a:prstGeom>
        </p:spPr>
      </p:pic>
    </p:spTree>
    <p:extLst>
      <p:ext uri="{BB962C8B-B14F-4D97-AF65-F5344CB8AC3E}">
        <p14:creationId xmlns:p14="http://schemas.microsoft.com/office/powerpoint/2010/main" val="3510609842"/>
      </p:ext>
    </p:extLst>
  </p:cSld>
  <p:clrMapOvr>
    <a:masterClrMapping/>
  </p:clrMapOvr>
  <p:transition spd="slow">
    <p:comb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3544"/>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11),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7" name="Rectangle 2">
            <a:extLst>
              <a:ext uri="{FF2B5EF4-FFF2-40B4-BE49-F238E27FC236}">
                <a16:creationId xmlns:a16="http://schemas.microsoft.com/office/drawing/2014/main" id="{BAEF95A7-5179-4092-A52D-49069C623518}"/>
              </a:ext>
            </a:extLst>
          </p:cNvPr>
          <p:cNvSpPr>
            <a:spLocks noChangeArrowheads="1"/>
          </p:cNvSpPr>
          <p:nvPr/>
        </p:nvSpPr>
        <p:spPr bwMode="auto">
          <a:xfrm>
            <a:off x="935595" y="711907"/>
            <a:ext cx="7272808" cy="84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2600" dirty="0">
                <a:solidFill>
                  <a:srgbClr val="484876"/>
                </a:solidFill>
                <a:effectLst>
                  <a:outerShdw blurRad="38100" dist="38100" dir="2700000" algn="tl">
                    <a:srgbClr val="C0C0C0"/>
                  </a:outerShdw>
                </a:effectLst>
                <a:latin typeface="Arial Black" pitchFamily="34" charset="0"/>
              </a:rPr>
              <a:t>TRASFONDO HISTÓRICO:</a:t>
            </a:r>
          </a:p>
          <a:p>
            <a:pPr algn="ctr">
              <a:defRPr/>
            </a:pPr>
            <a:r>
              <a:rPr lang="en-US" altLang="es-PR" sz="2600" i="1" dirty="0">
                <a:solidFill>
                  <a:srgbClr val="484876"/>
                </a:solidFill>
                <a:effectLst>
                  <a:outerShdw blurRad="38100" dist="38100" dir="2700000" algn="tl">
                    <a:srgbClr val="C0C0C0"/>
                  </a:outerShdw>
                </a:effectLst>
                <a:latin typeface="Arial Black" pitchFamily="34" charset="0"/>
              </a:rPr>
              <a:t>DE LA FISIOLOGÍA DEL EJERCICIO</a:t>
            </a:r>
          </a:p>
        </p:txBody>
      </p:sp>
      <p:sp>
        <p:nvSpPr>
          <p:cNvPr id="8" name="Text Box 9">
            <a:extLst>
              <a:ext uri="{FF2B5EF4-FFF2-40B4-BE49-F238E27FC236}">
                <a16:creationId xmlns:a16="http://schemas.microsoft.com/office/drawing/2014/main" id="{609C4E61-1ECC-4ADA-B74B-1A5A33DFCABC}"/>
              </a:ext>
            </a:extLst>
          </p:cNvPr>
          <p:cNvSpPr txBox="1">
            <a:spLocks noChangeArrowheads="1"/>
          </p:cNvSpPr>
          <p:nvPr/>
        </p:nvSpPr>
        <p:spPr bwMode="auto">
          <a:xfrm>
            <a:off x="248938" y="1978188"/>
            <a:ext cx="2880320" cy="368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a:lnSpc>
                <a:spcPts val="2800"/>
              </a:lnSpc>
            </a:pPr>
            <a:r>
              <a:rPr lang="es-ES" altLang="es-PR" sz="2400" b="1" dirty="0">
                <a:solidFill>
                  <a:srgbClr val="660033"/>
                </a:solidFill>
                <a:latin typeface="Verdana Pro Black" panose="020B0A04030504040204" pitchFamily="34" charset="0"/>
                <a:cs typeface="Arial" panose="020B0604020202020204" pitchFamily="34" charset="0"/>
              </a:rPr>
              <a:t>Regulación Molecular</a:t>
            </a:r>
          </a:p>
          <a:p>
            <a:pPr algn="r">
              <a:lnSpc>
                <a:spcPts val="2800"/>
              </a:lnSpc>
            </a:pPr>
            <a:r>
              <a:rPr lang="es-ES" altLang="es-PR" sz="2400" b="1" dirty="0">
                <a:solidFill>
                  <a:srgbClr val="660033"/>
                </a:solidFill>
                <a:latin typeface="Verdana Pro Black" panose="020B0A04030504040204" pitchFamily="34" charset="0"/>
                <a:cs typeface="Arial" panose="020B0604020202020204" pitchFamily="34" charset="0"/>
              </a:rPr>
              <a:t>de las Características y Funciones  de las Fibras Musculares:</a:t>
            </a:r>
            <a:endParaRPr lang="es-PR" altLang="es-PR" sz="2400" b="1" i="1" dirty="0">
              <a:solidFill>
                <a:srgbClr val="660033"/>
              </a:solidFill>
              <a:latin typeface="Verdana Pro Black" panose="020B0A04030504040204" pitchFamily="34" charset="0"/>
              <a:cs typeface="Arial" panose="020B0604020202020204" pitchFamily="34" charset="0"/>
            </a:endParaRPr>
          </a:p>
          <a:p>
            <a:pPr algn="r">
              <a:lnSpc>
                <a:spcPts val="2800"/>
              </a:lnSpc>
            </a:pPr>
            <a:r>
              <a:rPr lang="es-PR" altLang="es-PR" sz="2400" b="1" i="1" dirty="0">
                <a:solidFill>
                  <a:srgbClr val="26263E"/>
                </a:solidFill>
                <a:latin typeface="Arial" panose="020B0604020202020204" pitchFamily="34" charset="0"/>
                <a:cs typeface="Arial" panose="020B0604020202020204" pitchFamily="34" charset="0"/>
              </a:rPr>
              <a:t>Fisiólogos Investigadores Pioneros</a:t>
            </a:r>
            <a:endParaRPr lang="es-PR" altLang="es-PR" sz="2400" b="1" i="1" dirty="0">
              <a:latin typeface="Arial" panose="020B0604020202020204" pitchFamily="34" charset="0"/>
              <a:cs typeface="Arial" panose="020B0604020202020204" pitchFamily="34" charset="0"/>
            </a:endParaRPr>
          </a:p>
        </p:txBody>
      </p:sp>
      <p:pic>
        <p:nvPicPr>
          <p:cNvPr id="4" name="Picture 3" descr="A picture containing text, person, posing&#10;&#10;Description automatically generated">
            <a:extLst>
              <a:ext uri="{FF2B5EF4-FFF2-40B4-BE49-F238E27FC236}">
                <a16:creationId xmlns:a16="http://schemas.microsoft.com/office/drawing/2014/main" id="{5BC49152-EC03-4EFE-83C2-F2F6E5FF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274" y="1750964"/>
            <a:ext cx="5475190" cy="4148407"/>
          </a:xfrm>
          <a:prstGeom prst="rect">
            <a:avLst/>
          </a:prstGeom>
        </p:spPr>
      </p:pic>
    </p:spTree>
    <p:extLst>
      <p:ext uri="{BB962C8B-B14F-4D97-AF65-F5344CB8AC3E}">
        <p14:creationId xmlns:p14="http://schemas.microsoft.com/office/powerpoint/2010/main" val="2045601945"/>
      </p:ext>
    </p:extLst>
  </p:cSld>
  <p:clrMapOvr>
    <a:masterClrMapping/>
  </p:clrMapOvr>
  <p:transition spd="slow">
    <p:comb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165552"/>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(pp. 11-12),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8" name="Text Box 9">
            <a:extLst>
              <a:ext uri="{FF2B5EF4-FFF2-40B4-BE49-F238E27FC236}">
                <a16:creationId xmlns:a16="http://schemas.microsoft.com/office/drawing/2014/main" id="{609C4E61-1ECC-4ADA-B74B-1A5A33DFCABC}"/>
              </a:ext>
            </a:extLst>
          </p:cNvPr>
          <p:cNvSpPr txBox="1">
            <a:spLocks noChangeArrowheads="1"/>
          </p:cNvSpPr>
          <p:nvPr/>
        </p:nvSpPr>
        <p:spPr bwMode="auto">
          <a:xfrm>
            <a:off x="539552" y="2996952"/>
            <a:ext cx="8211494" cy="81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ts val="2800"/>
              </a:lnSpc>
            </a:pPr>
            <a:r>
              <a:rPr lang="es-ES" altLang="es-PR" sz="2400" b="1" dirty="0">
                <a:solidFill>
                  <a:srgbClr val="CC0000"/>
                </a:solidFill>
                <a:latin typeface="Verdana Pro Black" panose="020B0A04030504040204" pitchFamily="34" charset="0"/>
                <a:cs typeface="Arial" panose="020B0604020202020204" pitchFamily="34" charset="0"/>
              </a:rPr>
              <a:t>LA ERA DE LOS</a:t>
            </a:r>
          </a:p>
          <a:p>
            <a:pPr algn="ctr">
              <a:lnSpc>
                <a:spcPts val="2800"/>
              </a:lnSpc>
            </a:pPr>
            <a:r>
              <a:rPr lang="es-ES" altLang="es-PR" sz="2400" b="1" i="1" dirty="0">
                <a:solidFill>
                  <a:srgbClr val="CC0000"/>
                </a:solidFill>
                <a:latin typeface="Verdana Pro Black" panose="020B0A04030504040204" pitchFamily="34" charset="0"/>
                <a:cs typeface="Arial" panose="020B0604020202020204" pitchFamily="34" charset="0"/>
              </a:rPr>
              <a:t>DATOS MEGAGENÓMICOS:</a:t>
            </a:r>
            <a:endParaRPr lang="es-PR" altLang="es-PR" sz="2400" b="1" i="1" dirty="0">
              <a:solidFill>
                <a:srgbClr val="CC0000"/>
              </a:solidFill>
              <a:latin typeface="Verdana Pro Black" panose="020B0A04030504040204" pitchFamily="34" charset="0"/>
              <a:cs typeface="Arial" panose="020B0604020202020204" pitchFamily="34" charset="0"/>
            </a:endParaRPr>
          </a:p>
        </p:txBody>
      </p:sp>
      <p:pic>
        <p:nvPicPr>
          <p:cNvPr id="6" name="Picture 23" descr="CURVHEAD">
            <a:extLst>
              <a:ext uri="{FF2B5EF4-FFF2-40B4-BE49-F238E27FC236}">
                <a16:creationId xmlns:a16="http://schemas.microsoft.com/office/drawing/2014/main" id="{9CF6FDA6-B76A-45D4-93FF-888B1E7378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988840"/>
            <a:ext cx="8531386"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7D15B643-D96C-449C-8FFF-EF2839AB28F3}"/>
              </a:ext>
            </a:extLst>
          </p:cNvPr>
          <p:cNvSpPr>
            <a:spLocks/>
          </p:cNvSpPr>
          <p:nvPr/>
        </p:nvSpPr>
        <p:spPr bwMode="auto">
          <a:xfrm>
            <a:off x="501986" y="2043030"/>
            <a:ext cx="8062727" cy="42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18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200" b="0" dirty="0">
                <a:solidFill>
                  <a:srgbClr val="484876"/>
                </a:solidFill>
                <a:effectLst>
                  <a:outerShdw blurRad="38100" dist="38100" dir="2700000" algn="tl">
                    <a:srgbClr val="C0C0C0"/>
                  </a:outerShdw>
                </a:effectLst>
                <a:latin typeface="Arial Black" pitchFamily="34" charset="0"/>
                <a:cs typeface="Arial" charset="0"/>
              </a:rPr>
              <a:t>TRASLACIÓN</a:t>
            </a: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 DE TECNOLOGÍAS GENÉTICAS EN:</a:t>
            </a:r>
          </a:p>
        </p:txBody>
      </p:sp>
      <p:sp>
        <p:nvSpPr>
          <p:cNvPr id="10" name="Title 1">
            <a:extLst>
              <a:ext uri="{FF2B5EF4-FFF2-40B4-BE49-F238E27FC236}">
                <a16:creationId xmlns:a16="http://schemas.microsoft.com/office/drawing/2014/main" id="{C3B61F40-24BF-40F9-9CF8-B05601583B6E}"/>
              </a:ext>
            </a:extLst>
          </p:cNvPr>
          <p:cNvSpPr>
            <a:spLocks/>
          </p:cNvSpPr>
          <p:nvPr/>
        </p:nvSpPr>
        <p:spPr bwMode="auto">
          <a:xfrm>
            <a:off x="3273006" y="728150"/>
            <a:ext cx="5851084" cy="72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TRASFONDO HISTÓRICO – de la</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FISIOLOGÍA DEL EJERCICIO:</a:t>
            </a:r>
          </a:p>
        </p:txBody>
      </p:sp>
      <p:sp>
        <p:nvSpPr>
          <p:cNvPr id="11" name="Title 1">
            <a:extLst>
              <a:ext uri="{FF2B5EF4-FFF2-40B4-BE49-F238E27FC236}">
                <a16:creationId xmlns:a16="http://schemas.microsoft.com/office/drawing/2014/main" id="{3AA6F2BE-50BE-4E16-A33A-F3A5DF12B183}"/>
              </a:ext>
            </a:extLst>
          </p:cNvPr>
          <p:cNvSpPr>
            <a:spLocks/>
          </p:cNvSpPr>
          <p:nvPr/>
        </p:nvSpPr>
        <p:spPr bwMode="auto">
          <a:xfrm>
            <a:off x="3273006" y="1483445"/>
            <a:ext cx="5438649"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FISIOLOGÍA INTEGRATIVA</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2" name="Title 5">
            <a:extLst>
              <a:ext uri="{FF2B5EF4-FFF2-40B4-BE49-F238E27FC236}">
                <a16:creationId xmlns:a16="http://schemas.microsoft.com/office/drawing/2014/main" id="{6DB5F3C6-836D-4C67-8036-A13999756C76}"/>
              </a:ext>
            </a:extLst>
          </p:cNvPr>
          <p:cNvSpPr txBox="1">
            <a:spLocks/>
          </p:cNvSpPr>
          <p:nvPr/>
        </p:nvSpPr>
        <p:spPr bwMode="auto">
          <a:xfrm>
            <a:off x="500161" y="2647771"/>
            <a:ext cx="8211494" cy="371131"/>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4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DIAGNÓSTICOS PREDICTORES O TERAPIAS</a:t>
            </a:r>
          </a:p>
        </p:txBody>
      </p:sp>
      <p:sp>
        <p:nvSpPr>
          <p:cNvPr id="13" name="Text Box 9">
            <a:extLst>
              <a:ext uri="{FF2B5EF4-FFF2-40B4-BE49-F238E27FC236}">
                <a16:creationId xmlns:a16="http://schemas.microsoft.com/office/drawing/2014/main" id="{8C8449B8-CB0E-4302-9DB5-11E61797502F}"/>
              </a:ext>
            </a:extLst>
          </p:cNvPr>
          <p:cNvSpPr txBox="1">
            <a:spLocks noChangeArrowheads="1"/>
          </p:cNvSpPr>
          <p:nvPr/>
        </p:nvSpPr>
        <p:spPr bwMode="auto">
          <a:xfrm>
            <a:off x="485997" y="3769682"/>
            <a:ext cx="8211494" cy="45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ts val="2800"/>
              </a:lnSpc>
            </a:pPr>
            <a:r>
              <a:rPr lang="es-ES" altLang="es-PR" sz="2400" b="1" dirty="0">
                <a:solidFill>
                  <a:srgbClr val="630086"/>
                </a:solidFill>
                <a:latin typeface="Verdana Pro Black" panose="020B0A04030504040204" pitchFamily="34" charset="0"/>
                <a:cs typeface="Arial" panose="020B0604020202020204" pitchFamily="34" charset="0"/>
              </a:rPr>
              <a:t>RETO:</a:t>
            </a:r>
            <a:endParaRPr lang="es-PR" altLang="es-PR" sz="2400" b="1" i="1" dirty="0">
              <a:latin typeface="Arial" panose="020B0604020202020204" pitchFamily="34" charset="0"/>
              <a:cs typeface="Arial" panose="020B0604020202020204" pitchFamily="34" charset="0"/>
            </a:endParaRPr>
          </a:p>
        </p:txBody>
      </p:sp>
      <p:sp>
        <p:nvSpPr>
          <p:cNvPr id="16" name="Text Box 9">
            <a:extLst>
              <a:ext uri="{FF2B5EF4-FFF2-40B4-BE49-F238E27FC236}">
                <a16:creationId xmlns:a16="http://schemas.microsoft.com/office/drawing/2014/main" id="{A33291ED-4F10-4530-B92B-3D631E5D266E}"/>
              </a:ext>
            </a:extLst>
          </p:cNvPr>
          <p:cNvSpPr txBox="1">
            <a:spLocks noChangeArrowheads="1"/>
          </p:cNvSpPr>
          <p:nvPr/>
        </p:nvSpPr>
        <p:spPr bwMode="auto">
          <a:xfrm>
            <a:off x="786456" y="4168345"/>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ES" altLang="es-PR" sz="2800" b="1" dirty="0">
                <a:solidFill>
                  <a:srgbClr val="26263E"/>
                </a:solidFill>
                <a:latin typeface="Arial" panose="020B0604020202020204" pitchFamily="34" charset="0"/>
                <a:cs typeface="Arial" panose="020B0604020202020204" pitchFamily="34" charset="0"/>
              </a:rPr>
              <a:t>Incorporar hallazgos investigativos claves y la biología molecular</a:t>
            </a:r>
            <a:endParaRPr lang="es-PR" altLang="es-PR" sz="2800" b="1" dirty="0">
              <a:solidFill>
                <a:srgbClr val="26263E"/>
              </a:solidFill>
              <a:latin typeface="Arial" panose="020B0604020202020204" pitchFamily="34" charset="0"/>
              <a:cs typeface="Arial" panose="020B0604020202020204" pitchFamily="34" charset="0"/>
            </a:endParaRPr>
          </a:p>
        </p:txBody>
      </p:sp>
      <p:pic>
        <p:nvPicPr>
          <p:cNvPr id="17" name="Picture 10" descr="PntBlue1">
            <a:extLst>
              <a:ext uri="{FF2B5EF4-FFF2-40B4-BE49-F238E27FC236}">
                <a16:creationId xmlns:a16="http://schemas.microsoft.com/office/drawing/2014/main" id="{D3F113C9-0B82-410B-ABE0-F9EFC79BEE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149080"/>
            <a:ext cx="486635" cy="4435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
            <a:extLst>
              <a:ext uri="{FF2B5EF4-FFF2-40B4-BE49-F238E27FC236}">
                <a16:creationId xmlns:a16="http://schemas.microsoft.com/office/drawing/2014/main" id="{AEDFAAB3-F278-49B1-87A3-87A36EF37E3E}"/>
              </a:ext>
            </a:extLst>
          </p:cNvPr>
          <p:cNvSpPr txBox="1">
            <a:spLocks noChangeArrowheads="1"/>
          </p:cNvSpPr>
          <p:nvPr/>
        </p:nvSpPr>
        <p:spPr bwMode="auto">
          <a:xfrm>
            <a:off x="786455" y="5051366"/>
            <a:ext cx="8021496"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Examinar cómo interactúan los patones de comportamiento (e.g., AF) con las variaciones genéticas y su influencia </a:t>
            </a:r>
            <a:r>
              <a:rPr lang="es-PR" altLang="es-PR" sz="2800" b="1" dirty="0" err="1">
                <a:solidFill>
                  <a:srgbClr val="26263E"/>
                </a:solidFill>
                <a:latin typeface="Arial" panose="020B0604020202020204" pitchFamily="34" charset="0"/>
                <a:cs typeface="Arial" panose="020B0604020202020204" pitchFamily="34" charset="0"/>
              </a:rPr>
              <a:t>sobree</a:t>
            </a:r>
            <a:r>
              <a:rPr lang="es-PR" altLang="es-PR" sz="2800" b="1" dirty="0">
                <a:solidFill>
                  <a:srgbClr val="26263E"/>
                </a:solidFill>
                <a:latin typeface="Arial" panose="020B0604020202020204" pitchFamily="34" charset="0"/>
                <a:cs typeface="Arial" panose="020B0604020202020204" pitchFamily="34" charset="0"/>
              </a:rPr>
              <a:t> la salud</a:t>
            </a:r>
          </a:p>
        </p:txBody>
      </p:sp>
      <p:pic>
        <p:nvPicPr>
          <p:cNvPr id="19" name="Picture 10" descr="PntBlue1">
            <a:extLst>
              <a:ext uri="{FF2B5EF4-FFF2-40B4-BE49-F238E27FC236}">
                <a16:creationId xmlns:a16="http://schemas.microsoft.com/office/drawing/2014/main" id="{7CE1AC53-885B-4AD1-AE09-415F8990BC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648" y="5013176"/>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9D04DE-AAD7-48BD-BBEF-A363D7471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09" y="519513"/>
            <a:ext cx="2592288" cy="1334648"/>
          </a:xfrm>
          <a:prstGeom prst="rect">
            <a:avLst/>
          </a:prstGeom>
          <a:effectLst>
            <a:softEdge rad="127000"/>
          </a:effectLst>
        </p:spPr>
      </p:pic>
    </p:spTree>
    <p:extLst>
      <p:ext uri="{BB962C8B-B14F-4D97-AF65-F5344CB8AC3E}">
        <p14:creationId xmlns:p14="http://schemas.microsoft.com/office/powerpoint/2010/main" val="942632297"/>
      </p:ext>
    </p:extLst>
  </p:cSld>
  <p:clrMapOvr>
    <a:masterClrMapping/>
  </p:clrMapOvr>
  <p:transition spd="slow">
    <p:comb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91580" y="764705"/>
            <a:ext cx="75608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s-ES" altLang="es-PR" sz="2800" dirty="0">
                <a:solidFill>
                  <a:srgbClr val="484876"/>
                </a:solidFill>
                <a:effectLst>
                  <a:outerShdw blurRad="38100" dist="38100" dir="2700000" algn="tl">
                    <a:srgbClr val="C0C0C0"/>
                  </a:outerShdw>
                </a:effectLst>
                <a:latin typeface="Arial Black" pitchFamily="34" charset="0"/>
              </a:rPr>
              <a:t>UNA INTRODUCCIÓN AL EJERCICIO</a:t>
            </a:r>
          </a:p>
          <a:p>
            <a:pPr algn="ctr">
              <a:defRPr/>
            </a:pPr>
            <a:r>
              <a:rPr lang="es-ES" altLang="es-PR" sz="2800" dirty="0">
                <a:solidFill>
                  <a:srgbClr val="484876"/>
                </a:solidFill>
                <a:effectLst>
                  <a:outerShdw blurRad="38100" dist="38100" dir="2700000" algn="tl">
                    <a:srgbClr val="C0C0C0"/>
                  </a:outerShdw>
                </a:effectLst>
                <a:latin typeface="Arial Black" pitchFamily="34" charset="0"/>
              </a:rPr>
              <a:t>Y A LA FISIOLOGÍA DEL DEPORTE</a:t>
            </a:r>
            <a:endParaRPr lang="en-US" altLang="es-PR" sz="2800" dirty="0">
              <a:solidFill>
                <a:srgbClr val="484876"/>
              </a:solidFill>
              <a:effectLst>
                <a:outerShdw blurRad="38100" dist="38100" dir="2700000" algn="tl">
                  <a:srgbClr val="C0C0C0"/>
                </a:outerShdw>
              </a:effectLst>
              <a:latin typeface="Arial Black" pitchFamily="34" charset="0"/>
            </a:endParaRPr>
          </a:p>
        </p:txBody>
      </p:sp>
      <p:sp>
        <p:nvSpPr>
          <p:cNvPr id="83972" name="Text Box 6"/>
          <p:cNvSpPr txBox="1">
            <a:spLocks noChangeArrowheads="1"/>
          </p:cNvSpPr>
          <p:nvPr/>
        </p:nvSpPr>
        <p:spPr bwMode="auto">
          <a:xfrm>
            <a:off x="252412" y="6021388"/>
            <a:ext cx="87120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xx),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a:t>
            </a:r>
          </a:p>
        </p:txBody>
      </p:sp>
      <p:pic>
        <p:nvPicPr>
          <p:cNvPr id="7" name="Picture 6" descr="A picture containing person, indoor&#10;&#10;Description automatically generated">
            <a:extLst>
              <a:ext uri="{FF2B5EF4-FFF2-40B4-BE49-F238E27FC236}">
                <a16:creationId xmlns:a16="http://schemas.microsoft.com/office/drawing/2014/main" id="{C59D489D-5ADB-4C86-BFD0-2BB319D17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680" y="1628800"/>
            <a:ext cx="4463544" cy="4261906"/>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3544"/>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12),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6" name="Text Box 9">
            <a:extLst>
              <a:ext uri="{FF2B5EF4-FFF2-40B4-BE49-F238E27FC236}">
                <a16:creationId xmlns:a16="http://schemas.microsoft.com/office/drawing/2014/main" id="{050A6435-E8D3-4E29-BF8E-29530466974A}"/>
              </a:ext>
            </a:extLst>
          </p:cNvPr>
          <p:cNvSpPr txBox="1">
            <a:spLocks noChangeArrowheads="1"/>
          </p:cNvSpPr>
          <p:nvPr/>
        </p:nvSpPr>
        <p:spPr bwMode="auto">
          <a:xfrm>
            <a:off x="467544" y="3255350"/>
            <a:ext cx="8211494" cy="81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ts val="2800"/>
              </a:lnSpc>
            </a:pPr>
            <a:r>
              <a:rPr lang="es-ES" altLang="es-PR" sz="2400" b="1" dirty="0">
                <a:solidFill>
                  <a:srgbClr val="CC0000"/>
                </a:solidFill>
                <a:latin typeface="Verdana Pro Black" panose="020B0A04030504040204" pitchFamily="34" charset="0"/>
                <a:cs typeface="Arial" panose="020B0604020202020204" pitchFamily="34" charset="0"/>
              </a:rPr>
              <a:t>PROBLEMAS BASADOS EN POBLACIONES</a:t>
            </a:r>
          </a:p>
          <a:p>
            <a:pPr algn="ctr">
              <a:lnSpc>
                <a:spcPts val="2800"/>
              </a:lnSpc>
            </a:pPr>
            <a:r>
              <a:rPr lang="es-ES" altLang="es-PR" sz="2400" b="1" i="1" dirty="0">
                <a:solidFill>
                  <a:srgbClr val="CC0000"/>
                </a:solidFill>
                <a:latin typeface="Verdana Pro Black" panose="020B0A04030504040204" pitchFamily="34" charset="0"/>
                <a:cs typeface="Arial" panose="020B0604020202020204" pitchFamily="34" charset="0"/>
              </a:rPr>
              <a:t>PROP</a:t>
            </a:r>
            <a:r>
              <a:rPr lang="es-ES_tradnl" altLang="es-PR" sz="2400" b="1" i="1" dirty="0">
                <a:solidFill>
                  <a:srgbClr val="CC0000"/>
                </a:solidFill>
                <a:latin typeface="Verdana Pro Black" panose="020B0A04030504040204" pitchFamily="34" charset="0"/>
                <a:cs typeface="Arial" panose="020B0604020202020204" pitchFamily="34" charset="0"/>
              </a:rPr>
              <a:t>ÓSITO</a:t>
            </a:r>
            <a:r>
              <a:rPr lang="es-ES" altLang="es-PR" sz="2400" b="1" i="1" dirty="0">
                <a:solidFill>
                  <a:srgbClr val="CC0000"/>
                </a:solidFill>
                <a:latin typeface="Verdana Pro Black" panose="020B0A04030504040204" pitchFamily="34" charset="0"/>
                <a:cs typeface="Arial" panose="020B0604020202020204" pitchFamily="34" charset="0"/>
              </a:rPr>
              <a:t>: Cambios en la P</a:t>
            </a:r>
            <a:r>
              <a:rPr lang="en-US" altLang="es-PR" sz="2400" b="1" i="1" dirty="0" err="1">
                <a:solidFill>
                  <a:srgbClr val="CC0000"/>
                </a:solidFill>
                <a:latin typeface="Verdana Pro Black" panose="020B0A04030504040204" pitchFamily="34" charset="0"/>
                <a:cs typeface="Arial" panose="020B0604020202020204" pitchFamily="34" charset="0"/>
              </a:rPr>
              <a:t>ráctica</a:t>
            </a:r>
            <a:r>
              <a:rPr lang="en-US" altLang="es-PR" sz="2400" b="1" i="1" dirty="0">
                <a:solidFill>
                  <a:srgbClr val="CC0000"/>
                </a:solidFill>
                <a:latin typeface="Verdana Pro Black" panose="020B0A04030504040204" pitchFamily="34" charset="0"/>
                <a:cs typeface="Arial" panose="020B0604020202020204" pitchFamily="34" charset="0"/>
              </a:rPr>
              <a:t> </a:t>
            </a:r>
            <a:r>
              <a:rPr lang="en-US" altLang="es-PR" sz="2400" b="1" i="1" dirty="0" err="1">
                <a:solidFill>
                  <a:srgbClr val="CC0000"/>
                </a:solidFill>
                <a:latin typeface="Verdana Pro Black" panose="020B0A04030504040204" pitchFamily="34" charset="0"/>
                <a:cs typeface="Arial" panose="020B0604020202020204" pitchFamily="34" charset="0"/>
              </a:rPr>
              <a:t>Clínica</a:t>
            </a:r>
            <a:endParaRPr lang="es-PR" altLang="es-PR" sz="2400" b="1" i="1" dirty="0">
              <a:solidFill>
                <a:srgbClr val="CC0000"/>
              </a:solidFill>
              <a:latin typeface="Verdana Pro Black" panose="020B0A04030504040204" pitchFamily="34" charset="0"/>
              <a:cs typeface="Arial" panose="020B0604020202020204" pitchFamily="34" charset="0"/>
            </a:endParaRPr>
          </a:p>
        </p:txBody>
      </p:sp>
      <p:pic>
        <p:nvPicPr>
          <p:cNvPr id="9" name="Picture 23" descr="CURVHEAD">
            <a:extLst>
              <a:ext uri="{FF2B5EF4-FFF2-40B4-BE49-F238E27FC236}">
                <a16:creationId xmlns:a16="http://schemas.microsoft.com/office/drawing/2014/main" id="{B6B6619F-3FDE-4992-B3E7-AA3AA8B130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2704" y="2132856"/>
            <a:ext cx="522214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1C8FE8EB-4B65-4F1F-94FF-C972CD401F24}"/>
              </a:ext>
            </a:extLst>
          </p:cNvPr>
          <p:cNvSpPr>
            <a:spLocks/>
          </p:cNvSpPr>
          <p:nvPr/>
        </p:nvSpPr>
        <p:spPr bwMode="auto">
          <a:xfrm>
            <a:off x="3222704" y="2187046"/>
            <a:ext cx="5112568" cy="42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18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FISIOLOGÍA TRASLACIONAL:</a:t>
            </a:r>
          </a:p>
        </p:txBody>
      </p:sp>
      <p:sp>
        <p:nvSpPr>
          <p:cNvPr id="11" name="Title 1">
            <a:extLst>
              <a:ext uri="{FF2B5EF4-FFF2-40B4-BE49-F238E27FC236}">
                <a16:creationId xmlns:a16="http://schemas.microsoft.com/office/drawing/2014/main" id="{9DD15952-C2E8-4360-82BE-D49FAB35D3DF}"/>
              </a:ext>
            </a:extLst>
          </p:cNvPr>
          <p:cNvSpPr>
            <a:spLocks/>
          </p:cNvSpPr>
          <p:nvPr/>
        </p:nvSpPr>
        <p:spPr bwMode="auto">
          <a:xfrm>
            <a:off x="3257420" y="728150"/>
            <a:ext cx="5851084" cy="72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TRASFONDO HISTÓRICO – de la</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FISIOLOGÍA DEL EJERCICIO:</a:t>
            </a:r>
          </a:p>
        </p:txBody>
      </p:sp>
      <p:sp>
        <p:nvSpPr>
          <p:cNvPr id="12" name="Title 1">
            <a:extLst>
              <a:ext uri="{FF2B5EF4-FFF2-40B4-BE49-F238E27FC236}">
                <a16:creationId xmlns:a16="http://schemas.microsoft.com/office/drawing/2014/main" id="{7A87E30F-30D7-4A84-9FA2-21BEE6D2DE2F}"/>
              </a:ext>
            </a:extLst>
          </p:cNvPr>
          <p:cNvSpPr>
            <a:spLocks/>
          </p:cNvSpPr>
          <p:nvPr/>
        </p:nvSpPr>
        <p:spPr bwMode="auto">
          <a:xfrm>
            <a:off x="3257420" y="1555453"/>
            <a:ext cx="5438649"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FISIOLOGÍA INTEGRATIVA</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3" name="Title 5">
            <a:extLst>
              <a:ext uri="{FF2B5EF4-FFF2-40B4-BE49-F238E27FC236}">
                <a16:creationId xmlns:a16="http://schemas.microsoft.com/office/drawing/2014/main" id="{29413A33-3110-45D5-A848-376C6D758EE2}"/>
              </a:ext>
            </a:extLst>
          </p:cNvPr>
          <p:cNvSpPr txBox="1">
            <a:spLocks/>
          </p:cNvSpPr>
          <p:nvPr/>
        </p:nvSpPr>
        <p:spPr bwMode="auto">
          <a:xfrm>
            <a:off x="4312540" y="2861072"/>
            <a:ext cx="3042469" cy="371131"/>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4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APLICACIONES</a:t>
            </a:r>
            <a:r>
              <a:rPr lang="en-US" altLang="es-PR" sz="24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t>
            </a:r>
            <a:endParaRPr lang="es-PR" altLang="es-PR" sz="24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17" name="Text Box 4">
            <a:extLst>
              <a:ext uri="{FF2B5EF4-FFF2-40B4-BE49-F238E27FC236}">
                <a16:creationId xmlns:a16="http://schemas.microsoft.com/office/drawing/2014/main" id="{F6A5C05A-10CF-4943-9716-884F9F095288}"/>
              </a:ext>
            </a:extLst>
          </p:cNvPr>
          <p:cNvSpPr txBox="1">
            <a:spLocks noChangeArrowheads="1"/>
          </p:cNvSpPr>
          <p:nvPr/>
        </p:nvSpPr>
        <p:spPr bwMode="auto">
          <a:xfrm>
            <a:off x="1183576" y="4250199"/>
            <a:ext cx="26683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Envejecimiento</a:t>
            </a:r>
            <a:endParaRPr lang="es-PR" altLang="es-PR" sz="2600" b="1" i="1" dirty="0">
              <a:latin typeface="Arial" panose="020B0604020202020204" pitchFamily="34" charset="0"/>
              <a:cs typeface="Arial" panose="020B0604020202020204" pitchFamily="34" charset="0"/>
            </a:endParaRPr>
          </a:p>
        </p:txBody>
      </p:sp>
      <p:pic>
        <p:nvPicPr>
          <p:cNvPr id="18" name="Picture 5" descr="PntBlue1">
            <a:extLst>
              <a:ext uri="{FF2B5EF4-FFF2-40B4-BE49-F238E27FC236}">
                <a16:creationId xmlns:a16="http://schemas.microsoft.com/office/drawing/2014/main" id="{AA6C775D-0E54-430C-B2A3-87651B41FD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769" y="4207015"/>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9">
            <a:extLst>
              <a:ext uri="{FF2B5EF4-FFF2-40B4-BE49-F238E27FC236}">
                <a16:creationId xmlns:a16="http://schemas.microsoft.com/office/drawing/2014/main" id="{FC1BBA73-954C-4207-A631-2CBBD4A261D4}"/>
              </a:ext>
            </a:extLst>
          </p:cNvPr>
          <p:cNvSpPr txBox="1">
            <a:spLocks noChangeArrowheads="1"/>
          </p:cNvSpPr>
          <p:nvPr/>
        </p:nvSpPr>
        <p:spPr bwMode="auto">
          <a:xfrm>
            <a:off x="1183577" y="4872897"/>
            <a:ext cx="227073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Obesidad</a:t>
            </a:r>
            <a:endParaRPr lang="es-PR" altLang="es-PR" sz="2600" b="1" i="1" dirty="0">
              <a:latin typeface="Arial" panose="020B0604020202020204" pitchFamily="34" charset="0"/>
              <a:cs typeface="Arial" panose="020B0604020202020204" pitchFamily="34" charset="0"/>
            </a:endParaRPr>
          </a:p>
        </p:txBody>
      </p:sp>
      <p:pic>
        <p:nvPicPr>
          <p:cNvPr id="20" name="Picture 10" descr="PntBlue1">
            <a:extLst>
              <a:ext uri="{FF2B5EF4-FFF2-40B4-BE49-F238E27FC236}">
                <a16:creationId xmlns:a16="http://schemas.microsoft.com/office/drawing/2014/main" id="{745B0DA5-6C06-4B2E-A796-02D1D3A9C9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769" y="485508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1">
            <a:extLst>
              <a:ext uri="{FF2B5EF4-FFF2-40B4-BE49-F238E27FC236}">
                <a16:creationId xmlns:a16="http://schemas.microsoft.com/office/drawing/2014/main" id="{49397C00-6AE3-4B35-9CFE-B481125485DC}"/>
              </a:ext>
            </a:extLst>
          </p:cNvPr>
          <p:cNvSpPr txBox="1">
            <a:spLocks noChangeArrowheads="1"/>
          </p:cNvSpPr>
          <p:nvPr/>
        </p:nvSpPr>
        <p:spPr bwMode="auto">
          <a:xfrm>
            <a:off x="1183577" y="5536859"/>
            <a:ext cx="151621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Otros</a:t>
            </a:r>
            <a:endParaRPr lang="es-PR" altLang="es-PR" sz="2600" b="1" i="1" dirty="0">
              <a:latin typeface="Arial" panose="020B0604020202020204" pitchFamily="34" charset="0"/>
              <a:cs typeface="Arial" panose="020B0604020202020204" pitchFamily="34" charset="0"/>
            </a:endParaRPr>
          </a:p>
        </p:txBody>
      </p:sp>
      <p:pic>
        <p:nvPicPr>
          <p:cNvPr id="22" name="Picture 12" descr="PntBlue1">
            <a:extLst>
              <a:ext uri="{FF2B5EF4-FFF2-40B4-BE49-F238E27FC236}">
                <a16:creationId xmlns:a16="http://schemas.microsoft.com/office/drawing/2014/main" id="{DBF586ED-2881-468D-AD3C-B6631B7C82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769" y="5503159"/>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on a stage&#10;&#10;Description automatically generated with medium confidence">
            <a:extLst>
              <a:ext uri="{FF2B5EF4-FFF2-40B4-BE49-F238E27FC236}">
                <a16:creationId xmlns:a16="http://schemas.microsoft.com/office/drawing/2014/main" id="{DAE77BA2-3467-4BD2-98CD-13C3F7189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31" y="740477"/>
            <a:ext cx="3223850" cy="2275659"/>
          </a:xfrm>
          <a:prstGeom prst="rect">
            <a:avLst/>
          </a:prstGeom>
          <a:effectLst>
            <a:softEdge rad="317500"/>
          </a:effectLst>
        </p:spPr>
      </p:pic>
      <p:pic>
        <p:nvPicPr>
          <p:cNvPr id="7" name="Picture 6" descr="A picture containing text&#10;&#10;Description automatically generated">
            <a:extLst>
              <a:ext uri="{FF2B5EF4-FFF2-40B4-BE49-F238E27FC236}">
                <a16:creationId xmlns:a16="http://schemas.microsoft.com/office/drawing/2014/main" id="{F44FC61A-37F6-4CC5-A216-5DB768289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940" y="4007737"/>
            <a:ext cx="4968552" cy="2073831"/>
          </a:xfrm>
          <a:prstGeom prst="rect">
            <a:avLst/>
          </a:prstGeom>
          <a:effectLst>
            <a:softEdge rad="317500"/>
          </a:effectLst>
        </p:spPr>
      </p:pic>
    </p:spTree>
    <p:extLst>
      <p:ext uri="{BB962C8B-B14F-4D97-AF65-F5344CB8AC3E}">
        <p14:creationId xmlns:p14="http://schemas.microsoft.com/office/powerpoint/2010/main" val="3321043219"/>
      </p:ext>
    </p:extLst>
  </p:cSld>
  <p:clrMapOvr>
    <a:masterClrMapping/>
  </p:clrMapOvr>
  <p:transition spd="slow">
    <p:comb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3544"/>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12),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6" name="Text Box 9">
            <a:extLst>
              <a:ext uri="{FF2B5EF4-FFF2-40B4-BE49-F238E27FC236}">
                <a16:creationId xmlns:a16="http://schemas.microsoft.com/office/drawing/2014/main" id="{050A6435-E8D3-4E29-BF8E-29530466974A}"/>
              </a:ext>
            </a:extLst>
          </p:cNvPr>
          <p:cNvSpPr txBox="1">
            <a:spLocks noChangeArrowheads="1"/>
          </p:cNvSpPr>
          <p:nvPr/>
        </p:nvSpPr>
        <p:spPr bwMode="auto">
          <a:xfrm>
            <a:off x="467544" y="3255350"/>
            <a:ext cx="8211494" cy="81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ts val="2800"/>
              </a:lnSpc>
            </a:pPr>
            <a:r>
              <a:rPr lang="es-ES" altLang="es-PR" sz="2400" b="1" dirty="0">
                <a:solidFill>
                  <a:srgbClr val="CC0000"/>
                </a:solidFill>
                <a:latin typeface="Verdana Pro Black" panose="020B0A04030504040204" pitchFamily="34" charset="0"/>
                <a:cs typeface="Arial" panose="020B0604020202020204" pitchFamily="34" charset="0"/>
              </a:rPr>
              <a:t>PROBLEMAS BASADOS EN POBLACIONES</a:t>
            </a:r>
          </a:p>
          <a:p>
            <a:pPr algn="ctr">
              <a:lnSpc>
                <a:spcPts val="2800"/>
              </a:lnSpc>
            </a:pPr>
            <a:r>
              <a:rPr lang="es-ES" altLang="es-PR" sz="2400" b="1" i="1" dirty="0">
                <a:solidFill>
                  <a:srgbClr val="CC0000"/>
                </a:solidFill>
                <a:latin typeface="Verdana Pro Black" panose="020B0A04030504040204" pitchFamily="34" charset="0"/>
                <a:cs typeface="Arial" panose="020B0604020202020204" pitchFamily="34" charset="0"/>
              </a:rPr>
              <a:t>PROP</a:t>
            </a:r>
            <a:r>
              <a:rPr lang="es-ES_tradnl" altLang="es-PR" sz="2400" b="1" i="1" dirty="0">
                <a:solidFill>
                  <a:srgbClr val="CC0000"/>
                </a:solidFill>
                <a:latin typeface="Verdana Pro Black" panose="020B0A04030504040204" pitchFamily="34" charset="0"/>
                <a:cs typeface="Arial" panose="020B0604020202020204" pitchFamily="34" charset="0"/>
              </a:rPr>
              <a:t>ÓSITO</a:t>
            </a:r>
            <a:r>
              <a:rPr lang="es-ES" altLang="es-PR" sz="2400" b="1" i="1" dirty="0">
                <a:solidFill>
                  <a:srgbClr val="CC0000"/>
                </a:solidFill>
                <a:latin typeface="Verdana Pro Black" panose="020B0A04030504040204" pitchFamily="34" charset="0"/>
                <a:cs typeface="Arial" panose="020B0604020202020204" pitchFamily="34" charset="0"/>
              </a:rPr>
              <a:t>: Cambios en la P</a:t>
            </a:r>
            <a:r>
              <a:rPr lang="en-US" altLang="es-PR" sz="2400" b="1" i="1" dirty="0" err="1">
                <a:solidFill>
                  <a:srgbClr val="CC0000"/>
                </a:solidFill>
                <a:latin typeface="Verdana Pro Black" panose="020B0A04030504040204" pitchFamily="34" charset="0"/>
                <a:cs typeface="Arial" panose="020B0604020202020204" pitchFamily="34" charset="0"/>
              </a:rPr>
              <a:t>ráctica</a:t>
            </a:r>
            <a:r>
              <a:rPr lang="en-US" altLang="es-PR" sz="2400" b="1" i="1" dirty="0">
                <a:solidFill>
                  <a:srgbClr val="CC0000"/>
                </a:solidFill>
                <a:latin typeface="Verdana Pro Black" panose="020B0A04030504040204" pitchFamily="34" charset="0"/>
                <a:cs typeface="Arial" panose="020B0604020202020204" pitchFamily="34" charset="0"/>
              </a:rPr>
              <a:t> </a:t>
            </a:r>
            <a:r>
              <a:rPr lang="en-US" altLang="es-PR" sz="2400" b="1" i="1" dirty="0" err="1">
                <a:solidFill>
                  <a:srgbClr val="CC0000"/>
                </a:solidFill>
                <a:latin typeface="Verdana Pro Black" panose="020B0A04030504040204" pitchFamily="34" charset="0"/>
                <a:cs typeface="Arial" panose="020B0604020202020204" pitchFamily="34" charset="0"/>
              </a:rPr>
              <a:t>Clínica</a:t>
            </a:r>
            <a:endParaRPr lang="es-PR" altLang="es-PR" sz="2400" b="1" i="1" dirty="0">
              <a:solidFill>
                <a:srgbClr val="CC0000"/>
              </a:solidFill>
              <a:latin typeface="Verdana Pro Black" panose="020B0A04030504040204" pitchFamily="34" charset="0"/>
              <a:cs typeface="Arial" panose="020B0604020202020204" pitchFamily="34" charset="0"/>
            </a:endParaRPr>
          </a:p>
        </p:txBody>
      </p:sp>
      <p:pic>
        <p:nvPicPr>
          <p:cNvPr id="9" name="Picture 23" descr="CURVHEAD">
            <a:extLst>
              <a:ext uri="{FF2B5EF4-FFF2-40B4-BE49-F238E27FC236}">
                <a16:creationId xmlns:a16="http://schemas.microsoft.com/office/drawing/2014/main" id="{B6B6619F-3FDE-4992-B3E7-AA3AA8B130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2704" y="2132856"/>
            <a:ext cx="522214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1C8FE8EB-4B65-4F1F-94FF-C972CD401F24}"/>
              </a:ext>
            </a:extLst>
          </p:cNvPr>
          <p:cNvSpPr>
            <a:spLocks/>
          </p:cNvSpPr>
          <p:nvPr/>
        </p:nvSpPr>
        <p:spPr bwMode="auto">
          <a:xfrm>
            <a:off x="3222704" y="2187046"/>
            <a:ext cx="5112568" cy="42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1800" b="0" i="1" dirty="0">
                <a:solidFill>
                  <a:srgbClr val="484876"/>
                </a:solidFill>
                <a:effectLst>
                  <a:outerShdw blurRad="38100" dist="38100" dir="2700000" algn="tl">
                    <a:srgbClr val="C0C0C0"/>
                  </a:outerShdw>
                </a:effectLst>
                <a:latin typeface="Arial Black" pitchFamily="34" charset="0"/>
                <a:cs typeface="Arial" charset="0"/>
              </a:rPr>
              <a:t> </a:t>
            </a: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FISIOLOGÍA TRASLACIONAL:</a:t>
            </a:r>
          </a:p>
        </p:txBody>
      </p:sp>
      <p:sp>
        <p:nvSpPr>
          <p:cNvPr id="11" name="Title 1">
            <a:extLst>
              <a:ext uri="{FF2B5EF4-FFF2-40B4-BE49-F238E27FC236}">
                <a16:creationId xmlns:a16="http://schemas.microsoft.com/office/drawing/2014/main" id="{9DD15952-C2E8-4360-82BE-D49FAB35D3DF}"/>
              </a:ext>
            </a:extLst>
          </p:cNvPr>
          <p:cNvSpPr>
            <a:spLocks/>
          </p:cNvSpPr>
          <p:nvPr/>
        </p:nvSpPr>
        <p:spPr bwMode="auto">
          <a:xfrm>
            <a:off x="3257420" y="728150"/>
            <a:ext cx="5851084" cy="72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TRASFONDO HISTÓRICO – de la</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FISIOLOGÍA DEL EJERCICIO:</a:t>
            </a:r>
          </a:p>
        </p:txBody>
      </p:sp>
      <p:sp>
        <p:nvSpPr>
          <p:cNvPr id="12" name="Title 1">
            <a:extLst>
              <a:ext uri="{FF2B5EF4-FFF2-40B4-BE49-F238E27FC236}">
                <a16:creationId xmlns:a16="http://schemas.microsoft.com/office/drawing/2014/main" id="{7A87E30F-30D7-4A84-9FA2-21BEE6D2DE2F}"/>
              </a:ext>
            </a:extLst>
          </p:cNvPr>
          <p:cNvSpPr>
            <a:spLocks/>
          </p:cNvSpPr>
          <p:nvPr/>
        </p:nvSpPr>
        <p:spPr bwMode="auto">
          <a:xfrm>
            <a:off x="3257420" y="1555453"/>
            <a:ext cx="5438649"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b="0" dirty="0">
                <a:solidFill>
                  <a:srgbClr val="484876"/>
                </a:solidFill>
                <a:effectLst>
                  <a:outerShdw blurRad="38100" dist="38100" dir="2700000" algn="tl">
                    <a:srgbClr val="C0C0C0"/>
                  </a:outerShdw>
                </a:effectLst>
                <a:latin typeface="Arial Black" pitchFamily="34" charset="0"/>
                <a:cs typeface="Arial" charset="0"/>
              </a:rPr>
              <a:t>FISIOLOGÍA INTEGRATIVA</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3" name="Title 5">
            <a:extLst>
              <a:ext uri="{FF2B5EF4-FFF2-40B4-BE49-F238E27FC236}">
                <a16:creationId xmlns:a16="http://schemas.microsoft.com/office/drawing/2014/main" id="{29413A33-3110-45D5-A848-376C6D758EE2}"/>
              </a:ext>
            </a:extLst>
          </p:cNvPr>
          <p:cNvSpPr txBox="1">
            <a:spLocks/>
          </p:cNvSpPr>
          <p:nvPr/>
        </p:nvSpPr>
        <p:spPr bwMode="auto">
          <a:xfrm>
            <a:off x="4312540" y="2861072"/>
            <a:ext cx="3042469" cy="371131"/>
          </a:xfrm>
          <a:prstGeom prst="rect">
            <a:avLst/>
          </a:prstGeom>
          <a:noFill/>
          <a:ln w="9525">
            <a:noFill/>
            <a:miter lim="800000"/>
            <a:headEnd/>
            <a:tailEnd/>
          </a:ln>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s-PR" altLang="es-PR" sz="24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APLICACIONES</a:t>
            </a:r>
            <a:r>
              <a:rPr lang="en-US" altLang="es-PR" sz="24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rPr>
              <a:t>:</a:t>
            </a:r>
            <a:endParaRPr lang="es-PR" altLang="es-PR" sz="2400" i="1" dirty="0">
              <a:solidFill>
                <a:srgbClr val="9E0040"/>
              </a:solidFill>
              <a:effectLst>
                <a:outerShdw blurRad="38100" dist="38100" dir="2700000" algn="tl">
                  <a:srgbClr val="000000">
                    <a:alpha val="43137"/>
                  </a:srgbClr>
                </a:outerShdw>
              </a:effectLst>
              <a:latin typeface="Arial Black" panose="020B0A04020102020204" pitchFamily="34" charset="0"/>
              <a:cs typeface="Tahoma" panose="020B0604030504040204" pitchFamily="34" charset="0"/>
            </a:endParaRPr>
          </a:p>
        </p:txBody>
      </p:sp>
      <p:sp>
        <p:nvSpPr>
          <p:cNvPr id="17" name="Text Box 4">
            <a:extLst>
              <a:ext uri="{FF2B5EF4-FFF2-40B4-BE49-F238E27FC236}">
                <a16:creationId xmlns:a16="http://schemas.microsoft.com/office/drawing/2014/main" id="{F6A5C05A-10CF-4943-9716-884F9F095288}"/>
              </a:ext>
            </a:extLst>
          </p:cNvPr>
          <p:cNvSpPr txBox="1">
            <a:spLocks noChangeArrowheads="1"/>
          </p:cNvSpPr>
          <p:nvPr/>
        </p:nvSpPr>
        <p:spPr bwMode="auto">
          <a:xfrm>
            <a:off x="1183576" y="4250199"/>
            <a:ext cx="26683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Envejecimiento</a:t>
            </a:r>
            <a:endParaRPr lang="es-PR" altLang="es-PR" sz="2600" b="1" i="1" dirty="0">
              <a:latin typeface="Arial" panose="020B0604020202020204" pitchFamily="34" charset="0"/>
              <a:cs typeface="Arial" panose="020B0604020202020204" pitchFamily="34" charset="0"/>
            </a:endParaRPr>
          </a:p>
        </p:txBody>
      </p:sp>
      <p:pic>
        <p:nvPicPr>
          <p:cNvPr id="18" name="Picture 5" descr="PntBlue1">
            <a:extLst>
              <a:ext uri="{FF2B5EF4-FFF2-40B4-BE49-F238E27FC236}">
                <a16:creationId xmlns:a16="http://schemas.microsoft.com/office/drawing/2014/main" id="{AA6C775D-0E54-430C-B2A3-87651B41FD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769" y="4207015"/>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9">
            <a:extLst>
              <a:ext uri="{FF2B5EF4-FFF2-40B4-BE49-F238E27FC236}">
                <a16:creationId xmlns:a16="http://schemas.microsoft.com/office/drawing/2014/main" id="{FC1BBA73-954C-4207-A631-2CBBD4A261D4}"/>
              </a:ext>
            </a:extLst>
          </p:cNvPr>
          <p:cNvSpPr txBox="1">
            <a:spLocks noChangeArrowheads="1"/>
          </p:cNvSpPr>
          <p:nvPr/>
        </p:nvSpPr>
        <p:spPr bwMode="auto">
          <a:xfrm>
            <a:off x="1183577" y="4872897"/>
            <a:ext cx="227073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Obesidad</a:t>
            </a:r>
            <a:endParaRPr lang="es-PR" altLang="es-PR" sz="2600" b="1" i="1" dirty="0">
              <a:latin typeface="Arial" panose="020B0604020202020204" pitchFamily="34" charset="0"/>
              <a:cs typeface="Arial" panose="020B0604020202020204" pitchFamily="34" charset="0"/>
            </a:endParaRPr>
          </a:p>
        </p:txBody>
      </p:sp>
      <p:pic>
        <p:nvPicPr>
          <p:cNvPr id="20" name="Picture 10" descr="PntBlue1">
            <a:extLst>
              <a:ext uri="{FF2B5EF4-FFF2-40B4-BE49-F238E27FC236}">
                <a16:creationId xmlns:a16="http://schemas.microsoft.com/office/drawing/2014/main" id="{745B0DA5-6C06-4B2E-A796-02D1D3A9C9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769" y="485508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1">
            <a:extLst>
              <a:ext uri="{FF2B5EF4-FFF2-40B4-BE49-F238E27FC236}">
                <a16:creationId xmlns:a16="http://schemas.microsoft.com/office/drawing/2014/main" id="{49397C00-6AE3-4B35-9CFE-B481125485DC}"/>
              </a:ext>
            </a:extLst>
          </p:cNvPr>
          <p:cNvSpPr txBox="1">
            <a:spLocks noChangeArrowheads="1"/>
          </p:cNvSpPr>
          <p:nvPr/>
        </p:nvSpPr>
        <p:spPr bwMode="auto">
          <a:xfrm>
            <a:off x="1183577" y="5536859"/>
            <a:ext cx="1516215"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Otros</a:t>
            </a:r>
            <a:endParaRPr lang="es-PR" altLang="es-PR" sz="2600" b="1" i="1" dirty="0">
              <a:latin typeface="Arial" panose="020B0604020202020204" pitchFamily="34" charset="0"/>
              <a:cs typeface="Arial" panose="020B0604020202020204" pitchFamily="34" charset="0"/>
            </a:endParaRPr>
          </a:p>
        </p:txBody>
      </p:sp>
      <p:pic>
        <p:nvPicPr>
          <p:cNvPr id="22" name="Picture 12" descr="PntBlue1">
            <a:extLst>
              <a:ext uri="{FF2B5EF4-FFF2-40B4-BE49-F238E27FC236}">
                <a16:creationId xmlns:a16="http://schemas.microsoft.com/office/drawing/2014/main" id="{DBF586ED-2881-468D-AD3C-B6631B7C82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769" y="5503159"/>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F44FC61A-37F6-4CC5-A216-5DB768289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940" y="4007737"/>
            <a:ext cx="4968552" cy="2073831"/>
          </a:xfrm>
          <a:prstGeom prst="rect">
            <a:avLst/>
          </a:prstGeom>
          <a:effectLst>
            <a:softEdge rad="317500"/>
          </a:effectLst>
        </p:spPr>
      </p:pic>
    </p:spTree>
    <p:extLst>
      <p:ext uri="{BB962C8B-B14F-4D97-AF65-F5344CB8AC3E}">
        <p14:creationId xmlns:p14="http://schemas.microsoft.com/office/powerpoint/2010/main" val="1485518903"/>
      </p:ext>
    </p:extLst>
  </p:cSld>
  <p:clrMapOvr>
    <a:masterClrMapping/>
  </p:clrMapOvr>
  <p:transition spd="slow">
    <p:comb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3544"/>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12),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
        <p:nvSpPr>
          <p:cNvPr id="11" name="Title 1">
            <a:extLst>
              <a:ext uri="{FF2B5EF4-FFF2-40B4-BE49-F238E27FC236}">
                <a16:creationId xmlns:a16="http://schemas.microsoft.com/office/drawing/2014/main" id="{9DD15952-C2E8-4360-82BE-D49FAB35D3DF}"/>
              </a:ext>
            </a:extLst>
          </p:cNvPr>
          <p:cNvSpPr>
            <a:spLocks/>
          </p:cNvSpPr>
          <p:nvPr/>
        </p:nvSpPr>
        <p:spPr bwMode="auto">
          <a:xfrm>
            <a:off x="0" y="645303"/>
            <a:ext cx="9108504" cy="4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100" b="0" dirty="0">
                <a:solidFill>
                  <a:srgbClr val="484876"/>
                </a:solidFill>
                <a:effectLst>
                  <a:outerShdw blurRad="38100" dist="38100" dir="2700000" algn="tl">
                    <a:srgbClr val="C0C0C0"/>
                  </a:outerShdw>
                </a:effectLst>
                <a:latin typeface="Arial Black" pitchFamily="34" charset="0"/>
                <a:cs typeface="Arial" charset="0"/>
              </a:rPr>
              <a:t>TRASFONDO HISTÓRICO de la </a:t>
            </a:r>
            <a:r>
              <a:rPr lang="es-PR" altLang="es-PR" sz="2100" b="0" i="1" dirty="0">
                <a:solidFill>
                  <a:srgbClr val="484876"/>
                </a:solidFill>
                <a:effectLst>
                  <a:outerShdw blurRad="38100" dist="38100" dir="2700000" algn="tl">
                    <a:srgbClr val="C0C0C0"/>
                  </a:outerShdw>
                </a:effectLst>
                <a:latin typeface="Arial Black" pitchFamily="34" charset="0"/>
                <a:cs typeface="Arial" charset="0"/>
              </a:rPr>
              <a:t>FISIOLOGÍA DEL EJERCICIO</a:t>
            </a:r>
          </a:p>
        </p:txBody>
      </p:sp>
      <p:sp>
        <p:nvSpPr>
          <p:cNvPr id="12" name="Title 1">
            <a:extLst>
              <a:ext uri="{FF2B5EF4-FFF2-40B4-BE49-F238E27FC236}">
                <a16:creationId xmlns:a16="http://schemas.microsoft.com/office/drawing/2014/main" id="{7A87E30F-30D7-4A84-9FA2-21BEE6D2DE2F}"/>
              </a:ext>
            </a:extLst>
          </p:cNvPr>
          <p:cNvSpPr>
            <a:spLocks/>
          </p:cNvSpPr>
          <p:nvPr/>
        </p:nvSpPr>
        <p:spPr bwMode="auto">
          <a:xfrm>
            <a:off x="-108520" y="1123405"/>
            <a:ext cx="936104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200" b="0" dirty="0">
                <a:solidFill>
                  <a:srgbClr val="484876"/>
                </a:solidFill>
                <a:effectLst>
                  <a:outerShdw blurRad="38100" dist="38100" dir="2700000" algn="tl">
                    <a:srgbClr val="C0C0C0"/>
                  </a:outerShdw>
                </a:effectLst>
                <a:latin typeface="Arial Black" pitchFamily="34" charset="0"/>
                <a:cs typeface="Arial" charset="0"/>
              </a:rPr>
              <a:t>FISIOLOGÍA INTEGRATIVA: </a:t>
            </a:r>
            <a:r>
              <a:rPr lang="es-PR" altLang="es-PR" sz="2200" b="0" i="1" dirty="0">
                <a:solidFill>
                  <a:srgbClr val="484876"/>
                </a:solidFill>
                <a:effectLst>
                  <a:outerShdw blurRad="38100" dist="38100" dir="2700000" algn="tl">
                    <a:srgbClr val="C0C0C0"/>
                  </a:outerShdw>
                </a:effectLst>
                <a:latin typeface="Arial Black" pitchFamily="34" charset="0"/>
                <a:cs typeface="Arial" charset="0"/>
              </a:rPr>
              <a:t>FISIOLOGÍA TRASLACIONAL:</a:t>
            </a:r>
          </a:p>
        </p:txBody>
      </p:sp>
      <p:pic>
        <p:nvPicPr>
          <p:cNvPr id="4" name="Picture 3" descr="Diagram&#10;&#10;Description automatically generated">
            <a:extLst>
              <a:ext uri="{FF2B5EF4-FFF2-40B4-BE49-F238E27FC236}">
                <a16:creationId xmlns:a16="http://schemas.microsoft.com/office/drawing/2014/main" id="{8F0E97CC-4D05-4ED0-A6E9-F1879C3B7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28" y="1758803"/>
            <a:ext cx="8822343" cy="4108114"/>
          </a:xfrm>
          <a:prstGeom prst="rect">
            <a:avLst/>
          </a:prstGeom>
        </p:spPr>
      </p:pic>
    </p:spTree>
    <p:extLst>
      <p:ext uri="{BB962C8B-B14F-4D97-AF65-F5344CB8AC3E}">
        <p14:creationId xmlns:p14="http://schemas.microsoft.com/office/powerpoint/2010/main" val="1827313833"/>
      </p:ext>
    </p:extLst>
  </p:cSld>
  <p:clrMapOvr>
    <a:masterClrMapping/>
  </p:clrMapOvr>
  <p:transition spd="slow">
    <p:comb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3" descr="Fisiologia_Ejercicio_Historia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762148"/>
            <a:ext cx="7780338"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0" descr="Fisiologia_Ejercicio_Historia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7200"/>
            <a:ext cx="76962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C47B88-ECA9-456B-A67A-733E24B30824}"/>
              </a:ext>
            </a:extLst>
          </p:cNvPr>
          <p:cNvSpPr>
            <a:spLocks/>
          </p:cNvSpPr>
          <p:nvPr/>
        </p:nvSpPr>
        <p:spPr bwMode="auto">
          <a:xfrm>
            <a:off x="1987494" y="842273"/>
            <a:ext cx="5543600" cy="3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2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FISIOLOGÍA DEL EJERCICIO</a:t>
            </a: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4" name="Title 1">
            <a:extLst>
              <a:ext uri="{FF2B5EF4-FFF2-40B4-BE49-F238E27FC236}">
                <a16:creationId xmlns:a16="http://schemas.microsoft.com/office/drawing/2014/main" id="{2DC445E5-93CE-4575-9ABB-CC6F8EAE3A72}"/>
              </a:ext>
            </a:extLst>
          </p:cNvPr>
          <p:cNvSpPr>
            <a:spLocks/>
          </p:cNvSpPr>
          <p:nvPr/>
        </p:nvSpPr>
        <p:spPr bwMode="auto">
          <a:xfrm>
            <a:off x="845159" y="1347530"/>
            <a:ext cx="7453681" cy="36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FISIOLOGOS PIONEROS EN PUERTO RICO</a:t>
            </a:r>
          </a:p>
        </p:txBody>
      </p:sp>
      <p:sp>
        <p:nvSpPr>
          <p:cNvPr id="5" name="Text Box 9">
            <a:extLst>
              <a:ext uri="{FF2B5EF4-FFF2-40B4-BE49-F238E27FC236}">
                <a16:creationId xmlns:a16="http://schemas.microsoft.com/office/drawing/2014/main" id="{1895C815-E5F0-4CC9-9F95-65852F32B46F}"/>
              </a:ext>
            </a:extLst>
          </p:cNvPr>
          <p:cNvSpPr txBox="1">
            <a:spLocks noChangeArrowheads="1"/>
          </p:cNvSpPr>
          <p:nvPr/>
        </p:nvSpPr>
        <p:spPr bwMode="auto">
          <a:xfrm>
            <a:off x="908351" y="2684960"/>
            <a:ext cx="798413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 José C. Vicente</a:t>
            </a:r>
          </a:p>
        </p:txBody>
      </p:sp>
      <p:pic>
        <p:nvPicPr>
          <p:cNvPr id="6" name="Picture 10" descr="PntBlue1">
            <a:extLst>
              <a:ext uri="{FF2B5EF4-FFF2-40B4-BE49-F238E27FC236}">
                <a16:creationId xmlns:a16="http://schemas.microsoft.com/office/drawing/2014/main" id="{61097F86-FBE7-4E09-8482-63F95F215A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66715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a:extLst>
              <a:ext uri="{FF2B5EF4-FFF2-40B4-BE49-F238E27FC236}">
                <a16:creationId xmlns:a16="http://schemas.microsoft.com/office/drawing/2014/main" id="{BFCDD21A-53A5-4BBE-8D92-5C2ACE091FB4}"/>
              </a:ext>
            </a:extLst>
          </p:cNvPr>
          <p:cNvSpPr txBox="1">
            <a:spLocks noChangeArrowheads="1"/>
          </p:cNvSpPr>
          <p:nvPr/>
        </p:nvSpPr>
        <p:spPr bwMode="auto">
          <a:xfrm>
            <a:off x="908351" y="4054929"/>
            <a:ext cx="809163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Dra. Karen Soto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8" name="Picture 10" descr="PntBlue1">
            <a:extLst>
              <a:ext uri="{FF2B5EF4-FFF2-40B4-BE49-F238E27FC236}">
                <a16:creationId xmlns:a16="http://schemas.microsoft.com/office/drawing/2014/main" id="{AF64563D-D2EF-4FDB-BA96-3799080C93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03711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a:extLst>
              <a:ext uri="{FF2B5EF4-FFF2-40B4-BE49-F238E27FC236}">
                <a16:creationId xmlns:a16="http://schemas.microsoft.com/office/drawing/2014/main" id="{5FD152D2-44DC-4E4A-A466-326948793298}"/>
              </a:ext>
            </a:extLst>
          </p:cNvPr>
          <p:cNvSpPr txBox="1">
            <a:spLocks noChangeArrowheads="1"/>
          </p:cNvSpPr>
          <p:nvPr/>
        </p:nvSpPr>
        <p:spPr bwMode="auto">
          <a:xfrm>
            <a:off x="914140" y="4744771"/>
            <a:ext cx="78343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 Piro Cabrera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0" name="Picture 10" descr="PntBlue1">
            <a:extLst>
              <a:ext uri="{FF2B5EF4-FFF2-40B4-BE49-F238E27FC236}">
                <a16:creationId xmlns:a16="http://schemas.microsoft.com/office/drawing/2014/main" id="{0087530E-06C7-414F-A6D5-07580B305D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32" y="46837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2D4D1617-3258-496A-9547-94576F4E9D75}"/>
              </a:ext>
            </a:extLst>
          </p:cNvPr>
          <p:cNvSpPr txBox="1">
            <a:spLocks noChangeArrowheads="1"/>
          </p:cNvSpPr>
          <p:nvPr/>
        </p:nvSpPr>
        <p:spPr bwMode="auto">
          <a:xfrm>
            <a:off x="914140" y="3405442"/>
            <a:ext cx="769030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 Miguel A. Rivera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2" name="Picture 10" descr="PntBlue1">
            <a:extLst>
              <a:ext uri="{FF2B5EF4-FFF2-40B4-BE49-F238E27FC236}">
                <a16:creationId xmlns:a16="http://schemas.microsoft.com/office/drawing/2014/main" id="{2BF63497-4885-4638-AB39-1418D91A13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32" y="338763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a:extLst>
              <a:ext uri="{FF2B5EF4-FFF2-40B4-BE49-F238E27FC236}">
                <a16:creationId xmlns:a16="http://schemas.microsoft.com/office/drawing/2014/main" id="{75D479FA-7EB8-44C1-9D98-4E7804CA291E}"/>
              </a:ext>
            </a:extLst>
          </p:cNvPr>
          <p:cNvSpPr txBox="1">
            <a:spLocks noChangeArrowheads="1"/>
          </p:cNvSpPr>
          <p:nvPr/>
        </p:nvSpPr>
        <p:spPr bwMode="auto">
          <a:xfrm>
            <a:off x="908352" y="2109298"/>
            <a:ext cx="185422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 Portela</a:t>
            </a:r>
          </a:p>
        </p:txBody>
      </p:sp>
      <p:pic>
        <p:nvPicPr>
          <p:cNvPr id="14" name="Picture 10" descr="PntBlue1">
            <a:extLst>
              <a:ext uri="{FF2B5EF4-FFF2-40B4-BE49-F238E27FC236}">
                <a16:creationId xmlns:a16="http://schemas.microsoft.com/office/drawing/2014/main" id="{494D19E1-4AD2-4BC5-A898-ABDCBABA6E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0914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a:extLst>
              <a:ext uri="{FF2B5EF4-FFF2-40B4-BE49-F238E27FC236}">
                <a16:creationId xmlns:a16="http://schemas.microsoft.com/office/drawing/2014/main" id="{3551CE7E-2660-4569-98B8-BDE7CD4C445A}"/>
              </a:ext>
            </a:extLst>
          </p:cNvPr>
          <p:cNvSpPr txBox="1">
            <a:spLocks noChangeArrowheads="1"/>
          </p:cNvSpPr>
          <p:nvPr/>
        </p:nvSpPr>
        <p:spPr bwMode="auto">
          <a:xfrm>
            <a:off x="914140" y="5392843"/>
            <a:ext cx="78343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Dra. Anita Rivera Brown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6" name="Picture 10" descr="PntBlue1">
            <a:extLst>
              <a:ext uri="{FF2B5EF4-FFF2-40B4-BE49-F238E27FC236}">
                <a16:creationId xmlns:a16="http://schemas.microsoft.com/office/drawing/2014/main" id="{296A1DAF-5123-4D4A-BE50-732AB2268F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32" y="5331848"/>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8751077"/>
      </p:ext>
    </p:extLst>
  </p:cSld>
  <p:clrMapOvr>
    <a:masterClrMapping/>
  </p:clrMapOvr>
  <p:transition spd="slow">
    <p:wipe dir="u"/>
    <p:sndAc>
      <p:stSnd>
        <p:snd r:embed="rId4" name="whoosh.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817563"/>
            <a:ext cx="80010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21388"/>
            <a:ext cx="87120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3),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4" name="Picture 3">
            <a:extLst>
              <a:ext uri="{FF2B5EF4-FFF2-40B4-BE49-F238E27FC236}">
                <a16:creationId xmlns:a16="http://schemas.microsoft.com/office/drawing/2014/main" id="{6EC25CA9-AF72-4189-8BE8-ED17D8BBF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80" y="1469670"/>
            <a:ext cx="4233727" cy="3918659"/>
          </a:xfrm>
          <a:prstGeom prst="rect">
            <a:avLst/>
          </a:prstGeom>
        </p:spPr>
      </p:pic>
      <p:sp>
        <p:nvSpPr>
          <p:cNvPr id="10" name="Rectangle 2">
            <a:extLst>
              <a:ext uri="{FF2B5EF4-FFF2-40B4-BE49-F238E27FC236}">
                <a16:creationId xmlns:a16="http://schemas.microsoft.com/office/drawing/2014/main" id="{C828648F-896C-4725-B451-26457A380DA7}"/>
              </a:ext>
            </a:extLst>
          </p:cNvPr>
          <p:cNvSpPr>
            <a:spLocks noChangeArrowheads="1"/>
          </p:cNvSpPr>
          <p:nvPr/>
        </p:nvSpPr>
        <p:spPr bwMode="auto">
          <a:xfrm>
            <a:off x="4029873" y="1025012"/>
            <a:ext cx="5008492"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4500" dirty="0">
                <a:solidFill>
                  <a:srgbClr val="484876"/>
                </a:solidFill>
                <a:effectLst>
                  <a:outerShdw blurRad="38100" dist="38100" dir="2700000" algn="tl">
                    <a:srgbClr val="C0C0C0"/>
                  </a:outerShdw>
                </a:effectLst>
                <a:latin typeface="Arial Black" pitchFamily="34" charset="0"/>
              </a:rPr>
              <a:t>HOMEOSTASIS</a:t>
            </a:r>
          </a:p>
        </p:txBody>
      </p:sp>
      <p:sp>
        <p:nvSpPr>
          <p:cNvPr id="11" name="Rectangle 3">
            <a:extLst>
              <a:ext uri="{FF2B5EF4-FFF2-40B4-BE49-F238E27FC236}">
                <a16:creationId xmlns:a16="http://schemas.microsoft.com/office/drawing/2014/main" id="{EA6C20E2-37B1-48FD-A762-DF68367486A0}"/>
              </a:ext>
            </a:extLst>
          </p:cNvPr>
          <p:cNvSpPr>
            <a:spLocks noChangeArrowheads="1"/>
          </p:cNvSpPr>
          <p:nvPr/>
        </p:nvSpPr>
        <p:spPr bwMode="auto">
          <a:xfrm>
            <a:off x="4229863" y="1831719"/>
            <a:ext cx="460851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spcBef>
                <a:spcPct val="20000"/>
              </a:spcBef>
              <a:defRPr/>
            </a:pPr>
            <a:r>
              <a:rPr lang="es-ES" altLang="es-PR" sz="4800" b="1" dirty="0">
                <a:latin typeface="Arial" charset="0"/>
                <a:cs typeface="Arial" charset="0"/>
              </a:rPr>
              <a:t>Regulación del</a:t>
            </a:r>
          </a:p>
          <a:p>
            <a:pPr algn="ctr">
              <a:lnSpc>
                <a:spcPct val="90000"/>
              </a:lnSpc>
              <a:spcBef>
                <a:spcPct val="20000"/>
              </a:spcBef>
              <a:defRPr/>
            </a:pP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ambiente</a:t>
            </a:r>
          </a:p>
          <a:p>
            <a:pPr algn="ctr">
              <a:lnSpc>
                <a:spcPct val="90000"/>
              </a:lnSpc>
              <a:spcBef>
                <a:spcPct val="20000"/>
              </a:spcBef>
              <a:defRPr/>
            </a:pP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interno</a:t>
            </a:r>
          </a:p>
          <a:p>
            <a:pPr algn="ctr">
              <a:lnSpc>
                <a:spcPct val="90000"/>
              </a:lnSpc>
              <a:spcBef>
                <a:spcPct val="20000"/>
              </a:spcBef>
              <a:defRPr/>
            </a:pPr>
            <a:r>
              <a:rPr lang="es-ES" altLang="es-PR" sz="4800" b="1" dirty="0">
                <a:latin typeface="Arial" charset="0"/>
                <a:cs typeface="Arial" charset="0"/>
              </a:rPr>
              <a:t>del cuerpo</a:t>
            </a:r>
          </a:p>
          <a:p>
            <a:pPr algn="ctr">
              <a:lnSpc>
                <a:spcPct val="90000"/>
              </a:lnSpc>
              <a:spcBef>
                <a:spcPct val="20000"/>
              </a:spcBef>
              <a:defRPr/>
            </a:pPr>
            <a:r>
              <a:rPr lang="es-ES" altLang="es-PR" sz="4800" b="1" dirty="0">
                <a:latin typeface="Arial" charset="0"/>
                <a:cs typeface="Arial" charset="0"/>
              </a:rPr>
              <a:t>humano</a:t>
            </a:r>
          </a:p>
        </p:txBody>
      </p:sp>
    </p:spTree>
    <p:extLst>
      <p:ext uri="{BB962C8B-B14F-4D97-AF65-F5344CB8AC3E}">
        <p14:creationId xmlns:p14="http://schemas.microsoft.com/office/powerpoint/2010/main" val="37761953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6"/>
          <p:cNvSpPr txBox="1">
            <a:spLocks noChangeArrowheads="1"/>
          </p:cNvSpPr>
          <p:nvPr/>
        </p:nvSpPr>
        <p:spPr bwMode="auto">
          <a:xfrm>
            <a:off x="258763" y="6019800"/>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Reproducido de: “</a:t>
            </a:r>
            <a:r>
              <a:rPr lang="es-ES" altLang="es-PR" sz="1200" dirty="0" err="1">
                <a:latin typeface="Times New Roman" panose="02020603050405020304" pitchFamily="18" charset="0"/>
              </a:rPr>
              <a:t>Chapter</a:t>
            </a:r>
            <a:r>
              <a:rPr lang="es-ES" altLang="es-PR" sz="1200" dirty="0">
                <a:latin typeface="Times New Roman" panose="02020603050405020304" pitchFamily="18" charset="0"/>
              </a:rPr>
              <a:t> </a:t>
            </a:r>
            <a:r>
              <a:rPr lang="es-ES" altLang="es-PR" sz="1200" dirty="0" err="1">
                <a:latin typeface="Times New Roman" panose="02020603050405020304" pitchFamily="18" charset="0"/>
              </a:rPr>
              <a:t>one</a:t>
            </a:r>
            <a:r>
              <a:rPr lang="es-ES" altLang="es-PR" sz="1200" dirty="0">
                <a:latin typeface="Times New Roman" panose="02020603050405020304" pitchFamily="18" charset="0"/>
              </a:rPr>
              <a:t>: </a:t>
            </a:r>
            <a:r>
              <a:rPr lang="es-ES" altLang="es-PR" sz="1200" dirty="0" err="1">
                <a:latin typeface="Times New Roman" panose="02020603050405020304" pitchFamily="18" charset="0"/>
              </a:rPr>
              <a:t>Introduction</a:t>
            </a:r>
            <a:r>
              <a:rPr lang="es-ES" altLang="es-PR" sz="1200" dirty="0">
                <a:latin typeface="Times New Roman" panose="02020603050405020304" pitchFamily="18" charset="0"/>
              </a:rPr>
              <a:t> to </a:t>
            </a:r>
            <a:r>
              <a:rPr lang="es-ES" altLang="es-PR" sz="1200" dirty="0" err="1">
                <a:latin typeface="Times New Roman" panose="02020603050405020304" pitchFamily="18" charset="0"/>
              </a:rPr>
              <a:t>Kinesiology</a:t>
            </a:r>
            <a:r>
              <a:rPr lang="es-ES" altLang="es-PR" sz="1200" dirty="0">
                <a:latin typeface="Times New Roman" panose="02020603050405020304" pitchFamily="18" charset="0"/>
              </a:rPr>
              <a:t>,”  Por S. J. </a:t>
            </a:r>
            <a:r>
              <a:rPr lang="es-ES" altLang="es-PR" sz="1200" dirty="0" err="1">
                <a:latin typeface="Times New Roman" panose="02020603050405020304" pitchFamily="18" charset="0"/>
              </a:rPr>
              <a:t>Haffman</a:t>
            </a:r>
            <a:r>
              <a:rPr lang="es-ES" altLang="es-PR" sz="1200" dirty="0">
                <a:latin typeface="Times New Roman" panose="02020603050405020304" pitchFamily="18" charset="0"/>
              </a:rPr>
              <a:t>, &amp; J. C. Harris, 2013. En  </a:t>
            </a:r>
            <a:r>
              <a:rPr lang="en-US" altLang="es-PR" sz="1200" b="1" i="1" dirty="0">
                <a:latin typeface="Times New Roman" panose="02020603050405020304" pitchFamily="18" charset="0"/>
              </a:rPr>
              <a:t>Introduction to Kinesiology: Studying Activity</a:t>
            </a:r>
            <a:r>
              <a:rPr lang="en-US" altLang="es-PR" sz="1200" dirty="0">
                <a:latin typeface="Times New Roman" panose="02020603050405020304" pitchFamily="18" charset="0"/>
              </a:rPr>
              <a:t>. 4ta. ed., (p. 7), </a:t>
            </a:r>
            <a:r>
              <a:rPr lang="en-US" altLang="es-PR" sz="1200" dirty="0" err="1">
                <a:latin typeface="Times New Roman" panose="02020603050405020304" pitchFamily="18" charset="0"/>
              </a:rPr>
              <a:t>por</a:t>
            </a:r>
            <a:r>
              <a:rPr lang="en-US" altLang="es-PR" sz="1200" dirty="0">
                <a:latin typeface="Times New Roman" panose="02020603050405020304" pitchFamily="18" charset="0"/>
              </a:rPr>
              <a:t> S. J. Hoffman (Ed.), 2013,  Champaign, IL: Human Kinetics. Copyright 2013 Human Kinetics, Inc.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03" y="980728"/>
            <a:ext cx="3143073" cy="4400302"/>
          </a:xfrm>
          <a:prstGeom prst="rect">
            <a:avLst/>
          </a:prstGeom>
        </p:spPr>
      </p:pic>
      <p:sp>
        <p:nvSpPr>
          <p:cNvPr id="7" name="Rectangle 2"/>
          <p:cNvSpPr>
            <a:spLocks noChangeArrowheads="1"/>
          </p:cNvSpPr>
          <p:nvPr/>
        </p:nvSpPr>
        <p:spPr bwMode="auto">
          <a:xfrm>
            <a:off x="3347467"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800" dirty="0">
                <a:solidFill>
                  <a:srgbClr val="484876"/>
                </a:solidFill>
                <a:effectLst>
                  <a:outerShdw blurRad="38100" dist="38100" dir="2700000" algn="tl">
                    <a:srgbClr val="C0C0C0"/>
                  </a:outerShdw>
                </a:effectLst>
                <a:latin typeface="Arial Black" pitchFamily="34" charset="0"/>
              </a:rPr>
              <a:t>MOVIMIENTO</a:t>
            </a:r>
          </a:p>
        </p:txBody>
      </p:sp>
      <p:sp>
        <p:nvSpPr>
          <p:cNvPr id="8" name="Rectangle 3"/>
          <p:cNvSpPr>
            <a:spLocks noChangeArrowheads="1"/>
          </p:cNvSpPr>
          <p:nvPr/>
        </p:nvSpPr>
        <p:spPr bwMode="auto">
          <a:xfrm>
            <a:off x="3347467" y="1773238"/>
            <a:ext cx="5591175"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4800" b="1" dirty="0">
                <a:latin typeface="Arial" charset="0"/>
                <a:cs typeface="Arial" charset="0"/>
              </a:rPr>
              <a:t>Cualquier </a:t>
            </a: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cambio</a:t>
            </a:r>
          </a:p>
          <a:p>
            <a:pPr>
              <a:lnSpc>
                <a:spcPct val="90000"/>
              </a:lnSpc>
              <a:spcBef>
                <a:spcPct val="20000"/>
              </a:spcBef>
              <a:defRPr/>
            </a:pP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en posición</a:t>
            </a:r>
            <a:r>
              <a:rPr lang="es-ES" altLang="es-PR" sz="4800" b="1" dirty="0">
                <a:latin typeface="Arial" charset="0"/>
                <a:cs typeface="Arial" charset="0"/>
              </a:rPr>
              <a:t> de las</a:t>
            </a:r>
          </a:p>
          <a:p>
            <a:pPr>
              <a:lnSpc>
                <a:spcPct val="90000"/>
              </a:lnSpc>
              <a:spcBef>
                <a:spcPct val="20000"/>
              </a:spcBef>
              <a:defRPr/>
            </a:pPr>
            <a:r>
              <a:rPr lang="es-ES" altLang="es-PR" sz="4800" b="1" dirty="0">
                <a:latin typeface="Arial" charset="0"/>
                <a:cs typeface="Arial" charset="0"/>
              </a:rPr>
              <a:t>partes del cuerpo,</a:t>
            </a:r>
          </a:p>
          <a:p>
            <a:pPr>
              <a:lnSpc>
                <a:spcPct val="90000"/>
              </a:lnSpc>
              <a:spcBef>
                <a:spcPct val="20000"/>
              </a:spcBef>
              <a:defRPr/>
            </a:pPr>
            <a:r>
              <a:rPr lang="es-ES" altLang="es-PR" sz="4800" b="1" dirty="0">
                <a:latin typeface="Arial" charset="0"/>
                <a:cs typeface="Arial" charset="0"/>
              </a:rPr>
              <a:t>relativo una a la</a:t>
            </a:r>
          </a:p>
          <a:p>
            <a:pPr>
              <a:lnSpc>
                <a:spcPct val="90000"/>
              </a:lnSpc>
              <a:spcBef>
                <a:spcPct val="20000"/>
              </a:spcBef>
              <a:defRPr/>
            </a:pPr>
            <a:r>
              <a:rPr lang="es-ES" altLang="es-PR" sz="4800" b="1" dirty="0">
                <a:latin typeface="Arial" charset="0"/>
                <a:cs typeface="Arial" charset="0"/>
              </a:rPr>
              <a:t>otra</a:t>
            </a:r>
          </a:p>
        </p:txBody>
      </p:sp>
    </p:spTree>
    <p:extLst>
      <p:ext uri="{BB962C8B-B14F-4D97-AF65-F5344CB8AC3E}">
        <p14:creationId xmlns:p14="http://schemas.microsoft.com/office/powerpoint/2010/main" val="420140902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817563"/>
            <a:ext cx="80010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6"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descr="Artistic_Gymnasti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054100"/>
            <a:ext cx="40989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4283075"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MOVIMIENTO</a:t>
            </a:r>
          </a:p>
          <a:p>
            <a:pPr>
              <a:defRPr/>
            </a:pPr>
            <a:r>
              <a:rPr lang="en-US" altLang="es-PR" sz="4200">
                <a:solidFill>
                  <a:srgbClr val="484876"/>
                </a:solidFill>
                <a:effectLst>
                  <a:outerShdw blurRad="38100" dist="38100" dir="2700000" algn="tl">
                    <a:srgbClr val="C0C0C0"/>
                  </a:outerShdw>
                </a:effectLst>
                <a:latin typeface="Arial Black" pitchFamily="34" charset="0"/>
              </a:rPr>
              <a:t>HUMANO</a:t>
            </a:r>
          </a:p>
        </p:txBody>
      </p:sp>
      <p:sp>
        <p:nvSpPr>
          <p:cNvPr id="6" name="Rectangle 10"/>
          <p:cNvSpPr>
            <a:spLocks noChangeArrowheads="1"/>
          </p:cNvSpPr>
          <p:nvPr/>
        </p:nvSpPr>
        <p:spPr bwMode="auto">
          <a:xfrm>
            <a:off x="4319588" y="2133600"/>
            <a:ext cx="48244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2900" b="1" dirty="0">
                <a:latin typeface="Arial" charset="0"/>
                <a:cs typeface="Arial" charset="0"/>
              </a:rPr>
              <a:t>Cambio de </a:t>
            </a:r>
            <a:r>
              <a:rPr lang="en-US" altLang="es-PR" sz="2900" b="1" dirty="0" err="1">
                <a:latin typeface="Arial" charset="0"/>
                <a:cs typeface="Arial" charset="0"/>
              </a:rPr>
              <a:t>posición</a:t>
            </a:r>
            <a:r>
              <a:rPr lang="en-US" altLang="es-PR" sz="2900" b="1" dirty="0">
                <a:latin typeface="Arial" charset="0"/>
                <a:cs typeface="Arial" charset="0"/>
              </a:rPr>
              <a:t>, o</a:t>
            </a:r>
          </a:p>
          <a:p>
            <a:pPr>
              <a:spcBef>
                <a:spcPct val="20000"/>
              </a:spcBef>
              <a:defRPr/>
            </a:pPr>
            <a:r>
              <a:rPr lang="en-US" altLang="es-PR" sz="2900" b="1" dirty="0" err="1">
                <a:latin typeface="Arial" charset="0"/>
                <a:cs typeface="Arial" charset="0"/>
              </a:rPr>
              <a:t>postura</a:t>
            </a:r>
            <a:r>
              <a:rPr lang="en-US" altLang="es-PR" sz="2900" b="1" dirty="0">
                <a:latin typeface="Arial" charset="0"/>
                <a:cs typeface="Arial" charset="0"/>
              </a:rPr>
              <a:t>, del </a:t>
            </a:r>
            <a:r>
              <a:rPr lang="en-US" altLang="es-PR" sz="2900" b="1" dirty="0" err="1">
                <a:latin typeface="Arial" charset="0"/>
                <a:cs typeface="Arial" charset="0"/>
              </a:rPr>
              <a:t>cuerpo</a:t>
            </a:r>
            <a:r>
              <a:rPr lang="en-US" altLang="es-PR" sz="2900" b="1" dirty="0">
                <a:latin typeface="Arial" charset="0"/>
                <a:cs typeface="Arial" charset="0"/>
              </a:rPr>
              <a:t> </a:t>
            </a:r>
            <a:r>
              <a:rPr lang="en-US" altLang="es-PR" sz="2900" b="1" dirty="0" err="1">
                <a:latin typeface="Arial" charset="0"/>
                <a:cs typeface="Arial" charset="0"/>
              </a:rPr>
              <a:t>como</a:t>
            </a:r>
            <a:endParaRPr lang="en-US" altLang="es-PR" sz="2900" b="1" dirty="0">
              <a:latin typeface="Arial" charset="0"/>
              <a:cs typeface="Arial" charset="0"/>
            </a:endParaRPr>
          </a:p>
          <a:p>
            <a:pPr>
              <a:spcBef>
                <a:spcPct val="20000"/>
              </a:spcBef>
              <a:defRPr/>
            </a:pPr>
            <a:r>
              <a:rPr lang="en-US" altLang="es-PR" sz="2900" b="1" dirty="0">
                <a:latin typeface="Arial" charset="0"/>
                <a:cs typeface="Arial" charset="0"/>
              </a:rPr>
              <a:t>un </a:t>
            </a:r>
            <a:r>
              <a:rPr lang="en-US" altLang="es-PR" sz="2900" b="1" dirty="0" err="1">
                <a:latin typeface="Arial" charset="0"/>
                <a:cs typeface="Arial" charset="0"/>
              </a:rPr>
              <a:t>todo</a:t>
            </a:r>
            <a:r>
              <a:rPr lang="en-US" altLang="es-PR" sz="2900" b="1" dirty="0">
                <a:latin typeface="Arial" charset="0"/>
                <a:cs typeface="Arial" charset="0"/>
              </a:rPr>
              <a:t>, o de sus</a:t>
            </a:r>
          </a:p>
          <a:p>
            <a:pPr>
              <a:spcBef>
                <a:spcPct val="20000"/>
              </a:spcBef>
              <a:defRPr/>
            </a:pPr>
            <a:r>
              <a:rPr lang="en-US" altLang="es-PR" sz="2900" b="1" dirty="0" err="1">
                <a:latin typeface="Arial" charset="0"/>
                <a:cs typeface="Arial" charset="0"/>
              </a:rPr>
              <a:t>segmentos</a:t>
            </a:r>
            <a:r>
              <a:rPr lang="en-US" altLang="es-PR" sz="2900" b="1" dirty="0">
                <a:latin typeface="Arial" charset="0"/>
                <a:cs typeface="Arial" charset="0"/>
              </a:rPr>
              <a:t>, </a:t>
            </a:r>
            <a:r>
              <a:rPr lang="en-US" altLang="es-PR" sz="2900" b="1" dirty="0" err="1">
                <a:latin typeface="Arial" charset="0"/>
                <a:cs typeface="Arial" charset="0"/>
              </a:rPr>
              <a:t>en</a:t>
            </a:r>
            <a:r>
              <a:rPr lang="en-US" altLang="es-PR" sz="2900" b="1" dirty="0">
                <a:latin typeface="Arial" charset="0"/>
                <a:cs typeface="Arial" charset="0"/>
              </a:rPr>
              <a:t> </a:t>
            </a:r>
            <a:r>
              <a:rPr lang="en-US" altLang="es-PR" sz="2900" b="1" dirty="0" err="1">
                <a:latin typeface="Arial" charset="0"/>
                <a:cs typeface="Arial" charset="0"/>
              </a:rPr>
              <a:t>relación</a:t>
            </a:r>
            <a:r>
              <a:rPr lang="en-US" altLang="es-PR" sz="2900" b="1" dirty="0">
                <a:latin typeface="Arial" charset="0"/>
                <a:cs typeface="Arial" charset="0"/>
              </a:rPr>
              <a:t> a</a:t>
            </a:r>
          </a:p>
          <a:p>
            <a:pPr>
              <a:spcBef>
                <a:spcPct val="20000"/>
              </a:spcBef>
              <a:defRPr/>
            </a:pPr>
            <a:r>
              <a:rPr lang="en-US" altLang="es-PR" sz="2900" b="1" dirty="0">
                <a:latin typeface="Arial" charset="0"/>
                <a:cs typeface="Arial" charset="0"/>
              </a:rPr>
              <a:t>un </a:t>
            </a:r>
            <a:r>
              <a:rPr lang="en-US" altLang="es-PR" sz="2900" b="1" dirty="0" err="1">
                <a:latin typeface="Arial" charset="0"/>
                <a:cs typeface="Arial" charset="0"/>
              </a:rPr>
              <a:t>sistema</a:t>
            </a:r>
            <a:r>
              <a:rPr lang="en-US" altLang="es-PR" sz="2900" b="1" dirty="0">
                <a:latin typeface="Arial" charset="0"/>
                <a:cs typeface="Arial" charset="0"/>
              </a:rPr>
              <a:t> de </a:t>
            </a:r>
            <a:r>
              <a:rPr lang="en-US" altLang="es-PR" sz="2900" b="1" dirty="0" err="1">
                <a:latin typeface="Arial" charset="0"/>
                <a:cs typeface="Arial" charset="0"/>
              </a:rPr>
              <a:t>referencia</a:t>
            </a:r>
            <a:endParaRPr lang="en-US" altLang="es-PR" sz="2900" b="1" dirty="0">
              <a:latin typeface="Arial" charset="0"/>
              <a:cs typeface="Arial" charset="0"/>
            </a:endParaRPr>
          </a:p>
          <a:p>
            <a:pPr>
              <a:spcBef>
                <a:spcPct val="20000"/>
              </a:spcBef>
              <a:defRPr/>
            </a:pPr>
            <a:r>
              <a:rPr lang="en-US" altLang="es-PR" sz="2900" b="1" dirty="0" err="1">
                <a:latin typeface="Arial" charset="0"/>
                <a:cs typeface="Arial" charset="0"/>
              </a:rPr>
              <a:t>en</a:t>
            </a:r>
            <a:r>
              <a:rPr lang="en-US" altLang="es-PR" sz="2900" b="1" dirty="0">
                <a:latin typeface="Arial" charset="0"/>
                <a:cs typeface="Arial" charset="0"/>
              </a:rPr>
              <a:t> </a:t>
            </a:r>
            <a:r>
              <a:rPr lang="en-US" altLang="es-PR" sz="2900" b="1" dirty="0" err="1">
                <a:latin typeface="Arial" charset="0"/>
                <a:cs typeface="Arial" charset="0"/>
              </a:rPr>
              <a:t>el</a:t>
            </a:r>
            <a:r>
              <a:rPr lang="en-US" altLang="es-PR" sz="2900" b="1" dirty="0">
                <a:latin typeface="Arial" charset="0"/>
                <a:cs typeface="Arial" charset="0"/>
              </a:rPr>
              <a:t> </a:t>
            </a:r>
            <a:r>
              <a:rPr lang="en-US" altLang="es-PR" sz="2900" b="1" dirty="0" err="1">
                <a:latin typeface="Arial" charset="0"/>
                <a:cs typeface="Arial" charset="0"/>
              </a:rPr>
              <a:t>ambiente</a:t>
            </a:r>
            <a:r>
              <a:rPr lang="en-US" altLang="es-PR" sz="2900" b="1" dirty="0">
                <a:latin typeface="Arial" charset="0"/>
                <a:cs typeface="Arial" charset="0"/>
              </a:rPr>
              <a:t> </a:t>
            </a:r>
            <a:r>
              <a:rPr lang="en-US" altLang="es-PR" sz="2900" b="1" dirty="0" err="1">
                <a:latin typeface="Arial" charset="0"/>
                <a:cs typeface="Arial" charset="0"/>
              </a:rPr>
              <a:t>físico</a:t>
            </a:r>
            <a:r>
              <a:rPr lang="en-US" altLang="es-PR" sz="2900" b="1" dirty="0">
                <a:latin typeface="Arial" charset="0"/>
                <a:cs typeface="Arial" charset="0"/>
              </a:rPr>
              <a:t>, y</a:t>
            </a:r>
          </a:p>
          <a:p>
            <a:pPr>
              <a:spcBef>
                <a:spcPct val="20000"/>
              </a:spcBef>
              <a:defRPr/>
            </a:pPr>
            <a:r>
              <a:rPr lang="en-US" altLang="es-PR" sz="2900" b="1" dirty="0" err="1">
                <a:latin typeface="Arial" charset="0"/>
                <a:cs typeface="Arial" charset="0"/>
              </a:rPr>
              <a:t>dentro</a:t>
            </a:r>
            <a:r>
              <a:rPr lang="en-US" altLang="es-PR" sz="2900" b="1" dirty="0">
                <a:latin typeface="Arial" charset="0"/>
                <a:cs typeface="Arial" charset="0"/>
              </a:rPr>
              <a:t> de un </a:t>
            </a:r>
            <a:r>
              <a:rPr lang="en-US" altLang="es-PR" sz="2900" b="1" dirty="0" err="1">
                <a:latin typeface="Arial" charset="0"/>
                <a:cs typeface="Arial" charset="0"/>
              </a:rPr>
              <a:t>marco</a:t>
            </a:r>
            <a:r>
              <a:rPr lang="en-US" altLang="es-PR" sz="2900" b="1" dirty="0">
                <a:latin typeface="Arial" charset="0"/>
                <a:cs typeface="Arial" charset="0"/>
              </a:rPr>
              <a:t> de</a:t>
            </a:r>
          </a:p>
          <a:p>
            <a:pPr>
              <a:spcBef>
                <a:spcPct val="20000"/>
              </a:spcBef>
              <a:defRPr/>
            </a:pPr>
            <a:r>
              <a:rPr lang="en-US" altLang="es-PR" sz="2900" b="1" dirty="0" err="1">
                <a:latin typeface="Arial" charset="0"/>
                <a:cs typeface="Arial" charset="0"/>
              </a:rPr>
              <a:t>tiempo</a:t>
            </a:r>
            <a:r>
              <a:rPr lang="en-US" altLang="es-PR" sz="2900" b="1" dirty="0">
                <a:latin typeface="Arial" charset="0"/>
                <a:cs typeface="Arial" charset="0"/>
              </a:rPr>
              <a:t> y </a:t>
            </a:r>
            <a:r>
              <a:rPr lang="en-US" altLang="es-PR" sz="2900" b="1" dirty="0" err="1">
                <a:latin typeface="Arial" charset="0"/>
                <a:cs typeface="Arial" charset="0"/>
              </a:rPr>
              <a:t>espacio</a:t>
            </a:r>
            <a:endParaRPr lang="en-US" altLang="es-PR" sz="2900" b="1" i="1" dirty="0">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364163" y="620713"/>
            <a:ext cx="3600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ct val="120000"/>
              </a:lnSpc>
              <a:defRPr/>
            </a:pPr>
            <a:r>
              <a:rPr lang="en-US" altLang="es-PR" sz="3500">
                <a:solidFill>
                  <a:srgbClr val="484876"/>
                </a:solidFill>
                <a:effectLst>
                  <a:outerShdw blurRad="38100" dist="38100" dir="2700000" algn="tl">
                    <a:srgbClr val="C0C0C0"/>
                  </a:outerShdw>
                </a:effectLst>
                <a:latin typeface="Arial Black" pitchFamily="34" charset="0"/>
              </a:rPr>
              <a:t>TIPOS DE:</a:t>
            </a:r>
          </a:p>
          <a:p>
            <a:pPr>
              <a:lnSpc>
                <a:spcPct val="120000"/>
              </a:lnSpc>
              <a:defRPr/>
            </a:pPr>
            <a:r>
              <a:rPr lang="en-US" altLang="es-PR" sz="3500" i="1">
                <a:solidFill>
                  <a:srgbClr val="484876"/>
                </a:solidFill>
                <a:effectLst>
                  <a:outerShdw blurRad="38100" dist="38100" dir="2700000" algn="tl">
                    <a:srgbClr val="C0C0C0"/>
                  </a:outerShdw>
                </a:effectLst>
                <a:latin typeface="Arial Black" pitchFamily="34" charset="0"/>
              </a:rPr>
              <a:t>MOVIMIENTO HUMANO</a:t>
            </a:r>
          </a:p>
        </p:txBody>
      </p:sp>
      <p:pic>
        <p:nvPicPr>
          <p:cNvPr id="75779" name="Picture 6"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2211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Text Box 7"/>
          <p:cNvSpPr txBox="1">
            <a:spLocks noChangeArrowheads="1"/>
          </p:cNvSpPr>
          <p:nvPr/>
        </p:nvSpPr>
        <p:spPr bwMode="auto">
          <a:xfrm>
            <a:off x="6011863" y="4148138"/>
            <a:ext cx="2592387"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100" b="1">
                <a:latin typeface="Arial" panose="020B0604020202020204" pitchFamily="34" charset="0"/>
              </a:rPr>
              <a:t>Deportes</a:t>
            </a:r>
          </a:p>
        </p:txBody>
      </p:sp>
      <p:pic>
        <p:nvPicPr>
          <p:cNvPr id="75781" name="Picture 9"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8704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2" name="Text Box 10"/>
          <p:cNvSpPr txBox="1">
            <a:spLocks noChangeArrowheads="1"/>
          </p:cNvSpPr>
          <p:nvPr/>
        </p:nvSpPr>
        <p:spPr bwMode="auto">
          <a:xfrm>
            <a:off x="6011863" y="4797425"/>
            <a:ext cx="25209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100" b="1">
                <a:latin typeface="Arial" panose="020B0604020202020204" pitchFamily="34" charset="0"/>
              </a:rPr>
              <a:t>Actividades</a:t>
            </a:r>
          </a:p>
          <a:p>
            <a:r>
              <a:rPr lang="en-US" altLang="es-PR" sz="3100" b="1">
                <a:latin typeface="Arial" panose="020B0604020202020204" pitchFamily="34" charset="0"/>
              </a:rPr>
              <a:t>recreativas</a:t>
            </a:r>
          </a:p>
          <a:p>
            <a:r>
              <a:rPr lang="en-US" altLang="es-PR" sz="3100" b="1">
                <a:latin typeface="Arial" panose="020B0604020202020204" pitchFamily="34" charset="0"/>
              </a:rPr>
              <a:t>activas</a:t>
            </a:r>
          </a:p>
        </p:txBody>
      </p:sp>
      <p:pic>
        <p:nvPicPr>
          <p:cNvPr id="75783" name="Picture 12"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5718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4" name="Text Box 13"/>
          <p:cNvSpPr txBox="1">
            <a:spLocks noChangeArrowheads="1"/>
          </p:cNvSpPr>
          <p:nvPr/>
        </p:nvSpPr>
        <p:spPr bwMode="auto">
          <a:xfrm>
            <a:off x="6011863" y="3571875"/>
            <a:ext cx="25923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n-US" altLang="es-PR" sz="3100" b="1">
                <a:latin typeface="Arial" panose="020B0604020202020204" pitchFamily="34" charset="0"/>
              </a:rPr>
              <a:t>Ejercicio</a:t>
            </a:r>
          </a:p>
        </p:txBody>
      </p:sp>
      <p:pic>
        <p:nvPicPr>
          <p:cNvPr id="75785" name="Picture 15"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29432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6" name="Text Box 16"/>
          <p:cNvSpPr txBox="1">
            <a:spLocks noChangeArrowheads="1"/>
          </p:cNvSpPr>
          <p:nvPr/>
        </p:nvSpPr>
        <p:spPr bwMode="auto">
          <a:xfrm>
            <a:off x="6011863" y="2924175"/>
            <a:ext cx="30972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n-US" altLang="es-PR" sz="3100" b="1">
                <a:latin typeface="Arial" panose="020B0604020202020204" pitchFamily="34" charset="0"/>
              </a:rPr>
              <a:t>Actividad física</a:t>
            </a:r>
          </a:p>
        </p:txBody>
      </p:sp>
      <p:pic>
        <p:nvPicPr>
          <p:cNvPr id="75787" name="Picture 17" descr="People_Walking_in_Forest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692150"/>
            <a:ext cx="52705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4499595" y="1025013"/>
            <a:ext cx="4248869"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4800" dirty="0">
                <a:solidFill>
                  <a:srgbClr val="484876"/>
                </a:solidFill>
                <a:effectLst>
                  <a:outerShdw blurRad="38100" dist="38100" dir="2700000" algn="tl">
                    <a:srgbClr val="C0C0C0"/>
                  </a:outerShdw>
                </a:effectLst>
                <a:latin typeface="Arial Black" pitchFamily="34" charset="0"/>
              </a:rPr>
              <a:t>FISIOLOGÍA</a:t>
            </a:r>
          </a:p>
        </p:txBody>
      </p:sp>
      <p:sp>
        <p:nvSpPr>
          <p:cNvPr id="8" name="Rectangle 3"/>
          <p:cNvSpPr>
            <a:spLocks noChangeArrowheads="1"/>
          </p:cNvSpPr>
          <p:nvPr/>
        </p:nvSpPr>
        <p:spPr bwMode="auto">
          <a:xfrm>
            <a:off x="4751822" y="1831719"/>
            <a:ext cx="3744416"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spcBef>
                <a:spcPct val="20000"/>
              </a:spcBef>
              <a:defRPr/>
            </a:pPr>
            <a:r>
              <a:rPr lang="es-ES" altLang="es-PR" sz="4800" b="1" dirty="0">
                <a:latin typeface="Arial" charset="0"/>
                <a:cs typeface="Arial" charset="0"/>
              </a:rPr>
              <a:t>Ciencia que</a:t>
            </a:r>
          </a:p>
          <a:p>
            <a:pPr algn="ctr">
              <a:lnSpc>
                <a:spcPct val="90000"/>
              </a:lnSpc>
              <a:spcBef>
                <a:spcPct val="20000"/>
              </a:spcBef>
              <a:defRPr/>
            </a:pPr>
            <a:r>
              <a:rPr lang="es-ES" altLang="es-PR" sz="4800" b="1" dirty="0">
                <a:latin typeface="Arial" charset="0"/>
                <a:cs typeface="Arial" charset="0"/>
              </a:rPr>
              <a:t>estudia las</a:t>
            </a:r>
          </a:p>
          <a:p>
            <a:pPr algn="ctr">
              <a:lnSpc>
                <a:spcPct val="90000"/>
              </a:lnSpc>
              <a:spcBef>
                <a:spcPct val="20000"/>
              </a:spcBef>
              <a:defRPr/>
            </a:pP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funciones</a:t>
            </a:r>
          </a:p>
          <a:p>
            <a:pPr algn="ctr">
              <a:lnSpc>
                <a:spcPct val="90000"/>
              </a:lnSpc>
              <a:spcBef>
                <a:spcPct val="20000"/>
              </a:spcBef>
              <a:defRPr/>
            </a:pPr>
            <a:r>
              <a:rPr lang="es-ES" altLang="es-PR" sz="4800" b="1" dirty="0">
                <a:latin typeface="Arial" charset="0"/>
                <a:cs typeface="Arial" charset="0"/>
              </a:rPr>
              <a:t>del cuerpo</a:t>
            </a:r>
          </a:p>
          <a:p>
            <a:pPr algn="ctr">
              <a:lnSpc>
                <a:spcPct val="90000"/>
              </a:lnSpc>
              <a:spcBef>
                <a:spcPct val="20000"/>
              </a:spcBef>
              <a:defRPr/>
            </a:pPr>
            <a:r>
              <a:rPr lang="es-ES" altLang="es-PR" sz="4800" b="1" dirty="0">
                <a:latin typeface="Arial" charset="0"/>
                <a:cs typeface="Arial" charset="0"/>
              </a:rPr>
              <a:t>humano</a:t>
            </a:r>
          </a:p>
        </p:txBody>
      </p:sp>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93544"/>
            <a:ext cx="84960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3),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5" name="Picture 4" descr="A picture containing invertebrate, jellyfish, hydrozoan&#10;&#10;Description automatically generated">
            <a:extLst>
              <a:ext uri="{FF2B5EF4-FFF2-40B4-BE49-F238E27FC236}">
                <a16:creationId xmlns:a16="http://schemas.microsoft.com/office/drawing/2014/main" id="{71B88839-A455-4E98-87FD-386D5F4D8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84" y="658658"/>
            <a:ext cx="4248869" cy="5338893"/>
          </a:xfrm>
          <a:prstGeom prst="rect">
            <a:avLst/>
          </a:prstGeom>
          <a:effectLst>
            <a:softEdge rad="127000"/>
          </a:effectLst>
        </p:spPr>
      </p:pic>
    </p:spTree>
    <p:extLst>
      <p:ext uri="{BB962C8B-B14F-4D97-AF65-F5344CB8AC3E}">
        <p14:creationId xmlns:p14="http://schemas.microsoft.com/office/powerpoint/2010/main" val="219400708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Fisiologia_Humana_Definicion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20688"/>
            <a:ext cx="7908085"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373906" y="1051669"/>
            <a:ext cx="6662590" cy="57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3200" dirty="0">
                <a:solidFill>
                  <a:srgbClr val="484876"/>
                </a:solidFill>
                <a:effectLst>
                  <a:outerShdw blurRad="38100" dist="38100" dir="2700000" algn="tl">
                    <a:srgbClr val="C0C0C0"/>
                  </a:outerShdw>
                </a:effectLst>
                <a:latin typeface="Arial Black" pitchFamily="34" charset="0"/>
              </a:rPr>
              <a:t>FISIOLOGÍA DEL EJERCICIO</a:t>
            </a:r>
          </a:p>
        </p:txBody>
      </p:sp>
      <p:sp>
        <p:nvSpPr>
          <p:cNvPr id="8" name="Rectangle 3"/>
          <p:cNvSpPr>
            <a:spLocks noChangeArrowheads="1"/>
          </p:cNvSpPr>
          <p:nvPr/>
        </p:nvSpPr>
        <p:spPr bwMode="auto">
          <a:xfrm>
            <a:off x="592720" y="1938541"/>
            <a:ext cx="7958559"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spcBef>
                <a:spcPct val="20000"/>
              </a:spcBef>
              <a:defRPr/>
            </a:pPr>
            <a:r>
              <a:rPr lang="es-ES" altLang="es-PR" sz="4000" b="1" dirty="0">
                <a:latin typeface="Arial" charset="0"/>
                <a:cs typeface="Arial" charset="0"/>
              </a:rPr>
              <a:t>Ciencia aplicada al</a:t>
            </a:r>
          </a:p>
          <a:p>
            <a:pPr algn="ctr">
              <a:lnSpc>
                <a:spcPct val="90000"/>
              </a:lnSpc>
              <a:spcBef>
                <a:spcPct val="20000"/>
              </a:spcBef>
              <a:defRPr/>
            </a:pPr>
            <a:r>
              <a:rPr lang="es-ES" altLang="es-PR" sz="4000" b="1" dirty="0">
                <a:latin typeface="Arial" charset="0"/>
                <a:cs typeface="Arial" charset="0"/>
              </a:rPr>
              <a:t>movimiento humano</a:t>
            </a:r>
          </a:p>
          <a:p>
            <a:pPr algn="ctr">
              <a:lnSpc>
                <a:spcPct val="90000"/>
              </a:lnSpc>
              <a:spcBef>
                <a:spcPct val="20000"/>
              </a:spcBef>
              <a:defRPr/>
            </a:pPr>
            <a:r>
              <a:rPr lang="es-ES" altLang="es-PR" sz="4000" b="1" dirty="0">
                <a:latin typeface="Arial" charset="0"/>
                <a:cs typeface="Arial" charset="0"/>
              </a:rPr>
              <a:t>que estudia los cambios</a:t>
            </a:r>
          </a:p>
          <a:p>
            <a:pPr algn="ctr">
              <a:lnSpc>
                <a:spcPct val="90000"/>
              </a:lnSpc>
              <a:spcBef>
                <a:spcPct val="20000"/>
              </a:spcBef>
              <a:defRPr/>
            </a:pPr>
            <a:r>
              <a:rPr lang="es-ES" altLang="es-PR" sz="4000" b="1" dirty="0">
                <a:latin typeface="Arial" charset="0"/>
                <a:cs typeface="Arial" charset="0"/>
              </a:rPr>
              <a:t>en las funciones del cuerpo</a:t>
            </a:r>
          </a:p>
          <a:p>
            <a:pPr algn="ctr">
              <a:lnSpc>
                <a:spcPct val="90000"/>
              </a:lnSpc>
              <a:spcBef>
                <a:spcPct val="20000"/>
              </a:spcBef>
              <a:defRPr/>
            </a:pPr>
            <a:r>
              <a:rPr lang="es-ES" altLang="es-PR" sz="4000" b="1" dirty="0">
                <a:latin typeface="Arial" charset="0"/>
                <a:cs typeface="Arial" charset="0"/>
              </a:rPr>
              <a:t>cuando éste se encuentre</a:t>
            </a:r>
          </a:p>
          <a:p>
            <a:pPr algn="ctr">
              <a:lnSpc>
                <a:spcPct val="90000"/>
              </a:lnSpc>
              <a:spcBef>
                <a:spcPct val="20000"/>
              </a:spcBef>
              <a:defRPr/>
            </a:pPr>
            <a:r>
              <a:rPr lang="es-ES" altLang="es-PR" sz="4000" b="1" dirty="0">
                <a:latin typeface="Arial" charset="0"/>
                <a:cs typeface="Arial" charset="0"/>
              </a:rPr>
              <a:t>físicamente activo</a:t>
            </a:r>
          </a:p>
        </p:txBody>
      </p:sp>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93544"/>
            <a:ext cx="84960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3),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3" name="Picture 2" descr="A person working on a computer&#10;&#10;Description automatically generated with low confidence">
            <a:extLst>
              <a:ext uri="{FF2B5EF4-FFF2-40B4-BE49-F238E27FC236}">
                <a16:creationId xmlns:a16="http://schemas.microsoft.com/office/drawing/2014/main" id="{52A0C999-538F-49F9-B0D1-7EA8CBB51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12" y="692696"/>
            <a:ext cx="2275224" cy="1213453"/>
          </a:xfrm>
          <a:prstGeom prst="rect">
            <a:avLst/>
          </a:prstGeom>
          <a:effectLst>
            <a:softEdge rad="127000"/>
          </a:effectLst>
        </p:spPr>
      </p:pic>
    </p:spTree>
    <p:extLst>
      <p:ext uri="{BB962C8B-B14F-4D97-AF65-F5344CB8AC3E}">
        <p14:creationId xmlns:p14="http://schemas.microsoft.com/office/powerpoint/2010/main" val="25857863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447967" y="1023886"/>
            <a:ext cx="5438454" cy="57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3200" dirty="0">
                <a:solidFill>
                  <a:srgbClr val="484876"/>
                </a:solidFill>
                <a:effectLst>
                  <a:outerShdw blurRad="38100" dist="38100" dir="2700000" algn="tl">
                    <a:srgbClr val="C0C0C0"/>
                  </a:outerShdw>
                </a:effectLst>
                <a:latin typeface="Arial Black" pitchFamily="34" charset="0"/>
              </a:rPr>
              <a:t>AGUDO VS. CRÓNICO</a:t>
            </a:r>
          </a:p>
        </p:txBody>
      </p:sp>
      <p:sp>
        <p:nvSpPr>
          <p:cNvPr id="8" name="Rectangle 3"/>
          <p:cNvSpPr>
            <a:spLocks noChangeArrowheads="1"/>
          </p:cNvSpPr>
          <p:nvPr/>
        </p:nvSpPr>
        <p:spPr bwMode="auto">
          <a:xfrm>
            <a:off x="218984" y="1988592"/>
            <a:ext cx="870603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spcBef>
                <a:spcPct val="20000"/>
              </a:spcBef>
              <a:defRPr/>
            </a:pPr>
            <a:r>
              <a:rPr lang="es-ES" altLang="es-PR" sz="3200" b="1" dirty="0">
                <a:latin typeface="Arial" charset="0"/>
                <a:cs typeface="Arial" charset="0"/>
              </a:rPr>
              <a:t>El estudio de la fisiología del ejercicio</a:t>
            </a:r>
          </a:p>
          <a:p>
            <a:pPr algn="ctr">
              <a:lnSpc>
                <a:spcPct val="90000"/>
              </a:lnSpc>
              <a:spcBef>
                <a:spcPct val="20000"/>
              </a:spcBef>
              <a:defRPr/>
            </a:pPr>
            <a:r>
              <a:rPr lang="es-ES" altLang="es-PR" sz="3200" b="1" dirty="0">
                <a:latin typeface="Arial" charset="0"/>
                <a:cs typeface="Arial" charset="0"/>
              </a:rPr>
              <a:t>se encuentra subdivido en dos partes,</a:t>
            </a:r>
          </a:p>
          <a:p>
            <a:pPr algn="ctr">
              <a:lnSpc>
                <a:spcPct val="90000"/>
              </a:lnSpc>
              <a:spcBef>
                <a:spcPct val="20000"/>
              </a:spcBef>
              <a:defRPr/>
            </a:pPr>
            <a:r>
              <a:rPr lang="es-ES" altLang="es-PR" sz="3200" b="1" dirty="0">
                <a:latin typeface="Arial" charset="0"/>
                <a:cs typeface="Arial" charset="0"/>
              </a:rPr>
              <a:t>identificadas como:</a:t>
            </a:r>
          </a:p>
          <a:p>
            <a:pPr algn="ctr">
              <a:lnSpc>
                <a:spcPct val="90000"/>
              </a:lnSpc>
              <a:spcBef>
                <a:spcPct val="20000"/>
              </a:spcBef>
              <a:defRPr/>
            </a:pPr>
            <a:endParaRPr lang="es-ES" altLang="es-PR" sz="800" b="1" dirty="0">
              <a:latin typeface="Arial" charset="0"/>
              <a:cs typeface="Arial" charset="0"/>
            </a:endParaRPr>
          </a:p>
          <a:p>
            <a:pPr marL="0" indent="0">
              <a:lnSpc>
                <a:spcPct val="90000"/>
              </a:lnSpc>
              <a:spcBef>
                <a:spcPct val="20000"/>
              </a:spcBef>
              <a:defRPr/>
            </a:pPr>
            <a:r>
              <a:rPr lang="es-ES" altLang="es-PR" sz="3200" b="1" dirty="0">
                <a:latin typeface="Arial" charset="0"/>
                <a:cs typeface="Arial" charset="0"/>
              </a:rPr>
              <a:t>1) </a:t>
            </a:r>
            <a:r>
              <a:rPr lang="es-ES" altLang="es-PR" sz="3200" b="1" i="1" dirty="0">
                <a:solidFill>
                  <a:srgbClr val="FF0000"/>
                </a:solidFill>
                <a:effectLst>
                  <a:outerShdw blurRad="38100" dist="38100" dir="2700000" algn="tl">
                    <a:srgbClr val="000000">
                      <a:alpha val="43137"/>
                    </a:srgbClr>
                  </a:outerShdw>
                </a:effectLst>
                <a:latin typeface="Arial" charset="0"/>
                <a:cs typeface="Arial" charset="0"/>
              </a:rPr>
              <a:t>Respuestas</a:t>
            </a:r>
            <a:r>
              <a:rPr lang="es-ES" altLang="es-PR" sz="3200" b="1" dirty="0">
                <a:latin typeface="Arial" charset="0"/>
                <a:cs typeface="Arial" charset="0"/>
              </a:rPr>
              <a:t> </a:t>
            </a:r>
            <a:r>
              <a:rPr lang="es-ES" altLang="es-PR" sz="3200" b="1" i="1" dirty="0">
                <a:solidFill>
                  <a:srgbClr val="660033"/>
                </a:solidFill>
                <a:effectLst>
                  <a:outerShdw blurRad="38100" dist="38100" dir="2700000" algn="tl">
                    <a:srgbClr val="000000">
                      <a:alpha val="43137"/>
                    </a:srgbClr>
                  </a:outerShdw>
                </a:effectLst>
                <a:latin typeface="Arial" charset="0"/>
                <a:cs typeface="Arial" charset="0"/>
              </a:rPr>
              <a:t>agudas</a:t>
            </a:r>
            <a:r>
              <a:rPr lang="es-ES" altLang="es-PR" sz="3200" b="1" dirty="0">
                <a:latin typeface="Arial" charset="0"/>
                <a:cs typeface="Arial" charset="0"/>
              </a:rPr>
              <a:t> del cuerpo ante el ejercicio y</a:t>
            </a:r>
          </a:p>
          <a:p>
            <a:pPr marL="0" indent="0">
              <a:lnSpc>
                <a:spcPct val="90000"/>
              </a:lnSpc>
              <a:spcBef>
                <a:spcPct val="20000"/>
              </a:spcBef>
              <a:defRPr/>
            </a:pPr>
            <a:endParaRPr lang="es-ES" altLang="es-PR" sz="800" b="1" dirty="0">
              <a:latin typeface="Arial" charset="0"/>
              <a:cs typeface="Arial" charset="0"/>
            </a:endParaRPr>
          </a:p>
          <a:p>
            <a:pPr marL="0" indent="0">
              <a:lnSpc>
                <a:spcPct val="90000"/>
              </a:lnSpc>
              <a:spcBef>
                <a:spcPct val="20000"/>
              </a:spcBef>
              <a:defRPr/>
            </a:pPr>
            <a:r>
              <a:rPr lang="es-ES" altLang="es-PR" sz="3200" b="1" dirty="0">
                <a:latin typeface="Arial" charset="0"/>
                <a:cs typeface="Arial" charset="0"/>
              </a:rPr>
              <a:t>2) </a:t>
            </a:r>
            <a:r>
              <a:rPr lang="es-ES" altLang="es-PR" sz="3200" b="1" i="1" dirty="0">
                <a:solidFill>
                  <a:srgbClr val="FF0000"/>
                </a:solidFill>
                <a:effectLst>
                  <a:outerShdw blurRad="38100" dist="38100" dir="2700000" algn="tl">
                    <a:srgbClr val="000000">
                      <a:alpha val="43137"/>
                    </a:srgbClr>
                  </a:outerShdw>
                </a:effectLst>
                <a:latin typeface="Arial" charset="0"/>
                <a:cs typeface="Arial" charset="0"/>
              </a:rPr>
              <a:t>Adaptaciones</a:t>
            </a:r>
            <a:r>
              <a:rPr lang="es-ES" altLang="es-PR" sz="3200" b="1" dirty="0">
                <a:latin typeface="Arial" charset="0"/>
                <a:cs typeface="Arial" charset="0"/>
              </a:rPr>
              <a:t> de los sistemas del</a:t>
            </a:r>
          </a:p>
          <a:p>
            <a:pPr marL="0" indent="0">
              <a:lnSpc>
                <a:spcPct val="90000"/>
              </a:lnSpc>
              <a:spcBef>
                <a:spcPct val="20000"/>
              </a:spcBef>
              <a:defRPr/>
            </a:pPr>
            <a:r>
              <a:rPr lang="es-ES" altLang="es-PR" sz="3200" b="1" dirty="0">
                <a:latin typeface="Arial" charset="0"/>
                <a:cs typeface="Arial" charset="0"/>
              </a:rPr>
              <a:t> cuerpo ante ejercicios repetidos o </a:t>
            </a:r>
            <a:r>
              <a:rPr lang="es-ES" altLang="es-PR" sz="3200" b="1" i="1" dirty="0">
                <a:solidFill>
                  <a:srgbClr val="660033"/>
                </a:solidFill>
                <a:effectLst>
                  <a:outerShdw blurRad="38100" dist="38100" dir="2700000" algn="tl">
                    <a:srgbClr val="000000">
                      <a:alpha val="43137"/>
                    </a:srgbClr>
                  </a:outerShdw>
                </a:effectLst>
                <a:latin typeface="Arial" charset="0"/>
                <a:cs typeface="Arial" charset="0"/>
              </a:rPr>
              <a:t>crónicos</a:t>
            </a:r>
          </a:p>
        </p:txBody>
      </p:sp>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93544"/>
            <a:ext cx="84960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2),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4" name="Picture 3" descr="A picture containing person, person, indoor, female&#10;&#10;Description automatically generated">
            <a:extLst>
              <a:ext uri="{FF2B5EF4-FFF2-40B4-BE49-F238E27FC236}">
                <a16:creationId xmlns:a16="http://schemas.microsoft.com/office/drawing/2014/main" id="{76FCA23B-245A-405F-9EBA-5FA118CA7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548315"/>
            <a:ext cx="2188335" cy="1458890"/>
          </a:xfrm>
          <a:prstGeom prst="rect">
            <a:avLst/>
          </a:prstGeom>
          <a:effectLst>
            <a:softEdge rad="127000"/>
          </a:effectLst>
        </p:spPr>
      </p:pic>
    </p:spTree>
    <p:extLst>
      <p:ext uri="{BB962C8B-B14F-4D97-AF65-F5344CB8AC3E}">
        <p14:creationId xmlns:p14="http://schemas.microsoft.com/office/powerpoint/2010/main" val="148231386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Fisiol_Ejercicio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72601"/>
            <a:ext cx="7560840" cy="58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person&#10;&#10;Description automatically generated">
            <a:extLst>
              <a:ext uri="{FF2B5EF4-FFF2-40B4-BE49-F238E27FC236}">
                <a16:creationId xmlns:a16="http://schemas.microsoft.com/office/drawing/2014/main" id="{62C5BFE8-19C3-4B98-A396-5691DB80A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2636912"/>
            <a:ext cx="1656184" cy="2484276"/>
          </a:xfrm>
          <a:prstGeom prst="rect">
            <a:avLst/>
          </a:prstGeom>
          <a:effectLst>
            <a:softEdge rad="317500"/>
          </a:effec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5" descr="Ejercicio_Agudo_Cronico_DEF_Diagram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92150"/>
            <a:ext cx="78486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Fisiologia_Deporte_DEF_Diagrama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674305"/>
            <a:ext cx="7782749" cy="58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240704" y="887209"/>
            <a:ext cx="6662590" cy="57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3200" dirty="0">
                <a:solidFill>
                  <a:srgbClr val="484876"/>
                </a:solidFill>
                <a:effectLst>
                  <a:outerShdw blurRad="38100" dist="38100" dir="2700000" algn="tl">
                    <a:srgbClr val="C0C0C0"/>
                  </a:outerShdw>
                </a:effectLst>
                <a:latin typeface="Arial Black" pitchFamily="34" charset="0"/>
              </a:rPr>
              <a:t>FISIOLOGÍA DEL EJERCICIO</a:t>
            </a:r>
          </a:p>
        </p:txBody>
      </p:sp>
      <p:sp>
        <p:nvSpPr>
          <p:cNvPr id="8" name="Rectangle 3"/>
          <p:cNvSpPr>
            <a:spLocks noChangeArrowheads="1"/>
          </p:cNvSpPr>
          <p:nvPr/>
        </p:nvSpPr>
        <p:spPr bwMode="auto">
          <a:xfrm>
            <a:off x="592720" y="1506741"/>
            <a:ext cx="7958559"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1800" b="1" dirty="0">
                <a:latin typeface="Arial" charset="0"/>
                <a:cs typeface="Arial" charset="0"/>
              </a:rPr>
              <a:t>La fisiología del ejercicio evoluciona de la fisiología humana.  Los enfoques principales de estudio </a:t>
            </a:r>
            <a:r>
              <a:rPr lang="es-ES" altLang="es-PR" sz="1800" b="1">
                <a:latin typeface="Arial" charset="0"/>
                <a:cs typeface="Arial" charset="0"/>
              </a:rPr>
              <a:t>e investigación </a:t>
            </a:r>
            <a:r>
              <a:rPr lang="es-ES" altLang="es-PR" sz="1800" b="1" dirty="0">
                <a:latin typeface="Arial" charset="0"/>
                <a:cs typeface="Arial" charset="0"/>
              </a:rPr>
              <a:t>de la fisiología del ejercicio son: 1) la manera en que el organismo humano responde a un estrés agudo, es decir, ante una sola sesión de ejercicio o actividad física y 2) el mecanismo fisiológico involucrado durante los procesos de adaptación del cuerpo a un estrés crónico, es decir, sesiones repetidas de ejercicio (</a:t>
            </a:r>
            <a:r>
              <a:rPr lang="es-ES" altLang="es-PR" sz="1800" b="1" dirty="0" err="1">
                <a:latin typeface="Arial" charset="0"/>
                <a:cs typeface="Arial" charset="0"/>
              </a:rPr>
              <a:t>i.e</a:t>
            </a:r>
            <a:r>
              <a:rPr lang="es-ES" altLang="es-PR" sz="1800" b="1" dirty="0">
                <a:latin typeface="Arial" charset="0"/>
                <a:cs typeface="Arial" charset="0"/>
              </a:rPr>
              <a:t>, entrenamiento físico).  Otras temáticas de investigación común en la disciplina de la fisiología del ejercicio, incluyen: 1) el uso del ejercicio para inducir un estrés al organismo humano y determinar las repuestas fisiológicas ante la influencia de los factores ambientales (e.g., calor, frío, altitud e </a:t>
            </a:r>
            <a:r>
              <a:rPr lang="es-ES" altLang="es-PR" sz="1800" b="1" dirty="0" err="1">
                <a:latin typeface="Arial" charset="0"/>
                <a:cs typeface="Arial" charset="0"/>
              </a:rPr>
              <a:t>hiperbarismo</a:t>
            </a:r>
            <a:r>
              <a:rPr lang="es-ES" altLang="es-PR" sz="1800" b="1" dirty="0">
                <a:latin typeface="Arial" charset="0"/>
                <a:cs typeface="Arial" charset="0"/>
              </a:rPr>
              <a:t>) y 2) los efectos del ejercicio agudo y crónico para la salud y bajo el contento de diversas enfermedades crónico-degenerativas.  El fisiólogo del ejercicio, también establece </a:t>
            </a:r>
            <a:r>
              <a:rPr lang="es-ES" altLang="es-PR" sz="1800" b="1" dirty="0" err="1">
                <a:latin typeface="Arial" charset="0"/>
                <a:cs typeface="Arial" charset="0"/>
              </a:rPr>
              <a:t>cóo</a:t>
            </a:r>
            <a:r>
              <a:rPr lang="es-ES" altLang="es-PR" sz="1800" b="1" dirty="0">
                <a:latin typeface="Arial" charset="0"/>
                <a:cs typeface="Arial" charset="0"/>
              </a:rPr>
              <a:t> lo anterior puede ser aplicado a la población </a:t>
            </a:r>
            <a:r>
              <a:rPr lang="es-ES" altLang="es-PR" sz="1800" b="1" dirty="0" err="1">
                <a:latin typeface="Arial" charset="0"/>
                <a:cs typeface="Arial" charset="0"/>
              </a:rPr>
              <a:t>atl;etica</a:t>
            </a:r>
            <a:r>
              <a:rPr lang="es-ES" altLang="es-PR" sz="1800" b="1" dirty="0">
                <a:latin typeface="Arial" charset="0"/>
                <a:cs typeface="Arial" charset="0"/>
              </a:rPr>
              <a:t> y en los </a:t>
            </a:r>
            <a:r>
              <a:rPr lang="es-ES" altLang="es-PR" sz="1800" b="1" dirty="0" err="1">
                <a:latin typeface="Arial" charset="0"/>
                <a:cs typeface="Arial" charset="0"/>
              </a:rPr>
              <a:t>depportes</a:t>
            </a:r>
            <a:r>
              <a:rPr lang="es-ES" altLang="es-PR" sz="1800" b="1" dirty="0">
                <a:latin typeface="Arial" charset="0"/>
                <a:cs typeface="Arial" charset="0"/>
              </a:rPr>
              <a:t> (</a:t>
            </a:r>
            <a:r>
              <a:rPr lang="es-ES" altLang="es-PR" sz="1800" b="1" dirty="0" err="1">
                <a:latin typeface="Arial" charset="0"/>
                <a:cs typeface="Arial" charset="0"/>
              </a:rPr>
              <a:t>Kenney</a:t>
            </a:r>
            <a:r>
              <a:rPr lang="es-ES" altLang="es-PR" sz="1800" b="1" dirty="0">
                <a:latin typeface="Arial" charset="0"/>
                <a:cs typeface="Arial" charset="0"/>
              </a:rPr>
              <a:t>, Wilmore, &amp; Costill, 2022, p. 3).</a:t>
            </a:r>
          </a:p>
        </p:txBody>
      </p:sp>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93544"/>
            <a:ext cx="84960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3),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Tree>
    <p:extLst>
      <p:ext uri="{BB962C8B-B14F-4D97-AF65-F5344CB8AC3E}">
        <p14:creationId xmlns:p14="http://schemas.microsoft.com/office/powerpoint/2010/main" val="38470674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Salud_Deportiv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719286"/>
            <a:ext cx="7634287"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l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Fisiologia_Ejercicio_Objetivos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57200"/>
            <a:ext cx="8602662"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635375" y="879475"/>
            <a:ext cx="53292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5900">
                <a:solidFill>
                  <a:srgbClr val="484876"/>
                </a:solidFill>
                <a:effectLst>
                  <a:outerShdw blurRad="38100" dist="38100" dir="2700000" algn="tl">
                    <a:srgbClr val="C0C0C0"/>
                  </a:outerShdw>
                </a:effectLst>
                <a:latin typeface="Arial Black" pitchFamily="34" charset="0"/>
              </a:rPr>
              <a:t>EDUCACIÓN</a:t>
            </a:r>
          </a:p>
        </p:txBody>
      </p:sp>
      <p:sp>
        <p:nvSpPr>
          <p:cNvPr id="76803" name="Rectangle 4"/>
          <p:cNvSpPr>
            <a:spLocks noChangeArrowheads="1"/>
          </p:cNvSpPr>
          <p:nvPr/>
        </p:nvSpPr>
        <p:spPr bwMode="auto">
          <a:xfrm>
            <a:off x="3708400" y="2062163"/>
            <a:ext cx="54356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20000"/>
              </a:spcBef>
              <a:buClrTx/>
              <a:buFontTx/>
              <a:buNone/>
            </a:pPr>
            <a:r>
              <a:rPr lang="en-US" altLang="es-PR" sz="4100" b="1">
                <a:latin typeface="Arial" panose="020B0604020202020204" pitchFamily="34" charset="0"/>
                <a:cs typeface="Arial" panose="020B0604020202020204" pitchFamily="34" charset="0"/>
              </a:rPr>
              <a:t>“Proceso formal</a:t>
            </a:r>
          </a:p>
          <a:p>
            <a:pPr>
              <a:spcBef>
                <a:spcPct val="20000"/>
              </a:spcBef>
              <a:buClrTx/>
              <a:buFontTx/>
              <a:buNone/>
            </a:pPr>
            <a:r>
              <a:rPr lang="en-US" altLang="es-PR" sz="4100" b="1">
                <a:latin typeface="Arial" panose="020B0604020202020204" pitchFamily="34" charset="0"/>
                <a:cs typeface="Arial" panose="020B0604020202020204" pitchFamily="34" charset="0"/>
              </a:rPr>
              <a:t>o informal, por el</a:t>
            </a:r>
          </a:p>
          <a:p>
            <a:pPr>
              <a:spcBef>
                <a:spcPct val="20000"/>
              </a:spcBef>
              <a:buClrTx/>
              <a:buFontTx/>
              <a:buNone/>
            </a:pPr>
            <a:r>
              <a:rPr lang="en-US" altLang="es-PR" sz="4100" b="1">
                <a:latin typeface="Arial" panose="020B0604020202020204" pitchFamily="34" charset="0"/>
                <a:cs typeface="Arial" panose="020B0604020202020204" pitchFamily="34" charset="0"/>
              </a:rPr>
              <a:t>cual se perfeccionan</a:t>
            </a:r>
          </a:p>
          <a:p>
            <a:pPr>
              <a:spcBef>
                <a:spcPct val="20000"/>
              </a:spcBef>
              <a:buClrTx/>
              <a:buFontTx/>
              <a:buNone/>
            </a:pPr>
            <a:r>
              <a:rPr lang="en-US" altLang="es-PR" sz="4100" b="1">
                <a:latin typeface="Arial" panose="020B0604020202020204" pitchFamily="34" charset="0"/>
                <a:cs typeface="Arial" panose="020B0604020202020204" pitchFamily="34" charset="0"/>
              </a:rPr>
              <a:t>las potencialidades</a:t>
            </a:r>
          </a:p>
          <a:p>
            <a:pPr>
              <a:spcBef>
                <a:spcPct val="20000"/>
              </a:spcBef>
              <a:buClrTx/>
              <a:buFontTx/>
              <a:buNone/>
            </a:pPr>
            <a:r>
              <a:rPr lang="en-US" altLang="es-PR" sz="4100" b="1">
                <a:latin typeface="Arial" panose="020B0604020202020204" pitchFamily="34" charset="0"/>
                <a:cs typeface="Arial" panose="020B0604020202020204" pitchFamily="34" charset="0"/>
              </a:rPr>
              <a:t>del educando.”</a:t>
            </a:r>
            <a:endParaRPr lang="en-US" altLang="es-PR" sz="4100" b="1">
              <a:cs typeface="Arial" panose="020B0604020202020204" pitchFamily="34" charset="0"/>
            </a:endParaRPr>
          </a:p>
        </p:txBody>
      </p:sp>
      <p:pic>
        <p:nvPicPr>
          <p:cNvPr id="76804" name="Picture 5" descr="Boy_in_Swing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9275"/>
            <a:ext cx="35909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6"/>
          <p:cNvSpPr txBox="1">
            <a:spLocks noChangeArrowheads="1"/>
          </p:cNvSpPr>
          <p:nvPr/>
        </p:nvSpPr>
        <p:spPr bwMode="auto">
          <a:xfrm>
            <a:off x="107950" y="6238875"/>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000" b="1" i="1">
                <a:latin typeface="Times New Roman" panose="02020603050405020304" pitchFamily="18" charset="0"/>
                <a:cs typeface="Times New Roman" panose="02020603050405020304" pitchFamily="18" charset="0"/>
              </a:rPr>
              <a:t>NOTA</a:t>
            </a:r>
            <a:r>
              <a:rPr lang="en-US" altLang="es-PR" sz="1000" b="1">
                <a:latin typeface="Times New Roman" panose="02020603050405020304" pitchFamily="18" charset="0"/>
                <a:cs typeface="Times New Roman" panose="02020603050405020304" pitchFamily="18" charset="0"/>
              </a:rPr>
              <a:t>.</a:t>
            </a:r>
            <a:r>
              <a:rPr lang="en-US" altLang="es-PR" sz="1000">
                <a:latin typeface="Times New Roman" panose="02020603050405020304" pitchFamily="18" charset="0"/>
                <a:cs typeface="Times New Roman" panose="02020603050405020304" pitchFamily="18" charset="0"/>
              </a:rPr>
              <a:t> Reproducido de: </a:t>
            </a:r>
            <a:r>
              <a:rPr lang="en-US" altLang="es-PR" sz="1000" b="1" i="1">
                <a:latin typeface="Times New Roman" panose="02020603050405020304" pitchFamily="18" charset="0"/>
                <a:cs typeface="Times New Roman" panose="02020603050405020304" pitchFamily="18" charset="0"/>
              </a:rPr>
              <a:t>Introducción a la Educación.</a:t>
            </a:r>
            <a:r>
              <a:rPr lang="en-US" altLang="es-PR" sz="1000">
                <a:latin typeface="Times New Roman" panose="02020603050405020304" pitchFamily="18" charset="0"/>
                <a:cs typeface="Times New Roman" panose="02020603050405020304" pitchFamily="18" charset="0"/>
              </a:rPr>
              <a:t> (p. 1), por A. Lopez Yustos, 1994, San Juan, PR: Publicaciones Puertorriqueñas, Inc.. Copyright 1994 por Publicaciones Puetrtorriqueñas.</a:t>
            </a:r>
            <a:endParaRPr lang="en-US" altLang="es-PR" sz="1000">
              <a:latin typeface="Times New Roman" panose="02020603050405020304" pitchFamily="18"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atting_Chil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3889375"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4140200"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EDUCACIÓN</a:t>
            </a:r>
          </a:p>
          <a:p>
            <a:pPr>
              <a:defRPr/>
            </a:pPr>
            <a:r>
              <a:rPr lang="en-US" altLang="es-PR" sz="4200">
                <a:solidFill>
                  <a:srgbClr val="484876"/>
                </a:solidFill>
                <a:effectLst>
                  <a:outerShdw blurRad="38100" dist="38100" dir="2700000" algn="tl">
                    <a:srgbClr val="C0C0C0"/>
                  </a:outerShdw>
                </a:effectLst>
                <a:latin typeface="Arial Black" pitchFamily="34" charset="0"/>
              </a:rPr>
              <a:t>FÍSICA</a:t>
            </a:r>
          </a:p>
        </p:txBody>
      </p:sp>
      <p:sp>
        <p:nvSpPr>
          <p:cNvPr id="4" name="Rectangle 4"/>
          <p:cNvSpPr>
            <a:spLocks noChangeArrowheads="1"/>
          </p:cNvSpPr>
          <p:nvPr/>
        </p:nvSpPr>
        <p:spPr bwMode="auto">
          <a:xfrm>
            <a:off x="4140200" y="2133600"/>
            <a:ext cx="4932363"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2900" b="1">
                <a:latin typeface="Arial" charset="0"/>
                <a:cs typeface="Arial" charset="0"/>
              </a:rPr>
              <a:t>Proceso educativo</a:t>
            </a:r>
          </a:p>
          <a:p>
            <a:pPr>
              <a:spcBef>
                <a:spcPct val="20000"/>
              </a:spcBef>
              <a:defRPr/>
            </a:pPr>
            <a:r>
              <a:rPr lang="en-US" altLang="es-PR" sz="2900" b="1">
                <a:latin typeface="Arial" charset="0"/>
                <a:cs typeface="Arial" charset="0"/>
              </a:rPr>
              <a:t>que emplea el</a:t>
            </a:r>
          </a:p>
          <a:p>
            <a:pPr>
              <a:spcBef>
                <a:spcPct val="20000"/>
              </a:spcBef>
              <a:defRPr/>
            </a:pPr>
            <a:r>
              <a:rPr lang="en-US" altLang="es-PR" sz="2900" b="1" i="1">
                <a:solidFill>
                  <a:srgbClr val="660033"/>
                </a:solidFill>
                <a:effectLst>
                  <a:outerShdw blurRad="38100" dist="38100" dir="2700000" algn="tl">
                    <a:srgbClr val="C0C0C0"/>
                  </a:outerShdw>
                </a:effectLst>
                <a:latin typeface="Arial" charset="0"/>
                <a:cs typeface="Arial" charset="0"/>
              </a:rPr>
              <a:t>movimiento humano</a:t>
            </a:r>
          </a:p>
          <a:p>
            <a:pPr>
              <a:spcBef>
                <a:spcPct val="20000"/>
              </a:spcBef>
              <a:defRPr/>
            </a:pPr>
            <a:r>
              <a:rPr lang="en-US" altLang="es-PR" sz="2900" b="1">
                <a:latin typeface="Arial" charset="0"/>
                <a:cs typeface="Arial" charset="0"/>
              </a:rPr>
              <a:t>como medio para</a:t>
            </a:r>
          </a:p>
          <a:p>
            <a:pPr>
              <a:spcBef>
                <a:spcPct val="20000"/>
              </a:spcBef>
              <a:defRPr/>
            </a:pPr>
            <a:r>
              <a:rPr lang="en-US" altLang="es-PR" sz="2900" b="1">
                <a:latin typeface="Arial" charset="0"/>
                <a:cs typeface="Arial" charset="0"/>
              </a:rPr>
              <a:t>lograr el desarrolllo</a:t>
            </a:r>
          </a:p>
          <a:p>
            <a:pPr>
              <a:spcBef>
                <a:spcPct val="20000"/>
              </a:spcBef>
              <a:defRPr/>
            </a:pPr>
            <a:r>
              <a:rPr lang="en-US" altLang="es-PR" sz="2900" b="1">
                <a:latin typeface="Arial" charset="0"/>
                <a:cs typeface="Arial" charset="0"/>
              </a:rPr>
              <a:t>óptimo de la aptitud</a:t>
            </a:r>
          </a:p>
          <a:p>
            <a:pPr>
              <a:spcBef>
                <a:spcPct val="20000"/>
              </a:spcBef>
              <a:defRPr/>
            </a:pPr>
            <a:r>
              <a:rPr lang="en-US" altLang="es-PR" sz="2900" b="1">
                <a:latin typeface="Arial" charset="0"/>
                <a:cs typeface="Arial" charset="0"/>
              </a:rPr>
              <a:t>física, mental,</a:t>
            </a:r>
          </a:p>
          <a:p>
            <a:pPr>
              <a:spcBef>
                <a:spcPct val="20000"/>
              </a:spcBef>
              <a:defRPr/>
            </a:pPr>
            <a:r>
              <a:rPr lang="en-US" altLang="es-PR" sz="2900" b="1">
                <a:latin typeface="Arial" charset="0"/>
                <a:cs typeface="Arial" charset="0"/>
              </a:rPr>
              <a:t>emocional y social cultural</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2555875" y="692150"/>
            <a:ext cx="47879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DEPORTES</a:t>
            </a:r>
          </a:p>
        </p:txBody>
      </p:sp>
      <p:sp>
        <p:nvSpPr>
          <p:cNvPr id="78851" name="Rectangle 7"/>
          <p:cNvSpPr>
            <a:spLocks noChangeArrowheads="1"/>
          </p:cNvSpPr>
          <p:nvPr/>
        </p:nvSpPr>
        <p:spPr bwMode="auto">
          <a:xfrm>
            <a:off x="2555875" y="1268413"/>
            <a:ext cx="6516688"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20000"/>
              </a:spcBef>
              <a:buClrTx/>
              <a:buFontTx/>
              <a:buNone/>
            </a:pPr>
            <a:r>
              <a:rPr lang="en-US" altLang="es-PR" sz="2100" b="1">
                <a:latin typeface="Arial" panose="020B0604020202020204" pitchFamily="34" charset="0"/>
                <a:cs typeface="Arial" panose="020B0604020202020204" pitchFamily="34" charset="0"/>
              </a:rPr>
              <a:t>T</a:t>
            </a:r>
            <a:r>
              <a:rPr lang="es-ES" altLang="es-PR" sz="2400" b="1">
                <a:latin typeface="Arial" panose="020B0604020202020204" pitchFamily="34" charset="0"/>
                <a:cs typeface="Arial" panose="020B0604020202020204" pitchFamily="34" charset="0"/>
              </a:rPr>
              <a:t>ipo de actividad física institucionalizada,</a:t>
            </a:r>
          </a:p>
          <a:p>
            <a:pPr>
              <a:spcBef>
                <a:spcPct val="20000"/>
              </a:spcBef>
              <a:buClrTx/>
              <a:buFontTx/>
              <a:buNone/>
            </a:pPr>
            <a:r>
              <a:rPr lang="es-ES" altLang="es-PR" sz="2400" b="1">
                <a:latin typeface="Arial" panose="020B0604020202020204" pitchFamily="34" charset="0"/>
                <a:cs typeface="Arial" panose="020B0604020202020204" pitchFamily="34" charset="0"/>
              </a:rPr>
              <a:t>estructurada, organizada y competitiva,</a:t>
            </a:r>
          </a:p>
          <a:p>
            <a:pPr>
              <a:spcBef>
                <a:spcPct val="20000"/>
              </a:spcBef>
              <a:buClrTx/>
              <a:buFontTx/>
              <a:buNone/>
            </a:pPr>
            <a:r>
              <a:rPr lang="es-ES" altLang="es-PR" sz="2400" b="1">
                <a:latin typeface="Arial" panose="020B0604020202020204" pitchFamily="34" charset="0"/>
                <a:cs typeface="Arial" panose="020B0604020202020204" pitchFamily="34" charset="0"/>
              </a:rPr>
              <a:t>con metas bien definidas y gobernada por </a:t>
            </a:r>
          </a:p>
          <a:p>
            <a:pPr>
              <a:spcBef>
                <a:spcPct val="20000"/>
              </a:spcBef>
              <a:buClrTx/>
              <a:buFontTx/>
              <a:buNone/>
            </a:pPr>
            <a:r>
              <a:rPr lang="es-ES" altLang="es-PR" sz="2400" b="1">
                <a:latin typeface="Arial" panose="020B0604020202020204" pitchFamily="34" charset="0"/>
                <a:cs typeface="Arial" panose="020B0604020202020204" pitchFamily="34" charset="0"/>
              </a:rPr>
              <a:t>reglas específicas, donde se destacan</a:t>
            </a:r>
          </a:p>
          <a:p>
            <a:pPr>
              <a:spcBef>
                <a:spcPct val="20000"/>
              </a:spcBef>
              <a:buClrTx/>
              <a:buFontTx/>
              <a:buNone/>
            </a:pPr>
            <a:r>
              <a:rPr lang="es-ES" altLang="es-PR" sz="2400" b="1">
                <a:latin typeface="Arial" panose="020B0604020202020204" pitchFamily="34" charset="0"/>
                <a:cs typeface="Arial" panose="020B0604020202020204" pitchFamily="34" charset="0"/>
              </a:rPr>
              <a:t>esfuerzos físicos vigorosos, el uso de</a:t>
            </a:r>
          </a:p>
          <a:p>
            <a:pPr>
              <a:spcBef>
                <a:spcPct val="20000"/>
              </a:spcBef>
              <a:buClrTx/>
              <a:buFontTx/>
              <a:buNone/>
            </a:pPr>
            <a:r>
              <a:rPr lang="es-ES" altLang="es-PR" sz="2400" b="1">
                <a:latin typeface="Arial" panose="020B0604020202020204" pitchFamily="34" charset="0"/>
                <a:cs typeface="Arial" panose="020B0604020202020204" pitchFamily="34" charset="0"/>
              </a:rPr>
              <a:t>destrezas deportivas o motoras</a:t>
            </a:r>
          </a:p>
          <a:p>
            <a:pPr>
              <a:spcBef>
                <a:spcPct val="20000"/>
              </a:spcBef>
              <a:buClrTx/>
              <a:buFontTx/>
              <a:buNone/>
            </a:pPr>
            <a:r>
              <a:rPr lang="es-ES" altLang="es-PR" sz="2400" b="1">
                <a:latin typeface="Arial" panose="020B0604020202020204" pitchFamily="34" charset="0"/>
                <a:cs typeface="Arial" panose="020B0604020202020204" pitchFamily="34" charset="0"/>
              </a:rPr>
              <a:t>relativamente complejas y la aplicación de</a:t>
            </a:r>
          </a:p>
          <a:p>
            <a:pPr>
              <a:spcBef>
                <a:spcPct val="20000"/>
              </a:spcBef>
              <a:buClrTx/>
              <a:buFontTx/>
              <a:buNone/>
            </a:pPr>
            <a:r>
              <a:rPr lang="es-ES" altLang="es-PR" sz="2400" b="1">
                <a:latin typeface="Arial" panose="020B0604020202020204" pitchFamily="34" charset="0"/>
                <a:cs typeface="Arial" panose="020B0604020202020204" pitchFamily="34" charset="0"/>
              </a:rPr>
              <a:t>estrategias, con el fin de alcanzar un</a:t>
            </a:r>
          </a:p>
          <a:p>
            <a:pPr>
              <a:spcBef>
                <a:spcPct val="20000"/>
              </a:spcBef>
              <a:buClrTx/>
              <a:buFontTx/>
              <a:buNone/>
            </a:pPr>
            <a:r>
              <a:rPr lang="es-ES" altLang="es-PR" sz="2400" b="1">
                <a:latin typeface="Arial" panose="020B0604020202020204" pitchFamily="34" charset="0"/>
                <a:cs typeface="Arial" panose="020B0604020202020204" pitchFamily="34" charset="0"/>
              </a:rPr>
              <a:t>rendimiento exitoso mediante la</a:t>
            </a:r>
          </a:p>
          <a:p>
            <a:pPr>
              <a:spcBef>
                <a:spcPct val="20000"/>
              </a:spcBef>
              <a:buClrTx/>
              <a:buFontTx/>
              <a:buNone/>
            </a:pPr>
            <a:r>
              <a:rPr lang="es-ES" altLang="es-PR" sz="2400" b="1">
                <a:latin typeface="Arial" panose="020B0604020202020204" pitchFamily="34" charset="0"/>
                <a:cs typeface="Arial" panose="020B0604020202020204" pitchFamily="34" charset="0"/>
              </a:rPr>
              <a:t>superación de un adversario en</a:t>
            </a:r>
          </a:p>
          <a:p>
            <a:pPr>
              <a:spcBef>
                <a:spcPct val="20000"/>
              </a:spcBef>
              <a:buClrTx/>
              <a:buFontTx/>
              <a:buNone/>
            </a:pPr>
            <a:r>
              <a:rPr lang="es-ES" altLang="es-PR" sz="2400" b="1">
                <a:latin typeface="Arial" panose="020B0604020202020204" pitchFamily="34" charset="0"/>
                <a:cs typeface="Arial" panose="020B0604020202020204" pitchFamily="34" charset="0"/>
              </a:rPr>
              <a:t>competición o la demostración de</a:t>
            </a:r>
          </a:p>
          <a:p>
            <a:pPr>
              <a:spcBef>
                <a:spcPct val="20000"/>
              </a:spcBef>
              <a:buClrTx/>
              <a:buFontTx/>
              <a:buNone/>
            </a:pPr>
            <a:r>
              <a:rPr lang="es-ES" altLang="es-PR" sz="2400" b="1">
                <a:latin typeface="Arial" panose="020B0604020202020204" pitchFamily="34" charset="0"/>
                <a:cs typeface="Arial" panose="020B0604020202020204" pitchFamily="34" charset="0"/>
              </a:rPr>
              <a:t>aptitudes particulares</a:t>
            </a:r>
          </a:p>
        </p:txBody>
      </p:sp>
      <p:pic>
        <p:nvPicPr>
          <p:cNvPr id="78852" name="Picture 8" descr="Baseball_Pitcher_T_Firs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549275"/>
            <a:ext cx="192246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Energia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425" y="692150"/>
            <a:ext cx="4767263"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6"/>
          <p:cNvSpPr txBox="1">
            <a:spLocks noChangeArrowheads="1"/>
          </p:cNvSpPr>
          <p:nvPr/>
        </p:nvSpPr>
        <p:spPr bwMode="auto">
          <a:xfrm>
            <a:off x="452438" y="692150"/>
            <a:ext cx="3024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5ta. ed.; (pp. 134, 184-185, 186, 190),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(pp. 116, 130), por J. H. Wilmore, &amp; D. L. Costill, 2004, Barcelona, España: Editorial Paidotribo. Copyright 2004 por Jack H. Wilmore y David L. Costill; </a:t>
            </a:r>
            <a:r>
              <a:rPr lang="en-US" altLang="es-PR" sz="1600" b="1" i="1">
                <a:latin typeface="Times New Roman" panose="02020603050405020304" pitchFamily="18" charset="0"/>
              </a:rPr>
              <a:t>Exercise Physiology: Human Bionergetics and its Applications</a:t>
            </a:r>
            <a:r>
              <a:rPr lang="en-US" altLang="es-PR" sz="1600">
                <a:latin typeface="Times New Roman" panose="02020603050405020304" pitchFamily="18" charset="0"/>
              </a:rPr>
              <a:t>. 2da. ed.; (pp. 16, 38-39, 46), por G. A. Brooks, T. D. Fahey, &amp; T. P. White, 1996, Mountain View, CA: Mayfield Publishing Company. Copyright 1996 por Mayfield Publishing Company.</a:t>
            </a:r>
          </a:p>
          <a:p>
            <a:pPr eaLnBrk="1" hangingPunct="1">
              <a:spcBef>
                <a:spcPct val="50000"/>
              </a:spcBef>
              <a:buClrTx/>
              <a:buFontTx/>
              <a:buNone/>
            </a:pPr>
            <a:endParaRPr lang="en-US" altLang="es-PR" sz="1600">
              <a:latin typeface="Times New Roman" panose="02020603050405020304" pitchFamily="18"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549275"/>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lnSpc>
                <a:spcPct val="90000"/>
              </a:lnSpc>
              <a:defRPr/>
            </a:pPr>
            <a:r>
              <a:rPr lang="es-PR" altLang="es-PR" sz="3600">
                <a:cs typeface="Arial" panose="020B0604020202020204" pitchFamily="34" charset="0"/>
              </a:rPr>
              <a:t> </a:t>
            </a:r>
            <a:r>
              <a:rPr lang="es-PR" altLang="es-PR" sz="1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CONCEPTOS BÁSICOS:</a:t>
            </a:r>
            <a:br>
              <a:rPr lang="es-PR" altLang="es-PR" sz="1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ACTIVIDAD FÍSICA, EJERCICIO Y APTITUD FÍSICA</a:t>
            </a:r>
            <a:endParaRPr lang="es-PR" altLang="es-PR" sz="1800" i="1">
              <a:cs typeface="Arial" panose="020B0604020202020204" pitchFamily="34" charset="0"/>
            </a:endParaRPr>
          </a:p>
        </p:txBody>
      </p:sp>
      <p:pic>
        <p:nvPicPr>
          <p:cNvPr id="80899" name="Picture 4" descr="Tabla_5_Conceptos_Act-Fis_Ejerc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90650"/>
            <a:ext cx="8656638"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779838" y="908050"/>
            <a:ext cx="51466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600">
                <a:solidFill>
                  <a:srgbClr val="484876"/>
                </a:solidFill>
                <a:effectLst>
                  <a:outerShdw blurRad="38100" dist="38100" dir="2700000" algn="tl">
                    <a:srgbClr val="C0C0C0"/>
                  </a:outerShdw>
                </a:effectLst>
                <a:latin typeface="Arial Black" pitchFamily="34" charset="0"/>
              </a:rPr>
              <a:t>ACTIVIDAD FÍSICA</a:t>
            </a:r>
          </a:p>
        </p:txBody>
      </p:sp>
      <p:sp>
        <p:nvSpPr>
          <p:cNvPr id="3" name="Rectangle 4"/>
          <p:cNvSpPr>
            <a:spLocks noChangeArrowheads="1"/>
          </p:cNvSpPr>
          <p:nvPr/>
        </p:nvSpPr>
        <p:spPr bwMode="auto">
          <a:xfrm>
            <a:off x="3779838" y="2279650"/>
            <a:ext cx="5256212"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3700" b="1">
                <a:latin typeface="Arial" charset="0"/>
                <a:cs typeface="Arial" charset="0"/>
              </a:rPr>
              <a:t>Cualquier </a:t>
            </a:r>
            <a:r>
              <a:rPr lang="en-US" altLang="es-PR" sz="3700" b="1" i="1">
                <a:solidFill>
                  <a:srgbClr val="484876"/>
                </a:solidFill>
                <a:effectLst>
                  <a:outerShdw blurRad="38100" dist="38100" dir="2700000" algn="tl">
                    <a:srgbClr val="C0C0C0"/>
                  </a:outerShdw>
                </a:effectLst>
                <a:latin typeface="Arial" charset="0"/>
                <a:cs typeface="Arial" charset="0"/>
              </a:rPr>
              <a:t>movimiento</a:t>
            </a:r>
          </a:p>
          <a:p>
            <a:pPr>
              <a:spcBef>
                <a:spcPct val="20000"/>
              </a:spcBef>
              <a:defRPr/>
            </a:pPr>
            <a:r>
              <a:rPr lang="en-US" altLang="es-PR" sz="3700" b="1" i="1">
                <a:solidFill>
                  <a:srgbClr val="484876"/>
                </a:solidFill>
                <a:effectLst>
                  <a:outerShdw blurRad="38100" dist="38100" dir="2700000" algn="tl">
                    <a:srgbClr val="C0C0C0"/>
                  </a:outerShdw>
                </a:effectLst>
                <a:latin typeface="Arial" charset="0"/>
                <a:cs typeface="Arial" charset="0"/>
              </a:rPr>
              <a:t>humano</a:t>
            </a:r>
            <a:r>
              <a:rPr lang="en-US" altLang="es-PR" sz="3700" b="1">
                <a:latin typeface="Arial" charset="0"/>
                <a:cs typeface="Arial" charset="0"/>
              </a:rPr>
              <a:t> producido</a:t>
            </a:r>
          </a:p>
          <a:p>
            <a:pPr>
              <a:spcBef>
                <a:spcPct val="20000"/>
              </a:spcBef>
              <a:defRPr/>
            </a:pPr>
            <a:r>
              <a:rPr lang="en-US" altLang="es-PR" sz="3700" b="1">
                <a:latin typeface="Arial" charset="0"/>
                <a:cs typeface="Arial" charset="0"/>
              </a:rPr>
              <a:t>por los músculos</a:t>
            </a:r>
          </a:p>
          <a:p>
            <a:pPr>
              <a:spcBef>
                <a:spcPct val="20000"/>
              </a:spcBef>
              <a:defRPr/>
            </a:pPr>
            <a:r>
              <a:rPr lang="en-US" altLang="es-PR" sz="3700" b="1">
                <a:latin typeface="Arial" charset="0"/>
                <a:cs typeface="Arial" charset="0"/>
              </a:rPr>
              <a:t>esqueléticos, lo cual</a:t>
            </a:r>
          </a:p>
          <a:p>
            <a:pPr>
              <a:spcBef>
                <a:spcPct val="20000"/>
              </a:spcBef>
              <a:defRPr/>
            </a:pPr>
            <a:r>
              <a:rPr lang="en-US" altLang="es-PR" sz="3700" b="1">
                <a:latin typeface="Arial" charset="0"/>
                <a:cs typeface="Arial" charset="0"/>
              </a:rPr>
              <a:t>resulta en </a:t>
            </a:r>
            <a:r>
              <a:rPr lang="en-US" altLang="es-PR" sz="3700" b="1" i="1">
                <a:solidFill>
                  <a:srgbClr val="484876"/>
                </a:solidFill>
                <a:effectLst>
                  <a:outerShdw blurRad="38100" dist="38100" dir="2700000" algn="tl">
                    <a:srgbClr val="C0C0C0"/>
                  </a:outerShdw>
                </a:effectLst>
                <a:latin typeface="Arial" charset="0"/>
                <a:cs typeface="Arial" charset="0"/>
              </a:rPr>
              <a:t>gasto</a:t>
            </a:r>
          </a:p>
          <a:p>
            <a:pPr>
              <a:spcBef>
                <a:spcPct val="20000"/>
              </a:spcBef>
              <a:defRPr/>
            </a:pPr>
            <a:r>
              <a:rPr lang="en-US" altLang="es-PR" sz="3700" b="1" i="1">
                <a:solidFill>
                  <a:srgbClr val="484876"/>
                </a:solidFill>
                <a:effectLst>
                  <a:outerShdw blurRad="38100" dist="38100" dir="2700000" algn="tl">
                    <a:srgbClr val="C0C0C0"/>
                  </a:outerShdw>
                </a:effectLst>
                <a:latin typeface="Arial" charset="0"/>
                <a:cs typeface="Arial" charset="0"/>
              </a:rPr>
              <a:t>energético</a:t>
            </a:r>
            <a:endParaRPr lang="en-US" altLang="es-PR" sz="37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81924" name="Picture 5" descr="Family_Taking_Wa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3517900"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GT13_Actividad_Fisica_DEF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709613"/>
            <a:ext cx="6624637"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126. Recuperado de </a:t>
            </a:r>
            <a:r>
              <a:rPr lang="en-US" altLang="es-PR" sz="1200" b="1" i="1">
                <a:latin typeface="Times New Roman" panose="02020603050405020304" pitchFamily="18" charset="0"/>
                <a:hlinkClick r:id="rId3"/>
              </a:rPr>
              <a:t>http://pubmedcentralcanada.ca/pmcc/articles/PMC1424733/pdf/pubhealthrep00100-0016.pdf</a:t>
            </a:r>
            <a:endParaRPr lang="en-US" altLang="es-PR" sz="1200" b="1" i="1">
              <a:latin typeface="Times New Roman" panose="02020603050405020304"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32138"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dirty="0">
                <a:solidFill>
                  <a:srgbClr val="484876"/>
                </a:solidFill>
                <a:effectLst>
                  <a:outerShdw blurRad="38100" dist="38100" dir="2700000" algn="tl">
                    <a:srgbClr val="C0C0C0"/>
                  </a:outerShdw>
                </a:effectLst>
                <a:latin typeface="Arial Black" pitchFamily="34" charset="0"/>
              </a:rPr>
              <a:t>ACTIVIDAD FÍSICA</a:t>
            </a:r>
          </a:p>
        </p:txBody>
      </p:sp>
      <p:sp>
        <p:nvSpPr>
          <p:cNvPr id="3" name="Rectangle 3"/>
          <p:cNvSpPr>
            <a:spLocks noChangeArrowheads="1"/>
          </p:cNvSpPr>
          <p:nvPr/>
        </p:nvSpPr>
        <p:spPr bwMode="auto">
          <a:xfrm>
            <a:off x="3178175" y="1773238"/>
            <a:ext cx="55451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400" b="1" dirty="0">
                <a:latin typeface="Arial" charset="0"/>
                <a:cs typeface="Arial" charset="0"/>
              </a:rPr>
              <a:t>La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energía</a:t>
            </a:r>
            <a:r>
              <a:rPr lang="es-ES" altLang="es-PR" sz="3400" b="1" dirty="0">
                <a:latin typeface="Arial" charset="0"/>
                <a:cs typeface="Arial" charset="0"/>
              </a:rPr>
              <a:t> requerida para</a:t>
            </a:r>
          </a:p>
          <a:p>
            <a:pPr>
              <a:lnSpc>
                <a:spcPct val="90000"/>
              </a:lnSpc>
              <a:spcBef>
                <a:spcPct val="20000"/>
              </a:spcBef>
              <a:defRPr/>
            </a:pPr>
            <a:r>
              <a:rPr lang="es-ES" altLang="es-PR" sz="3400" b="1" dirty="0">
                <a:latin typeface="Arial" charset="0"/>
                <a:cs typeface="Arial" charset="0"/>
              </a:rPr>
              <a:t>ejecutar cualquier tipo de</a:t>
            </a:r>
          </a:p>
          <a:p>
            <a:pPr>
              <a:lnSpc>
                <a:spcPct val="90000"/>
              </a:lnSpc>
              <a:spcBef>
                <a:spcPct val="20000"/>
              </a:spcBef>
              <a:defRPr/>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a:latin typeface="Arial" charset="0"/>
                <a:cs typeface="Arial" charset="0"/>
              </a:rPr>
              <a:t> físico,</a:t>
            </a:r>
          </a:p>
          <a:p>
            <a:pPr>
              <a:lnSpc>
                <a:spcPct val="90000"/>
              </a:lnSpc>
              <a:spcBef>
                <a:spcPct val="20000"/>
              </a:spcBef>
              <a:defRPr/>
            </a:pPr>
            <a:r>
              <a:rPr lang="es-ES" altLang="es-PR" sz="3400" b="1" dirty="0">
                <a:latin typeface="Arial" charset="0"/>
                <a:cs typeface="Arial" charset="0"/>
              </a:rPr>
              <a:t>específicamente cuando</a:t>
            </a:r>
          </a:p>
          <a:p>
            <a:pPr>
              <a:lnSpc>
                <a:spcPct val="90000"/>
              </a:lnSpc>
              <a:spcBef>
                <a:spcPct val="20000"/>
              </a:spcBef>
              <a:defRPr/>
            </a:pPr>
            <a:r>
              <a:rPr lang="es-ES" altLang="es-PR" sz="3400" b="1" dirty="0">
                <a:latin typeface="Arial" charset="0"/>
                <a:cs typeface="Arial" charset="0"/>
              </a:rPr>
              <a:t>el organismo human no</a:t>
            </a:r>
          </a:p>
          <a:p>
            <a:pPr>
              <a:lnSpc>
                <a:spcPct val="90000"/>
              </a:lnSpc>
              <a:spcBef>
                <a:spcPct val="20000"/>
              </a:spcBef>
              <a:defRPr/>
            </a:pPr>
            <a:r>
              <a:rPr lang="es-ES" altLang="es-PR" sz="3400" b="1" dirty="0">
                <a:latin typeface="Arial" charset="0"/>
                <a:cs typeface="Arial" charset="0"/>
              </a:rPr>
              <a:t>se encuentra sentado o</a:t>
            </a:r>
          </a:p>
          <a:p>
            <a:pPr>
              <a:lnSpc>
                <a:spcPct val="90000"/>
              </a:lnSpc>
              <a:spcBef>
                <a:spcPct val="20000"/>
              </a:spcBef>
              <a:defRPr/>
            </a:pPr>
            <a:r>
              <a:rPr lang="es-ES" altLang="es-PR" sz="3400" b="1" dirty="0">
                <a:latin typeface="Arial" charset="0"/>
                <a:cs typeface="Arial" charset="0"/>
              </a:rPr>
              <a:t>o recostado</a:t>
            </a:r>
            <a:endParaRPr lang="en-US" altLang="es-PR" sz="3400" b="1" i="1" dirty="0">
              <a:solidFill>
                <a:srgbClr val="484876"/>
              </a:solidFill>
              <a:effectLst>
                <a:outerShdw blurRad="38100" dist="38100" dir="2700000" algn="tl">
                  <a:srgbClr val="C0C0C0"/>
                </a:outerShdw>
              </a:effectLst>
              <a:latin typeface="Arial" charset="0"/>
              <a:cs typeface="Arial" charset="0"/>
            </a:endParaRPr>
          </a:p>
        </p:txBody>
      </p:sp>
      <p:sp>
        <p:nvSpPr>
          <p:cNvPr id="83972" name="Text Box 6"/>
          <p:cNvSpPr txBox="1">
            <a:spLocks noChangeArrowheads="1"/>
          </p:cNvSpPr>
          <p:nvPr/>
        </p:nvSpPr>
        <p:spPr bwMode="auto">
          <a:xfrm>
            <a:off x="252413"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Health &amp; </a:t>
            </a:r>
            <a:r>
              <a:rPr lang="en-US" altLang="es-PR" sz="1200" b="1" i="1" dirty="0" err="1">
                <a:latin typeface="Times New Roman" panose="02020603050405020304" pitchFamily="18" charset="0"/>
              </a:rPr>
              <a:t>Welness</a:t>
            </a:r>
            <a:r>
              <a:rPr lang="en-US" altLang="es-PR" sz="1200" i="1" dirty="0">
                <a:latin typeface="Times New Roman" panose="02020603050405020304" pitchFamily="18" charset="0"/>
              </a:rPr>
              <a:t>. </a:t>
            </a:r>
            <a:r>
              <a:rPr lang="en-US" altLang="es-PR" sz="1200" dirty="0">
                <a:latin typeface="Times New Roman" panose="02020603050405020304" pitchFamily="18" charset="0"/>
              </a:rPr>
              <a:t>12</a:t>
            </a:r>
            <a:r>
              <a:rPr lang="en-US" altLang="es-PR" sz="1200" baseline="30000" dirty="0">
                <a:latin typeface="Times New Roman" panose="02020603050405020304" pitchFamily="18" charset="0"/>
              </a:rPr>
              <a:t>th</a:t>
            </a:r>
            <a:r>
              <a:rPr lang="en-US" altLang="es-PR" sz="1200" dirty="0">
                <a:latin typeface="Times New Roman" panose="02020603050405020304" pitchFamily="18" charset="0"/>
              </a:rPr>
              <a:t> ed., (p. 151), por G. E. Gordon &amp; E. </a:t>
            </a:r>
            <a:r>
              <a:rPr lang="en-US" altLang="es-PR" sz="1200" dirty="0" err="1">
                <a:latin typeface="Times New Roman" panose="02020603050405020304" pitchFamily="18" charset="0"/>
              </a:rPr>
              <a:t>Golanty</a:t>
            </a:r>
            <a:r>
              <a:rPr lang="en-US" altLang="es-PR" sz="1200" dirty="0">
                <a:latin typeface="Times New Roman" panose="02020603050405020304" pitchFamily="18" charset="0"/>
              </a:rPr>
              <a:t>, 2016, Burlington, MA: Jones &amp; Bartlett Learning. Copyright 2016 por: Jones &amp; Bartlett Learning, LLC, an Ascend Learning Company</a:t>
            </a:r>
          </a:p>
        </p:txBody>
      </p:sp>
      <p:pic>
        <p:nvPicPr>
          <p:cNvPr id="839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888" y="633413"/>
            <a:ext cx="276225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41386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87824"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dirty="0">
                <a:solidFill>
                  <a:srgbClr val="484876"/>
                </a:solidFill>
                <a:effectLst>
                  <a:outerShdw blurRad="38100" dist="38100" dir="2700000" algn="tl">
                    <a:srgbClr val="C0C0C0"/>
                  </a:outerShdw>
                </a:effectLst>
                <a:latin typeface="Arial Black" pitchFamily="34" charset="0"/>
              </a:rPr>
              <a:t>ACTIVIDAD FÍSICA</a:t>
            </a:r>
          </a:p>
        </p:txBody>
      </p:sp>
      <p:sp>
        <p:nvSpPr>
          <p:cNvPr id="3" name="Rectangle 3"/>
          <p:cNvSpPr>
            <a:spLocks noChangeArrowheads="1"/>
          </p:cNvSpPr>
          <p:nvPr/>
        </p:nvSpPr>
        <p:spPr bwMode="auto">
          <a:xfrm>
            <a:off x="3033861" y="1773238"/>
            <a:ext cx="55451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400" b="1" dirty="0">
                <a:latin typeface="Arial" charset="0"/>
                <a:cs typeface="Arial" charset="0"/>
              </a:rPr>
              <a:t>Aquel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a:latin typeface="Arial" charset="0"/>
                <a:cs typeface="Arial" charset="0"/>
              </a:rPr>
              <a:t> que es</a:t>
            </a:r>
          </a:p>
          <a:p>
            <a:pPr>
              <a:lnSpc>
                <a:spcPct val="90000"/>
              </a:lnSpc>
              <a:spcBef>
                <a:spcPct val="20000"/>
              </a:spcBef>
              <a:defRPr/>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intencional</a:t>
            </a:r>
            <a:r>
              <a:rPr lang="es-ES" altLang="es-PR" sz="3400" b="1" dirty="0">
                <a:latin typeface="Arial" charset="0"/>
                <a:cs typeface="Arial" charset="0"/>
              </a:rPr>
              <a:t>,</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 voluntario</a:t>
            </a:r>
            <a:r>
              <a:rPr lang="es-ES" altLang="es-PR" sz="3400" b="1" dirty="0">
                <a:latin typeface="Arial" charset="0"/>
                <a:cs typeface="Arial" charset="0"/>
              </a:rPr>
              <a:t> y</a:t>
            </a:r>
          </a:p>
          <a:p>
            <a:pPr>
              <a:lnSpc>
                <a:spcPct val="90000"/>
              </a:lnSpc>
              <a:spcBef>
                <a:spcPct val="20000"/>
              </a:spcBef>
              <a:defRPr/>
            </a:pPr>
            <a:r>
              <a:rPr lang="es-ES" altLang="es-PR" sz="3400" b="1" dirty="0">
                <a:latin typeface="Arial" charset="0"/>
                <a:cs typeface="Arial" charset="0"/>
              </a:rPr>
              <a:t>dirigido hacia un</a:t>
            </a:r>
          </a:p>
          <a:p>
            <a:pPr>
              <a:lnSpc>
                <a:spcPct val="90000"/>
              </a:lnSpc>
              <a:spcBef>
                <a:spcPct val="20000"/>
              </a:spcBef>
              <a:defRPr/>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propósito</a:t>
            </a:r>
            <a:r>
              <a:rPr lang="es-ES" altLang="es-PR" sz="3400" b="1" dirty="0">
                <a:latin typeface="Arial" charset="0"/>
                <a:cs typeface="Arial" charset="0"/>
              </a:rPr>
              <a:t> o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meta</a:t>
            </a:r>
            <a:r>
              <a:rPr lang="es-ES" altLang="es-PR" sz="3400" b="1" dirty="0">
                <a:latin typeface="Arial" charset="0"/>
                <a:cs typeface="Arial" charset="0"/>
              </a:rPr>
              <a:t>, dentro</a:t>
            </a:r>
          </a:p>
          <a:p>
            <a:pPr>
              <a:lnSpc>
                <a:spcPct val="90000"/>
              </a:lnSpc>
              <a:spcBef>
                <a:spcPct val="20000"/>
              </a:spcBef>
              <a:defRPr/>
            </a:pPr>
            <a:r>
              <a:rPr lang="es-ES" altLang="es-PR" sz="3400" b="1" dirty="0">
                <a:latin typeface="Arial" charset="0"/>
                <a:cs typeface="Arial" charset="0"/>
              </a:rPr>
              <a:t>de un contexto de</a:t>
            </a:r>
          </a:p>
          <a:p>
            <a:pPr>
              <a:lnSpc>
                <a:spcPct val="90000"/>
              </a:lnSpc>
              <a:spcBef>
                <a:spcPct val="20000"/>
              </a:spcBef>
              <a:defRPr/>
            </a:pPr>
            <a:r>
              <a:rPr lang="es-ES" altLang="es-PR" sz="3400" b="1" dirty="0">
                <a:latin typeface="Arial" charset="0"/>
                <a:cs typeface="Arial" charset="0"/>
              </a:rPr>
              <a:t>ejercicio, deporte u otra</a:t>
            </a:r>
          </a:p>
          <a:p>
            <a:pPr>
              <a:lnSpc>
                <a:spcPct val="90000"/>
              </a:lnSpc>
              <a:spcBef>
                <a:spcPct val="20000"/>
              </a:spcBef>
              <a:defRPr/>
            </a:pPr>
            <a:r>
              <a:rPr lang="es-ES" altLang="es-PR" sz="3400" b="1" dirty="0">
                <a:latin typeface="Arial" charset="0"/>
                <a:cs typeface="Arial" charset="0"/>
              </a:rPr>
              <a:t>esfera de experiencia</a:t>
            </a:r>
          </a:p>
        </p:txBody>
      </p:sp>
      <p:sp>
        <p:nvSpPr>
          <p:cNvPr id="84996" name="Text Box 6"/>
          <p:cNvSpPr txBox="1">
            <a:spLocks noChangeArrowheads="1"/>
          </p:cNvSpPr>
          <p:nvPr/>
        </p:nvSpPr>
        <p:spPr bwMode="auto">
          <a:xfrm>
            <a:off x="258763" y="6019800"/>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Tomado de: “Chapter one: Introduction to Kinesiology,”  Por S. J. Haffman, &amp; J. C. Harris, 2013. En  </a:t>
            </a:r>
            <a:r>
              <a:rPr lang="en-US" altLang="es-PR" sz="1200" b="1" i="1">
                <a:latin typeface="Times New Roman" panose="02020603050405020304" pitchFamily="18" charset="0"/>
              </a:rPr>
              <a:t>Introduction to Kinesiology: Studying Activity</a:t>
            </a:r>
            <a:r>
              <a:rPr lang="en-US" altLang="es-PR" sz="1200">
                <a:latin typeface="Times New Roman" panose="02020603050405020304" pitchFamily="18" charset="0"/>
              </a:rPr>
              <a:t>. 4ta. ed., (pp. 6-8), por S. J. Hoffman (Ed.), 2013,  Champaign, IL: Human Kinetics. Copyright 2013 Human Kinetics, Inc.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29190"/>
            <a:ext cx="2160240" cy="549061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Salud_Deportiva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692150"/>
            <a:ext cx="8015288"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860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663" y="579438"/>
            <a:ext cx="15509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009775" y="919163"/>
            <a:ext cx="6480175"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LA ACTIVIDAD FÍSICA OCURRE BAJO</a:t>
            </a:r>
          </a:p>
          <a:p>
            <a:pP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LOS SIGUIENTES CONTEXTOS:</a:t>
            </a:r>
          </a:p>
        </p:txBody>
      </p:sp>
      <p:sp>
        <p:nvSpPr>
          <p:cNvPr id="86021" name="Text Box 9"/>
          <p:cNvSpPr txBox="1">
            <a:spLocks noChangeArrowheads="1"/>
          </p:cNvSpPr>
          <p:nvPr/>
        </p:nvSpPr>
        <p:spPr bwMode="auto">
          <a:xfrm>
            <a:off x="844550" y="2122488"/>
            <a:ext cx="7615238" cy="78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Tareas regulares en el hogar:</a:t>
            </a:r>
          </a:p>
          <a:p>
            <a:pPr>
              <a:lnSpc>
                <a:spcPct val="80000"/>
              </a:lnSpc>
            </a:pPr>
            <a:r>
              <a:rPr lang="en-US" altLang="es-PR" sz="2600" b="1">
                <a:latin typeface="Arial" panose="020B0604020202020204" pitchFamily="34" charset="0"/>
                <a:cs typeface="Arial" panose="020B0604020202020204" pitchFamily="34" charset="0"/>
              </a:rPr>
              <a:t>Lavando el piso, jardinería, cuidando los niños </a:t>
            </a:r>
            <a:endParaRPr lang="es-PR" altLang="es-PR" sz="2600" b="1">
              <a:latin typeface="Arial" panose="020B0604020202020204" pitchFamily="34" charset="0"/>
              <a:cs typeface="Arial" panose="020B0604020202020204" pitchFamily="34" charset="0"/>
            </a:endParaRPr>
          </a:p>
        </p:txBody>
      </p:sp>
      <p:pic>
        <p:nvPicPr>
          <p:cNvPr id="86022"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208438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9"/>
          <p:cNvSpPr txBox="1">
            <a:spLocks noChangeArrowheads="1"/>
          </p:cNvSpPr>
          <p:nvPr/>
        </p:nvSpPr>
        <p:spPr bwMode="auto">
          <a:xfrm>
            <a:off x="844550" y="3043238"/>
            <a:ext cx="79756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Movimientos realizados en el trabajo:</a:t>
            </a:r>
          </a:p>
          <a:p>
            <a:pPr>
              <a:lnSpc>
                <a:spcPct val="80000"/>
              </a:lnSpc>
            </a:pPr>
            <a:r>
              <a:rPr lang="en-US" altLang="es-PR" sz="2600" b="1">
                <a:latin typeface="Arial" panose="020B0604020202020204" pitchFamily="34" charset="0"/>
                <a:cs typeface="Arial" panose="020B0604020202020204" pitchFamily="34" charset="0"/>
              </a:rPr>
              <a:t>Caminar del escritorio al elevador, como mozo en un restaurant, trabajo de construcción y otros</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6024"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300513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Text Box 9"/>
          <p:cNvSpPr txBox="1">
            <a:spLocks noChangeArrowheads="1"/>
          </p:cNvSpPr>
          <p:nvPr/>
        </p:nvSpPr>
        <p:spPr bwMode="auto">
          <a:xfrm>
            <a:off x="844550" y="4159250"/>
            <a:ext cx="7759700"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Actividades recreativas:</a:t>
            </a:r>
          </a:p>
          <a:p>
            <a:pPr>
              <a:lnSpc>
                <a:spcPct val="80000"/>
              </a:lnSpc>
            </a:pPr>
            <a:r>
              <a:rPr lang="en-US" altLang="es-PR" sz="2600" b="1">
                <a:latin typeface="Arial" panose="020B0604020202020204" pitchFamily="34" charset="0"/>
                <a:cs typeface="Arial" panose="020B0604020202020204" pitchFamily="34" charset="0"/>
              </a:rPr>
              <a:t>Bailar, caminando, jugando tenis de campo</a:t>
            </a:r>
            <a:endParaRPr lang="es-PR" altLang="es-PR" sz="2600" b="1">
              <a:solidFill>
                <a:srgbClr val="26263E"/>
              </a:solidFill>
              <a:latin typeface="Arial" panose="020B0604020202020204" pitchFamily="34" charset="0"/>
              <a:cs typeface="Arial" panose="020B0604020202020204" pitchFamily="34" charset="0"/>
            </a:endParaRPr>
          </a:p>
        </p:txBody>
      </p:sp>
      <p:pic>
        <p:nvPicPr>
          <p:cNvPr id="86026"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412115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Text Box 9"/>
          <p:cNvSpPr txBox="1">
            <a:spLocks noChangeArrowheads="1"/>
          </p:cNvSpPr>
          <p:nvPr/>
        </p:nvSpPr>
        <p:spPr bwMode="auto">
          <a:xfrm>
            <a:off x="844550" y="5095875"/>
            <a:ext cx="761523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Ejecutorias basadas en destrezas:</a:t>
            </a:r>
          </a:p>
          <a:p>
            <a:pPr>
              <a:lnSpc>
                <a:spcPct val="80000"/>
              </a:lnSpc>
            </a:pPr>
            <a:r>
              <a:rPr lang="en-US" altLang="es-PR" sz="2600" b="1">
                <a:latin typeface="Arial" panose="020B0604020202020204" pitchFamily="34" charset="0"/>
                <a:cs typeface="Arial" panose="020B0604020202020204" pitchFamily="34" charset="0"/>
              </a:rPr>
              <a:t>Entrenamiento físico-deportivo</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6028"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5057775"/>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73743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6"/>
          <p:cNvSpPr txBox="1">
            <a:spLocks noChangeArrowheads="1"/>
          </p:cNvSpPr>
          <p:nvPr/>
        </p:nvSpPr>
        <p:spPr bwMode="auto">
          <a:xfrm>
            <a:off x="179388" y="6092825"/>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870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687388"/>
            <a:ext cx="7886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78063" y="985838"/>
            <a:ext cx="6757987"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3900"/>
              </a:lnSpc>
              <a:defRPr/>
            </a:pPr>
            <a:r>
              <a:rPr lang="en-US" altLang="es-PR" sz="2800" dirty="0">
                <a:solidFill>
                  <a:srgbClr val="484876"/>
                </a:solidFill>
                <a:effectLst>
                  <a:outerShdw blurRad="38100" dist="38100" dir="2700000" algn="tl">
                    <a:srgbClr val="C0C0C0"/>
                  </a:outerShdw>
                </a:effectLst>
                <a:latin typeface="Arial Black" pitchFamily="34" charset="0"/>
              </a:rPr>
              <a:t>LA ACTIVIDAD FÍSICA SE PUEDE MEDIR EN TÉRMINOS DE:</a:t>
            </a:r>
          </a:p>
        </p:txBody>
      </p:sp>
      <p:sp>
        <p:nvSpPr>
          <p:cNvPr id="88067"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sp>
        <p:nvSpPr>
          <p:cNvPr id="88068" name="Text Box 9"/>
          <p:cNvSpPr txBox="1">
            <a:spLocks noChangeArrowheads="1"/>
          </p:cNvSpPr>
          <p:nvPr/>
        </p:nvSpPr>
        <p:spPr bwMode="auto">
          <a:xfrm>
            <a:off x="844550" y="2279650"/>
            <a:ext cx="76152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Calorías usadas por minuto:</a:t>
            </a:r>
          </a:p>
          <a:p>
            <a:pPr>
              <a:lnSpc>
                <a:spcPct val="80000"/>
              </a:lnSpc>
            </a:pPr>
            <a:r>
              <a:rPr lang="en-US" altLang="es-PR" sz="2600" b="1">
                <a:latin typeface="Arial" panose="020B0604020202020204" pitchFamily="34" charset="0"/>
                <a:cs typeface="Arial" panose="020B0604020202020204" pitchFamily="34" charset="0"/>
              </a:rPr>
              <a:t>Una caloría puede proveer energía hasta aproximadamente 25 pasos de caminata</a:t>
            </a:r>
            <a:endParaRPr lang="es-PR" altLang="es-PR" sz="2600" b="1">
              <a:latin typeface="Arial" panose="020B0604020202020204" pitchFamily="34" charset="0"/>
              <a:cs typeface="Arial" panose="020B0604020202020204" pitchFamily="34" charset="0"/>
            </a:endParaRPr>
          </a:p>
        </p:txBody>
      </p:sp>
      <p:pic>
        <p:nvPicPr>
          <p:cNvPr id="88069"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224155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9"/>
          <p:cNvSpPr txBox="1">
            <a:spLocks noChangeArrowheads="1"/>
          </p:cNvSpPr>
          <p:nvPr/>
        </p:nvSpPr>
        <p:spPr bwMode="auto">
          <a:xfrm>
            <a:off x="844550" y="3535363"/>
            <a:ext cx="797560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Equivalencias metabólicas (METs) :</a:t>
            </a:r>
          </a:p>
          <a:p>
            <a:pPr>
              <a:lnSpc>
                <a:spcPct val="80000"/>
              </a:lnSpc>
            </a:pPr>
            <a:r>
              <a:rPr lang="en-US" altLang="es-PR" sz="2600" b="1">
                <a:latin typeface="Arial" panose="020B0604020202020204" pitchFamily="34" charset="0"/>
                <a:cs typeface="Arial" panose="020B0604020202020204" pitchFamily="34" charset="0"/>
              </a:rPr>
              <a:t>Aproximadamente, 1 MET equivale a 1.2 calorías</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8071"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3497263"/>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 Box 9"/>
          <p:cNvSpPr txBox="1">
            <a:spLocks noChangeArrowheads="1"/>
          </p:cNvSpPr>
          <p:nvPr/>
        </p:nvSpPr>
        <p:spPr bwMode="auto">
          <a:xfrm>
            <a:off x="844550" y="4479925"/>
            <a:ext cx="77597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Nivel de actividad física (PAL) :</a:t>
            </a:r>
          </a:p>
          <a:p>
            <a:pPr>
              <a:lnSpc>
                <a:spcPct val="80000"/>
              </a:lnSpc>
            </a:pPr>
            <a:r>
              <a:rPr lang="en-US" altLang="es-PR" sz="2600" b="1">
                <a:latin typeface="Arial" panose="020B0604020202020204" pitchFamily="34" charset="0"/>
                <a:cs typeface="Arial" panose="020B0604020202020204" pitchFamily="34" charset="0"/>
              </a:rPr>
              <a:t>Es una medida de la cantidad de energía gastada por día y sobre aquella requerida para el metabolismo basal o en reposo</a:t>
            </a:r>
            <a:endParaRPr lang="es-PR" altLang="es-PR" sz="2600" b="1">
              <a:solidFill>
                <a:srgbClr val="26263E"/>
              </a:solidFill>
              <a:latin typeface="Arial" panose="020B0604020202020204" pitchFamily="34" charset="0"/>
              <a:cs typeface="Arial" panose="020B0604020202020204" pitchFamily="34" charset="0"/>
            </a:endParaRPr>
          </a:p>
        </p:txBody>
      </p:sp>
      <p:pic>
        <p:nvPicPr>
          <p:cNvPr id="88073"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4441825"/>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57" y="719475"/>
            <a:ext cx="2060254" cy="1373503"/>
          </a:xfrm>
          <a:prstGeom prst="rect">
            <a:avLst/>
          </a:prstGeom>
          <a:effectLst>
            <a:softEdge rad="127000"/>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468313" y="765175"/>
            <a:ext cx="31670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b="1" i="1">
                <a:latin typeface="Times New Roman" panose="02020603050405020304" pitchFamily="18" charset="0"/>
              </a:rPr>
              <a:t>Exercise Physiology Integrating Theory and Application</a:t>
            </a:r>
            <a:r>
              <a:rPr lang="en-US" altLang="es-PR" sz="1600">
                <a:latin typeface="Times New Roman" panose="02020603050405020304" pitchFamily="18" charset="0"/>
              </a:rPr>
              <a:t>. (p. 54), por W. J. Kraemer, S. J. Fleck, y M. R. Deschenes, 2012, Philadelphia: Lippincott Williams &amp; Wilkins. Copyright 2012 por: Lippincott Williams &amp; Wilkins, a Wolte Kluwer business.</a:t>
            </a:r>
            <a:r>
              <a:rPr lang="es-ES" altLang="es-PR" sz="1600">
                <a:latin typeface="Times New Roman" panose="02020603050405020304" pitchFamily="18" charset="0"/>
              </a:rPr>
              <a:t>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4ta.. ed.; (p. 184),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 116,), por J. H. Wilmore, &amp; D. L. Costill, 2004, Barcelona, España: Editorial Paidotribo. Copyright 2004 por Jack H. Wilmore y David L. Costill.</a:t>
            </a:r>
          </a:p>
        </p:txBody>
      </p:sp>
      <p:pic>
        <p:nvPicPr>
          <p:cNvPr id="89091" name="Picture 2" descr="Caloria_DEF_FlujoD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275" y="833438"/>
            <a:ext cx="372427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Caloria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703263"/>
            <a:ext cx="4276725"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6"/>
          <p:cNvSpPr txBox="1">
            <a:spLocks noChangeArrowheads="1"/>
          </p:cNvSpPr>
          <p:nvPr/>
        </p:nvSpPr>
        <p:spPr bwMode="auto">
          <a:xfrm>
            <a:off x="468313" y="765175"/>
            <a:ext cx="31670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i="1">
                <a:latin typeface="Times New Roman" panose="02020603050405020304" pitchFamily="18" charset="0"/>
              </a:rPr>
              <a:t>Exercise </a:t>
            </a:r>
            <a:r>
              <a:rPr lang="en-US" altLang="es-PR" sz="1600" b="1" i="1">
                <a:latin typeface="Times New Roman" panose="02020603050405020304" pitchFamily="18" charset="0"/>
              </a:rPr>
              <a:t>Physiology Integrating Theory and Application</a:t>
            </a:r>
            <a:r>
              <a:rPr lang="en-US" altLang="es-PR" sz="1600">
                <a:latin typeface="Times New Roman" panose="02020603050405020304" pitchFamily="18" charset="0"/>
              </a:rPr>
              <a:t>. (p. 54), por W. J. Kraemer, S. J. Fleck, y M. R. Deschenes, 2012, Philadelphia: Lippincott Williams &amp; Wilkins. Copyright 2012 por: Lippincott Williams &amp; Wilkins, a Wolte Kluwer business.</a:t>
            </a:r>
            <a:r>
              <a:rPr lang="es-ES" altLang="es-PR" sz="1600">
                <a:latin typeface="Times New Roman" panose="02020603050405020304" pitchFamily="18" charset="0"/>
              </a:rPr>
              <a:t>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4ta.. ed.; (p. 184),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 116,), por J. H. Wilmore, &amp; D. L. Costill, 2004, Barcelona, España: Editorial Paidotribo. Copyright 2004 por Jack H. Wilmore y David L. Costill.</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N5_MET_P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92150"/>
            <a:ext cx="78486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87675" y="765175"/>
            <a:ext cx="583247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dirty="0">
                <a:solidFill>
                  <a:srgbClr val="484876"/>
                </a:solidFill>
                <a:effectLst>
                  <a:outerShdw blurRad="38100" dist="38100" dir="2700000" algn="tl">
                    <a:srgbClr val="C0C0C0"/>
                  </a:outerShdw>
                </a:effectLst>
                <a:latin typeface="Arial Black" pitchFamily="34" charset="0"/>
              </a:rPr>
              <a:t>NIVEL DE</a:t>
            </a:r>
          </a:p>
          <a:p>
            <a:pPr>
              <a:defRPr/>
            </a:pPr>
            <a:r>
              <a:rPr lang="en-US" altLang="es-PR" dirty="0">
                <a:solidFill>
                  <a:srgbClr val="484876"/>
                </a:solidFill>
                <a:effectLst>
                  <a:outerShdw blurRad="38100" dist="38100" dir="2700000" algn="tl">
                    <a:srgbClr val="C0C0C0"/>
                  </a:outerShdw>
                </a:effectLst>
                <a:latin typeface="Arial Black" pitchFamily="34" charset="0"/>
              </a:rPr>
              <a:t>ACTIVIDAD FÍSICA (PAL)</a:t>
            </a:r>
          </a:p>
        </p:txBody>
      </p:sp>
      <p:sp>
        <p:nvSpPr>
          <p:cNvPr id="3" name="Rectangle 3"/>
          <p:cNvSpPr>
            <a:spLocks noChangeArrowheads="1"/>
          </p:cNvSpPr>
          <p:nvPr/>
        </p:nvSpPr>
        <p:spPr bwMode="auto">
          <a:xfrm>
            <a:off x="2987675" y="1701800"/>
            <a:ext cx="59055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600" b="1" dirty="0">
                <a:latin typeface="Arial" charset="0"/>
                <a:cs typeface="Arial" charset="0"/>
              </a:rPr>
              <a:t>Representa la cantidad de</a:t>
            </a:r>
          </a:p>
          <a:p>
            <a:pPr>
              <a:lnSpc>
                <a:spcPct val="90000"/>
              </a:lnSpc>
              <a:spcBef>
                <a:spcPct val="20000"/>
              </a:spcBef>
              <a:defRPr/>
            </a:pPr>
            <a:r>
              <a:rPr lang="es-ES" altLang="es-PR" sz="3600" b="1" dirty="0">
                <a:latin typeface="Arial" charset="0"/>
                <a:cs typeface="Arial" charset="0"/>
              </a:rPr>
              <a:t>expendio energético por</a:t>
            </a:r>
          </a:p>
          <a:p>
            <a:pPr>
              <a:lnSpc>
                <a:spcPct val="90000"/>
              </a:lnSpc>
              <a:spcBef>
                <a:spcPct val="20000"/>
              </a:spcBef>
              <a:defRPr/>
            </a:pPr>
            <a:r>
              <a:rPr lang="es-ES" altLang="es-PR" sz="3600" b="1" dirty="0">
                <a:latin typeface="Arial" charset="0"/>
                <a:cs typeface="Arial" charset="0"/>
              </a:rPr>
              <a:t>día, sobre aquella energía</a:t>
            </a:r>
          </a:p>
          <a:p>
            <a:pPr>
              <a:lnSpc>
                <a:spcPct val="90000"/>
              </a:lnSpc>
              <a:spcBef>
                <a:spcPct val="20000"/>
              </a:spcBef>
              <a:defRPr/>
            </a:pPr>
            <a:r>
              <a:rPr lang="es-ES" altLang="es-PR" sz="3600" b="1" dirty="0">
                <a:latin typeface="Arial" charset="0"/>
                <a:cs typeface="Arial" charset="0"/>
              </a:rPr>
              <a:t>requerida para mantener</a:t>
            </a:r>
          </a:p>
          <a:p>
            <a:pPr>
              <a:lnSpc>
                <a:spcPct val="90000"/>
              </a:lnSpc>
              <a:spcBef>
                <a:spcPct val="20000"/>
              </a:spcBef>
              <a:defRPr/>
            </a:pPr>
            <a:r>
              <a:rPr lang="es-ES" altLang="es-PR" sz="3600" b="1" dirty="0">
                <a:latin typeface="Arial" charset="0"/>
                <a:cs typeface="Arial" charset="0"/>
              </a:rPr>
              <a:t>la actividad de la </a:t>
            </a: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tasa</a:t>
            </a:r>
          </a:p>
          <a:p>
            <a:pPr>
              <a:lnSpc>
                <a:spcPct val="900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metabólica basal</a:t>
            </a:r>
            <a:r>
              <a:rPr lang="es-ES" altLang="es-PR" sz="3600" b="1" dirty="0">
                <a:latin typeface="Arial" charset="0"/>
                <a:cs typeface="Arial" charset="0"/>
              </a:rPr>
              <a:t> (en</a:t>
            </a:r>
          </a:p>
          <a:p>
            <a:pPr>
              <a:lnSpc>
                <a:spcPct val="90000"/>
              </a:lnSpc>
              <a:spcBef>
                <a:spcPct val="20000"/>
              </a:spcBef>
              <a:defRPr/>
            </a:pPr>
            <a:r>
              <a:rPr lang="es-ES" altLang="es-PR" sz="3600" b="1" dirty="0">
                <a:latin typeface="Arial" charset="0"/>
                <a:cs typeface="Arial" charset="0"/>
              </a:rPr>
              <a:t>reposo)</a:t>
            </a:r>
          </a:p>
        </p:txBody>
      </p:sp>
      <p:sp>
        <p:nvSpPr>
          <p:cNvPr id="92164"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pic>
        <p:nvPicPr>
          <p:cNvPr id="9216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20713"/>
            <a:ext cx="20447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Tasa_Metabolica_Basal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692150"/>
            <a:ext cx="5976938"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p:cNvSpPr txBox="1">
            <a:spLocks noChangeArrowheads="1"/>
          </p:cNvSpPr>
          <p:nvPr/>
        </p:nvSpPr>
        <p:spPr bwMode="auto">
          <a:xfrm>
            <a:off x="250825" y="838200"/>
            <a:ext cx="2447925"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400" i="1">
                <a:latin typeface="Times New Roman" panose="02020603050405020304" pitchFamily="18" charset="0"/>
              </a:rPr>
              <a:t>NOTA</a:t>
            </a:r>
            <a:r>
              <a:rPr lang="es-ES" altLang="es-PR" sz="1400">
                <a:latin typeface="Times New Roman" panose="02020603050405020304" pitchFamily="18" charset="0"/>
              </a:rPr>
              <a:t>. Adaptado de: </a:t>
            </a:r>
            <a:r>
              <a:rPr lang="en-US" altLang="es-PR" sz="1400" b="1" i="1">
                <a:latin typeface="Times New Roman" panose="02020603050405020304" pitchFamily="18" charset="0"/>
              </a:rPr>
              <a:t>Exercise Physiology Integrating Theory and Application</a:t>
            </a:r>
            <a:r>
              <a:rPr lang="en-US" altLang="es-PR" sz="1400">
                <a:latin typeface="Times New Roman" panose="02020603050405020304" pitchFamily="18" charset="0"/>
              </a:rPr>
              <a:t>. (pp. 56, 341), por W. J. Kraemer, S. J. Fleck, y M. R. Deschenes, 2012, Philadelphia: Lippincott Williams &amp; Wilkins. Copyright 2012 por: Lippincott Williams &amp; Wilkins, a Wolte Kluwer business.</a:t>
            </a:r>
            <a:r>
              <a:rPr lang="es-ES" altLang="es-PR" sz="1400">
                <a:latin typeface="Times New Roman" panose="02020603050405020304" pitchFamily="18" charset="0"/>
              </a:rPr>
              <a:t> </a:t>
            </a:r>
            <a:r>
              <a:rPr lang="en-US" altLang="es-PR" sz="1400" b="1" i="1">
                <a:latin typeface="Times New Roman" panose="02020603050405020304" pitchFamily="18" charset="0"/>
              </a:rPr>
              <a:t>Sports and Exercise Nutrition</a:t>
            </a:r>
            <a:r>
              <a:rPr lang="en-US" altLang="es-PR" sz="1400">
                <a:latin typeface="Times New Roman" panose="02020603050405020304" pitchFamily="18" charset="0"/>
              </a:rPr>
              <a:t>. 4ta.. ed.; (pp. 199-201), por W. D. McArdle, F. I. Katch, &amp; V. I. Katch, 2013, Philadelphia: Lippincott Williams &amp; Wilkins. Copyright 2013 por Lippincott Williams &amp; Wilkins, a Wolters Kluwer business; </a:t>
            </a:r>
            <a:r>
              <a:rPr lang="en-US" altLang="es-PR" sz="1400" b="1" i="1">
                <a:latin typeface="Times New Roman" panose="02020603050405020304" pitchFamily="18" charset="0"/>
              </a:rPr>
              <a:t>Fisiología del Esfuerzo y del Deporte</a:t>
            </a:r>
            <a:r>
              <a:rPr lang="en-US" altLang="es-PR" sz="1400">
                <a:latin typeface="Times New Roman" panose="02020603050405020304" pitchFamily="18" charset="0"/>
              </a:rPr>
              <a:t>. 5ta. ed.; (p. 138,), por J. H. Wilmore, &amp; D. L. Costill, 2004, Barcelona, España: Editorial Paidotribo. Copyright 2004 por Jack H. Wilmore y David L. Costill.</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79838" y="692150"/>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600">
                <a:solidFill>
                  <a:srgbClr val="484876"/>
                </a:solidFill>
                <a:effectLst>
                  <a:outerShdw blurRad="38100" dist="38100" dir="2700000" algn="tl">
                    <a:srgbClr val="C0C0C0"/>
                  </a:outerShdw>
                </a:effectLst>
                <a:latin typeface="Arial Black" pitchFamily="34" charset="0"/>
              </a:rPr>
              <a:t>NEAT</a:t>
            </a:r>
          </a:p>
        </p:txBody>
      </p:sp>
      <p:sp>
        <p:nvSpPr>
          <p:cNvPr id="3" name="Rectangle 3"/>
          <p:cNvSpPr>
            <a:spLocks noChangeArrowheads="1"/>
          </p:cNvSpPr>
          <p:nvPr/>
        </p:nvSpPr>
        <p:spPr bwMode="auto">
          <a:xfrm>
            <a:off x="3779838" y="1341438"/>
            <a:ext cx="5256212"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3400" b="1">
                <a:latin typeface="Arial" charset="0"/>
                <a:cs typeface="Arial" charset="0"/>
              </a:rPr>
              <a:t>Las siglas, del ingles,</a:t>
            </a:r>
          </a:p>
          <a:p>
            <a:pPr>
              <a:lnSpc>
                <a:spcPct val="90000"/>
              </a:lnSpc>
              <a:spcBef>
                <a:spcPct val="20000"/>
              </a:spcBef>
              <a:defRPr/>
            </a:pPr>
            <a:r>
              <a:rPr lang="en-US" altLang="es-PR" sz="3400" b="1">
                <a:latin typeface="Arial" charset="0"/>
                <a:cs typeface="Arial" charset="0"/>
              </a:rPr>
              <a:t>significan:</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Nonexercise Activity</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Thermogenesis</a:t>
            </a:r>
            <a:r>
              <a:rPr lang="en-US" altLang="es-PR" sz="3400" b="1">
                <a:latin typeface="Arial" charset="0"/>
                <a:cs typeface="Arial" charset="0"/>
              </a:rPr>
              <a:t>, que</a:t>
            </a:r>
          </a:p>
          <a:p>
            <a:pPr>
              <a:lnSpc>
                <a:spcPct val="90000"/>
              </a:lnSpc>
              <a:spcBef>
                <a:spcPct val="20000"/>
              </a:spcBef>
              <a:defRPr/>
            </a:pPr>
            <a:r>
              <a:rPr lang="en-US" altLang="es-PR" sz="3400" b="1">
                <a:latin typeface="Arial" charset="0"/>
                <a:cs typeface="Arial" charset="0"/>
              </a:rPr>
              <a:t>en español sería:</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Termogénesis de las</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Actividades No</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Asociadas al Ejercicio</a:t>
            </a:r>
            <a:endParaRPr lang="en-US" altLang="es-PR" sz="34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94212" name="Picture 5" descr="Man_Chopping_W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36613"/>
            <a:ext cx="260667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Información de: "NEAT – non-exercise activity thermogenesis – egocentric &amp; geocentric environmental factors vs. biological regulation", por: </a:t>
            </a:r>
            <a:r>
              <a:rPr lang="fi-FI" altLang="es-PR" sz="1200">
                <a:latin typeface="Times New Roman" panose="02020603050405020304" pitchFamily="18" charset="0"/>
                <a:cs typeface="Times New Roman" panose="02020603050405020304" pitchFamily="18" charset="0"/>
              </a:rPr>
              <a:t>J. A. Levine, &amp; C. M. Kotz,</a:t>
            </a:r>
            <a:r>
              <a:rPr lang="en-US" altLang="es-PR" sz="1200">
                <a:latin typeface="Times New Roman" panose="02020603050405020304" pitchFamily="18" charset="0"/>
                <a:cs typeface="Times New Roman" panose="02020603050405020304" pitchFamily="18" charset="0"/>
              </a:rPr>
              <a:t> 2005, </a:t>
            </a:r>
            <a:r>
              <a:rPr lang="es-ES" altLang="es-PR" sz="1200" b="1" i="1">
                <a:latin typeface="Times New Roman" panose="02020603050405020304" pitchFamily="18" charset="0"/>
                <a:cs typeface="Times New Roman" panose="02020603050405020304" pitchFamily="18" charset="0"/>
              </a:rPr>
              <a:t>Acta Physiologica Scandinavica, 184</a:t>
            </a:r>
            <a:r>
              <a:rPr lang="es-ES" altLang="es-PR" sz="1200">
                <a:latin typeface="Times New Roman" panose="02020603050405020304" pitchFamily="18" charset="0"/>
                <a:cs typeface="Times New Roman" panose="02020603050405020304" pitchFamily="18" charset="0"/>
              </a:rPr>
              <a:t>(4), 309-318. Recuperado de la base de datos de EBSCOhost (Academic Search Premier)</a:t>
            </a:r>
            <a:endParaRPr lang="en-US" altLang="es-PR" sz="120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79838" y="765175"/>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5000">
                <a:solidFill>
                  <a:srgbClr val="484876"/>
                </a:solidFill>
                <a:effectLst>
                  <a:outerShdw blurRad="38100" dist="38100" dir="2700000" algn="tl">
                    <a:srgbClr val="C0C0C0"/>
                  </a:outerShdw>
                </a:effectLst>
                <a:latin typeface="Arial Black" pitchFamily="34" charset="0"/>
              </a:rPr>
              <a:t>NEAT</a:t>
            </a:r>
          </a:p>
        </p:txBody>
      </p:sp>
      <p:sp>
        <p:nvSpPr>
          <p:cNvPr id="3" name="Rectangle 3"/>
          <p:cNvSpPr>
            <a:spLocks noChangeArrowheads="1"/>
          </p:cNvSpPr>
          <p:nvPr/>
        </p:nvSpPr>
        <p:spPr bwMode="auto">
          <a:xfrm>
            <a:off x="3779838" y="1485900"/>
            <a:ext cx="52562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4200" b="1">
                <a:latin typeface="Arial" charset="0"/>
                <a:cs typeface="Arial" charset="0"/>
              </a:rPr>
              <a:t>Aquellas</a:t>
            </a:r>
          </a:p>
          <a:p>
            <a:pPr>
              <a:lnSpc>
                <a:spcPct val="90000"/>
              </a:lnSpc>
              <a:spcBef>
                <a:spcPct val="20000"/>
              </a:spcBef>
              <a:defRPr/>
            </a:pPr>
            <a:r>
              <a:rPr lang="en-US" altLang="es-PR" sz="4200" b="1">
                <a:latin typeface="Arial" charset="0"/>
                <a:cs typeface="Arial" charset="0"/>
              </a:rPr>
              <a:t>actividades</a:t>
            </a:r>
          </a:p>
          <a:p>
            <a:pPr>
              <a:lnSpc>
                <a:spcPct val="90000"/>
              </a:lnSpc>
              <a:spcBef>
                <a:spcPct val="20000"/>
              </a:spcBef>
              <a:defRPr/>
            </a:pPr>
            <a:r>
              <a:rPr lang="en-US" altLang="es-PR" sz="4200" b="1">
                <a:latin typeface="Arial" charset="0"/>
                <a:cs typeface="Arial" charset="0"/>
              </a:rPr>
              <a:t>que no pertenecen</a:t>
            </a:r>
          </a:p>
          <a:p>
            <a:pPr>
              <a:lnSpc>
                <a:spcPct val="90000"/>
              </a:lnSpc>
              <a:spcBef>
                <a:spcPct val="20000"/>
              </a:spcBef>
              <a:defRPr/>
            </a:pPr>
            <a:r>
              <a:rPr lang="en-US" altLang="es-PR" sz="4200" b="1">
                <a:latin typeface="Arial" charset="0"/>
                <a:cs typeface="Arial" charset="0"/>
              </a:rPr>
              <a:t>al grupo de</a:t>
            </a:r>
          </a:p>
          <a:p>
            <a:pPr>
              <a:lnSpc>
                <a:spcPct val="90000"/>
              </a:lnSpc>
              <a:spcBef>
                <a:spcPct val="20000"/>
              </a:spcBef>
              <a:defRPr/>
            </a:pPr>
            <a:r>
              <a:rPr lang="en-US" altLang="es-PR" sz="4200" b="1">
                <a:latin typeface="Arial" charset="0"/>
                <a:cs typeface="Arial" charset="0"/>
              </a:rPr>
              <a:t>ejercicios o físicos</a:t>
            </a:r>
          </a:p>
          <a:p>
            <a:pPr>
              <a:lnSpc>
                <a:spcPct val="90000"/>
              </a:lnSpc>
              <a:spcBef>
                <a:spcPct val="20000"/>
              </a:spcBef>
              <a:defRPr/>
            </a:pPr>
            <a:r>
              <a:rPr lang="en-US" altLang="es-PR" sz="4200" b="1">
                <a:latin typeface="Arial" charset="0"/>
                <a:cs typeface="Arial" charset="0"/>
              </a:rPr>
              <a:t>o deportes</a:t>
            </a:r>
            <a:endParaRPr lang="en-US" altLang="es-PR" sz="4200" b="1" i="1">
              <a:solidFill>
                <a:srgbClr val="484876"/>
              </a:solidFill>
              <a:effectLst>
                <a:outerShdw blurRad="38100" dist="38100" dir="2700000" algn="tl">
                  <a:srgbClr val="C0C0C0"/>
                </a:outerShdw>
              </a:effectLst>
              <a:latin typeface="Arial Black" pitchFamily="34" charset="0"/>
              <a:cs typeface="Arial" charset="0"/>
            </a:endParaRPr>
          </a:p>
        </p:txBody>
      </p:sp>
      <p:sp>
        <p:nvSpPr>
          <p:cNvPr id="95236"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Información de: "NEAT – non-exercise activity thermogenesis – egocentric &amp; geocentric environmental factors vs. biological regulation", por: </a:t>
            </a:r>
            <a:r>
              <a:rPr lang="fi-FI" altLang="es-PR" sz="1200">
                <a:latin typeface="Times New Roman" panose="02020603050405020304" pitchFamily="18" charset="0"/>
                <a:cs typeface="Times New Roman" panose="02020603050405020304" pitchFamily="18" charset="0"/>
              </a:rPr>
              <a:t>J. A. Levine, &amp; C. M. Kotz,</a:t>
            </a:r>
            <a:r>
              <a:rPr lang="en-US" altLang="es-PR" sz="1200">
                <a:latin typeface="Times New Roman" panose="02020603050405020304" pitchFamily="18" charset="0"/>
                <a:cs typeface="Times New Roman" panose="02020603050405020304" pitchFamily="18" charset="0"/>
              </a:rPr>
              <a:t> 2005, </a:t>
            </a:r>
            <a:r>
              <a:rPr lang="es-ES" altLang="es-PR" sz="1200" b="1" i="1">
                <a:latin typeface="Times New Roman" panose="02020603050405020304" pitchFamily="18" charset="0"/>
                <a:cs typeface="Times New Roman" panose="02020603050405020304" pitchFamily="18" charset="0"/>
              </a:rPr>
              <a:t>Acta Physiologica Scandinavica, 184</a:t>
            </a:r>
            <a:r>
              <a:rPr lang="es-ES" altLang="es-PR" sz="1200">
                <a:latin typeface="Times New Roman" panose="02020603050405020304" pitchFamily="18" charset="0"/>
                <a:cs typeface="Times New Roman" panose="02020603050405020304" pitchFamily="18" charset="0"/>
              </a:rPr>
              <a:t>(4), 309-318. Recuperado de la base de datos de EBSCOhost (Academic Search Premier)</a:t>
            </a:r>
            <a:endParaRPr lang="en-US" altLang="es-PR" sz="1200">
              <a:latin typeface="Times New Roman" panose="02020603050405020304" pitchFamily="18" charset="0"/>
              <a:cs typeface="Times New Roman" panose="02020603050405020304" pitchFamily="18" charset="0"/>
            </a:endParaRPr>
          </a:p>
        </p:txBody>
      </p:sp>
      <p:pic>
        <p:nvPicPr>
          <p:cNvPr id="95237" name="Picture 7" descr="Man_Mowing_the_Gr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49275"/>
            <a:ext cx="29860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Salud_Deportiva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690688" y="1052513"/>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defRPr/>
            </a:pPr>
            <a:r>
              <a:rPr lang="es-PR" altLang="es-PR" sz="2600">
                <a:solidFill>
                  <a:srgbClr val="484876"/>
                </a:solidFill>
                <a:effectLst>
                  <a:outerShdw blurRad="38100" dist="38100" dir="2700000" algn="tl">
                    <a:srgbClr val="C0C0C0"/>
                  </a:outerShdw>
                </a:effectLst>
                <a:latin typeface="Arial Black" pitchFamily="34" charset="0"/>
                <a:cs typeface="Arial" charset="0"/>
              </a:rPr>
              <a:t>Nonexercise Activity Thermogenesis:</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NEAT</a:t>
            </a:r>
          </a:p>
        </p:txBody>
      </p:sp>
      <p:sp>
        <p:nvSpPr>
          <p:cNvPr id="3" name="Text Box 7"/>
          <p:cNvSpPr txBox="1">
            <a:spLocks noChangeArrowheads="1"/>
          </p:cNvSpPr>
          <p:nvPr/>
        </p:nvSpPr>
        <p:spPr bwMode="auto">
          <a:xfrm>
            <a:off x="646113" y="28654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itchFamily="34" charset="0"/>
              </a:rPr>
              <a:t>Termogénesis de las Actividades no Asociadas con el Ejercicio Físico:</a:t>
            </a:r>
            <a:endParaRPr lang="en-US" altLang="es-PR" sz="2500" i="1">
              <a:solidFill>
                <a:srgbClr val="FF0000"/>
              </a:solidFill>
              <a:latin typeface="Arial Black" pitchFamily="34" charset="0"/>
            </a:endParaRPr>
          </a:p>
        </p:txBody>
      </p:sp>
      <p:pic>
        <p:nvPicPr>
          <p:cNvPr id="96260" name="Picture 8" descr="Bullets_Arrow_Blue1_Right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29368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006475" y="37750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s-PR" sz="2100" b="1">
                <a:effectLst>
                  <a:outerShdw blurRad="38100" dist="38100" dir="2700000" algn="tl">
                    <a:srgbClr val="C0C0C0"/>
                  </a:outerShdw>
                </a:effectLst>
              </a:rPr>
              <a:t>Importancia</a:t>
            </a:r>
            <a:r>
              <a:rPr lang="en-US" altLang="es-PR" sz="2100" b="1"/>
              <a:t>: </a:t>
            </a:r>
            <a:endParaRPr lang="en-US" altLang="es-PR" sz="2100">
              <a:effectLst>
                <a:outerShdw blurRad="38100" dist="38100" dir="2700000" algn="tl">
                  <a:srgbClr val="C0C0C0"/>
                </a:outerShdw>
              </a:effectLst>
              <a:latin typeface="Arial Black" pitchFamily="34" charset="0"/>
            </a:endParaRPr>
          </a:p>
        </p:txBody>
      </p:sp>
      <p:pic>
        <p:nvPicPr>
          <p:cNvPr id="96262" name="Picture 10" descr="Bullet_Round_Diamond_Maggenta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38465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1406525" y="43180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a:solidFill>
                  <a:srgbClr val="000000"/>
                </a:solidFill>
                <a:latin typeface="Arial" charset="0"/>
              </a:rPr>
              <a:t>Costo metabólico de algunas actividades NEAT:</a:t>
            </a:r>
            <a:endParaRPr lang="en-US" altLang="es-PR" sz="2200" i="1">
              <a:solidFill>
                <a:srgbClr val="FF0000"/>
              </a:solidFill>
              <a:effectLst>
                <a:outerShdw blurRad="38100" dist="38100" dir="2700000" algn="tl">
                  <a:srgbClr val="C0C0C0"/>
                </a:outerShdw>
              </a:effectLst>
              <a:latin typeface="Arial Black" pitchFamily="34" charset="0"/>
            </a:endParaRPr>
          </a:p>
        </p:txBody>
      </p:sp>
      <p:pic>
        <p:nvPicPr>
          <p:cNvPr id="96264" name="Picture 12" descr="Bullets_Arrow-Thin_Green_Right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35133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1403350" y="4724400"/>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i="1">
                <a:solidFill>
                  <a:srgbClr val="000000"/>
                </a:solidFill>
                <a:latin typeface="Calibri" pitchFamily="34" charset="0"/>
              </a:rPr>
              <a:t>Son suficientes para asistir en las medidas preventivas, y terapéuticas, para el problema de la obesidad:</a:t>
            </a:r>
            <a:endParaRPr lang="en-US" altLang="es-PR" sz="2200" i="1" u="sng">
              <a:solidFill>
                <a:srgbClr val="FF0000"/>
              </a:solidFill>
              <a:effectLst>
                <a:outerShdw blurRad="38100" dist="38100" dir="2700000" algn="tl">
                  <a:srgbClr val="C0C0C0"/>
                </a:outerShdw>
              </a:effectLst>
              <a:latin typeface="Arial Black" pitchFamily="34" charset="0"/>
            </a:endParaRPr>
          </a:p>
        </p:txBody>
      </p:sp>
      <p:sp>
        <p:nvSpPr>
          <p:cNvPr id="96266" name="Text Box 6"/>
          <p:cNvSpPr txBox="1">
            <a:spLocks noChangeArrowheads="1"/>
          </p:cNvSpPr>
          <p:nvPr/>
        </p:nvSpPr>
        <p:spPr bwMode="auto">
          <a:xfrm>
            <a:off x="179388" y="5732463"/>
            <a:ext cx="88201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anose="02020603050405020304" pitchFamily="18" charset="0"/>
              </a:rPr>
              <a:t>Medicine &amp; Science in Sports &amp; Exercise, 32</a:t>
            </a:r>
            <a:r>
              <a:rPr lang="en-US" altLang="es-PR" sz="1200">
                <a:latin typeface="Times New Roman" panose="02020603050405020304" pitchFamily="18" charset="0"/>
              </a:rPr>
              <a:t>(9 Suppl), S498-S504. Recuperado de </a:t>
            </a:r>
            <a:r>
              <a:rPr lang="en-US" altLang="es-PR" sz="1200" b="1" i="1">
                <a:latin typeface="Times New Roman" panose="02020603050405020304" pitchFamily="18" charset="0"/>
                <a:hlinkClick r:id="rId5"/>
              </a:rPr>
              <a:t>http://ocw.um.es/cc.-de-la-salud/alimentacion-y-nutricion-actuales/otros-recursos-1/or-f-003.pdf</a:t>
            </a:r>
            <a:endParaRPr lang="en-US" altLang="es-PR" sz="1200" b="1" i="1">
              <a:latin typeface="Times New Roman" panose="02020603050405020304" pitchFamily="18" charset="0"/>
            </a:endParaRPr>
          </a:p>
        </p:txBody>
      </p:sp>
      <p:pic>
        <p:nvPicPr>
          <p:cNvPr id="96267" name="Picture 15" descr="girl_with_packs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669925"/>
            <a:ext cx="9731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06738" y="1074738"/>
            <a:ext cx="54975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6200"/>
              </a:lnSpc>
              <a:defRPr/>
            </a:pPr>
            <a:r>
              <a:rPr lang="en-US" altLang="es-PR" sz="4000" dirty="0">
                <a:solidFill>
                  <a:srgbClr val="484876"/>
                </a:solidFill>
                <a:effectLst>
                  <a:outerShdw blurRad="38100" dist="38100" dir="2700000" algn="tl">
                    <a:srgbClr val="C0C0C0"/>
                  </a:outerShdw>
                </a:effectLst>
                <a:latin typeface="Arial Black" pitchFamily="34" charset="0"/>
              </a:rPr>
              <a:t>NIVELES DE</a:t>
            </a:r>
          </a:p>
          <a:p>
            <a:pPr>
              <a:lnSpc>
                <a:spcPts val="6200"/>
              </a:lnSpc>
              <a:defRPr/>
            </a:pPr>
            <a:r>
              <a:rPr lang="en-US" altLang="es-PR" sz="4000" dirty="0">
                <a:solidFill>
                  <a:srgbClr val="484876"/>
                </a:solidFill>
                <a:effectLst>
                  <a:outerShdw blurRad="38100" dist="38100" dir="2700000" algn="tl">
                    <a:srgbClr val="C0C0C0"/>
                  </a:outerShdw>
                </a:effectLst>
                <a:latin typeface="Arial Black" pitchFamily="34" charset="0"/>
              </a:rPr>
              <a:t>ACTIVIDAD FÍSICA</a:t>
            </a:r>
          </a:p>
        </p:txBody>
      </p:sp>
      <p:sp>
        <p:nvSpPr>
          <p:cNvPr id="97283"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152), por G. E. Gordon &amp; E. Golanty, 2016, Burlington, MA: Jones &amp; Bartlett Learning. Copyright 2016 por: Jones &amp; Bartlett Learning, LLC, an Ascend Learning Company</a:t>
            </a:r>
          </a:p>
        </p:txBody>
      </p:sp>
      <p:sp>
        <p:nvSpPr>
          <p:cNvPr id="97284" name="Text Box 9"/>
          <p:cNvSpPr txBox="1">
            <a:spLocks noChangeArrowheads="1"/>
          </p:cNvSpPr>
          <p:nvPr/>
        </p:nvSpPr>
        <p:spPr bwMode="auto">
          <a:xfrm>
            <a:off x="844550" y="3094038"/>
            <a:ext cx="7615238"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Sedentario – </a:t>
            </a:r>
            <a:r>
              <a:rPr lang="es-PR" altLang="es-PR" sz="2800" b="1" i="1">
                <a:solidFill>
                  <a:srgbClr val="26263E"/>
                </a:solidFill>
                <a:latin typeface="Arial" panose="020B0604020202020204" pitchFamily="34" charset="0"/>
                <a:cs typeface="Arial" panose="020B0604020202020204" pitchFamily="34" charset="0"/>
              </a:rPr>
              <a:t>PAL menor que 1.4</a:t>
            </a:r>
            <a:r>
              <a:rPr lang="es-PR" altLang="es-PR" sz="2800" b="1">
                <a:solidFill>
                  <a:srgbClr val="26263E"/>
                </a:solidFill>
                <a:latin typeface="Arial" panose="020B0604020202020204" pitchFamily="34" charset="0"/>
                <a:cs typeface="Arial" panose="020B0604020202020204" pitchFamily="34" charset="0"/>
              </a:rPr>
              <a:t>:</a:t>
            </a:r>
          </a:p>
          <a:p>
            <a:pPr>
              <a:lnSpc>
                <a:spcPct val="80000"/>
              </a:lnSpc>
            </a:pPr>
            <a:r>
              <a:rPr lang="en-US" altLang="es-PR" sz="2600" b="1">
                <a:latin typeface="Arial" panose="020B0604020202020204" pitchFamily="34" charset="0"/>
                <a:cs typeface="Arial" panose="020B0604020202020204" pitchFamily="34" charset="0"/>
              </a:rPr>
              <a:t>La cantidad diaria de energía generada para el mantenimiento de toda forma de movimiento, es menos de 1.4 veces la energía generada por el metabolism basal</a:t>
            </a:r>
            <a:endParaRPr lang="es-PR" altLang="es-PR" sz="2600" b="1">
              <a:latin typeface="Arial" panose="020B0604020202020204" pitchFamily="34" charset="0"/>
              <a:cs typeface="Arial" panose="020B0604020202020204" pitchFamily="34" charset="0"/>
            </a:endParaRPr>
          </a:p>
        </p:txBody>
      </p:sp>
      <p:pic>
        <p:nvPicPr>
          <p:cNvPr id="97285"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305593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9"/>
          <p:cNvSpPr txBox="1">
            <a:spLocks noChangeArrowheads="1"/>
          </p:cNvSpPr>
          <p:nvPr/>
        </p:nvSpPr>
        <p:spPr bwMode="auto">
          <a:xfrm>
            <a:off x="844550" y="4864100"/>
            <a:ext cx="79756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Moderado – </a:t>
            </a:r>
            <a:r>
              <a:rPr lang="es-PR" altLang="es-PR" sz="2800" b="1" i="1">
                <a:solidFill>
                  <a:srgbClr val="26263E"/>
                </a:solidFill>
                <a:latin typeface="Arial" panose="020B0604020202020204" pitchFamily="34" charset="0"/>
                <a:cs typeface="Arial" panose="020B0604020202020204" pitchFamily="34" charset="0"/>
              </a:rPr>
              <a:t>PAL entre 1.4 y 1.7</a:t>
            </a:r>
            <a:r>
              <a:rPr lang="es-PR" altLang="es-PR" sz="2800" b="1">
                <a:solidFill>
                  <a:srgbClr val="26263E"/>
                </a:solidFill>
                <a:latin typeface="Arial" panose="020B0604020202020204" pitchFamily="34" charset="0"/>
                <a:cs typeface="Arial" panose="020B0604020202020204" pitchFamily="34" charset="0"/>
              </a:rPr>
              <a:t>:</a:t>
            </a:r>
          </a:p>
        </p:txBody>
      </p:sp>
      <p:pic>
        <p:nvPicPr>
          <p:cNvPr id="97287"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482600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 Box 9"/>
          <p:cNvSpPr txBox="1">
            <a:spLocks noChangeArrowheads="1"/>
          </p:cNvSpPr>
          <p:nvPr/>
        </p:nvSpPr>
        <p:spPr bwMode="auto">
          <a:xfrm>
            <a:off x="844550" y="5440363"/>
            <a:ext cx="7759700"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Vigoroso – </a:t>
            </a:r>
            <a:r>
              <a:rPr lang="es-PR" altLang="es-PR" sz="2800" b="1" i="1">
                <a:solidFill>
                  <a:srgbClr val="26263E"/>
                </a:solidFill>
                <a:latin typeface="Arial" panose="020B0604020202020204" pitchFamily="34" charset="0"/>
                <a:cs typeface="Arial" panose="020B0604020202020204" pitchFamily="34" charset="0"/>
              </a:rPr>
              <a:t>PAL mayor que 1.7</a:t>
            </a:r>
            <a:r>
              <a:rPr lang="es-PR" altLang="es-PR" sz="2800" b="1">
                <a:solidFill>
                  <a:srgbClr val="26263E"/>
                </a:solidFill>
                <a:latin typeface="Arial" panose="020B0604020202020204" pitchFamily="34" charset="0"/>
                <a:cs typeface="Arial" panose="020B0604020202020204" pitchFamily="34" charset="0"/>
              </a:rPr>
              <a:t>:</a:t>
            </a:r>
          </a:p>
        </p:txBody>
      </p:sp>
      <p:pic>
        <p:nvPicPr>
          <p:cNvPr id="97289"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5402263"/>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17" y="145913"/>
            <a:ext cx="2362200"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6"/>
          <p:cNvSpPr txBox="1">
            <a:spLocks noChangeArrowheads="1"/>
          </p:cNvSpPr>
          <p:nvPr/>
        </p:nvSpPr>
        <p:spPr bwMode="auto">
          <a:xfrm>
            <a:off x="179388" y="6092825"/>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0" y="754063"/>
            <a:ext cx="56721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17938" y="692150"/>
            <a:ext cx="51466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EJERCICIO</a:t>
            </a:r>
          </a:p>
        </p:txBody>
      </p:sp>
      <p:sp>
        <p:nvSpPr>
          <p:cNvPr id="3" name="Rectangle 3"/>
          <p:cNvSpPr>
            <a:spLocks noChangeArrowheads="1"/>
          </p:cNvSpPr>
          <p:nvPr/>
        </p:nvSpPr>
        <p:spPr bwMode="auto">
          <a:xfrm>
            <a:off x="3851275" y="1412875"/>
            <a:ext cx="5113338"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100" b="1">
                <a:latin typeface="Arial" charset="0"/>
                <a:cs typeface="Arial" charset="0"/>
              </a:rPr>
              <a:t>Cualquier </a:t>
            </a:r>
            <a:r>
              <a:rPr lang="es-ES" altLang="es-PR" sz="3100" b="1" i="1">
                <a:solidFill>
                  <a:srgbClr val="484876"/>
                </a:solidFill>
                <a:effectLst>
                  <a:outerShdw blurRad="38100" dist="38100" dir="2700000" algn="tl">
                    <a:srgbClr val="C0C0C0"/>
                  </a:outerShdw>
                </a:effectLst>
                <a:latin typeface="Arial" charset="0"/>
                <a:cs typeface="Arial" charset="0"/>
              </a:rPr>
              <a:t>movimiento</a:t>
            </a:r>
          </a:p>
          <a:p>
            <a:pPr>
              <a:lnSpc>
                <a:spcPct val="90000"/>
              </a:lnSpc>
              <a:spcBef>
                <a:spcPct val="20000"/>
              </a:spcBef>
              <a:defRPr/>
            </a:pPr>
            <a:r>
              <a:rPr lang="es-ES" altLang="es-PR" sz="3100" b="1" i="1">
                <a:solidFill>
                  <a:srgbClr val="484876"/>
                </a:solidFill>
                <a:effectLst>
                  <a:outerShdw blurRad="38100" dist="38100" dir="2700000" algn="tl">
                    <a:srgbClr val="C0C0C0"/>
                  </a:outerShdw>
                </a:effectLst>
                <a:latin typeface="Arial" charset="0"/>
                <a:cs typeface="Arial" charset="0"/>
              </a:rPr>
              <a:t>humano</a:t>
            </a:r>
            <a:r>
              <a:rPr lang="es-ES" altLang="es-PR" sz="3100" b="1">
                <a:latin typeface="Arial" charset="0"/>
                <a:cs typeface="Arial" charset="0"/>
              </a:rPr>
              <a:t> previamente</a:t>
            </a:r>
          </a:p>
          <a:p>
            <a:pPr>
              <a:lnSpc>
                <a:spcPct val="90000"/>
              </a:lnSpc>
              <a:spcBef>
                <a:spcPct val="20000"/>
              </a:spcBef>
              <a:defRPr/>
            </a:pPr>
            <a:r>
              <a:rPr lang="es-ES" altLang="es-PR" sz="3100" b="1">
                <a:latin typeface="Arial" charset="0"/>
                <a:cs typeface="Arial" charset="0"/>
              </a:rPr>
              <a:t>organizado y planificado</a:t>
            </a:r>
          </a:p>
          <a:p>
            <a:pPr>
              <a:lnSpc>
                <a:spcPct val="90000"/>
              </a:lnSpc>
              <a:spcBef>
                <a:spcPct val="20000"/>
              </a:spcBef>
              <a:defRPr/>
            </a:pPr>
            <a:r>
              <a:rPr lang="es-ES" altLang="es-PR" sz="3100" b="1">
                <a:latin typeface="Arial" charset="0"/>
                <a:cs typeface="Arial" charset="0"/>
              </a:rPr>
              <a:t>que involucre grandes o</a:t>
            </a:r>
          </a:p>
          <a:p>
            <a:pPr>
              <a:lnSpc>
                <a:spcPct val="90000"/>
              </a:lnSpc>
              <a:spcBef>
                <a:spcPct val="20000"/>
              </a:spcBef>
              <a:defRPr/>
            </a:pPr>
            <a:r>
              <a:rPr lang="es-ES" altLang="es-PR" sz="3100" b="1">
                <a:latin typeface="Arial" charset="0"/>
                <a:cs typeface="Arial" charset="0"/>
              </a:rPr>
              <a:t>pequeños grupos</a:t>
            </a:r>
          </a:p>
          <a:p>
            <a:pPr>
              <a:lnSpc>
                <a:spcPct val="90000"/>
              </a:lnSpc>
              <a:spcBef>
                <a:spcPct val="20000"/>
              </a:spcBef>
              <a:defRPr/>
            </a:pPr>
            <a:r>
              <a:rPr lang="es-ES" altLang="es-PR" sz="3100" b="1">
                <a:latin typeface="Arial" charset="0"/>
                <a:cs typeface="Arial" charset="0"/>
              </a:rPr>
              <a:t>musculares e impliquen</a:t>
            </a:r>
          </a:p>
          <a:p>
            <a:pPr>
              <a:lnSpc>
                <a:spcPct val="90000"/>
              </a:lnSpc>
              <a:spcBef>
                <a:spcPct val="20000"/>
              </a:spcBef>
              <a:defRPr/>
            </a:pPr>
            <a:r>
              <a:rPr lang="es-ES" altLang="es-PR" sz="3100" b="1">
                <a:latin typeface="Arial" charset="0"/>
                <a:cs typeface="Arial" charset="0"/>
              </a:rPr>
              <a:t>un </a:t>
            </a:r>
            <a:r>
              <a:rPr lang="es-ES" altLang="es-PR" sz="3100" b="1" i="1">
                <a:solidFill>
                  <a:srgbClr val="484876"/>
                </a:solidFill>
                <a:effectLst>
                  <a:outerShdw blurRad="38100" dist="38100" dir="2700000" algn="tl">
                    <a:srgbClr val="C0C0C0"/>
                  </a:outerShdw>
                </a:effectLst>
                <a:latin typeface="Arial" charset="0"/>
                <a:cs typeface="Arial" charset="0"/>
              </a:rPr>
              <a:t>gasto energético</a:t>
            </a:r>
          </a:p>
          <a:p>
            <a:pPr>
              <a:lnSpc>
                <a:spcPct val="90000"/>
              </a:lnSpc>
              <a:spcBef>
                <a:spcPct val="20000"/>
              </a:spcBef>
              <a:defRPr/>
            </a:pPr>
            <a:r>
              <a:rPr lang="es-ES" altLang="es-PR" sz="3100" b="1">
                <a:latin typeface="Arial" charset="0"/>
                <a:cs typeface="Arial" charset="0"/>
              </a:rPr>
              <a:t>dirigido a unos</a:t>
            </a:r>
          </a:p>
          <a:p>
            <a:pPr>
              <a:lnSpc>
                <a:spcPct val="90000"/>
              </a:lnSpc>
              <a:spcBef>
                <a:spcPct val="20000"/>
              </a:spcBef>
              <a:defRPr/>
            </a:pPr>
            <a:r>
              <a:rPr lang="es-ES" altLang="es-PR" sz="3100" b="1">
                <a:latin typeface="Arial" charset="0"/>
                <a:cs typeface="Arial" charset="0"/>
              </a:rPr>
              <a:t>propósitos especiales</a:t>
            </a:r>
            <a:endParaRPr lang="en-US" altLang="es-PR" sz="3100" b="1" i="1">
              <a:solidFill>
                <a:srgbClr val="484876"/>
              </a:solidFill>
              <a:effectLst>
                <a:outerShdw blurRad="38100" dist="38100" dir="2700000" algn="tl">
                  <a:srgbClr val="C0C0C0"/>
                </a:outerShdw>
              </a:effectLst>
              <a:latin typeface="Arial" charset="0"/>
              <a:cs typeface="Arial" charset="0"/>
            </a:endParaRPr>
          </a:p>
        </p:txBody>
      </p:sp>
      <p:pic>
        <p:nvPicPr>
          <p:cNvPr id="99332" name="Picture 5" descr="Couple_Sport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49275"/>
            <a:ext cx="313055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6"/>
          <p:cNvSpPr txBox="1">
            <a:spLocks noChangeArrowheads="1"/>
          </p:cNvSpPr>
          <p:nvPr/>
        </p:nvSpPr>
        <p:spPr bwMode="auto">
          <a:xfrm>
            <a:off x="179388" y="6237288"/>
            <a:ext cx="8964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ACSM, 2006, p. 3; Caspersen, Powel &amp; Christensen, 1985; Kent, 1998, pp. 176-177.</a:t>
            </a:r>
            <a:endParaRPr lang="en-US" altLang="es-PR" sz="1200" b="1" i="1">
              <a:latin typeface="Times New Roman" panose="02020603050405020304" pitchFamily="18"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2"/>
              </a:rPr>
              <a:t>http://pubmedcentralcanada.ca/pmcc/articles/PMC1424733/pdf/pubhealthrep00100-0016.pdf</a:t>
            </a:r>
            <a:endParaRPr lang="en-US" altLang="es-PR" sz="1200" b="1" i="1">
              <a:latin typeface="Times New Roman" panose="02020603050405020304" pitchFamily="18" charset="0"/>
            </a:endParaRPr>
          </a:p>
        </p:txBody>
      </p:sp>
      <p:pic>
        <p:nvPicPr>
          <p:cNvPr id="100355" name="Picture 5" descr="GT14_Ejercicio_DEF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642938"/>
            <a:ext cx="6192837"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9" descr="Ejercicio_Respuesta_Adaptacion_DEF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33400"/>
            <a:ext cx="7989888"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Tabla_6_Comparacion_Act-Fis_Ejerc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692150"/>
            <a:ext cx="63373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995738" y="692150"/>
            <a:ext cx="48577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600">
                <a:solidFill>
                  <a:srgbClr val="484876"/>
                </a:solidFill>
                <a:effectLst>
                  <a:outerShdw blurRad="38100" dist="38100" dir="2700000" algn="tl">
                    <a:srgbClr val="C0C0C0"/>
                  </a:outerShdw>
                </a:effectLst>
                <a:latin typeface="Arial Black" pitchFamily="34" charset="0"/>
              </a:rPr>
              <a:t>EJERCICIO</a:t>
            </a:r>
          </a:p>
          <a:p>
            <a:pPr>
              <a:defRPr/>
            </a:pPr>
            <a:r>
              <a:rPr lang="en-US" altLang="es-PR" sz="3600">
                <a:solidFill>
                  <a:srgbClr val="484876"/>
                </a:solidFill>
                <a:effectLst>
                  <a:outerShdw blurRad="38100" dist="38100" dir="2700000" algn="tl">
                    <a:srgbClr val="C0C0C0"/>
                  </a:outerShdw>
                </a:effectLst>
                <a:latin typeface="Arial Black" pitchFamily="34" charset="0"/>
              </a:rPr>
              <a:t>TERAPÉUTICO</a:t>
            </a:r>
          </a:p>
        </p:txBody>
      </p:sp>
      <p:sp>
        <p:nvSpPr>
          <p:cNvPr id="3" name="Rectangle 3"/>
          <p:cNvSpPr>
            <a:spLocks noChangeArrowheads="1"/>
          </p:cNvSpPr>
          <p:nvPr/>
        </p:nvSpPr>
        <p:spPr bwMode="auto">
          <a:xfrm>
            <a:off x="4067175" y="1843088"/>
            <a:ext cx="48260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3100" b="1">
                <a:latin typeface="Arial" charset="0"/>
                <a:cs typeface="Arial" charset="0"/>
              </a:rPr>
              <a:t>La planificación e</a:t>
            </a:r>
          </a:p>
          <a:p>
            <a:pPr>
              <a:lnSpc>
                <a:spcPct val="90000"/>
              </a:lnSpc>
              <a:spcBef>
                <a:spcPct val="20000"/>
              </a:spcBef>
              <a:defRPr/>
            </a:pPr>
            <a:r>
              <a:rPr lang="en-US" altLang="es-PR" sz="3100" b="1">
                <a:latin typeface="Arial" charset="0"/>
                <a:cs typeface="Arial" charset="0"/>
              </a:rPr>
              <a:t>implementación de</a:t>
            </a:r>
          </a:p>
          <a:p>
            <a:pPr>
              <a:lnSpc>
                <a:spcPct val="90000"/>
              </a:lnSpc>
              <a:spcBef>
                <a:spcPct val="20000"/>
              </a:spcBef>
              <a:defRPr/>
            </a:pPr>
            <a:r>
              <a:rPr lang="en-US" altLang="es-PR" sz="3100" b="1">
                <a:latin typeface="Arial" charset="0"/>
                <a:cs typeface="Arial" charset="0"/>
              </a:rPr>
              <a:t>movimientos corporales</a:t>
            </a:r>
          </a:p>
          <a:p>
            <a:pPr>
              <a:lnSpc>
                <a:spcPct val="90000"/>
              </a:lnSpc>
              <a:spcBef>
                <a:spcPct val="20000"/>
              </a:spcBef>
              <a:defRPr/>
            </a:pPr>
            <a:r>
              <a:rPr lang="en-US" altLang="es-PR" sz="3100" b="1">
                <a:latin typeface="Arial" charset="0"/>
                <a:cs typeface="Arial" charset="0"/>
              </a:rPr>
              <a:t>dirigidos al tratamiento</a:t>
            </a:r>
          </a:p>
          <a:p>
            <a:pPr>
              <a:lnSpc>
                <a:spcPct val="90000"/>
              </a:lnSpc>
              <a:spcBef>
                <a:spcPct val="20000"/>
              </a:spcBef>
              <a:defRPr/>
            </a:pPr>
            <a:r>
              <a:rPr lang="en-US" altLang="es-PR" sz="3100" b="1">
                <a:latin typeface="Arial" charset="0"/>
                <a:cs typeface="Arial" charset="0"/>
              </a:rPr>
              <a:t>crónico (rehabilitación)</a:t>
            </a:r>
          </a:p>
          <a:p>
            <a:pPr>
              <a:lnSpc>
                <a:spcPct val="90000"/>
              </a:lnSpc>
              <a:spcBef>
                <a:spcPct val="20000"/>
              </a:spcBef>
              <a:defRPr/>
            </a:pPr>
            <a:r>
              <a:rPr lang="en-US" altLang="es-PR" sz="3100" b="1">
                <a:latin typeface="Arial" charset="0"/>
                <a:cs typeface="Arial" charset="0"/>
              </a:rPr>
              <a:t>de traumas</a:t>
            </a:r>
          </a:p>
          <a:p>
            <a:pPr>
              <a:lnSpc>
                <a:spcPct val="90000"/>
              </a:lnSpc>
              <a:spcBef>
                <a:spcPct val="20000"/>
              </a:spcBef>
              <a:defRPr/>
            </a:pPr>
            <a:r>
              <a:rPr lang="en-US" altLang="es-PR" sz="3100" b="1">
                <a:latin typeface="Arial" charset="0"/>
                <a:cs typeface="Arial" charset="0"/>
              </a:rPr>
              <a:t>oseo-musculares o</a:t>
            </a:r>
          </a:p>
          <a:p>
            <a:pPr>
              <a:lnSpc>
                <a:spcPct val="90000"/>
              </a:lnSpc>
              <a:spcBef>
                <a:spcPct val="20000"/>
              </a:spcBef>
              <a:defRPr/>
            </a:pPr>
            <a:r>
              <a:rPr lang="en-US" altLang="es-PR" sz="3100" b="1">
                <a:latin typeface="Arial" charset="0"/>
                <a:cs typeface="Arial" charset="0"/>
              </a:rPr>
              <a:t>incapacidades físicas</a:t>
            </a:r>
            <a:endParaRPr lang="en-US" altLang="es-PR" sz="3100" b="1" i="1">
              <a:solidFill>
                <a:srgbClr val="484876"/>
              </a:solidFill>
              <a:effectLst>
                <a:outerShdw blurRad="38100" dist="38100" dir="2700000" algn="tl">
                  <a:srgbClr val="C0C0C0"/>
                </a:outerShdw>
              </a:effectLst>
              <a:latin typeface="Arial Black" pitchFamily="34" charset="0"/>
              <a:cs typeface="Arial" charset="0"/>
            </a:endParaRPr>
          </a:p>
        </p:txBody>
      </p:sp>
      <p:sp>
        <p:nvSpPr>
          <p:cNvPr id="106500" name="Text Box 6"/>
          <p:cNvSpPr txBox="1">
            <a:spLocks noChangeArrowheads="1"/>
          </p:cNvSpPr>
          <p:nvPr/>
        </p:nvSpPr>
        <p:spPr bwMode="auto">
          <a:xfrm>
            <a:off x="107950" y="6022975"/>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Therapeutic Exercise: Foundations and Techniques</a:t>
            </a:r>
            <a:r>
              <a:rPr lang="en-US" altLang="es-PR" sz="1200">
                <a:latin typeface="Times New Roman" panose="02020603050405020304" pitchFamily="18" charset="0"/>
                <a:cs typeface="Times New Roman" panose="02020603050405020304" pitchFamily="18" charset="0"/>
              </a:rPr>
              <a:t>. 6ta. ed.; (p. 2), por C. Kisner, &amp; L. A. Colby, 2012, Philadelphia, PA: F. A. Davis Company. Copyright 2012 por F. A. Company.</a:t>
            </a:r>
          </a:p>
          <a:p>
            <a:pPr>
              <a:spcBef>
                <a:spcPct val="0"/>
              </a:spcBef>
              <a:buClrTx/>
              <a:buFontTx/>
              <a:buNone/>
            </a:pPr>
            <a:r>
              <a:rPr lang="en-US" altLang="es-PR" sz="1200">
                <a:latin typeface="Times New Roman" panose="02020603050405020304" pitchFamily="18" charset="0"/>
              </a:rPr>
              <a:t>.</a:t>
            </a:r>
          </a:p>
        </p:txBody>
      </p:sp>
      <p:pic>
        <p:nvPicPr>
          <p:cNvPr id="106501" name="Picture 6" descr="Ball_Exercise-Sit-u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20713"/>
            <a:ext cx="35242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2"/>
          <p:cNvSpPr>
            <a:spLocks noChangeArrowheads="1" noChangeShapeType="1" noTextEdit="1"/>
          </p:cNvSpPr>
          <p:nvPr/>
        </p:nvSpPr>
        <p:spPr bwMode="auto">
          <a:xfrm>
            <a:off x="2051720" y="692696"/>
            <a:ext cx="4951095" cy="6595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DEFINIENDO</a:t>
            </a:r>
          </a:p>
        </p:txBody>
      </p:sp>
      <p:sp>
        <p:nvSpPr>
          <p:cNvPr id="7" name="WordArt 3"/>
          <p:cNvSpPr>
            <a:spLocks noChangeArrowheads="1" noChangeShapeType="1" noTextEdit="1"/>
          </p:cNvSpPr>
          <p:nvPr/>
        </p:nvSpPr>
        <p:spPr bwMode="auto">
          <a:xfrm>
            <a:off x="1554351" y="5517232"/>
            <a:ext cx="5897969" cy="8640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 FÍSICA</a:t>
            </a:r>
          </a:p>
        </p:txBody>
      </p:sp>
      <p:pic>
        <p:nvPicPr>
          <p:cNvPr id="109572" name="Picture 4" descr="Bik-Mt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04950"/>
            <a:ext cx="5278438"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60462"/>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6"/>
          <p:cNvSpPr txBox="1">
            <a:spLocks noChangeArrowheads="1"/>
          </p:cNvSpPr>
          <p:nvPr/>
        </p:nvSpPr>
        <p:spPr bwMode="auto">
          <a:xfrm>
            <a:off x="325438" y="6092825"/>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206), por D. Hales, 2017, Boston, MA: Cengage Learning. Copyright 2017,  por Cengage Learning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4" name="Rectangle 2"/>
          <p:cNvSpPr>
            <a:spLocks noChangeArrowheads="1"/>
          </p:cNvSpPr>
          <p:nvPr/>
        </p:nvSpPr>
        <p:spPr bwMode="auto">
          <a:xfrm>
            <a:off x="3963988" y="692150"/>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2800" dirty="0">
                <a:solidFill>
                  <a:srgbClr val="484876"/>
                </a:solidFill>
                <a:effectLst>
                  <a:outerShdw blurRad="38100" dist="38100" dir="2700000" algn="tl">
                    <a:srgbClr val="C0C0C0"/>
                  </a:outerShdw>
                </a:effectLst>
                <a:latin typeface="Arial Black" pitchFamily="34" charset="0"/>
              </a:rPr>
              <a:t>APTITUD FÍSICA</a:t>
            </a:r>
          </a:p>
        </p:txBody>
      </p:sp>
      <p:sp>
        <p:nvSpPr>
          <p:cNvPr id="110597" name="Rectangle 3"/>
          <p:cNvSpPr>
            <a:spLocks noChangeArrowheads="1"/>
          </p:cNvSpPr>
          <p:nvPr/>
        </p:nvSpPr>
        <p:spPr bwMode="auto">
          <a:xfrm>
            <a:off x="3963988" y="1412875"/>
            <a:ext cx="4856162"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La capacidad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responder a las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demandas físicas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rutinarias, con</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suficiente reservas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energía para manejar</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efectivamente retos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de carácter súbitos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200" dirty="0">
                <a:solidFill>
                  <a:srgbClr val="484876"/>
                </a:solidFill>
                <a:effectLst>
                  <a:outerShdw blurRad="38100" dist="38100" dir="2700000" algn="tl">
                    <a:srgbClr val="C0C0C0"/>
                  </a:outerShdw>
                </a:effectLst>
                <a:latin typeface="Arial Black" pitchFamily="34" charset="0"/>
              </a:rPr>
              <a:t>APTITUD FÍSICA</a:t>
            </a:r>
          </a:p>
          <a:p>
            <a:pPr>
              <a:defRPr/>
            </a:pPr>
            <a:r>
              <a:rPr lang="en-US" altLang="es-PR" sz="3200" i="1" dirty="0" err="1">
                <a:solidFill>
                  <a:srgbClr val="484876"/>
                </a:solidFill>
                <a:effectLst>
                  <a:outerShdw blurRad="38100" dist="38100" dir="2700000" algn="tl">
                    <a:srgbClr val="C0C0C0"/>
                  </a:outerShdw>
                </a:effectLst>
                <a:latin typeface="Arial Black" pitchFamily="34" charset="0"/>
              </a:rPr>
              <a:t>Definición</a:t>
            </a:r>
            <a:r>
              <a:rPr lang="en-US" altLang="es-PR" sz="3200" i="1" dirty="0">
                <a:solidFill>
                  <a:srgbClr val="484876"/>
                </a:solidFill>
                <a:effectLst>
                  <a:outerShdw blurRad="38100" dist="38100" dir="2700000" algn="tl">
                    <a:srgbClr val="C0C0C0"/>
                  </a:outerShdw>
                </a:effectLst>
                <a:latin typeface="Arial Black" pitchFamily="34" charset="0"/>
              </a:rPr>
              <a:t> </a:t>
            </a:r>
            <a:r>
              <a:rPr lang="en-US" altLang="es-PR" sz="3200" i="1" dirty="0" err="1">
                <a:solidFill>
                  <a:srgbClr val="484876"/>
                </a:solidFill>
                <a:effectLst>
                  <a:outerShdw blurRad="38100" dist="38100" dir="2700000" algn="tl">
                    <a:srgbClr val="C0C0C0"/>
                  </a:outerShdw>
                </a:effectLst>
                <a:latin typeface="Arial Black" pitchFamily="34" charset="0"/>
              </a:rPr>
              <a:t>Clásica</a:t>
            </a:r>
            <a:r>
              <a:rPr lang="en-US" altLang="es-PR" sz="3200" i="1" dirty="0">
                <a:solidFill>
                  <a:srgbClr val="484876"/>
                </a:solidFill>
                <a:effectLst>
                  <a:outerShdw blurRad="38100" dist="38100" dir="2700000" algn="tl">
                    <a:srgbClr val="C0C0C0"/>
                  </a:outerShdw>
                </a:effectLst>
                <a:latin typeface="Arial Black" pitchFamily="34" charset="0"/>
              </a:rPr>
              <a:t>:</a:t>
            </a:r>
          </a:p>
        </p:txBody>
      </p:sp>
      <p:sp>
        <p:nvSpPr>
          <p:cNvPr id="111619" name="Rectangle 3"/>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n-US" altLang="es-PR" b="1">
                <a:latin typeface="Arial" panose="020B0604020202020204" pitchFamily="34" charset="0"/>
                <a:cs typeface="Arial" panose="020B0604020202020204" pitchFamily="34" charset="0"/>
              </a:rPr>
              <a:t>l</a:t>
            </a:r>
            <a:r>
              <a:rPr lang="es-ES" altLang="es-PR" b="1">
                <a:latin typeface="Arial" panose="020B0604020202020204" pitchFamily="34" charset="0"/>
                <a:cs typeface="Arial" panose="020B0604020202020204" pitchFamily="34" charset="0"/>
              </a:rPr>
              <a:t>a capacidad de llevar a cabo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las actividades cotidianas</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normales (trabajo y asueto)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con vigor, eficiencia y sin</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fatigarse en exceso, teniendo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aún energía suficiente para</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disfrutar de pasatiempos y</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lidiar con emergencias</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imprevistas</a:t>
            </a:r>
          </a:p>
        </p:txBody>
      </p:sp>
      <p:sp>
        <p:nvSpPr>
          <p:cNvPr id="111620" name="Text Box 6"/>
          <p:cNvSpPr txBox="1">
            <a:spLocks noChangeArrowheads="1"/>
          </p:cNvSpPr>
          <p:nvPr/>
        </p:nvSpPr>
        <p:spPr bwMode="auto">
          <a:xfrm>
            <a:off x="179388" y="6165850"/>
            <a:ext cx="89646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Adaptado de: President's Council on Physical Fitness and Sports, 1971, </a:t>
            </a:r>
            <a:r>
              <a:rPr lang="en-US" altLang="es-PR" sz="1200" b="1" i="1">
                <a:latin typeface="Times New Roman" panose="02020603050405020304" pitchFamily="18" charset="0"/>
                <a:cs typeface="Times New Roman" panose="02020603050405020304" pitchFamily="18" charset="0"/>
              </a:rPr>
              <a:t>Physical Fitness Research Digest, Series 1</a:t>
            </a:r>
            <a:r>
              <a:rPr lang="en-US" altLang="es-PR" sz="1200">
                <a:latin typeface="Times New Roman" panose="02020603050405020304" pitchFamily="18" charset="0"/>
                <a:cs typeface="Times New Roman" panose="02020603050405020304" pitchFamily="18" charset="0"/>
              </a:rPr>
              <a:t>(1).</a:t>
            </a:r>
          </a:p>
        </p:txBody>
      </p:sp>
      <p:pic>
        <p:nvPicPr>
          <p:cNvPr id="111621" name="Picture 7" descr="Stretching_HAMSWoma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GT14_Aptitud_Fisica_TRAD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a:solidFill>
                  <a:srgbClr val="484876"/>
                </a:solidFill>
                <a:effectLst>
                  <a:outerShdw blurRad="38100" dist="38100" dir="2700000" algn="tl">
                    <a:srgbClr val="C0C0C0"/>
                  </a:outerShdw>
                </a:effectLst>
                <a:latin typeface="Arial Black" pitchFamily="34" charset="0"/>
              </a:rPr>
              <a:t>APTITUD FÍSICA</a:t>
            </a:r>
          </a:p>
          <a:p>
            <a:pPr>
              <a:defRPr/>
            </a:pPr>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114691" name="Rectangle 3"/>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Un conjunto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atributos que las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personas poseen o</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alcanzan que se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relaciona con la</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habilidad para llevar a</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cabo actividad física</a:t>
            </a:r>
          </a:p>
        </p:txBody>
      </p:sp>
      <p:sp>
        <p:nvSpPr>
          <p:cNvPr id="114692"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2"/>
              </a:rPr>
              <a:t>http://pubmedcentralcanada.ca/pmcc/articles/PMC1424733/pdf/pubhealthrep00100-0016.pdf</a:t>
            </a:r>
            <a:endParaRPr lang="en-US" altLang="es-PR" sz="1200" b="1" i="1">
              <a:latin typeface="Times New Roman" panose="02020603050405020304" pitchFamily="18" charset="0"/>
            </a:endParaRPr>
          </a:p>
        </p:txBody>
      </p:sp>
      <p:pic>
        <p:nvPicPr>
          <p:cNvPr id="114693" name="Picture 7" descr="Woman-Dum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171528" y="736104"/>
            <a:ext cx="3352800" cy="1828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115715" name="Text Box 3"/>
          <p:cNvSpPr txBox="1">
            <a:spLocks noChangeArrowheads="1"/>
          </p:cNvSpPr>
          <p:nvPr/>
        </p:nvSpPr>
        <p:spPr bwMode="auto">
          <a:xfrm>
            <a:off x="323850" y="3284538"/>
            <a:ext cx="8640763"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90000"/>
              </a:lnSpc>
            </a:pPr>
            <a:r>
              <a:rPr lang="es-PR" altLang="es-PR" sz="2500" b="1">
                <a:latin typeface="Arial" panose="020B0604020202020204" pitchFamily="34" charset="0"/>
                <a:cs typeface="Arial" panose="020B0604020202020204" pitchFamily="34" charset="0"/>
              </a:rPr>
              <a:t>“Un Estado de Energía Dinámica y Vitalidad que</a:t>
            </a:r>
          </a:p>
          <a:p>
            <a:pPr algn="ctr">
              <a:lnSpc>
                <a:spcPct val="90000"/>
              </a:lnSpc>
            </a:pPr>
            <a:r>
              <a:rPr lang="es-PR" altLang="es-PR" sz="2500" b="1">
                <a:latin typeface="Arial" panose="020B0604020202020204" pitchFamily="34" charset="0"/>
                <a:cs typeface="Arial" panose="020B0604020202020204" pitchFamily="34" charset="0"/>
              </a:rPr>
              <a:t>nos Capacita/Permite no Solamente Llevar a</a:t>
            </a:r>
          </a:p>
          <a:p>
            <a:pPr algn="ctr">
              <a:lnSpc>
                <a:spcPct val="90000"/>
              </a:lnSpc>
            </a:pPr>
            <a:r>
              <a:rPr lang="es-PR" altLang="es-PR" sz="2500" b="1">
                <a:latin typeface="Arial" panose="020B0604020202020204" pitchFamily="34" charset="0"/>
                <a:cs typeface="Arial" panose="020B0604020202020204" pitchFamily="34" charset="0"/>
              </a:rPr>
              <a:t>Cabo Nuestras Tareas Diarias, Práctica de</a:t>
            </a:r>
          </a:p>
          <a:p>
            <a:pPr algn="ctr">
              <a:lnSpc>
                <a:spcPct val="90000"/>
              </a:lnSpc>
            </a:pPr>
            <a:r>
              <a:rPr lang="es-PR" altLang="es-PR" sz="2500" b="1">
                <a:latin typeface="Arial" panose="020B0604020202020204" pitchFamily="34" charset="0"/>
                <a:cs typeface="Arial" panose="020B0604020202020204" pitchFamily="34" charset="0"/>
              </a:rPr>
              <a:t>Actividades Recreativas y Encarar Emergencias</a:t>
            </a:r>
          </a:p>
          <a:p>
            <a:pPr algn="ctr">
              <a:lnSpc>
                <a:spcPct val="90000"/>
              </a:lnSpc>
            </a:pPr>
            <a:r>
              <a:rPr lang="es-PR" altLang="es-PR" sz="2500" b="1">
                <a:latin typeface="Arial" panose="020B0604020202020204" pitchFamily="34" charset="0"/>
                <a:cs typeface="Arial" panose="020B0604020202020204" pitchFamily="34" charset="0"/>
              </a:rPr>
              <a:t>Imprevistas, sino también nos Ayuda a Prevenir</a:t>
            </a:r>
          </a:p>
          <a:p>
            <a:pPr algn="ctr">
              <a:lnSpc>
                <a:spcPct val="90000"/>
              </a:lnSpc>
            </a:pPr>
            <a:r>
              <a:rPr lang="es-PR" altLang="es-PR" sz="2500" b="1">
                <a:latin typeface="Arial" panose="020B0604020202020204" pitchFamily="34" charset="0"/>
                <a:cs typeface="Arial" panose="020B0604020202020204" pitchFamily="34" charset="0"/>
              </a:rPr>
              <a:t>las Enfermedades Hipocinéticas, mientras se </a:t>
            </a:r>
          </a:p>
          <a:p>
            <a:pPr algn="ctr">
              <a:lnSpc>
                <a:spcPct val="90000"/>
              </a:lnSpc>
            </a:pPr>
            <a:r>
              <a:rPr lang="es-PR" altLang="es-PR" sz="2500" b="1">
                <a:latin typeface="Arial" panose="020B0604020202020204" pitchFamily="34" charset="0"/>
                <a:cs typeface="Arial" panose="020B0604020202020204" pitchFamily="34" charset="0"/>
              </a:rPr>
              <a:t>Funciona a Niveles Óptimos de la Capacidad</a:t>
            </a:r>
          </a:p>
          <a:p>
            <a:pPr algn="ctr">
              <a:lnSpc>
                <a:spcPct val="90000"/>
              </a:lnSpc>
            </a:pPr>
            <a:r>
              <a:rPr lang="es-PR" altLang="es-PR" sz="2500" b="1">
                <a:latin typeface="Arial" panose="020B0604020202020204" pitchFamily="34" charset="0"/>
                <a:cs typeface="Arial" panose="020B0604020202020204" pitchFamily="34" charset="0"/>
              </a:rPr>
              <a:t>Intelectual y Experimentar el Disfrute de la Vida”</a:t>
            </a:r>
          </a:p>
        </p:txBody>
      </p:sp>
      <p:sp>
        <p:nvSpPr>
          <p:cNvPr id="4" name="Text Box 4"/>
          <p:cNvSpPr txBox="1">
            <a:spLocks noChangeArrowheads="1"/>
          </p:cNvSpPr>
          <p:nvPr/>
        </p:nvSpPr>
        <p:spPr bwMode="auto">
          <a:xfrm>
            <a:off x="1138782" y="2676030"/>
            <a:ext cx="6483058"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40000"/>
              </a:lnSpc>
              <a:defRPr/>
            </a:pP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a:t>
            </a:r>
            <a:r>
              <a:rPr lang="es-PR" altLang="es-PR" sz="28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Nieman</a:t>
            </a: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D.C., 1986, p. 34 *</a:t>
            </a:r>
          </a:p>
        </p:txBody>
      </p:sp>
      <p:pic>
        <p:nvPicPr>
          <p:cNvPr id="115717" name="Picture 5" descr="Hiking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5" y="628650"/>
            <a:ext cx="26860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6"/>
          <p:cNvSpPr txBox="1">
            <a:spLocks noChangeArrowheads="1"/>
          </p:cNvSpPr>
          <p:nvPr/>
        </p:nvSpPr>
        <p:spPr bwMode="auto">
          <a:xfrm>
            <a:off x="144463" y="6094413"/>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Reproducido de: </a:t>
            </a:r>
            <a:r>
              <a:rPr lang="en-US" altLang="es-PR" sz="1200" b="1" i="1">
                <a:latin typeface="Times New Roman" panose="02020603050405020304" pitchFamily="18" charset="0"/>
                <a:cs typeface="Times New Roman" panose="02020603050405020304" pitchFamily="18" charset="0"/>
              </a:rPr>
              <a:t>The Sports Medicine Fitness Course</a:t>
            </a:r>
            <a:r>
              <a:rPr lang="en-US" altLang="es-PR" sz="1200">
                <a:latin typeface="Times New Roman" panose="02020603050405020304" pitchFamily="18" charset="0"/>
                <a:cs typeface="Times New Roman" panose="02020603050405020304" pitchFamily="18" charset="0"/>
              </a:rPr>
              <a:t>. (p. 34), por D. C. Nieman, 1986, Palo Alto, CA: Bull Publishing Company. Copyright 1986 por Bull Publishing Co.</a:t>
            </a:r>
          </a:p>
          <a:p>
            <a:pPr algn="ctr">
              <a:spcBef>
                <a:spcPct val="0"/>
              </a:spcBef>
              <a:buClrTx/>
              <a:buFontTx/>
              <a:buNone/>
            </a:pPr>
            <a:r>
              <a:rPr lang="en-US" altLang="es-PR" sz="1200">
                <a:latin typeface="Times New Roman" panose="02020603050405020304" pitchFamily="18" charset="0"/>
              </a:rPr>
              <a:t>.</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644361" y="692696"/>
            <a:ext cx="3023983" cy="162493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116739" name="Text Box 3"/>
          <p:cNvSpPr txBox="1">
            <a:spLocks noChangeArrowheads="1"/>
          </p:cNvSpPr>
          <p:nvPr/>
        </p:nvSpPr>
        <p:spPr bwMode="auto">
          <a:xfrm>
            <a:off x="588963" y="2997200"/>
            <a:ext cx="7994650"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90000"/>
              </a:lnSpc>
            </a:pPr>
            <a:r>
              <a:rPr lang="es-PR" altLang="es-PR" sz="2800" b="1">
                <a:latin typeface="Arial" panose="020B0604020202020204" pitchFamily="34" charset="0"/>
                <a:cs typeface="Arial" panose="020B0604020202020204" pitchFamily="34" charset="0"/>
              </a:rPr>
              <a:t>Habilidades o Potencial Particular para Llevar</a:t>
            </a:r>
          </a:p>
          <a:p>
            <a:pPr algn="ctr">
              <a:lnSpc>
                <a:spcPct val="90000"/>
              </a:lnSpc>
            </a:pPr>
            <a:r>
              <a:rPr lang="es-PR" altLang="es-PR" sz="2800" b="1">
                <a:latin typeface="Arial" panose="020B0604020202020204" pitchFamily="34" charset="0"/>
                <a:cs typeface="Arial" panose="020B0604020202020204" pitchFamily="34" charset="0"/>
              </a:rPr>
              <a:t>a cabo Efectivamente, y sin Fatiga Excesiva,</a:t>
            </a:r>
          </a:p>
          <a:p>
            <a:pPr algn="ctr">
              <a:lnSpc>
                <a:spcPct val="90000"/>
              </a:lnSpc>
            </a:pPr>
            <a:r>
              <a:rPr lang="es-PR" altLang="es-PR" sz="2800" b="1">
                <a:latin typeface="Arial" panose="020B0604020202020204" pitchFamily="34" charset="0"/>
                <a:cs typeface="Arial" panose="020B0604020202020204" pitchFamily="34" charset="0"/>
              </a:rPr>
              <a:t>Actividades Físicas de Diversas Dimensiones</a:t>
            </a:r>
          </a:p>
          <a:p>
            <a:pPr algn="ctr">
              <a:lnSpc>
                <a:spcPct val="90000"/>
              </a:lnSpc>
            </a:pPr>
            <a:r>
              <a:rPr lang="es-PR" altLang="es-PR" sz="2800" b="1">
                <a:latin typeface="Arial" panose="020B0604020202020204" pitchFamily="34" charset="0"/>
                <a:cs typeface="Arial" panose="020B0604020202020204" pitchFamily="34" charset="0"/>
              </a:rPr>
              <a:t>(Particularmente Actividades que Involucren</a:t>
            </a:r>
          </a:p>
          <a:p>
            <a:pPr algn="ctr">
              <a:lnSpc>
                <a:spcPct val="90000"/>
              </a:lnSpc>
            </a:pPr>
            <a:r>
              <a:rPr lang="es-PR" altLang="es-PR" sz="2800" b="1">
                <a:latin typeface="Arial" panose="020B0604020202020204" pitchFamily="34" charset="0"/>
                <a:cs typeface="Arial" panose="020B0604020202020204" pitchFamily="34" charset="0"/>
              </a:rPr>
              <a:t>Demandas Cardio-Respiratorias o Aeróbicas)</a:t>
            </a:r>
          </a:p>
          <a:p>
            <a:pPr algn="ctr">
              <a:lnSpc>
                <a:spcPct val="90000"/>
              </a:lnSpc>
            </a:pPr>
            <a:r>
              <a:rPr lang="es-PR" altLang="es-PR" sz="2800" b="1">
                <a:latin typeface="Arial" panose="020B0604020202020204" pitchFamily="34" charset="0"/>
                <a:cs typeface="Arial" panose="020B0604020202020204" pitchFamily="34" charset="0"/>
              </a:rPr>
              <a:t>y Tareas Cotidianas Diarias, con Reservas </a:t>
            </a:r>
          </a:p>
          <a:p>
            <a:pPr algn="ctr">
              <a:lnSpc>
                <a:spcPct val="90000"/>
              </a:lnSpc>
            </a:pPr>
            <a:r>
              <a:rPr lang="es-PR" altLang="es-PR" sz="2800" b="1">
                <a:latin typeface="Arial" panose="020B0604020202020204" pitchFamily="34" charset="0"/>
                <a:cs typeface="Arial" panose="020B0604020202020204" pitchFamily="34" charset="0"/>
              </a:rPr>
              <a:t>Energéticas para Cualquier otra</a:t>
            </a:r>
          </a:p>
          <a:p>
            <a:pPr algn="ctr">
              <a:lnSpc>
                <a:spcPct val="90000"/>
              </a:lnSpc>
            </a:pPr>
            <a:r>
              <a:rPr lang="es-PR" altLang="es-PR" sz="2800" b="1">
                <a:latin typeface="Arial" panose="020B0604020202020204" pitchFamily="34" charset="0"/>
                <a:cs typeface="Arial" panose="020B0604020202020204" pitchFamily="34" charset="0"/>
              </a:rPr>
              <a:t>Emergencia de Caracter Físico</a:t>
            </a:r>
          </a:p>
        </p:txBody>
      </p:sp>
      <p:sp>
        <p:nvSpPr>
          <p:cNvPr id="4" name="Text Box 4"/>
          <p:cNvSpPr txBox="1">
            <a:spLocks noChangeArrowheads="1"/>
          </p:cNvSpPr>
          <p:nvPr/>
        </p:nvSpPr>
        <p:spPr bwMode="auto">
          <a:xfrm>
            <a:off x="589279" y="2347031"/>
            <a:ext cx="7994496" cy="68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40000"/>
              </a:lnSpc>
              <a:defRPr/>
            </a:pP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E.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Lopategui</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Corsino</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2006 *</a:t>
            </a:r>
          </a:p>
        </p:txBody>
      </p:sp>
      <p:pic>
        <p:nvPicPr>
          <p:cNvPr id="116741" name="Picture 5" descr="CycVel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65150"/>
            <a:ext cx="247491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6"/>
          <p:cNvSpPr txBox="1">
            <a:spLocks noChangeArrowheads="1"/>
          </p:cNvSpPr>
          <p:nvPr/>
        </p:nvSpPr>
        <p:spPr bwMode="auto">
          <a:xfrm>
            <a:off x="144463" y="6094413"/>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Bienestar y Calidad de Vida</a:t>
            </a:r>
            <a:r>
              <a:rPr lang="en-US" altLang="es-PR" sz="1200">
                <a:latin typeface="Times New Roman" panose="02020603050405020304" pitchFamily="18" charset="0"/>
                <a:cs typeface="Times New Roman" panose="02020603050405020304" pitchFamily="18" charset="0"/>
              </a:rPr>
              <a:t>. (p. 44), por E. Lopategui Corsino, 2006, Hoboken, NJ: John Wiley &amp; Sons, Inc. Copyright 2006 por Edgar Lopategui Corsino.</a:t>
            </a:r>
          </a:p>
          <a:p>
            <a:pPr algn="ctr">
              <a:spcBef>
                <a:spcPct val="0"/>
              </a:spcBef>
              <a:buClrTx/>
              <a:buFontTx/>
              <a:buNone/>
            </a:pPr>
            <a:r>
              <a:rPr lang="en-US" altLang="es-PR" sz="1200">
                <a:latin typeface="Times New Roman" panose="02020603050405020304" pitchFamily="18" charset="0"/>
              </a:rPr>
              <a:t>.</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GT16_Aptitud_Fisica_LOPA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775" y="588963"/>
            <a:ext cx="54006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TE PUEDES CONSIDERAR</a:t>
            </a:r>
          </a:p>
          <a:p>
            <a:pPr>
              <a:defRPr/>
            </a:pPr>
            <a:r>
              <a:rPr lang="es-PR" altLang="es-PR" sz="2800">
                <a:solidFill>
                  <a:srgbClr val="484876"/>
                </a:solidFill>
                <a:effectLst>
                  <a:outerShdw blurRad="38100" dist="38100" dir="2700000" algn="tl">
                    <a:srgbClr val="C0C0C0"/>
                  </a:outerShdw>
                </a:effectLst>
                <a:latin typeface="Arial Black" pitchFamily="34" charset="0"/>
                <a:cs typeface="Arial" charset="0"/>
              </a:rPr>
              <a:t>FÍSICAMENTE </a:t>
            </a:r>
            <a:r>
              <a:rPr lang="es-PR" altLang="es-PR" sz="2800" dirty="0">
                <a:solidFill>
                  <a:srgbClr val="484876"/>
                </a:solidFill>
                <a:effectLst>
                  <a:outerShdw blurRad="38100" dist="38100" dir="2700000" algn="tl">
                    <a:srgbClr val="C0C0C0"/>
                  </a:outerShdw>
                </a:effectLst>
                <a:latin typeface="Arial Black" pitchFamily="34" charset="0"/>
                <a:cs typeface="Arial" charset="0"/>
              </a:rPr>
              <a:t>ÁPTO SI:</a:t>
            </a:r>
            <a:endParaRPr lang="es-PR" altLang="es-PR" sz="28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19811" name="Text Box 9"/>
          <p:cNvSpPr txBox="1">
            <a:spLocks noChangeArrowheads="1"/>
          </p:cNvSpPr>
          <p:nvPr/>
        </p:nvSpPr>
        <p:spPr bwMode="auto">
          <a:xfrm>
            <a:off x="973138" y="1714500"/>
            <a:ext cx="761523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 satisfacen las demandas energéticas diarias</a:t>
            </a:r>
          </a:p>
        </p:txBody>
      </p:sp>
      <p:pic>
        <p:nvPicPr>
          <p:cNvPr id="119812"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1676400"/>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9"/>
          <p:cNvSpPr txBox="1">
            <a:spLocks noChangeArrowheads="1"/>
          </p:cNvSpPr>
          <p:nvPr/>
        </p:nvSpPr>
        <p:spPr bwMode="auto">
          <a:xfrm>
            <a:off x="973138" y="2606675"/>
            <a:ext cx="761523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119814"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2566988"/>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9"/>
          <p:cNvSpPr txBox="1">
            <a:spLocks noChangeArrowheads="1"/>
          </p:cNvSpPr>
          <p:nvPr/>
        </p:nvSpPr>
        <p:spPr bwMode="auto">
          <a:xfrm>
            <a:off x="973138" y="4205288"/>
            <a:ext cx="77597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119816"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4167188"/>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6"/>
          <p:cNvSpPr txBox="1">
            <a:spLocks noChangeArrowheads="1"/>
          </p:cNvSpPr>
          <p:nvPr/>
        </p:nvSpPr>
        <p:spPr bwMode="auto">
          <a:xfrm>
            <a:off x="252413" y="6092825"/>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206), por D. Hales, 2017, Boston, MA: Cengage Learning. Copyright 2017,  por Cengage Learning</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644775" y="620713"/>
            <a:ext cx="60467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defRPr/>
            </a:pPr>
            <a:r>
              <a:rPr lang="es-PR" altLang="es-PR" sz="3200" dirty="0">
                <a:solidFill>
                  <a:srgbClr val="484876"/>
                </a:solidFill>
                <a:effectLst>
                  <a:outerShdw blurRad="38100" dist="38100" dir="2700000" algn="tl">
                    <a:srgbClr val="C0C0C0"/>
                  </a:outerShdw>
                </a:effectLst>
                <a:latin typeface="Arial Black" pitchFamily="34" charset="0"/>
                <a:cs typeface="Arial" charset="0"/>
              </a:rPr>
              <a:t>APTITUD FÍSICA:</a:t>
            </a:r>
          </a:p>
          <a:p>
            <a:pPr>
              <a:defRPr/>
            </a:pPr>
            <a:r>
              <a:rPr lang="es-PR" altLang="es-PR" sz="3200" i="1" dirty="0">
                <a:solidFill>
                  <a:srgbClr val="484876"/>
                </a:solidFill>
                <a:effectLst>
                  <a:outerShdw blurRad="38100" dist="38100" dir="2700000" algn="tl">
                    <a:srgbClr val="C0C0C0"/>
                  </a:outerShdw>
                </a:effectLst>
                <a:latin typeface="Arial Black" pitchFamily="34" charset="0"/>
                <a:cs typeface="Arial" charset="0"/>
              </a:rPr>
              <a:t>CARACTERÍSTICAS</a:t>
            </a:r>
          </a:p>
        </p:txBody>
      </p:sp>
      <p:sp>
        <p:nvSpPr>
          <p:cNvPr id="120835" name="Text Box 4"/>
          <p:cNvSpPr txBox="1">
            <a:spLocks noChangeArrowheads="1"/>
          </p:cNvSpPr>
          <p:nvPr/>
        </p:nvSpPr>
        <p:spPr bwMode="auto">
          <a:xfrm>
            <a:off x="560388" y="1846263"/>
            <a:ext cx="8548687"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PR" altLang="es-PR" sz="2400" b="1">
                <a:latin typeface="Arial" panose="020B0604020202020204" pitchFamily="34" charset="0"/>
                <a:cs typeface="Arial" panose="020B0604020202020204" pitchFamily="34" charset="0"/>
              </a:rPr>
              <a:t>Energía dinámica y vitalidad: </a:t>
            </a:r>
            <a:r>
              <a:rPr lang="es-PR" altLang="es-PR" sz="2100" b="1" i="1">
                <a:latin typeface="Arial" panose="020B0604020202020204" pitchFamily="34" charset="0"/>
                <a:cs typeface="Arial" panose="020B0604020202020204" pitchFamily="34" charset="0"/>
              </a:rPr>
              <a:t>Reservas de energía</a:t>
            </a:r>
          </a:p>
        </p:txBody>
      </p:sp>
      <p:pic>
        <p:nvPicPr>
          <p:cNvPr id="120836" name="Picture 5"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1866900"/>
            <a:ext cx="36036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6"/>
          <p:cNvSpPr txBox="1">
            <a:spLocks noChangeArrowheads="1"/>
          </p:cNvSpPr>
          <p:nvPr/>
        </p:nvSpPr>
        <p:spPr bwMode="auto">
          <a:xfrm>
            <a:off x="560388" y="3038475"/>
            <a:ext cx="4795837"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Tolerancia a la fatiga prematura</a:t>
            </a:r>
          </a:p>
        </p:txBody>
      </p:sp>
      <p:pic>
        <p:nvPicPr>
          <p:cNvPr id="120838" name="Picture 7"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3019425"/>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 Box 8"/>
          <p:cNvSpPr txBox="1">
            <a:spLocks noChangeArrowheads="1"/>
          </p:cNvSpPr>
          <p:nvPr/>
        </p:nvSpPr>
        <p:spPr bwMode="auto">
          <a:xfrm>
            <a:off x="560388" y="4605338"/>
            <a:ext cx="84058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Mayor capacidad inmunológica: </a:t>
            </a:r>
            <a:r>
              <a:rPr lang="es-PR" altLang="es-PR" sz="2100" b="1" i="1">
                <a:latin typeface="Arial" panose="020B0604020202020204" pitchFamily="34" charset="0"/>
                <a:cs typeface="Arial" panose="020B0604020202020204" pitchFamily="34" charset="0"/>
              </a:rPr>
              <a:t>Menos problemas de salud</a:t>
            </a:r>
          </a:p>
        </p:txBody>
      </p:sp>
      <p:pic>
        <p:nvPicPr>
          <p:cNvPr id="120840"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4586288"/>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0"/>
          <p:cNvSpPr txBox="1">
            <a:spLocks noChangeArrowheads="1"/>
          </p:cNvSpPr>
          <p:nvPr/>
        </p:nvSpPr>
        <p:spPr bwMode="auto">
          <a:xfrm>
            <a:off x="560388" y="2462213"/>
            <a:ext cx="8405812" cy="3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Confronta emergencias imprevistas efectivamente</a:t>
            </a:r>
          </a:p>
        </p:txBody>
      </p:sp>
      <p:pic>
        <p:nvPicPr>
          <p:cNvPr id="120842" name="Picture 11"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2443163"/>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Text Box 12"/>
          <p:cNvSpPr txBox="1">
            <a:spLocks noChangeArrowheads="1"/>
          </p:cNvSpPr>
          <p:nvPr/>
        </p:nvSpPr>
        <p:spPr bwMode="auto">
          <a:xfrm>
            <a:off x="563563" y="3543300"/>
            <a:ext cx="79692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Rápida recuperación</a:t>
            </a:r>
          </a:p>
        </p:txBody>
      </p:sp>
      <p:pic>
        <p:nvPicPr>
          <p:cNvPr id="120844" name="Picture 13"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3524250"/>
            <a:ext cx="3603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5" name="Text Box 4"/>
          <p:cNvSpPr txBox="1">
            <a:spLocks noChangeArrowheads="1"/>
          </p:cNvSpPr>
          <p:nvPr/>
        </p:nvSpPr>
        <p:spPr bwMode="auto">
          <a:xfrm>
            <a:off x="560388" y="4006850"/>
            <a:ext cx="8691562"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PR" altLang="es-PR" sz="2400" b="1">
                <a:latin typeface="Arial" panose="020B0604020202020204" pitchFamily="34" charset="0"/>
                <a:cs typeface="Arial" panose="020B0604020202020204" pitchFamily="34" charset="0"/>
              </a:rPr>
              <a:t>Óptima capacidad funcional: </a:t>
            </a:r>
            <a:r>
              <a:rPr lang="es-PR" altLang="es-PR" sz="2100" b="1" i="1">
                <a:latin typeface="Arial" panose="020B0604020202020204" pitchFamily="34" charset="0"/>
                <a:cs typeface="Arial" panose="020B0604020202020204" pitchFamily="34" charset="0"/>
              </a:rPr>
              <a:t>Act Cotidianas y Ocupacionales</a:t>
            </a:r>
          </a:p>
        </p:txBody>
      </p:sp>
      <p:pic>
        <p:nvPicPr>
          <p:cNvPr id="120846" name="Picture 5"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4027488"/>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7" name="Text Box 6"/>
          <p:cNvSpPr txBox="1">
            <a:spLocks noChangeArrowheads="1"/>
          </p:cNvSpPr>
          <p:nvPr/>
        </p:nvSpPr>
        <p:spPr bwMode="auto">
          <a:xfrm>
            <a:off x="560388" y="5129213"/>
            <a:ext cx="79502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Prevención de enfermedades: </a:t>
            </a:r>
            <a:r>
              <a:rPr lang="es-PR" altLang="es-PR" sz="2100" b="1" i="1">
                <a:latin typeface="Arial" panose="020B0604020202020204" pitchFamily="34" charset="0"/>
                <a:cs typeface="Arial" panose="020B0604020202020204" pitchFamily="34" charset="0"/>
              </a:rPr>
              <a:t>Hipocinéticas</a:t>
            </a:r>
          </a:p>
        </p:txBody>
      </p:sp>
      <p:pic>
        <p:nvPicPr>
          <p:cNvPr id="120848" name="Picture 7"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5110163"/>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9" name="Text Box 8"/>
          <p:cNvSpPr txBox="1">
            <a:spLocks noChangeArrowheads="1"/>
          </p:cNvSpPr>
          <p:nvPr/>
        </p:nvSpPr>
        <p:spPr bwMode="auto">
          <a:xfrm>
            <a:off x="560388" y="6137275"/>
            <a:ext cx="4300537"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Alto nivel de calidad de vida</a:t>
            </a:r>
          </a:p>
        </p:txBody>
      </p:sp>
      <p:pic>
        <p:nvPicPr>
          <p:cNvPr id="120850"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6118225"/>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1" name="Text Box 8"/>
          <p:cNvSpPr txBox="1">
            <a:spLocks noChangeArrowheads="1"/>
          </p:cNvSpPr>
          <p:nvPr/>
        </p:nvSpPr>
        <p:spPr bwMode="auto">
          <a:xfrm>
            <a:off x="560388" y="5608638"/>
            <a:ext cx="84058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Mejor autoestima y función cognitiva</a:t>
            </a:r>
          </a:p>
        </p:txBody>
      </p:sp>
      <p:pic>
        <p:nvPicPr>
          <p:cNvPr id="120852"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050" y="5589588"/>
            <a:ext cx="3587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771" y="2850542"/>
            <a:ext cx="1765590" cy="1177060"/>
          </a:xfrm>
          <a:prstGeom prst="rect">
            <a:avLst/>
          </a:prstGeom>
          <a:effectLst>
            <a:softEdge rad="127000"/>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10" y="491920"/>
            <a:ext cx="2371750" cy="1282027"/>
          </a:xfrm>
          <a:prstGeom prst="rect">
            <a:avLst/>
          </a:prstGeom>
          <a:effectLst>
            <a:softEdge rad="127000"/>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780" y="5013176"/>
            <a:ext cx="2309629" cy="1597438"/>
          </a:xfrm>
          <a:prstGeom prst="rect">
            <a:avLst/>
          </a:prstGeom>
          <a:effectLst>
            <a:softEdge rad="317500"/>
          </a:effec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569284" y="680973"/>
            <a:ext cx="5972135" cy="73180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defRPr/>
            </a:pP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a:t>
            </a:r>
          </a:p>
        </p:txBody>
      </p:sp>
      <p:sp>
        <p:nvSpPr>
          <p:cNvPr id="3" name="WordArt 3"/>
          <p:cNvSpPr>
            <a:spLocks noChangeArrowheads="1" noChangeShapeType="1" noTextEdit="1"/>
          </p:cNvSpPr>
          <p:nvPr/>
        </p:nvSpPr>
        <p:spPr bwMode="auto">
          <a:xfrm>
            <a:off x="1461925" y="5497651"/>
            <a:ext cx="6050716" cy="94960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defRPr/>
            </a:pP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a:t>
            </a:r>
          </a:p>
        </p:txBody>
      </p:sp>
      <p:pic>
        <p:nvPicPr>
          <p:cNvPr id="121860" name="Picture 4" descr="Steple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1544638"/>
            <a:ext cx="48704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Text Box 9"/>
          <p:cNvSpPr txBox="1">
            <a:spLocks noChangeArrowheads="1"/>
          </p:cNvSpPr>
          <p:nvPr/>
        </p:nvSpPr>
        <p:spPr bwMode="auto">
          <a:xfrm>
            <a:off x="335986" y="1663424"/>
            <a:ext cx="8551987"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80000"/>
              </a:lnSpc>
            </a:pPr>
            <a:r>
              <a:rPr lang="es-PR" altLang="es-PR" sz="2600" b="1" dirty="0">
                <a:solidFill>
                  <a:srgbClr val="26263E"/>
                </a:solidFill>
                <a:latin typeface="Arial" panose="020B0604020202020204" pitchFamily="34" charset="0"/>
                <a:cs typeface="Arial" panose="020B0604020202020204" pitchFamily="34" charset="0"/>
              </a:rPr>
              <a:t>David Bruce (D.B.) </a:t>
            </a:r>
            <a:r>
              <a:rPr lang="es-PR" altLang="es-PR" sz="2600" b="1" dirty="0" err="1">
                <a:solidFill>
                  <a:srgbClr val="26263E"/>
                </a:solidFill>
                <a:latin typeface="Arial" panose="020B0604020202020204" pitchFamily="34" charset="0"/>
                <a:cs typeface="Arial" panose="020B0604020202020204" pitchFamily="34" charset="0"/>
              </a:rPr>
              <a:t>Dill</a:t>
            </a:r>
            <a:r>
              <a:rPr lang="es-PR" altLang="es-PR" sz="2600" b="1" dirty="0">
                <a:solidFill>
                  <a:srgbClr val="26263E"/>
                </a:solidFill>
                <a:latin typeface="Arial" panose="020B0604020202020204" pitchFamily="34" charset="0"/>
                <a:cs typeface="Arial" panose="020B0604020202020204" pitchFamily="34" charset="0"/>
              </a:rPr>
              <a:t>:</a:t>
            </a:r>
          </a:p>
          <a:p>
            <a:pPr algn="ctr">
              <a:lnSpc>
                <a:spcPct val="80000"/>
              </a:lnSpc>
            </a:pPr>
            <a:r>
              <a:rPr lang="es-PR" altLang="es-PR" sz="2600" b="1" i="1" dirty="0">
                <a:solidFill>
                  <a:srgbClr val="26263E"/>
                </a:solidFill>
                <a:latin typeface="Arial" panose="020B0604020202020204" pitchFamily="34" charset="0"/>
                <a:cs typeface="Arial" panose="020B0604020202020204" pitchFamily="34" charset="0"/>
              </a:rPr>
              <a:t>Director de: "Harvard Fatigue Laboratory“: 1927</a:t>
            </a:r>
            <a:r>
              <a:rPr lang="en-US" altLang="es-PR" sz="2600" b="1" i="1" dirty="0">
                <a:latin typeface="Arial" panose="020B0604020202020204" pitchFamily="34" charset="0"/>
                <a:cs typeface="Arial" panose="020B0604020202020204" pitchFamily="34" charset="0"/>
              </a:rPr>
              <a:t> </a:t>
            </a:r>
            <a:endParaRPr lang="es-PR" altLang="es-PR" sz="2600" b="1" i="1" dirty="0">
              <a:latin typeface="Arial" panose="020B0604020202020204" pitchFamily="34" charset="0"/>
              <a:cs typeface="Arial" panose="020B0604020202020204" pitchFamily="34" charset="0"/>
            </a:endParaRPr>
          </a:p>
        </p:txBody>
      </p:sp>
      <p:sp>
        <p:nvSpPr>
          <p:cNvPr id="13" name="Text Box 6">
            <a:extLst>
              <a:ext uri="{FF2B5EF4-FFF2-40B4-BE49-F238E27FC236}">
                <a16:creationId xmlns:a16="http://schemas.microsoft.com/office/drawing/2014/main" id="{021A6F01-4007-4A53-BABB-EB043B866C94}"/>
              </a:ext>
            </a:extLst>
          </p:cNvPr>
          <p:cNvSpPr txBox="1">
            <a:spLocks noChangeArrowheads="1"/>
          </p:cNvSpPr>
          <p:nvPr/>
        </p:nvSpPr>
        <p:spPr bwMode="auto">
          <a:xfrm>
            <a:off x="395734"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2),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a:t>
            </a:r>
          </a:p>
        </p:txBody>
      </p:sp>
      <p:pic>
        <p:nvPicPr>
          <p:cNvPr id="3" name="Picture 2" descr="A picture containing text, newspaper, posing&#10;&#10;Description automatically generated">
            <a:extLst>
              <a:ext uri="{FF2B5EF4-FFF2-40B4-BE49-F238E27FC236}">
                <a16:creationId xmlns:a16="http://schemas.microsoft.com/office/drawing/2014/main" id="{CF87384C-8283-4603-83CD-63BFF56FA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561417"/>
            <a:ext cx="6160762" cy="3343730"/>
          </a:xfrm>
          <a:prstGeom prst="rect">
            <a:avLst/>
          </a:prstGeom>
        </p:spPr>
      </p:pic>
      <p:sp>
        <p:nvSpPr>
          <p:cNvPr id="6" name="Rectangle 2">
            <a:extLst>
              <a:ext uri="{FF2B5EF4-FFF2-40B4-BE49-F238E27FC236}">
                <a16:creationId xmlns:a16="http://schemas.microsoft.com/office/drawing/2014/main" id="{A63A70FE-6788-4DF5-AF22-AE4282ECC9C3}"/>
              </a:ext>
            </a:extLst>
          </p:cNvPr>
          <p:cNvSpPr>
            <a:spLocks noChangeArrowheads="1"/>
          </p:cNvSpPr>
          <p:nvPr/>
        </p:nvSpPr>
        <p:spPr bwMode="auto">
          <a:xfrm>
            <a:off x="1043608" y="793530"/>
            <a:ext cx="7272808" cy="79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3200" dirty="0">
                <a:solidFill>
                  <a:srgbClr val="484876"/>
                </a:solidFill>
                <a:effectLst>
                  <a:outerShdw blurRad="38100" dist="38100" dir="2700000" algn="tl">
                    <a:srgbClr val="C0C0C0"/>
                  </a:outerShdw>
                </a:effectLst>
                <a:latin typeface="Arial Black" pitchFamily="34" charset="0"/>
              </a:rPr>
              <a:t>TRASFONDO HISTÓRICO:</a:t>
            </a:r>
          </a:p>
          <a:p>
            <a:pPr algn="ctr">
              <a:defRPr/>
            </a:pPr>
            <a:r>
              <a:rPr lang="en-US" altLang="es-PR" sz="2800" i="1" dirty="0">
                <a:solidFill>
                  <a:srgbClr val="484876"/>
                </a:solidFill>
                <a:effectLst>
                  <a:outerShdw blurRad="38100" dist="38100" dir="2700000" algn="tl">
                    <a:srgbClr val="C0C0C0"/>
                  </a:outerShdw>
                </a:effectLst>
                <a:latin typeface="Arial Black" pitchFamily="34" charset="0"/>
              </a:rPr>
              <a:t>DE LA FISIOLOGÍA DEL EJERCICIO</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GT17_Aptitud_Fisica_COMP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6"/>
              </a:rPr>
              <a:t>http://pubmedcentralcanada.ca/pmcc/articles/PMC1424733/pdf/pubhealthrep00100-0016.pdf</a:t>
            </a:r>
            <a:endParaRPr lang="en-US" altLang="es-PR" sz="1200" b="1" i="1">
              <a:latin typeface="Times New Roman" panose="02020603050405020304" pitchFamily="18" charset="0"/>
            </a:endParaRPr>
          </a:p>
        </p:txBody>
      </p:sp>
    </p:spTree>
    <p:custDataLst>
      <p:tags r:id="rId1"/>
    </p:custDataLst>
  </p:cSld>
  <p:clrMapOvr>
    <a:masterClrMapping/>
  </p:clrMapOvr>
  <p:transition spd="slow">
    <p:wipe dir="u"/>
    <p:sndAc>
      <p:stSnd>
        <p:snd r:embed="rId4" name="whoosh.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6"/>
          <p:cNvSpPr txBox="1">
            <a:spLocks noChangeArrowheads="1"/>
          </p:cNvSpPr>
          <p:nvPr/>
        </p:nvSpPr>
        <p:spPr bwMode="auto">
          <a:xfrm>
            <a:off x="252413" y="5949950"/>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(pp. 206-207, 628), por D. Hales, 2017, Boston, MA: Cengage Learning. Copyright 2017,  por Cengage Learning</a:t>
            </a:r>
          </a:p>
        </p:txBody>
      </p:sp>
      <p:pic>
        <p:nvPicPr>
          <p:cNvPr id="1249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225" y="823913"/>
            <a:ext cx="26876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843213" y="692150"/>
            <a:ext cx="61928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800" dirty="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4650" y="1555750"/>
            <a:ext cx="59769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ts val="3200"/>
              </a:lnSpc>
              <a:spcBef>
                <a:spcPct val="20000"/>
              </a:spcBef>
              <a:defRPr/>
            </a:pPr>
            <a:r>
              <a:rPr lang="es-ES" altLang="es-PR" sz="3600" b="1" dirty="0">
                <a:latin typeface="Arial" charset="0"/>
                <a:cs typeface="Arial" charset="0"/>
              </a:rPr>
              <a:t>La capacidad para llevar a</a:t>
            </a:r>
          </a:p>
          <a:p>
            <a:pPr>
              <a:lnSpc>
                <a:spcPts val="3200"/>
              </a:lnSpc>
              <a:spcBef>
                <a:spcPct val="20000"/>
              </a:spcBef>
              <a:defRPr/>
            </a:pPr>
            <a:r>
              <a:rPr lang="es-ES" altLang="es-PR" sz="3600" b="1" dirty="0">
                <a:latin typeface="Arial" charset="0"/>
                <a:cs typeface="Arial" charset="0"/>
              </a:rPr>
              <a:t>cabo, efectivamente, las</a:t>
            </a:r>
          </a:p>
          <a:p>
            <a:pPr>
              <a:lnSpc>
                <a:spcPts val="32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actividades básicas de la</a:t>
            </a:r>
          </a:p>
          <a:p>
            <a:pPr>
              <a:lnSpc>
                <a:spcPts val="32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a:latin typeface="Arial" charset="0"/>
                <a:cs typeface="Arial" charset="0"/>
              </a:rPr>
              <a:t>, en una</a:t>
            </a:r>
          </a:p>
          <a:p>
            <a:pPr>
              <a:lnSpc>
                <a:spcPts val="3200"/>
              </a:lnSpc>
              <a:spcBef>
                <a:spcPct val="20000"/>
              </a:spcBef>
              <a:defRPr/>
            </a:pPr>
            <a:r>
              <a:rPr lang="es-ES" altLang="es-PR" sz="3600" b="1" dirty="0">
                <a:latin typeface="Arial" charset="0"/>
                <a:cs typeface="Arial" charset="0"/>
              </a:rPr>
              <a:t>manera eficiente y con el</a:t>
            </a:r>
          </a:p>
          <a:p>
            <a:pPr>
              <a:lnSpc>
                <a:spcPts val="3200"/>
              </a:lnSpc>
              <a:spcBef>
                <a:spcPct val="20000"/>
              </a:spcBef>
              <a:defRPr/>
            </a:pPr>
            <a:r>
              <a:rPr lang="es-ES" altLang="es-PR" sz="3600" b="1" dirty="0">
                <a:latin typeface="Arial" charset="0"/>
                <a:cs typeface="Arial" charset="0"/>
              </a:rPr>
              <a:t>riesgo mínimo de</a:t>
            </a:r>
          </a:p>
          <a:p>
            <a:pPr>
              <a:lnSpc>
                <a:spcPts val="3200"/>
              </a:lnSpc>
              <a:spcBef>
                <a:spcPct val="20000"/>
              </a:spcBef>
              <a:defRPr/>
            </a:pPr>
            <a:r>
              <a:rPr lang="es-ES" altLang="es-PR" sz="3600" b="1" dirty="0">
                <a:latin typeface="Arial" charset="0"/>
                <a:cs typeface="Arial" charset="0"/>
              </a:rPr>
              <a:t>incidencias de traumas o</a:t>
            </a:r>
          </a:p>
          <a:p>
            <a:pPr>
              <a:lnSpc>
                <a:spcPts val="3200"/>
              </a:lnSpc>
              <a:spcBef>
                <a:spcPct val="20000"/>
              </a:spcBef>
              <a:defRPr/>
            </a:pPr>
            <a:r>
              <a:rPr lang="es-ES" altLang="es-PR" sz="3600" b="1" dirty="0">
                <a:latin typeface="Arial" charset="0"/>
                <a:cs typeface="Arial" charset="0"/>
              </a:rPr>
              <a:t>accidentes</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6"/>
          <p:cNvSpPr txBox="1">
            <a:spLocks noChangeArrowheads="1"/>
          </p:cNvSpPr>
          <p:nvPr/>
        </p:nvSpPr>
        <p:spPr bwMode="auto">
          <a:xfrm>
            <a:off x="252413" y="5949950"/>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(pp. 206-207, 628), por D. Hales, 2017, Boston, MA: Cengage Learning. Copyright 2017,  por Cengage Learning</a:t>
            </a:r>
          </a:p>
        </p:txBody>
      </p:sp>
      <p:pic>
        <p:nvPicPr>
          <p:cNvPr id="1259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92150"/>
            <a:ext cx="25193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843213" y="692150"/>
            <a:ext cx="61928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600" dirty="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125957" name="Rectangle 3"/>
          <p:cNvSpPr>
            <a:spLocks noChangeArrowheads="1"/>
          </p:cNvSpPr>
          <p:nvPr/>
        </p:nvSpPr>
        <p:spPr bwMode="auto">
          <a:xfrm>
            <a:off x="2914650" y="1484313"/>
            <a:ext cx="5976938"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La disminución en el riesgo para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la diabetes sacarina y</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enfermedades cardiovasculares,</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lo cual puede ser logrado 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través de un programa de</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ejercicio de intensidad moderada,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aún con la presencia de poca, o</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ninguna mejoría a nivel</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cardiorrespiratorio</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3528" y="692696"/>
            <a:ext cx="8208912" cy="71394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379984" y="5454898"/>
            <a:ext cx="6288360" cy="9264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CON LA SALUD</a:t>
            </a:r>
          </a:p>
        </p:txBody>
      </p:sp>
      <p:pic>
        <p:nvPicPr>
          <p:cNvPr id="4" name="Picture 4" descr="Rowing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551294"/>
            <a:ext cx="5919085" cy="3903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sndAc>
      <p:stSnd>
        <p:snd r:embed="rId4" name="chimes.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6"/>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eaLnBrk="1" hangingPunct="1">
              <a:spcBef>
                <a:spcPct val="0"/>
              </a:spcBef>
              <a:buClrTx/>
              <a:buFontTx/>
              <a:buNone/>
            </a:pPr>
            <a:endParaRPr lang="es-PR" altLang="es-PR" sz="3200">
              <a:solidFill>
                <a:srgbClr val="000000"/>
              </a:solidFill>
            </a:endParaRPr>
          </a:p>
        </p:txBody>
      </p:sp>
      <p:sp>
        <p:nvSpPr>
          <p:cNvPr id="18" name="Text Box 4"/>
          <p:cNvSpPr txBox="1">
            <a:spLocks noChangeArrowheads="1"/>
          </p:cNvSpPr>
          <p:nvPr/>
        </p:nvSpPr>
        <p:spPr bwMode="auto">
          <a:xfrm>
            <a:off x="1622425" y="981075"/>
            <a:ext cx="5286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err="1">
                <a:solidFill>
                  <a:srgbClr val="484876"/>
                </a:solidFill>
                <a:effectLst>
                  <a:outerShdw blurRad="38100" dist="38100" dir="2700000" algn="tl">
                    <a:srgbClr val="FFFFFF"/>
                  </a:outerShdw>
                </a:effectLst>
                <a:latin typeface="Arial Black" pitchFamily="34" charset="0"/>
              </a:rPr>
              <a:t>Tolerancia</a:t>
            </a:r>
            <a:r>
              <a:rPr lang="en-US" altLang="es-PR" sz="2400" dirty="0">
                <a:solidFill>
                  <a:srgbClr val="484876"/>
                </a:solidFill>
                <a:effectLst>
                  <a:outerShdw blurRad="38100" dist="38100" dir="2700000" algn="tl">
                    <a:srgbClr val="FFFFFF"/>
                  </a:outerShdw>
                </a:effectLst>
                <a:latin typeface="Arial Black" pitchFamily="34" charset="0"/>
              </a:rPr>
              <a:t> </a:t>
            </a:r>
            <a:r>
              <a:rPr lang="en-US" altLang="es-PR" sz="2400" dirty="0" err="1">
                <a:solidFill>
                  <a:srgbClr val="484876"/>
                </a:solidFill>
                <a:effectLst>
                  <a:outerShdw blurRad="38100" dist="38100" dir="2700000" algn="tl">
                    <a:srgbClr val="FFFFFF"/>
                  </a:outerShdw>
                </a:effectLst>
                <a:latin typeface="Arial Black" pitchFamily="34" charset="0"/>
              </a:rPr>
              <a:t>Cardiorrespiratoria</a:t>
            </a:r>
            <a:endParaRPr lang="en-US" altLang="es-PR" sz="2400" dirty="0">
              <a:solidFill>
                <a:srgbClr val="484876"/>
              </a:solidFill>
              <a:effectLst>
                <a:outerShdw blurRad="38100" dist="38100" dir="2700000" algn="tl">
                  <a:srgbClr val="FFFFFF"/>
                </a:outerShdw>
              </a:effectLst>
              <a:latin typeface="Arial Black" pitchFamily="34" charset="0"/>
            </a:endParaRPr>
          </a:p>
        </p:txBody>
      </p:sp>
      <p:sp>
        <p:nvSpPr>
          <p:cNvPr id="20" name="Text Box 7"/>
          <p:cNvSpPr txBox="1">
            <a:spLocks noChangeArrowheads="1"/>
          </p:cNvSpPr>
          <p:nvPr/>
        </p:nvSpPr>
        <p:spPr bwMode="auto">
          <a:xfrm>
            <a:off x="333375" y="2239963"/>
            <a:ext cx="211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err="1">
                <a:solidFill>
                  <a:srgbClr val="484876"/>
                </a:solidFill>
                <a:effectLst>
                  <a:outerShdw blurRad="38100" dist="38100" dir="2700000" algn="tl">
                    <a:srgbClr val="000000">
                      <a:alpha val="43137"/>
                    </a:srgbClr>
                  </a:outerShdw>
                </a:effectLst>
                <a:latin typeface="Arial Black" pitchFamily="34" charset="0"/>
              </a:rPr>
              <a:t>Flexibilidad</a:t>
            </a:r>
            <a:endParaRPr lang="en-US" altLang="es-PR" sz="2400" dirty="0">
              <a:solidFill>
                <a:srgbClr val="484876"/>
              </a:solidFill>
              <a:effectLst>
                <a:outerShdw blurRad="38100" dist="38100" dir="2700000" algn="tl">
                  <a:srgbClr val="000000">
                    <a:alpha val="43137"/>
                  </a:srgbClr>
                </a:outerShdw>
              </a:effectLst>
              <a:latin typeface="Arial Black" pitchFamily="34" charset="0"/>
            </a:endParaRPr>
          </a:p>
        </p:txBody>
      </p:sp>
      <p:sp>
        <p:nvSpPr>
          <p:cNvPr id="21" name="WordArt 18"/>
          <p:cNvSpPr>
            <a:spLocks noChangeArrowheads="1" noChangeShapeType="1" noTextEdit="1"/>
          </p:cNvSpPr>
          <p:nvPr/>
        </p:nvSpPr>
        <p:spPr bwMode="auto">
          <a:xfrm>
            <a:off x="914400" y="152400"/>
            <a:ext cx="7424738" cy="247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COMPONENTES DE LA APTITUD </a:t>
            </a:r>
            <a:r>
              <a:rPr lang="es-PR" sz="4800" b="1" kern="10" dirty="0" err="1">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FÍSiCA</a:t>
            </a: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t>
            </a:r>
          </a:p>
        </p:txBody>
      </p:sp>
      <p:sp>
        <p:nvSpPr>
          <p:cNvPr id="22" name="WordArt 19"/>
          <p:cNvSpPr>
            <a:spLocks noChangeArrowheads="1" noChangeShapeType="1" noTextEdit="1"/>
          </p:cNvSpPr>
          <p:nvPr/>
        </p:nvSpPr>
        <p:spPr bwMode="auto">
          <a:xfrm>
            <a:off x="685800" y="533400"/>
            <a:ext cx="7772400" cy="228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Relacionados con la Salud -</a:t>
            </a:r>
          </a:p>
        </p:txBody>
      </p:sp>
      <p:sp>
        <p:nvSpPr>
          <p:cNvPr id="23" name="Text Box 21"/>
          <p:cNvSpPr txBox="1">
            <a:spLocks noChangeArrowheads="1"/>
          </p:cNvSpPr>
          <p:nvPr/>
        </p:nvSpPr>
        <p:spPr bwMode="auto">
          <a:xfrm>
            <a:off x="1587500" y="6248400"/>
            <a:ext cx="553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a:solidFill>
                  <a:srgbClr val="484876"/>
                </a:solidFill>
                <a:effectLst>
                  <a:outerShdw blurRad="38100" dist="38100" dir="2700000" algn="tl">
                    <a:srgbClr val="FFFFFF"/>
                  </a:outerShdw>
                </a:effectLst>
                <a:latin typeface="Arial Black" pitchFamily="34" charset="0"/>
              </a:rPr>
              <a:t>Fortaleza y </a:t>
            </a:r>
            <a:r>
              <a:rPr lang="en-US" altLang="es-PR" sz="2400" dirty="0" err="1">
                <a:solidFill>
                  <a:srgbClr val="484876"/>
                </a:solidFill>
                <a:effectLst>
                  <a:outerShdw blurRad="38100" dist="38100" dir="2700000" algn="tl">
                    <a:srgbClr val="FFFFFF"/>
                  </a:outerShdw>
                </a:effectLst>
                <a:latin typeface="Arial Black" pitchFamily="34" charset="0"/>
              </a:rPr>
              <a:t>Tolerancia</a:t>
            </a:r>
            <a:r>
              <a:rPr lang="en-US" altLang="es-PR" sz="2400" dirty="0">
                <a:solidFill>
                  <a:srgbClr val="484876"/>
                </a:solidFill>
                <a:effectLst>
                  <a:outerShdw blurRad="38100" dist="38100" dir="2700000" algn="tl">
                    <a:srgbClr val="FFFFFF"/>
                  </a:outerShdw>
                </a:effectLst>
                <a:latin typeface="Arial Black" pitchFamily="34" charset="0"/>
              </a:rPr>
              <a:t> Muscular</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56" y="2616630"/>
            <a:ext cx="3454152" cy="2283450"/>
          </a:xfrm>
          <a:prstGeom prst="ellipse">
            <a:avLst/>
          </a:prstGeom>
          <a:ln>
            <a:noFill/>
          </a:ln>
          <a:effectLst>
            <a:softEdge rad="112500"/>
          </a:effec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605" y="1263624"/>
            <a:ext cx="3622315" cy="2556928"/>
          </a:xfrm>
          <a:prstGeom prst="ellipse">
            <a:avLst/>
          </a:prstGeom>
          <a:ln>
            <a:noFill/>
          </a:ln>
          <a:effectLst>
            <a:softEdge rad="112500"/>
          </a:effectLst>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544" y="2341908"/>
            <a:ext cx="3995936" cy="2663957"/>
          </a:xfrm>
          <a:prstGeom prst="ellipse">
            <a:avLst/>
          </a:prstGeom>
          <a:ln>
            <a:noFill/>
          </a:ln>
          <a:effectLst>
            <a:softEdge rad="112500"/>
          </a:effectLst>
        </p:spPr>
      </p:pic>
      <p:sp>
        <p:nvSpPr>
          <p:cNvPr id="30" name="Text Box 5"/>
          <p:cNvSpPr txBox="1">
            <a:spLocks noChangeArrowheads="1"/>
          </p:cNvSpPr>
          <p:nvPr/>
        </p:nvSpPr>
        <p:spPr bwMode="auto">
          <a:xfrm>
            <a:off x="6002338" y="2344738"/>
            <a:ext cx="250983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defRPr/>
            </a:pPr>
            <a:r>
              <a:rPr lang="en-US" altLang="es-PR" sz="2400" dirty="0" err="1">
                <a:solidFill>
                  <a:srgbClr val="484876"/>
                </a:solidFill>
                <a:effectLst>
                  <a:outerShdw blurRad="38100" dist="38100" dir="2700000" algn="tl">
                    <a:srgbClr val="FFFFFF"/>
                  </a:outerShdw>
                </a:effectLst>
                <a:latin typeface="Arial Black" pitchFamily="34" charset="0"/>
              </a:rPr>
              <a:t>Composición</a:t>
            </a:r>
            <a:endParaRPr lang="en-US" altLang="es-PR" sz="2400" dirty="0">
              <a:solidFill>
                <a:srgbClr val="484876"/>
              </a:solidFill>
              <a:effectLst>
                <a:outerShdw blurRad="38100" dist="38100" dir="2700000" algn="tl">
                  <a:srgbClr val="FFFFFF"/>
                </a:outerShdw>
              </a:effectLst>
              <a:latin typeface="Arial Black" pitchFamily="34" charset="0"/>
            </a:endParaRPr>
          </a:p>
          <a:p>
            <a:pPr algn="r" eaLnBrk="1" hangingPunct="1">
              <a:defRPr/>
            </a:pPr>
            <a:r>
              <a:rPr lang="en-US" altLang="es-PR" sz="2400" dirty="0">
                <a:solidFill>
                  <a:srgbClr val="484876"/>
                </a:solidFill>
                <a:effectLst>
                  <a:outerShdw blurRad="38100" dist="38100" dir="2700000" algn="tl">
                    <a:srgbClr val="FFFFFF"/>
                  </a:outerShdw>
                </a:effectLst>
                <a:latin typeface="Arial Black" pitchFamily="34" charset="0"/>
              </a:rPr>
              <a:t> Corporal</a:t>
            </a: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7281" y="3863877"/>
            <a:ext cx="3637392" cy="2431683"/>
          </a:xfrm>
          <a:prstGeom prst="ellipse">
            <a:avLst/>
          </a:prstGeom>
          <a:ln>
            <a:noFill/>
          </a:ln>
          <a:effectLst>
            <a:softEdge rad="112500"/>
          </a:effectLst>
        </p:spPr>
      </p:pic>
    </p:spTree>
    <p:custDataLst>
      <p:tags r:id="rId1"/>
    </p:custDataLst>
  </p:cSld>
  <p:clrMapOvr>
    <a:masterClrMapping/>
  </p:clrMapOvr>
  <p:transition spd="slow">
    <p:fade/>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20" grpId="0" autoUpdateAnimBg="0"/>
      <p:bldP spid="23" grpId="0" autoUpdateAnimBg="0"/>
      <p:bldP spid="3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7"/>
          <p:cNvSpPr>
            <a:spLocks noChangeArrowheads="1" noChangeShapeType="1" noTextEdit="1"/>
          </p:cNvSpPr>
          <p:nvPr/>
        </p:nvSpPr>
        <p:spPr bwMode="auto">
          <a:xfrm>
            <a:off x="3995936" y="709372"/>
            <a:ext cx="4694730" cy="97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FÍSICA </a:t>
            </a:r>
          </a:p>
        </p:txBody>
      </p:sp>
      <p:sp>
        <p:nvSpPr>
          <p:cNvPr id="13" name="WordArt 18"/>
          <p:cNvSpPr>
            <a:spLocks noChangeArrowheads="1" noChangeShapeType="1" noTextEdit="1"/>
          </p:cNvSpPr>
          <p:nvPr/>
        </p:nvSpPr>
        <p:spPr bwMode="auto">
          <a:xfrm>
            <a:off x="3995936" y="1789492"/>
            <a:ext cx="4495801" cy="5593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RELACIONADA CON LA SALUD</a:t>
            </a:r>
          </a:p>
        </p:txBody>
      </p:sp>
      <p:sp>
        <p:nvSpPr>
          <p:cNvPr id="131076" name="Text Box 19"/>
          <p:cNvSpPr txBox="1">
            <a:spLocks noChangeArrowheads="1"/>
          </p:cNvSpPr>
          <p:nvPr/>
        </p:nvSpPr>
        <p:spPr bwMode="auto">
          <a:xfrm>
            <a:off x="304800" y="2627313"/>
            <a:ext cx="85344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Los componentes de la aptitud física que afectan el bienestar y la salud del individuo, los cuales incluyen la capacidad aeróbica, flexibilidad, fortaleza muscular, tolerancia muscular y composición corporal</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31" y="620688"/>
            <a:ext cx="3168352" cy="181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prst="artDeco"/>
          </a:sp3d>
        </p:spPr>
      </p:pic>
    </p:spTree>
    <p:custDataLst>
      <p:tags r:id="rId1"/>
    </p:custDataLst>
  </p:cSld>
  <p:clrMapOvr>
    <a:masterClrMapping/>
  </p:clrMapOvr>
  <p:transition spd="slow">
    <p:checker dir="vert"/>
    <p:sndAc>
      <p:stSnd>
        <p:snd r:embed="rId4" name="breeze.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320675" y="3297238"/>
            <a:ext cx="8572500"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Es la Capacidad del Corazón,</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los Vasos Sanguíneos y los Pulmones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para Funcionar Eficientemente y</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 Llevar a cabo Actividades Sostenidas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con poco Esfuerzo, menos Fatiga, </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y con una Recuperación Rápida</a:t>
            </a:r>
          </a:p>
        </p:txBody>
      </p:sp>
      <p:sp>
        <p:nvSpPr>
          <p:cNvPr id="3" name="WordArt 3"/>
          <p:cNvSpPr>
            <a:spLocks noChangeArrowheads="1" noChangeShapeType="1" noTextEdit="1"/>
          </p:cNvSpPr>
          <p:nvPr/>
        </p:nvSpPr>
        <p:spPr bwMode="auto">
          <a:xfrm>
            <a:off x="4572000" y="943744"/>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572000" y="2010544"/>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AERÓBICA</a:t>
            </a:r>
          </a:p>
        </p:txBody>
      </p:sp>
      <p:pic>
        <p:nvPicPr>
          <p:cNvPr id="5" name="Picture 5" descr="Runrs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654398"/>
            <a:ext cx="3670177" cy="24865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sh dir="u"/>
    <p:sndAc>
      <p:stSnd>
        <p:snd r:embed="rId4" name="chimes.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8963" y="2698750"/>
            <a:ext cx="8075612" cy="3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Fisiológicamente Significa la</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Habilidad del Individuo para</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Tomar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latin typeface="Arial" panose="020B0604020202020204" pitchFamily="34" charset="0"/>
                <a:cs typeface="Arial" panose="020B0604020202020204" pitchFamily="34" charset="0"/>
              </a:rPr>
              <a:t>Respiración</a:t>
            </a:r>
            <a:r>
              <a:rPr lang="es-PR" altLang="es-PR" sz="3400" b="1" dirty="0">
                <a:solidFill>
                  <a:prstClr val="black"/>
                </a:solidFill>
                <a:latin typeface="Arial" panose="020B0604020202020204" pitchFamily="34" charset="0"/>
                <a:cs typeface="Arial" panose="020B0604020202020204" pitchFamily="34" charset="0"/>
              </a:rPr>
              <a:t>),</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Transportar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Cardiovascular</a:t>
            </a:r>
            <a:r>
              <a:rPr lang="es-PR" altLang="es-PR" sz="3400" b="1" dirty="0">
                <a:solidFill>
                  <a:prstClr val="black"/>
                </a:solidFill>
                <a:latin typeface="Arial" panose="020B0604020202020204" pitchFamily="34" charset="0"/>
                <a:cs typeface="Arial" panose="020B0604020202020204" pitchFamily="34" charset="0"/>
              </a:rPr>
              <a:t>) y</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Utilizar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Enzimas Aeróbicas</a:t>
            </a:r>
            <a:r>
              <a:rPr lang="es-PR" altLang="es-PR" sz="3400" b="1" dirty="0">
                <a:solidFill>
                  <a:prstClr val="black"/>
                </a:solidFill>
                <a:latin typeface="Arial" panose="020B0604020202020204" pitchFamily="34" charset="0"/>
                <a:cs typeface="Arial" panose="020B0604020202020204" pitchFamily="34" charset="0"/>
              </a:rPr>
              <a:t>)</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Oxígeno durante Ejercicios Vigorosos</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y Prolongados (Aeróbicos)</a:t>
            </a:r>
          </a:p>
        </p:txBody>
      </p:sp>
      <p:sp>
        <p:nvSpPr>
          <p:cNvPr id="3" name="WordArt 3"/>
          <p:cNvSpPr>
            <a:spLocks noChangeArrowheads="1" noChangeShapeType="1" noTextEdit="1"/>
          </p:cNvSpPr>
          <p:nvPr/>
        </p:nvSpPr>
        <p:spPr bwMode="auto">
          <a:xfrm>
            <a:off x="3989412" y="908719"/>
            <a:ext cx="3822948" cy="64075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3989412" y="1579970"/>
            <a:ext cx="3822948" cy="76891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AERÓBICA</a:t>
            </a:r>
          </a:p>
        </p:txBody>
      </p:sp>
      <p:pic>
        <p:nvPicPr>
          <p:cNvPr id="135173" name="Picture 5" descr="CycPac1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300"/>
            <a:ext cx="30480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d"/>
    <p:sndAc>
      <p:stSnd>
        <p:snd r:embed="rId4" name="chimes.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69950" y="2590800"/>
            <a:ext cx="62214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a:solidFill>
                  <a:srgbClr val="000000"/>
                </a:solidFill>
                <a:latin typeface="Arial" panose="020B0604020202020204" pitchFamily="34" charset="0"/>
                <a:cs typeface="Arial" panose="020B0604020202020204" pitchFamily="34" charset="0"/>
              </a:rPr>
              <a:t>Tolerancia Cardiorrespiratoria</a:t>
            </a:r>
          </a:p>
        </p:txBody>
      </p:sp>
      <p:pic>
        <p:nvPicPr>
          <p:cNvPr id="137219"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26638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p:cNvSpPr txBox="1">
            <a:spLocks noChangeArrowheads="1"/>
          </p:cNvSpPr>
          <p:nvPr/>
        </p:nvSpPr>
        <p:spPr bwMode="auto">
          <a:xfrm>
            <a:off x="869950" y="3200400"/>
            <a:ext cx="54451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Tolerancia Cardiovascular</a:t>
            </a:r>
          </a:p>
        </p:txBody>
      </p:sp>
      <p:pic>
        <p:nvPicPr>
          <p:cNvPr id="13722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32337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Text Box 6"/>
          <p:cNvSpPr txBox="1">
            <a:spLocks noChangeArrowheads="1"/>
          </p:cNvSpPr>
          <p:nvPr/>
        </p:nvSpPr>
        <p:spPr bwMode="auto">
          <a:xfrm>
            <a:off x="869950" y="3733800"/>
            <a:ext cx="624681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Consumo de Oxígeno Máximo</a:t>
            </a:r>
          </a:p>
        </p:txBody>
      </p:sp>
      <p:pic>
        <p:nvPicPr>
          <p:cNvPr id="13722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3767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4" name="Text Box 8"/>
          <p:cNvSpPr txBox="1">
            <a:spLocks noChangeArrowheads="1"/>
          </p:cNvSpPr>
          <p:nvPr/>
        </p:nvSpPr>
        <p:spPr bwMode="auto">
          <a:xfrm>
            <a:off x="869950" y="4267200"/>
            <a:ext cx="39893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Aptitud Fisiológica</a:t>
            </a:r>
          </a:p>
        </p:txBody>
      </p:sp>
      <p:pic>
        <p:nvPicPr>
          <p:cNvPr id="137225"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43005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6" name="Text Box 10"/>
          <p:cNvSpPr txBox="1">
            <a:spLocks noChangeArrowheads="1"/>
          </p:cNvSpPr>
          <p:nvPr/>
        </p:nvSpPr>
        <p:spPr bwMode="auto">
          <a:xfrm>
            <a:off x="869950" y="4876800"/>
            <a:ext cx="20669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Estámina</a:t>
            </a:r>
          </a:p>
        </p:txBody>
      </p:sp>
      <p:pic>
        <p:nvPicPr>
          <p:cNvPr id="137227"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4910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12"/>
          <p:cNvSpPr>
            <a:spLocks noChangeArrowheads="1" noChangeShapeType="1" noTextEdit="1"/>
          </p:cNvSpPr>
          <p:nvPr/>
        </p:nvSpPr>
        <p:spPr bwMode="auto">
          <a:xfrm>
            <a:off x="3352800" y="806624"/>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13" name="WordArt 13"/>
          <p:cNvSpPr>
            <a:spLocks noChangeArrowheads="1" noChangeShapeType="1" noTextEdit="1"/>
          </p:cNvSpPr>
          <p:nvPr/>
        </p:nvSpPr>
        <p:spPr bwMode="auto">
          <a:xfrm>
            <a:off x="3886200" y="1523256"/>
            <a:ext cx="41910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SINÓNIMOS -</a:t>
            </a:r>
          </a:p>
        </p:txBody>
      </p:sp>
      <p:sp>
        <p:nvSpPr>
          <p:cNvPr id="137230" name="Text Box 14"/>
          <p:cNvSpPr txBox="1">
            <a:spLocks noChangeArrowheads="1"/>
          </p:cNvSpPr>
          <p:nvPr/>
        </p:nvSpPr>
        <p:spPr bwMode="auto">
          <a:xfrm>
            <a:off x="850900" y="5448300"/>
            <a:ext cx="10096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Aire</a:t>
            </a:r>
          </a:p>
        </p:txBody>
      </p:sp>
      <p:pic>
        <p:nvPicPr>
          <p:cNvPr id="137231" name="Picture 1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481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2" name="Text Box 16"/>
          <p:cNvSpPr txBox="1">
            <a:spLocks noChangeArrowheads="1"/>
          </p:cNvSpPr>
          <p:nvPr/>
        </p:nvSpPr>
        <p:spPr bwMode="auto">
          <a:xfrm>
            <a:off x="855663" y="5981700"/>
            <a:ext cx="64611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Estar en Forma (Aptitud Física)</a:t>
            </a:r>
          </a:p>
        </p:txBody>
      </p:sp>
      <p:pic>
        <p:nvPicPr>
          <p:cNvPr id="137233" name="Picture 1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50"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4" name="Picture 18" descr="WhelCh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63563"/>
            <a:ext cx="28956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r"/>
    <p:sndAc>
      <p:stSnd>
        <p:snd r:embed="rId4" name="chimes.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779463" y="3319463"/>
            <a:ext cx="7667625"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000" b="1">
                <a:solidFill>
                  <a:srgbClr val="000000"/>
                </a:solidFill>
                <a:latin typeface="Arial" panose="020B0604020202020204" pitchFamily="34" charset="0"/>
                <a:cs typeface="Arial" panose="020B0604020202020204" pitchFamily="34" charset="0"/>
              </a:rPr>
              <a:t>El Sistema de Transporte de Oxígeno</a:t>
            </a:r>
          </a:p>
          <a:p>
            <a:pPr eaLnBrk="1" hangingPunct="1"/>
            <a:r>
              <a:rPr lang="es-PR" altLang="es-PR" sz="3000" b="1">
                <a:solidFill>
                  <a:srgbClr val="000000"/>
                </a:solidFill>
                <a:latin typeface="Arial" panose="020B0604020202020204" pitchFamily="34" charset="0"/>
                <a:cs typeface="Arial" panose="020B0604020202020204" pitchFamily="34" charset="0"/>
              </a:rPr>
              <a:t>(Pulmones, Corazón,</a:t>
            </a:r>
          </a:p>
          <a:p>
            <a:pPr eaLnBrk="1" hangingPunct="1"/>
            <a:r>
              <a:rPr lang="es-PR" altLang="es-PR" sz="3000" b="1">
                <a:solidFill>
                  <a:srgbClr val="000000"/>
                </a:solidFill>
                <a:latin typeface="Arial" panose="020B0604020202020204" pitchFamily="34" charset="0"/>
                <a:cs typeface="Arial" panose="020B0604020202020204" pitchFamily="34" charset="0"/>
              </a:rPr>
              <a:t>Sangre/Hemoglobina,Vasos Sanguíneos)</a:t>
            </a:r>
          </a:p>
        </p:txBody>
      </p:sp>
      <p:pic>
        <p:nvPicPr>
          <p:cNvPr id="13926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3924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79463" y="5245100"/>
            <a:ext cx="7070725"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000" b="1">
                <a:solidFill>
                  <a:srgbClr val="000000"/>
                </a:solidFill>
                <a:latin typeface="Arial" panose="020B0604020202020204" pitchFamily="34" charset="0"/>
                <a:cs typeface="Arial" panose="020B0604020202020204" pitchFamily="34" charset="0"/>
              </a:rPr>
              <a:t>El Músculo Esquelético (Específico al</a:t>
            </a:r>
          </a:p>
          <a:p>
            <a:pPr eaLnBrk="1" hangingPunct="1"/>
            <a:r>
              <a:rPr lang="es-PR" altLang="es-PR" sz="3000" b="1">
                <a:solidFill>
                  <a:srgbClr val="000000"/>
                </a:solidFill>
                <a:latin typeface="Arial" panose="020B0604020202020204" pitchFamily="34" charset="0"/>
                <a:cs typeface="Arial" panose="020B0604020202020204" pitchFamily="34" charset="0"/>
              </a:rPr>
              <a:t>Deporte Aeróbico Practicado)</a:t>
            </a:r>
          </a:p>
        </p:txBody>
      </p:sp>
      <p:pic>
        <p:nvPicPr>
          <p:cNvPr id="13926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3165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352800" y="107788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7" name="WordArt 7"/>
          <p:cNvSpPr>
            <a:spLocks noChangeArrowheads="1" noChangeShapeType="1" noTextEdit="1"/>
          </p:cNvSpPr>
          <p:nvPr/>
        </p:nvSpPr>
        <p:spPr bwMode="auto">
          <a:xfrm>
            <a:off x="3505200" y="2132856"/>
            <a:ext cx="4942642" cy="504056"/>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pic>
        <p:nvPicPr>
          <p:cNvPr id="8" name="Picture 8" descr="HartBF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92696"/>
            <a:ext cx="2819400" cy="2416175"/>
          </a:xfrm>
          <a:prstGeom prst="roundRect">
            <a:avLst>
              <a:gd name="adj" fmla="val 16667"/>
            </a:avLst>
          </a:prstGeom>
          <a:ln>
            <a:no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sh/>
    <p:sndAc>
      <p:stSnd>
        <p:snd r:embed="rId4" name="chimes.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Fisiologia_Ejercicio_Histori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728240"/>
            <a:ext cx="48006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35634955-5812-4685-BED4-E9720B14007B}"/>
              </a:ext>
            </a:extLst>
          </p:cNvPr>
          <p:cNvSpPr txBox="1">
            <a:spLocks noChangeArrowheads="1"/>
          </p:cNvSpPr>
          <p:nvPr/>
        </p:nvSpPr>
        <p:spPr bwMode="auto">
          <a:xfrm>
            <a:off x="395734" y="846184"/>
            <a:ext cx="2376066" cy="564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2400" b="1" i="1" dirty="0">
                <a:latin typeface="Times New Roman" panose="02020603050405020304" pitchFamily="18" charset="0"/>
              </a:rPr>
              <a:t>NOTA</a:t>
            </a:r>
            <a:r>
              <a:rPr lang="es-ES" altLang="es-PR" sz="2400" b="1" dirty="0">
                <a:latin typeface="Times New Roman" panose="02020603050405020304" pitchFamily="18" charset="0"/>
              </a:rPr>
              <a:t>.</a:t>
            </a:r>
            <a:r>
              <a:rPr lang="es-ES" altLang="es-PR" sz="2400" dirty="0">
                <a:latin typeface="Times New Roman" panose="02020603050405020304" pitchFamily="18" charset="0"/>
              </a:rPr>
              <a:t> Tomado  de</a:t>
            </a:r>
            <a:r>
              <a:rPr lang="en-US" altLang="es-PR" sz="2400" dirty="0">
                <a:latin typeface="Times New Roman" panose="02020603050405020304" pitchFamily="18" charset="0"/>
              </a:rPr>
              <a:t>: </a:t>
            </a:r>
            <a:r>
              <a:rPr lang="en-US" altLang="es-PR" sz="2400" b="1" i="1" dirty="0">
                <a:latin typeface="Times New Roman" panose="02020603050405020304" pitchFamily="18" charset="0"/>
              </a:rPr>
              <a:t>Physiology of Sport and Exercise</a:t>
            </a:r>
            <a:r>
              <a:rPr lang="en-US" altLang="es-PR" sz="2400" i="1" dirty="0">
                <a:latin typeface="Times New Roman" panose="02020603050405020304" pitchFamily="18" charset="0"/>
              </a:rPr>
              <a:t>. </a:t>
            </a:r>
            <a:r>
              <a:rPr lang="en-US" altLang="es-PR" sz="2400" dirty="0">
                <a:latin typeface="Times New Roman" panose="02020603050405020304" pitchFamily="18" charset="0"/>
              </a:rPr>
              <a:t>8va ed., (p. 5), por W. L. Kenney, J. H. Wilmore &amp; D. L. </a:t>
            </a:r>
            <a:r>
              <a:rPr lang="en-US" altLang="es-PR" sz="2400" dirty="0" err="1">
                <a:latin typeface="Times New Roman" panose="02020603050405020304" pitchFamily="18" charset="0"/>
              </a:rPr>
              <a:t>Costill</a:t>
            </a:r>
            <a:r>
              <a:rPr lang="en-US" altLang="es-PR" sz="2400" dirty="0">
                <a:latin typeface="Times New Roman" panose="02020603050405020304" pitchFamily="18" charset="0"/>
              </a:rPr>
              <a:t>, 2022, Champaign, IL: Human Kinetics. Copyright 2022 por: W. L. Kenney, J. H. Wilmore y D. L. </a:t>
            </a:r>
            <a:r>
              <a:rPr lang="en-US" altLang="es-PR" sz="2400" dirty="0" err="1">
                <a:latin typeface="Times New Roman" panose="02020603050405020304" pitchFamily="18" charset="0"/>
              </a:rPr>
              <a:t>Costill</a:t>
            </a:r>
            <a:endParaRPr lang="en-US" altLang="es-PR" sz="2400" dirty="0">
              <a:latin typeface="Times New Roman" panose="02020603050405020304" pitchFamily="18" charset="0"/>
            </a:endParaRPr>
          </a:p>
        </p:txBody>
      </p:sp>
    </p:spTree>
  </p:cSld>
  <p:clrMapOvr>
    <a:masterClrMapping/>
  </p:clrMapOvr>
  <p:transition spd="slow">
    <p:comb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368300" y="3395663"/>
            <a:ext cx="8520113"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6000" b="1">
                <a:solidFill>
                  <a:srgbClr val="000000"/>
                </a:solidFill>
                <a:latin typeface="Arial" panose="020B0604020202020204" pitchFamily="34" charset="0"/>
                <a:cs typeface="Arial" panose="020B0604020202020204" pitchFamily="34" charset="0"/>
              </a:rPr>
              <a:t>Especificidad del </a:t>
            </a:r>
          </a:p>
          <a:p>
            <a:pPr algn="ctr" eaLnBrk="1" hangingPunct="1">
              <a:lnSpc>
                <a:spcPct val="90000"/>
              </a:lnSpc>
            </a:pPr>
            <a:r>
              <a:rPr lang="es-PR" altLang="es-PR" sz="6000" b="1">
                <a:solidFill>
                  <a:srgbClr val="000000"/>
                </a:solidFill>
                <a:latin typeface="Arial" panose="020B0604020202020204" pitchFamily="34" charset="0"/>
                <a:cs typeface="Arial" panose="020B0604020202020204" pitchFamily="34" charset="0"/>
              </a:rPr>
              <a:t>Entrenamiento</a:t>
            </a:r>
          </a:p>
          <a:p>
            <a:pPr algn="ctr" eaLnBrk="1" hangingPunct="1"/>
            <a:r>
              <a:rPr lang="es-PR" altLang="es-PR" sz="6000" b="1">
                <a:solidFill>
                  <a:srgbClr val="000000"/>
                </a:solidFill>
                <a:latin typeface="Arial" panose="020B0604020202020204" pitchFamily="34" charset="0"/>
                <a:cs typeface="Arial" panose="020B0604020202020204" pitchFamily="34" charset="0"/>
              </a:rPr>
              <a:t>(Específico al Deporte)</a:t>
            </a:r>
          </a:p>
        </p:txBody>
      </p:sp>
      <p:sp>
        <p:nvSpPr>
          <p:cNvPr id="3" name="WordArt 3"/>
          <p:cNvSpPr>
            <a:spLocks noChangeArrowheads="1" noChangeShapeType="1" noTextEdit="1"/>
          </p:cNvSpPr>
          <p:nvPr/>
        </p:nvSpPr>
        <p:spPr bwMode="auto">
          <a:xfrm>
            <a:off x="4283968" y="1155427"/>
            <a:ext cx="4528854"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4" name="WordArt 4"/>
          <p:cNvSpPr>
            <a:spLocks noChangeArrowheads="1" noChangeShapeType="1" noTextEdit="1"/>
          </p:cNvSpPr>
          <p:nvPr/>
        </p:nvSpPr>
        <p:spPr bwMode="auto">
          <a:xfrm>
            <a:off x="4203767" y="2298427"/>
            <a:ext cx="4612721"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5" name="Picture 5" descr="RowWo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756031"/>
            <a:ext cx="3810000" cy="2519362"/>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over/>
    <p:sndAc>
      <p:stSnd>
        <p:snd r:embed="rId4" name="chimes.wav"/>
      </p:stSnd>
    </p:sndAc>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457200" y="3651250"/>
            <a:ext cx="8382000"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ES" altLang="es-PR" sz="3600" b="1">
                <a:solidFill>
                  <a:srgbClr val="000000"/>
                </a:solidFill>
                <a:latin typeface="Arial" panose="020B0604020202020204" pitchFamily="34" charset="0"/>
                <a:cs typeface="Arial" panose="020B0604020202020204" pitchFamily="34" charset="0"/>
              </a:rPr>
              <a:t>Mejoramiento en el perfil metabólico a través de un programa de ejercicio de intensidad moderada, a pesar de poco o ningún mejoramiento en </a:t>
            </a:r>
          </a:p>
          <a:p>
            <a:pPr algn="ctr" eaLnBrk="1" hangingPunct="1">
              <a:lnSpc>
                <a:spcPct val="90000"/>
              </a:lnSpc>
            </a:pPr>
            <a:r>
              <a:rPr lang="es-ES" altLang="es-PR" sz="3600" b="1">
                <a:solidFill>
                  <a:srgbClr val="000000"/>
                </a:solidFill>
                <a:latin typeface="Arial" panose="020B0604020202020204" pitchFamily="34" charset="0"/>
                <a:cs typeface="Arial" panose="020B0604020202020204" pitchFamily="34" charset="0"/>
              </a:rPr>
              <a:t>medidas de aptitud física</a:t>
            </a:r>
            <a:endParaRPr lang="es-PR" altLang="es-PR" sz="3600" b="1">
              <a:solidFill>
                <a:srgbClr val="000000"/>
              </a:solidFill>
              <a:latin typeface="Arial" panose="020B0604020202020204" pitchFamily="34" charset="0"/>
              <a:cs typeface="Arial" panose="020B0604020202020204" pitchFamily="34" charset="0"/>
            </a:endParaRPr>
          </a:p>
        </p:txBody>
      </p:sp>
      <p:sp>
        <p:nvSpPr>
          <p:cNvPr id="3" name="WordArt 3"/>
          <p:cNvSpPr>
            <a:spLocks noChangeArrowheads="1" noChangeShapeType="1" noTextEdit="1"/>
          </p:cNvSpPr>
          <p:nvPr/>
        </p:nvSpPr>
        <p:spPr bwMode="auto">
          <a:xfrm>
            <a:off x="4125416" y="1524000"/>
            <a:ext cx="4695056"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METABÓLICA</a:t>
            </a:r>
          </a:p>
        </p:txBody>
      </p:sp>
      <p:pic>
        <p:nvPicPr>
          <p:cNvPr id="4" name="Picture 14" descr="F11RG"/>
          <p:cNvPicPr>
            <a:picLocks noChangeAspect="1" noChangeArrowheads="1"/>
          </p:cNvPicPr>
          <p:nvPr/>
        </p:nvPicPr>
        <p:blipFill>
          <a:blip r:embed="rId5"/>
          <a:srcRect/>
          <a:stretch>
            <a:fillRect/>
          </a:stretch>
        </p:blipFill>
        <p:spPr bwMode="auto">
          <a:xfrm>
            <a:off x="381000" y="750888"/>
            <a:ext cx="3505200" cy="253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over dir="lu"/>
    <p:sndAc>
      <p:stSnd>
        <p:snd r:embed="rId4" name="chimes.wav"/>
      </p:stSnd>
    </p:sndAc>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58" y="496956"/>
            <a:ext cx="4561773" cy="3220076"/>
          </a:xfrm>
          <a:prstGeom prst="rect">
            <a:avLst/>
          </a:prstGeom>
          <a:effectLst>
            <a:softEdge rad="317500"/>
          </a:effectLst>
        </p:spPr>
      </p:pic>
      <p:sp>
        <p:nvSpPr>
          <p:cNvPr id="6" name="WordArt 3"/>
          <p:cNvSpPr>
            <a:spLocks noChangeArrowheads="1" noChangeShapeType="1" noTextEdit="1"/>
          </p:cNvSpPr>
          <p:nvPr/>
        </p:nvSpPr>
        <p:spPr bwMode="auto">
          <a:xfrm>
            <a:off x="4598193" y="1628800"/>
            <a:ext cx="4157549" cy="7920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FLEXIBILIDAD</a:t>
            </a:r>
          </a:p>
        </p:txBody>
      </p:sp>
      <p:sp>
        <p:nvSpPr>
          <p:cNvPr id="145412" name="Text Box 2"/>
          <p:cNvSpPr txBox="1">
            <a:spLocks noChangeArrowheads="1"/>
          </p:cNvSpPr>
          <p:nvPr/>
        </p:nvSpPr>
        <p:spPr bwMode="auto">
          <a:xfrm>
            <a:off x="441325" y="3684588"/>
            <a:ext cx="8313738" cy="2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La Capacidad de usar un Músculo en</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Toda la Amplitud de su Movimiento</a:t>
            </a:r>
          </a:p>
          <a:p>
            <a:pPr algn="ctr" eaLnBrk="1" hangingPunct="1">
              <a:lnSpc>
                <a:spcPct val="110000"/>
              </a:lnSpc>
            </a:pPr>
            <a:r>
              <a:rPr lang="es-PR" altLang="es-PR" sz="3600" b="1">
                <a:solidFill>
                  <a:srgbClr val="000000"/>
                </a:solidFill>
                <a:latin typeface="Arial" panose="020B0604020202020204" pitchFamily="34" charset="0"/>
                <a:cs typeface="Arial" panose="020B0604020202020204" pitchFamily="34" charset="0"/>
              </a:rPr>
              <a:t>y de Poner en Funcionamiento las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Articulaciones; Doblarlas,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Enderezarlas, y Torcerlas Fácilmente</a:t>
            </a:r>
          </a:p>
        </p:txBody>
      </p:sp>
    </p:spTree>
    <p:custDataLst>
      <p:tags r:id="rId1"/>
    </p:custDataLst>
  </p:cSld>
  <p:clrMapOvr>
    <a:masterClrMapping/>
  </p:clrMapOvr>
  <p:transition spd="med">
    <p:fade/>
    <p:sndAc>
      <p:stSnd>
        <p:snd r:embed="rId4" name="chimes.wav"/>
      </p:stSnd>
    </p:sndAc>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113" y="538163"/>
            <a:ext cx="38195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6"/>
          <p:cNvSpPr>
            <a:spLocks noChangeArrowheads="1" noChangeShapeType="1" noTextEdit="1"/>
          </p:cNvSpPr>
          <p:nvPr/>
        </p:nvSpPr>
        <p:spPr bwMode="auto">
          <a:xfrm>
            <a:off x="4256856" y="1032520"/>
            <a:ext cx="4419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13" name="WordArt 7"/>
          <p:cNvSpPr>
            <a:spLocks noChangeArrowheads="1" noChangeShapeType="1" noTextEdit="1"/>
          </p:cNvSpPr>
          <p:nvPr/>
        </p:nvSpPr>
        <p:spPr bwMode="auto">
          <a:xfrm>
            <a:off x="4637856" y="2099320"/>
            <a:ext cx="35814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TIPOS -</a:t>
            </a:r>
          </a:p>
        </p:txBody>
      </p:sp>
      <p:sp>
        <p:nvSpPr>
          <p:cNvPr id="14" name="Text Box 2"/>
          <p:cNvSpPr txBox="1">
            <a:spLocks noChangeArrowheads="1"/>
          </p:cNvSpPr>
          <p:nvPr/>
        </p:nvSpPr>
        <p:spPr bwMode="auto">
          <a:xfrm>
            <a:off x="869950" y="2997200"/>
            <a:ext cx="43910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Flexibilidad Estática:</a:t>
            </a:r>
          </a:p>
        </p:txBody>
      </p:sp>
      <p:pic>
        <p:nvPicPr>
          <p:cNvPr id="147462"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338" y="31146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869950" y="4979988"/>
            <a:ext cx="464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Flexibilidad Dinámica:</a:t>
            </a:r>
          </a:p>
        </p:txBody>
      </p:sp>
      <p:pic>
        <p:nvPicPr>
          <p:cNvPr id="14746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338" y="509746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5" name="Text Box 8"/>
          <p:cNvSpPr txBox="1">
            <a:spLocks noChangeArrowheads="1"/>
          </p:cNvSpPr>
          <p:nvPr/>
        </p:nvSpPr>
        <p:spPr bwMode="auto">
          <a:xfrm>
            <a:off x="835025" y="3530600"/>
            <a:ext cx="8129588"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Es la amplitud de un posible movimiento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alrededor de una coyuntura o secuencia</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De coyunturas</a:t>
            </a:r>
          </a:p>
        </p:txBody>
      </p:sp>
      <p:sp>
        <p:nvSpPr>
          <p:cNvPr id="147466" name="Text Box 9"/>
          <p:cNvSpPr txBox="1">
            <a:spLocks noChangeArrowheads="1"/>
          </p:cNvSpPr>
          <p:nvPr/>
        </p:nvSpPr>
        <p:spPr bwMode="auto">
          <a:xfrm>
            <a:off x="835025" y="5522913"/>
            <a:ext cx="80549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i="1">
                <a:solidFill>
                  <a:srgbClr val="000000"/>
                </a:solidFill>
                <a:latin typeface="Arial" panose="020B0604020202020204" pitchFamily="34" charset="0"/>
                <a:cs typeface="Arial" panose="020B0604020202020204" pitchFamily="34" charset="0"/>
              </a:rPr>
              <a:t>Es la oposición o la resistencia de una </a:t>
            </a:r>
          </a:p>
          <a:p>
            <a:pPr eaLnBrk="1" hangingPunct="1">
              <a:lnSpc>
                <a:spcPct val="90000"/>
              </a:lnSpc>
            </a:pPr>
            <a:r>
              <a:rPr lang="es-PR" altLang="es-PR" sz="3300" b="1" i="1">
                <a:solidFill>
                  <a:srgbClr val="000000"/>
                </a:solidFill>
                <a:latin typeface="Arial" panose="020B0604020202020204" pitchFamily="34" charset="0"/>
                <a:cs typeface="Arial" panose="020B0604020202020204" pitchFamily="34" charset="0"/>
              </a:rPr>
              <a:t>coyuntura al movimiento</a:t>
            </a:r>
          </a:p>
        </p:txBody>
      </p:sp>
    </p:spTree>
    <p:custDataLst>
      <p:tags r:id="rId1"/>
    </p:custDataLst>
  </p:cSld>
  <p:clrMapOvr>
    <a:masterClrMapping/>
  </p:clrMapOvr>
  <p:transition spd="slow">
    <p:fade/>
    <p:sndAc>
      <p:stSnd>
        <p:snd r:embed="rId4" name="chimes.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75856" y="86605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3" name="WordArt 3"/>
          <p:cNvSpPr>
            <a:spLocks noChangeArrowheads="1" noChangeShapeType="1" noTextEdit="1"/>
          </p:cNvSpPr>
          <p:nvPr/>
        </p:nvSpPr>
        <p:spPr bwMode="auto">
          <a:xfrm>
            <a:off x="3275856" y="181548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Límites Estructurales -</a:t>
            </a:r>
          </a:p>
        </p:txBody>
      </p:sp>
      <p:sp>
        <p:nvSpPr>
          <p:cNvPr id="149508" name="Text Box 4"/>
          <p:cNvSpPr txBox="1">
            <a:spLocks noChangeArrowheads="1"/>
          </p:cNvSpPr>
          <p:nvPr/>
        </p:nvSpPr>
        <p:spPr bwMode="auto">
          <a:xfrm>
            <a:off x="725488" y="2803525"/>
            <a:ext cx="80835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Alineamiento estructural de los huesos</a:t>
            </a:r>
          </a:p>
        </p:txBody>
      </p:sp>
      <p:pic>
        <p:nvPicPr>
          <p:cNvPr id="14950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28321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ext Box 6"/>
          <p:cNvSpPr txBox="1">
            <a:spLocks noChangeArrowheads="1"/>
          </p:cNvSpPr>
          <p:nvPr/>
        </p:nvSpPr>
        <p:spPr bwMode="auto">
          <a:xfrm>
            <a:off x="725488" y="3527425"/>
            <a:ext cx="74485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Cantidad de tejido muscular y grasa</a:t>
            </a:r>
          </a:p>
        </p:txBody>
      </p:sp>
      <p:pic>
        <p:nvPicPr>
          <p:cNvPr id="149511"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351631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Text Box 8"/>
          <p:cNvSpPr txBox="1">
            <a:spLocks noChangeArrowheads="1"/>
          </p:cNvSpPr>
          <p:nvPr/>
        </p:nvSpPr>
        <p:spPr bwMode="auto">
          <a:xfrm>
            <a:off x="725488" y="4251325"/>
            <a:ext cx="85058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Ligamentos y otras estructuras</a:t>
            </a:r>
          </a:p>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asociadas con la cápsula de la coyuntura</a:t>
            </a:r>
          </a:p>
        </p:txBody>
      </p:sp>
      <p:pic>
        <p:nvPicPr>
          <p:cNvPr id="149513"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424021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4" name="Text Box 10"/>
          <p:cNvSpPr txBox="1">
            <a:spLocks noChangeArrowheads="1"/>
          </p:cNvSpPr>
          <p:nvPr/>
        </p:nvSpPr>
        <p:spPr bwMode="auto">
          <a:xfrm>
            <a:off x="725488" y="5302250"/>
            <a:ext cx="826928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Los tendones y otros tejidos conectivos</a:t>
            </a:r>
          </a:p>
        </p:txBody>
      </p:sp>
      <p:pic>
        <p:nvPicPr>
          <p:cNvPr id="149515"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5291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6" name="Text Box 12"/>
          <p:cNvSpPr txBox="1">
            <a:spLocks noChangeArrowheads="1"/>
          </p:cNvSpPr>
          <p:nvPr/>
        </p:nvSpPr>
        <p:spPr bwMode="auto">
          <a:xfrm>
            <a:off x="706438" y="6026150"/>
            <a:ext cx="15240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La piel</a:t>
            </a:r>
          </a:p>
        </p:txBody>
      </p:sp>
      <p:pic>
        <p:nvPicPr>
          <p:cNvPr id="149517"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Knee-P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569913"/>
            <a:ext cx="2667000" cy="2189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sndAc>
      <p:stSnd>
        <p:snd r:embed="rId4" name="chimes.wav"/>
      </p:stSnd>
    </p:sndAc>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763" y="615950"/>
            <a:ext cx="380841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WordArt 2"/>
          <p:cNvSpPr>
            <a:spLocks noChangeArrowheads="1" noChangeShapeType="1" noTextEdit="1"/>
          </p:cNvSpPr>
          <p:nvPr/>
        </p:nvSpPr>
        <p:spPr bwMode="auto">
          <a:xfrm>
            <a:off x="4114800" y="1056928"/>
            <a:ext cx="4648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23" name="WordArt 3"/>
          <p:cNvSpPr>
            <a:spLocks noChangeArrowheads="1" noChangeShapeType="1" noTextEdit="1"/>
          </p:cNvSpPr>
          <p:nvPr/>
        </p:nvSpPr>
        <p:spPr bwMode="auto">
          <a:xfrm>
            <a:off x="4114800" y="1911644"/>
            <a:ext cx="4648200" cy="407892"/>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ENTRENAMIENTO -</a:t>
            </a:r>
          </a:p>
        </p:txBody>
      </p:sp>
      <p:sp>
        <p:nvSpPr>
          <p:cNvPr id="24" name="WordArt 4"/>
          <p:cNvSpPr>
            <a:spLocks noChangeArrowheads="1" noChangeShapeType="1" noTextEdit="1"/>
          </p:cNvSpPr>
          <p:nvPr/>
        </p:nvSpPr>
        <p:spPr bwMode="auto">
          <a:xfrm>
            <a:off x="4660900" y="2395736"/>
            <a:ext cx="33401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(Desarrollo)</a:t>
            </a:r>
          </a:p>
        </p:txBody>
      </p:sp>
      <p:sp>
        <p:nvSpPr>
          <p:cNvPr id="25" name="Text Box 5"/>
          <p:cNvSpPr txBox="1">
            <a:spLocks noChangeArrowheads="1"/>
          </p:cNvSpPr>
          <p:nvPr/>
        </p:nvSpPr>
        <p:spPr bwMode="auto">
          <a:xfrm>
            <a:off x="1066800" y="3140075"/>
            <a:ext cx="679450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2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Estiramientos pasivos-estáticos:</a:t>
            </a:r>
          </a:p>
        </p:txBody>
      </p:sp>
      <p:pic>
        <p:nvPicPr>
          <p:cNvPr id="151559" name="Picture 6"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32353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066800" y="4899025"/>
            <a:ext cx="6792913"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2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Estiramientos activos-balísticos:</a:t>
            </a:r>
          </a:p>
        </p:txBody>
      </p:sp>
      <p:pic>
        <p:nvPicPr>
          <p:cNvPr id="151561" name="Picture 8"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49942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9"/>
          <p:cNvSpPr txBox="1">
            <a:spLocks noChangeArrowheads="1"/>
          </p:cNvSpPr>
          <p:nvPr/>
        </p:nvSpPr>
        <p:spPr bwMode="auto">
          <a:xfrm>
            <a:off x="1031875" y="3749675"/>
            <a:ext cx="76819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Sostener la posición del estiramiento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Final durante un período de tiempo</a:t>
            </a:r>
          </a:p>
        </p:txBody>
      </p:sp>
      <p:sp>
        <p:nvSpPr>
          <p:cNvPr id="151563" name="Text Box 10"/>
          <p:cNvSpPr txBox="1">
            <a:spLocks noChangeArrowheads="1"/>
          </p:cNvSpPr>
          <p:nvPr/>
        </p:nvSpPr>
        <p:spPr bwMode="auto">
          <a:xfrm>
            <a:off x="1031875" y="5518150"/>
            <a:ext cx="69548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Son movimientos de estiramiento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rápidos y forzados (rebotantes)</a:t>
            </a:r>
          </a:p>
        </p:txBody>
      </p:sp>
    </p:spTree>
    <p:custDataLst>
      <p:tags r:id="rId1"/>
    </p:custDataLst>
  </p:cSld>
  <p:clrMapOvr>
    <a:masterClrMapping/>
  </p:clrMapOvr>
  <p:transition spd="slow">
    <p:blinds dir="vert"/>
    <p:sndAc>
      <p:stSnd>
        <p:snd r:embed="rId4" name="chimes.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81025" y="3590925"/>
            <a:ext cx="803433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600" b="1">
                <a:solidFill>
                  <a:srgbClr val="000000"/>
                </a:solidFill>
                <a:latin typeface="Arial" panose="020B0604020202020204" pitchFamily="34" charset="0"/>
                <a:cs typeface="Arial" panose="020B0604020202020204" pitchFamily="34" charset="0"/>
              </a:rPr>
              <a:t>La Capacidad que tiene un Músculo</a:t>
            </a:r>
          </a:p>
          <a:p>
            <a:pPr algn="ctr" eaLnBrk="1" hangingPunct="1"/>
            <a:r>
              <a:rPr lang="es-PR" altLang="es-PR" sz="3600" b="1">
                <a:solidFill>
                  <a:srgbClr val="000000"/>
                </a:solidFill>
                <a:latin typeface="Arial" panose="020B0604020202020204" pitchFamily="34" charset="0"/>
                <a:cs typeface="Arial" panose="020B0604020202020204" pitchFamily="34" charset="0"/>
              </a:rPr>
              <a:t>para Ejercer una Fuerza</a:t>
            </a:r>
          </a:p>
          <a:p>
            <a:pPr algn="ctr" eaLnBrk="1" hangingPunct="1"/>
            <a:r>
              <a:rPr lang="es-PR" altLang="es-PR" sz="3600" b="1">
                <a:solidFill>
                  <a:srgbClr val="000000"/>
                </a:solidFill>
                <a:latin typeface="Arial" panose="020B0604020202020204" pitchFamily="34" charset="0"/>
                <a:cs typeface="Arial" panose="020B0604020202020204" pitchFamily="34" charset="0"/>
              </a:rPr>
              <a:t>Repetidamente o Mantener una</a:t>
            </a:r>
          </a:p>
          <a:p>
            <a:pPr algn="ctr" eaLnBrk="1" hangingPunct="1"/>
            <a:r>
              <a:rPr lang="es-PR" altLang="es-PR" sz="3600" b="1">
                <a:solidFill>
                  <a:srgbClr val="000000"/>
                </a:solidFill>
                <a:latin typeface="Arial" panose="020B0604020202020204" pitchFamily="34" charset="0"/>
                <a:cs typeface="Arial" panose="020B0604020202020204" pitchFamily="34" charset="0"/>
              </a:rPr>
              <a:t>Contracción Fija o Estática Durante</a:t>
            </a:r>
          </a:p>
          <a:p>
            <a:pPr algn="ctr" eaLnBrk="1" hangingPunct="1"/>
            <a:r>
              <a:rPr lang="es-PR" altLang="es-PR" sz="3600" b="1">
                <a:solidFill>
                  <a:srgbClr val="000000"/>
                </a:solidFill>
                <a:latin typeface="Arial" panose="020B0604020202020204" pitchFamily="34" charset="0"/>
                <a:cs typeface="Arial" panose="020B0604020202020204" pitchFamily="34" charset="0"/>
              </a:rPr>
              <a:t>un Período de Tiempo</a:t>
            </a:r>
          </a:p>
        </p:txBody>
      </p:sp>
      <p:sp>
        <p:nvSpPr>
          <p:cNvPr id="3" name="WordArt 3"/>
          <p:cNvSpPr>
            <a:spLocks noChangeArrowheads="1" noChangeShapeType="1" noTextEdit="1"/>
          </p:cNvSpPr>
          <p:nvPr/>
        </p:nvSpPr>
        <p:spPr bwMode="auto">
          <a:xfrm>
            <a:off x="4953000" y="13331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TOLERANCIA</a:t>
            </a:r>
          </a:p>
        </p:txBody>
      </p:sp>
      <p:sp>
        <p:nvSpPr>
          <p:cNvPr id="4" name="WordArt 4"/>
          <p:cNvSpPr>
            <a:spLocks noChangeArrowheads="1" noChangeShapeType="1" noTextEdit="1"/>
          </p:cNvSpPr>
          <p:nvPr/>
        </p:nvSpPr>
        <p:spPr bwMode="auto">
          <a:xfrm>
            <a:off x="4991100" y="23237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153605" name="Picture 5" descr="Row_Cp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49288"/>
            <a:ext cx="43434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ru"/>
    <p:sndAc>
      <p:stSnd>
        <p:snd r:embed="rId4" name="chimes.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384"/>
            <a:ext cx="4897237" cy="3264825"/>
          </a:xfrm>
          <a:prstGeom prst="rect">
            <a:avLst/>
          </a:prstGeom>
          <a:effectLst>
            <a:softEdge rad="635000"/>
          </a:effectLst>
        </p:spPr>
      </p:pic>
      <p:sp>
        <p:nvSpPr>
          <p:cNvPr id="10" name="WordArt 2"/>
          <p:cNvSpPr>
            <a:spLocks noChangeArrowheads="1" noChangeShapeType="1" noTextEdit="1"/>
          </p:cNvSpPr>
          <p:nvPr/>
        </p:nvSpPr>
        <p:spPr bwMode="auto">
          <a:xfrm>
            <a:off x="4572000" y="980728"/>
            <a:ext cx="4191000" cy="463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TOLERANCIA MUSCULAR</a:t>
            </a:r>
          </a:p>
        </p:txBody>
      </p:sp>
      <p:sp>
        <p:nvSpPr>
          <p:cNvPr id="11" name="WordArt 3"/>
          <p:cNvSpPr>
            <a:spLocks noChangeArrowheads="1" noChangeShapeType="1" noTextEdit="1"/>
          </p:cNvSpPr>
          <p:nvPr/>
        </p:nvSpPr>
        <p:spPr bwMode="auto">
          <a:xfrm>
            <a:off x="4495800" y="1895128"/>
            <a:ext cx="4191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sp>
        <p:nvSpPr>
          <p:cNvPr id="155653" name="Text Box 4"/>
          <p:cNvSpPr txBox="1">
            <a:spLocks noChangeArrowheads="1"/>
          </p:cNvSpPr>
          <p:nvPr/>
        </p:nvSpPr>
        <p:spPr bwMode="auto">
          <a:xfrm>
            <a:off x="912813" y="2924175"/>
            <a:ext cx="79692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200" b="1">
                <a:solidFill>
                  <a:srgbClr val="000000"/>
                </a:solidFill>
                <a:latin typeface="Arial" panose="020B0604020202020204" pitchFamily="34" charset="0"/>
                <a:cs typeface="Arial" panose="020B0604020202020204" pitchFamily="34" charset="0"/>
              </a:rPr>
              <a:t>Entrenamiento con resistencias</a:t>
            </a:r>
          </a:p>
          <a:p>
            <a:pPr eaLnBrk="1" hangingPunct="1"/>
            <a:r>
              <a:rPr lang="es-PR" altLang="es-PR" sz="3200" b="1">
                <a:solidFill>
                  <a:srgbClr val="000000"/>
                </a:solidFill>
                <a:latin typeface="Arial" panose="020B0604020202020204" pitchFamily="34" charset="0"/>
                <a:cs typeface="Arial" panose="020B0604020202020204" pitchFamily="34" charset="0"/>
              </a:rPr>
              <a:t>(poca resistencia, muchas repeticiones)</a:t>
            </a:r>
          </a:p>
        </p:txBody>
      </p:sp>
      <p:pic>
        <p:nvPicPr>
          <p:cNvPr id="15565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03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 Box 6"/>
          <p:cNvSpPr txBox="1">
            <a:spLocks noChangeArrowheads="1"/>
          </p:cNvSpPr>
          <p:nvPr/>
        </p:nvSpPr>
        <p:spPr bwMode="auto">
          <a:xfrm>
            <a:off x="912813" y="4073525"/>
            <a:ext cx="45783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200" b="1">
                <a:solidFill>
                  <a:srgbClr val="000000"/>
                </a:solidFill>
                <a:latin typeface="Arial" panose="020B0604020202020204" pitchFamily="34" charset="0"/>
                <a:cs typeface="Arial" panose="020B0604020202020204" pitchFamily="34" charset="0"/>
              </a:rPr>
              <a:t>Ejercicios calisténicos</a:t>
            </a:r>
          </a:p>
        </p:txBody>
      </p:sp>
      <p:pic>
        <p:nvPicPr>
          <p:cNvPr id="155656"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497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9263" y="4652963"/>
            <a:ext cx="5732462"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468313" y="3940175"/>
            <a:ext cx="8259762"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700" b="1">
                <a:solidFill>
                  <a:srgbClr val="000000"/>
                </a:solidFill>
                <a:latin typeface="Arial" panose="020B0604020202020204" pitchFamily="34" charset="0"/>
                <a:cs typeface="Arial" panose="020B0604020202020204" pitchFamily="34" charset="0"/>
              </a:rPr>
              <a:t>La Capacidad que tiene un Músculo</a:t>
            </a:r>
          </a:p>
          <a:p>
            <a:pPr algn="ctr" eaLnBrk="1" hangingPunct="1"/>
            <a:r>
              <a:rPr lang="es-PR" altLang="es-PR" sz="3700" b="1">
                <a:solidFill>
                  <a:srgbClr val="000000"/>
                </a:solidFill>
                <a:latin typeface="Arial" panose="020B0604020202020204" pitchFamily="34" charset="0"/>
                <a:cs typeface="Arial" panose="020B0604020202020204" pitchFamily="34" charset="0"/>
              </a:rPr>
              <a:t>para Ejercer una Fuerza o</a:t>
            </a:r>
          </a:p>
          <a:p>
            <a:pPr algn="ctr" eaLnBrk="1" hangingPunct="1"/>
            <a:r>
              <a:rPr lang="es-PR" altLang="es-PR" sz="3700" b="1">
                <a:solidFill>
                  <a:srgbClr val="000000"/>
                </a:solidFill>
                <a:latin typeface="Arial" panose="020B0604020202020204" pitchFamily="34" charset="0"/>
                <a:cs typeface="Arial" panose="020B0604020202020204" pitchFamily="34" charset="0"/>
              </a:rPr>
              <a:t>Tensión Máxima contra</a:t>
            </a:r>
          </a:p>
          <a:p>
            <a:pPr algn="ctr" eaLnBrk="1" hangingPunct="1"/>
            <a:r>
              <a:rPr lang="es-PR" altLang="es-PR" sz="3700" b="1">
                <a:solidFill>
                  <a:srgbClr val="000000"/>
                </a:solidFill>
                <a:latin typeface="Arial" panose="020B0604020202020204" pitchFamily="34" charset="0"/>
                <a:cs typeface="Arial" panose="020B0604020202020204" pitchFamily="34" charset="0"/>
              </a:rPr>
              <a:t> una Resistencia</a:t>
            </a:r>
          </a:p>
        </p:txBody>
      </p:sp>
      <p:sp>
        <p:nvSpPr>
          <p:cNvPr id="3" name="WordArt 3"/>
          <p:cNvSpPr>
            <a:spLocks noChangeArrowheads="1" noChangeShapeType="1" noTextEdit="1"/>
          </p:cNvSpPr>
          <p:nvPr/>
        </p:nvSpPr>
        <p:spPr bwMode="auto">
          <a:xfrm>
            <a:off x="4953000" y="14022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FORTALEZA</a:t>
            </a:r>
          </a:p>
        </p:txBody>
      </p:sp>
      <p:sp>
        <p:nvSpPr>
          <p:cNvPr id="4" name="WordArt 4"/>
          <p:cNvSpPr>
            <a:spLocks noChangeArrowheads="1" noChangeShapeType="1" noTextEdit="1"/>
          </p:cNvSpPr>
          <p:nvPr/>
        </p:nvSpPr>
        <p:spPr bwMode="auto">
          <a:xfrm>
            <a:off x="4991100" y="23928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157701" name="Picture 5" descr="WtLif-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63182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611313" y="2965450"/>
            <a:ext cx="26955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400" b="1">
                <a:solidFill>
                  <a:srgbClr val="000000"/>
                </a:solidFill>
                <a:latin typeface="Arial" panose="020B0604020202020204" pitchFamily="34" charset="0"/>
                <a:cs typeface="Arial" panose="020B0604020202020204" pitchFamily="34" charset="0"/>
              </a:rPr>
              <a:t>Dinámica</a:t>
            </a:r>
          </a:p>
        </p:txBody>
      </p:sp>
      <p:pic>
        <p:nvPicPr>
          <p:cNvPr id="15974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063" y="2989263"/>
            <a:ext cx="7604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4"/>
          <p:cNvSpPr txBox="1">
            <a:spLocks noChangeArrowheads="1"/>
          </p:cNvSpPr>
          <p:nvPr/>
        </p:nvSpPr>
        <p:spPr bwMode="auto">
          <a:xfrm>
            <a:off x="1611313" y="3956050"/>
            <a:ext cx="57705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400" b="1">
                <a:solidFill>
                  <a:srgbClr val="000000"/>
                </a:solidFill>
                <a:latin typeface="Arial" panose="020B0604020202020204" pitchFamily="34" charset="0"/>
                <a:cs typeface="Arial" panose="020B0604020202020204" pitchFamily="34" charset="0"/>
              </a:rPr>
              <a:t>Isométrica o estática</a:t>
            </a:r>
          </a:p>
        </p:txBody>
      </p:sp>
      <p:pic>
        <p:nvPicPr>
          <p:cNvPr id="15974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063" y="3981450"/>
            <a:ext cx="7604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338264" y="85077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90664" y="2027312"/>
            <a:ext cx="51816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sp>
        <p:nvSpPr>
          <p:cNvPr id="159752" name="Text Box 8"/>
          <p:cNvSpPr txBox="1">
            <a:spLocks noChangeArrowheads="1"/>
          </p:cNvSpPr>
          <p:nvPr/>
        </p:nvSpPr>
        <p:spPr bwMode="auto">
          <a:xfrm>
            <a:off x="1644650" y="5210175"/>
            <a:ext cx="595630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70000"/>
              </a:lnSpc>
            </a:pPr>
            <a:r>
              <a:rPr lang="es-PR" altLang="es-PR" sz="4400" b="1">
                <a:solidFill>
                  <a:srgbClr val="000000"/>
                </a:solidFill>
                <a:latin typeface="Arial" panose="020B0604020202020204" pitchFamily="34" charset="0"/>
                <a:cs typeface="Arial" panose="020B0604020202020204" pitchFamily="34" charset="0"/>
              </a:rPr>
              <a:t>Potencia (Trabajo por</a:t>
            </a:r>
          </a:p>
          <a:p>
            <a:pPr eaLnBrk="1" hangingPunct="1"/>
            <a:r>
              <a:rPr lang="es-PR" altLang="es-PR" sz="4400" b="1">
                <a:solidFill>
                  <a:srgbClr val="000000"/>
                </a:solidFill>
                <a:latin typeface="Arial" panose="020B0604020202020204" pitchFamily="34" charset="0"/>
                <a:cs typeface="Arial" panose="020B0604020202020204" pitchFamily="34" charset="0"/>
              </a:rPr>
              <a:t>Unidad de Tiempo)</a:t>
            </a:r>
          </a:p>
        </p:txBody>
      </p:sp>
      <p:pic>
        <p:nvPicPr>
          <p:cNvPr id="159753"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400" y="5059363"/>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4" name="Picture 10" descr="WtLif-A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6096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1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1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1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1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1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1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7.xml><?xml version="1.0" encoding="utf-8"?>
<a:theme xmlns:a="http://schemas.openxmlformats.org/drawingml/2006/main" name="2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8.xml><?xml version="1.0" encoding="utf-8"?>
<a:theme xmlns:a="http://schemas.openxmlformats.org/drawingml/2006/main" name="2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9.xml><?xml version="1.0" encoding="utf-8"?>
<a:theme xmlns:a="http://schemas.openxmlformats.org/drawingml/2006/main" name="2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0.xml><?xml version="1.0" encoding="utf-8"?>
<a:theme xmlns:a="http://schemas.openxmlformats.org/drawingml/2006/main" name="2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1.xml><?xml version="1.0" encoding="utf-8"?>
<a:theme xmlns:a="http://schemas.openxmlformats.org/drawingml/2006/main" name="2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2.xml><?xml version="1.0" encoding="utf-8"?>
<a:theme xmlns:a="http://schemas.openxmlformats.org/drawingml/2006/main" name="2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3.xml><?xml version="1.0" encoding="utf-8"?>
<a:theme xmlns:a="http://schemas.openxmlformats.org/drawingml/2006/main" name="2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4.xml><?xml version="1.0" encoding="utf-8"?>
<a:theme xmlns:a="http://schemas.openxmlformats.org/drawingml/2006/main" name="2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5.xml><?xml version="1.0" encoding="utf-8"?>
<a:theme xmlns:a="http://schemas.openxmlformats.org/drawingml/2006/main" name="2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6.xml><?xml version="1.0" encoding="utf-8"?>
<a:theme xmlns:a="http://schemas.openxmlformats.org/drawingml/2006/main" name="2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7.xml><?xml version="1.0" encoding="utf-8"?>
<a:theme xmlns:a="http://schemas.openxmlformats.org/drawingml/2006/main" name="3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8.xml><?xml version="1.0" encoding="utf-8"?>
<a:theme xmlns:a="http://schemas.openxmlformats.org/drawingml/2006/main" name="3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9.xml><?xml version="1.0" encoding="utf-8"?>
<a:theme xmlns:a="http://schemas.openxmlformats.org/drawingml/2006/main" name="3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0.xml><?xml version="1.0" encoding="utf-8"?>
<a:theme xmlns:a="http://schemas.openxmlformats.org/drawingml/2006/main" name="3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1.xml><?xml version="1.0" encoding="utf-8"?>
<a:theme xmlns:a="http://schemas.openxmlformats.org/drawingml/2006/main" name="3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2.xml><?xml version="1.0" encoding="utf-8"?>
<a:theme xmlns:a="http://schemas.openxmlformats.org/drawingml/2006/main" name="3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3.xml><?xml version="1.0" encoding="utf-8"?>
<a:theme xmlns:a="http://schemas.openxmlformats.org/drawingml/2006/main" name="3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4.xml><?xml version="1.0" encoding="utf-8"?>
<a:theme xmlns:a="http://schemas.openxmlformats.org/drawingml/2006/main" name="3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5.xml><?xml version="1.0" encoding="utf-8"?>
<a:theme xmlns:a="http://schemas.openxmlformats.org/drawingml/2006/main" name="3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6.xml><?xml version="1.0" encoding="utf-8"?>
<a:theme xmlns:a="http://schemas.openxmlformats.org/drawingml/2006/main" name="3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7.xml><?xml version="1.0" encoding="utf-8"?>
<a:theme xmlns:a="http://schemas.openxmlformats.org/drawingml/2006/main" name="4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8.xml><?xml version="1.0" encoding="utf-8"?>
<a:theme xmlns:a="http://schemas.openxmlformats.org/drawingml/2006/main" name="4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1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1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1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25125</TotalTime>
  <Words>7158</Words>
  <Application>Microsoft Office PowerPoint</Application>
  <PresentationFormat>On-screen Show (4:3)</PresentationFormat>
  <Paragraphs>737</Paragraphs>
  <Slides>122</Slides>
  <Notes>70</Notes>
  <HiddenSlides>0</HiddenSlides>
  <MMClips>0</MMClips>
  <ScaleCrop>false</ScaleCrop>
  <HeadingPairs>
    <vt:vector size="6" baseType="variant">
      <vt:variant>
        <vt:lpstr>Fonts Used</vt:lpstr>
      </vt:variant>
      <vt:variant>
        <vt:i4>8</vt:i4>
      </vt:variant>
      <vt:variant>
        <vt:lpstr>Theme</vt:lpstr>
      </vt:variant>
      <vt:variant>
        <vt:i4>38</vt:i4>
      </vt:variant>
      <vt:variant>
        <vt:lpstr>Slide Titles</vt:lpstr>
      </vt:variant>
      <vt:variant>
        <vt:i4>122</vt:i4>
      </vt:variant>
    </vt:vector>
  </HeadingPairs>
  <TitlesOfParts>
    <vt:vector size="168" baseType="lpstr">
      <vt:lpstr>Arial</vt:lpstr>
      <vt:lpstr>Arial Black</vt:lpstr>
      <vt:lpstr>Calibri</vt:lpstr>
      <vt:lpstr>Georgia</vt:lpstr>
      <vt:lpstr>Times New Roman</vt:lpstr>
      <vt:lpstr>Trebuchet MS</vt:lpstr>
      <vt:lpstr>Verdana Pro Black</vt:lpstr>
      <vt:lpstr>Wingdings 2</vt:lpstr>
      <vt:lpstr>Urban</vt:lpstr>
      <vt:lpstr>5_Urban</vt:lpstr>
      <vt:lpstr>6_Urban</vt:lpstr>
      <vt:lpstr>7_Urban</vt:lpstr>
      <vt:lpstr>8_Urban</vt:lpstr>
      <vt:lpstr>9_Urban</vt:lpstr>
      <vt:lpstr>10_Urban</vt:lpstr>
      <vt:lpstr>11_Urban</vt:lpstr>
      <vt:lpstr>12_Urban</vt:lpstr>
      <vt:lpstr>13_Urban</vt:lpstr>
      <vt:lpstr>14_Urban</vt:lpstr>
      <vt:lpstr>15_Urban</vt:lpstr>
      <vt:lpstr>16_Urban</vt:lpstr>
      <vt:lpstr>17_Urban</vt:lpstr>
      <vt:lpstr>18_Urban</vt:lpstr>
      <vt:lpstr>19_Urban</vt:lpstr>
      <vt:lpstr>20_Urban</vt:lpstr>
      <vt:lpstr>21_Urban</vt:lpstr>
      <vt:lpstr>22_Urban</vt:lpstr>
      <vt:lpstr>23_Urban</vt:lpstr>
      <vt:lpstr>24_Urban</vt:lpstr>
      <vt:lpstr>25_Urban</vt:lpstr>
      <vt:lpstr>26_Urban</vt:lpstr>
      <vt:lpstr>27_Urban</vt:lpstr>
      <vt:lpstr>28_Urban</vt:lpstr>
      <vt:lpstr>29_Urban</vt:lpstr>
      <vt:lpstr>30_Urban</vt:lpstr>
      <vt:lpstr>31_Urban</vt:lpstr>
      <vt:lpstr>32_Urban</vt:lpstr>
      <vt:lpstr>33_Urban</vt:lpstr>
      <vt:lpstr>34_Urban</vt:lpstr>
      <vt:lpstr>35_Urban</vt:lpstr>
      <vt:lpstr>36_Urban</vt:lpstr>
      <vt:lpstr>37_Urban</vt:lpstr>
      <vt:lpstr>38_Urban</vt:lpstr>
      <vt:lpstr>39_Urban</vt:lpstr>
      <vt:lpstr>40_Urban</vt:lpstr>
      <vt:lpstr>41_Urban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Fisiología del Ejercicio</dc:title>
  <dc:creator>Valued Acer Customer</dc:creator>
  <cp:lastModifiedBy>Edgar Lopategui Corsino</cp:lastModifiedBy>
  <cp:revision>2792</cp:revision>
  <cp:lastPrinted>2012-03-26T19:37:01Z</cp:lastPrinted>
  <dcterms:created xsi:type="dcterms:W3CDTF">2012-03-25T21:01:47Z</dcterms:created>
  <dcterms:modified xsi:type="dcterms:W3CDTF">2022-03-08T21:47:41Z</dcterms:modified>
</cp:coreProperties>
</file>