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ppt/tags/tag215.xml" ContentType="application/vnd.openxmlformats-officedocument.presentationml.tags+xml"/>
  <Override PartName="/ppt/notesSlides/notesSlide214.xml" ContentType="application/vnd.openxmlformats-officedocument.presentationml.notesSlide+xml"/>
  <Override PartName="/ppt/tags/tag216.xml" ContentType="application/vnd.openxmlformats-officedocument.presentationml.tags+xml"/>
  <Override PartName="/ppt/notesSlides/notesSlide215.xml" ContentType="application/vnd.openxmlformats-officedocument.presentationml.notesSlide+xml"/>
  <Override PartName="/ppt/tags/tag217.xml" ContentType="application/vnd.openxmlformats-officedocument.presentationml.tags+xml"/>
  <Override PartName="/ppt/notesSlides/notesSlide216.xml" ContentType="application/vnd.openxmlformats-officedocument.presentationml.notesSlide+xml"/>
  <Override PartName="/ppt/tags/tag218.xml" ContentType="application/vnd.openxmlformats-officedocument.presentationml.tags+xml"/>
  <Override PartName="/ppt/notesSlides/notesSlide217.xml" ContentType="application/vnd.openxmlformats-officedocument.presentationml.notesSlide+xml"/>
  <Override PartName="/ppt/tags/tag219.xml" ContentType="application/vnd.openxmlformats-officedocument.presentationml.tags+xml"/>
  <Override PartName="/ppt/notesSlides/notesSlide218.xml" ContentType="application/vnd.openxmlformats-officedocument.presentationml.notesSlide+xml"/>
  <Override PartName="/ppt/tags/tag220.xml" ContentType="application/vnd.openxmlformats-officedocument.presentationml.tags+xml"/>
  <Override PartName="/ppt/notesSlides/notesSlide219.xml" ContentType="application/vnd.openxmlformats-officedocument.presentationml.notesSlide+xml"/>
  <Override PartName="/ppt/tags/tag221.xml" ContentType="application/vnd.openxmlformats-officedocument.presentationml.tags+xml"/>
  <Override PartName="/ppt/notesSlides/notesSlide220.xml" ContentType="application/vnd.openxmlformats-officedocument.presentationml.notesSlide+xml"/>
  <Override PartName="/ppt/tags/tag222.xml" ContentType="application/vnd.openxmlformats-officedocument.presentationml.tags+xml"/>
  <Override PartName="/ppt/notesSlides/notesSlide221.xml" ContentType="application/vnd.openxmlformats-officedocument.presentationml.notesSlide+xml"/>
  <Override PartName="/ppt/tags/tag223.xml" ContentType="application/vnd.openxmlformats-officedocument.presentationml.tags+xml"/>
  <Override PartName="/ppt/notesSlides/notesSlide222.xml" ContentType="application/vnd.openxmlformats-officedocument.presentationml.notesSlide+xml"/>
  <Override PartName="/ppt/tags/tag224.xml" ContentType="application/vnd.openxmlformats-officedocument.presentationml.tags+xml"/>
  <Override PartName="/ppt/notesSlides/notesSlide223.xml" ContentType="application/vnd.openxmlformats-officedocument.presentationml.notesSlide+xml"/>
  <Override PartName="/ppt/tags/tag225.xml" ContentType="application/vnd.openxmlformats-officedocument.presentationml.tags+xml"/>
  <Override PartName="/ppt/notesSlides/notesSlide224.xml" ContentType="application/vnd.openxmlformats-officedocument.presentationml.notesSlide+xml"/>
  <Override PartName="/ppt/tags/tag226.xml" ContentType="application/vnd.openxmlformats-officedocument.presentationml.tags+xml"/>
  <Override PartName="/ppt/notesSlides/notesSlide225.xml" ContentType="application/vnd.openxmlformats-officedocument.presentationml.notesSlide+xml"/>
  <Override PartName="/ppt/tags/tag227.xml" ContentType="application/vnd.openxmlformats-officedocument.presentationml.tags+xml"/>
  <Override PartName="/ppt/notesSlides/notesSlide226.xml" ContentType="application/vnd.openxmlformats-officedocument.presentationml.notesSlide+xml"/>
  <Override PartName="/ppt/tags/tag228.xml" ContentType="application/vnd.openxmlformats-officedocument.presentationml.tags+xml"/>
  <Override PartName="/ppt/notesSlides/notesSlide227.xml" ContentType="application/vnd.openxmlformats-officedocument.presentationml.notesSlide+xml"/>
  <Override PartName="/ppt/tags/tag229.xml" ContentType="application/vnd.openxmlformats-officedocument.presentationml.tags+xml"/>
  <Override PartName="/ppt/notesSlides/notesSlide228.xml" ContentType="application/vnd.openxmlformats-officedocument.presentationml.notesSlide+xml"/>
  <Override PartName="/ppt/tags/tag230.xml" ContentType="application/vnd.openxmlformats-officedocument.presentationml.tags+xml"/>
  <Override PartName="/ppt/notesSlides/notesSlide229.xml" ContentType="application/vnd.openxmlformats-officedocument.presentationml.notesSlide+xml"/>
  <Override PartName="/ppt/tags/tag231.xml" ContentType="application/vnd.openxmlformats-officedocument.presentationml.tags+xml"/>
  <Override PartName="/ppt/notesSlides/notesSlide230.xml" ContentType="application/vnd.openxmlformats-officedocument.presentationml.notesSlide+xml"/>
  <Override PartName="/ppt/tags/tag232.xml" ContentType="application/vnd.openxmlformats-officedocument.presentationml.tags+xml"/>
  <Override PartName="/ppt/notesSlides/notesSlide231.xml" ContentType="application/vnd.openxmlformats-officedocument.presentationml.notesSlide+xml"/>
  <Override PartName="/ppt/tags/tag233.xml" ContentType="application/vnd.openxmlformats-officedocument.presentationml.tags+xml"/>
  <Override PartName="/ppt/notesSlides/notesSlide232.xml" ContentType="application/vnd.openxmlformats-officedocument.presentationml.notesSlide+xml"/>
  <Override PartName="/ppt/tags/tag234.xml" ContentType="application/vnd.openxmlformats-officedocument.presentationml.tags+xml"/>
  <Override PartName="/ppt/notesSlides/notesSlide233.xml" ContentType="application/vnd.openxmlformats-officedocument.presentationml.notesSlide+xml"/>
  <Override PartName="/ppt/tags/tag235.xml" ContentType="application/vnd.openxmlformats-officedocument.presentationml.tags+xml"/>
  <Override PartName="/ppt/notesSlides/notesSlide234.xml" ContentType="application/vnd.openxmlformats-officedocument.presentationml.notesSlide+xml"/>
  <Override PartName="/ppt/tags/tag236.xml" ContentType="application/vnd.openxmlformats-officedocument.presentationml.tags+xml"/>
  <Override PartName="/ppt/notesSlides/notesSlide235.xml" ContentType="application/vnd.openxmlformats-officedocument.presentationml.notesSlide+xml"/>
  <Override PartName="/ppt/tags/tag237.xml" ContentType="application/vnd.openxmlformats-officedocument.presentationml.tags+xml"/>
  <Override PartName="/ppt/notesSlides/notesSlide236.xml" ContentType="application/vnd.openxmlformats-officedocument.presentationml.notesSlide+xml"/>
  <Override PartName="/ppt/tags/tag238.xml" ContentType="application/vnd.openxmlformats-officedocument.presentationml.tags+xml"/>
  <Override PartName="/ppt/notesSlides/notesSlide237.xml" ContentType="application/vnd.openxmlformats-officedocument.presentationml.notesSlide+xml"/>
  <Override PartName="/ppt/tags/tag239.xml" ContentType="application/vnd.openxmlformats-officedocument.presentationml.tags+xml"/>
  <Override PartName="/ppt/notesSlides/notesSlide238.xml" ContentType="application/vnd.openxmlformats-officedocument.presentationml.notesSlide+xml"/>
  <Override PartName="/ppt/tags/tag240.xml" ContentType="application/vnd.openxmlformats-officedocument.presentationml.tags+xml"/>
  <Override PartName="/ppt/notesSlides/notesSlide239.xml" ContentType="application/vnd.openxmlformats-officedocument.presentationml.notesSlide+xml"/>
  <Override PartName="/ppt/tags/tag241.xml" ContentType="application/vnd.openxmlformats-officedocument.presentationml.tags+xml"/>
  <Override PartName="/ppt/notesSlides/notesSlide240.xml" ContentType="application/vnd.openxmlformats-officedocument.presentationml.notesSlide+xml"/>
  <Override PartName="/ppt/tags/tag242.xml" ContentType="application/vnd.openxmlformats-officedocument.presentationml.tags+xml"/>
  <Override PartName="/ppt/notesSlides/notesSlide241.xml" ContentType="application/vnd.openxmlformats-officedocument.presentationml.notesSlide+xml"/>
  <Override PartName="/ppt/tags/tag243.xml" ContentType="application/vnd.openxmlformats-officedocument.presentationml.tags+xml"/>
  <Override PartName="/ppt/notesSlides/notesSlide242.xml" ContentType="application/vnd.openxmlformats-officedocument.presentationml.notesSlide+xml"/>
  <Override PartName="/ppt/tags/tag244.xml" ContentType="application/vnd.openxmlformats-officedocument.presentationml.tags+xml"/>
  <Override PartName="/ppt/notesSlides/notesSlide243.xml" ContentType="application/vnd.openxmlformats-officedocument.presentationml.notesSlide+xml"/>
  <Override PartName="/ppt/tags/tag245.xml" ContentType="application/vnd.openxmlformats-officedocument.presentationml.tags+xml"/>
  <Override PartName="/ppt/notesSlides/notesSlide244.xml" ContentType="application/vnd.openxmlformats-officedocument.presentationml.notesSlide+xml"/>
  <Override PartName="/ppt/tags/tag246.xml" ContentType="application/vnd.openxmlformats-officedocument.presentationml.tags+xml"/>
  <Override PartName="/ppt/notesSlides/notesSlide245.xml" ContentType="application/vnd.openxmlformats-officedocument.presentationml.notesSlide+xml"/>
  <Override PartName="/ppt/tags/tag247.xml" ContentType="application/vnd.openxmlformats-officedocument.presentationml.tags+xml"/>
  <Override PartName="/ppt/notesSlides/notesSlide246.xml" ContentType="application/vnd.openxmlformats-officedocument.presentationml.notesSlide+xml"/>
  <Override PartName="/ppt/tags/tag248.xml" ContentType="application/vnd.openxmlformats-officedocument.presentationml.tags+xml"/>
  <Override PartName="/ppt/notesSlides/notesSlide247.xml" ContentType="application/vnd.openxmlformats-officedocument.presentationml.notesSlide+xml"/>
  <Override PartName="/ppt/tags/tag249.xml" ContentType="application/vnd.openxmlformats-officedocument.presentationml.tags+xml"/>
  <Override PartName="/ppt/notesSlides/notesSlide248.xml" ContentType="application/vnd.openxmlformats-officedocument.presentationml.notesSlide+xml"/>
  <Override PartName="/ppt/tags/tag250.xml" ContentType="application/vnd.openxmlformats-officedocument.presentationml.tags+xml"/>
  <Override PartName="/ppt/notesSlides/notesSlide249.xml" ContentType="application/vnd.openxmlformats-officedocument.presentationml.notesSlide+xml"/>
  <Override PartName="/ppt/tags/tag251.xml" ContentType="application/vnd.openxmlformats-officedocument.presentationml.tags+xml"/>
  <Override PartName="/ppt/notesSlides/notesSlide250.xml" ContentType="application/vnd.openxmlformats-officedocument.presentationml.notesSlide+xml"/>
  <Override PartName="/ppt/tags/tag252.xml" ContentType="application/vnd.openxmlformats-officedocument.presentationml.tags+xml"/>
  <Override PartName="/ppt/notesSlides/notesSlide251.xml" ContentType="application/vnd.openxmlformats-officedocument.presentationml.notesSlide+xml"/>
  <Override PartName="/ppt/tags/tag253.xml" ContentType="application/vnd.openxmlformats-officedocument.presentationml.tags+xml"/>
  <Override PartName="/ppt/notesSlides/notesSlide252.xml" ContentType="application/vnd.openxmlformats-officedocument.presentationml.notesSlide+xml"/>
  <Override PartName="/ppt/tags/tag254.xml" ContentType="application/vnd.openxmlformats-officedocument.presentationml.tags+xml"/>
  <Override PartName="/ppt/notesSlides/notesSlide253.xml" ContentType="application/vnd.openxmlformats-officedocument.presentationml.notesSlide+xml"/>
  <Override PartName="/ppt/tags/tag255.xml" ContentType="application/vnd.openxmlformats-officedocument.presentationml.tags+xml"/>
  <Override PartName="/ppt/notesSlides/notesSlide254.xml" ContentType="application/vnd.openxmlformats-officedocument.presentationml.notesSlide+xml"/>
  <Override PartName="/ppt/tags/tag256.xml" ContentType="application/vnd.openxmlformats-officedocument.presentationml.tags+xml"/>
  <Override PartName="/ppt/notesSlides/notesSlide255.xml" ContentType="application/vnd.openxmlformats-officedocument.presentationml.notesSlide+xml"/>
  <Override PartName="/ppt/tags/tag257.xml" ContentType="application/vnd.openxmlformats-officedocument.presentationml.tags+xml"/>
  <Override PartName="/ppt/notesSlides/notesSlide256.xml" ContentType="application/vnd.openxmlformats-officedocument.presentationml.notesSlide+xml"/>
  <Override PartName="/ppt/tags/tag258.xml" ContentType="application/vnd.openxmlformats-officedocument.presentationml.tags+xml"/>
  <Override PartName="/ppt/notesSlides/notesSlide257.xml" ContentType="application/vnd.openxmlformats-officedocument.presentationml.notesSlide+xml"/>
  <Override PartName="/ppt/tags/tag259.xml" ContentType="application/vnd.openxmlformats-officedocument.presentationml.tags+xml"/>
  <Override PartName="/ppt/notesSlides/notesSlide258.xml" ContentType="application/vnd.openxmlformats-officedocument.presentationml.notesSlide+xml"/>
  <Override PartName="/ppt/tags/tag260.xml" ContentType="application/vnd.openxmlformats-officedocument.presentationml.tags+xml"/>
  <Override PartName="/ppt/notesSlides/notesSlide2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1"/>
  </p:notesMasterIdLst>
  <p:handoutMasterIdLst>
    <p:handoutMasterId r:id="rId262"/>
  </p:handoutMasterIdLst>
  <p:sldIdLst>
    <p:sldId id="256" r:id="rId2"/>
    <p:sldId id="859" r:id="rId3"/>
    <p:sldId id="1091" r:id="rId4"/>
    <p:sldId id="1092" r:id="rId5"/>
    <p:sldId id="879" r:id="rId6"/>
    <p:sldId id="258" r:id="rId7"/>
    <p:sldId id="947" r:id="rId8"/>
    <p:sldId id="948" r:id="rId9"/>
    <p:sldId id="949" r:id="rId10"/>
    <p:sldId id="1050" r:id="rId11"/>
    <p:sldId id="1052" r:id="rId12"/>
    <p:sldId id="1051" r:id="rId13"/>
    <p:sldId id="1053" r:id="rId14"/>
    <p:sldId id="1049" r:id="rId15"/>
    <p:sldId id="852" r:id="rId16"/>
    <p:sldId id="961" r:id="rId17"/>
    <p:sldId id="1096" r:id="rId18"/>
    <p:sldId id="953" r:id="rId19"/>
    <p:sldId id="1033" r:id="rId20"/>
    <p:sldId id="854" r:id="rId21"/>
    <p:sldId id="957" r:id="rId22"/>
    <p:sldId id="958" r:id="rId23"/>
    <p:sldId id="952" r:id="rId24"/>
    <p:sldId id="1032" r:id="rId25"/>
    <p:sldId id="950" r:id="rId26"/>
    <p:sldId id="1095" r:id="rId27"/>
    <p:sldId id="1054" r:id="rId28"/>
    <p:sldId id="954" r:id="rId29"/>
    <p:sldId id="967" r:id="rId30"/>
    <p:sldId id="956" r:id="rId31"/>
    <p:sldId id="1037" r:id="rId32"/>
    <p:sldId id="1042" r:id="rId33"/>
    <p:sldId id="959" r:id="rId34"/>
    <p:sldId id="1039" r:id="rId35"/>
    <p:sldId id="955" r:id="rId36"/>
    <p:sldId id="951" r:id="rId37"/>
    <p:sldId id="1038" r:id="rId38"/>
    <p:sldId id="1034" r:id="rId39"/>
    <p:sldId id="1036" r:id="rId40"/>
    <p:sldId id="962" r:id="rId41"/>
    <p:sldId id="966" r:id="rId42"/>
    <p:sldId id="1078" r:id="rId43"/>
    <p:sldId id="1100" r:id="rId44"/>
    <p:sldId id="970" r:id="rId45"/>
    <p:sldId id="969" r:id="rId46"/>
    <p:sldId id="972" r:id="rId47"/>
    <p:sldId id="1079" r:id="rId48"/>
    <p:sldId id="971" r:id="rId49"/>
    <p:sldId id="973" r:id="rId50"/>
    <p:sldId id="963" r:id="rId51"/>
    <p:sldId id="974" r:id="rId52"/>
    <p:sldId id="975" r:id="rId53"/>
    <p:sldId id="1082" r:id="rId54"/>
    <p:sldId id="926" r:id="rId55"/>
    <p:sldId id="976" r:id="rId56"/>
    <p:sldId id="1083" r:id="rId57"/>
    <p:sldId id="1070" r:id="rId58"/>
    <p:sldId id="1041" r:id="rId59"/>
    <p:sldId id="1072" r:id="rId60"/>
    <p:sldId id="1074" r:id="rId61"/>
    <p:sldId id="1080" r:id="rId62"/>
    <p:sldId id="1101" r:id="rId63"/>
    <p:sldId id="1102" r:id="rId64"/>
    <p:sldId id="1103" r:id="rId65"/>
    <p:sldId id="1104" r:id="rId66"/>
    <p:sldId id="1073" r:id="rId67"/>
    <p:sldId id="1075" r:id="rId68"/>
    <p:sldId id="1081" r:id="rId69"/>
    <p:sldId id="1076" r:id="rId70"/>
    <p:sldId id="882" r:id="rId71"/>
    <p:sldId id="878" r:id="rId72"/>
    <p:sldId id="1071" r:id="rId73"/>
    <p:sldId id="979" r:id="rId74"/>
    <p:sldId id="1040" r:id="rId75"/>
    <p:sldId id="980" r:id="rId76"/>
    <p:sldId id="982" r:id="rId77"/>
    <p:sldId id="978" r:id="rId78"/>
    <p:sldId id="983" r:id="rId79"/>
    <p:sldId id="1025" r:id="rId80"/>
    <p:sldId id="985" r:id="rId81"/>
    <p:sldId id="986" r:id="rId82"/>
    <p:sldId id="984" r:id="rId83"/>
    <p:sldId id="988" r:id="rId84"/>
    <p:sldId id="989" r:id="rId85"/>
    <p:sldId id="990" r:id="rId86"/>
    <p:sldId id="992" r:id="rId87"/>
    <p:sldId id="994" r:id="rId88"/>
    <p:sldId id="993" r:id="rId89"/>
    <p:sldId id="995" r:id="rId90"/>
    <p:sldId id="997" r:id="rId91"/>
    <p:sldId id="996" r:id="rId92"/>
    <p:sldId id="991" r:id="rId93"/>
    <p:sldId id="999" r:id="rId94"/>
    <p:sldId id="1001" r:id="rId95"/>
    <p:sldId id="1000" r:id="rId96"/>
    <p:sldId id="998" r:id="rId97"/>
    <p:sldId id="1003" r:id="rId98"/>
    <p:sldId id="1002" r:id="rId99"/>
    <p:sldId id="1005" r:id="rId100"/>
    <p:sldId id="1004" r:id="rId101"/>
    <p:sldId id="1006" r:id="rId102"/>
    <p:sldId id="1007" r:id="rId103"/>
    <p:sldId id="1008" r:id="rId104"/>
    <p:sldId id="1010" r:id="rId105"/>
    <p:sldId id="1011" r:id="rId106"/>
    <p:sldId id="1012" r:id="rId107"/>
    <p:sldId id="1013" r:id="rId108"/>
    <p:sldId id="1009" r:id="rId109"/>
    <p:sldId id="1015" r:id="rId110"/>
    <p:sldId id="1016" r:id="rId111"/>
    <p:sldId id="1017" r:id="rId112"/>
    <p:sldId id="1018" r:id="rId113"/>
    <p:sldId id="1014" r:id="rId114"/>
    <p:sldId id="987" r:id="rId115"/>
    <p:sldId id="1020" r:id="rId116"/>
    <p:sldId id="1019" r:id="rId117"/>
    <p:sldId id="1044" r:id="rId118"/>
    <p:sldId id="1055" r:id="rId119"/>
    <p:sldId id="1045" r:id="rId120"/>
    <p:sldId id="1148" r:id="rId121"/>
    <p:sldId id="1142" r:id="rId122"/>
    <p:sldId id="1056" r:id="rId123"/>
    <p:sldId id="1043" r:id="rId124"/>
    <p:sldId id="1026" r:id="rId125"/>
    <p:sldId id="1057" r:id="rId126"/>
    <p:sldId id="1047" r:id="rId127"/>
    <p:sldId id="1058" r:id="rId128"/>
    <p:sldId id="1059" r:id="rId129"/>
    <p:sldId id="1060" r:id="rId130"/>
    <p:sldId id="1061" r:id="rId131"/>
    <p:sldId id="1046" r:id="rId132"/>
    <p:sldId id="943" r:id="rId133"/>
    <p:sldId id="1089" r:id="rId134"/>
    <p:sldId id="1027" r:id="rId135"/>
    <p:sldId id="1023" r:id="rId136"/>
    <p:sldId id="1028" r:id="rId137"/>
    <p:sldId id="1085" r:id="rId138"/>
    <p:sldId id="1062" r:id="rId139"/>
    <p:sldId id="1065" r:id="rId140"/>
    <p:sldId id="1066" r:id="rId141"/>
    <p:sldId id="1064" r:id="rId142"/>
    <p:sldId id="1067" r:id="rId143"/>
    <p:sldId id="1068" r:id="rId144"/>
    <p:sldId id="1077" r:id="rId145"/>
    <p:sldId id="1063" r:id="rId146"/>
    <p:sldId id="1069" r:id="rId147"/>
    <p:sldId id="1086" r:id="rId148"/>
    <p:sldId id="1030" r:id="rId149"/>
    <p:sldId id="1088" r:id="rId150"/>
    <p:sldId id="1098" r:id="rId151"/>
    <p:sldId id="1087" r:id="rId152"/>
    <p:sldId id="1094" r:id="rId153"/>
    <p:sldId id="1090" r:id="rId154"/>
    <p:sldId id="1105" r:id="rId155"/>
    <p:sldId id="1093" r:id="rId156"/>
    <p:sldId id="1099" r:id="rId157"/>
    <p:sldId id="1097" r:id="rId158"/>
    <p:sldId id="1106" r:id="rId159"/>
    <p:sldId id="1107" r:id="rId160"/>
    <p:sldId id="1108" r:id="rId161"/>
    <p:sldId id="1109" r:id="rId162"/>
    <p:sldId id="1110" r:id="rId163"/>
    <p:sldId id="1111" r:id="rId164"/>
    <p:sldId id="1112" r:id="rId165"/>
    <p:sldId id="1113" r:id="rId166"/>
    <p:sldId id="1114" r:id="rId167"/>
    <p:sldId id="1115" r:id="rId168"/>
    <p:sldId id="1145" r:id="rId169"/>
    <p:sldId id="1119" r:id="rId170"/>
    <p:sldId id="1120" r:id="rId171"/>
    <p:sldId id="1121" r:id="rId172"/>
    <p:sldId id="1031" r:id="rId173"/>
    <p:sldId id="1122" r:id="rId174"/>
    <p:sldId id="1123" r:id="rId175"/>
    <p:sldId id="1124" r:id="rId176"/>
    <p:sldId id="1125" r:id="rId177"/>
    <p:sldId id="1126" r:id="rId178"/>
    <p:sldId id="1130" r:id="rId179"/>
    <p:sldId id="1127" r:id="rId180"/>
    <p:sldId id="1128" r:id="rId181"/>
    <p:sldId id="1132" r:id="rId182"/>
    <p:sldId id="1133" r:id="rId183"/>
    <p:sldId id="1134" r:id="rId184"/>
    <p:sldId id="1135" r:id="rId185"/>
    <p:sldId id="1136" r:id="rId186"/>
    <p:sldId id="1137" r:id="rId187"/>
    <p:sldId id="1138" r:id="rId188"/>
    <p:sldId id="1139" r:id="rId189"/>
    <p:sldId id="1029" r:id="rId190"/>
    <p:sldId id="1048" r:id="rId191"/>
    <p:sldId id="1035" r:id="rId192"/>
    <p:sldId id="1144" r:id="rId193"/>
    <p:sldId id="1146" r:id="rId194"/>
    <p:sldId id="1147" r:id="rId195"/>
    <p:sldId id="1149" r:id="rId196"/>
    <p:sldId id="1140" r:id="rId197"/>
    <p:sldId id="1154" r:id="rId198"/>
    <p:sldId id="1156" r:id="rId199"/>
    <p:sldId id="1155" r:id="rId200"/>
    <p:sldId id="1151" r:id="rId201"/>
    <p:sldId id="1153" r:id="rId202"/>
    <p:sldId id="1159" r:id="rId203"/>
    <p:sldId id="1158" r:id="rId204"/>
    <p:sldId id="1157" r:id="rId205"/>
    <p:sldId id="1161" r:id="rId206"/>
    <p:sldId id="1163" r:id="rId207"/>
    <p:sldId id="1162" r:id="rId208"/>
    <p:sldId id="1160" r:id="rId209"/>
    <p:sldId id="1166" r:id="rId210"/>
    <p:sldId id="872" r:id="rId211"/>
    <p:sldId id="1165" r:id="rId212"/>
    <p:sldId id="1168" r:id="rId213"/>
    <p:sldId id="1172" r:id="rId214"/>
    <p:sldId id="1170" r:id="rId215"/>
    <p:sldId id="1169" r:id="rId216"/>
    <p:sldId id="1188" r:id="rId217"/>
    <p:sldId id="1171" r:id="rId218"/>
    <p:sldId id="1189" r:id="rId219"/>
    <p:sldId id="1179" r:id="rId220"/>
    <p:sldId id="1176" r:id="rId221"/>
    <p:sldId id="1173" r:id="rId222"/>
    <p:sldId id="1174" r:id="rId223"/>
    <p:sldId id="1175" r:id="rId224"/>
    <p:sldId id="1177" r:id="rId225"/>
    <p:sldId id="1183" r:id="rId226"/>
    <p:sldId id="1190" r:id="rId227"/>
    <p:sldId id="1178" r:id="rId228"/>
    <p:sldId id="1143" r:id="rId229"/>
    <p:sldId id="1207" r:id="rId230"/>
    <p:sldId id="1192" r:id="rId231"/>
    <p:sldId id="1164" r:id="rId232"/>
    <p:sldId id="1191" r:id="rId233"/>
    <p:sldId id="1184" r:id="rId234"/>
    <p:sldId id="1185" r:id="rId235"/>
    <p:sldId id="1194" r:id="rId236"/>
    <p:sldId id="1195" r:id="rId237"/>
    <p:sldId id="1196" r:id="rId238"/>
    <p:sldId id="1193" r:id="rId239"/>
    <p:sldId id="1197" r:id="rId240"/>
    <p:sldId id="1198" r:id="rId241"/>
    <p:sldId id="1199" r:id="rId242"/>
    <p:sldId id="1200" r:id="rId243"/>
    <p:sldId id="1201" r:id="rId244"/>
    <p:sldId id="1202" r:id="rId245"/>
    <p:sldId id="1203" r:id="rId246"/>
    <p:sldId id="1204" r:id="rId247"/>
    <p:sldId id="1205" r:id="rId248"/>
    <p:sldId id="1206" r:id="rId249"/>
    <p:sldId id="1167" r:id="rId250"/>
    <p:sldId id="1181" r:id="rId251"/>
    <p:sldId id="1182" r:id="rId252"/>
    <p:sldId id="1180" r:id="rId253"/>
    <p:sldId id="1186" r:id="rId254"/>
    <p:sldId id="1187" r:id="rId255"/>
    <p:sldId id="1208" r:id="rId256"/>
    <p:sldId id="1118" r:id="rId257"/>
    <p:sldId id="945" r:id="rId258"/>
    <p:sldId id="857" r:id="rId259"/>
    <p:sldId id="1117" r:id="rId260"/>
  </p:sldIdLst>
  <p:sldSz cx="9144000" cy="6858000" type="screen4x3"/>
  <p:notesSz cx="7010400" cy="9296400"/>
  <p:custDataLst>
    <p:tags r:id="rId263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FF0066"/>
    <a:srgbClr val="421C5E"/>
    <a:srgbClr val="FF6600"/>
    <a:srgbClr val="000066"/>
    <a:srgbClr val="006600"/>
    <a:srgbClr val="CC0000"/>
    <a:srgbClr val="660066"/>
    <a:srgbClr val="484876"/>
    <a:srgbClr val="262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5" d="100"/>
          <a:sy n="65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notesMaster" Target="notesMasters/notesMaster1.xml"/><Relationship Id="rId266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tags" Target="tags/tag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633D0CA-0D20-4EAF-B2E8-CE157CDB9D25}" type="datetimeFigureOut">
              <a:rPr lang="en-US" altLang="es-PR"/>
              <a:pPr/>
              <a:t>3/7/2022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3F63D7B-6665-4470-84FD-F285846CE6F7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056585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B82A5C1-085C-4597-9D6E-C3DB8248D2F5}" type="datetimeFigureOut">
              <a:rPr lang="es-PR" altLang="es-PR"/>
              <a:pPr/>
              <a:t>03/07/2022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B3BD5189-F4C6-4D62-92A0-7AA9412E4C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714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EEA0E17-5107-4506-8D4D-DC641B6EF860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10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12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431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663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13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3721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371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14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6446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0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661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0418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3337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5621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811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783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402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2171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368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7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439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075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505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0203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771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815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909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2599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9924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7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7500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1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527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4530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1394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0730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8646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993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8936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73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9521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54028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3750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7208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884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735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271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4342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676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3750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6803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4454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769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683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84890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87135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23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0573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40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8617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279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6796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042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66609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7440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7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79960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2377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4734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2177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6041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5572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61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955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80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2507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643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9194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89942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509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15269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59946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9727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2288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06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2385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686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5199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6767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76128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4437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40192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122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22928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8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37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57305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0219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21789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941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96008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67457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88664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52038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68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7652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2871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24206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90223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6749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24840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51248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4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8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15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26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04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874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527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17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BEDB44-F016-40EB-9FAF-158446627106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694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52911D3-B525-4646-BB4A-075FE1AAD001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902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6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8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35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961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97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48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7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8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9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2022, 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D507CC-D6FF-4C02-B7AF-9FF1DB42A28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01" y="4188692"/>
            <a:ext cx="2076987" cy="1616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77" y="4193318"/>
            <a:ext cx="1951011" cy="146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Rectangle 24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0" name="Rounded Rectangle 29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1" name="Rounded Rectangle 30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B079-D60A-413C-80DB-7E96FD29B20F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10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D64D-0A1D-4F7E-973D-DEE51C09B1CC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AC3E-511A-4182-B3A3-2A0FD218EEC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1674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E0DE-27CD-4FA9-A4FB-4324A6253CEE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D834-7441-4276-9FA7-BEB31C248C4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725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1839-B2C6-47C0-9554-D5C4844EF17C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4D1F-D3CF-488C-BB43-3BF5608A343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626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0C41-BCD0-483A-8CCD-E97D8229491E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55B1-92AA-4D9E-8CEC-095F7F2D865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68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574C-2A4E-4A8C-95BC-F4B48470574F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F056-0E20-4125-9B25-A5AFF1DC5E0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325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312FE0-CE6D-4EA1-BAB5-FA51225BACB7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FDDB5D-8796-4CB2-92A8-CE5F4247302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47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F10E-0F6C-4CE2-84C3-7F4C94216F79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4219-15B5-44E5-BC9C-ADA7FFD005A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2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33EF-9769-4563-8F7C-097E431D6946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367A-3BD4-4C54-8BF9-56466CCD14DA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34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B073-E444-4766-8F08-19C019B39C92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7218-D020-4E00-A7D7-B81F2D92E12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511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AF05-6ED9-4C49-8817-F11CCA21930D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D977-CB88-4383-A921-BDB4EB29846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8435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D2CE0C28-9456-421B-BE3B-0352C9682FBF}" type="datetimeFigureOut">
              <a:rPr lang="es-PR"/>
              <a:pPr>
                <a:defRPr/>
              </a:pPr>
              <a:t>03/07/2022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4D4A8AA-47CC-4376-967B-98A4B8062D3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2022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8.wmf"/><Relationship Id="rId5" Type="http://schemas.openxmlformats.org/officeDocument/2006/relationships/image" Target="../media/image140.pn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41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42.png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43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2.wav"/><Relationship Id="rId5" Type="http://schemas.openxmlformats.org/officeDocument/2006/relationships/image" Target="../media/image144.pn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45.pn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46.pn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47.pn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48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image" Target="../media/image149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5" Type="http://schemas.openxmlformats.org/officeDocument/2006/relationships/image" Target="../media/image150.pn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12.xml"/><Relationship Id="rId7" Type="http://schemas.openxmlformats.org/officeDocument/2006/relationships/image" Target="../media/image1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image" Target="../media/image151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53.jp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54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55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56.jp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57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58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159.jpg"/><Relationship Id="rId5" Type="http://schemas.openxmlformats.org/officeDocument/2006/relationships/image" Target="../media/image18.wm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2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16.wmf"/><Relationship Id="rId5" Type="http://schemas.openxmlformats.org/officeDocument/2006/relationships/image" Target="../media/image16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image" Target="../media/image18.wmf"/><Relationship Id="rId5" Type="http://schemas.openxmlformats.org/officeDocument/2006/relationships/image" Target="../media/image161.jp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notesSlide" Target="../notesSlides/notesSlide122.xml"/><Relationship Id="rId7" Type="http://schemas.openxmlformats.org/officeDocument/2006/relationships/image" Target="../media/image1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image" Target="../media/image162.jpg"/><Relationship Id="rId5" Type="http://schemas.openxmlformats.org/officeDocument/2006/relationships/image" Target="../media/image18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5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66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8.wmf"/><Relationship Id="rId5" Type="http://schemas.openxmlformats.org/officeDocument/2006/relationships/image" Target="../media/image167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8.wmf"/><Relationship Id="rId5" Type="http://schemas.openxmlformats.org/officeDocument/2006/relationships/image" Target="../media/image168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audio" Target="../media/audio2.wav"/><Relationship Id="rId5" Type="http://schemas.openxmlformats.org/officeDocument/2006/relationships/image" Target="../media/image169.jp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2.wav"/><Relationship Id="rId5" Type="http://schemas.openxmlformats.org/officeDocument/2006/relationships/image" Target="../media/image170.jp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5" Type="http://schemas.openxmlformats.org/officeDocument/2006/relationships/image" Target="../media/image171.jp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72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175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74.jpg"/><Relationship Id="rId11" Type="http://schemas.openxmlformats.org/officeDocument/2006/relationships/image" Target="../media/image177.wmf"/><Relationship Id="rId5" Type="http://schemas.openxmlformats.org/officeDocument/2006/relationships/image" Target="../media/image173.jpg"/><Relationship Id="rId10" Type="http://schemas.openxmlformats.org/officeDocument/2006/relationships/image" Target="../media/image176.wmf"/><Relationship Id="rId4" Type="http://schemas.openxmlformats.org/officeDocument/2006/relationships/audio" Target="../media/audio2.wav"/><Relationship Id="rId9" Type="http://schemas.openxmlformats.org/officeDocument/2006/relationships/image" Target="../media/image96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audio" Target="../media/audio2.wav"/><Relationship Id="rId5" Type="http://schemas.openxmlformats.org/officeDocument/2006/relationships/image" Target="../media/image178.jpeg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179.tif"/><Relationship Id="rId5" Type="http://schemas.openxmlformats.org/officeDocument/2006/relationships/image" Target="../media/image16.wmf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33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6.wmf"/><Relationship Id="rId5" Type="http://schemas.openxmlformats.org/officeDocument/2006/relationships/image" Target="../media/image180.jpg"/><Relationship Id="rId4" Type="http://schemas.openxmlformats.org/officeDocument/2006/relationships/audio" Target="../media/audio5.wav"/><Relationship Id="rId9" Type="http://schemas.openxmlformats.org/officeDocument/2006/relationships/audio" Target="../media/audio5.wav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tiff"/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8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6.wav"/><Relationship Id="rId4" Type="http://schemas.openxmlformats.org/officeDocument/2006/relationships/audio" Target="../media/audio6.wav"/><Relationship Id="rId9" Type="http://schemas.openxmlformats.org/officeDocument/2006/relationships/image" Target="../media/image183.tif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6.wmf"/><Relationship Id="rId5" Type="http://schemas.openxmlformats.org/officeDocument/2006/relationships/image" Target="../media/image184.jpe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6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audio" Target="../media/audio2.wav"/><Relationship Id="rId5" Type="http://schemas.openxmlformats.org/officeDocument/2006/relationships/image" Target="../media/image187.jpg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6.wmf"/><Relationship Id="rId5" Type="http://schemas.openxmlformats.org/officeDocument/2006/relationships/image" Target="../media/image189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1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8.wmf"/><Relationship Id="rId5" Type="http://schemas.openxmlformats.org/officeDocument/2006/relationships/image" Target="../media/image192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9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8.wmf"/><Relationship Id="rId5" Type="http://schemas.openxmlformats.org/officeDocument/2006/relationships/image" Target="../media/image195.jp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97.jpg"/><Relationship Id="rId5" Type="http://schemas.openxmlformats.org/officeDocument/2006/relationships/image" Target="../media/image196.jp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98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20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20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20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audio" Target="../media/audio2.wav"/><Relationship Id="rId5" Type="http://schemas.openxmlformats.org/officeDocument/2006/relationships/image" Target="../media/image205.jpg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48.xml"/><Relationship Id="rId7" Type="http://schemas.openxmlformats.org/officeDocument/2006/relationships/image" Target="../media/image20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07.jp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16.wmf"/><Relationship Id="rId5" Type="http://schemas.openxmlformats.org/officeDocument/2006/relationships/image" Target="../media/image208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6.wmf"/><Relationship Id="rId5" Type="http://schemas.openxmlformats.org/officeDocument/2006/relationships/image" Target="../media/image209.jpg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16.wmf"/><Relationship Id="rId5" Type="http://schemas.openxmlformats.org/officeDocument/2006/relationships/image" Target="../media/image21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2.xml"/><Relationship Id="rId7" Type="http://schemas.openxmlformats.org/officeDocument/2006/relationships/image" Target="../media/image2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53.xml"/><Relationship Id="rId7" Type="http://schemas.openxmlformats.org/officeDocument/2006/relationships/image" Target="../media/image2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notesSlide" Target="../notesSlides/notesSlide154.xml"/><Relationship Id="rId7" Type="http://schemas.openxmlformats.org/officeDocument/2006/relationships/image" Target="../media/image2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214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5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218.jpg"/><Relationship Id="rId5" Type="http://schemas.openxmlformats.org/officeDocument/2006/relationships/image" Target="../media/image217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2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notesSlide" Target="../notesSlides/notesSlide15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18.wmf"/><Relationship Id="rId5" Type="http://schemas.openxmlformats.org/officeDocument/2006/relationships/image" Target="../media/image220.jpg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2.jp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g"/><Relationship Id="rId3" Type="http://schemas.openxmlformats.org/officeDocument/2006/relationships/notesSlide" Target="../notesSlides/notesSlide159.xml"/><Relationship Id="rId7" Type="http://schemas.openxmlformats.org/officeDocument/2006/relationships/image" Target="../media/image17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224.jpg"/><Relationship Id="rId10" Type="http://schemas.openxmlformats.org/officeDocument/2006/relationships/image" Target="../media/image225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6" Type="http://schemas.openxmlformats.org/officeDocument/2006/relationships/image" Target="../media/image18.wmf"/><Relationship Id="rId5" Type="http://schemas.openxmlformats.org/officeDocument/2006/relationships/image" Target="../media/image226.jpg"/><Relationship Id="rId4" Type="http://schemas.openxmlformats.org/officeDocument/2006/relationships/audio" Target="../media/audio2.wav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2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7.jp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notesSlide" Target="../notesSlides/notesSlide163.xml"/><Relationship Id="rId7" Type="http://schemas.openxmlformats.org/officeDocument/2006/relationships/image" Target="../media/image2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0.jp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4.xml"/><Relationship Id="rId7" Type="http://schemas.openxmlformats.org/officeDocument/2006/relationships/image" Target="../media/image2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2.jp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g"/><Relationship Id="rId3" Type="http://schemas.openxmlformats.org/officeDocument/2006/relationships/notesSlide" Target="../notesSlides/notesSlide166.xml"/><Relationship Id="rId7" Type="http://schemas.openxmlformats.org/officeDocument/2006/relationships/image" Target="../media/image2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5.jp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g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7.jp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notesSlide" Target="../notesSlides/notesSlide168.xml"/><Relationship Id="rId7" Type="http://schemas.openxmlformats.org/officeDocument/2006/relationships/image" Target="../media/image2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16.wmf"/><Relationship Id="rId5" Type="http://schemas.openxmlformats.org/officeDocument/2006/relationships/image" Target="../media/image24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2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44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audio" Target="../media/audio1.wav"/><Relationship Id="rId5" Type="http://schemas.openxmlformats.org/officeDocument/2006/relationships/image" Target="../media/image245.jpg"/><Relationship Id="rId4" Type="http://schemas.openxmlformats.org/officeDocument/2006/relationships/audio" Target="../media/audio1.wav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g"/><Relationship Id="rId3" Type="http://schemas.openxmlformats.org/officeDocument/2006/relationships/notesSlide" Target="../notesSlides/notesSlide172.xml"/><Relationship Id="rId7" Type="http://schemas.openxmlformats.org/officeDocument/2006/relationships/image" Target="../media/image17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g"/><Relationship Id="rId3" Type="http://schemas.openxmlformats.org/officeDocument/2006/relationships/notesSlide" Target="../notesSlides/notesSlide17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aerobicoyPWC\LAB_F11-Sostrand_YMCA.pdf" TargetMode="External"/><Relationship Id="rId3" Type="http://schemas.openxmlformats.org/officeDocument/2006/relationships/notesSlide" Target="../notesSlides/notesSlide17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image" Target="../media/image16.wmf"/><Relationship Id="rId5" Type="http://schemas.openxmlformats.org/officeDocument/2006/relationships/image" Target="../media/image24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49.jp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g"/><Relationship Id="rId3" Type="http://schemas.openxmlformats.org/officeDocument/2006/relationships/notesSlide" Target="../notesSlides/notesSlide175.xml"/><Relationship Id="rId7" Type="http://schemas.openxmlformats.org/officeDocument/2006/relationships/hyperlink" Target="file:///C:\www.saludmed.com\labsfisiologiaejercicio\neuromuscular\LAB_B1-Fortaleza_Isometri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7" Type="http://schemas.openxmlformats.org/officeDocument/2006/relationships/image" Target="../media/image2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7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6" Type="http://schemas.openxmlformats.org/officeDocument/2006/relationships/image" Target="../media/image16.wmf"/><Relationship Id="rId5" Type="http://schemas.openxmlformats.org/officeDocument/2006/relationships/image" Target="../media/image252.jpg"/><Relationship Id="rId4" Type="http://schemas.openxmlformats.org/officeDocument/2006/relationships/audio" Target="../media/audio2.wav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image" Target="../media/image16.wmf"/><Relationship Id="rId5" Type="http://schemas.openxmlformats.org/officeDocument/2006/relationships/image" Target="../media/image253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6" Type="http://schemas.openxmlformats.org/officeDocument/2006/relationships/image" Target="../media/image16.wmf"/><Relationship Id="rId5" Type="http://schemas.openxmlformats.org/officeDocument/2006/relationships/image" Target="../media/image254.jpg"/><Relationship Id="rId4" Type="http://schemas.openxmlformats.org/officeDocument/2006/relationships/audio" Target="../media/audio2.wav"/><Relationship Id="rId9" Type="http://schemas.openxmlformats.org/officeDocument/2006/relationships/image" Target="../media/image2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0.xml"/><Relationship Id="rId7" Type="http://schemas.openxmlformats.org/officeDocument/2006/relationships/image" Target="../media/image2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6" Type="http://schemas.openxmlformats.org/officeDocument/2006/relationships/image" Target="../media/image257.jpg"/><Relationship Id="rId5" Type="http://schemas.openxmlformats.org/officeDocument/2006/relationships/image" Target="../media/image256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g"/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259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6" Type="http://schemas.openxmlformats.org/officeDocument/2006/relationships/image" Target="../media/image16.wmf"/><Relationship Id="rId11" Type="http://schemas.openxmlformats.org/officeDocument/2006/relationships/image" Target="../media/image263.jpg"/><Relationship Id="rId5" Type="http://schemas.openxmlformats.org/officeDocument/2006/relationships/image" Target="../media/image18.wmf"/><Relationship Id="rId10" Type="http://schemas.openxmlformats.org/officeDocument/2006/relationships/image" Target="../media/image262.jpg"/><Relationship Id="rId4" Type="http://schemas.openxmlformats.org/officeDocument/2006/relationships/audio" Target="../media/audio2.wav"/><Relationship Id="rId9" Type="http://schemas.openxmlformats.org/officeDocument/2006/relationships/image" Target="../media/image261.jp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image" Target="../media/image265.jpg"/><Relationship Id="rId11" Type="http://schemas.openxmlformats.org/officeDocument/2006/relationships/audio" Target="../media/audio2.wav"/><Relationship Id="rId5" Type="http://schemas.openxmlformats.org/officeDocument/2006/relationships/image" Target="../media/image264.jpg"/><Relationship Id="rId10" Type="http://schemas.openxmlformats.org/officeDocument/2006/relationships/image" Target="../media/image267.jpg"/><Relationship Id="rId4" Type="http://schemas.openxmlformats.org/officeDocument/2006/relationships/audio" Target="../media/audio2.wav"/><Relationship Id="rId9" Type="http://schemas.openxmlformats.org/officeDocument/2006/relationships/image" Target="../media/image266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image" Target="../media/image269.jpg"/><Relationship Id="rId5" Type="http://schemas.openxmlformats.org/officeDocument/2006/relationships/image" Target="../media/image26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70.jp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4.xml"/><Relationship Id="rId7" Type="http://schemas.openxmlformats.org/officeDocument/2006/relationships/image" Target="../media/image2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hyperlink" Target="file:///C:\www.saludmed.com\labsfisiologiaejercicio\composicioncorporal\LAB_H18-Porciento_Grasa.pdf" TargetMode="External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17.jp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nutricionyantropometricas\LAB_I22-Razon_Cintura-Cadera.pdf" TargetMode="External"/><Relationship Id="rId3" Type="http://schemas.openxmlformats.org/officeDocument/2006/relationships/notesSlide" Target="../notesSlides/notesSlide18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6" Type="http://schemas.openxmlformats.org/officeDocument/2006/relationships/image" Target="../media/image16.wmf"/><Relationship Id="rId11" Type="http://schemas.openxmlformats.org/officeDocument/2006/relationships/audio" Target="../media/audio2.wav"/><Relationship Id="rId5" Type="http://schemas.openxmlformats.org/officeDocument/2006/relationships/image" Target="../media/image272.jpg"/><Relationship Id="rId10" Type="http://schemas.openxmlformats.org/officeDocument/2006/relationships/image" Target="../media/image274.jpg"/><Relationship Id="rId4" Type="http://schemas.openxmlformats.org/officeDocument/2006/relationships/audio" Target="../media/audio2.wav"/><Relationship Id="rId9" Type="http://schemas.openxmlformats.org/officeDocument/2006/relationships/image" Target="../media/image273.jp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g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2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6" Type="http://schemas.openxmlformats.org/officeDocument/2006/relationships/hyperlink" Target="file:///C:\www.saludmed.com\labsfisiologiaejercicio\nutricionyantropometricas\LAB_I21-Peso_Ideal.pdf" TargetMode="External"/><Relationship Id="rId11" Type="http://schemas.openxmlformats.org/officeDocument/2006/relationships/audio" Target="../media/audio2.wav"/><Relationship Id="rId5" Type="http://schemas.openxmlformats.org/officeDocument/2006/relationships/image" Target="../media/image18.wmf"/><Relationship Id="rId10" Type="http://schemas.openxmlformats.org/officeDocument/2006/relationships/image" Target="../media/image277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g"/><Relationship Id="rId3" Type="http://schemas.openxmlformats.org/officeDocument/2006/relationships/notesSlide" Target="../notesSlides/notesSlide187.xml"/><Relationship Id="rId7" Type="http://schemas.openxmlformats.org/officeDocument/2006/relationships/hyperlink" Target="file:///C:\www.saludmed.com\labsfisiologiaejercicio\reposocardiovascular\LAB_D5-Frecuencia_Cardia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g"/><Relationship Id="rId3" Type="http://schemas.openxmlformats.org/officeDocument/2006/relationships/notesSlide" Target="../notesSlides/notesSlide188.xml"/><Relationship Id="rId7" Type="http://schemas.openxmlformats.org/officeDocument/2006/relationships/hyperlink" Target="file:///C:\www.saludmed.com\labsfisiologiaejercicio\reposocardiovascular\LAB_D6-Presion_Arteria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audio" Target="../media/audio2.wav"/><Relationship Id="rId5" Type="http://schemas.openxmlformats.org/officeDocument/2006/relationships/image" Target="../media/image280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audio" Target="../media/audio2.wav"/><Relationship Id="rId5" Type="http://schemas.openxmlformats.org/officeDocument/2006/relationships/image" Target="../media/image281.jpeg"/><Relationship Id="rId4" Type="http://schemas.openxmlformats.org/officeDocument/2006/relationships/audio" Target="../media/audio2.wav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91.xml"/><Relationship Id="rId7" Type="http://schemas.openxmlformats.org/officeDocument/2006/relationships/image" Target="../media/image18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image" Target="../media/image16.wmf"/><Relationship Id="rId11" Type="http://schemas.openxmlformats.org/officeDocument/2006/relationships/image" Target="../media/image285.jpg"/><Relationship Id="rId5" Type="http://schemas.openxmlformats.org/officeDocument/2006/relationships/image" Target="../media/image282.jpg"/><Relationship Id="rId10" Type="http://schemas.openxmlformats.org/officeDocument/2006/relationships/image" Target="../media/image284.jpg"/><Relationship Id="rId4" Type="http://schemas.openxmlformats.org/officeDocument/2006/relationships/audio" Target="../media/audio2.wav"/><Relationship Id="rId9" Type="http://schemas.openxmlformats.org/officeDocument/2006/relationships/image" Target="../media/image283.jp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2.xml"/><Relationship Id="rId7" Type="http://schemas.openxmlformats.org/officeDocument/2006/relationships/image" Target="../media/image28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3.xml"/><Relationship Id="rId7" Type="http://schemas.openxmlformats.org/officeDocument/2006/relationships/image" Target="../media/image2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4.xml"/><Relationship Id="rId7" Type="http://schemas.openxmlformats.org/officeDocument/2006/relationships/image" Target="../media/image28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audio" Target="../media/audio2.wav"/><Relationship Id="rId5" Type="http://schemas.openxmlformats.org/officeDocument/2006/relationships/image" Target="../media/image289.jpeg"/><Relationship Id="rId4" Type="http://schemas.openxmlformats.org/officeDocument/2006/relationships/audio" Target="../media/audio2.wav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6.xml"/><Relationship Id="rId7" Type="http://schemas.openxmlformats.org/officeDocument/2006/relationships/image" Target="../media/image2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audio" Target="../media/audio2.wav"/><Relationship Id="rId5" Type="http://schemas.openxmlformats.org/officeDocument/2006/relationships/image" Target="../media/image291.jpeg"/><Relationship Id="rId4" Type="http://schemas.openxmlformats.org/officeDocument/2006/relationships/audio" Target="../media/audio2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audio" Target="../media/audio2.wav"/><Relationship Id="rId5" Type="http://schemas.openxmlformats.org/officeDocument/2006/relationships/image" Target="../media/image292.jpeg"/><Relationship Id="rId4" Type="http://schemas.openxmlformats.org/officeDocument/2006/relationships/audio" Target="../media/audio2.wav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audio" Target="../media/audio2.wav"/><Relationship Id="rId5" Type="http://schemas.openxmlformats.org/officeDocument/2006/relationships/image" Target="../media/image293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6.jpg"/><Relationship Id="rId4" Type="http://schemas.openxmlformats.org/officeDocument/2006/relationships/audio" Target="../media/audio2.wav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audio" Target="../media/audio1.wav"/><Relationship Id="rId5" Type="http://schemas.openxmlformats.org/officeDocument/2006/relationships/image" Target="../media/image294.jpeg"/><Relationship Id="rId4" Type="http://schemas.openxmlformats.org/officeDocument/2006/relationships/audio" Target="../media/audio1.wav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6" Type="http://schemas.openxmlformats.org/officeDocument/2006/relationships/audio" Target="../media/audio2.wav"/><Relationship Id="rId5" Type="http://schemas.openxmlformats.org/officeDocument/2006/relationships/image" Target="../media/image295.jpeg"/><Relationship Id="rId4" Type="http://schemas.openxmlformats.org/officeDocument/2006/relationships/audio" Target="../media/audio2.wav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image" Target="../media/image18.wmf"/><Relationship Id="rId5" Type="http://schemas.openxmlformats.org/officeDocument/2006/relationships/image" Target="../media/image296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audio" Target="../media/audio2.wav"/><Relationship Id="rId5" Type="http://schemas.openxmlformats.org/officeDocument/2006/relationships/image" Target="../media/image297.jpeg"/><Relationship Id="rId4" Type="http://schemas.openxmlformats.org/officeDocument/2006/relationships/audio" Target="../media/audio2.wav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4.xml"/><Relationship Id="rId7" Type="http://schemas.openxmlformats.org/officeDocument/2006/relationships/image" Target="../media/image2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300.jpg"/><Relationship Id="rId5" Type="http://schemas.openxmlformats.org/officeDocument/2006/relationships/image" Target="../media/image299.jpg"/><Relationship Id="rId4" Type="http://schemas.openxmlformats.org/officeDocument/2006/relationships/audio" Target="../media/audio2.wav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6.xml"/><Relationship Id="rId7" Type="http://schemas.openxmlformats.org/officeDocument/2006/relationships/image" Target="../media/image30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30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1.wav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8.xml"/><Relationship Id="rId7" Type="http://schemas.openxmlformats.org/officeDocument/2006/relationships/image" Target="../media/image3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0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7.jpg"/><Relationship Id="rId4" Type="http://schemas.openxmlformats.org/officeDocument/2006/relationships/audio" Target="../media/audio2.wav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6" Type="http://schemas.openxmlformats.org/officeDocument/2006/relationships/audio" Target="../media/audio2.wav"/><Relationship Id="rId5" Type="http://schemas.openxmlformats.org/officeDocument/2006/relationships/image" Target="../media/image305.jpeg"/><Relationship Id="rId4" Type="http://schemas.openxmlformats.org/officeDocument/2006/relationships/audio" Target="../media/audio2.wav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notesSlide" Target="../notesSlides/notesSlide211.xml"/><Relationship Id="rId7" Type="http://schemas.openxmlformats.org/officeDocument/2006/relationships/image" Target="../media/image3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audio" Target="../media/audio2.wav"/><Relationship Id="rId5" Type="http://schemas.openxmlformats.org/officeDocument/2006/relationships/image" Target="../media/image308.jpeg"/><Relationship Id="rId4" Type="http://schemas.openxmlformats.org/officeDocument/2006/relationships/audio" Target="../media/audio2.wav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g"/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30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11.jp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312.jpe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notesSlide" Target="../notesSlides/notesSlide215.xml"/><Relationship Id="rId7" Type="http://schemas.openxmlformats.org/officeDocument/2006/relationships/image" Target="../media/image3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jpeg"/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16.wmf"/><Relationship Id="rId5" Type="http://schemas.openxmlformats.org/officeDocument/2006/relationships/image" Target="../media/image315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17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g"/><Relationship Id="rId3" Type="http://schemas.openxmlformats.org/officeDocument/2006/relationships/notesSlide" Target="../notesSlides/notesSlide217.xml"/><Relationship Id="rId7" Type="http://schemas.openxmlformats.org/officeDocument/2006/relationships/image" Target="../media/image3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318.jpg"/><Relationship Id="rId11" Type="http://schemas.openxmlformats.org/officeDocument/2006/relationships/audio" Target="../media/audio2.wav"/><Relationship Id="rId5" Type="http://schemas.openxmlformats.org/officeDocument/2006/relationships/image" Target="../media/image18.wmf"/><Relationship Id="rId10" Type="http://schemas.openxmlformats.org/officeDocument/2006/relationships/image" Target="../media/image321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18.xml"/><Relationship Id="rId7" Type="http://schemas.openxmlformats.org/officeDocument/2006/relationships/image" Target="../media/image3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322.jpg"/><Relationship Id="rId5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324.jp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g"/><Relationship Id="rId3" Type="http://schemas.openxmlformats.org/officeDocument/2006/relationships/notesSlide" Target="../notesSlides/notesSlide219.xml"/><Relationship Id="rId7" Type="http://schemas.openxmlformats.org/officeDocument/2006/relationships/image" Target="../media/image3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325.jpeg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jpg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3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3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33.jpg"/><Relationship Id="rId4" Type="http://schemas.openxmlformats.org/officeDocument/2006/relationships/audio" Target="../media/audio2.wav"/><Relationship Id="rId9" Type="http://schemas.openxmlformats.org/officeDocument/2006/relationships/image" Target="../media/image332.jp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335.jpg"/><Relationship Id="rId11" Type="http://schemas.openxmlformats.org/officeDocument/2006/relationships/audio" Target="../media/audio2.wav"/><Relationship Id="rId5" Type="http://schemas.openxmlformats.org/officeDocument/2006/relationships/image" Target="../media/image334.jpg"/><Relationship Id="rId10" Type="http://schemas.openxmlformats.org/officeDocument/2006/relationships/image" Target="../media/image337.jpg"/><Relationship Id="rId4" Type="http://schemas.openxmlformats.org/officeDocument/2006/relationships/audio" Target="../media/audio2.wav"/><Relationship Id="rId9" Type="http://schemas.openxmlformats.org/officeDocument/2006/relationships/image" Target="../media/image336.jp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g"/><Relationship Id="rId3" Type="http://schemas.openxmlformats.org/officeDocument/2006/relationships/notesSlide" Target="../notesSlides/notesSlide223.xml"/><Relationship Id="rId7" Type="http://schemas.openxmlformats.org/officeDocument/2006/relationships/image" Target="../media/image3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41.jpg"/><Relationship Id="rId4" Type="http://schemas.openxmlformats.org/officeDocument/2006/relationships/audio" Target="../media/audio2.wav"/><Relationship Id="rId9" Type="http://schemas.openxmlformats.org/officeDocument/2006/relationships/image" Target="../media/image340.jp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g"/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342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18.wmf"/><Relationship Id="rId11" Type="http://schemas.openxmlformats.org/officeDocument/2006/relationships/image" Target="../media/image346.jpg"/><Relationship Id="rId5" Type="http://schemas.openxmlformats.org/officeDocument/2006/relationships/image" Target="../media/image16.wmf"/><Relationship Id="rId10" Type="http://schemas.openxmlformats.org/officeDocument/2006/relationships/image" Target="../media/image345.jpg"/><Relationship Id="rId4" Type="http://schemas.openxmlformats.org/officeDocument/2006/relationships/audio" Target="../media/audio2.wav"/><Relationship Id="rId9" Type="http://schemas.openxmlformats.org/officeDocument/2006/relationships/image" Target="../media/image344.jp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3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347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image" Target="../media/image349.jp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g"/><Relationship Id="rId3" Type="http://schemas.openxmlformats.org/officeDocument/2006/relationships/notesSlide" Target="../notesSlides/notesSlide226.xml"/><Relationship Id="rId7" Type="http://schemas.openxmlformats.org/officeDocument/2006/relationships/image" Target="../media/image3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2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audio" Target="../media/audio2.wav"/><Relationship Id="rId5" Type="http://schemas.openxmlformats.org/officeDocument/2006/relationships/image" Target="../media/image353.jpeg"/><Relationship Id="rId4" Type="http://schemas.openxmlformats.org/officeDocument/2006/relationships/audio" Target="../media/audio2.wav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jpg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6" Type="http://schemas.openxmlformats.org/officeDocument/2006/relationships/image" Target="../media/image354.jpg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6.jp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jp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357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audio" Target="../media/audio2.wav"/><Relationship Id="rId5" Type="http://schemas.openxmlformats.org/officeDocument/2006/relationships/image" Target="../media/image359.jpeg"/><Relationship Id="rId4" Type="http://schemas.openxmlformats.org/officeDocument/2006/relationships/audio" Target="../media/audio2.wav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6" Type="http://schemas.openxmlformats.org/officeDocument/2006/relationships/audio" Target="../media/audio1.wav"/><Relationship Id="rId5" Type="http://schemas.openxmlformats.org/officeDocument/2006/relationships/image" Target="../media/image360.jpg"/><Relationship Id="rId4" Type="http://schemas.openxmlformats.org/officeDocument/2006/relationships/audio" Target="../media/audio1.wav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32.xml"/><Relationship Id="rId7" Type="http://schemas.openxmlformats.org/officeDocument/2006/relationships/image" Target="../media/image3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1.wav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jpg"/><Relationship Id="rId3" Type="http://schemas.openxmlformats.org/officeDocument/2006/relationships/notesSlide" Target="../notesSlides/notesSlide23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34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63.jp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jpg"/><Relationship Id="rId3" Type="http://schemas.openxmlformats.org/officeDocument/2006/relationships/notesSlide" Target="../notesSlides/notesSlide23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23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16.wmf"/><Relationship Id="rId11" Type="http://schemas.openxmlformats.org/officeDocument/2006/relationships/audio" Target="../media/audio2.wav"/><Relationship Id="rId5" Type="http://schemas.openxmlformats.org/officeDocument/2006/relationships/image" Target="../media/image365.jpg"/><Relationship Id="rId10" Type="http://schemas.openxmlformats.org/officeDocument/2006/relationships/image" Target="../media/image177.wmf"/><Relationship Id="rId4" Type="http://schemas.openxmlformats.org/officeDocument/2006/relationships/audio" Target="../media/audio2.wav"/><Relationship Id="rId9" Type="http://schemas.openxmlformats.org/officeDocument/2006/relationships/image" Target="../media/image176.wmf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3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66.jpg"/><Relationship Id="rId4" Type="http://schemas.openxmlformats.org/officeDocument/2006/relationships/audio" Target="../media/audio2.wav"/><Relationship Id="rId9" Type="http://schemas.openxmlformats.org/officeDocument/2006/relationships/image" Target="../media/image177.wmf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g"/><Relationship Id="rId3" Type="http://schemas.openxmlformats.org/officeDocument/2006/relationships/notesSlide" Target="../notesSlides/notesSlide238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audio" Target="../media/audio2.wav"/><Relationship Id="rId5" Type="http://schemas.openxmlformats.org/officeDocument/2006/relationships/image" Target="../media/image368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audio" Target="../media/audio1.wav"/><Relationship Id="rId5" Type="http://schemas.openxmlformats.org/officeDocument/2006/relationships/image" Target="../media/image369.jpg"/><Relationship Id="rId4" Type="http://schemas.openxmlformats.org/officeDocument/2006/relationships/audio" Target="../media/audio1.wav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audio" Target="../media/audio1.wav"/><Relationship Id="rId5" Type="http://schemas.openxmlformats.org/officeDocument/2006/relationships/image" Target="../media/image370.jpg"/><Relationship Id="rId4" Type="http://schemas.openxmlformats.org/officeDocument/2006/relationships/audio" Target="../media/audio1.wav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42.xml"/><Relationship Id="rId7" Type="http://schemas.openxmlformats.org/officeDocument/2006/relationships/image" Target="../media/image3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g"/><Relationship Id="rId3" Type="http://schemas.openxmlformats.org/officeDocument/2006/relationships/notesSlide" Target="../notesSlides/notesSlide24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g"/><Relationship Id="rId3" Type="http://schemas.openxmlformats.org/officeDocument/2006/relationships/notesSlide" Target="../notesSlides/notesSlide244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jpg"/><Relationship Id="rId3" Type="http://schemas.openxmlformats.org/officeDocument/2006/relationships/notesSlide" Target="../notesSlides/notesSlide24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46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18.wmf"/><Relationship Id="rId11" Type="http://schemas.openxmlformats.org/officeDocument/2006/relationships/audio" Target="../media/audio3.wav"/><Relationship Id="rId5" Type="http://schemas.openxmlformats.org/officeDocument/2006/relationships/image" Target="../media/image16.wmf"/><Relationship Id="rId10" Type="http://schemas.openxmlformats.org/officeDocument/2006/relationships/image" Target="../media/image375.jpg"/><Relationship Id="rId4" Type="http://schemas.openxmlformats.org/officeDocument/2006/relationships/audio" Target="../media/audio3.wav"/><Relationship Id="rId9" Type="http://schemas.openxmlformats.org/officeDocument/2006/relationships/image" Target="../media/image177.wmf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47.xml"/><Relationship Id="rId7" Type="http://schemas.openxmlformats.org/officeDocument/2006/relationships/image" Target="../media/image3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3.wav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48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77.jp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jpg"/><Relationship Id="rId3" Type="http://schemas.openxmlformats.org/officeDocument/2006/relationships/notesSlide" Target="../notesSlides/notesSlide249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g"/><Relationship Id="rId3" Type="http://schemas.openxmlformats.org/officeDocument/2006/relationships/notesSlide" Target="../notesSlides/notesSlide25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jpg"/><Relationship Id="rId3" Type="http://schemas.openxmlformats.org/officeDocument/2006/relationships/notesSlide" Target="../notesSlides/notesSlide25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18.wmf"/><Relationship Id="rId5" Type="http://schemas.openxmlformats.org/officeDocument/2006/relationships/image" Target="../media/image9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52.xml"/><Relationship Id="rId7" Type="http://schemas.openxmlformats.org/officeDocument/2006/relationships/image" Target="../media/image38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jpg"/><Relationship Id="rId3" Type="http://schemas.openxmlformats.org/officeDocument/2006/relationships/notesSlide" Target="../notesSlides/notesSlide253.xml"/><Relationship Id="rId7" Type="http://schemas.openxmlformats.org/officeDocument/2006/relationships/image" Target="../media/image3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6" Type="http://schemas.openxmlformats.org/officeDocument/2006/relationships/image" Target="../media/image38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g"/><Relationship Id="rId3" Type="http://schemas.openxmlformats.org/officeDocument/2006/relationships/notesSlide" Target="../notesSlides/notesSlide255.xml"/><Relationship Id="rId7" Type="http://schemas.openxmlformats.org/officeDocument/2006/relationships/image" Target="../media/image3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6" Type="http://schemas.openxmlformats.org/officeDocument/2006/relationships/audio" Target="../media/audio1.wav"/><Relationship Id="rId5" Type="http://schemas.openxmlformats.org/officeDocument/2006/relationships/image" Target="../media/image386.jpeg"/><Relationship Id="rId4" Type="http://schemas.openxmlformats.org/officeDocument/2006/relationships/audio" Target="../media/audio1.wav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6" Type="http://schemas.openxmlformats.org/officeDocument/2006/relationships/audio" Target="../media/audio1.wav"/><Relationship Id="rId5" Type="http://schemas.openxmlformats.org/officeDocument/2006/relationships/image" Target="../media/image387.jpeg"/><Relationship Id="rId4" Type="http://schemas.openxmlformats.org/officeDocument/2006/relationships/audio" Target="../media/audio1.wav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6" Type="http://schemas.openxmlformats.org/officeDocument/2006/relationships/audio" Target="../media/audio1.wav"/><Relationship Id="rId5" Type="http://schemas.openxmlformats.org/officeDocument/2006/relationships/image" Target="../media/image388.jpeg"/><Relationship Id="rId4" Type="http://schemas.openxmlformats.org/officeDocument/2006/relationships/audio" Target="../media/audio1.wav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9.xml"/><Relationship Id="rId7" Type="http://schemas.openxmlformats.org/officeDocument/2006/relationships/image" Target="../media/image3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6" Type="http://schemas.openxmlformats.org/officeDocument/2006/relationships/image" Target="../media/image390.jpeg"/><Relationship Id="rId5" Type="http://schemas.openxmlformats.org/officeDocument/2006/relationships/image" Target="../media/image389.jpeg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2.jpeg"/><Relationship Id="rId5" Type="http://schemas.openxmlformats.org/officeDocument/2006/relationships/hyperlink" Target="http://www.pysc.org/resources/documents/FitnessMeasuresandHealthOutcomesinYouth.pdf" TargetMode="External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wmf"/><Relationship Id="rId5" Type="http://schemas.openxmlformats.org/officeDocument/2006/relationships/image" Target="../media/image1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50.ti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3.wav"/><Relationship Id="rId5" Type="http://schemas.openxmlformats.org/officeDocument/2006/relationships/image" Target="../media/image56.jpe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58.jpg"/><Relationship Id="rId5" Type="http://schemas.openxmlformats.org/officeDocument/2006/relationships/hyperlink" Target="http://ijomeh.eu/pdf-2413-2457?filename=A%20systematic%20review%20to.pdf" TargetMode="Externa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9.jpg"/><Relationship Id="rId5" Type="http://schemas.openxmlformats.org/officeDocument/2006/relationships/hyperlink" Target="http://www.aulamedica.es/nh/pdf/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g"/><Relationship Id="rId5" Type="http://schemas.openxmlformats.org/officeDocument/2006/relationships/hyperlink" Target="http://www.jneb.org/article/S1499-4046(13)00118-8/pdf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1.jpg"/><Relationship Id="rId5" Type="http://schemas.openxmlformats.org/officeDocument/2006/relationships/hyperlink" Target="http://facta.junis.ni.ac.rs/pe/pe201302/pe201302-02.pdf" TargetMode="Externa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2.jpg"/><Relationship Id="rId5" Type="http://schemas.openxmlformats.org/officeDocument/2006/relationships/hyperlink" Target="http://www.redalyc.org/pdf/3092/309226774003.pdf" TargetMode="Externa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65.jpg"/><Relationship Id="rId5" Type="http://schemas.openxmlformats.org/officeDocument/2006/relationships/hyperlink" Target="http://www.dsnm.univr.it/documenti/OccorrenzaIns/matdid/matdid182478.pdf" TargetMode="Externa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3.wav"/><Relationship Id="rId5" Type="http://schemas.openxmlformats.org/officeDocument/2006/relationships/image" Target="../media/image68.jpe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1.wav"/><Relationship Id="rId5" Type="http://schemas.openxmlformats.org/officeDocument/2006/relationships/image" Target="../media/image69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70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3.wav"/><Relationship Id="rId5" Type="http://schemas.openxmlformats.org/officeDocument/2006/relationships/image" Target="../media/image72.jpe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73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audio" Target="../media/audio2.wav"/><Relationship Id="rId5" Type="http://schemas.openxmlformats.org/officeDocument/2006/relationships/image" Target="../media/image75.jpe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84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6.wmf"/><Relationship Id="rId5" Type="http://schemas.openxmlformats.org/officeDocument/2006/relationships/image" Target="../media/image87.jp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9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93.jpg"/><Relationship Id="rId11" Type="http://schemas.openxmlformats.org/officeDocument/2006/relationships/audio" Target="../media/audio2.wav"/><Relationship Id="rId5" Type="http://schemas.openxmlformats.org/officeDocument/2006/relationships/image" Target="../media/image92.jpg"/><Relationship Id="rId10" Type="http://schemas.openxmlformats.org/officeDocument/2006/relationships/image" Target="../media/image96.wmf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7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8.wmf"/><Relationship Id="rId5" Type="http://schemas.openxmlformats.org/officeDocument/2006/relationships/image" Target="../media/image99.jp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8.wmf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101.jpeg"/><Relationship Id="rId5" Type="http://schemas.openxmlformats.org/officeDocument/2006/relationships/slide" Target="slide117.xml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102.pn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4.wav"/><Relationship Id="rId5" Type="http://schemas.openxmlformats.org/officeDocument/2006/relationships/image" Target="../media/image103.png"/><Relationship Id="rId4" Type="http://schemas.openxmlformats.org/officeDocument/2006/relationships/audio" Target="../media/audio4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107.pn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audio" Target="../media/audio2.wav"/><Relationship Id="rId5" Type="http://schemas.openxmlformats.org/officeDocument/2006/relationships/image" Target="../media/image108.pn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109.jpg"/><Relationship Id="rId5" Type="http://schemas.openxmlformats.org/officeDocument/2006/relationships/image" Target="../media/image18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image" Target="../media/image112.pn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1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14.pn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1.wav"/><Relationship Id="rId5" Type="http://schemas.openxmlformats.org/officeDocument/2006/relationships/image" Target="../media/image119.jp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20.pn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121.pn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122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23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124.png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8.wmf"/><Relationship Id="rId5" Type="http://schemas.openxmlformats.org/officeDocument/2006/relationships/image" Target="../media/image127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28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8.wmf"/><Relationship Id="rId5" Type="http://schemas.openxmlformats.org/officeDocument/2006/relationships/image" Target="../media/image129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30.pn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1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18.wmf"/><Relationship Id="rId5" Type="http://schemas.openxmlformats.org/officeDocument/2006/relationships/image" Target="../media/image131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33.pn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134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35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36.pn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13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12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14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16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/>
              <a:t>articulos</a:t>
            </a:r>
            <a:r>
              <a:rPr lang="es-PR" altLang="es-PR" sz="1700" b="1" i="1" dirty="0"/>
              <a:t>/</a:t>
            </a:r>
            <a:r>
              <a:rPr lang="es-PR" altLang="es-PR" sz="1700" b="1" i="1" dirty="0" err="1"/>
              <a:t>Fisiologia_del_Ejercicio</a:t>
            </a:r>
            <a:r>
              <a:rPr lang="es-PR" altLang="es-PR" sz="1700" b="1" i="1" dirty="0"/>
              <a:t>/Pruebas_Apt-Fisica_Campo_Facil.html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5" y="1195388"/>
            <a:ext cx="3839686" cy="240814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92458"/>
            <a:ext cx="3600400" cy="26542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8" y="969900"/>
            <a:ext cx="1644418" cy="27710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0" y="4762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APTITUD FÍSICA – </a:t>
            </a:r>
            <a:r>
              <a:rPr lang="es-PR" altLang="es-PR" sz="270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EVALUACIONES DE: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9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Campo, Laboratorio y Campo-Laboratorio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51"/>
            <a:ext cx="9144000" cy="4601661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 - Módulos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http://www.saludmed.com/ejercicio/contenido/Modulos_HPER-4308.html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1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276600" y="85348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352800" y="1955304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12" name="Picture 12" descr="ObsMan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7" y="491836"/>
            <a:ext cx="2268538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946969" y="3088854"/>
            <a:ext cx="24432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Estatura/talla</a:t>
            </a:r>
          </a:p>
        </p:txBody>
      </p:sp>
      <p:pic>
        <p:nvPicPr>
          <p:cNvPr id="1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46969" y="3698454"/>
            <a:ext cx="68772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liso/magro (masa corporal activa)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vs. peso graso</a:t>
            </a: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63887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46969" y="4574754"/>
            <a:ext cx="555953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total (masa corporal total)</a:t>
            </a:r>
          </a:p>
        </p:txBody>
      </p:sp>
      <p:pic>
        <p:nvPicPr>
          <p:cNvPr id="20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450912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46969" y="5184354"/>
            <a:ext cx="6729663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Tipos físicos (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endomorfo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ectomorfo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mesomorfo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5101901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923157" y="6098754"/>
            <a:ext cx="607570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Fluidos/líquidos (agua) vs. sólidos</a:t>
            </a:r>
          </a:p>
        </p:txBody>
      </p:sp>
      <p:pic>
        <p:nvPicPr>
          <p:cNvPr id="24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128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495677"/>
      </p:ext>
    </p:ext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2132" y="2492077"/>
            <a:ext cx="784702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La estatura la determinan los factores genéticos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49207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132" y="3140968"/>
            <a:ext cx="790633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El peso magro puede desarrollarse mediante 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ejercicios generales para desarrollo muscular,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 través de un programa de ejercicios con pesas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07469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768815" y="658514"/>
            <a:ext cx="6051657" cy="4662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60903" y="1344314"/>
            <a:ext cx="452335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4136967" y="1877714"/>
            <a:ext cx="331236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42132" y="4437112"/>
            <a:ext cx="741901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tipos físicos los determina también hasta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cierto grado la herencia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4193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2132" y="5400740"/>
            <a:ext cx="78630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peso total del individuo puede ser modificado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mediante los cambios en el balance calórico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(ingesta calórica vs. gasto calórico)</a:t>
            </a: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ri-sf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" y="431501"/>
            <a:ext cx="2133600" cy="182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342926"/>
      </p:ext>
    </p:ext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95536" y="764704"/>
            <a:ext cx="8280920" cy="52286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691680" y="5739234"/>
            <a:ext cx="5805777" cy="6420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DESTREZAS</a:t>
            </a:r>
          </a:p>
        </p:txBody>
      </p:sp>
      <p:pic>
        <p:nvPicPr>
          <p:cNvPr id="4" name="Picture 4" descr="Ten-Ba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6737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3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550863" y="1057672"/>
            <a:ext cx="7788275" cy="495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FÍSiCA:</a:t>
            </a: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323528" y="1819672"/>
            <a:ext cx="842493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las Destrezas -</a:t>
            </a:r>
          </a:p>
        </p:txBody>
      </p:sp>
      <p:sp>
        <p:nvSpPr>
          <p:cNvPr id="9" name="Oval 8"/>
          <p:cNvSpPr/>
          <p:nvPr/>
        </p:nvSpPr>
        <p:spPr>
          <a:xfrm>
            <a:off x="1232520" y="4189098"/>
            <a:ext cx="2907432" cy="1616166"/>
          </a:xfrm>
          <a:prstGeom prst="ellipse">
            <a:avLst/>
          </a:prstGeom>
          <a:solidFill>
            <a:srgbClr val="00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08432" y="4701170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sp>
        <p:nvSpPr>
          <p:cNvPr id="11" name="Oval 10"/>
          <p:cNvSpPr/>
          <p:nvPr/>
        </p:nvSpPr>
        <p:spPr>
          <a:xfrm>
            <a:off x="5048944" y="2996952"/>
            <a:ext cx="2907432" cy="1616166"/>
          </a:xfrm>
          <a:prstGeom prst="ellipse">
            <a:avLst/>
          </a:prstGeom>
          <a:solidFill>
            <a:srgbClr val="00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624856" y="3509024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</a:p>
        </p:txBody>
      </p:sp>
      <p:sp>
        <p:nvSpPr>
          <p:cNvPr id="13" name="Oval 12"/>
          <p:cNvSpPr/>
          <p:nvPr/>
        </p:nvSpPr>
        <p:spPr>
          <a:xfrm>
            <a:off x="107504" y="3036970"/>
            <a:ext cx="2907432" cy="1616166"/>
          </a:xfrm>
          <a:prstGeom prst="ellipse">
            <a:avLst/>
          </a:prstGeom>
          <a:solidFill>
            <a:srgbClr val="66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0973" y="3509024"/>
            <a:ext cx="1800493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</a:p>
        </p:txBody>
      </p:sp>
      <p:sp>
        <p:nvSpPr>
          <p:cNvPr id="17" name="Oval 16"/>
          <p:cNvSpPr/>
          <p:nvPr/>
        </p:nvSpPr>
        <p:spPr>
          <a:xfrm>
            <a:off x="6129064" y="4077072"/>
            <a:ext cx="2907432" cy="1616166"/>
          </a:xfrm>
          <a:prstGeom prst="ellipse">
            <a:avLst/>
          </a:prstGeom>
          <a:solidFill>
            <a:srgbClr val="FF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636851" y="4589144"/>
            <a:ext cx="1891865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sp>
        <p:nvSpPr>
          <p:cNvPr id="19" name="Oval 18"/>
          <p:cNvSpPr/>
          <p:nvPr/>
        </p:nvSpPr>
        <p:spPr>
          <a:xfrm>
            <a:off x="2528664" y="2964962"/>
            <a:ext cx="2907432" cy="1616166"/>
          </a:xfrm>
          <a:prstGeom prst="ellipse">
            <a:avLst/>
          </a:prstGeom>
          <a:solidFill>
            <a:srgbClr val="CC00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43000"/>
              </a:srgbClr>
            </a:outerShdw>
            <a:reflection stA="3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649324" y="3509024"/>
            <a:ext cx="2666114" cy="56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</a:t>
            </a:r>
            <a:r>
              <a:rPr lang="en-US" altLang="es-P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07904" y="4117090"/>
            <a:ext cx="2907432" cy="1616166"/>
          </a:xfrm>
          <a:prstGeom prst="ellipse">
            <a:avLst/>
          </a:prstGeom>
          <a:solidFill>
            <a:srgbClr val="FF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82352" y="4365104"/>
            <a:ext cx="2158540" cy="113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ctr">
              <a:lnSpc>
                <a:spcPct val="110000"/>
              </a:lnSpc>
            </a:pPr>
            <a:r>
              <a:rPr lang="en-US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altLang="es-P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4283968" y="765448"/>
            <a:ext cx="4495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4"/>
          <p:cNvSpPr>
            <a:spLocks noChangeArrowheads="1" noChangeShapeType="1" noTextEdit="1"/>
          </p:cNvSpPr>
          <p:nvPr/>
        </p:nvSpPr>
        <p:spPr bwMode="auto">
          <a:xfrm>
            <a:off x="4283968" y="1679848"/>
            <a:ext cx="43053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DESTREZAS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81000" y="2483018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son importantes para el éxito en actividades de destrezas y eventos atléticos; se incluyen, tradicionalmente, la agilidad, balance, coordinación, potencia, reacción al tiempo y </a:t>
            </a:r>
            <a:r>
              <a:rPr lang="es-PR" altLang="es-P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rapidéz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" y="401365"/>
            <a:ext cx="3528392" cy="22521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6169" y="3591014"/>
            <a:ext cx="853631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Es la Capacidad de los Músculos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para Funcionar Armoniosamente,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Eficientemente, de donde Resulta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un Movimiento Muscular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Suave y Coordinado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62500" y="854968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62500" y="2226568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MOTORA</a:t>
            </a:r>
          </a:p>
        </p:txBody>
      </p:sp>
      <p:pic>
        <p:nvPicPr>
          <p:cNvPr id="6" name="Picture 5" descr="ChilKi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8837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2" y="4401686"/>
            <a:ext cx="871905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Combinar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Movimientos Musculares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en una Forma Suelta y Eficiente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91880" y="1905000"/>
            <a:ext cx="5256584" cy="10199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COORDINACIÓN</a:t>
            </a:r>
          </a:p>
        </p:txBody>
      </p:sp>
      <p:pic>
        <p:nvPicPr>
          <p:cNvPr id="4" name="Picture 4" descr="Rhythm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5186"/>
            <a:ext cx="3230563" cy="4038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2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9087" y="4514344"/>
            <a:ext cx="74799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La Habilidad para Controlar el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Cuerpo durante Actividades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que Requieren Equilibrio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024064" y="2226568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BALANCE</a:t>
            </a:r>
          </a:p>
        </p:txBody>
      </p:sp>
      <p:pic>
        <p:nvPicPr>
          <p:cNvPr id="4" name="Picture 4" descr="BBean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5" y="130634"/>
            <a:ext cx="3267877" cy="439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25953"/>
      </p:ext>
    </p:extLst>
  </p:cSld>
  <p:clrMapOvr>
    <a:masterClrMapping/>
  </p:clrMapOvr>
  <p:transition spd="slow">
    <p:pull/>
    <p:sndAc>
      <p:stSnd>
        <p:snd r:embed="rId4" name="breeze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5137720" y="2127518"/>
            <a:ext cx="3610744" cy="7200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AGILIDAD</a:t>
            </a:r>
          </a:p>
        </p:txBody>
      </p:sp>
      <p:pic>
        <p:nvPicPr>
          <p:cNvPr id="4" name="Picture 4" descr="Rugby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28974"/>
            <a:ext cx="5220072" cy="4174245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29808" y="4257670"/>
            <a:ext cx="793518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Cambiar la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Posición del Cuerpo con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 Rapidez y Soltura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6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2989" y="4401686"/>
            <a:ext cx="880882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Colocar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el Cuerpo o un Objeto en Donde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se Desea que esté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27984" y="1988840"/>
            <a:ext cx="4248472" cy="8039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PRECISIÓN</a:t>
            </a:r>
          </a:p>
        </p:txBody>
      </p:sp>
      <p:pic>
        <p:nvPicPr>
          <p:cNvPr id="4" name="Picture 4" descr="Pitchr1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6" y="807739"/>
            <a:ext cx="4035756" cy="3501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0096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8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352800" y="136321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MOTORA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29000" y="2811016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9326" y="4442301"/>
            <a:ext cx="792717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Específico para la actividad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4509120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09326" y="5509101"/>
            <a:ext cx="69429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No puede ser entrenado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5577507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ickSc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216"/>
            <a:ext cx="26336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13736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16016" y="15156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POTENCIA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54116" y="28110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OlipW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8" y="613231"/>
            <a:ext cx="4267200" cy="39417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9965" y="4554994"/>
            <a:ext cx="856439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un Músculo para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Ejercer una Fuerza o Movimiento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Máximo en el Menor Tiempo Posible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8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442842"/>
            <a:ext cx="434766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con pesas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275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5576442"/>
            <a:ext cx="448712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isocinético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766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581400" y="1098848"/>
            <a:ext cx="5181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POTENCIA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657600" y="2013248"/>
            <a:ext cx="5181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269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12813" y="4471542"/>
            <a:ext cx="481574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pliométricos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17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19842"/>
            <a:ext cx="2804833" cy="3523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563116"/>
            <a:ext cx="4368800" cy="3009900"/>
          </a:xfrm>
          <a:prstGeom prst="rect">
            <a:avLst/>
          </a:prstGeom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762500" y="926976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762500" y="2298576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ANAERÓBICA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6746" y="3573016"/>
            <a:ext cx="8350364" cy="29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La Habilidad del Cuerpo para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Llevar a cabo un Movimiento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a una alta Intensidad y Velocidad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en donde la fuente Principal de Energía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 se provee con un suministro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de Oxígeno Insuficiente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576192" y="1093639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99992" y="2770039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47044" y="4050358"/>
            <a:ext cx="2820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17172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59632" y="5395863"/>
            <a:ext cx="36679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Explosividad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50202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78542" y="4243551"/>
            <a:ext cx="2537874" cy="5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90" y="4163196"/>
            <a:ext cx="61876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tartS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" y="652091"/>
            <a:ext cx="4214546" cy="313937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801664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2907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0804" y="3940845"/>
            <a:ext cx="79076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repetidos cortos a una alta</a:t>
            </a:r>
          </a:p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 y velocidad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394471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805" y="5055567"/>
            <a:ext cx="7773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a </a:t>
            </a:r>
            <a:r>
              <a:rPr lang="es-PR" altLang="es-PR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intérvalos</a:t>
            </a:r>
            <a:endParaRPr lang="es-PR" altLang="es-PR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01975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40805" y="5847655"/>
            <a:ext cx="6971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en circuito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8118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urdle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" y="646107"/>
            <a:ext cx="4038600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4576192" y="842392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4728592" y="23622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MÉTODO DE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451992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4652392" y="29718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5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5" y="1186296"/>
            <a:ext cx="4343400" cy="28575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762500" y="2132856"/>
            <a:ext cx="3985964" cy="8640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ESTABILIDAD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3975" y="4433161"/>
            <a:ext cx="8742521" cy="15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los Huesos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Coyunturas de Soportar las Tensiones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de Movimientos Fuertes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20281" y="75748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83768" y="1191665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08351" y="2438296"/>
            <a:ext cx="798413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Categorizar a los evaluados, con el propósito de efectuar un escogido selecto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4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908351" y="3808265"/>
            <a:ext cx="809163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 efectividad de un programa de entrenamiento o esfuerzo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0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914140" y="4562433"/>
            <a:ext cx="783432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seguimiento a la efectividad de la ejecutoria atlética a lo largo de un 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5014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14140" y="3230384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Predicción de ejecutorias prospectivas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321257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08352" y="1862634"/>
            <a:ext cx="758893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fortalezas y debilidades fisiológicas</a:t>
            </a: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14140" y="5415801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 las dosis de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3548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8" y="404664"/>
            <a:ext cx="2269806" cy="15132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68760"/>
            <a:ext cx="8763000" cy="436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0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5" y="476672"/>
            <a:ext cx="1616665" cy="1091001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10207" y="6021090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7164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1331639" y="1628602"/>
            <a:ext cx="6012161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EL ENTRENADOR PERSONAL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484784" y="76507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2448271" y="1125116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2315062"/>
            <a:ext cx="650745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 de las mediciones: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246238" y="4077072"/>
            <a:ext cx="7502226" cy="19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adaptaciones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mofofuncionales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inherentes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crónico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través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que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encuentra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cliente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previamente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planificado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545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246238" y="2780928"/>
            <a:ext cx="7502226" cy="1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profesional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desarrollar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efectivo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apropiado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cliente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93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" y="525193"/>
            <a:ext cx="2255735" cy="2255735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66768" y="287964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Informar sobre el estado de aptitud física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28796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66769" y="3528532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Planificar un programa de ejercicios individualizado</a:t>
            </a: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4853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66769" y="4122406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grado de logro de las metas de entrena</a:t>
            </a: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104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6769" y="4780192"/>
            <a:ext cx="75520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el progreso del programa de ejercicio</a:t>
            </a: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7464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2123728" y="836712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</a:p>
        </p:txBody>
      </p:sp>
      <p:sp>
        <p:nvSpPr>
          <p:cNvPr id="30" name="WordArt 7"/>
          <p:cNvSpPr>
            <a:spLocks noChangeArrowheads="1" noChangeShapeType="1" noTextEdit="1"/>
          </p:cNvSpPr>
          <p:nvPr/>
        </p:nvSpPr>
        <p:spPr bwMode="auto">
          <a:xfrm>
            <a:off x="2843808" y="1916832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OBJETIVOS -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66768" y="539202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Motivar a los participantes del programa</a:t>
            </a: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392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66769" y="6040915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nivel de éxito del programa de aptitud física</a:t>
            </a:r>
          </a:p>
        </p:txBody>
      </p:sp>
      <p:pic>
        <p:nvPicPr>
          <p:cNvPr id="3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10785" y="314096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Clasificar las personas en categorías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10786" y="3789859"/>
            <a:ext cx="70711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la capacidad física de un empleado</a:t>
            </a: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7466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10785" y="4383733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Desarrollar normas y escalas a base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porcentil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43659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720458"/>
            <a:ext cx="1925913" cy="2226837"/>
          </a:xfrm>
          <a:prstGeom prst="rect">
            <a:avLst/>
          </a:prstGeom>
        </p:spPr>
      </p:pic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2267743" y="1027029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2987823" y="2107149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OBJETIVOS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8"/>
            <a:ext cx="2141649" cy="1427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35142"/>
            <a:ext cx="2880320" cy="1446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268252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0" name="chimes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2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740"/>
            <a:ext cx="3049440" cy="199918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275856" y="908621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3275856" y="1915492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JUSTIFICACIÓN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03027" y="2996952"/>
            <a:ext cx="77174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evaluar la prueba</a:t>
            </a:r>
          </a:p>
        </p:txBody>
      </p:sp>
      <p:pic>
        <p:nvPicPr>
          <p:cNvPr id="1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18320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5" y="3955703"/>
            <a:ext cx="7451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 de selección</a:t>
            </a:r>
          </a:p>
        </p:txBody>
      </p:sp>
      <p:pic>
        <p:nvPicPr>
          <p:cNvPr id="16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6186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03027" y="5134833"/>
            <a:ext cx="764543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para la construcción de una prueba nueva</a:t>
            </a: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28154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8" y="871116"/>
            <a:ext cx="3154164" cy="2041471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3419872" y="1124645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419872" y="2131516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CRITERIOS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03027" y="3034548"/>
            <a:ext cx="23168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Validez</a:t>
            </a:r>
          </a:p>
        </p:txBody>
      </p:sp>
      <p:pic>
        <p:nvPicPr>
          <p:cNvPr id="2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5591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15615" y="3898644"/>
            <a:ext cx="38461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Confiabilidad</a:t>
            </a:r>
          </a:p>
        </p:txBody>
      </p:sp>
      <p:pic>
        <p:nvPicPr>
          <p:cNvPr id="24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0480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03027" y="4890788"/>
            <a:ext cx="339696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Objetividad</a:t>
            </a:r>
          </a:p>
        </p:txBody>
      </p:sp>
      <p:pic>
        <p:nvPicPr>
          <p:cNvPr id="26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84109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103026" y="5711914"/>
            <a:ext cx="7645437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Coeficiente de Correlación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0523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9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275856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75856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VALIDEZ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5856" y="2349078"/>
            <a:ext cx="511256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4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grado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400" b="1" dirty="0">
                <a:latin typeface="Arial" charset="0"/>
                <a:cs typeface="Arial" charset="0"/>
              </a:rPr>
              <a:t> el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44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prueba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mide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aquello</a:t>
            </a:r>
            <a:r>
              <a:rPr lang="en-US" altLang="es-PR" sz="44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pretende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medir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78883"/>
            <a:ext cx="2782805" cy="5802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breeze.wav"/>
          </p:stSnd>
        </p:sndAc>
      </p:transition>
    </mc:Choice>
    <mc:Fallback xmlns="">
      <p:transition>
        <p:cut/>
        <p:sndAc>
          <p:stSnd>
            <p:snd r:embed="rId6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043608" y="620688"/>
            <a:ext cx="68407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1331640" y="1699468"/>
            <a:ext cx="62646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CONFIABILIDAD *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204864"/>
            <a:ext cx="82809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4000" b="1" dirty="0">
                <a:latin typeface="Arial" charset="0"/>
                <a:cs typeface="Arial" charset="0"/>
              </a:rPr>
              <a:t> la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prueba</a:t>
            </a:r>
            <a:r>
              <a:rPr lang="en-US" altLang="es-PR" sz="4000" b="1" dirty="0">
                <a:latin typeface="Arial" charset="0"/>
                <a:cs typeface="Arial" charset="0"/>
              </a:rPr>
              <a:t> para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demostrar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consistencia</a:t>
            </a:r>
            <a:r>
              <a:rPr lang="en-US" altLang="es-PR" sz="4000" b="1" dirty="0">
                <a:latin typeface="Arial" charset="0"/>
                <a:cs typeface="Arial" charset="0"/>
              </a:rPr>
              <a:t> y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estabilidad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puntajes</a:t>
            </a:r>
            <a:endParaRPr lang="en-US" altLang="es-PR" sz="4000" b="1" dirty="0"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" y="4210535"/>
            <a:ext cx="8088025" cy="2320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1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091547" cy="4832763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347864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347864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47864" y="2349078"/>
            <a:ext cx="576064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El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grado</a:t>
            </a:r>
            <a:r>
              <a:rPr lang="en-US" altLang="es-PR" sz="4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uniformidad</a:t>
            </a:r>
            <a:r>
              <a:rPr lang="en-US" altLang="es-PR" sz="4400" b="1" dirty="0">
                <a:latin typeface="Arial" charset="0"/>
                <a:cs typeface="Arial" charset="0"/>
              </a:rPr>
              <a:t> con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varios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individuos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pueden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aplicar</a:t>
            </a:r>
            <a:r>
              <a:rPr lang="en-US" altLang="es-PR" sz="44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misma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prueba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83870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3" y="944352"/>
            <a:ext cx="3458033" cy="5220952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491880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491880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1880" y="2349078"/>
            <a:ext cx="547260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5400" b="1" dirty="0">
                <a:latin typeface="Arial" charset="0"/>
                <a:cs typeface="Arial" charset="0"/>
              </a:rPr>
              <a:t>Dos o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más</a:t>
            </a:r>
            <a:endParaRPr lang="en-US" altLang="es-PR" sz="5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evaluadores</a:t>
            </a:r>
            <a:r>
              <a:rPr lang="en-US" altLang="es-PR" sz="5400" b="1" dirty="0">
                <a:latin typeface="Arial" charset="0"/>
                <a:cs typeface="Arial" charset="0"/>
              </a:rPr>
              <a:t> se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encuentran</a:t>
            </a:r>
            <a:endParaRPr lang="en-US" altLang="es-PR" sz="5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involucrados</a:t>
            </a:r>
            <a:endParaRPr lang="en-US" altLang="es-PR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611272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06708" cy="5904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03710"/>
            <a:ext cx="3005345" cy="1384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5" y="4933671"/>
            <a:ext cx="1979796" cy="13545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0366"/>
            <a:ext cx="3591987" cy="55979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3347864" y="620688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3347864" y="1627559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37868" y="2276872"/>
            <a:ext cx="3267241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Determinantes:</a:t>
            </a:r>
          </a:p>
        </p:txBody>
      </p:sp>
      <p:pic>
        <p:nvPicPr>
          <p:cNvPr id="38" name="Picture 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55" y="234989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355976" y="2924944"/>
            <a:ext cx="4679801" cy="5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Instrucciones:</a:t>
            </a:r>
          </a:p>
        </p:txBody>
      </p:sp>
      <p:pic>
        <p:nvPicPr>
          <p:cNvPr id="40" name="Picture 20" descr="Bullet_Round_Diamond_Maggenta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6" y="2993654"/>
            <a:ext cx="458741" cy="4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4935240" y="3541643"/>
            <a:ext cx="212263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3000" b="1" dirty="0">
                <a:solidFill>
                  <a:srgbClr val="000000"/>
                </a:solidFill>
                <a:latin typeface="Arial" charset="0"/>
              </a:rPr>
              <a:t>Su: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7" descr="Bullets_Arrow-Thin_Green_Right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48" y="3590647"/>
            <a:ext cx="359892" cy="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5307532" y="3977466"/>
            <a:ext cx="344093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>
                <a:solidFill>
                  <a:srgbClr val="000000"/>
                </a:solidFill>
                <a:latin typeface="Calibri" pitchFamily="34" charset="0"/>
              </a:rPr>
              <a:t>Claridad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9001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5307532" y="4405637"/>
            <a:ext cx="20007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>
                <a:solidFill>
                  <a:srgbClr val="000000"/>
                </a:solidFill>
                <a:latin typeface="Calibri" pitchFamily="34" charset="0"/>
              </a:rPr>
              <a:t>Precisión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6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47172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967602" cy="5760640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76108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sz="3400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sz="3400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con la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salud</a:t>
            </a:r>
            <a:r>
              <a:rPr lang="en-US" altLang="es-PR" sz="3600" b="1" dirty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4466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Aptitud Cardiorrespiratoria</a:t>
            </a: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37802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Composición Corporal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3227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Fortaleza muscular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77675" y="5499308"/>
            <a:ext cx="3407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Tolerancia muscular</a:t>
            </a: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54656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777675" y="6041672"/>
            <a:ext cx="202170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6041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104949" cy="5859723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1619672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5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1837631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91680" y="2348880"/>
            <a:ext cx="62657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2600" b="1" dirty="0">
                <a:solidFill>
                  <a:srgbClr val="3A3A60"/>
                </a:solidFill>
                <a:latin typeface="Arial" charset="0"/>
                <a:cs typeface="Arial" charset="0"/>
              </a:rPr>
              <a:t>MEDICION DE LA ACTIVIDAD FÍSICA:</a:t>
            </a:r>
            <a:endParaRPr lang="en-US" altLang="es-PR" sz="2400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277546" y="2852936"/>
            <a:ext cx="406393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Evaluaciones de campo</a:t>
            </a: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77546" y="4287366"/>
            <a:ext cx="5194051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Cuantificación de la frecuencia,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intensidad y duración</a:t>
            </a:r>
          </a:p>
        </p:txBody>
      </p:sp>
      <p:pic>
        <p:nvPicPr>
          <p:cNvPr id="36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2210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2771353" y="3645024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Cuestionarios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85" y="3759087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2739081" y="5336187"/>
            <a:ext cx="6332464" cy="8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Sensores</a:t>
            </a:r>
            <a:r>
              <a:rPr lang="en-US" altLang="es-PR" sz="2700" b="1" dirty="0">
                <a:latin typeface="Calibri" pitchFamily="34" charset="0"/>
              </a:rPr>
              <a:t> de </a:t>
            </a:r>
            <a:r>
              <a:rPr lang="en-US" altLang="es-PR" sz="2700" b="1" dirty="0" err="1">
                <a:latin typeface="Calibri" pitchFamily="34" charset="0"/>
              </a:rPr>
              <a:t>movimiento</a:t>
            </a:r>
            <a:r>
              <a:rPr lang="en-US" altLang="es-PR" sz="2700" b="1" dirty="0">
                <a:latin typeface="Calibri" pitchFamily="34" charset="0"/>
              </a:rPr>
              <a:t> y </a:t>
            </a:r>
            <a:r>
              <a:rPr lang="en-US" altLang="es-PR" sz="2700" b="1" dirty="0" err="1">
                <a:latin typeface="Calibri" pitchFamily="34" charset="0"/>
              </a:rPr>
              <a:t>monitores</a:t>
            </a:r>
            <a:r>
              <a:rPr lang="en-US" altLang="es-PR" sz="2700" b="1" dirty="0">
                <a:latin typeface="Calibri" pitchFamily="34" charset="0"/>
              </a:rPr>
              <a:t>:</a:t>
            </a:r>
          </a:p>
          <a:p>
            <a:pPr algn="l" eaLnBrk="0" hangingPunct="0">
              <a:lnSpc>
                <a:spcPts val="2300"/>
              </a:lnSpc>
            </a:pP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Acelerómetros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pedómetros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monitores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FC</a:t>
            </a:r>
          </a:p>
        </p:txBody>
      </p:sp>
      <p:pic>
        <p:nvPicPr>
          <p:cNvPr id="40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5450250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2735161" y="6089521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Observaciones</a:t>
            </a:r>
            <a:r>
              <a:rPr lang="en-US" altLang="es-PR" sz="2700" b="1" dirty="0">
                <a:latin typeface="Calibri" pitchFamily="34" charset="0"/>
              </a:rPr>
              <a:t> </a:t>
            </a:r>
            <a:r>
              <a:rPr lang="en-US" altLang="es-PR" sz="2700" b="1" dirty="0" err="1">
                <a:latin typeface="Calibri" pitchFamily="34" charset="0"/>
              </a:rPr>
              <a:t>directas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6203584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9" name="laser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Motriz</a:t>
            </a: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DESTREZA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94059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con las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destrezas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15007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23342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146546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745435" y="3802356"/>
            <a:ext cx="15760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37686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745435" y="4344720"/>
            <a:ext cx="166904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tiempo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4344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41000" y="5248827"/>
            <a:ext cx="1463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</a:p>
        </p:txBody>
      </p:sp>
      <p:pic>
        <p:nvPicPr>
          <p:cNvPr id="1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51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" y="3383518"/>
            <a:ext cx="3023890" cy="328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4" y="517616"/>
            <a:ext cx="3018839" cy="2704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3" y="5301208"/>
            <a:ext cx="1576971" cy="124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8" y="692696"/>
            <a:ext cx="2554551" cy="1772787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554287" y="692696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99741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772246" y="1799036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849288" y="321297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</a:t>
            </a: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434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849288" y="24928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42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848843" y="393305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</a:t>
            </a:r>
          </a:p>
        </p:txBody>
      </p:sp>
      <p:pic>
        <p:nvPicPr>
          <p:cNvPr id="6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05442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00" y="2708920"/>
            <a:ext cx="1992726" cy="12568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9" y="4699122"/>
            <a:ext cx="5520837" cy="1754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6261"/>
            <a:ext cx="3168352" cy="4763019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59980" y="836712"/>
            <a:ext cx="56485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LABORATORIO</a:t>
            </a:r>
            <a:endParaRPr lang="en-US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1880" y="1412776"/>
            <a:ext cx="5400600" cy="482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Representan aquellas evaluaciones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sofisticadas, de elevado costo,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que se administran en un ambiente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controlado, las cuales incorporan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protocolos y equipos dirigidas a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medición de cualidades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físicas/fisiológicas particulares 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simplemente, simular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competitiva del atleta intentan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simular un movimiento humano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particular, o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competitiva de un atleta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79140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laboratorio: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184574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Control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extrínsecas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ambientales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184574" y="4627142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Requiere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evaluadores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diestros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capacitados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477477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184574" y="509803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dedicado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4" name="Picture 3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524566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87450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exactas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4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74230" y="601411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prácticas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1" y="620688"/>
            <a:ext cx="2337005" cy="179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187450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científicas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8" name="Picture 4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1187624" y="4306233"/>
            <a:ext cx="799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Experimentos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fisiología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ejericico</a:t>
            </a:r>
            <a:endParaRPr lang="en-US" altLang="es-PR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1187450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sofisticado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costoso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de mayor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2726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692327" y="17538037"/>
            <a:ext cx="812814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Valoración de la capacidad anaeróbica con el uso de la 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anaeróbia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1209"/>
            <a:ext cx="2195736" cy="1723615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11760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7685"/>
            <a:ext cx="270104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55776" y="1629123"/>
            <a:ext cx="25922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ERGOMETRÍA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7" y="5202241"/>
            <a:ext cx="4360415" cy="14534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28840" y="2460016"/>
            <a:ext cx="830765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Medición directa del consumo de oxígeno máximo (vía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circuito abierto), mediante el empleo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banda sinfín, 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remoergómetro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otros)</a:t>
            </a:r>
          </a:p>
        </p:txBody>
      </p:sp>
      <p:pic>
        <p:nvPicPr>
          <p:cNvPr id="2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4168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8839" y="3891659"/>
            <a:ext cx="83076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Evaluaciones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ergométricas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-funcionales máximas, de esfuerzo progresivo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multietapa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electrocardiograma de ejercicio realizado en una banda sinfín)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8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52591"/>
            <a:ext cx="2087488" cy="157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1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10" name="breeze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4" y="812502"/>
            <a:ext cx="3601692" cy="2376264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850431" y="1436365"/>
            <a:ext cx="5330081" cy="11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2327" y="3573016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la fortaleza muscular y de torque con dinamómetros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1 repetición máxima – 1 RM)</a:t>
            </a: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07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2327" y="48864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Establecimiento de la fortaleza muscular mediante el uso de medidas isométricas, isotónicas 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vía transductores de fuerza, o células de carga y medidores de deformación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86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096863"/>
            <a:ext cx="8791575" cy="492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2855" y="1816001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tolerancia muscular vía aparatos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772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2839"/>
            <a:ext cx="5439118" cy="370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" y="598245"/>
            <a:ext cx="3345912" cy="1096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634407" y="692175"/>
            <a:ext cx="533008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6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659880"/>
            <a:ext cx="2965548" cy="1977032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3419872" y="980207"/>
            <a:ext cx="5472608" cy="13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ANAERÓBICA Y</a:t>
            </a: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4335" y="2880716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en la banda sinfín</a:t>
            </a:r>
          </a:p>
        </p:txBody>
      </p:sp>
      <p:pic>
        <p:nvPicPr>
          <p:cNvPr id="21" name="Picture 2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29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64336" y="4413273"/>
            <a:ext cx="76960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la escalera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Margaria-Kalamen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008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5" y="50086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potencia muscular mediante pruebas de salto vertical que emplean platos de fuerza 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matres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sensores de contacto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ergobrinco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Bosco)</a:t>
            </a: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0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5" y="3520891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anaeróbica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30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1" y="5033618"/>
            <a:ext cx="6274807" cy="1372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290417" cy="2271449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8839" y="2959611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del arco de movimiento mediante el empleo de goniómetros 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inclinómetros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calibrados en grados</a:t>
            </a: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28839" y="41490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 la flexibilidad articular mediante el empleo de un flexómetro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Leighton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3419872" y="1124744"/>
            <a:ext cx="5472608" cy="100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ARTICULAR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3634407" y="980728"/>
            <a:ext cx="533008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5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92327" y="2671579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Hidrodensitometría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(peso hidrostático o debajo del agua para determinar densidad corporal)</a:t>
            </a: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2328" y="41922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Impedancia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bioeléctrica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92328" y="4768328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Ultrasonido</a:t>
            </a:r>
          </a:p>
        </p:txBody>
      </p:sp>
      <p:pic>
        <p:nvPicPr>
          <p:cNvPr id="1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Dilución isotópica</a:t>
            </a:r>
          </a:p>
        </p:txBody>
      </p:sp>
      <p:pic>
        <p:nvPicPr>
          <p:cNvPr id="1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592643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945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0842"/>
            <a:ext cx="2838081" cy="1892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10" y="4023075"/>
            <a:ext cx="3473022" cy="2315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977477" y="980728"/>
            <a:ext cx="57241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7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7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6858"/>
            <a:ext cx="2365917" cy="206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99" y="4705852"/>
            <a:ext cx="2434905" cy="186804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28840" y="2728547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Imagen por resonancia magnética y tomografía computadorizada</a:t>
            </a:r>
          </a:p>
        </p:txBody>
      </p:sp>
      <p:pic>
        <p:nvPicPr>
          <p:cNvPr id="27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8839" y="3501008"/>
            <a:ext cx="812814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densidad mineral (densitometría mineral ósea) mediante la técnica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absorciometría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rayos X de doble energía (DXA)</a:t>
            </a:r>
          </a:p>
        </p:txBody>
      </p:sp>
      <p:pic>
        <p:nvPicPr>
          <p:cNvPr id="2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28840" y="527238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Interactancia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infrarrojos</a:t>
            </a: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2292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28840" y="59924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Escáner corporal tridimensional</a:t>
            </a:r>
          </a:p>
        </p:txBody>
      </p:sp>
      <p:pic>
        <p:nvPicPr>
          <p:cNvPr id="33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9492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1691681" y="620688"/>
            <a:ext cx="532859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PULMONAR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836343" y="1558326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valuación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la f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unción pulmonar:</a:t>
            </a: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73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259458" y="2025930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entilación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(VVP), o</a:t>
            </a:r>
          </a:p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Normal (VN)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07912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259458" y="281801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Reserva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(VRI)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94321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259458" y="335699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everva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(VRE)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8219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259458" y="389596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Residual (VR)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02116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59458" y="4434940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ital (CV) 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601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59458" y="493899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(CI)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6419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59458" y="544305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Residual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uncional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(CRF)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56825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8" y="599622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Total (CPT)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612142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" y="551061"/>
            <a:ext cx="1224136" cy="913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5" y="406041"/>
            <a:ext cx="2169337" cy="1772872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83768" y="8367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pPr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8352" y="2264444"/>
            <a:ext cx="8091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Tasa Metabólica Basal (TMB), empleando el andamiaje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circuito abierto</a:t>
            </a:r>
          </a:p>
        </p:txBody>
      </p:sp>
      <p:pic>
        <p:nvPicPr>
          <p:cNvPr id="1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12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44353"/>
            <a:ext cx="5472608" cy="3422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203848" y="836712"/>
            <a:ext cx="5648524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</a:t>
            </a:r>
            <a:endParaRPr lang="en-US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700311"/>
            <a:ext cx="5616624" cy="446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Son mediciones que no requieren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equipos especializado y se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completan fuera del ambiente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laboratorio, las cuales poseen 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fin de evaluar las aptitudes físicas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y variables de rendimiento,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incluyendo las simulaciones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eventos competitivos donde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participa el competidor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1954"/>
            <a:ext cx="2520280" cy="512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6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campo:</a:t>
            </a: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Ausencia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rígidos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externas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383505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veces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9826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472514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criterio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entrenadores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8727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115442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1102222" y="6014115"/>
            <a:ext cx="490993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practicas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4" name="Picture 53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115442" y="516436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grandes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6" name="Picture 55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31200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bajo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costo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285923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Educ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milicia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personal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emergencia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355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4" y="692410"/>
            <a:ext cx="2375150" cy="1656470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630634"/>
            <a:ext cx="2002917" cy="1091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5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3" y="718071"/>
            <a:ext cx="2184947" cy="148627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11760" y="64606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16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62860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420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de 12 minutos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92328" y="3633356"/>
            <a:ext cx="64940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de 1.5 millas (2.4 km)</a:t>
            </a: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01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92328" y="4742954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la AAHPERD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92328" y="5296680"/>
            <a:ext cx="8182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Rockport</a:t>
            </a:r>
          </a:p>
        </p:txBody>
      </p:sp>
      <p:pic>
        <p:nvPicPr>
          <p:cNvPr id="39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29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92327" y="5856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trotar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George-Fisher</a:t>
            </a: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6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040136"/>
            <a:ext cx="68327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12 min y 9 min de la AAHPERD</a:t>
            </a: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92327" y="41286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de 1.5 milla (2.4 km) de la AAHPERD</a:t>
            </a: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86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8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321495" cy="1575549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95" y="1485677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733799" y="1557115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692328" y="287256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(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de 3 millas (4.8 km)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92328" y="3470367"/>
            <a:ext cx="70239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PACER (ida y vuelta) de 20 metros</a:t>
            </a:r>
          </a:p>
        </p:txBody>
      </p:sp>
      <p:pic>
        <p:nvPicPr>
          <p:cNvPr id="5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71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692327" y="40050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Navette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Luc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Legger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92327" y="454058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media milla</a:t>
            </a: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05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92328" y="5159828"/>
            <a:ext cx="66046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un cuarto de milla</a:t>
            </a: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66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692328" y="5680875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6 minutos</a:t>
            </a:r>
          </a:p>
        </p:txBody>
      </p:sp>
      <p:pic>
        <p:nvPicPr>
          <p:cNvPr id="6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92328" y="2368507"/>
            <a:ext cx="61430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5" y="1654926"/>
            <a:ext cx="1980729" cy="4647849"/>
          </a:xfrm>
          <a:prstGeom prst="rect">
            <a:avLst/>
          </a:prstGeom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411760" y="573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0146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2735288" y="1581584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" y="573149"/>
            <a:ext cx="2488365" cy="163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64336" y="2526596"/>
            <a:ext cx="595387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pedrestre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sobre tiempos de: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15-20-25-30 minutos</a:t>
            </a:r>
          </a:p>
        </p:txBody>
      </p:sp>
      <p:pic>
        <p:nvPicPr>
          <p:cNvPr id="30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5" y="3331429"/>
            <a:ext cx="48877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CAT</a:t>
            </a:r>
          </a:p>
        </p:txBody>
      </p:sp>
      <p:pic>
        <p:nvPicPr>
          <p:cNvPr id="4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14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764336" y="4076071"/>
            <a:ext cx="61398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la Universidad de Montreal</a:t>
            </a:r>
          </a:p>
        </p:txBody>
      </p:sp>
      <p:pic>
        <p:nvPicPr>
          <p:cNvPr id="4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28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764335" y="470470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pedestres de distancias: 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2,000 y 1,000 metros</a:t>
            </a:r>
          </a:p>
        </p:txBody>
      </p:sp>
      <p:pic>
        <p:nvPicPr>
          <p:cNvPr id="5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64336" y="575288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1,500 metros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50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01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15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663280" y="168159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40544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-Fatigue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modificado)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54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64336" y="4168707"/>
            <a:ext cx="4023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trotar en sitio</a:t>
            </a: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55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64335" y="4845603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pedestres de largas distancias: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5 – 6 – 8 – 10 – 12 – 15 – 20 – 25 km</a:t>
            </a: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56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64336" y="5896899"/>
            <a:ext cx="51956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800 metros</a:t>
            </a:r>
          </a:p>
        </p:txBody>
      </p:sp>
      <p:pic>
        <p:nvPicPr>
          <p:cNvPr id="4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371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8192"/>
            <a:ext cx="2160239" cy="164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64336" y="2719063"/>
            <a:ext cx="54745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3,000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5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Repetición Máxima (RM) empleando pesas libres (1 RM – 10 RM):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87450" y="314096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relación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a la masa corporal (peso o MC)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26616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187450" y="3679942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1RM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tanteo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80514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87450" y="421891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Levanta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peso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cómodo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34411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87450" y="4757890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Aumenta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5-6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(2.3-2.7 kg),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otro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intento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88309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87450" y="526194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Hasta que no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pueda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levantar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538714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" y="665699"/>
            <a:ext cx="1699458" cy="15939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94247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55" y="1557164"/>
            <a:ext cx="655272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410271" y="1628602"/>
            <a:ext cx="61926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DINÁMICA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23850" y="594928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</a:t>
            </a:r>
            <a:r>
              <a:rPr lang="en-US" altLang="es-PR" sz="1200" b="1" i="1" dirty="0">
                <a:latin typeface="Times New Roman" pitchFamily="18" charset="0"/>
              </a:rPr>
              <a:t>Measurement by the Physical Educator: Why and How</a:t>
            </a:r>
            <a:r>
              <a:rPr lang="en-US" altLang="es-PR" sz="1200" b="0" dirty="0">
                <a:latin typeface="Times New Roman" pitchFamily="18" charset="0"/>
              </a:rPr>
              <a:t>. 5ta. ed.; (pp. 160-161),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D. K. Miller, 2006, New York, NY: The McGraw-Hill Companies,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The McGraw-Hill Companies,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571445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573016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subir y bajar en paralelas, con placas de resistencias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1426521"/>
            <a:ext cx="66982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endParaRPr lang="es-PR" altLang="es-PR" sz="3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64335" y="44371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subir y bajar en barra horizontal, con placas de resistencias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1" y="620688"/>
            <a:ext cx="20320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7" y="5073785"/>
            <a:ext cx="3059698" cy="1410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0" y="5216250"/>
            <a:ext cx="3597510" cy="130909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5" y="693217"/>
            <a:ext cx="1926637" cy="16151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54" y="2564605"/>
            <a:ext cx="3735864" cy="2504609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410271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78" y="1557684"/>
            <a:ext cx="4898034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627784" y="1722773"/>
            <a:ext cx="4464496" cy="74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  <a:p>
            <a:pPr algn="ctr">
              <a:lnSpc>
                <a:spcPts val="25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 CRONOMETRADAS</a:t>
            </a: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6343" y="2708101"/>
            <a:ext cx="445573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Abdominales en 1 minuto</a:t>
            </a: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1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36344" y="3544192"/>
            <a:ext cx="37273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Lagartijas en 1 minuto</a:t>
            </a:r>
          </a:p>
        </p:txBody>
      </p:sp>
      <p:pic>
        <p:nvPicPr>
          <p:cNvPr id="67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36344" y="4310906"/>
            <a:ext cx="46717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Dominadas en 1 minuto</a:t>
            </a:r>
          </a:p>
        </p:txBody>
      </p:sp>
      <p:pic>
        <p:nvPicPr>
          <p:cNvPr id="6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510481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envión desde cuclillas -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Burpee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70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836344" y="589689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Lagartigas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desde parada de mano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4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>
            <a:spLocks/>
          </p:cNvSpPr>
          <p:nvPr/>
        </p:nvSpPr>
        <p:spPr bwMode="auto">
          <a:xfrm>
            <a:off x="3831783" y="908719"/>
            <a:ext cx="48980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0" y="2061740"/>
            <a:ext cx="4898034" cy="5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4049296" y="2226828"/>
            <a:ext cx="4464496" cy="2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836344" y="5400740"/>
            <a:ext cx="812814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Número de repeticiones completadas empleando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una resistencia específica, a un porcentaje del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1RM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70 %)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6344" y="3302794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paralelas</a:t>
            </a: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435267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barra horizontal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48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0210"/>
            <a:ext cx="3800549" cy="254075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9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5" y="3356992"/>
            <a:ext cx="2525243" cy="1714582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4335" y="4077072"/>
            <a:ext cx="575188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Golgado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brazos flexionados</a:t>
            </a: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4336" y="5112708"/>
            <a:ext cx="777488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Tiempo en que se es capaz de mantener una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resistencia específica, o un porcentaje del 1RM,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particular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79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626295" y="1125043"/>
            <a:ext cx="605016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02" y="2276872"/>
            <a:ext cx="6122170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843808" y="2492895"/>
            <a:ext cx="5616624" cy="5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QUE PUEDE MANTENER</a:t>
            </a:r>
          </a:p>
          <a:p>
            <a:pPr algn="ctr">
              <a:lnSpc>
                <a:spcPts val="2500"/>
              </a:lnSpc>
            </a:pP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UNA POSICIÓN DADA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2054"/>
            <a:ext cx="2174527" cy="326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344312"/>
      </p:ext>
    </p:ext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533569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33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253649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Recorrido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particulares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37885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86638" y="76418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6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260135" y="1772618"/>
            <a:ext cx="223985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250599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30 yardas (27.4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Baloncesto – Longitud/largo de cancha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8393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497067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40 yardas (36.6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La más popular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00401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1622724" y="5402727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50 yardas (45.7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AAHPERD, 1976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3606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1622724" y="582361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60 yardas (54.9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Béisbol – Distancia entre 3 bases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8569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3829713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10 yardas (9.14 metros): </a:t>
            </a:r>
            <a:r>
              <a:rPr lang="es-ES" altLang="es-PR" sz="2200" b="1" i="1" dirty="0" err="1">
                <a:solidFill>
                  <a:srgbClr val="000000"/>
                </a:solidFill>
                <a:latin typeface="Arial" charset="0"/>
              </a:rPr>
              <a:t>Aceleracion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8630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792591" cy="175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6369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469673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Carreras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ejecutadas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periodos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breves: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5948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671485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cortas completadas de 5 a 10 segundos (potencia anaeróbica pico)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70482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546357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cortas completadas dentro de 30  a 60 segundos (potencia anaeróbica promedio)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9691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417859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de velocidad realizadas en seis segundos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1192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0207"/>
            <a:ext cx="2736304" cy="1917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76418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1772618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142569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07857" y="1700808"/>
            <a:ext cx="41846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Morrow, J. Jr., Mood, Mood, D., </a:t>
            </a:r>
            <a:r>
              <a:rPr lang="en-US" altLang="es-PR" sz="2800" dirty="0" err="1"/>
              <a:t>Disch</a:t>
            </a:r>
            <a:r>
              <a:rPr lang="en-US" altLang="es-PR" sz="2800" dirty="0"/>
              <a:t>. J., &amp; Kang, M. (2016). </a:t>
            </a:r>
            <a:r>
              <a:rPr lang="en-US" altLang="es-PR" sz="2800" b="1" i="1" dirty="0"/>
              <a:t>Measurement and Evaluation in Human Performance</a:t>
            </a:r>
            <a:r>
              <a:rPr lang="en-US" altLang="es-PR" sz="2800" dirty="0"/>
              <a:t> 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7" y="802058"/>
            <a:ext cx="4181945" cy="565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0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509027"/>
            <a:ext cx="2723144" cy="253092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36344" y="321665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de velocidad máximas, completadas dentro de 60 a 120 segundos, adaptadas a deportes particulares/específicos:</a:t>
            </a:r>
          </a:p>
        </p:txBody>
      </p:sp>
      <p:pic>
        <p:nvPicPr>
          <p:cNvPr id="1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6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7" y="4440793"/>
            <a:ext cx="4189859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599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609501" y="5570597"/>
            <a:ext cx="748578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Patinaje sobre hielo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60393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609502" y="6056304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Otros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6089641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609502" y="5077703"/>
            <a:ext cx="713896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Correr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11104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770311" y="836191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19" y="2060848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843808" y="2132286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85312"/>
            <a:ext cx="2411722" cy="1968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0585"/>
            <a:ext cx="2156909" cy="2332351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6344" y="412921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de 15, 40 y 55 metros, incluyendo una carrera de 40 metros, posterior al inicio de una carrera de 15 metros</a:t>
            </a:r>
          </a:p>
        </p:txBody>
      </p:sp>
      <p:pic>
        <p:nvPicPr>
          <p:cNvPr id="39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9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>
            <a:spLocks/>
          </p:cNvSpPr>
          <p:nvPr/>
        </p:nvSpPr>
        <p:spPr bwMode="auto">
          <a:xfrm>
            <a:off x="2699792" y="692696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7353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773289" y="1988791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836343" y="53533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de velocidad 7- X 30 metros</a:t>
            </a:r>
          </a:p>
        </p:txBody>
      </p:sp>
      <p:pic>
        <p:nvPicPr>
          <p:cNvPr id="44" name="Picture 4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297697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ida y vuelta de 300 yardas (273 metros)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769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5531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ácticas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filas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(line drill)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53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6344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400 metros (400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Off Test)</a:t>
            </a:r>
          </a:p>
        </p:txBody>
      </p:sp>
      <p:pic>
        <p:nvPicPr>
          <p:cNvPr id="50" name="Picture 4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30718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342900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Salto a lo largo sin carrera/de pie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9330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bola medicinal con dos manos:</a:t>
            </a: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33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46237" y="4391670"/>
            <a:ext cx="7142187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, bola medicinal de 6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(2.7 kg)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687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8" y="5085184"/>
            <a:ext cx="764773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un banco, con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inclinación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45°: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103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22724" y="566958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Mujeres</a:t>
            </a:r>
            <a:r>
              <a:rPr lang="en-US" altLang="es-PR" sz="2200" b="1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altLang="es-PR" sz="2200" b="1" i="1" dirty="0">
                <a:solidFill>
                  <a:srgbClr val="000000"/>
                </a:solidFill>
                <a:latin typeface="Arial" charset="0"/>
              </a:rPr>
              <a:t>Bola medicinal de 13.2 </a:t>
            </a:r>
            <a:r>
              <a:rPr lang="en-US" altLang="es-PR" sz="2200" b="1" i="1" dirty="0" err="1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n-US" altLang="es-PR" sz="2200" b="1" i="1" dirty="0">
                <a:solidFill>
                  <a:srgbClr val="000000"/>
                </a:solidFill>
                <a:latin typeface="Arial" charset="0"/>
              </a:rPr>
              <a:t> (6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70291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622724" y="610162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Varones: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Bola medicinal de 19.8 </a:t>
            </a:r>
            <a:r>
              <a:rPr lang="es-ES" altLang="es-PR" sz="2200" b="1" i="1" dirty="0" err="1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 (9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1349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3455876" y="4869160"/>
            <a:ext cx="1764196" cy="3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ATLETAS: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602241"/>
            <a:ext cx="1339926" cy="2679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51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052367" y="3429000"/>
            <a:ext cx="798412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Índice de fortaleza reactiva (atletas)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95067"/>
            <a:ext cx="4203428" cy="28022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548680"/>
            <a:ext cx="1513657" cy="2836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92" y="3896607"/>
            <a:ext cx="3814481" cy="254298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38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6344" y="543279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trepar una soga para distancia (potencia de los brazos y cintura escapular)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99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373665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bala/pesa, con bola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88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6344" y="4480802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bola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distancia (AAHPER, 1966)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626295" y="117426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26391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15816" y="2397829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253"/>
            <a:ext cx="2230758" cy="2802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6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908353" y="3451030"/>
            <a:ext cx="7552079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basadas en la masa corporal (fuerza, F) y la velocidad promedio (v) de la actividad: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51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331467" y="42837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Carreras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velocidad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vía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2" y="44089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42319" y="1052215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27" y="2205236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2276674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94731" y="4891190"/>
            <a:ext cx="712574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30 yardas (27.4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92452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94732" y="5365735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40 yardas (36.6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39907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694732" y="5840280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60 yardas (54.9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87361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" y="758149"/>
            <a:ext cx="2715037" cy="255532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09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996952"/>
            <a:ext cx="755207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 Horizontal (PH)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Cálculo/Fórmula: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836712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733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2061171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507064"/>
            <a:ext cx="7659624" cy="287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3400177"/>
            <a:ext cx="8636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5" y="617930"/>
            <a:ext cx="2442466" cy="2199233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9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3203848" y="908199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349252"/>
            <a:ext cx="809183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611560" y="2420690"/>
            <a:ext cx="77048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Cintura Escapular y </a:t>
            </a:r>
            <a:r>
              <a:rPr lang="es-PR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Glenohumeral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36344" y="427323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Flexibilidad del Hombro (5 puntos)</a:t>
            </a: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732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36343" y="486916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Puebas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complementarias a 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36344" y="31209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(de Rascar,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209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36344" y="3697169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Rascar la Espalda (adultos mayores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6971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46237" y="5831947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Rotación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interna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 externa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5714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246237" y="53278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 extension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530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024336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61" y="4636998"/>
            <a:ext cx="1340695" cy="201104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9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2555776" y="692696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37" y="1701180"/>
            <a:ext cx="633670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390253" y="1772618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 DE RASCAR LA ESPALDA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03281" y="2959407"/>
            <a:ext cx="25115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" y="2921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66529" y="3389277"/>
            <a:ext cx="3960440" cy="20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flexibilidad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región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superior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articulación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33" y="2401925"/>
            <a:ext cx="2325351" cy="3443874"/>
          </a:xfrm>
          <a:prstGeom prst="rect">
            <a:avLst/>
          </a:prstGeom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322),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37428"/>
            <a:ext cx="1237531" cy="98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9" y="979464"/>
            <a:ext cx="3751556" cy="1875778"/>
          </a:xfrm>
          <a:prstGeom prst="rect">
            <a:avLst/>
          </a:prstGeom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4282478" y="980728"/>
            <a:ext cx="41779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LONGITUD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9252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499992" y="2420690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Espalda Baja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64336" y="44892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Kraus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-Weber Tocar Piso</a:t>
            </a:r>
          </a:p>
        </p:txBody>
      </p:sp>
      <p:pic>
        <p:nvPicPr>
          <p:cNvPr id="3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892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508518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extensión troncal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64336" y="3337012"/>
            <a:ext cx="8307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sentado y estirar en silla (adultos mayores)</a:t>
            </a: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64336" y="391319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flexión troncal sencilla</a:t>
            </a: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131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64335" y="5640864"/>
            <a:ext cx="675999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doblar el tronco hacia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alfrente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40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58096"/>
            <a:ext cx="1536700" cy="22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3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The Cooper Institute (2016). </a:t>
            </a:r>
            <a:r>
              <a:rPr lang="en-US" altLang="es-PR" sz="2800" b="1" i="1" dirty="0" err="1"/>
              <a:t>FitnessGram</a:t>
            </a:r>
            <a:r>
              <a:rPr lang="en-US" altLang="es-PR" sz="2800" b="1" i="1" dirty="0"/>
              <a:t> Administration Manual: The Journey to </a:t>
            </a:r>
            <a:r>
              <a:rPr lang="en-US" altLang="es-PR" sz="2800" b="1" i="1" dirty="0" err="1"/>
              <a:t>MyHealthyZone</a:t>
            </a:r>
            <a:r>
              <a:rPr lang="en-US" altLang="es-PR" sz="2800" dirty="0"/>
              <a:t> 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838201"/>
            <a:ext cx="4323158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44743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/>
          </p:cNvSpPr>
          <p:nvPr/>
        </p:nvSpPr>
        <p:spPr bwMode="auto">
          <a:xfrm>
            <a:off x="3923928" y="1185739"/>
            <a:ext cx="478951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4784"/>
            <a:ext cx="410445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067944" y="262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ANTROPOMÉTRICAS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00848" y="4221088"/>
            <a:ext cx="28639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Talla (estatura)</a:t>
            </a: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4221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00849" y="5208816"/>
            <a:ext cx="380766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Masa Corporal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(MC, o peso corporal)</a:t>
            </a: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" y="692696"/>
            <a:ext cx="31496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3168352" cy="316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8" y="3344141"/>
            <a:ext cx="959768" cy="3159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84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620688"/>
            <a:ext cx="9144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CAMPO-LABORATORIO</a:t>
            </a:r>
            <a:endParaRPr lang="en-US" altLang="es-PR" sz="3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556295"/>
            <a:ext cx="5728740" cy="46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Representan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aquellas pruebas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pueden ser realizadas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realizadas en un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escenario de campo o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de laboratorio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77144"/>
            <a:ext cx="3042084" cy="40561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780928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campo-laboratorio:</a:t>
            </a: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479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68386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mínimo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83150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413025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Aproxima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2778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50203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esencialmente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mismo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679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322014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Administran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campo o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778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581127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ligeramente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estrictos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876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1550416" y="5596412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charset="0"/>
              </a:rPr>
              <a:t>Administrado en un ambiente de laboratorio, 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6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54" y="5596412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9"/>
          <p:cNvSpPr txBox="1">
            <a:spLocks noChangeArrowheads="1"/>
          </p:cNvSpPr>
          <p:nvPr/>
        </p:nvSpPr>
        <p:spPr bwMode="auto">
          <a:xfrm>
            <a:off x="1547986" y="6008076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charset="0"/>
              </a:rPr>
              <a:t>Realizado fuera del laboratorio: </a:t>
            </a:r>
            <a:r>
              <a:rPr lang="es-ES" altLang="es-PR" sz="2600" i="1" dirty="0">
                <a:solidFill>
                  <a:srgbClr val="000000"/>
                </a:solidFill>
                <a:latin typeface="Arial" charset="0"/>
              </a:rPr>
              <a:t>El campo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08076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2" y="660638"/>
            <a:ext cx="2224786" cy="1904266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8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31" y="1771749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2701727" y="1871044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7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11760" y="53371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7809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469247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1328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aeróbica del escalón: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12566" y="2956611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10424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12566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Harvard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12566" y="5564746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minutos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71238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02222" y="2492896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Queens College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053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02222" y="475113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Forestry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9877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" y="533713"/>
            <a:ext cx="2398716" cy="15991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112566" y="4319091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Eastern Michigan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4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4667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102222" y="5980947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básica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7" name="Picture 4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2858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102222" y="342900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revisada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1" name="Picture 5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663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102222" y="5157192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minutos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YMCA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5" name="Picture 5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482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248694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685"/>
            <a:ext cx="2131721" cy="1635800"/>
          </a:xfrm>
          <a:prstGeom prst="rect">
            <a:avLst/>
          </a:prstGeom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411760" y="6723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5421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735288" y="1726859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92327" y="254452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submáxima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(YMCA):</a:t>
            </a:r>
          </a:p>
        </p:txBody>
      </p:sp>
      <p:pic>
        <p:nvPicPr>
          <p:cNvPr id="3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3282"/>
            <a:ext cx="8531082" cy="3004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4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3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Medición de la fortaleza muscular isométrica mediante dinamometría: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1763688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557164"/>
            <a:ext cx="70922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1978223" y="1628602"/>
            <a:ext cx="66247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ISOMÉTRICA</a:t>
            </a:r>
          </a:p>
        </p:txBody>
      </p:sp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" y="3356992"/>
            <a:ext cx="8461856" cy="2877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52924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445740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del escalón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anaéróbica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574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808312" y="1412255"/>
            <a:ext cx="615617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487406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965347" y="2852366"/>
            <a:ext cx="454560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ANAERÓBICAS/POTENCIA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36343" y="520881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36343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mucular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: Salto vertical</a:t>
            </a: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75"/>
            <a:ext cx="3035574" cy="426045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0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408196" cy="1605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84380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6" y="43130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modificado</a:t>
            </a: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130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64335" y="4909003"/>
            <a:ext cx="83076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alivio a la espalda</a:t>
            </a: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90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4336" y="285293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estándar</a:t>
            </a:r>
          </a:p>
        </p:txBody>
      </p:sp>
      <p:pic>
        <p:nvPicPr>
          <p:cNvPr id="36" name="Picture 3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64336" y="3429117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en “V”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sentado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-y-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estirar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la YMCA)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291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4335" y="5496848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sentado-y-estirar con alivio a la espalda modificado</a:t>
            </a: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6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26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0642"/>
            <a:ext cx="1670270" cy="1418991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62713" y="2708920"/>
            <a:ext cx="696567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pared</a:t>
            </a: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062713" y="3352897"/>
            <a:ext cx="74697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cualitativa -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33528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475482" y="5108942"/>
            <a:ext cx="7056958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posteriores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muslo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–</a:t>
            </a:r>
          </a:p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Acortamiento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músculos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51494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472606" y="5989106"/>
            <a:ext cx="6267746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60" y="602959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475482" y="4216876"/>
            <a:ext cx="7164463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Largo normal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posterior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muslo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42573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87" y="3420063"/>
            <a:ext cx="2592248" cy="2993629"/>
          </a:xfrm>
          <a:prstGeom prst="rect">
            <a:avLst/>
          </a:prstGeom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08312" y="1050319"/>
            <a:ext cx="622818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FLEXIBILIDAD/MÉTODOS INDIRECTOS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5276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75656" y="2636714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BATERÍAS: Pruebas de Flexibilidad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764337" y="3493835"/>
            <a:ext cx="467176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un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nivel mínimo de flexibilidad:</a:t>
            </a:r>
          </a:p>
        </p:txBody>
      </p:sp>
      <p:pic>
        <p:nvPicPr>
          <p:cNvPr id="30" name="Picture 2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93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112566" y="5006003"/>
            <a:ext cx="4323531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41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5363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02222" y="4350758"/>
            <a:ext cx="418985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pie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983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02222" y="5726083"/>
            <a:ext cx="354178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Extensión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7371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2427"/>
            <a:ext cx="3528716" cy="235247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10608"/>
      </p:ext>
    </p:ext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11960" y="2060848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Miller, T. (2015). </a:t>
            </a:r>
            <a:r>
              <a:rPr lang="es-PR" altLang="es-PR" sz="2800" b="1" i="1" dirty="0"/>
              <a:t>Guía de Pruebas y Evaluaciones de la NSCA</a:t>
            </a:r>
            <a:r>
              <a:rPr lang="es-PR" altLang="es-PR" sz="2800" dirty="0"/>
              <a:t>. </a:t>
            </a:r>
            <a:r>
              <a:rPr lang="es-PR" altLang="es-PR" sz="2800" dirty="0" err="1"/>
              <a:t>Baladona</a:t>
            </a:r>
            <a:r>
              <a:rPr lang="es-PR" altLang="es-PR" sz="2800" dirty="0"/>
              <a:t>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368 pp.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7704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7" y="838200"/>
            <a:ext cx="3547427" cy="5553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7309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8" y="716195"/>
            <a:ext cx="2869238" cy="19787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7" y="5008038"/>
            <a:ext cx="3759200" cy="1422400"/>
          </a:xfrm>
          <a:prstGeom prst="rect">
            <a:avLst/>
          </a:prstGeom>
        </p:spPr>
      </p:pic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75" y="2675977"/>
            <a:ext cx="2349500" cy="1993900"/>
          </a:xfrm>
          <a:prstGeom prst="rect">
            <a:avLst/>
          </a:prstGeom>
        </p:spPr>
      </p:pic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867981" y="5784880"/>
            <a:ext cx="34879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del puente</a:t>
            </a:r>
          </a:p>
        </p:txBody>
      </p:sp>
      <p:pic>
        <p:nvPicPr>
          <p:cNvPr id="87" name="Picture 8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5784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67981" y="40770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Torsión del tronco</a:t>
            </a: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867979" y="4653136"/>
            <a:ext cx="784011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lumbosacral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(distracción de la piel)</a:t>
            </a:r>
          </a:p>
        </p:txBody>
      </p:sp>
      <p:pic>
        <p:nvPicPr>
          <p:cNvPr id="91" name="Picture 9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67981" y="2924944"/>
            <a:ext cx="51038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tronco y cuello</a:t>
            </a: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67981" y="3501125"/>
            <a:ext cx="3735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tronco</a:t>
            </a: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35011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867979" y="5229200"/>
            <a:ext cx="291193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lumbar</a:t>
            </a:r>
          </a:p>
        </p:txBody>
      </p:sp>
      <p:pic>
        <p:nvPicPr>
          <p:cNvPr id="97" name="Picture 9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52292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4608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itle 1"/>
          <p:cNvSpPr>
            <a:spLocks/>
          </p:cNvSpPr>
          <p:nvPr/>
        </p:nvSpPr>
        <p:spPr bwMode="auto">
          <a:xfrm>
            <a:off x="3235484" y="1916832"/>
            <a:ext cx="417646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Espina Dorsal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40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36344" y="4005064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Rotación de hombros con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bast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36343" y="2924944"/>
            <a:ext cx="58642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Elevación del hombro-y-muñeca</a:t>
            </a: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36343" y="3429000"/>
            <a:ext cx="59679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Levantamiento del hombro</a:t>
            </a: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203848" y="1916832"/>
            <a:ext cx="36320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Movilidad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5369"/>
            <a:ext cx="2403499" cy="17086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44" y="4575657"/>
            <a:ext cx="3560476" cy="16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46" y="2707281"/>
            <a:ext cx="2908954" cy="1944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49" y="4437112"/>
            <a:ext cx="2123395" cy="21233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" y="4562854"/>
            <a:ext cx="3147646" cy="21042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4016" y="3036880"/>
            <a:ext cx="5246893" cy="14420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" y="4750706"/>
            <a:ext cx="4283235" cy="1656184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880319" y="548680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5" y="1412776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96343" y="1484412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836344" y="3212976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tobillo (flexión plantar)</a:t>
            </a: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836342" y="2132856"/>
            <a:ext cx="546385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frontal</a:t>
            </a:r>
          </a:p>
        </p:txBody>
      </p:sp>
      <p:pic>
        <p:nvPicPr>
          <p:cNvPr id="62" name="Picture 6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836343" y="2636912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lateral</a:t>
            </a:r>
          </a:p>
        </p:txBody>
      </p:sp>
      <p:pic>
        <p:nvPicPr>
          <p:cNvPr id="64" name="Picture 6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836343" y="3789040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del tobillo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dorsiflexión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7" name="Picture 6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36342" y="4293096"/>
            <a:ext cx="596790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plantar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medición angular</a:t>
            </a:r>
          </a:p>
        </p:txBody>
      </p:sp>
      <p:pic>
        <p:nvPicPr>
          <p:cNvPr id="69" name="Picture 6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9" y="411781"/>
            <a:ext cx="2783085" cy="1855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27" y="4816302"/>
            <a:ext cx="1042536" cy="1675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4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8055"/>
            <a:ext cx="2562225" cy="1657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35" y="4869160"/>
            <a:ext cx="3822700" cy="1549400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2813745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61" y="1536408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029769" y="1608044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913786" y="39126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Ely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Músculos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cuadríceps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13784" y="2328496"/>
            <a:ext cx="74800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Thomas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Flexores de la cadera</a:t>
            </a:r>
          </a:p>
        </p:txBody>
      </p:sp>
      <p:pic>
        <p:nvPicPr>
          <p:cNvPr id="73" name="Picture 7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3284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913784" y="2956184"/>
            <a:ext cx="748007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elevar una pierna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Extensores de la cadera</a:t>
            </a:r>
          </a:p>
        </p:txBody>
      </p:sp>
      <p:pic>
        <p:nvPicPr>
          <p:cNvPr id="75" name="Picture 7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956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913785" y="4560744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del músculo piriformes</a:t>
            </a:r>
          </a:p>
        </p:txBody>
      </p:sp>
      <p:pic>
        <p:nvPicPr>
          <p:cNvPr id="78" name="Picture 77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4560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3648075" cy="180022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8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57400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" y="1557164"/>
            <a:ext cx="80518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971600" y="1628800"/>
            <a:ext cx="7200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PLICOMETRÍA O PLIEGUES SUBCUTÁNEOS</a:t>
            </a:r>
          </a:p>
        </p:txBody>
      </p:sp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6" y="3429000"/>
            <a:ext cx="7688566" cy="2851551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del porcentaje de grasa mediante la medición de panículos subcutáneos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247"/>
            <a:ext cx="2707107" cy="18047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4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10" name="breeze.wav"/>
          </p:stSnd>
        </p:sndAc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3402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2148"/>
            <a:ext cx="2166480" cy="1704771"/>
          </a:xfrm>
          <a:prstGeom prst="rect">
            <a:avLst/>
          </a:prstGeom>
        </p:spPr>
      </p:pic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2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8554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razón cintura-cadera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5955"/>
            <a:ext cx="8668072" cy="2681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5" y="1059032"/>
            <a:ext cx="2394519" cy="159634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1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del peso ideal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8532440" cy="261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12">
            <a:off x="6205170" y="1586746"/>
            <a:ext cx="2550276" cy="1236236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62778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87930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4" y="492847"/>
            <a:ext cx="2019300" cy="19304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2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424847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 CARDIACA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frecuencia cardiaca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7848872" cy="2747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38884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presión arterial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8352928" cy="288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107504" y="588350"/>
            <a:ext cx="9002489" cy="5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EVALUACIONES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57436"/>
            <a:ext cx="912495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6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Lacy, A. C. (2014). </a:t>
            </a:r>
            <a:r>
              <a:rPr lang="en-US" altLang="es-PR" sz="2800" b="1" i="1" dirty="0"/>
              <a:t>Measurement and Evaluation in Physical Education and Exercise Science</a:t>
            </a:r>
            <a:r>
              <a:rPr lang="en-US" altLang="es-PR" sz="2800" dirty="0"/>
              <a:t> (7ma. ed.). New York: Pearson Education, Inc. 413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908720"/>
            <a:ext cx="4473994" cy="5495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924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7" y="606476"/>
            <a:ext cx="2019146" cy="244422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39752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39753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98510"/>
            <a:ext cx="302433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699792" y="2269947"/>
            <a:ext cx="252028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08352" y="3279989"/>
            <a:ext cx="238238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Proveer una: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318246" y="4221088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Seguimiento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872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3709859"/>
            <a:ext cx="354178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Base 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574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2" y="2130495"/>
            <a:ext cx="3185552" cy="212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98472"/>
            <a:ext cx="8242871" cy="1451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09" y="2798734"/>
            <a:ext cx="2754892" cy="183659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2" name="breeze.wav"/>
          </p:stSnd>
        </p:sndAc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01937" y="548680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01938" y="1412776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25" y="1989732"/>
            <a:ext cx="45709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925464" y="2061170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BENEFICIOS/VENTAJAS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2891126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 información objetiva con respecto a las fortalezas y debilidades de las capacidades fisiológicas y funcionales del cliente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4475302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desarrollar un programa de entrenamiento físico-deportivo de alta calidad y efectividad, dado que se ajusta a las necesidades particulares del cliente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7" y="620688"/>
            <a:ext cx="3432898" cy="21574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79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73945" y="615172"/>
            <a:ext cx="5074519" cy="68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73946" y="1250330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37" y="1700808"/>
            <a:ext cx="266429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23737" y="1730126"/>
            <a:ext cx="252028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72444" y="237270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del estilo de vida del cliente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334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72444" y="290461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866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72444" y="3424005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lesiones, y limitaciones, actuales y previas</a:t>
            </a: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72444" y="421609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 la experiencia general del entrenamiento</a:t>
            </a: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1779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972444" y="5008181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969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el nivel actual de las destrezas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6" y="620688"/>
            <a:ext cx="3136900" cy="157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32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558112" y="636019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558113" y="1500115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99" y="2077071"/>
            <a:ext cx="489292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80103" y="2148509"/>
            <a:ext cx="43585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PASOS/PROCEDIMIENTOS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80360" y="305047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Colección de los datos correspondientes y necesarios</a:t>
            </a: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122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80360" y="401540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correctamente tales datos</a:t>
            </a: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80360" y="4807488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la información en una manera concisa y precisa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92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0167"/>
            <a:ext cx="2840350" cy="1952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6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338082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estado de salud actual, así como hábitos de actividad física, ejercicio y nutricionales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426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72444" y="4663472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el nivel de riesgo para enfermedades 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-metabólicas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6252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972444" y="5743592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contraindicaciones para ciertas pruebas de aptitud física</a:t>
            </a: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7054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3"/>
            <a:ext cx="2200563" cy="303525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1_PAR-Q_and_YOU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2_AHA-ACSM_Health-Fitness_Questionnaire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7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Risk_Statification_TAB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771851" y="585679"/>
            <a:ext cx="367235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6725" y="175365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ropósito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principal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Ponencia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82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725" y="2531224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Consideraciones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preliminares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7524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6724" y="4149080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Clasificación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tipos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Evaluaciones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ptitud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309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332331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Indicaciones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Pruebas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física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67327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6725" y="458112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Necesidades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514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6725" y="4960332"/>
            <a:ext cx="8677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Medidas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Seguridad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040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6725" y="1340768"/>
            <a:ext cx="8569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Agradecimientos</a:t>
            </a:r>
            <a:endParaRPr kumimoji="0" lang="es-PR" altLang="es-P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78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66725" y="614614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Preguntas</a:t>
            </a:r>
            <a:endParaRPr kumimoji="0" lang="es-PR" altLang="es-P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9015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66725" y="576693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Interpretación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valuación</a:t>
            </a: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los</a:t>
            </a: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Datos</a:t>
            </a:r>
            <a:r>
              <a:rPr lang="en-US" altLang="es-P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resultados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0952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6725" y="533488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Instrumentos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medición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Bajo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Costo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5" name="Picture 2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890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67420" y="373619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Validez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,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confiabilidad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objetividad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0211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67420" y="2152020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Material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educativo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Recursos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publicaciones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603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76128"/>
            <a:ext cx="1363340" cy="2536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2" y="527272"/>
            <a:ext cx="2520280" cy="885504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66725" y="296327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El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concepto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728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772816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American College of Sports Medicine [ACSM], (2014). </a:t>
            </a:r>
            <a:r>
              <a:rPr lang="en-US" altLang="es-PR" sz="2800" b="1" i="1" dirty="0"/>
              <a:t>ACSM's Health-Related Physical Fitness Manual</a:t>
            </a:r>
            <a:r>
              <a:rPr lang="en-US" altLang="es-PR" sz="2800" dirty="0"/>
              <a:t> (4ta. ed.). Philadelphia: Wolters Kluwer Health/Lippincott Williams &amp; Wilkins. 174 pp.</a:t>
            </a:r>
            <a:endParaRPr lang="en-US" altLang="es-PR" sz="20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2316"/>
            <a:ext cx="3960440" cy="5685986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aontratindicaciones_Absolutas_TAB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5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aontratindicaciones_Relativas_TAB1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732554"/>
            <a:ext cx="2105649" cy="2224837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469132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médico: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32598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Autorización médica: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Individuos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con un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riesgo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alto para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enfermedades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cardiocasculares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pulmonares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o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metabólicas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77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18246" y="5582067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Identificar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contraindicaciones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5070838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pre-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temporada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1847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1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T32_Estrattificacion_Riesgo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0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las pruebas apropiadas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 de medicamentos del participante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" y="370787"/>
            <a:ext cx="24384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i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Instrucciones pre-</a:t>
            </a:r>
            <a:r>
              <a:rPr lang="es-PR" altLang="es-PR" sz="2800" b="1" i="1" dirty="0" err="1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participantes y </a:t>
            </a:r>
            <a:r>
              <a:rPr lang="es-PR" altLang="es-PR" sz="2800" b="1" i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de consentimiento</a:t>
            </a: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8352" y="565625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Evaluadores preparados 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80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04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5120"/>
            <a:ext cx="2260352" cy="25588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1" y="3379058"/>
            <a:ext cx="8101167" cy="300227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7691"/>
            <a:ext cx="412252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555776" y="2349128"/>
            <a:ext cx="390649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INSTRUCCIONES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8" name="breeze.wav"/>
          </p:stSnd>
        </p:sndAc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ambientes físicos adecuados: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Temperatura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humedad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tipo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instalaciones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físicas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objetos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obstáculos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39888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-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supervisión y monitoreo durante la ejecución de las pruebas</a:t>
            </a: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606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reglas consistentes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9" y="483003"/>
            <a:ext cx="2231072" cy="295832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8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74746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de las ejecuciones de la pruebas: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Un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mínimo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repeticiones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práctica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65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182858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Descaso adecuado entre las repeticiones individuales de las pruebas y entre una batería de pruebas funcionales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446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526674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Calentamiento adecuado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884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6" y="422081"/>
            <a:ext cx="22733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251166"/>
            <a:ext cx="7615704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escrito de un sistema de emergencias: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Recurso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humano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adiestrado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certificado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equipo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materiales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requeridos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contacto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594428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y materiales de emergencia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060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53393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cualificado en emergencias</a:t>
            </a: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Instrucciones del plan disponibles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" y="603352"/>
            <a:ext cx="2608221" cy="260822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750492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700288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531154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a los evaluadores: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Lo que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no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divulger del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suceso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33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346719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Teléfonos/contactos de emergencia: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576133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a la sala de emergencias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" y="510514"/>
            <a:ext cx="2573691" cy="28464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4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43500" y="1700808"/>
            <a:ext cx="40929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Beam, W. C., &amp; Adams, G. M. (2014). </a:t>
            </a:r>
            <a:r>
              <a:rPr lang="en-US" altLang="es-PR" sz="2800" b="1" i="1" dirty="0"/>
              <a:t>Exercise Physiology Laboratory Manual</a:t>
            </a:r>
            <a:r>
              <a:rPr lang="en-US" altLang="es-PR" sz="2800" dirty="0"/>
              <a:t> (7ma ed.). New York, NY: McGraw-Hill, an imprint of The McGraw-Hill Companies, Inc. 320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619972" cy="5719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358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5377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sentado y estirar: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81775"/>
            <a:ext cx="4351441" cy="27715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" y="404664"/>
            <a:ext cx="2499162" cy="28778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906512" cy="5428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35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53320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39753" y="1603116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654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83768" y="22369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7998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Yarda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Sentado-y-Estirar de la YMCA):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005064"/>
            <a:ext cx="8748464" cy="94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0854"/>
            <a:ext cx="8712968" cy="72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726344"/>
            <a:ext cx="1913136" cy="2342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85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24652" y="94691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Sentado-y-Estirar de la YMCA, o en “V”: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Pies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separados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10 a 12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. 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Cinta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adhesive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marca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15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908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132064" cy="3261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057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057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498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 flexión plantar: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5384"/>
            <a:ext cx="5299631" cy="288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" y="620688"/>
            <a:ext cx="1961912" cy="22798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9" name="breeze.wav"/>
          </p:stSnd>
        </p:sndAc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1" y="574752"/>
            <a:ext cx="1878066" cy="248090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61676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 métrica: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98" y="3653335"/>
            <a:ext cx="5764227" cy="258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77" y="1233146"/>
            <a:ext cx="3130488" cy="1740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3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07150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Cintura-Cadera: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0" y="3636913"/>
            <a:ext cx="4144095" cy="276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203646" cy="231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85993"/>
            <a:ext cx="2931606" cy="19544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1945752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1945753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68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089768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8" y="3618644"/>
            <a:ext cx="4175573" cy="2799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9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Peso Ideal: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01" y="3616455"/>
            <a:ext cx="4126179" cy="2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31292"/>
            <a:ext cx="2520280" cy="1803128"/>
          </a:xfrm>
          <a:prstGeom prst="rect">
            <a:avLst/>
          </a:prstGeom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" y="750355"/>
            <a:ext cx="1790959" cy="202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180469"/>
      </p:ext>
    </p:ext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123728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123729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267744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6" y="606563"/>
            <a:ext cx="1363772" cy="24192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970">
            <a:off x="4932871" y="3727592"/>
            <a:ext cx="3759200" cy="269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22">
            <a:off x="419084" y="4479871"/>
            <a:ext cx="5943600" cy="100330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Prueba de Rascar la Espalda):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1340768"/>
            <a:ext cx="3744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Miller, D. K. (2014). </a:t>
            </a:r>
            <a:r>
              <a:rPr lang="en-US" altLang="es-PR" sz="2800" b="1" i="1" dirty="0"/>
              <a:t>Measurement by the Physical Educator: Why and How</a:t>
            </a:r>
            <a:r>
              <a:rPr lang="en-US" altLang="es-PR" sz="2800" dirty="0"/>
              <a:t> (7ma. ed.). New York, NY: McGraw-Hill, and imprint of the McGraw-Hill Companies. 330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12422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6" y="822532"/>
            <a:ext cx="4819650" cy="561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67371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49809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449810" y="1643311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05683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93825" y="2277120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07981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antropométrica: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1697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056227"/>
            <a:ext cx="8460432" cy="164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" y="794123"/>
            <a:ext cx="2217118" cy="215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99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77801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77802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21817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Plicómetro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4"/>
            <a:ext cx="4256388" cy="1898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" y="3784864"/>
            <a:ext cx="3527072" cy="224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3958"/>
            <a:ext cx="1982266" cy="228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8330"/>
            <a:ext cx="2384180" cy="158945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28880"/>
            <a:ext cx="3312368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739880"/>
            <a:ext cx="2268923" cy="2072843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de peso: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" y="3784864"/>
            <a:ext cx="3985410" cy="269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2" y="1400661"/>
            <a:ext cx="2603360" cy="1464390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41384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95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267744" y="69269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267745" y="1699469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411760" y="24923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5391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Metrónomo: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" y="617305"/>
            <a:ext cx="17399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9" y="1629321"/>
            <a:ext cx="2743600" cy="190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2" y="3933056"/>
            <a:ext cx="5040664" cy="259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91" y="3976059"/>
            <a:ext cx="2102933" cy="2500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1" name="breeze.wav"/>
          </p:stSnd>
        </p:sndAc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4" y="601795"/>
            <a:ext cx="18161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89" y="1459912"/>
            <a:ext cx="2447595" cy="189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2" y="3475962"/>
            <a:ext cx="2240164" cy="2819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1" y="3687569"/>
            <a:ext cx="3935833" cy="26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0" y="3666579"/>
            <a:ext cx="2273300" cy="262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Abdominales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8" y="3400177"/>
            <a:ext cx="4437745" cy="30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" y="620689"/>
            <a:ext cx="2477036" cy="2303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8" y="1557313"/>
            <a:ext cx="2990238" cy="15360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043890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39355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393556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3757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Lagartijas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5" y="3727218"/>
            <a:ext cx="8336628" cy="261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47" y="1384296"/>
            <a:ext cx="2898549" cy="19323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6663"/>
            <a:ext cx="1926011" cy="243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6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  <p:sndAc>
          <p:stSnd>
            <p:snd r:embed="rId4" name="breeze.wav"/>
          </p:stSnd>
        </p:sndAc>
      </p:transition>
    </mc:Choice>
    <mc:Fallback xmlns="">
      <p:transition spd="slow">
        <p:split orient="vert" dir="in"/>
        <p:sndAc>
          <p:stSnd>
            <p:snd r:embed="rId10" name="breeze.wav"/>
          </p:stSnd>
        </p:sndAc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107150"/>
            <a:ext cx="755208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de referencia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755222"/>
            <a:ext cx="712003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Posición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1" y="590505"/>
            <a:ext cx="2382233" cy="1493477"/>
          </a:xfrm>
          <a:prstGeom prst="rect">
            <a:avLst/>
          </a:prstGeom>
        </p:spPr>
      </p:pic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0243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1" y="2454424"/>
            <a:ext cx="27363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6" y="693515"/>
            <a:ext cx="625707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888024"/>
            <a:ext cx="2829721" cy="177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0" y="4230455"/>
            <a:ext cx="5805624" cy="215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4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0744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627784" y="2454424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6" y="3257414"/>
            <a:ext cx="3170653" cy="2036777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395182"/>
            <a:ext cx="4743767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Normativos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Referencia Normas)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5319831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basados en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a unos Criterios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1" y="581004"/>
            <a:ext cx="1930400" cy="25908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53390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844824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Heyward, V. H. (2014). </a:t>
            </a:r>
            <a:r>
              <a:rPr lang="en-US" altLang="es-PR" sz="2800" b="1" i="1" dirty="0"/>
              <a:t>Advanced Fitness Assessment &amp; Exercise Prescription</a:t>
            </a:r>
            <a:r>
              <a:rPr lang="en-US" altLang="es-PR" sz="2800" dirty="0"/>
              <a:t> (7ma ed.). Champaign, Illinois: Human Kinetics Books. 537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2" y="836712"/>
            <a:ext cx="4152900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875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43808" y="764704"/>
            <a:ext cx="5648524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NORMATIVOS</a:t>
            </a:r>
            <a:endParaRPr lang="en-US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75708" y="1196752"/>
            <a:ext cx="58326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La interpretación de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resultados de una prueba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aptitud física en relación a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datos recolectados de la misma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prueba, efectuado en el pasado,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utilizando un grupo de sujetos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bien definido (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 normativo</a:t>
            </a:r>
            <a:r>
              <a:rPr lang="es-ES" altLang="es-PR" sz="2800" b="1" dirty="0">
                <a:latin typeface="Arial" charset="0"/>
                <a:cs typeface="Arial" charset="0"/>
              </a:rPr>
              <a:t>),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los cuales poseen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características similares</a:t>
            </a:r>
            <a:r>
              <a:rPr lang="es-ES" altLang="es-PR" sz="2800" b="1" dirty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colectivo evaluado en el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presente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9724"/>
            <a:ext cx="2448272" cy="605758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9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4336" y="374086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26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17320" y="4299774"/>
            <a:ext cx="8147167" cy="1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Comparación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entre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individuos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cuando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situación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require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selectividad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" y="549219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15898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09734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Ubicación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sujeto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dentro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población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300921" y="4885084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Clasificar la ejecutoria actual de los sujetos evaluados a lo largo de un continuo normativo de puntuaciones, desde la más baja, hasta la más alta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2" y="520037"/>
            <a:ext cx="25527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1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19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589735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39752" y="63186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339753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373711" y="286411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323174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Base/origen: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3724205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curva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normal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probabilidad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8682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87761" y="4372277"/>
            <a:ext cx="713562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Distribución teórica de los datos, fundamentado en un modelo matemático definido por una fórmula, la cual se establece por la media aritmética y la desviación estándar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405615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811" y="5668421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Representa una distribución continua y normal de algunas características humanas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01759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086"/>
            <a:ext cx="1442495" cy="2629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1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10" name="breeze.wav"/>
          </p:stSnd>
        </p:sndAc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78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0894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0911" y="631864"/>
            <a:ext cx="630156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0912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4870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5" y="3540881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5026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29" y="4034717"/>
            <a:ext cx="7687709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interpretación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atada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normativos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95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 los resultados, o ejecutoria, del sujeto (o cliente) con el rendimiento de individuos que disponen de datos normativos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636290"/>
            <a:ext cx="2730058" cy="27074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85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1" y="594094"/>
            <a:ext cx="2294355" cy="2820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71800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521817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521818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55776" y="2936120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53586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76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4029702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45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93783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Rangos Porcentuales (RP, o 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porcentila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, %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ila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7117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394192"/>
            <a:ext cx="68436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Par</a:t>
            </a:r>
            <a:r>
              <a:rPr lang="en-US" altLang="es-PR" sz="2200" b="1" dirty="0">
                <a:solidFill>
                  <a:srgbClr val="000000"/>
                </a:solidFill>
                <a:latin typeface="Calibri" pitchFamily="34" charset="0"/>
              </a:rPr>
              <a:t>á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metro de referencia o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mormativo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Ejemplo: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49738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840280"/>
            <a:ext cx="716438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latin typeface="Calibri" pitchFamily="34" charset="0"/>
              </a:rPr>
              <a:t>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25 %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50 %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75 %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95 %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endParaRPr lang="en-US" altLang="es-PR" sz="2200" b="1" i="1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0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5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33751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483768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483769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17727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49883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606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392686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9916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83499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Categorías descriptivas (derivadas de los rangos porcentuales):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86833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555074"/>
            <a:ext cx="15841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65826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915114"/>
            <a:ext cx="7164387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ts val="2200"/>
              </a:lnSpc>
            </a:pPr>
            <a:r>
              <a:rPr lang="es-ES" altLang="es-PR" sz="2200" b="1" i="1" dirty="0">
                <a:latin typeface="Calibri" pitchFamily="34" charset="0"/>
              </a:rPr>
              <a:t>Pobre, debajo del promedio, promedio, sobre el promedio, excelente</a:t>
            </a:r>
            <a:endParaRPr lang="en-US" altLang="es-PR" sz="2200" b="1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1" y="495300"/>
            <a:ext cx="1778000" cy="293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2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3808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5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7784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Evaluaciones de la aptitud física relacionadas a la salud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8" y="530525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9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700808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Winnick, J. P., &amp; Short, F. K. (2014). </a:t>
            </a:r>
            <a:r>
              <a:rPr lang="en-US" altLang="es-PR" sz="2800" b="1" i="1" dirty="0"/>
              <a:t>Brockport Physical Fitness Test Manual: A Health-Related Assessment for Youngsters with Disabilities</a:t>
            </a:r>
            <a:r>
              <a:rPr lang="en-US" altLang="es-PR" sz="2800" dirty="0"/>
              <a:t> (2da ed.). Champaign, IL: Human Kinetics. 160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" y="838200"/>
            <a:ext cx="4289426" cy="558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44116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1728192" cy="5727722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23728" y="692696"/>
            <a:ext cx="669674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 EN</a:t>
            </a:r>
            <a:endParaRPr lang="en-US" altLang="es-PR" sz="3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 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23728" y="1628800"/>
            <a:ext cx="68407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Representa un conjunto de puntuaciones,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o valores, que clasifican a los resultados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(ejecutoria) como deseable, (o por encima,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o por debajo de lo deseable), adecuado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recomendado (nivel ideal de una ejecutoria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específica), lo cual se fundamenta en algún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criterio externo, como lo puede ser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mejoramiento de la salud (ACSM, 2014, p.8).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0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27784" y="764704"/>
            <a:ext cx="62646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EN</a:t>
            </a:r>
          </a:p>
          <a:p>
            <a:pPr eaLnBrk="0" hangingPunct="0"/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 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27784" y="1628800"/>
            <a:ext cx="64087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Se refiere a un estándar (estado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rendimiento recomendado), según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se indica por el valor o puntaje,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cual implica que el individuo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evaluado ha logrado un nivel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ejecución deseado, es decir, ha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cumplido con el criterio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previamente establecido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362762" cy="596908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488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345" y="404134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31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89329" y="4600260"/>
            <a:ext cx="8147167" cy="15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necesario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buena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sin considerer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aptitude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referencia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(Adams, 2002, p. 12)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0" y="472066"/>
            <a:ext cx="2627783" cy="364547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7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297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60" y="3839985"/>
            <a:ext cx="252741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8017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1302354" y="525717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establecer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todos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3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530120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302354" y="4321066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Para determiner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si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alguien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logrado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específico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7" y="381875"/>
            <a:ext cx="2474403" cy="34932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20452" y="4175414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Origen/fundamento:</a:t>
            </a: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413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46238" y="4825122"/>
            <a:ext cx="7518118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Peritaje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professional 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científica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0346" y="5401186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Un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expertos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determinado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deseable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destino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-meta)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8" y="452490"/>
            <a:ext cx="2590910" cy="37685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5293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59" y="3467190"/>
            <a:ext cx="698899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comparativas: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302354" y="4869160"/>
            <a:ext cx="7518118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Descripción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1319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302354" y="4005064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individuo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o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compara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contra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0491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302354" y="5329178"/>
            <a:ext cx="7590126" cy="121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Típicamente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adjetivos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“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excelente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” o “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” para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clasificar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resultados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(ACSM, 2014, p. 8)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094"/>
            <a:ext cx="2255867" cy="320905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202385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3753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83696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51980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8795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53385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estándares absolutos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56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8729" y="404008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consideran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cantidad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personas que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cumplen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con el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10491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761" y="494821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Solo reconoce si la persona, en la variable particular de aptitud 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físca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8155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1979735" y="5668294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Cumple con el criterio: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Adecuacidad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, 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77148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741095" y="6056304"/>
            <a:ext cx="2185343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(Adams, 2002, p. 12)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87244" y="6056304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No cumple con el criterio: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Inadecuacidad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615949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5" y="475541"/>
            <a:ext cx="2206951" cy="30974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83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899238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861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899592" y="4405466"/>
            <a:ext cx="7923794" cy="158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Todas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jóvenes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(health-related youth fitness tests),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principalmente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basados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referencias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unos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criterios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39552" y="5971590"/>
            <a:ext cx="806198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</a:t>
            </a:r>
            <a:r>
              <a:rPr lang="es-ES" altLang="es-PR" sz="1800" b="1" i="1" dirty="0" err="1">
                <a:latin typeface="Calibri" pitchFamily="34" charset="0"/>
              </a:rPr>
              <a:t>Baumgartner</a:t>
            </a:r>
            <a:r>
              <a:rPr lang="es-ES" altLang="es-PR" sz="1800" b="1" i="1" dirty="0">
                <a:latin typeface="Calibri" pitchFamily="34" charset="0"/>
              </a:rPr>
              <a:t>, Jackson, </a:t>
            </a:r>
            <a:r>
              <a:rPr lang="es-ES" altLang="es-PR" sz="1800" b="1" i="1" dirty="0" err="1">
                <a:latin typeface="Calibri" pitchFamily="34" charset="0"/>
              </a:rPr>
              <a:t>Mohor</a:t>
            </a:r>
            <a:r>
              <a:rPr lang="es-ES" altLang="es-PR" sz="1800" b="1" i="1" dirty="0">
                <a:latin typeface="Calibri" pitchFamily="34" charset="0"/>
              </a:rPr>
              <a:t> &amp; </a:t>
            </a:r>
            <a:r>
              <a:rPr lang="es-ES" altLang="es-PR" sz="1800" b="1" i="1" dirty="0" err="1">
                <a:latin typeface="Calibri" pitchFamily="34" charset="0"/>
              </a:rPr>
              <a:t>Rowe</a:t>
            </a:r>
            <a:r>
              <a:rPr lang="es-ES" altLang="es-PR" sz="1800" b="1" i="1" dirty="0">
                <a:latin typeface="Calibri" pitchFamily="34" charset="0"/>
              </a:rPr>
              <a:t>, 2007, p. 7)</a:t>
            </a:r>
            <a:endParaRPr lang="en-US" altLang="es-PR" sz="1800" b="1" i="1" dirty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8" y="475671"/>
            <a:ext cx="2629210" cy="350013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36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7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893543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643560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643561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677519" y="2860253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411760" y="6204765"/>
            <a:ext cx="244827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(Adams, 2002, p. 123)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8836" y="3467190"/>
            <a:ext cx="61194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Errores de medición: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238730" y="4005064"/>
            <a:ext cx="758465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Falsas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clasificaciones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 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1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258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687761" y="4581128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Por lo regular, el mérito no indica el nivel de aptitud física que requiere una persona para ser exitoso en su deporte recreativo o competitivo: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6144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91680" y="5590923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Tal nivel solamente se encuentra principalmente vinculado con la aptitud física relacionada con la salud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899"/>
            <a:ext cx="2137966" cy="291297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7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28836" y="3325496"/>
            <a:ext cx="820766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individuales con los datos de pruebas previamente evaluadas: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7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8730" y="4655458"/>
            <a:ext cx="76382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físico-deportivo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238730" y="407939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234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5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2" y="599413"/>
            <a:ext cx="2312974" cy="269472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0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Haff</a:t>
            </a:r>
            <a:r>
              <a:rPr lang="en-US" altLang="es-PR" sz="2800" dirty="0"/>
              <a:t>, G. G., &amp; </a:t>
            </a:r>
            <a:r>
              <a:rPr lang="en-US" altLang="es-PR" sz="2800" dirty="0" err="1"/>
              <a:t>Dumke</a:t>
            </a:r>
            <a:r>
              <a:rPr lang="en-US" altLang="es-PR" sz="2800" dirty="0"/>
              <a:t>, C. (2012). </a:t>
            </a:r>
            <a:r>
              <a:rPr lang="en-US" altLang="es-PR" sz="2800" b="1" i="1" dirty="0"/>
              <a:t>Laboratory Manual for Exercise Physiology</a:t>
            </a:r>
            <a:r>
              <a:rPr lang="en-US" altLang="es-PR" sz="2800" dirty="0"/>
              <a:t>. Champaign, IL: Human Kinetics. 449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06443" cy="5557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6173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0452" y="3651032"/>
            <a:ext cx="8144036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con otras evaluaciones realizadas en atletas que participan en el mismo deporte y posición: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36128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230346" y="5341034"/>
            <a:ext cx="7286202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potencial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0346" y="4764970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90898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195736" y="821681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195737" y="1771477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3715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339752" y="2565152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4" y="751210"/>
            <a:ext cx="1425021" cy="269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792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26630" y="4429939"/>
            <a:ext cx="734982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Desarrollo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metas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" y="457395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318246" y="5078011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Motivar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220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323174"/>
            <a:ext cx="79121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Usos/Objetivos: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1318246" y="3781867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Prescripción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95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" y="709275"/>
            <a:ext cx="2186344" cy="244057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3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22365" y="1616884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763688" y="680779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20452" y="2951278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Clasificar el estado de la aptitud física: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2913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230346" y="3921200"/>
            <a:ext cx="744611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Ubicación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puntuación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distribución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230346" y="3345136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Rango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porcentual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34891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230346" y="4969138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debajo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sobre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excelente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230346" y="439307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Categorías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descriptivas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5370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28"/>
            <a:ext cx="2044700" cy="304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94373" y="1628801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835696" y="692696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92460" y="3812015"/>
            <a:ext cx="234716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7738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302354" y="4194371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Fortalezas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3838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302354" y="489713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Componentes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requieren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mejorados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4116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5852785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1895"/>
            <a:ext cx="3477605" cy="23184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8" y="593386"/>
            <a:ext cx="1384044" cy="303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9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2234801" y="2192948"/>
            <a:ext cx="608999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COMUNICAR, Y EXPLICAR, LOS RESULTADOS A LOS CLIENTES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276124" y="1040819"/>
            <a:ext cx="6687767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4" y="3914569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Emplear un lenguaje sencillo y común en la población general</a:t>
            </a: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63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36344" y="495150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sea posible, tratar de frasear resultados pobres en términos positivos</a:t>
            </a: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33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" y="476672"/>
            <a:ext cx="2266472" cy="339970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2204864"/>
            <a:ext cx="3168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555776" y="2318544"/>
            <a:ext cx="2808311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ESTADÍSTICAS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727368"/>
            <a:ext cx="69760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Valores z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Puntuaciones Estándares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91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43837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Rangos porcentuales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 bwMode="auto">
          <a:xfrm>
            <a:off x="2411760" y="2996952"/>
            <a:ext cx="482453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MEDIDAS DE POSICIÓN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02601"/>
            <a:ext cx="3826501" cy="2175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621638"/>
            <a:ext cx="2159000" cy="30226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5405"/>
            <a:ext cx="8280920" cy="572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072" y="4374"/>
            <a:ext cx="10271302" cy="6853626"/>
          </a:xfrm>
          <a:prstGeom prst="rect">
            <a:avLst/>
          </a:prstGeom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971600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4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9468544" cy="7557124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4644007" y="755950"/>
            <a:ext cx="449999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4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721818"/>
            <a:ext cx="4464496" cy="558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Pate, R., </a:t>
            </a:r>
            <a:r>
              <a:rPr lang="en-US" altLang="es-PR" sz="2800" dirty="0" err="1"/>
              <a:t>Oria</a:t>
            </a:r>
            <a:r>
              <a:rPr lang="en-US" altLang="es-PR" sz="2800" dirty="0"/>
              <a:t>, M., &amp; </a:t>
            </a:r>
            <a:r>
              <a:rPr lang="en-US" altLang="es-PR" sz="2800" dirty="0" err="1"/>
              <a:t>Pillssbury</a:t>
            </a:r>
            <a:r>
              <a:rPr lang="en-US" altLang="es-PR" sz="2800" dirty="0"/>
              <a:t>, L. (Eds.). (2012) </a:t>
            </a:r>
            <a:r>
              <a:rPr lang="en-US" altLang="es-PR" sz="2800" b="1" i="1" dirty="0"/>
              <a:t>Fitness Measures and Health Outcomes in Youth</a:t>
            </a:r>
            <a:r>
              <a:rPr lang="en-US" altLang="es-PR" sz="2800" dirty="0"/>
              <a:t>. Washington, DC: The National Academies Press. 259 pp. </a:t>
            </a:r>
            <a:r>
              <a:rPr lang="en-US" altLang="es-PR" sz="2800" dirty="0" err="1"/>
              <a:t>Recuperado</a:t>
            </a:r>
            <a:r>
              <a:rPr lang="en-US" altLang="es-PR" sz="2800" dirty="0"/>
              <a:t> de </a:t>
            </a:r>
            <a:r>
              <a:rPr lang="en-US" altLang="es-PR" sz="2800" b="1" i="1" dirty="0">
                <a:hlinkClick r:id="rId5"/>
              </a:rPr>
              <a:t>http://www.pysc.org/resources/documents/FitnessMeasuresandHealthOutcomesinYouth.pdf</a:t>
            </a:r>
            <a:endParaRPr lang="en-US" altLang="es-PR" sz="2000" b="1" i="1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619672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" y="928627"/>
            <a:ext cx="3656963" cy="5485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2771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Miller, T. (2012). </a:t>
            </a:r>
            <a:r>
              <a:rPr lang="en-US" altLang="es-PR" sz="2800" b="1" i="1" dirty="0"/>
              <a:t>NSCA’ Guide to Tests and Assessment</a:t>
            </a:r>
            <a:r>
              <a:rPr lang="en-US" altLang="es-PR" sz="2800" dirty="0"/>
              <a:t>. Champaign, IL: Human Kinetics. 360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838200"/>
            <a:ext cx="4248150" cy="551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1128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60458" y="2132856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Martínez López, E. J. (2011). </a:t>
            </a:r>
            <a:r>
              <a:rPr lang="es-PR" altLang="es-PR" sz="2800" b="1" i="1" dirty="0"/>
              <a:t>Pruebas de Aptitud Física</a:t>
            </a:r>
            <a:r>
              <a:rPr lang="es-PR" altLang="es-PR" sz="2800" dirty="0"/>
              <a:t> (2da.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2870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3936929" cy="5577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45148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1988840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Acevedo, E. O., &amp; Starks, M. A. (2011). </a:t>
            </a:r>
            <a:r>
              <a:rPr lang="en-US" altLang="es-PR" sz="2800" b="1" i="1" dirty="0"/>
              <a:t>Exercise Testing and Prescription Lab Manual</a:t>
            </a:r>
            <a:r>
              <a:rPr lang="en-US" altLang="es-PR" sz="2800" dirty="0"/>
              <a:t> (2da. ed.). Champaign, IL: Human Kinetics. 153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65166" cy="5639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7192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2413"/>
            <a:ext cx="2342919" cy="2272531"/>
          </a:xfrm>
          <a:prstGeom prst="rect">
            <a:avLst/>
          </a:prstGeom>
        </p:spPr>
      </p:pic>
      <p:sp>
        <p:nvSpPr>
          <p:cNvPr id="52" name="Title 1"/>
          <p:cNvSpPr>
            <a:spLocks/>
          </p:cNvSpPr>
          <p:nvPr/>
        </p:nvSpPr>
        <p:spPr bwMode="auto">
          <a:xfrm>
            <a:off x="2557313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3" name="Title 1"/>
          <p:cNvSpPr>
            <a:spLocks/>
          </p:cNvSpPr>
          <p:nvPr/>
        </p:nvSpPr>
        <p:spPr bwMode="auto">
          <a:xfrm>
            <a:off x="2557314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4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3675"/>
            <a:ext cx="431894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770264" y="2205112"/>
            <a:ext cx="40324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LA PRUEBA IDEAL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5634"/>
            <a:ext cx="1858019" cy="2577599"/>
          </a:xfrm>
          <a:prstGeom prst="rect">
            <a:avLst/>
          </a:prstGeom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666768" y="30236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Mínimo equipo requerido para su administración</a:t>
            </a:r>
          </a:p>
        </p:txBody>
      </p:sp>
      <p:pic>
        <p:nvPicPr>
          <p:cNvPr id="5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023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666769" y="3672548"/>
            <a:ext cx="55835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Equipo y materiales de bajo costo</a:t>
            </a: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6293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66769" y="4266422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Simpleza en su administración</a:t>
            </a: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2486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666769" y="4924208"/>
            <a:ext cx="552747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 de resultados prácticos</a:t>
            </a:r>
          </a:p>
        </p:txBody>
      </p:sp>
      <p:pic>
        <p:nvPicPr>
          <p:cNvPr id="64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8905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66768" y="553604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Autenticidad científica aceptable</a:t>
            </a:r>
          </a:p>
        </p:txBody>
      </p:sp>
      <p:pic>
        <p:nvPicPr>
          <p:cNvPr id="6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536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666769" y="6184931"/>
            <a:ext cx="82012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 posible evaluar un número elevado de sujetos</a:t>
            </a:r>
          </a:p>
        </p:txBody>
      </p:sp>
      <p:pic>
        <p:nvPicPr>
          <p:cNvPr id="6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61417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3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4" y="838200"/>
            <a:ext cx="3843416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0713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7" y="908721"/>
            <a:ext cx="3788940" cy="5533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4294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77281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Reiman</a:t>
            </a:r>
            <a:r>
              <a:rPr lang="en-US" altLang="es-PR" sz="2800" dirty="0"/>
              <a:t>, M. P., &amp; </a:t>
            </a:r>
            <a:r>
              <a:rPr lang="en-US" altLang="es-PR" sz="2800" dirty="0" err="1"/>
              <a:t>Manske</a:t>
            </a:r>
            <a:r>
              <a:rPr lang="en-US" altLang="es-PR" sz="2800" dirty="0"/>
              <a:t>, R. C. (2009). </a:t>
            </a:r>
            <a:r>
              <a:rPr lang="en-US" altLang="es-PR" sz="2800" b="1" i="1" dirty="0"/>
              <a:t>Functional Testing in Human Performance</a:t>
            </a:r>
            <a:r>
              <a:rPr lang="en-US" altLang="es-PR" sz="2800" dirty="0"/>
              <a:t>. Champaign, IL: Human Kinetics. 308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5343"/>
            <a:ext cx="4248472" cy="548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910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2492896"/>
            <a:ext cx="43204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Bshok</a:t>
            </a:r>
            <a:r>
              <a:rPr lang="en-US" altLang="es-PR" sz="2800" dirty="0"/>
              <a:t>, C. (2008). </a:t>
            </a:r>
            <a:r>
              <a:rPr lang="en-US" altLang="es-PR" sz="2800" b="1" i="1" dirty="0"/>
              <a:t>Test your Physical Fitness</a:t>
            </a:r>
            <a:r>
              <a:rPr lang="en-US" altLang="es-PR" sz="2800" dirty="0"/>
              <a:t>. Delhi, India: </a:t>
            </a:r>
            <a:r>
              <a:rPr lang="en-US" altLang="es-PR" sz="2800" dirty="0" err="1"/>
              <a:t>Kalpaz</a:t>
            </a:r>
            <a:r>
              <a:rPr lang="en-US" altLang="es-PR" sz="2800" dirty="0"/>
              <a:t> Publications. 357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18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78"/>
            <a:ext cx="3528392" cy="5565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1366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412776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Baumgartner, T. A., Jackson, A. S., Mahar, M. T., &amp; Rowe, D. A. (2007). </a:t>
            </a:r>
            <a:r>
              <a:rPr lang="en-US" altLang="es-PR" sz="2800" b="1" i="1" dirty="0"/>
              <a:t>Measurement for Evaluation in Physical Education and Exercise Science</a:t>
            </a:r>
            <a:r>
              <a:rPr lang="en-US" altLang="es-PR" sz="2800" dirty="0"/>
              <a:t> (8va. ed.). New York, NY: McGraw-Hill, and imprint of the McGraw-Hill Companies. 544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04456" cy="55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0124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George, J. D., Fisher, A. G., &amp; </a:t>
            </a:r>
            <a:r>
              <a:rPr lang="es-PR" altLang="es-PR" sz="2800" dirty="0" err="1"/>
              <a:t>Vehrs</a:t>
            </a:r>
            <a:r>
              <a:rPr lang="es-PR" altLang="es-PR" sz="2800" dirty="0"/>
              <a:t>, P. R. (2007). </a:t>
            </a:r>
            <a:r>
              <a:rPr lang="es-PR" altLang="es-PR" sz="2800" b="1" i="1" dirty="0" err="1"/>
              <a:t>Tests</a:t>
            </a:r>
            <a:r>
              <a:rPr lang="es-PR" altLang="es-PR" sz="2800" b="1" i="1" dirty="0"/>
              <a:t> y Pruebas Físicas</a:t>
            </a:r>
            <a:r>
              <a:rPr lang="es-PR" altLang="es-PR" sz="2800" dirty="0"/>
              <a:t> (4ta.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310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3243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0" y="838200"/>
            <a:ext cx="3964808" cy="561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972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99992" y="692696"/>
            <a:ext cx="453443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Winter, E. M., Jones, A. M., </a:t>
            </a:r>
            <a:r>
              <a:rPr lang="en-US" altLang="es-PR" sz="2800" dirty="0" err="1"/>
              <a:t>Davinson</a:t>
            </a:r>
            <a:r>
              <a:rPr lang="en-US" altLang="es-PR" sz="2800" dirty="0"/>
              <a:t>, R. C. R., Bromley, P. D., &amp; Mercer, T. H. (2007). </a:t>
            </a:r>
            <a:r>
              <a:rPr lang="en-US" altLang="es-PR" sz="2800" b="1" i="1" dirty="0"/>
              <a:t>Sport and Exercise Physiology Testing Guidelines: The British Association of Sport and Exercise Science Guide. Volume II: Exercise and Clinical Testing</a:t>
            </a:r>
            <a:r>
              <a:rPr lang="en-US" altLang="es-PR" sz="2800" dirty="0"/>
              <a:t>. New York, NY: Routledge Taylor &amp; Frances Group. 267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1" y="816882"/>
            <a:ext cx="3987080" cy="5682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7818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4065" y="1772816"/>
            <a:ext cx="45344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Maud, P. J., &amp; Foster, C. (Eds.) (2006). </a:t>
            </a:r>
            <a:r>
              <a:rPr lang="en-US" altLang="es-PR" sz="2800" b="1" i="1" dirty="0"/>
              <a:t>Physiological Assessment of Human Fitness</a:t>
            </a:r>
            <a:r>
              <a:rPr lang="en-US" altLang="es-PR" sz="2800" dirty="0"/>
              <a:t> (2da. ed.). Champaign, IL: Human Kinetics Publishers, Inc. 319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910208"/>
            <a:ext cx="4283777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878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MacDougall, J. D., Wenger, H. A., &amp; Green, H. J. (1991). </a:t>
            </a:r>
            <a:r>
              <a:rPr lang="en-US" altLang="es-PR" sz="2800" b="1" i="1" dirty="0"/>
              <a:t>Physiological Testing of the High-Performance Athlete</a:t>
            </a:r>
            <a:r>
              <a:rPr lang="en-US" altLang="es-PR" sz="2800" dirty="0"/>
              <a:t>. Champaign, IL: Human Kinetics Books. 432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910208"/>
            <a:ext cx="3478678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646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Johnson, B. L., &amp; Nelson, J. K. (1986). </a:t>
            </a:r>
            <a:r>
              <a:rPr lang="en-US" altLang="es-PR" sz="2800" b="1" i="1" dirty="0"/>
              <a:t>Practical Measurements for Evaluation in Physical Education</a:t>
            </a:r>
            <a:r>
              <a:rPr lang="en-US" altLang="es-PR" sz="2800" dirty="0"/>
              <a:t> (4ta. ed.). Edina, MN: Burgess Publishing. 475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1986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1568"/>
            <a:ext cx="4104456" cy="56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15888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94" y="1905504"/>
            <a:ext cx="2614668" cy="1740684"/>
          </a:xfrm>
          <a:prstGeom prst="rect">
            <a:avLst/>
          </a:prstGeom>
        </p:spPr>
      </p:pic>
      <p:sp>
        <p:nvSpPr>
          <p:cNvPr id="88" name="Title 1"/>
          <p:cNvSpPr>
            <a:spLocks/>
          </p:cNvSpPr>
          <p:nvPr/>
        </p:nvSpPr>
        <p:spPr bwMode="auto">
          <a:xfrm>
            <a:off x="1998591" y="779443"/>
            <a:ext cx="70922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 Fácil Administra:</a:t>
            </a:r>
            <a:b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CAMPO: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1782568" cy="1782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644560" y="292494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 de la evaluación</a:t>
            </a:r>
          </a:p>
        </p:txBody>
      </p:sp>
      <p:pic>
        <p:nvPicPr>
          <p:cNvPr id="9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14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644560" y="328498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Grupo de edades indicadas</a:t>
            </a:r>
          </a:p>
        </p:txBody>
      </p:sp>
      <p:pic>
        <p:nvPicPr>
          <p:cNvPr id="9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148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644559" y="3663608"/>
            <a:ext cx="6839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Autenticidad científica:</a:t>
            </a:r>
          </a:p>
        </p:txBody>
      </p:sp>
      <p:pic>
        <p:nvPicPr>
          <p:cNvPr id="9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010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644560" y="4437112"/>
            <a:ext cx="7442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Área/instalación física necesaria para la prueba</a:t>
            </a:r>
          </a:p>
        </p:txBody>
      </p:sp>
      <p:pic>
        <p:nvPicPr>
          <p:cNvPr id="9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36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644560" y="4806444"/>
            <a:ext cx="3914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Procedimientos/instrucciones:</a:t>
            </a:r>
          </a:p>
        </p:txBody>
      </p:sp>
      <p:pic>
        <p:nvPicPr>
          <p:cNvPr id="9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29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644560" y="5157192"/>
            <a:ext cx="7586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Metodología del registro:</a:t>
            </a:r>
          </a:p>
        </p:txBody>
      </p:sp>
      <p:pic>
        <p:nvPicPr>
          <p:cNvPr id="10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369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644560" y="5498648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Normas o estándares:</a:t>
            </a:r>
          </a:p>
        </p:txBody>
      </p:sp>
      <p:pic>
        <p:nvPicPr>
          <p:cNvPr id="10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514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2"/>
          <p:cNvSpPr txBox="1">
            <a:spLocks noChangeArrowheads="1"/>
          </p:cNvSpPr>
          <p:nvPr/>
        </p:nvSpPr>
        <p:spPr bwMode="auto">
          <a:xfrm>
            <a:off x="644560" y="5877272"/>
            <a:ext cx="8103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de las puntuaciones/resultados:</a:t>
            </a:r>
          </a:p>
        </p:txBody>
      </p:sp>
      <p:pic>
        <p:nvPicPr>
          <p:cNvPr id="10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0377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644560" y="6237312"/>
            <a:ext cx="4490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y comentarios</a:t>
            </a:r>
          </a:p>
        </p:txBody>
      </p:sp>
      <p:pic>
        <p:nvPicPr>
          <p:cNvPr id="10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638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 Box 2"/>
          <p:cNvSpPr txBox="1">
            <a:spLocks noChangeArrowheads="1"/>
          </p:cNvSpPr>
          <p:nvPr/>
        </p:nvSpPr>
        <p:spPr bwMode="auto">
          <a:xfrm>
            <a:off x="644560" y="220486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Nombre de la prueba</a:t>
            </a:r>
          </a:p>
        </p:txBody>
      </p:sp>
      <p:pic>
        <p:nvPicPr>
          <p:cNvPr id="10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136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7"/>
          <p:cNvSpPr txBox="1">
            <a:spLocks noChangeArrowheads="1"/>
          </p:cNvSpPr>
          <p:nvPr/>
        </p:nvSpPr>
        <p:spPr bwMode="auto">
          <a:xfrm>
            <a:off x="3524879" y="3663608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Validez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Confiabilidad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y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Objetividad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1" name="Text Box 47"/>
          <p:cNvSpPr txBox="1">
            <a:spLocks noChangeArrowheads="1"/>
          </p:cNvSpPr>
          <p:nvPr/>
        </p:nvSpPr>
        <p:spPr bwMode="auto">
          <a:xfrm>
            <a:off x="4460983" y="4797152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Administración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instrucciones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3766756" y="5147900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Puntaje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3" name="Text Box 47"/>
          <p:cNvSpPr txBox="1">
            <a:spLocks noChangeArrowheads="1"/>
          </p:cNvSpPr>
          <p:nvPr/>
        </p:nvSpPr>
        <p:spPr bwMode="auto">
          <a:xfrm>
            <a:off x="5665275" y="5877272"/>
            <a:ext cx="3155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Estadísticas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pertinentes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3380863" y="5517232"/>
            <a:ext cx="5066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Criterio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referencia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comparativo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644560" y="256490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pic>
        <p:nvPicPr>
          <p:cNvPr id="11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140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 Box 2"/>
          <p:cNvSpPr txBox="1">
            <a:spLocks noChangeArrowheads="1"/>
          </p:cNvSpPr>
          <p:nvPr/>
        </p:nvSpPr>
        <p:spPr bwMode="auto">
          <a:xfrm>
            <a:off x="644560" y="4067780"/>
            <a:ext cx="4850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Equipo y materiales</a:t>
            </a:r>
          </a:p>
        </p:txBody>
      </p:sp>
      <p:pic>
        <p:nvPicPr>
          <p:cNvPr id="11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4280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itle 1"/>
          <p:cNvSpPr>
            <a:spLocks/>
          </p:cNvSpPr>
          <p:nvPr/>
        </p:nvSpPr>
        <p:spPr bwMode="auto">
          <a:xfrm>
            <a:off x="1979712" y="1234791"/>
            <a:ext cx="7092280" cy="68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s-PR" altLang="es-PR" sz="1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ONTITUYENTES DESCRIPTIVOS</a:t>
            </a: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BÁSICOS PARA CADA PRUEBA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2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Ortega, F.,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Cadenas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-Sánchez, C., Sánchez-Delgado, G., Mora-González, J.,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Martínez-Téllez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Artero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E., &amp; ... Ruiz, J. (2015). Systematic Review and Proposal of a Field-Based Physical Fitness-Test Battery in Preschool Children: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The PREFIT Battery. Sports Medicine, 45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(4), 533-555.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with Full Text). </a:t>
            </a: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3302" cy="4286701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2900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5012754"/>
            <a:ext cx="8569325" cy="15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Bianco,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Jemni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M., Thomas, E., Patti, A., Paoli, A., Ramos Roque, J., Palma,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Mammina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Tabacchi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G. (2015). A Systematic Review to Determine Reliability and Usefulness of the Field-Based Test Batteries for the Assessment of Physical Fitness in Adolescents – The ASSO Project.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International Journal of Occupational Medicine &amp; Environmental Health, 28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(3), 445-478. doi:10.13075/ijomeh.1896.00393.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http://ijomeh.eu/pdf-2413-2457?filename=A%20systematic%20review%20to.pdf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4" y="1123875"/>
            <a:ext cx="7678763" cy="3756517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98833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01208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Latorre Román, P. Á., López, D. M., Fernández Sánchez, M., Salas Sánchez, J.,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Moriana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Coronas, F., García-Pinillos, F., &amp; Mora López, D. (2015). Test-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retest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field-based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fitness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aged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Hospitalaria, 32(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4), 1683-1688. doi:10.3305/nh.2015.32.4.9486.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http://www.aulamedica.es/nh/pdf/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9486.pdf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13320"/>
            <a:ext cx="8495543" cy="33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34383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445224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Lindsay, A.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Hongu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N., Spears, K.,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Idris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Dyrek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Manore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M. M. (2014). Field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Obesity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Adults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Composition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Behavior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46(1), 43-53.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10.1016/j.jneb.2013.03.013.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http://www.jneb.org/article/S1499-4046(13)00118-8/pdf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8" y="1196752"/>
            <a:ext cx="8573437" cy="4065123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3162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Cvejić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D.,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Pejović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T.,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Ostojić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S. (2013).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Adolescents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Facta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Universitatis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: Series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Sport, 11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(2), 135-145.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http://facta.junis.ni.ac.rs/pe/pe201302/pe201302-02.pdf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1214437"/>
            <a:ext cx="7191375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661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73216"/>
            <a:ext cx="8569325" cy="10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Ruiz, J. R., España Romero, V., Castro Piñero, J., Artero, E. G., Ortega, F. B., Cuenca García, M., &amp; ... Castillo, M. J. (2011). Batería ALPHA-Fitness: test de campo para la evaluación de la condición física relacionada con la salud en niños y adolescentes.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Hospitalaria, 26(6), 1210-1214. doi:10.3305/nh.2011.26.6.5270.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http://www.redalyc.org/pdf/3092/309226774003.pdf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919287"/>
            <a:ext cx="8362950" cy="3019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418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Cale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L., &amp; Harris, J. (2009). Fitness testing in physical education - a misdirected effort in promoting healthy lifestyles and physical activity?.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Physical Education &amp; Sport Pedagogy, 14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(1), 89-108.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1556792"/>
            <a:ext cx="8569325" cy="357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1248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Halas, J.,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Gannon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G. (2005).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Principles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Implications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, 71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(4), 4-9. Recuperado de la base de datos de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EBSCOhost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Full Text).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211438"/>
            <a:ext cx="8569325" cy="38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2035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Jones, C. J.,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Rikli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R. E. (2002). Measuring functional fitness of older adults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. The Journal on Active Aging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(March-April), 24-30.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http://www.dsnm.univr.it/documenti/OccorrenzaIns/matdid/matdid182478.pdf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347864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5" y="2658248"/>
            <a:ext cx="6450158" cy="103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5" y="980728"/>
            <a:ext cx="6424462" cy="187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70714"/>
            <a:ext cx="6490101" cy="1918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21779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0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MEDICINA DEL DEPORTE: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http://www.acsm.org/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7" descr="ACSM_Web-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46188"/>
            <a:ext cx="7477125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EDUCACIÓN FÍSICA: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AAHPERD: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http://www.aahperd.org/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5" descr="AAHPERD_Web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67957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124745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Council </a:t>
            </a: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Physical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Fitness: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http://fitness.gov/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7" y="1988840"/>
            <a:ext cx="8516146" cy="3887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2909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FITNESSGRAM</a:t>
            </a:r>
            <a:r>
              <a:rPr lang="es-PR" altLang="es-PR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http://fitnessgram.net/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24936" cy="4548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8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 CHALLENGE ON ADULT FITNESS TESTS:</a:t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http://adultfitnesstest.org/</a:t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9" y="1844824"/>
            <a:ext cx="8457571" cy="4500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160240" cy="1667299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>
                <a:latin typeface="Times New Roman" pitchFamily="18" charset="0"/>
              </a:rPr>
              <a:t>Scienece</a:t>
            </a:r>
            <a:r>
              <a:rPr lang="en-US" altLang="es-PR" sz="1200" b="0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>
                <a:latin typeface="Times New Roman" pitchFamily="18" charset="0"/>
              </a:rPr>
              <a:t>ta. ed. (pp. 198-291),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A. C.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>
                <a:latin typeface="Times New Roman" pitchFamily="18" charset="0"/>
              </a:rPr>
              <a:t>, 2011, San Francisco, CA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>
                <a:latin typeface="Times New Roman" pitchFamily="18" charset="0"/>
              </a:rPr>
              <a:t>. Copyright 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Pearson Education, Inc., publishing as Pearson Benjamin Cummings.</a:t>
            </a:r>
          </a:p>
        </p:txBody>
      </p:sp>
      <p:sp>
        <p:nvSpPr>
          <p:cNvPr id="34" name="Title 1"/>
          <p:cNvSpPr>
            <a:spLocks/>
          </p:cNvSpPr>
          <p:nvPr/>
        </p:nvSpPr>
        <p:spPr bwMode="auto">
          <a:xfrm>
            <a:off x="2268760" y="119848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1"/>
          <p:cNvSpPr>
            <a:spLocks/>
          </p:cNvSpPr>
          <p:nvPr/>
        </p:nvSpPr>
        <p:spPr bwMode="auto">
          <a:xfrm>
            <a:off x="2232247" y="163018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DOMINIOS DEL APRENDIZAJE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2016224" cy="2181489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49288" y="357301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Psicomotor</a:t>
            </a: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438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49288" y="2348880"/>
            <a:ext cx="7971629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 relacionada con la salud y actividad f</a:t>
            </a:r>
            <a:r>
              <a:rPr lang="en-US" altLang="es-PR" sz="4200" b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ísica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296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48843" y="42930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Cognoscitivo</a:t>
            </a:r>
          </a:p>
        </p:txBody>
      </p:sp>
      <p:pic>
        <p:nvPicPr>
          <p:cNvPr id="4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4144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48843" y="5066600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Afectivo</a:t>
            </a:r>
          </a:p>
        </p:txBody>
      </p:sp>
      <p:pic>
        <p:nvPicPr>
          <p:cNvPr id="4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51879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21" y="3068960"/>
            <a:ext cx="1268367" cy="26541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1427235" cy="2150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9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" y="548680"/>
            <a:ext cx="2195715" cy="1427849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58703"/>
            <a:ext cx="6489286" cy="2219574"/>
          </a:xfrm>
          <a:prstGeom prst="rect">
            <a:avLst/>
          </a:prstGeom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45656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36344" y="2654722"/>
            <a:ext cx="6894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Físico-Deportivo</a:t>
            </a: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3230786"/>
            <a:ext cx="813601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y Actividad Física: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Poblaciones</a:t>
            </a: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801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6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3" y="3848269"/>
            <a:ext cx="3907601" cy="2605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2154183" cy="1452258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BENEFICIADOS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2378788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Maestros de Educación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0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2882844"/>
            <a:ext cx="324800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Lideres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50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42132" y="3458908"/>
            <a:ext cx="63305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Fisiólogos y especialistas del ejercicio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979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42132" y="4034972"/>
            <a:ext cx="35182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Terapeutas atléticos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0171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42132" y="4683044"/>
            <a:ext cx="43781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Entrenadores y “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6652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42132" y="5260925"/>
            <a:ext cx="15199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2431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/>
          </p:cNvSpPr>
          <p:nvPr/>
        </p:nvSpPr>
        <p:spPr bwMode="auto">
          <a:xfrm>
            <a:off x="2396158" y="1004832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59645" y="1436533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 META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4336" y="2748696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08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4336" y="3902641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con necesidades particulares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48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70124" y="4478705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Física, recreación o salud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4177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5053354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Elites y recreativos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3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3324760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Colectivo geriátrico: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30695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70124" y="5629418"/>
            <a:ext cx="70422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6116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2173034"/>
            <a:ext cx="6490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pediátrico: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y adolescentes</a:t>
            </a: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5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1964109" cy="1390520"/>
          </a:xfrm>
          <a:prstGeom prst="rect">
            <a:avLst/>
          </a:prstGeom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21B89C63-F854-4CAF-B9AA-A32BFDC48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6133474"/>
            <a:ext cx="832755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grupos de la ley y el orden: Policías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C9192FDC-3570-4BB2-AEE3-EC1B6394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156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2" y="2780928"/>
            <a:ext cx="2304256" cy="383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" y="470186"/>
            <a:ext cx="1891127" cy="25987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340768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itle 1"/>
          <p:cNvSpPr>
            <a:spLocks/>
          </p:cNvSpPr>
          <p:nvPr/>
        </p:nvSpPr>
        <p:spPr bwMode="auto">
          <a:xfrm>
            <a:off x="2304255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48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0" y="2133228"/>
            <a:ext cx="504056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le 1"/>
          <p:cNvSpPr>
            <a:spLocks/>
          </p:cNvSpPr>
          <p:nvPr/>
        </p:nvSpPr>
        <p:spPr bwMode="auto">
          <a:xfrm>
            <a:off x="2644402" y="2204666"/>
            <a:ext cx="45554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COLECTIVO BENEFICIADO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64336" y="383708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92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64336" y="4991033"/>
            <a:ext cx="560786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 – sobre 60 años: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2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70124" y="5824891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Ancianos frágiles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763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70124" y="4413152"/>
            <a:ext cx="15895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64336" y="3261426"/>
            <a:ext cx="30219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prepúberes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36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6" y="515732"/>
            <a:ext cx="1711210" cy="2619199"/>
          </a:xfrm>
          <a:prstGeom prst="rect">
            <a:avLst/>
          </a:prstGeom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304257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267744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79" y="2133228"/>
            <a:ext cx="41233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519265" y="2204666"/>
            <a:ext cx="372871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GRUPOS DE INTEREZ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08352" y="380644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86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08352" y="4960393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Bomberos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25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14140" y="5547587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Oficiales de la ley y el orden (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policías)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4865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4140" y="438251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 especiales: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Discapacitados</a:t>
            </a: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36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230786"/>
            <a:ext cx="66239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(escuelas y universidades)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14140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6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68" y="2730030"/>
            <a:ext cx="2071317" cy="13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1725342" cy="2194076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085383" y="108694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048870" y="144524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6" y="2023048"/>
            <a:ext cx="56531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301407" y="2094486"/>
            <a:ext cx="525658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 NO ESCOLARES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97" y="4197388"/>
            <a:ext cx="1288910" cy="1271334"/>
          </a:xfrm>
          <a:prstGeom prst="rect">
            <a:avLst/>
          </a:prstGeom>
        </p:spPr>
      </p:pic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764336" y="3480646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Clubes deportivos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28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764336" y="4526930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corporativa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770124" y="5074171"/>
            <a:ext cx="54580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 para el control de peso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770124" y="398470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para el cuidado de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9668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764336" y="2976590"/>
            <a:ext cx="61029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</a:p>
        </p:txBody>
      </p:sp>
      <p:pic>
        <p:nvPicPr>
          <p:cNvPr id="8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87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770123" y="5578227"/>
            <a:ext cx="8229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para el entrenamiento pediátrico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770124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08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/>
          </p:cNvSpPr>
          <p:nvPr/>
        </p:nvSpPr>
        <p:spPr bwMode="auto">
          <a:xfrm>
            <a:off x="1479522" y="98072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1443009" y="133903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0" y="1844824"/>
            <a:ext cx="744947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43009" y="1916262"/>
            <a:ext cx="726995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 QUE REQUIEREN EVALUAR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00846" y="3086770"/>
            <a:ext cx="790927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0847" y="4349078"/>
            <a:ext cx="790927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salud, ejercicios y actividad física para los empleados de una empresa corporativa, gubernamental o académica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43312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06634" y="5434211"/>
            <a:ext cx="808299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para el control de la obesidad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373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06635" y="3590826"/>
            <a:ext cx="76903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rehabilitación física y ejercicios terapéuticos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00847" y="2582714"/>
            <a:ext cx="68130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ejercicios y actividad física</a:t>
            </a: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06634" y="5938267"/>
            <a:ext cx="822986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educación del movimiento para niños de edad pre-escolar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877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1" y="640430"/>
            <a:ext cx="1127127" cy="1755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9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47" y="2444912"/>
            <a:ext cx="1016605" cy="152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09" y="2390997"/>
            <a:ext cx="948338" cy="1503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8" y="2184172"/>
            <a:ext cx="1039785" cy="17836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3" y="548680"/>
            <a:ext cx="2140083" cy="1453390"/>
          </a:xfrm>
          <a:prstGeom prst="rect">
            <a:avLst/>
          </a:prstGeom>
        </p:spPr>
      </p:pic>
      <p:sp>
        <p:nvSpPr>
          <p:cNvPr id="5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</a:t>
            </a: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79194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aptitud física relacionadas con la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36344" y="2870746"/>
            <a:ext cx="4972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 la actividad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2132" y="3446810"/>
            <a:ext cx="47115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Evaluaciones psicomotoras: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842132" y="4886970"/>
            <a:ext cx="75472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rendimiento funcional en deportes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179388" y="5445224"/>
            <a:ext cx="8964612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>
                <a:latin typeface="Times New Roman" pitchFamily="18" charset="0"/>
              </a:rPr>
              <a:t>Scienece</a:t>
            </a:r>
            <a:r>
              <a:rPr lang="en-US" altLang="es-PR" sz="1200" b="0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>
                <a:latin typeface="Times New Roman" pitchFamily="18" charset="0"/>
              </a:rPr>
              <a:t>ta. ed. (pp. 198-260),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A. C.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>
                <a:latin typeface="Times New Roman" pitchFamily="18" charset="0"/>
              </a:rPr>
              <a:t>, 2011, San Francisco, CA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>
                <a:latin typeface="Times New Roman" pitchFamily="18" charset="0"/>
              </a:rPr>
              <a:t>. Copyright 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Pearson Education, Inc., publishing as Pearson Benjamin </a:t>
            </a:r>
            <a:r>
              <a:rPr lang="en-US" altLang="es-PR" sz="1200" dirty="0">
                <a:latin typeface="Times New Roman" pitchFamily="18" charset="0"/>
              </a:rPr>
              <a:t>Cummings; “Chapter 3: Sports Performance Testing,”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&amp; S. C. Lucett</a:t>
            </a:r>
            <a:r>
              <a:rPr lang="en-US" altLang="es-PR" sz="1200" dirty="0">
                <a:latin typeface="Times New Roman" pitchFamily="18" charset="0"/>
              </a:rPr>
              <a:t>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b="1" i="1" dirty="0">
                <a:latin typeface="Times New Roman" pitchFamily="18" charset="0"/>
              </a:rPr>
              <a:t>NASM </a:t>
            </a:r>
            <a:r>
              <a:rPr lang="en-US" altLang="es-PR" sz="1200" b="1" i="1" dirty="0" err="1">
                <a:latin typeface="Times New Roman" pitchFamily="18" charset="0"/>
              </a:rPr>
              <a:t>Essentals</a:t>
            </a:r>
            <a:r>
              <a:rPr lang="en-US" altLang="es-PR" sz="1200" b="1" i="1" dirty="0">
                <a:latin typeface="Times New Roman" pitchFamily="18" charset="0"/>
              </a:rPr>
              <a:t> of Sports </a:t>
            </a:r>
            <a:r>
              <a:rPr lang="en-US" altLang="es-PR" sz="1200" b="1" i="1" dirty="0" err="1">
                <a:latin typeface="Times New Roman" pitchFamily="18" charset="0"/>
              </a:rPr>
              <a:t>Performnce</a:t>
            </a:r>
            <a:r>
              <a:rPr lang="en-US" altLang="es-PR" sz="1200" b="1" i="1" dirty="0">
                <a:latin typeface="Times New Roman" pitchFamily="18" charset="0"/>
              </a:rPr>
              <a:t> Training</a:t>
            </a:r>
            <a:r>
              <a:rPr lang="en-US" altLang="es-PR" sz="1200" dirty="0">
                <a:latin typeface="Times New Roman" pitchFamily="18" charset="0"/>
              </a:rPr>
              <a:t>. 1ra. ed. Rev.; (p. 71),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S. C. Lucett, &amp; B. G. Sutton</a:t>
            </a:r>
            <a:r>
              <a:rPr lang="en-US" altLang="es-PR" sz="1200" dirty="0">
                <a:latin typeface="Times New Roman" pitchFamily="18" charset="0"/>
              </a:rPr>
              <a:t> (Eds.), 2015, Burlington, MA: Jones &amp; </a:t>
            </a:r>
            <a:r>
              <a:rPr lang="en-US" altLang="es-PR" sz="1200" dirty="0" err="1">
                <a:latin typeface="Times New Roman" pitchFamily="18" charset="0"/>
              </a:rPr>
              <a:t>Barlett</a:t>
            </a:r>
            <a:r>
              <a:rPr lang="en-US" altLang="es-PR" sz="1200" dirty="0">
                <a:latin typeface="Times New Roman" pitchFamily="18" charset="0"/>
              </a:rPr>
              <a:t> Learning. Copyright 2015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The National Academy of Sports Medicine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187500" y="3799384"/>
            <a:ext cx="79930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destrezas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1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7021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1187500" y="4293096"/>
            <a:ext cx="7993062" cy="4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cualidades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deportivas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específicas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3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407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/>
          </p:cNvSpPr>
          <p:nvPr/>
        </p:nvSpPr>
        <p:spPr bwMode="auto">
          <a:xfrm>
            <a:off x="2412776" y="118977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607984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 DE PRUEBAS DE APITUD FÍSICA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364201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ALPHA - Fitness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241788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PREFIT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0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3037131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Fitnessgram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976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5660059"/>
            <a:ext cx="43746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AVENA fitness test 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422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010170"/>
            <a:ext cx="43380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ASSO-Fitness test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923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4363915"/>
            <a:ext cx="35397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EUROFIT test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46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52253"/>
            <a:ext cx="2228659" cy="14857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16604"/>
            <a:ext cx="3013805" cy="4520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0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" y="713334"/>
            <a:ext cx="2193570" cy="1485559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2438698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conceptual: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y sus constituyentes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3218688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 y objetivos/propósitos  – Razones para la pruebas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0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4053961"/>
            <a:ext cx="797834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Criterios de calidad para la selección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las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9929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4846049"/>
            <a:ext cx="40463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necesidades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282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422113"/>
            <a:ext cx="29422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4043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5954992"/>
            <a:ext cx="79415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Orden/secuencia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9371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58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7466"/>
            <a:ext cx="2369177" cy="1628809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412776" y="1051321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376263" y="148302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36344" y="3027262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Estructuración y planificación para la administración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94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36344" y="4386548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los resultados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87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2132" y="4962612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Extrapolación y predicción de los datos crudos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016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2132" y="5536859"/>
            <a:ext cx="72582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comunes y errores de medición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3808667"/>
            <a:ext cx="53140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6112923"/>
            <a:ext cx="521168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profesional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36344" y="2223076"/>
            <a:ext cx="756970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básicos para los procedimientos de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y 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52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49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764704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EXPERIMENTOS DE LABORATORIO EN FISIOLOG</a:t>
            </a:r>
            <a:r>
              <a:rPr lang="en-US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ÍA DEL EJERCICIO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http://www.saludmed.com/labsfisiologiaejercicio/labsfisiologiaejercicio.html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653428" cy="45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1720" y="692696"/>
            <a:ext cx="4951095" cy="6595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DEFINIENDO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54351" y="5517232"/>
            <a:ext cx="5897969" cy="864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6" name="Picture 4" descr="Bik-Mt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09" y="1504629"/>
            <a:ext cx="5278129" cy="39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067944" y="756452"/>
            <a:ext cx="35052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3068960"/>
            <a:ext cx="8712968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Capacidad de llevar a cabo las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Cotidianas Normales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(Trabajo y Asueto) con Vigor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Eficiencia, sin Fatigarse Demasiado,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Aún Teniendo Suficiente Energía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Disfrutar Pasatiempos y Encarar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 Imprevistas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86242" y="2363611"/>
            <a:ext cx="5468100" cy="7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Definición Tradicional *</a:t>
            </a:r>
          </a:p>
        </p:txBody>
      </p:sp>
      <p:pic>
        <p:nvPicPr>
          <p:cNvPr id="5" name="Picture 5" descr="BeacVo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3" y="260648"/>
            <a:ext cx="2956080" cy="2217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238006"/>
            <a:ext cx="89646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de: President's Council on Physical Fitness and Sports, 1971,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Physical Fitness Research Digest, Series 1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8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4728" y="2135524"/>
            <a:ext cx="8313736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Usuales de la Vida Diarias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6688" y="577443"/>
            <a:ext cx="5723042" cy="103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40000"/>
              </a:lnSpc>
            </a:pPr>
            <a:r>
              <a:rPr lang="es-PR" altLang="es-PR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APTITUD FÍSICA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1327" y="3268999"/>
            <a:ext cx="8494633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Recupera con Rapidez de la Fatiga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8386" y="4373899"/>
            <a:ext cx="863409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Quedan Reservas de Fuerza y Energía Para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2852" y="5402599"/>
            <a:ext cx="2736647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Inesperadas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91408" y="5402599"/>
            <a:ext cx="4882234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Disfrutar de Actividades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Recreativas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495800" y="15925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495800" y="2659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495800" y="3802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752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324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2" y="527394"/>
            <a:ext cx="1085356" cy="1628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20" y="741382"/>
            <a:ext cx="1164088" cy="1414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5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" y="251258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4603576" y="902421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92955" y="2842347"/>
            <a:ext cx="5974714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Casperson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C. J., 1985 *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4344" y="3496940"/>
            <a:ext cx="88821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Un conjunto de atributos que las personas poseen, o alcanzan, que se relaciona con la habilidad para llevar a cabo actividad física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6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breeze.wav"/>
          </p:stSnd>
        </p:sndAc>
      </p:transition>
    </mc:Choice>
    <mc:Fallback xmlns="">
      <p:transition spd="slow">
        <p:dissolv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171528" y="736104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8" y="3284984"/>
            <a:ext cx="864096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“Un Estado de Energía Dinámica y Vitalidad que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nos Capacita/Permite no Solamente Llevar a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Cabo Nuestras Tareas Diarias, Práctica de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Actividades Recreativas y Encarar Emergencias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Imprevistas, sino también nos Ayuda a Prevenir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las Enfermedades </a:t>
            </a:r>
            <a:r>
              <a:rPr lang="es-PR" altLang="es-P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Hipocinéticas</a:t>
            </a: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, mientras se 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Funciona a Niveles Óptimos de la Capacidad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Intelectual y Experimentar el Disfrute de la Vida”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38782" y="2676030"/>
            <a:ext cx="6483058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Nieman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D.C., 1986, p. 34 *</a:t>
            </a:r>
          </a:p>
        </p:txBody>
      </p:sp>
      <p:pic>
        <p:nvPicPr>
          <p:cNvPr id="5" name="Picture 5" descr="Hiking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28" y="629282"/>
            <a:ext cx="2685968" cy="20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The Sports Medicine Fitness Course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 (p. 34),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D. C.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Nieman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, 1986, Palo Alto, CA: Bull Publishing Company. Copyright 1986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Bull Publishing Co.</a:t>
            </a: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7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644361" y="692696"/>
            <a:ext cx="3023983" cy="16249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9279" y="2996952"/>
            <a:ext cx="7994496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Habilidades o Potencial Particular para Llevar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 cabo Efectivamente, y sin Fatiga Excesiva,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Actividades Físicas de Diversas Dimensiones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(Particularmente Actividades que Involucren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Demandas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-Respiratorias o Aeróbicas)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y Tareas Cotidianas Diarias, con Reservas 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Energéticas para Cualquier otra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Emergencia de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Caracter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Físico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89279" y="2347031"/>
            <a:ext cx="7994496" cy="6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E. </a:t>
            </a:r>
            <a:r>
              <a:rPr lang="es-PR" altLang="es-PR" sz="31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Lopategui</a:t>
            </a: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1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Corsino</a:t>
            </a: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2006 *</a:t>
            </a:r>
          </a:p>
        </p:txBody>
      </p:sp>
      <p:pic>
        <p:nvPicPr>
          <p:cNvPr id="5" name="Picture 5" descr="CycVel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41" y="565262"/>
            <a:ext cx="2474168" cy="18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 err="1">
                <a:latin typeface="Times New Roman" pitchFamily="18" charset="0"/>
                <a:cs typeface="Times New Roman" pitchFamily="18" charset="0"/>
              </a:rPr>
              <a:t>Bienestar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s-PR" sz="1200" i="1" dirty="0" err="1"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 de Vida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 (p. 44),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E.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, 2006, Hoboken, NJ: John Wiley &amp; Sons, Inc. Copyright 2006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Edgar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1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644160" y="620688"/>
            <a:ext cx="604708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FÍSICA:</a:t>
            </a:r>
          </a:p>
          <a:p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560188" y="1846993"/>
            <a:ext cx="854831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dinámica y vitalidad: 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 de </a:t>
            </a:r>
            <a:r>
              <a:rPr lang="es-PR" altLang="es-PR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nergía</a:t>
            </a: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186736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60189" y="3038808"/>
            <a:ext cx="479612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a la fatiga prematura</a:t>
            </a:r>
          </a:p>
        </p:txBody>
      </p:sp>
      <p:pic>
        <p:nvPicPr>
          <p:cNvPr id="4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301949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560189" y="4605628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capacidad inmunológica: 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problemas de salud</a:t>
            </a:r>
          </a:p>
        </p:txBody>
      </p:sp>
      <p:pic>
        <p:nvPicPr>
          <p:cNvPr id="4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58631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560189" y="2462744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Confronta emergencias imprevistas efectivamente</a:t>
            </a:r>
          </a:p>
        </p:txBody>
      </p:sp>
      <p:pic>
        <p:nvPicPr>
          <p:cNvPr id="46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244342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563116" y="3542864"/>
            <a:ext cx="796932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 recuperación</a:t>
            </a:r>
          </a:p>
        </p:txBody>
      </p:sp>
      <p:pic>
        <p:nvPicPr>
          <p:cNvPr id="48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354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560189" y="4007233"/>
            <a:ext cx="86923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Óptima capacidad funcional: </a:t>
            </a:r>
            <a:r>
              <a:rPr lang="es-PR" altLang="es-PR" sz="21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Cotidianas y Ocupacionales</a:t>
            </a: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02760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60189" y="5129434"/>
            <a:ext cx="795027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revención de enfermedades: </a:t>
            </a:r>
            <a:r>
              <a:rPr lang="es-PR" altLang="es-PR" sz="2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PR" altLang="es-PR" sz="21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ipocinéticas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511011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60189" y="6137546"/>
            <a:ext cx="4301177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nivel de calidad de vida</a:t>
            </a:r>
          </a:p>
        </p:txBody>
      </p:sp>
      <p:pic>
        <p:nvPicPr>
          <p:cNvPr id="5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6118228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560442" y="5608558"/>
            <a:ext cx="8405633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autoestima y función cognitiva</a:t>
            </a:r>
          </a:p>
        </p:txBody>
      </p:sp>
      <p:pic>
        <p:nvPicPr>
          <p:cNvPr id="56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0" y="558924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71" y="2850542"/>
            <a:ext cx="1765590" cy="1177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" y="491920"/>
            <a:ext cx="2371750" cy="12820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80" y="5013176"/>
            <a:ext cx="2309629" cy="159743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69284" y="680973"/>
            <a:ext cx="5972135" cy="73180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61925" y="5497651"/>
            <a:ext cx="6050716" cy="9496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4" name="Picture 4" descr="Steple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7" y="1544631"/>
            <a:ext cx="4870277" cy="38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7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8382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-2286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la Salud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3340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2672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Destrezas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57200" y="3396952"/>
            <a:ext cx="3733800" cy="251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57200" y="3473152"/>
            <a:ext cx="3886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Capacidad Aeróbica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Flexibilidad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Tolerancia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Fortaleza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Composición Corporal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4876800" y="2939752"/>
            <a:ext cx="3810000" cy="3657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953000" y="2939752"/>
            <a:ext cx="38862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Capacidad Motora: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Coordinación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Balance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Agilidad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Precisión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Rapidez 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Potencia Muscular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Capacidad Anaeróbica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Reacción al Tiempo</a:t>
            </a:r>
          </a:p>
        </p:txBody>
      </p:sp>
      <p:pic>
        <p:nvPicPr>
          <p:cNvPr id="3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10952"/>
            <a:ext cx="12287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2209800" y="2634952"/>
            <a:ext cx="0" cy="685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6" name="Line 31"/>
          <p:cNvSpPr>
            <a:spLocks noChangeShapeType="1"/>
          </p:cNvSpPr>
          <p:nvPr/>
        </p:nvSpPr>
        <p:spPr bwMode="auto">
          <a:xfrm>
            <a:off x="6781800" y="2558752"/>
            <a:ext cx="0" cy="34448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2209800" y="653752"/>
            <a:ext cx="3810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2590800" y="196552"/>
            <a:ext cx="3886200" cy="914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chemeClr val="accent2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2555776" y="223917"/>
            <a:ext cx="392122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s-PR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</a:t>
            </a:r>
            <a:endParaRPr lang="en-US" altLang="es-PR" sz="3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 flipH="1">
            <a:off x="6477000" y="653752"/>
            <a:ext cx="3048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2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6750"/>
            <a:ext cx="7382577" cy="5930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3528" y="692696"/>
            <a:ext cx="8208912" cy="71394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379984" y="5454898"/>
            <a:ext cx="6288360" cy="9264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LA SALUD</a:t>
            </a:r>
          </a:p>
        </p:txBody>
      </p:sp>
      <p:pic>
        <p:nvPicPr>
          <p:cNvPr id="4" name="Picture 4" descr="Rowing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1294"/>
            <a:ext cx="5919085" cy="39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1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23106" y="980728"/>
            <a:ext cx="52857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Cardiorrespiratoria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32730" y="2240156"/>
            <a:ext cx="211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Flexibilidad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7424738" cy="24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</a:t>
            </a:r>
            <a:r>
              <a:rPr lang="es-PR" sz="48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FÍSiCA</a:t>
            </a:r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:</a:t>
            </a:r>
          </a:p>
        </p:txBody>
      </p:sp>
      <p:sp>
        <p:nvSpPr>
          <p:cNvPr id="22" name="WordArt 19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772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la Salud -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587362" y="6248400"/>
            <a:ext cx="553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Fortaleza y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Muscular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6" y="2616630"/>
            <a:ext cx="3454152" cy="228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5" y="1263624"/>
            <a:ext cx="3622315" cy="2556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2341908"/>
            <a:ext cx="3995936" cy="2663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002869" y="2344279"/>
            <a:ext cx="2509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Composición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Corporal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3863877"/>
            <a:ext cx="3637392" cy="243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20" grpId="0" autoUpdateAnimBg="0"/>
      <p:bldP spid="23" grpId="0" autoUpdateAnimBg="0"/>
      <p:bldP spid="3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7"/>
          <p:cNvSpPr>
            <a:spLocks noChangeArrowheads="1" noChangeShapeType="1" noTextEdit="1"/>
          </p:cNvSpPr>
          <p:nvPr/>
        </p:nvSpPr>
        <p:spPr bwMode="auto">
          <a:xfrm>
            <a:off x="3995936" y="709372"/>
            <a:ext cx="4694730" cy="9755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8"/>
          <p:cNvSpPr>
            <a:spLocks noChangeArrowheads="1" noChangeShapeType="1" noTextEdit="1"/>
          </p:cNvSpPr>
          <p:nvPr/>
        </p:nvSpPr>
        <p:spPr bwMode="auto">
          <a:xfrm>
            <a:off x="3995936" y="1789492"/>
            <a:ext cx="4495801" cy="5593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LA SALUD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04800" y="2627034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afectan el bienestar y la salud del individuo, los cuales incluyen la capacidad aeróbica, flexibilidad, fortaleza muscular, tolerancia muscular y composición corporal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1" y="620688"/>
            <a:ext cx="3168352" cy="1814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7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6" name="chimes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0710" y="3297407"/>
            <a:ext cx="8571770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Capacidad del Corazón,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Vasos Sanguíneos y los Pulmones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Funcionar Eficientemente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Llevar a cabo Actividades Sostenidas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poco Esfuerzo, menos Fatiga,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 una Recuperación Rápida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0" y="943744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572000" y="2010544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Runrs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54398"/>
            <a:ext cx="3670177" cy="24865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62026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9380" y="2698462"/>
            <a:ext cx="8074775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Fisiológicamente Significa la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 del Individuo para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Enzimas Aeróbicas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 durante Ejercicios Vigorosos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Prolongados (Aeróbicos)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989412" y="908719"/>
            <a:ext cx="3822948" cy="64075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989412" y="1579970"/>
            <a:ext cx="3822948" cy="7689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CycPac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3" y="622375"/>
            <a:ext cx="3048000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688053"/>
      </p:ext>
    </p:extLst>
  </p:cSld>
  <p:clrMapOvr>
    <a:masterClrMapping/>
  </p:clrMapOvr>
  <p:transition spd="slow">
    <p:push dir="d"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70198" y="2590800"/>
            <a:ext cx="6220614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Cardiorrespiratoria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26638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0198" y="3200400"/>
            <a:ext cx="544476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Cardiovascular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2337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70198" y="3733800"/>
            <a:ext cx="62472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Oxígeno Máximo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767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70198" y="4267200"/>
            <a:ext cx="398859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Fisiológica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3005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70198" y="4876800"/>
            <a:ext cx="206659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Estámina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910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3352800" y="806624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13" name="WordArt 13"/>
          <p:cNvSpPr>
            <a:spLocks noChangeArrowheads="1" noChangeShapeType="1" noTextEdit="1"/>
          </p:cNvSpPr>
          <p:nvPr/>
        </p:nvSpPr>
        <p:spPr bwMode="auto">
          <a:xfrm>
            <a:off x="3886200" y="1523256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1148" y="5448300"/>
            <a:ext cx="10086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</a:p>
        </p:txBody>
      </p:sp>
      <p:pic>
        <p:nvPicPr>
          <p:cNvPr id="15" name="Picture 1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16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55911" y="5981700"/>
            <a:ext cx="64604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en Forma (Aptitud Física)</a:t>
            </a:r>
          </a:p>
        </p:txBody>
      </p:sp>
      <p:pic>
        <p:nvPicPr>
          <p:cNvPr id="17" name="Picture 1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8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WhelCh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4083"/>
            <a:ext cx="28956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58195"/>
      </p:ext>
    </p:extLst>
  </p:cSld>
  <p:clrMapOvr>
    <a:masterClrMapping/>
  </p:clrMapOvr>
  <p:transition spd="slow">
    <p:cover dir="r"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79140" y="3319824"/>
            <a:ext cx="76687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Sistema de Transporte de Oxígeno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(Pulmones, Corazón,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Sangre/</a:t>
            </a:r>
            <a:r>
              <a:rPr lang="es-PR" altLang="es-PR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Hemoglobina,Vasos</a:t>
            </a: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Sanguíneos)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183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9140" y="5244405"/>
            <a:ext cx="7071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Músculo Esquelético (Específico al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 Aeróbico Practicado)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164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52800" y="107788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05200" y="2132856"/>
            <a:ext cx="494264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8" name="Picture 8" descr="HartBF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819400" cy="2416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205432"/>
      </p:ext>
    </p:ext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8216" y="3395315"/>
            <a:ext cx="852028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Especificidad del </a:t>
            </a:r>
          </a:p>
          <a:p>
            <a:pPr algn="ctr">
              <a:lnSpc>
                <a:spcPct val="90000"/>
              </a:lnSpc>
            </a:pPr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</a:p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(Específico al Deporte)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83968" y="1155427"/>
            <a:ext cx="4528854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03767" y="2298427"/>
            <a:ext cx="4612721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5" name="Picture 5" descr="RowWo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6031"/>
            <a:ext cx="3810000" cy="25193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63365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651989"/>
            <a:ext cx="8382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Mejoramiento en el perfil metabólico a través de un programa de ejercicio de intensidad moderada, a pesar de poco o ningún mejoramiento en </a:t>
            </a:r>
          </a:p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medidas de aptitud física</a:t>
            </a:r>
            <a:endParaRPr lang="es-PR" altLang="es-P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125416" y="1524000"/>
            <a:ext cx="4695056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METABÓLICA</a:t>
            </a:r>
          </a:p>
        </p:txBody>
      </p:sp>
      <p:pic>
        <p:nvPicPr>
          <p:cNvPr id="4" name="Picture 14" descr="F11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1334"/>
            <a:ext cx="35052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101151"/>
      </p:ext>
    </p:extLst>
  </p:cSld>
  <p:clrMapOvr>
    <a:masterClrMapping/>
  </p:clrMapOvr>
  <p:transition spd="slow">
    <p:cover dir="lu"/>
    <p:sndAc>
      <p:stSnd>
        <p:snd r:embed="rId4" name="breez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8" y="496956"/>
            <a:ext cx="4561773" cy="32200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598193" y="1628800"/>
            <a:ext cx="4157549" cy="7920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FLEXIBILIDAD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40645" y="3685205"/>
            <a:ext cx="8315097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usar un Músculo en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Toda la Amplitud de su Movimiento</a:t>
            </a:r>
          </a:p>
          <a:p>
            <a:pPr algn="ctr">
              <a:lnSpc>
                <a:spcPct val="11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y de Poner en Funcionamiento las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Articulaciones; Doblarlas,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Enderezarlas, y Torcerlas Fácilmente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3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EXPERIENCIAS PRÁCTICAS Y DE LABORATORIO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http://www.saludmed.com/ejercicio/laboratoros/Laboratorios_HPER-4308.html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484784"/>
            <a:ext cx="817245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3" y="537829"/>
            <a:ext cx="3820087" cy="2576598"/>
          </a:xfrm>
          <a:prstGeom prst="rect">
            <a:avLst/>
          </a:prstGeom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256856" y="1032520"/>
            <a:ext cx="4419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4637856" y="2099320"/>
            <a:ext cx="3581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-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70265" y="2996952"/>
            <a:ext cx="439094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Estática:</a:t>
            </a:r>
          </a:p>
        </p:txBody>
      </p:sp>
      <p:pic>
        <p:nvPicPr>
          <p:cNvPr id="1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311442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70265" y="4979889"/>
            <a:ext cx="464903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Dinámica:</a:t>
            </a:r>
          </a:p>
        </p:txBody>
      </p:sp>
      <p:pic>
        <p:nvPicPr>
          <p:cNvPr id="17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509736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35340" y="3530352"/>
            <a:ext cx="8129148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amplitud de un posible movimiento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alrededor de una coyuntura o secuencia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PR" altLang="es-P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5340" y="5522814"/>
            <a:ext cx="805541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oposición o la resistencia de una </a:t>
            </a:r>
          </a:p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 al movimiento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5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75856" y="86605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75856" y="181548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Límites Estructurales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6182" y="2804121"/>
            <a:ext cx="808266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Alineamiento estructural de los huesos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283210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6182" y="3528021"/>
            <a:ext cx="744787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tejido muscular y grasa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35163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6182" y="4251921"/>
            <a:ext cx="850585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Ligamentos y otras estructuras</a:t>
            </a:r>
          </a:p>
          <a:p>
            <a:pPr algn="l">
              <a:lnSpc>
                <a:spcPct val="8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sociadas</a:t>
            </a: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cápsula de la coyuntura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42402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26182" y="5302846"/>
            <a:ext cx="82686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tendones y otros tejidos conectivos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5291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07132" y="6026746"/>
            <a:ext cx="15231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piel</a:t>
            </a:r>
          </a:p>
        </p:txBody>
      </p:sp>
      <p:pic>
        <p:nvPicPr>
          <p:cNvPr id="13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nee-P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9913"/>
            <a:ext cx="2667000" cy="218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" y="615377"/>
            <a:ext cx="3809780" cy="2525463"/>
          </a:xfrm>
          <a:prstGeom prst="rect">
            <a:avLst/>
          </a:prstGeom>
        </p:spPr>
      </p:pic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4114800" y="1056928"/>
            <a:ext cx="46482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23" name="WordArt 3"/>
          <p:cNvSpPr>
            <a:spLocks noChangeArrowheads="1" noChangeShapeType="1" noTextEdit="1"/>
          </p:cNvSpPr>
          <p:nvPr/>
        </p:nvSpPr>
        <p:spPr bwMode="auto">
          <a:xfrm>
            <a:off x="4114800" y="1911644"/>
            <a:ext cx="4648200" cy="407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4660900" y="2395736"/>
            <a:ext cx="33401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067172" y="3140840"/>
            <a:ext cx="67938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pasivos-estáticos:</a:t>
            </a:r>
          </a:p>
        </p:txBody>
      </p:sp>
      <p:pic>
        <p:nvPicPr>
          <p:cNvPr id="26" name="Picture 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53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067172" y="4899790"/>
            <a:ext cx="679224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activos-balísticos:</a:t>
            </a:r>
          </a:p>
        </p:txBody>
      </p:sp>
      <p:pic>
        <p:nvPicPr>
          <p:cNvPr id="28" name="Picture 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9427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032247" y="3750440"/>
            <a:ext cx="7681911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Sostener la posición del 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es-PR" altLang="es-P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un período de tiempo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032247" y="5518915"/>
            <a:ext cx="6954148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movimientos de 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rápidos y forzados (</a:t>
            </a:r>
            <a:r>
              <a:rPr lang="es-PR" altLang="es-PR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rebotantes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6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7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1710" y="3591014"/>
            <a:ext cx="80329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para Ejercer una Fuerza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Repetidamente o Mantener una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Contracción Fija o Estática Durante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un Período de Tiempo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3331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TOLERANCIA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237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Row_Cp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8715"/>
            <a:ext cx="4343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545715"/>
      </p:ext>
    </p:extLst>
  </p:cSld>
  <p:clrMapOvr>
    <a:masterClrMapping/>
  </p:clrMapOvr>
  <p:transition spd="slow">
    <p:cover dir="ru"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4897237" cy="32648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4572000" y="980728"/>
            <a:ext cx="4191000" cy="463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TOLERANCIA MUSCULAR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495800" y="1895128"/>
            <a:ext cx="419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2813" y="2924944"/>
            <a:ext cx="79688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con resistencias</a:t>
            </a:r>
          </a:p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(poca resistencia, muchas repeticiones)</a:t>
            </a:r>
          </a:p>
        </p:txBody>
      </p:sp>
      <p:pic>
        <p:nvPicPr>
          <p:cNvPr id="1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114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12813" y="4073624"/>
            <a:ext cx="4578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calisténicos</a:t>
            </a:r>
          </a:p>
        </p:txBody>
      </p:sp>
      <p:pic>
        <p:nvPicPr>
          <p:cNvPr id="15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982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92" y="4653136"/>
            <a:ext cx="5733328" cy="1789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897" y="3939440"/>
            <a:ext cx="826059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Ejercer una Fuerza 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Tensión Máxima contra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Resistencia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4022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FORTALEZA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928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WtLif-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7" y="63109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1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11313" y="2965194"/>
            <a:ext cx="26949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2989833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1313" y="3955794"/>
            <a:ext cx="57711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 o estática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3982021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38264" y="85077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90664" y="2027312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44650" y="5209919"/>
            <a:ext cx="5956374" cy="12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(Trabajo por</a:t>
            </a:r>
          </a:p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Tiempo)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2" y="5059933"/>
            <a:ext cx="760412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tLif-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6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6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142928" y="191507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de Contracciones -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85540" y="2677070"/>
            <a:ext cx="420339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Dinámina/Isotónica:</a:t>
            </a:r>
          </a:p>
        </p:txBody>
      </p:sp>
      <p:pic>
        <p:nvPicPr>
          <p:cNvPr id="4" name="Picture 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275009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85540" y="5309964"/>
            <a:ext cx="23022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</a:t>
            </a:r>
          </a:p>
        </p:txBody>
      </p:sp>
      <p:pic>
        <p:nvPicPr>
          <p:cNvPr id="6" name="Picture 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534330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85540" y="5981700"/>
            <a:ext cx="23711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Isocinética</a:t>
            </a:r>
          </a:p>
        </p:txBody>
      </p:sp>
      <p:pic>
        <p:nvPicPr>
          <p:cNvPr id="8" name="Picture 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3142928" y="77207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FORTALEZA MUSCULAR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76375" y="3288282"/>
            <a:ext cx="6912049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Concéntrica (Acortamiento,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 err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Miométrica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Trabajo Positivo)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81138" y="4305870"/>
            <a:ext cx="5091458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 err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Eccéntrica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(Alargamiento,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Negativo)</a:t>
            </a:r>
          </a:p>
        </p:txBody>
      </p:sp>
      <p:pic>
        <p:nvPicPr>
          <p:cNvPr id="14" name="Picture 14" descr="WtLif-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157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8" y="3356992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4370685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7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094484"/>
            <a:ext cx="7866256" cy="14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del músculo a una tensión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o cercana del máximo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(mucho peso)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4646339"/>
            <a:ext cx="81083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3 - 10 repeticiones (pocas repeticiones)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12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410272" y="98072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29000" y="206504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23900"/>
            <a:ext cx="2838715" cy="21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79" y="5193199"/>
            <a:ext cx="3391426" cy="1322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204529"/>
            <a:ext cx="2935651" cy="148766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7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03435" y="3550551"/>
            <a:ext cx="7408567" cy="275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El Nivel Relativo que tiene el Cuerpo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entre el Peso sin Grasa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(Liso, Magro o Masa Corporal Activa)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y el Peso Graso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(la Grasa Almacenada en el Cuerpo)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11960" y="1042688"/>
            <a:ext cx="4430588" cy="8288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COMPOSICIÓN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11960" y="2333897"/>
            <a:ext cx="4070548" cy="6630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CORPORAL</a:t>
            </a:r>
          </a:p>
        </p:txBody>
      </p:sp>
      <p:pic>
        <p:nvPicPr>
          <p:cNvPr id="5" name="Picture 5" descr="MRI_C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2483"/>
            <a:ext cx="3404948" cy="259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54861"/>
      </p:ext>
    </p:ext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42074</TotalTime>
  <Words>10477</Words>
  <Application>Microsoft Office PowerPoint</Application>
  <PresentationFormat>On-screen Show (4:3)</PresentationFormat>
  <Paragraphs>1683</Paragraphs>
  <Slides>259</Slides>
  <Notes>259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259</vt:i4>
      </vt:variant>
    </vt:vector>
  </HeadingPairs>
  <TitlesOfParts>
    <vt:vector size="270" baseType="lpstr">
      <vt:lpstr>Arial</vt:lpstr>
      <vt:lpstr>Arial Black</vt:lpstr>
      <vt:lpstr>Arial Narrow</vt:lpstr>
      <vt:lpstr>Calibri</vt:lpstr>
      <vt:lpstr>Georgia</vt:lpstr>
      <vt:lpstr>Symbol</vt:lpstr>
      <vt:lpstr>Tahoma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Pruebas de Aptitud Física</dc:title>
  <dc:creator>Valued Acer Customer</dc:creator>
  <cp:lastModifiedBy>Edgar Lopategui Corsino</cp:lastModifiedBy>
  <cp:revision>4502</cp:revision>
  <cp:lastPrinted>2016-08-14T14:10:54Z</cp:lastPrinted>
  <dcterms:created xsi:type="dcterms:W3CDTF">2012-03-25T21:01:47Z</dcterms:created>
  <dcterms:modified xsi:type="dcterms:W3CDTF">2022-03-07T16:09:20Z</dcterms:modified>
</cp:coreProperties>
</file>