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ppt/tags/tag36.xml" ContentType="application/vnd.openxmlformats-officedocument.presentationml.tags+xml"/>
  <Override PartName="/ppt/notesSlides/notesSlide39.xml" ContentType="application/vnd.openxmlformats-officedocument.presentationml.notesSlide+xml"/>
  <Override PartName="/ppt/tags/tag37.xml" ContentType="application/vnd.openxmlformats-officedocument.presentationml.tags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tags/tag39.xml" ContentType="application/vnd.openxmlformats-officedocument.presentationml.tags+xml"/>
  <Override PartName="/ppt/notesSlides/notesSlide42.xml" ContentType="application/vnd.openxmlformats-officedocument.presentationml.notesSlide+xml"/>
  <Override PartName="/ppt/tags/tag40.xml" ContentType="application/vnd.openxmlformats-officedocument.presentationml.tags+xml"/>
  <Override PartName="/ppt/notesSlides/notesSlide43.xml" ContentType="application/vnd.openxmlformats-officedocument.presentationml.notesSlide+xml"/>
  <Override PartName="/ppt/tags/tag41.xml" ContentType="application/vnd.openxmlformats-officedocument.presentationml.tags+xml"/>
  <Override PartName="/ppt/notesSlides/notesSlide44.xml" ContentType="application/vnd.openxmlformats-officedocument.presentationml.notesSlide+xml"/>
  <Override PartName="/ppt/tags/tag42.xml" ContentType="application/vnd.openxmlformats-officedocument.presentationml.tags+xml"/>
  <Override PartName="/ppt/notesSlides/notesSlide45.xml" ContentType="application/vnd.openxmlformats-officedocument.presentationml.notesSlide+xml"/>
  <Override PartName="/ppt/tags/tag43.xml" ContentType="application/vnd.openxmlformats-officedocument.presentationml.tags+xml"/>
  <Override PartName="/ppt/notesSlides/notesSlide46.xml" ContentType="application/vnd.openxmlformats-officedocument.presentationml.notesSlide+xml"/>
  <Override PartName="/ppt/tags/tag44.xml" ContentType="application/vnd.openxmlformats-officedocument.presentationml.tags+xml"/>
  <Override PartName="/ppt/notesSlides/notesSlide47.xml" ContentType="application/vnd.openxmlformats-officedocument.presentationml.notesSlide+xml"/>
  <Override PartName="/ppt/tags/tag45.xml" ContentType="application/vnd.openxmlformats-officedocument.presentationml.tags+xml"/>
  <Override PartName="/ppt/notesSlides/notesSlide48.xml" ContentType="application/vnd.openxmlformats-officedocument.presentationml.notesSlide+xml"/>
  <Override PartName="/ppt/tags/tag46.xml" ContentType="application/vnd.openxmlformats-officedocument.presentationml.tags+xml"/>
  <Override PartName="/ppt/notesSlides/notesSlide49.xml" ContentType="application/vnd.openxmlformats-officedocument.presentationml.notesSlide+xml"/>
  <Override PartName="/ppt/tags/tag47.xml" ContentType="application/vnd.openxmlformats-officedocument.presentationml.tags+xml"/>
  <Override PartName="/ppt/notesSlides/notesSlide50.xml" ContentType="application/vnd.openxmlformats-officedocument.presentationml.notesSlide+xml"/>
  <Override PartName="/ppt/tags/tag48.xml" ContentType="application/vnd.openxmlformats-officedocument.presentationml.tags+xml"/>
  <Override PartName="/ppt/notesSlides/notesSlide51.xml" ContentType="application/vnd.openxmlformats-officedocument.presentationml.notesSlide+xml"/>
  <Override PartName="/ppt/tags/tag49.xml" ContentType="application/vnd.openxmlformats-officedocument.presentationml.tags+xml"/>
  <Override PartName="/ppt/notesSlides/notesSlide52.xml" ContentType="application/vnd.openxmlformats-officedocument.presentationml.notesSlide+xml"/>
  <Override PartName="/ppt/tags/tag50.xml" ContentType="application/vnd.openxmlformats-officedocument.presentationml.tags+xml"/>
  <Override PartName="/ppt/notesSlides/notesSlide53.xml" ContentType="application/vnd.openxmlformats-officedocument.presentationml.notesSlide+xml"/>
  <Override PartName="/ppt/tags/tag51.xml" ContentType="application/vnd.openxmlformats-officedocument.presentationml.tags+xml"/>
  <Override PartName="/ppt/notesSlides/notesSlide54.xml" ContentType="application/vnd.openxmlformats-officedocument.presentationml.notesSlide+xml"/>
  <Override PartName="/ppt/tags/tag52.xml" ContentType="application/vnd.openxmlformats-officedocument.presentationml.tags+xml"/>
  <Override PartName="/ppt/notesSlides/notesSlide55.xml" ContentType="application/vnd.openxmlformats-officedocument.presentationml.notesSlide+xml"/>
  <Override PartName="/ppt/tags/tag53.xml" ContentType="application/vnd.openxmlformats-officedocument.presentationml.tags+xml"/>
  <Override PartName="/ppt/notesSlides/notesSlide56.xml" ContentType="application/vnd.openxmlformats-officedocument.presentationml.notesSlide+xml"/>
  <Override PartName="/ppt/tags/tag54.xml" ContentType="application/vnd.openxmlformats-officedocument.presentationml.tags+xml"/>
  <Override PartName="/ppt/notesSlides/notesSlide57.xml" ContentType="application/vnd.openxmlformats-officedocument.presentationml.notesSlide+xml"/>
  <Override PartName="/ppt/tags/tag55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865" r:id="rId3"/>
    <p:sldId id="1302" r:id="rId4"/>
    <p:sldId id="1059" r:id="rId5"/>
    <p:sldId id="941" r:id="rId6"/>
    <p:sldId id="1427" r:id="rId7"/>
    <p:sldId id="995" r:id="rId8"/>
    <p:sldId id="882" r:id="rId9"/>
    <p:sldId id="1067" r:id="rId10"/>
    <p:sldId id="1060" r:id="rId11"/>
    <p:sldId id="1061" r:id="rId12"/>
    <p:sldId id="1072" r:id="rId13"/>
    <p:sldId id="1073" r:id="rId14"/>
    <p:sldId id="1071" r:id="rId15"/>
    <p:sldId id="1084" r:id="rId16"/>
    <p:sldId id="855" r:id="rId17"/>
    <p:sldId id="1086" r:id="rId18"/>
    <p:sldId id="1088" r:id="rId19"/>
    <p:sldId id="1089" r:id="rId20"/>
    <p:sldId id="1090" r:id="rId21"/>
    <p:sldId id="1092" r:id="rId22"/>
    <p:sldId id="1058" r:id="rId23"/>
    <p:sldId id="1063" r:id="rId24"/>
    <p:sldId id="1082" r:id="rId25"/>
    <p:sldId id="1093" r:id="rId26"/>
    <p:sldId id="1094" r:id="rId27"/>
    <p:sldId id="1095" r:id="rId28"/>
    <p:sldId id="1065" r:id="rId29"/>
    <p:sldId id="1081" r:id="rId30"/>
    <p:sldId id="1003" r:id="rId31"/>
    <p:sldId id="1087" r:id="rId32"/>
    <p:sldId id="1062" r:id="rId33"/>
    <p:sldId id="1064" r:id="rId34"/>
    <p:sldId id="1066" r:id="rId35"/>
    <p:sldId id="1068" r:id="rId36"/>
    <p:sldId id="1069" r:id="rId37"/>
    <p:sldId id="1070" r:id="rId38"/>
    <p:sldId id="1075" r:id="rId39"/>
    <p:sldId id="1074" r:id="rId40"/>
    <p:sldId id="1076" r:id="rId41"/>
    <p:sldId id="1077" r:id="rId42"/>
    <p:sldId id="1078" r:id="rId43"/>
    <p:sldId id="1079" r:id="rId44"/>
    <p:sldId id="1083" r:id="rId45"/>
    <p:sldId id="1080" r:id="rId46"/>
    <p:sldId id="1096" r:id="rId47"/>
    <p:sldId id="1109" r:id="rId48"/>
    <p:sldId id="1100" r:id="rId49"/>
    <p:sldId id="982" r:id="rId50"/>
    <p:sldId id="1099" r:id="rId51"/>
    <p:sldId id="1101" r:id="rId52"/>
    <p:sldId id="1102" r:id="rId53"/>
    <p:sldId id="1103" r:id="rId54"/>
    <p:sldId id="1098" r:id="rId55"/>
    <p:sldId id="1108" r:id="rId56"/>
    <p:sldId id="1426" r:id="rId57"/>
    <p:sldId id="1428" r:id="rId58"/>
    <p:sldId id="604" r:id="rId59"/>
    <p:sldId id="978" r:id="rId60"/>
    <p:sldId id="1148" r:id="rId61"/>
  </p:sldIdLst>
  <p:sldSz cx="9144000" cy="6858000" type="screen4x3"/>
  <p:notesSz cx="7010400" cy="9296400"/>
  <p:custDataLst>
    <p:tags r:id="rId64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876"/>
    <a:srgbClr val="6C043F"/>
    <a:srgbClr val="6600CC"/>
    <a:srgbClr val="680068"/>
    <a:srgbClr val="FFFFFF"/>
    <a:srgbClr val="9E0040"/>
    <a:srgbClr val="47008E"/>
    <a:srgbClr val="532476"/>
    <a:srgbClr val="FF0066"/>
    <a:srgbClr val="82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182" autoAdjust="0"/>
  </p:normalViewPr>
  <p:slideViewPr>
    <p:cSldViewPr>
      <p:cViewPr varScale="1">
        <p:scale>
          <a:sx n="65" d="100"/>
          <a:sy n="65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B47514-D91A-4F60-808A-63E59A7D6FEF}" type="datetimeFigureOut">
              <a:rPr lang="en-US"/>
              <a:pPr>
                <a:defRPr/>
              </a:pPr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80775DB0-0642-4647-B826-14FB84F7CCB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F9118B2-1A13-45AD-BA52-27027FEE35E4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108"/>
            <a:ext cx="5608320" cy="418242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BC3E63DF-ACE0-4A8C-A515-C0D2FDCFC6DF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4659" indent="-286407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5629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3880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62132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20384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8635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36887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95138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2E197D32-152B-49DF-9DDA-C3DBBD4B7CED}" type="slidenum">
              <a:rPr lang="es-PR" altLang="es-PR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s-P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9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67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6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13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31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18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8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9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6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86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22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65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27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56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47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1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7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45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4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46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55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39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52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73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70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27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86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06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57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7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0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30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593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13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19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086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25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65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552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114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52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120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29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860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5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210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4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313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70D40D4-A504-432F-B67B-4AEEBEA59BC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08345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2425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7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>
                <a:latin typeface="Arial" panose="020B0604020202020204" pitchFamily="34" charset="0"/>
              </a:rPr>
              <a:t> 2022, </a:t>
            </a:r>
            <a:r>
              <a:rPr lang="es-PR" altLang="es-PR" sz="1200" b="0" dirty="0">
                <a:latin typeface="Arial" panose="020B0604020202020204" pitchFamily="34" charset="0"/>
              </a:rPr>
              <a:t>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Creative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1A522-5E61-4961-BDE2-0FF74796BC1D}" type="slidenum">
              <a:rPr lang="es-PR" altLang="es-PR"/>
              <a:pPr/>
              <a:t>‹#›</a:t>
            </a:fld>
            <a:endParaRPr lang="es-PR" altLang="es-PR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F07306-2506-44AB-A59B-9318645B6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51" y="3861048"/>
            <a:ext cx="3698699" cy="247266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7" name="Rectangle 43">
            <a:extLst>
              <a:ext uri="{FF2B5EF4-FFF2-40B4-BE49-F238E27FC236}">
                <a16:creationId xmlns:a16="http://schemas.microsoft.com/office/drawing/2014/main" id="{5C210E7C-5E35-4FDB-8895-B1EB24F461C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8" name="Rectangle 44">
            <a:extLst>
              <a:ext uri="{FF2B5EF4-FFF2-40B4-BE49-F238E27FC236}">
                <a16:creationId xmlns:a16="http://schemas.microsoft.com/office/drawing/2014/main" id="{6CB2C901-0E9F-4E58-83D5-F968A05E915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9" name="Rectangle 45">
            <a:extLst>
              <a:ext uri="{FF2B5EF4-FFF2-40B4-BE49-F238E27FC236}">
                <a16:creationId xmlns:a16="http://schemas.microsoft.com/office/drawing/2014/main" id="{A8F815E1-65E9-4CF6-8E0B-B038D413842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46">
            <a:extLst>
              <a:ext uri="{FF2B5EF4-FFF2-40B4-BE49-F238E27FC236}">
                <a16:creationId xmlns:a16="http://schemas.microsoft.com/office/drawing/2014/main" id="{79F79316-FC6A-49DE-99CE-1B4910E86CA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1" name="Rectangle 47">
            <a:extLst>
              <a:ext uri="{FF2B5EF4-FFF2-40B4-BE49-F238E27FC236}">
                <a16:creationId xmlns:a16="http://schemas.microsoft.com/office/drawing/2014/main" id="{9C7B5181-BE9F-4083-A856-C880EC27D59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2" name="Rectangle 48">
            <a:extLst>
              <a:ext uri="{FF2B5EF4-FFF2-40B4-BE49-F238E27FC236}">
                <a16:creationId xmlns:a16="http://schemas.microsoft.com/office/drawing/2014/main" id="{E639A23A-B8D6-4DAE-88F9-C93C3C47ACD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20">
            <a:extLst>
              <a:ext uri="{FF2B5EF4-FFF2-40B4-BE49-F238E27FC236}">
                <a16:creationId xmlns:a16="http://schemas.microsoft.com/office/drawing/2014/main" id="{85671937-1CA0-4ED3-B55D-61CF90BD0810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21">
            <a:extLst>
              <a:ext uri="{FF2B5EF4-FFF2-40B4-BE49-F238E27FC236}">
                <a16:creationId xmlns:a16="http://schemas.microsoft.com/office/drawing/2014/main" id="{C14A94CE-6530-4E6E-B781-73EB9F5C5897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Date Placeholder 27">
            <a:extLst>
              <a:ext uri="{FF2B5EF4-FFF2-40B4-BE49-F238E27FC236}">
                <a16:creationId xmlns:a16="http://schemas.microsoft.com/office/drawing/2014/main" id="{F5BA22B4-F54D-4955-9591-4ED42C5A035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EECF-94B7-46D3-88D4-EED4AD2697A5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36" name="Footer Placeholder 16">
            <a:extLst>
              <a:ext uri="{FF2B5EF4-FFF2-40B4-BE49-F238E27FC236}">
                <a16:creationId xmlns:a16="http://schemas.microsoft.com/office/drawing/2014/main" id="{0806B55A-416F-46ED-8324-60C308CCE3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65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66C0-76BC-4302-A27C-409475562888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0EF0B-F384-477C-8FE7-F136A86CF28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70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1A6B-0DBA-4740-A092-580978D7D7D3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109B7-2A53-4033-885F-0BBCEB71BD58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0158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7521-954D-4C68-A204-851D9A519BFB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E338-49F2-4D1A-B399-DACF9B7FFDF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83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4B9C-199F-4A93-9839-CC80D6996D42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EB4FB-685F-4C94-BC45-69E220E5600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318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316E-0AF3-41BA-B935-AF06D0F55876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7FBF-0CD1-4D0F-9F2E-5A5BE93641B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25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C65BA6-BAD5-4689-85BC-45AEF03DCEE8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F434D-01BF-4A02-9CE7-5F2268407DE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108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1AB3C-8FB4-454B-8FD2-28525D4CFF61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BC3CF-AFB2-4542-87F0-BC89D854036F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633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5C3F-533E-49B1-AE9B-172BDAE6BCCE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A2EB-42BE-427A-BC85-B3CC1F849E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5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98B9-901F-4DD1-B568-C5720D891340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5EC-9664-424D-A04E-CA3D32F3C45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877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3277-7464-493D-90D0-E7A70C6EF088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1EF77-9118-492C-A1D9-E24D80A81C8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93282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030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288B3F6B-3328-4F6A-8E27-F0084FB4D08A}" type="datetimeFigureOut">
              <a:rPr lang="es-PR"/>
              <a:pPr>
                <a:defRPr/>
              </a:pPr>
              <a:t>03/14/2022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12F16836-38A3-47A9-B8FC-40E2F6732D7A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PR" sz="1000" b="0" dirty="0">
                <a:latin typeface="Arial" panose="020B0604020202020204" pitchFamily="34" charset="0"/>
              </a:rPr>
              <a:t>Copyright © 2022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10" r:id="rId5"/>
    <p:sldLayoutId id="2147483711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20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5" Type="http://schemas.openxmlformats.org/officeDocument/2006/relationships/image" Target="../media/image21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3.jpg"/><Relationship Id="rId11" Type="http://schemas.openxmlformats.org/officeDocument/2006/relationships/audio" Target="../media/audio1.wav"/><Relationship Id="rId5" Type="http://schemas.openxmlformats.org/officeDocument/2006/relationships/image" Target="../media/image32.jpg"/><Relationship Id="rId10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5" Type="http://schemas.openxmlformats.org/officeDocument/2006/relationships/image" Target="../media/image38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3.wav"/><Relationship Id="rId5" Type="http://schemas.openxmlformats.org/officeDocument/2006/relationships/image" Target="../media/image39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image" Target="../media/image40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image" Target="../media/image41.jpe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2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wmf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2.wav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3.wav"/><Relationship Id="rId5" Type="http://schemas.openxmlformats.org/officeDocument/2006/relationships/image" Target="../media/image46.jpe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2.wav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51.jpe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audio" Target="../media/audio2.wav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2.wav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audio" Target="../media/audio2.wav"/><Relationship Id="rId5" Type="http://schemas.openxmlformats.org/officeDocument/2006/relationships/image" Target="../media/image56.jpe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8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60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61.jpe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34.wmf"/><Relationship Id="rId11" Type="http://schemas.openxmlformats.org/officeDocument/2006/relationships/audio" Target="../media/audio3.wav"/><Relationship Id="rId5" Type="http://schemas.openxmlformats.org/officeDocument/2006/relationships/image" Target="../media/image62.jpg"/><Relationship Id="rId10" Type="http://schemas.openxmlformats.org/officeDocument/2006/relationships/image" Target="../media/image64.jpg"/><Relationship Id="rId4" Type="http://schemas.openxmlformats.org/officeDocument/2006/relationships/audio" Target="../media/audio3.wav"/><Relationship Id="rId9" Type="http://schemas.openxmlformats.org/officeDocument/2006/relationships/image" Target="../media/image63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3.wmf"/><Relationship Id="rId5" Type="http://schemas.openxmlformats.org/officeDocument/2006/relationships/image" Target="../media/image65.jpg"/><Relationship Id="rId4" Type="http://schemas.openxmlformats.org/officeDocument/2006/relationships/audio" Target="../media/audio3.wav"/><Relationship Id="rId9" Type="http://schemas.openxmlformats.org/officeDocument/2006/relationships/image" Target="../media/image3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35.wmf"/><Relationship Id="rId5" Type="http://schemas.openxmlformats.org/officeDocument/2006/relationships/image" Target="../media/image11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1.wmf"/><Relationship Id="rId5" Type="http://schemas.openxmlformats.org/officeDocument/2006/relationships/image" Target="../media/image63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71.jpg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70.jpg"/><Relationship Id="rId11" Type="http://schemas.openxmlformats.org/officeDocument/2006/relationships/image" Target="../media/image35.wmf"/><Relationship Id="rId5" Type="http://schemas.openxmlformats.org/officeDocument/2006/relationships/image" Target="../media/image69.jpg"/><Relationship Id="rId10" Type="http://schemas.openxmlformats.org/officeDocument/2006/relationships/image" Target="../media/image11.wmf"/><Relationship Id="rId4" Type="http://schemas.openxmlformats.org/officeDocument/2006/relationships/audio" Target="../media/audio3.wav"/><Relationship Id="rId9" Type="http://schemas.openxmlformats.org/officeDocument/2006/relationships/image" Target="../media/image72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75.jpg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74.jpg"/><Relationship Id="rId11" Type="http://schemas.openxmlformats.org/officeDocument/2006/relationships/image" Target="../media/image35.wmf"/><Relationship Id="rId5" Type="http://schemas.openxmlformats.org/officeDocument/2006/relationships/image" Target="../media/image73.jpg"/><Relationship Id="rId15" Type="http://schemas.openxmlformats.org/officeDocument/2006/relationships/audio" Target="../media/audio2.wav"/><Relationship Id="rId10" Type="http://schemas.openxmlformats.org/officeDocument/2006/relationships/image" Target="../media/image11.wmf"/><Relationship Id="rId4" Type="http://schemas.openxmlformats.org/officeDocument/2006/relationships/audio" Target="../media/audio2.wav"/><Relationship Id="rId9" Type="http://schemas.openxmlformats.org/officeDocument/2006/relationships/image" Target="../media/image63.wmf"/><Relationship Id="rId14" Type="http://schemas.openxmlformats.org/officeDocument/2006/relationships/image" Target="../media/image7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78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63.wmf"/><Relationship Id="rId5" Type="http://schemas.openxmlformats.org/officeDocument/2006/relationships/image" Target="../media/image7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audio" Target="../media/audio1.wav"/><Relationship Id="rId5" Type="http://schemas.openxmlformats.org/officeDocument/2006/relationships/hyperlink" Target="https://stock.adobe.com/" TargetMode="External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1.wav"/><Relationship Id="rId5" Type="http://schemas.openxmlformats.org/officeDocument/2006/relationships/image" Target="../media/image80.jp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0" y="650557"/>
            <a:ext cx="9144000" cy="7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METODOLOGÍA DEL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FUNCIONAL:</a:t>
            </a:r>
            <a:br>
              <a:rPr lang="es-PR" altLang="es-P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8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Introducción</a:t>
            </a:r>
            <a:endParaRPr lang="es-PR" altLang="es-PR" sz="2800" i="1" dirty="0">
              <a:solidFill>
                <a:srgbClr val="E6E6E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0" descr="RSEAUX~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99381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82625" y="4840606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22" descr="IE 7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39018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82625" y="5199381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saludmedpr@gmail.com</a:t>
            </a:r>
          </a:p>
        </p:txBody>
      </p:sp>
      <p:pic>
        <p:nvPicPr>
          <p:cNvPr id="25" name="Picture 24" descr="IE 7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7081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84213" y="5847081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Curso:   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http://www.saludmed.com/entrenafuncional</a:t>
            </a:r>
            <a:r>
              <a:rPr lang="es-PR" altLang="es-PR" sz="1700" i="1" dirty="0">
                <a:solidFill>
                  <a:schemeClr val="tx2"/>
                </a:solidFill>
                <a:latin typeface="Trebuchet MS" panose="020B0603020202020204" pitchFamily="34" charset="0"/>
              </a:rPr>
              <a:t>/entrenafuncional.html</a:t>
            </a: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323850" y="4015106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74159-B3EF-4BC1-BBF8-62E434A3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16" y="1316843"/>
            <a:ext cx="3564235" cy="23182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31B77-9983-4BA4-A606-1D3419324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1" y="1220335"/>
            <a:ext cx="3520728" cy="234715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6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371973"/>
            <a:ext cx="65511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El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estudio</a:t>
            </a:r>
            <a:r>
              <a:rPr lang="en-US" altLang="es-PR" sz="3900" b="1" dirty="0">
                <a:latin typeface="Arial" charset="0"/>
                <a:cs typeface="Arial" charset="0"/>
              </a:rPr>
              <a:t> de las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acciones</a:t>
            </a:r>
            <a:endParaRPr lang="en-US" altLang="es-PR" sz="39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 err="1">
                <a:latin typeface="Arial" charset="0"/>
                <a:cs typeface="Arial" charset="0"/>
              </a:rPr>
              <a:t>generadas</a:t>
            </a:r>
            <a:r>
              <a:rPr lang="en-US" altLang="es-PR" sz="3900" b="1" dirty="0">
                <a:latin typeface="Arial" charset="0"/>
                <a:cs typeface="Arial" charset="0"/>
              </a:rPr>
              <a:t>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por</a:t>
            </a:r>
            <a:r>
              <a:rPr lang="en-US" altLang="es-PR" sz="3900" b="1" dirty="0">
                <a:latin typeface="Arial" charset="0"/>
                <a:cs typeface="Arial" charset="0"/>
              </a:rPr>
              <a:t> las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fuerzas</a:t>
            </a:r>
            <a:endParaRPr lang="en-US" altLang="es-PR" sz="39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que se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encuentran</a:t>
            </a:r>
            <a:endParaRPr lang="en-US" altLang="es-PR" sz="39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dirty="0" err="1">
                <a:latin typeface="Arial" charset="0"/>
                <a:cs typeface="Arial" charset="0"/>
              </a:rPr>
              <a:t>v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inculadas</a:t>
            </a:r>
            <a:r>
              <a:rPr lang="en-US" altLang="es-PR" sz="3900" b="1" dirty="0">
                <a:latin typeface="Arial" charset="0"/>
                <a:cs typeface="Arial" charset="0"/>
              </a:rPr>
              <a:t> con el</a:t>
            </a: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el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momimiento</a:t>
            </a:r>
            <a:r>
              <a:rPr lang="en-US" altLang="es-PR" sz="3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endParaRPr lang="en-US" altLang="es-PR" sz="3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99469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3, 519),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0" y="908720"/>
            <a:ext cx="2088232" cy="4551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576509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63, 518),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8" y="1407486"/>
            <a:ext cx="2724441" cy="446978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39072" y="2371973"/>
            <a:ext cx="54093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>
                <a:latin typeface="Arial" charset="0"/>
                <a:cs typeface="Arial" charset="0"/>
              </a:rPr>
              <a:t>La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54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empujar</a:t>
            </a:r>
            <a:r>
              <a:rPr lang="en-US" altLang="es-PR" sz="5400" b="1" dirty="0">
                <a:latin typeface="Arial" charset="0"/>
                <a:cs typeface="Arial" charset="0"/>
              </a:rPr>
              <a:t> o </a:t>
            </a:r>
            <a:r>
              <a:rPr lang="en-US" altLang="es-PR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halar</a:t>
            </a:r>
            <a:endParaRPr lang="en-US" altLang="es-PR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sobre</a:t>
            </a:r>
            <a:r>
              <a:rPr lang="en-US" altLang="es-PR" sz="54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dirty="0" err="1">
                <a:latin typeface="Arial" charset="0"/>
                <a:cs typeface="Arial" charset="0"/>
              </a:rPr>
              <a:t>c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uerpo</a:t>
            </a:r>
            <a:r>
              <a:rPr lang="en-US" altLang="es-PR" sz="5400" b="1" dirty="0">
                <a:latin typeface="Arial" charset="0"/>
                <a:cs typeface="Arial" charset="0"/>
              </a:rPr>
              <a:t>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humano</a:t>
            </a:r>
            <a:endParaRPr lang="en-US" altLang="es-PR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3349400" y="1771477"/>
            <a:ext cx="38868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FUERZA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42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2" y="1979592"/>
            <a:ext cx="3614452" cy="369549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059152" y="2371972"/>
            <a:ext cx="4905336" cy="343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La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3200" b="1" dirty="0">
                <a:latin typeface="Arial" charset="0"/>
                <a:cs typeface="Arial" charset="0"/>
              </a:rPr>
              <a:t>, o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proceso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cambiar</a:t>
            </a:r>
            <a:r>
              <a:rPr lang="en-US" altLang="es-P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un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punto</a:t>
            </a:r>
            <a:r>
              <a:rPr lang="en-US" altLang="es-PR" sz="3200" b="1" dirty="0">
                <a:latin typeface="Arial" charset="0"/>
                <a:cs typeface="Arial" charset="0"/>
              </a:rPr>
              <a:t> 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otro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err="1">
                <a:latin typeface="Arial" charset="0"/>
                <a:cs typeface="Arial" charset="0"/>
              </a:rPr>
              <a:t>dentro</a:t>
            </a:r>
            <a:r>
              <a:rPr lang="en-US" altLang="es-PR" sz="3200" b="1" dirty="0">
                <a:latin typeface="Arial" charset="0"/>
                <a:cs typeface="Arial" charset="0"/>
              </a:rPr>
              <a:t> de un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contexto</a:t>
            </a:r>
            <a:endParaRPr lang="en-US" altLang="es-PR" sz="32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espacio</a:t>
            </a:r>
            <a:r>
              <a:rPr lang="en-US" altLang="es-PR" sz="3200" b="1" dirty="0">
                <a:latin typeface="Arial" charset="0"/>
                <a:cs typeface="Arial" charset="0"/>
              </a:rPr>
              <a:t> y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tiempo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925464" y="1771477"/>
            <a:ext cx="467898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Biomechanics of Sport and Exercise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3ra. ed.; (p. 52),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M. McGinnis, 2013, Champaign, IL: Human Kinetics. Copyright 2013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Peter M. McGinnis.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8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6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276773"/>
            <a:ext cx="6623199" cy="35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3200" dirty="0" err="1">
                <a:latin typeface="Arial" charset="0"/>
                <a:cs typeface="Arial" charset="0"/>
              </a:rPr>
              <a:t>s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orgánicos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funcionales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(muscular/</a:t>
            </a:r>
            <a:r>
              <a:rPr lang="en-US" altLang="es-PR" sz="3200" dirty="0" err="1">
                <a:latin typeface="Arial" charset="0"/>
                <a:cs typeface="Arial" charset="0"/>
              </a:rPr>
              <a:t>miofascial</a:t>
            </a:r>
            <a:r>
              <a:rPr lang="en-US" altLang="es-PR" sz="3200" dirty="0">
                <a:latin typeface="Arial" charset="0"/>
                <a:cs typeface="Arial" charset="0"/>
              </a:rPr>
              <a:t>, articular y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nervioso</a:t>
            </a:r>
            <a:r>
              <a:rPr lang="en-US" altLang="es-PR" sz="3200" dirty="0">
                <a:latin typeface="Arial" charset="0"/>
                <a:cs typeface="Arial" charset="0"/>
              </a:rPr>
              <a:t>) que </a:t>
            </a:r>
            <a:r>
              <a:rPr lang="en-US" altLang="es-PR" sz="3200" dirty="0" err="1">
                <a:latin typeface="Arial" charset="0"/>
                <a:cs typeface="Arial" charset="0"/>
              </a:rPr>
              <a:t>operan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>
                <a:latin typeface="Arial" charset="0"/>
                <a:cs typeface="Arial" charset="0"/>
              </a:rPr>
              <a:t>simultáneamente </a:t>
            </a:r>
            <a:r>
              <a:rPr lang="en-US" altLang="es-PR" sz="3200" dirty="0">
                <a:latin typeface="Arial" charset="0"/>
                <a:cs typeface="Arial" charset="0"/>
              </a:rPr>
              <a:t>(</a:t>
            </a:r>
            <a:r>
              <a:rPr lang="en-US" altLang="es-PR" sz="3200" dirty="0" err="1">
                <a:latin typeface="Arial" charset="0"/>
                <a:cs typeface="Arial" charset="0"/>
              </a:rPr>
              <a:t>unidad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functional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200" dirty="0">
                <a:latin typeface="Arial" charset="0"/>
                <a:cs typeface="Arial" charset="0"/>
              </a:rPr>
              <a:t>), con el fin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de </a:t>
            </a:r>
            <a:r>
              <a:rPr lang="en-US" altLang="es-PR" sz="3200" dirty="0" err="1">
                <a:latin typeface="Arial" charset="0"/>
                <a:cs typeface="Arial" charset="0"/>
              </a:rPr>
              <a:t>establecer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eficiencia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estructural</a:t>
            </a:r>
            <a:r>
              <a:rPr lang="en-US" altLang="es-PR" sz="3200" dirty="0">
                <a:latin typeface="Arial" charset="0"/>
                <a:cs typeface="Arial" charset="0"/>
              </a:rPr>
              <a:t> y </a:t>
            </a:r>
            <a:r>
              <a:rPr lang="en-US" altLang="es-PR" sz="3200" dirty="0" err="1">
                <a:latin typeface="Arial" charset="0"/>
                <a:cs typeface="Arial" charset="0"/>
              </a:rPr>
              <a:t>funcional</a:t>
            </a:r>
            <a:endParaRPr lang="en-US" altLang="es-PR" sz="32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42492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1" y="692696"/>
            <a:ext cx="1625481" cy="4946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84219"/>
            <a:ext cx="1863655" cy="878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3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7745" y="620688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267746" y="1570484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6093296"/>
            <a:ext cx="8639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23),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Copyright 2010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Human Kinetics,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7744" y="2132856"/>
            <a:ext cx="6696744" cy="381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El principio de la </a:t>
            </a:r>
            <a:r>
              <a:rPr lang="en-US" altLang="es-PR" sz="2700" dirty="0" err="1">
                <a:latin typeface="Arial" charset="0"/>
                <a:cs typeface="Arial" charset="0"/>
              </a:rPr>
              <a:t>cadena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cinética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describe </a:t>
            </a:r>
            <a:r>
              <a:rPr lang="en-US" altLang="es-PR" sz="2700" dirty="0" err="1">
                <a:latin typeface="Arial" charset="0"/>
                <a:cs typeface="Arial" charset="0"/>
              </a:rPr>
              <a:t>cómo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los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sistemas</a:t>
            </a:r>
            <a:r>
              <a:rPr lang="en-US" altLang="es-PR" sz="2700" dirty="0">
                <a:latin typeface="Arial" charset="0"/>
                <a:cs typeface="Arial" charset="0"/>
              </a:rPr>
              <a:t> articular,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muscular (</a:t>
            </a:r>
            <a:r>
              <a:rPr lang="en-US" altLang="es-PR" sz="2700" dirty="0" err="1">
                <a:latin typeface="Arial" charset="0"/>
                <a:cs typeface="Arial" charset="0"/>
              </a:rPr>
              <a:t>músculos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esqueléticos</a:t>
            </a:r>
            <a:r>
              <a:rPr lang="en-US" altLang="es-PR" sz="27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miofascia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tendones</a:t>
            </a:r>
            <a:r>
              <a:rPr lang="en-US" altLang="es-PR" sz="2700" dirty="0">
                <a:latin typeface="Arial" charset="0"/>
                <a:cs typeface="Arial" charset="0"/>
              </a:rPr>
              <a:t>) y </a:t>
            </a:r>
            <a:r>
              <a:rPr lang="en-US" altLang="es-PR" sz="2700" dirty="0" err="1">
                <a:latin typeface="Arial" charset="0"/>
                <a:cs typeface="Arial" charset="0"/>
              </a:rPr>
              <a:t>nervioso</a:t>
            </a:r>
            <a:r>
              <a:rPr lang="en-US" altLang="es-PR" sz="2700" dirty="0">
                <a:latin typeface="Arial" charset="0"/>
                <a:cs typeface="Arial" charset="0"/>
              </a:rPr>
              <a:t> (el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regulador</a:t>
            </a:r>
            <a:r>
              <a:rPr lang="en-US" altLang="es-PR" sz="2700" dirty="0">
                <a:latin typeface="Arial" charset="0"/>
                <a:cs typeface="Arial" charset="0"/>
              </a:rPr>
              <a:t>), </a:t>
            </a:r>
            <a:r>
              <a:rPr lang="en-US" altLang="es-PR" sz="2700" dirty="0" err="1">
                <a:latin typeface="Arial" charset="0"/>
                <a:cs typeface="Arial" charset="0"/>
              </a:rPr>
              <a:t>interactúan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unos</a:t>
            </a:r>
            <a:r>
              <a:rPr lang="en-US" altLang="es-PR" sz="2700" dirty="0">
                <a:latin typeface="Arial" charset="0"/>
                <a:cs typeface="Arial" charset="0"/>
              </a:rPr>
              <a:t> con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otros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durante</a:t>
            </a:r>
            <a:r>
              <a:rPr lang="en-US" altLang="es-PR" sz="2700" dirty="0">
                <a:latin typeface="Arial" charset="0"/>
                <a:cs typeface="Arial" charset="0"/>
              </a:rPr>
              <a:t> las </a:t>
            </a:r>
            <a:r>
              <a:rPr lang="en-US" altLang="es-PR" sz="2700" dirty="0" err="1">
                <a:latin typeface="Arial" charset="0"/>
                <a:cs typeface="Arial" charset="0"/>
              </a:rPr>
              <a:t>ejecuciones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los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naturaleza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integrada-funcional</a:t>
            </a:r>
            <a:endParaRPr lang="en-US" altLang="es-PR" sz="27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2574"/>
            <a:ext cx="1728192" cy="5379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5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1" y="748627"/>
            <a:ext cx="7025231" cy="5632701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19" y="692696"/>
            <a:ext cx="1543721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24),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Copyright 2010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Human Kinetics,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2" y="0"/>
            <a:ext cx="715227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79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8689305" cy="3096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4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23" y="620688"/>
            <a:ext cx="5854189" cy="5904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654623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51520" y="1009091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496" y="3356992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entrenafuncional</a:t>
            </a: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/presentaciones/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entrenafuncional-INTRO.pdf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07782" cy="4993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0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9" y="692696"/>
            <a:ext cx="7584523" cy="5789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8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15" y="890430"/>
            <a:ext cx="6983439" cy="5346882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79512" y="620688"/>
            <a:ext cx="1800200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4" name="breeze.wav"/>
          </p:stSnd>
        </p:sndAc>
      </p:transition>
    </mc:Choice>
    <mc:Fallback xmlns="">
      <p:transition spd="slow">
        <p:diamond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44" y="1179737"/>
            <a:ext cx="1601412" cy="36031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8" y="570303"/>
            <a:ext cx="1876790" cy="1325128"/>
          </a:xfrm>
          <a:prstGeom prst="rect">
            <a:avLst/>
          </a:prstGeom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82625" y="1916832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la 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Cadena </a:t>
            </a:r>
            <a:r>
              <a:rPr lang="en-US" altLang="es-PR" sz="29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Cinética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1403648" y="3165252"/>
            <a:ext cx="5671396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Constituyentes (eslabones/segmentos):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9858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042987" y="2371502"/>
            <a:ext cx="79930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>
                <a:solidFill>
                  <a:srgbClr val="000000"/>
                </a:solidFill>
              </a:rPr>
              <a:t>Unidad funcional integrada -</a:t>
            </a:r>
          </a:p>
          <a:p>
            <a:pPr algn="l" eaLnBrk="0" hangingPunct="0"/>
            <a:r>
              <a:rPr lang="en-US" altLang="es-PR" sz="2100" i="1">
                <a:solidFill>
                  <a:srgbClr val="000000"/>
                </a:solidFill>
              </a:rPr>
              <a:t>Integración funcional de los sistemas</a:t>
            </a:r>
            <a:r>
              <a:rPr lang="en-US" altLang="es-PR" sz="2100">
                <a:solidFill>
                  <a:srgbClr val="000000"/>
                </a:solidFill>
              </a:rPr>
              <a:t>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243587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1406525" y="4749577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Patología: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Picture 17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8291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1406525" y="5109939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La disrupción de un sistema provoca </a:t>
            </a:r>
            <a:r>
              <a:rPr lang="es-ES" altLang="es-P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compensaciones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y adaptaciones en los demás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692275" y="3573016"/>
            <a:ext cx="51862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Músculos, tendones y fascia (</a:t>
            </a:r>
            <a:r>
              <a:rPr lang="es-ES" altLang="es-PR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miofascia</a:t>
            </a: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8" name="Picture 21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67620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1692275" y="3884166"/>
            <a:ext cx="5382769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nervioso (el regulador/coordinador)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0" name="Picture 23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98735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1692275" y="4244529"/>
            <a:ext cx="6264101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articular y componentes (</a:t>
            </a:r>
            <a:r>
              <a:rPr lang="es-ES" altLang="es-PR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Ej</a:t>
            </a: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: ligamentos)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Picture 25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4347716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339752" y="620688"/>
            <a:ext cx="644279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64" name="Title 1"/>
          <p:cNvSpPr>
            <a:spLocks/>
          </p:cNvSpPr>
          <p:nvPr/>
        </p:nvSpPr>
        <p:spPr bwMode="auto">
          <a:xfrm>
            <a:off x="2339753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8" y="198884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0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9" y="764703"/>
            <a:ext cx="8489199" cy="504056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98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" y="1124744"/>
            <a:ext cx="8476349" cy="41357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8532" y="5948957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(p. 451),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77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(pp. 451-452),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6" y="698472"/>
            <a:ext cx="7920880" cy="5267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0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(p. 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7485"/>
            <a:ext cx="8203256" cy="537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9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9161"/>
            <a:ext cx="8533260" cy="4802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3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6768752" cy="571745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0975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757764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339753" y="1124744"/>
            <a:ext cx="441813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6" y="764704"/>
            <a:ext cx="2134594" cy="2072336"/>
          </a:xfrm>
          <a:prstGeom prst="rect">
            <a:avLst/>
          </a:prstGeom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20319" y="220718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reliminares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71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20320" y="2754427"/>
            <a:ext cx="315503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cadena cinética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124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0320" y="323310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Transfondo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histórico: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Origen y desarrollo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52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620320" y="3753055"/>
            <a:ext cx="4953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preliminares</a:t>
            </a:r>
          </a:p>
        </p:txBody>
      </p:sp>
      <p:pic>
        <p:nvPicPr>
          <p:cNvPr id="54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935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20320" y="4280668"/>
            <a:ext cx="677140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Escenarios: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ontextos donde se aplica el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		 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74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620319" y="50131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20320" y="5637875"/>
            <a:ext cx="722826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Cómo contactar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946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2870"/>
            <a:ext cx="1778961" cy="139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9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72" y="692696"/>
            <a:ext cx="7017716" cy="5836775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83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548680"/>
            <a:ext cx="2447994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Copyright 2001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Todd S.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George J. Davis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48" y="649928"/>
            <a:ext cx="5205976" cy="5878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806" y="692696"/>
            <a:ext cx="1656186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Copyright 2001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Todd S.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George J. Davis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92" y="697582"/>
            <a:ext cx="6768472" cy="5755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07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8" y="702428"/>
            <a:ext cx="6923896" cy="5102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53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6" y="836712"/>
            <a:ext cx="8174790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62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" y="908720"/>
            <a:ext cx="7818120" cy="48768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66" y="585740"/>
            <a:ext cx="4241115" cy="281774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85740"/>
            <a:ext cx="3729415" cy="2699244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37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4" y="980728"/>
            <a:ext cx="8546106" cy="458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5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3" y="764704"/>
            <a:ext cx="8753935" cy="500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28483"/>
            <a:ext cx="6959475" cy="4904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6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312, 333),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8" y="737178"/>
            <a:ext cx="8226598" cy="5081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34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2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831012" cy="504056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312, 333),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9325"/>
            <a:ext cx="6768752" cy="5093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52608"/>
            <a:ext cx="5252361" cy="57068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3312368" cy="59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312), por W. E. Prentice (Ed.), 2015,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355340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313, 335),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" y="1196752"/>
            <a:ext cx="8832156" cy="3947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142258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766311"/>
            <a:ext cx="5688632" cy="55615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5536" y="620689"/>
            <a:ext cx="2448272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314, 335), por W. E. Prentice (Ed.), 2015,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86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620689"/>
            <a:ext cx="3384376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313, 335), por W. E. Prentice (Ed.), 2015,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917"/>
            <a:ext cx="4392488" cy="5830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8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7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" y="373509"/>
            <a:ext cx="2911475" cy="29114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03113" y="3103654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Origen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263154" y="4352074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Importancia: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7" name="Picture 13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438541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863475" y="3558324"/>
            <a:ext cx="83170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Necesidad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mejorar</a:t>
            </a:r>
            <a:r>
              <a:rPr lang="en-US" altLang="es-PR" sz="2100" dirty="0">
                <a:solidFill>
                  <a:srgbClr val="000000"/>
                </a:solidFill>
              </a:rPr>
              <a:t> la </a:t>
            </a:r>
            <a:r>
              <a:rPr lang="en-US" altLang="es-PR" sz="2100" dirty="0" err="1">
                <a:solidFill>
                  <a:srgbClr val="000000"/>
                </a:solidFill>
              </a:rPr>
              <a:t>capacidad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atlética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los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soldados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</a:p>
          <a:p>
            <a:pPr algn="l" eaLnBrk="0" hangingPunct="0"/>
            <a:r>
              <a:rPr lang="en-US" altLang="es-PR" sz="2100" i="1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i="1" dirty="0">
                <a:solidFill>
                  <a:srgbClr val="000000"/>
                </a:solidFill>
              </a:rPr>
              <a:t> muscular y </a:t>
            </a:r>
            <a:r>
              <a:rPr lang="en-US" altLang="es-PR" sz="2100" i="1" dirty="0" err="1">
                <a:solidFill>
                  <a:srgbClr val="000000"/>
                </a:solidFill>
              </a:rPr>
              <a:t>destrezas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Picture 15" descr="Bullet_Round_Diamond_Maggenta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" y="3660006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1263154" y="5263894"/>
            <a:ext cx="2444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Bases para los: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" name="Picture 17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529723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263154" y="5624256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Juegos Olímpicos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1259632" y="4687830"/>
            <a:ext cx="417646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Sobrevivir batallas prolongadas 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6" y="3175662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73090" y="14847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05" y="2061220"/>
            <a:ext cx="47525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3061121" y="2124720"/>
            <a:ext cx="42484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GRIEGOS Y ROMANOS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81436"/>
            <a:ext cx="4032448" cy="24439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47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25" y="356432"/>
            <a:ext cx="3420721" cy="22804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131840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CLÁSICO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89093" y="2564903"/>
            <a:ext cx="7453263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1800 y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principios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1900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1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049456" y="2996951"/>
            <a:ext cx="712423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Cultura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física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6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0986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049455" y="3425107"/>
            <a:ext cx="738093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Desarrollo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los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sistemas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físico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52678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485001" y="3861047"/>
            <a:ext cx="341699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Calistenia médica: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8" y="389438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475904" y="4235478"/>
            <a:ext cx="727256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Ejercicios que emplean la resistencia provista por la masa corporal (eso del cuerpo), con fines del mejoramiento de la salud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1484804" y="5229199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Inicios de 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88" y="5262536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1481282" y="5564955"/>
            <a:ext cx="7381154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Bola medicinal, pesa rusa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kettlebell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), sogas, mancuernas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dumbells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), bastoncillos indios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indian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clubs), hartera o barra de pesa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barbell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572928"/>
      </p:ext>
    </p:extLst>
  </p:cSld>
  <p:clrMapOvr>
    <a:masterClrMapping/>
  </p:clrMapOvr>
  <p:transition spd="slow">
    <p:wheel spokes="1"/>
    <p:sndAc>
      <p:stSnd>
        <p:snd r:embed="rId4" name="wind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92328" y="1142152"/>
            <a:ext cx="8272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todo era funcional –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practicaba el deporte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92328" y="2539529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80: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17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698116" y="4598938"/>
            <a:ext cx="68262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90: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98116" y="1718216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Finales de los años 60: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17004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692328" y="566490"/>
            <a:ext cx="27446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 25 años</a:t>
            </a: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99702" y="2094047"/>
            <a:ext cx="819277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Orientado a las destrezas – </a:t>
            </a:r>
            <a:r>
              <a:rPr lang="es-ES" altLang="es-PR" sz="2200" i="1" dirty="0">
                <a:solidFill>
                  <a:srgbClr val="000000"/>
                </a:solidFill>
                <a:latin typeface="Arial" panose="020B0604020202020204" pitchFamily="34" charset="0"/>
              </a:rPr>
              <a:t>por ausencia de tecnología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051364" y="2953767"/>
            <a:ext cx="762484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de la </a:t>
            </a:r>
            <a:r>
              <a:rPr lang="en-US" altLang="es-PR" sz="2100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dirty="0">
                <a:solidFill>
                  <a:srgbClr val="000000"/>
                </a:solidFill>
              </a:rPr>
              <a:t> muscular </a:t>
            </a:r>
            <a:r>
              <a:rPr lang="en-US" altLang="es-PR" sz="2100" dirty="0" err="1">
                <a:solidFill>
                  <a:srgbClr val="000000"/>
                </a:solidFill>
              </a:rPr>
              <a:t>tradicional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8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05544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444749" y="3385815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Resultado: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0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419152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693738" y="3817863"/>
            <a:ext cx="683870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Mayor incidencia de lesiones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392105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693737" y="4177903"/>
            <a:ext cx="698246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Disminución en el rendimiento, o ejecutoria, atlética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7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28109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79499" y="4957642"/>
            <a:ext cx="80645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>
                <a:solidFill>
                  <a:srgbClr val="000000"/>
                </a:solidFill>
              </a:rPr>
              <a:t>movimiento</a:t>
            </a:r>
            <a:r>
              <a:rPr lang="en-US" altLang="es-PR" sz="2100" dirty="0">
                <a:solidFill>
                  <a:srgbClr val="000000"/>
                </a:solidFill>
              </a:rPr>
              <a:t> del </a:t>
            </a:r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funcional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61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" y="505932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(pp. x-xiii),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2015,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63" name="Text Box 14"/>
          <p:cNvSpPr txBox="1">
            <a:spLocks noChangeArrowheads="1"/>
          </p:cNvSpPr>
          <p:nvPr/>
        </p:nvSpPr>
        <p:spPr bwMode="auto">
          <a:xfrm>
            <a:off x="1043484" y="5373216"/>
            <a:ext cx="806450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1900" i="1" dirty="0">
                <a:solidFill>
                  <a:srgbClr val="000000"/>
                </a:solidFill>
              </a:rPr>
              <a:t>Adelanto </a:t>
            </a:r>
            <a:r>
              <a:rPr lang="en-US" altLang="es-PR" sz="1900" i="1" dirty="0" err="1">
                <a:solidFill>
                  <a:srgbClr val="000000"/>
                </a:solidFill>
              </a:rPr>
              <a:t>en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programas</a:t>
            </a:r>
            <a:r>
              <a:rPr lang="en-US" altLang="es-PR" sz="1900" i="1" dirty="0">
                <a:solidFill>
                  <a:srgbClr val="000000"/>
                </a:solidFill>
              </a:rPr>
              <a:t> de </a:t>
            </a:r>
            <a:r>
              <a:rPr lang="en-US" altLang="es-PR" sz="1900" i="1" dirty="0" err="1">
                <a:solidFill>
                  <a:srgbClr val="000000"/>
                </a:solidFill>
              </a:rPr>
              <a:t>entrenamieto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específicos</a:t>
            </a:r>
            <a:r>
              <a:rPr lang="en-US" altLang="es-PR" sz="1900" i="1" dirty="0">
                <a:solidFill>
                  <a:srgbClr val="000000"/>
                </a:solidFill>
              </a:rPr>
              <a:t> al </a:t>
            </a:r>
            <a:r>
              <a:rPr lang="en-US" altLang="es-PR" sz="1900" i="1" dirty="0" err="1">
                <a:solidFill>
                  <a:srgbClr val="000000"/>
                </a:solidFill>
              </a:rPr>
              <a:t>deporte</a:t>
            </a:r>
            <a:r>
              <a:rPr lang="en-US" altLang="es-PR" sz="1900" i="1" dirty="0">
                <a:solidFill>
                  <a:srgbClr val="000000"/>
                </a:solidFill>
              </a:rPr>
              <a:t>, </a:t>
            </a:r>
            <a:r>
              <a:rPr lang="en-US" altLang="es-PR" sz="1900" i="1" dirty="0" err="1">
                <a:solidFill>
                  <a:srgbClr val="000000"/>
                </a:solidFill>
              </a:rPr>
              <a:t>así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como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ejercicios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particulares</a:t>
            </a:r>
            <a:endParaRPr lang="en-US" altLang="es-PR" sz="19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BIOENERGÉTICA: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3100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 algn="l" eaLnBrk="0" hangingPunct="0">
              <a:lnSpc>
                <a:spcPct val="9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s-PR" sz="3100">
                <a:latin typeface="Arial" panose="020B0604020202020204" pitchFamily="34" charset="0"/>
              </a:rPr>
              <a:t>1.</a:t>
            </a:r>
          </a:p>
          <a:p>
            <a:pPr algn="l" eaLnBrk="0" hangingPunct="0">
              <a:lnSpc>
                <a:spcPct val="7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s-PR" sz="3100">
                <a:latin typeface="Arial" panose="020B0604020202020204" pitchFamily="34" charset="0"/>
              </a:rPr>
              <a:t>2.</a:t>
            </a:r>
          </a:p>
          <a:p>
            <a:pPr algn="l" eaLnBrk="0" hangingPunct="0">
              <a:lnSpc>
                <a:spcPct val="7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s-PR" sz="3100">
                <a:latin typeface="Arial" panose="020B0604020202020204" pitchFamily="34" charset="0"/>
              </a:rPr>
              <a:t>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2" y="332656"/>
            <a:ext cx="813364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5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917105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917106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7204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059832" y="1980704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7085" y="2636912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Sesenta</a:t>
            </a: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Ausencia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alta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40" y="2884646"/>
            <a:ext cx="5286365" cy="3083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13"/>
            <a:ext cx="3203848" cy="21358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71" y="4450548"/>
            <a:ext cx="2438909" cy="16210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72425"/>
            <a:ext cx="2373801" cy="15777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35684"/>
            <a:ext cx="3497175" cy="1635892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917106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59832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8208"/>
            <a:ext cx="2592288" cy="1757484"/>
          </a:xfrm>
          <a:prstGeom prst="rect">
            <a:avLst/>
          </a:prstGeom>
        </p:spPr>
      </p:pic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617085" y="2708920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Ochenta</a:t>
            </a:r>
            <a:r>
              <a:rPr lang="en-US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Desarrollo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entrenamiento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fortaleza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977448" y="3212976"/>
            <a:ext cx="244242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Consecuencias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3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3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1370832" y="3715056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Pobre rendimiento en las destrezas competitivas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5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48393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1403648" y="4077072"/>
            <a:ext cx="74493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Incremento en la incidencia de traumas/lesiones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64" y="411040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3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77" y="1340768"/>
            <a:ext cx="1647455" cy="20206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06" y="3452680"/>
            <a:ext cx="3641671" cy="235258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4" y="4000623"/>
            <a:ext cx="1314451" cy="196302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9" y="747300"/>
            <a:ext cx="2725580" cy="1811802"/>
          </a:xfrm>
          <a:prstGeom prst="rect">
            <a:avLst/>
          </a:prstGeom>
        </p:spPr>
      </p:pic>
      <p:sp>
        <p:nvSpPr>
          <p:cNvPr id="77" name="Title 1"/>
          <p:cNvSpPr>
            <a:spLocks/>
          </p:cNvSpPr>
          <p:nvPr/>
        </p:nvSpPr>
        <p:spPr bwMode="auto">
          <a:xfrm>
            <a:off x="2915816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78" name="Title 1"/>
          <p:cNvSpPr>
            <a:spLocks/>
          </p:cNvSpPr>
          <p:nvPr/>
        </p:nvSpPr>
        <p:spPr bwMode="auto">
          <a:xfrm>
            <a:off x="2915817" y="1483445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34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itle 1"/>
          <p:cNvSpPr>
            <a:spLocks/>
          </p:cNvSpPr>
          <p:nvPr/>
        </p:nvSpPr>
        <p:spPr bwMode="auto">
          <a:xfrm>
            <a:off x="3058543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691003" y="2708920"/>
            <a:ext cx="6905334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Década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Noventa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”Back to Basics”: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2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5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84" name="Text Box 14"/>
          <p:cNvSpPr txBox="1">
            <a:spLocks noChangeArrowheads="1"/>
          </p:cNvSpPr>
          <p:nvPr/>
        </p:nvSpPr>
        <p:spPr bwMode="auto">
          <a:xfrm>
            <a:off x="1051365" y="3212976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>
                <a:solidFill>
                  <a:srgbClr val="000000"/>
                </a:solidFill>
              </a:rPr>
              <a:t>movimiento</a:t>
            </a:r>
            <a:r>
              <a:rPr lang="en-US" altLang="es-PR" sz="2100" dirty="0">
                <a:solidFill>
                  <a:srgbClr val="000000"/>
                </a:solidFill>
              </a:rPr>
              <a:t> del: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1444749" y="3645024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67836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1693738" y="4077072"/>
            <a:ext cx="230219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Se comercializa: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89" name="Picture 29" descr="Bullet_Square_Belved_Red1_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180259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73"/>
          <p:cNvSpPr txBox="1">
            <a:spLocks noChangeArrowheads="1"/>
          </p:cNvSpPr>
          <p:nvPr/>
        </p:nvSpPr>
        <p:spPr bwMode="auto">
          <a:xfrm>
            <a:off x="1980629" y="4907508"/>
            <a:ext cx="230334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Auge actual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1" name="Text Box 74"/>
          <p:cNvSpPr txBox="1">
            <a:spLocks noChangeArrowheads="1"/>
          </p:cNvSpPr>
          <p:nvPr/>
        </p:nvSpPr>
        <p:spPr bwMode="auto">
          <a:xfrm>
            <a:off x="1944116" y="4548733"/>
            <a:ext cx="3996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nb-NO" altLang="es-PR" sz="1900" dirty="0"/>
              <a:t>Ha crecido desde entonces:</a:t>
            </a:r>
            <a:endParaRPr lang="en-US" altLang="es-PR" sz="1900" dirty="0"/>
          </a:p>
        </p:txBody>
      </p:sp>
      <p:pic>
        <p:nvPicPr>
          <p:cNvPr id="92" name="Picture 75" descr="Bullet_Round_Sphere_Violete_0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41" y="4620171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0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1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" y="624040"/>
            <a:ext cx="2919302" cy="1946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7" name="Title 1"/>
          <p:cNvSpPr>
            <a:spLocks/>
          </p:cNvSpPr>
          <p:nvPr/>
        </p:nvSpPr>
        <p:spPr bwMode="auto">
          <a:xfrm>
            <a:off x="2915817" y="1412776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8543"/>
            <a:ext cx="5616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3059832" y="1982043"/>
            <a:ext cx="525658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CONTEXTOS PARA SU USO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36343" y="3375739"/>
            <a:ext cx="79841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físico-preventivo para la población general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79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42132" y="5823074"/>
            <a:ext cx="783432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rograma de ejercicios terap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éuticos para la rehabilitación de lesiones deportivas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805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836344" y="2800077"/>
            <a:ext cx="702788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ntrenamiento físico-deportivo para atletas</a:t>
            </a:r>
          </a:p>
        </p:txBody>
      </p:sp>
      <p:pic>
        <p:nvPicPr>
          <p:cNvPr id="35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22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123372" y="4470212"/>
            <a:ext cx="726505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Grupo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pediátrico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7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57189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123373" y="4885710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Colectivo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geriático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9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987392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123373" y="5317758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Embarazadas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1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541944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1123372" y="4093622"/>
            <a:ext cx="755308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Individuos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aparentemente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saludables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19530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89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-36513" y="838200"/>
            <a:ext cx="91805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ENERGÍA Y UNIDADES DE MEDIDA: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-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El Punto más Confuso (Muddiest Point)*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9750" y="2689225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¿Qué conceptos, terminos u otro asunto,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discutido bajo este tópico, fue el que usted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menos comprendió?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3528" y="692696"/>
            <a:ext cx="842493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CRÉDITOS DE ILUSTRACIONES: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38158" y="1484784"/>
            <a:ext cx="848231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Stock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https://stock.adobe.com/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San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CA: 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Mega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Ontario,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Lemaire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B. (2003).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®: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Quebec,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(1997).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Cleveland, OH: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TechPool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Studios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>
              <a:lnSpc>
                <a:spcPts val="2500"/>
              </a:lnSpc>
            </a:pPr>
            <a:endParaRPr lang="en-US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Development and its licensors (1995-2006). </a:t>
            </a:r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 Explosion 800,000 Premium-Quality Graphics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Calabasas, CA: Nova Development</a:t>
            </a:r>
          </a:p>
          <a:p>
            <a:pPr>
              <a:lnSpc>
                <a:spcPts val="2500"/>
              </a:lnSpc>
            </a:pPr>
            <a:endParaRPr lang="en-US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“Google images”</a:t>
            </a:r>
          </a:p>
          <a:p>
            <a:pPr>
              <a:lnSpc>
                <a:spcPts val="2500"/>
              </a:lnSpc>
            </a:pP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9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orking out in a gym&#10;&#10;Description automatically generated with medium confidence">
            <a:extLst>
              <a:ext uri="{FF2B5EF4-FFF2-40B4-BE49-F238E27FC236}">
                <a16:creationId xmlns:a16="http://schemas.microsoft.com/office/drawing/2014/main" id="{4E06CB58-55F3-46B0-86CD-24C6CE213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75389"/>
            <a:ext cx="10400084" cy="69333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57CBB6-CF47-4479-AD66-6A6ECA1A414B}"/>
              </a:ext>
            </a:extLst>
          </p:cNvPr>
          <p:cNvSpPr>
            <a:spLocks/>
          </p:cNvSpPr>
          <p:nvPr/>
        </p:nvSpPr>
        <p:spPr bwMode="auto">
          <a:xfrm>
            <a:off x="-214852" y="2348880"/>
            <a:ext cx="957370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8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ceiling&#10;&#10;Description automatically generated">
            <a:extLst>
              <a:ext uri="{FF2B5EF4-FFF2-40B4-BE49-F238E27FC236}">
                <a16:creationId xmlns:a16="http://schemas.microsoft.com/office/drawing/2014/main" id="{F3864588-6B6E-4634-AFF3-EB2BEA441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1" y="-77477"/>
            <a:ext cx="9969747" cy="69354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F04CC2-DA87-49D3-9BB0-E35794E239B1}"/>
              </a:ext>
            </a:extLst>
          </p:cNvPr>
          <p:cNvSpPr>
            <a:spLocks/>
          </p:cNvSpPr>
          <p:nvPr/>
        </p:nvSpPr>
        <p:spPr bwMode="auto">
          <a:xfrm>
            <a:off x="-270540" y="2708920"/>
            <a:ext cx="957370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8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16" name="Picture 16" descr="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492375"/>
            <a:ext cx="8640762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713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</p:spTree>
    <p:extLst>
      <p:ext uri="{BB962C8B-B14F-4D97-AF65-F5344CB8AC3E}">
        <p14:creationId xmlns:p14="http://schemas.microsoft.com/office/powerpoint/2010/main" val="15041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4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429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7348" name="Picture 4" descr="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89013"/>
            <a:ext cx="6192837" cy="51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0267" name="Picture 11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62000"/>
            <a:ext cx="5905500" cy="57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3848"/>
            <a:ext cx="8601456" cy="4471416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07211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2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46068</TotalTime>
  <Words>3453</Words>
  <Application>Microsoft Office PowerPoint</Application>
  <PresentationFormat>On-screen Show (4:3)</PresentationFormat>
  <Paragraphs>261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al Entrenamiento Funcional</dc:title>
  <dc:creator>Valued Acer Customer</dc:creator>
  <cp:lastModifiedBy>Edgar Lopategui Corsino</cp:lastModifiedBy>
  <cp:revision>5036</cp:revision>
  <cp:lastPrinted>2016-09-29T16:33:06Z</cp:lastPrinted>
  <dcterms:created xsi:type="dcterms:W3CDTF">2012-03-25T21:01:47Z</dcterms:created>
  <dcterms:modified xsi:type="dcterms:W3CDTF">2022-03-15T03:33:35Z</dcterms:modified>
</cp:coreProperties>
</file>