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5"/>
  </p:notesMasterIdLst>
  <p:handoutMasterIdLst>
    <p:handoutMasterId r:id="rId36"/>
  </p:handoutMasterIdLst>
  <p:sldIdLst>
    <p:sldId id="256" r:id="rId2"/>
    <p:sldId id="865" r:id="rId3"/>
    <p:sldId id="1302" r:id="rId4"/>
    <p:sldId id="1005" r:id="rId5"/>
    <p:sldId id="1152" r:id="rId6"/>
    <p:sldId id="1190" r:id="rId7"/>
    <p:sldId id="1288" r:id="rId8"/>
    <p:sldId id="1366" r:id="rId9"/>
    <p:sldId id="1367" r:id="rId10"/>
    <p:sldId id="1368" r:id="rId11"/>
    <p:sldId id="1370" r:id="rId12"/>
    <p:sldId id="1372" r:id="rId13"/>
    <p:sldId id="1187" r:id="rId14"/>
    <p:sldId id="1373" r:id="rId15"/>
    <p:sldId id="1374" r:id="rId16"/>
    <p:sldId id="1375" r:id="rId17"/>
    <p:sldId id="1376" r:id="rId18"/>
    <p:sldId id="1377" r:id="rId19"/>
    <p:sldId id="1378" r:id="rId20"/>
    <p:sldId id="1379" r:id="rId21"/>
    <p:sldId id="1380" r:id="rId22"/>
    <p:sldId id="1188" r:id="rId23"/>
    <p:sldId id="1381" r:id="rId24"/>
    <p:sldId id="1382" r:id="rId25"/>
    <p:sldId id="1383" r:id="rId26"/>
    <p:sldId id="1384" r:id="rId27"/>
    <p:sldId id="1385" r:id="rId28"/>
    <p:sldId id="1189" r:id="rId29"/>
    <p:sldId id="1387" r:id="rId30"/>
    <p:sldId id="1426" r:id="rId31"/>
    <p:sldId id="604" r:id="rId32"/>
    <p:sldId id="978" r:id="rId33"/>
    <p:sldId id="1148" r:id="rId34"/>
  </p:sldIdLst>
  <p:sldSz cx="9144000" cy="6858000" type="screen4x3"/>
  <p:notesSz cx="7010400" cy="9296400"/>
  <p:custDataLst>
    <p:tags r:id="rId37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0040"/>
    <a:srgbClr val="484876"/>
    <a:srgbClr val="6C043F"/>
    <a:srgbClr val="6600CC"/>
    <a:srgbClr val="680068"/>
    <a:srgbClr val="FFFFFF"/>
    <a:srgbClr val="47008E"/>
    <a:srgbClr val="532476"/>
    <a:srgbClr val="FF0066"/>
    <a:srgbClr val="8200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182" autoAdjust="0"/>
  </p:normalViewPr>
  <p:slideViewPr>
    <p:cSldViewPr>
      <p:cViewPr varScale="1">
        <p:scale>
          <a:sx n="65" d="100"/>
          <a:sy n="65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5BB47514-D91A-4F60-808A-63E59A7D6FEF}" type="datetimeFigureOut">
              <a:rPr lang="en-US"/>
              <a:pPr>
                <a:defRPr/>
              </a:pPr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80775DB0-0642-4647-B826-14FB84F7CCB3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436" y="0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DF9118B2-1A13-45AD-BA52-27027FEE35E4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108"/>
            <a:ext cx="5608320" cy="4182427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0627"/>
            <a:ext cx="3038372" cy="464184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436" y="8830627"/>
            <a:ext cx="3038372" cy="464184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Calibri" panose="020F0502020204030204" pitchFamily="34" charset="0"/>
              </a:defRPr>
            </a:lvl1pPr>
          </a:lstStyle>
          <a:p>
            <a:fld id="{BC3E63DF-ACE0-4A8C-A515-C0D2FDCFC6DF}" type="slidenum">
              <a:rPr lang="es-PR" altLang="es-PR"/>
              <a:pPr/>
              <a:t>‹#›</a:t>
            </a:fld>
            <a:endParaRPr lang="es-PR" altLang="es-P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4659" indent="-286407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5629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3880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62132" indent="-229126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20384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8635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36887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95138" indent="-229126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2E197D32-152B-49DF-9DDA-C3DBBD4B7CED}" type="slidenum">
              <a:rPr lang="es-PR" altLang="es-PR" sz="1200">
                <a:latin typeface="Calibri" panose="020F0502020204030204" pitchFamily="34" charset="0"/>
              </a:rPr>
              <a:pPr eaLnBrk="1" hangingPunct="1"/>
              <a:t>1</a:t>
            </a:fld>
            <a:endParaRPr lang="es-PR" altLang="es-P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47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897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623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85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4528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585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901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1273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8667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19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57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7053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4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22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8379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459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876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324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7667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637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5778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29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63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9467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30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770D40D4-A504-432F-B67B-4AEEBEA59BCE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31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252" y="4416108"/>
            <a:ext cx="5139898" cy="418242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224256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1614885D-4183-4AEC-97FD-CCE2447E0340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4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473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5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70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6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0768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7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082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8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38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R" altLang="es-PR"/>
          </a:p>
        </p:txBody>
      </p:sp>
      <p:sp>
        <p:nvSpPr>
          <p:cNvPr id="669700" name="Slide Number Placeholder 3"/>
          <p:cNvSpPr txBox="1">
            <a:spLocks noGrp="1"/>
          </p:cNvSpPr>
          <p:nvPr/>
        </p:nvSpPr>
        <p:spPr bwMode="auto">
          <a:xfrm>
            <a:off x="3970436" y="8830627"/>
            <a:ext cx="3038372" cy="46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fld id="{4C62BBBC-53F2-4184-AC1E-186A38366027}" type="slidenum">
              <a:rPr lang="es-PR" altLang="es-PR" sz="1200" b="0">
                <a:latin typeface="Calibri" panose="020F0502020204030204" pitchFamily="34" charset="0"/>
              </a:rPr>
              <a:pPr eaLnBrk="1" hangingPunct="1"/>
              <a:t>9</a:t>
            </a:fld>
            <a:endParaRPr lang="es-PR" altLang="es-PR" sz="1200" b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87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/>
            <a:r>
              <a:rPr lang="es-PR" altLang="es-PR" sz="1200" b="0" dirty="0" err="1">
                <a:latin typeface="Arial" panose="020B0604020202020204" pitchFamily="34" charset="0"/>
              </a:rPr>
              <a:t>Saludmed</a:t>
            </a:r>
            <a:r>
              <a:rPr lang="es-PR" altLang="es-PR" sz="1200" b="0" dirty="0">
                <a:latin typeface="Arial" panose="020B0604020202020204" pitchFamily="34" charset="0"/>
              </a:rPr>
              <a:t> 2022, por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Edgar Lopategui Corsino</a:t>
            </a:r>
            <a:r>
              <a:rPr lang="es-PR" altLang="es-PR" sz="1200" b="0" dirty="0">
                <a:latin typeface="Arial" panose="020B0604020202020204" pitchFamily="34" charset="0"/>
              </a:rPr>
              <a:t>, se encuentra bajo una licencia 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"Creative </a:t>
            </a:r>
            <a:r>
              <a:rPr lang="es-PR" altLang="es-PR" sz="1200" b="0" i="1" dirty="0" err="1">
                <a:latin typeface="Arial" panose="020B0604020202020204" pitchFamily="34" charset="0"/>
                <a:hlinkClick r:id="rId5"/>
              </a:rPr>
              <a:t>Commons</a:t>
            </a:r>
            <a:r>
              <a:rPr lang="es-PR" altLang="es-PR" sz="1200" b="0" i="1" dirty="0">
                <a:latin typeface="Arial" panose="020B0604020202020204" pitchFamily="34" charset="0"/>
                <a:hlinkClick r:id="rId5"/>
              </a:rPr>
              <a:t>"</a:t>
            </a:r>
            <a:r>
              <a:rPr lang="es-PR" altLang="es-PR" sz="1200" b="0" dirty="0">
                <a:latin typeface="Arial" panose="020B0604020202020204" pitchFamily="34" charset="0"/>
              </a:rPr>
              <a:t>,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de tipo: 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Reconocimiento-</a:t>
            </a:r>
            <a:r>
              <a:rPr lang="es-PR" altLang="es-PR" sz="1200" i="1" dirty="0" err="1">
                <a:latin typeface="Arial" panose="020B0604020202020204" pitchFamily="34" charset="0"/>
                <a:hlinkClick r:id="rId5"/>
              </a:rPr>
              <a:t>NoComercial</a:t>
            </a:r>
            <a:r>
              <a:rPr lang="es-PR" altLang="es-PR" sz="1200" i="1" dirty="0">
                <a:latin typeface="Arial" panose="020B0604020202020204" pitchFamily="34" charset="0"/>
                <a:hlinkClick r:id="rId5"/>
              </a:rPr>
              <a:t>-Sin Obras Derivadas 3.0.  Licencia de Puerto Rico</a:t>
            </a:r>
            <a:r>
              <a:rPr lang="es-PR" altLang="es-PR" sz="1200" b="0" dirty="0">
                <a:latin typeface="Arial" panose="020B0604020202020204" pitchFamily="34" charset="0"/>
              </a:rPr>
              <a:t>.  </a:t>
            </a:r>
          </a:p>
          <a:p>
            <a:pPr algn="l" eaLnBrk="1" hangingPunct="1"/>
            <a:r>
              <a:rPr lang="es-PR" altLang="es-PR" sz="1200" b="0" dirty="0">
                <a:latin typeface="Arial" panose="020B0604020202020204" pitchFamily="34" charset="0"/>
              </a:rPr>
              <a:t>Basado en las páginas publicadas para el sitio Web: </a:t>
            </a:r>
            <a:r>
              <a:rPr lang="es-PR" altLang="es-PR" sz="1200" i="1" dirty="0">
                <a:latin typeface="Arial" panose="020B0604020202020204" pitchFamily="34" charset="0"/>
                <a:hlinkClick r:id="rId4"/>
              </a:rPr>
              <a:t>www.saludmed.com</a:t>
            </a:r>
            <a:r>
              <a:rPr lang="es-PR" altLang="es-PR" sz="1200" b="0" dirty="0">
                <a:latin typeface="Arial" panose="020B0604020202020204" pitchFamily="34" charset="0"/>
              </a:rPr>
              <a:t>.</a:t>
            </a:r>
            <a:endParaRPr lang="es-PR" altLang="es-PR" sz="1800" b="0" dirty="0">
              <a:latin typeface="Arial" panose="020B0604020202020204" pitchFamily="34" charset="0"/>
            </a:endParaRPr>
          </a:p>
        </p:txBody>
      </p:sp>
      <p:sp>
        <p:nvSpPr>
          <p:cNvPr id="15" name="Rectangle 43"/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6" name="Rectangle 44"/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7" name="Rectangle 45"/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8" name="Rectangle 46"/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9" name="Rectangle 47"/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20" name="Rectangle 48"/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21" name="Rounded Rectangle 20"/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22" name="Rounded Rectangle 21"/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51A522-5E61-4961-BDE2-0FF74796BC1D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24" name="Date Placeholder 27"/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EECF-94B7-46D3-88D4-EED4AD2697A5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25" name="Footer Placeholder 16"/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106502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D66C0-76BC-4302-A27C-409475562888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0EF0B-F384-477C-8FE7-F136A86CF28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703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B1A6B-0DBA-4740-A092-580978D7D7D3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109B7-2A53-4033-885F-0BBCEB71BD58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01585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77521-954D-4C68-A204-851D9A519BFB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36E338-49F2-4D1A-B399-DACF9B7FFDF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34831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4B9C-199F-4A93-9839-CC80D6996D42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EB4FB-685F-4C94-BC45-69E220E5600A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318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2316E-0AF3-41BA-B935-AF06D0F55876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97FBF-0CD1-4D0F-9F2E-5A5BE93641BE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751252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DC65BA6-BAD5-4689-85BC-45AEF03DCEE8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F434D-01BF-4A02-9CE7-5F2268407DE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61080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1AB3C-8FB4-454B-8FD2-28525D4CFF61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BC3CF-AFB2-4542-87F0-BC89D854036F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14633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5C3F-533E-49B1-AE9B-172BDAE6BCCE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0A2EB-42BE-427A-BC85-B3CC1F849EB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365597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198B9-901F-4DD1-B568-C5720D891340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5D05EC-9664-424D-A04E-CA3D32F3C454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2687776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93277-7464-493D-90D0-E7A70C6EF088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01EF77-9118-492C-A1D9-E24D80A81C81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393282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7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029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>
        <p:nvSpPr>
          <p:cNvPr id="1030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endParaRPr lang="es-PR" altLang="es-PR" sz="1800" b="0">
              <a:solidFill>
                <a:srgbClr val="FFFFFF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288B3F6B-3328-4F6A-8E27-F0084FB4D08A}" type="datetimeFigureOut">
              <a:rPr lang="es-PR"/>
              <a:pPr>
                <a:defRPr/>
              </a:pPr>
              <a:t>04/12/2022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b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43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800" b="0">
                <a:solidFill>
                  <a:srgbClr val="FFFFFF"/>
                </a:solidFill>
              </a:defRPr>
            </a:lvl1pPr>
          </a:lstStyle>
          <a:p>
            <a:fld id="{12F16836-38A3-47A9-B8FC-40E2F6732D7A}" type="slidenum">
              <a:rPr lang="es-PR" altLang="es-PR"/>
              <a:pPr/>
              <a:t>‹#›</a:t>
            </a:fld>
            <a:endParaRPr lang="es-PR" alt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s-PR" sz="1000" b="0" dirty="0">
                <a:latin typeface="Arial" panose="020B0604020202020204" pitchFamily="34" charset="0"/>
              </a:rPr>
              <a:t>Copyright © 2022 Edgar Lopategui Corsino | </a:t>
            </a:r>
            <a:r>
              <a:rPr lang="en-US" altLang="es-PR" sz="1000" b="0" dirty="0" err="1">
                <a:latin typeface="Arial" panose="020B0604020202020204" pitchFamily="34" charset="0"/>
              </a:rPr>
              <a:t>Saludmed</a:t>
            </a:r>
            <a:r>
              <a:rPr lang="en-US" altLang="es-PR" sz="1000" b="0" dirty="0">
                <a:latin typeface="Arial" panose="020B0604020202020204" pitchFamily="34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07" r:id="rId3"/>
    <p:sldLayoutId id="2147483706" r:id="rId4"/>
    <p:sldLayoutId id="2147483710" r:id="rId5"/>
    <p:sldLayoutId id="2147483711" r:id="rId6"/>
    <p:sldLayoutId id="2147483705" r:id="rId7"/>
    <p:sldLayoutId id="2147483704" r:id="rId8"/>
    <p:sldLayoutId id="2147483703" r:id="rId9"/>
    <p:sldLayoutId id="2147483702" r:id="rId10"/>
    <p:sldLayoutId id="214748370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14.wmf"/><Relationship Id="rId5" Type="http://schemas.openxmlformats.org/officeDocument/2006/relationships/image" Target="../media/image19.jp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8.wmf"/><Relationship Id="rId5" Type="http://schemas.openxmlformats.org/officeDocument/2006/relationships/image" Target="../media/image14.wmf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image" Target="../media/image14.wmf"/><Relationship Id="rId5" Type="http://schemas.openxmlformats.org/officeDocument/2006/relationships/image" Target="../media/image21.jpg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6" Type="http://schemas.openxmlformats.org/officeDocument/2006/relationships/image" Target="../media/image14.wmf"/><Relationship Id="rId5" Type="http://schemas.openxmlformats.org/officeDocument/2006/relationships/image" Target="../media/image22.jp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8.wmf"/><Relationship Id="rId5" Type="http://schemas.openxmlformats.org/officeDocument/2006/relationships/image" Target="../media/image14.wmf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8.wmf"/><Relationship Id="rId11" Type="http://schemas.openxmlformats.org/officeDocument/2006/relationships/audio" Target="../media/audio3.wav"/><Relationship Id="rId5" Type="http://schemas.openxmlformats.org/officeDocument/2006/relationships/image" Target="../media/image14.wmf"/><Relationship Id="rId10" Type="http://schemas.openxmlformats.org/officeDocument/2006/relationships/image" Target="../media/image26.jpg"/><Relationship Id="rId4" Type="http://schemas.openxmlformats.org/officeDocument/2006/relationships/audio" Target="../media/audio3.wav"/><Relationship Id="rId9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image" Target="../media/image8.wmf"/><Relationship Id="rId11" Type="http://schemas.openxmlformats.org/officeDocument/2006/relationships/audio" Target="../media/audio3.wav"/><Relationship Id="rId5" Type="http://schemas.openxmlformats.org/officeDocument/2006/relationships/image" Target="../media/image14.wmf"/><Relationship Id="rId10" Type="http://schemas.openxmlformats.org/officeDocument/2006/relationships/image" Target="../media/image28.jpg"/><Relationship Id="rId4" Type="http://schemas.openxmlformats.org/officeDocument/2006/relationships/audio" Target="../media/audio3.wav"/><Relationship Id="rId9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4.wmf"/><Relationship Id="rId12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image" Target="../media/image15.wmf"/><Relationship Id="rId11" Type="http://schemas.openxmlformats.org/officeDocument/2006/relationships/image" Target="../media/image14.wmf"/><Relationship Id="rId5" Type="http://schemas.openxmlformats.org/officeDocument/2006/relationships/image" Target="../media/image8.wmf"/><Relationship Id="rId10" Type="http://schemas.openxmlformats.org/officeDocument/2006/relationships/image" Target="../media/image31.jpg"/><Relationship Id="rId4" Type="http://schemas.openxmlformats.org/officeDocument/2006/relationships/audio" Target="../media/audio2.wav"/><Relationship Id="rId9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image" Target="../media/image8.wmf"/><Relationship Id="rId5" Type="http://schemas.openxmlformats.org/officeDocument/2006/relationships/image" Target="../media/image14.wmf"/><Relationship Id="rId10" Type="http://schemas.openxmlformats.org/officeDocument/2006/relationships/audio" Target="../media/audio3.wav"/><Relationship Id="rId4" Type="http://schemas.openxmlformats.org/officeDocument/2006/relationships/audio" Target="../media/audio3.wav"/><Relationship Id="rId9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image" Target="../media/image8.wmf"/><Relationship Id="rId11" Type="http://schemas.openxmlformats.org/officeDocument/2006/relationships/audio" Target="../media/audio2.wav"/><Relationship Id="rId5" Type="http://schemas.openxmlformats.org/officeDocument/2006/relationships/image" Target="../media/image14.wmf"/><Relationship Id="rId10" Type="http://schemas.openxmlformats.org/officeDocument/2006/relationships/image" Target="../media/image33.jpg"/><Relationship Id="rId4" Type="http://schemas.openxmlformats.org/officeDocument/2006/relationships/audio" Target="../media/audio2.wav"/><Relationship Id="rId9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8.wmf"/><Relationship Id="rId5" Type="http://schemas.openxmlformats.org/officeDocument/2006/relationships/image" Target="../media/image14.wmf"/><Relationship Id="rId10" Type="http://schemas.openxmlformats.org/officeDocument/2006/relationships/audio" Target="../media/audio1.wav"/><Relationship Id="rId4" Type="http://schemas.openxmlformats.org/officeDocument/2006/relationships/audio" Target="../media/audio1.wav"/><Relationship Id="rId9" Type="http://schemas.openxmlformats.org/officeDocument/2006/relationships/image" Target="../media/image34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8.wmf"/><Relationship Id="rId11" Type="http://schemas.openxmlformats.org/officeDocument/2006/relationships/image" Target="../media/image36.jpg"/><Relationship Id="rId5" Type="http://schemas.openxmlformats.org/officeDocument/2006/relationships/image" Target="../media/image14.wmf"/><Relationship Id="rId10" Type="http://schemas.openxmlformats.org/officeDocument/2006/relationships/image" Target="../media/image35.wmf"/><Relationship Id="rId4" Type="http://schemas.openxmlformats.org/officeDocument/2006/relationships/audio" Target="../media/audio1.wav"/><Relationship Id="rId9" Type="http://schemas.openxmlformats.org/officeDocument/2006/relationships/image" Target="../media/image2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6" Type="http://schemas.openxmlformats.org/officeDocument/2006/relationships/image" Target="../media/image14.wmf"/><Relationship Id="rId5" Type="http://schemas.openxmlformats.org/officeDocument/2006/relationships/image" Target="../media/image37.jpg"/><Relationship Id="rId4" Type="http://schemas.openxmlformats.org/officeDocument/2006/relationships/audio" Target="../media/audio3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38.jpg"/><Relationship Id="rId5" Type="http://schemas.openxmlformats.org/officeDocument/2006/relationships/image" Target="../media/image14.wmf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image" Target="../media/image8.wmf"/><Relationship Id="rId5" Type="http://schemas.openxmlformats.org/officeDocument/2006/relationships/image" Target="../media/image14.wmf"/><Relationship Id="rId4" Type="http://schemas.openxmlformats.org/officeDocument/2006/relationships/audio" Target="../media/audio2.wav"/><Relationship Id="rId9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image" Target="../media/image40.jpg"/><Relationship Id="rId5" Type="http://schemas.openxmlformats.org/officeDocument/2006/relationships/image" Target="../media/image14.wmf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8.wmf"/><Relationship Id="rId5" Type="http://schemas.openxmlformats.org/officeDocument/2006/relationships/image" Target="../media/image14.wmf"/><Relationship Id="rId4" Type="http://schemas.openxmlformats.org/officeDocument/2006/relationships/audio" Target="../media/audio3.wav"/><Relationship Id="rId9" Type="http://schemas.openxmlformats.org/officeDocument/2006/relationships/audio" Target="../media/audio3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6" Type="http://schemas.openxmlformats.org/officeDocument/2006/relationships/image" Target="../media/image42.jpg"/><Relationship Id="rId5" Type="http://schemas.openxmlformats.org/officeDocument/2006/relationships/image" Target="../media/image8.wmf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8.wmf"/><Relationship Id="rId5" Type="http://schemas.openxmlformats.org/officeDocument/2006/relationships/image" Target="../media/image14.wmf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image" Target="../media/image43.jp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8.wmf"/><Relationship Id="rId11" Type="http://schemas.openxmlformats.org/officeDocument/2006/relationships/audio" Target="../media/audio2.wav"/><Relationship Id="rId5" Type="http://schemas.openxmlformats.org/officeDocument/2006/relationships/image" Target="../media/image14.wmf"/><Relationship Id="rId10" Type="http://schemas.openxmlformats.org/officeDocument/2006/relationships/image" Target="../media/image44.jpg"/><Relationship Id="rId4" Type="http://schemas.openxmlformats.org/officeDocument/2006/relationships/audio" Target="../media/audio2.wav"/><Relationship Id="rId9" Type="http://schemas.openxmlformats.org/officeDocument/2006/relationships/image" Target="../media/image29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8.wmf"/><Relationship Id="rId5" Type="http://schemas.openxmlformats.org/officeDocument/2006/relationships/image" Target="../media/image7.jp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6" Type="http://schemas.openxmlformats.org/officeDocument/2006/relationships/audio" Target="../media/audio1.wav"/><Relationship Id="rId5" Type="http://schemas.openxmlformats.org/officeDocument/2006/relationships/hyperlink" Target="https://stock.adobe.com/" TargetMode="Externa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0.jpg"/><Relationship Id="rId5" Type="http://schemas.openxmlformats.org/officeDocument/2006/relationships/image" Target="../media/image8.wmf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2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1.wav"/><Relationship Id="rId5" Type="http://schemas.openxmlformats.org/officeDocument/2006/relationships/image" Target="../media/image13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image" Target="../media/image8.wmf"/><Relationship Id="rId5" Type="http://schemas.openxmlformats.org/officeDocument/2006/relationships/image" Target="../media/image14.wmf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4.wmf"/><Relationship Id="rId5" Type="http://schemas.openxmlformats.org/officeDocument/2006/relationships/image" Target="../media/image17.jp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14.wmf"/><Relationship Id="rId5" Type="http://schemas.openxmlformats.org/officeDocument/2006/relationships/image" Target="../media/image18.jp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Lopategui</a:t>
            </a: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 </a:t>
            </a:r>
            <a:r>
              <a:rPr lang="es-PR" altLang="es-PR" sz="2400" b="1" dirty="0" err="1">
                <a:solidFill>
                  <a:srgbClr val="484876"/>
                </a:solidFill>
                <a:latin typeface="Arial" charset="0"/>
                <a:cs typeface="Arial" charset="0"/>
              </a:rPr>
              <a:t>Corsino</a:t>
            </a:r>
            <a:endParaRPr lang="es-PR" altLang="es-PR" sz="2400" b="1" dirty="0">
              <a:solidFill>
                <a:srgbClr val="484876"/>
              </a:solidFill>
              <a:latin typeface="Arial" charset="0"/>
              <a:cs typeface="Arial" charset="0"/>
            </a:endParaRP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24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Web:        </a:t>
            </a:r>
            <a:r>
              <a:rPr lang="es-PR" altLang="es-PR" sz="1800" b="1" i="1">
                <a:solidFill>
                  <a:srgbClr val="484876"/>
                </a:solidFill>
              </a:rPr>
              <a:t>http://www.saludmed.com/</a:t>
            </a:r>
            <a:endParaRPr lang="es-PR" altLang="es-PR" sz="2800" i="1">
              <a:solidFill>
                <a:srgbClr val="484876"/>
              </a:solidFill>
            </a:endParaRPr>
          </a:p>
        </p:txBody>
      </p:sp>
      <p:pic>
        <p:nvPicPr>
          <p:cNvPr id="26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>
                <a:solidFill>
                  <a:srgbClr val="484876"/>
                </a:solidFill>
              </a:rPr>
              <a:t>E-Mail:</a:t>
            </a:r>
            <a:r>
              <a:rPr lang="es-PR" altLang="es-PR" sz="1800" b="1" i="1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28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51973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>
                <a:solidFill>
                  <a:srgbClr val="484876"/>
                </a:solidFill>
              </a:rPr>
              <a:t>Artículo: 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i="1" dirty="0" err="1"/>
              <a:t>articulos</a:t>
            </a:r>
            <a:r>
              <a:rPr lang="es-PR" altLang="es-PR" sz="1700" i="1" dirty="0"/>
              <a:t>/</a:t>
            </a:r>
            <a:r>
              <a:rPr lang="es-PR" altLang="es-PR" sz="1700" i="1" dirty="0" err="1"/>
              <a:t>Fisiologia_del_Ejercicio</a:t>
            </a:r>
            <a:r>
              <a:rPr lang="es-PR" altLang="es-PR" sz="1700" i="1" dirty="0"/>
              <a:t>/Entrena-Funcional_Poblacion-Atletas.html</a:t>
            </a:r>
            <a:endParaRPr lang="es-PR" altLang="es-PR" sz="1700" b="1" i="1" dirty="0">
              <a:solidFill>
                <a:srgbClr val="484876"/>
              </a:solidFill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0" y="476250"/>
            <a:ext cx="9144000" cy="1080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4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ENTRENAMIENTO FÍSICO-DEPORTIVO -</a:t>
            </a:r>
          </a:p>
          <a:p>
            <a:pPr algn="ctr">
              <a:lnSpc>
                <a:spcPct val="90000"/>
              </a:lnSpc>
            </a:pPr>
            <a:r>
              <a:rPr lang="es-PR" altLang="es-PR" sz="24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PARA COMPETIDORES Y POBLACIÓN GENERAL:</a:t>
            </a:r>
            <a:br>
              <a:rPr lang="es-PR" altLang="es-PR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80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Pilares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0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5132"/>
            <a:ext cx="2701965" cy="2713868"/>
          </a:xfrm>
          <a:prstGeom prst="rect">
            <a:avLst/>
          </a:prstGeom>
        </p:spPr>
      </p:pic>
      <p:sp>
        <p:nvSpPr>
          <p:cNvPr id="29" name="Title 1"/>
          <p:cNvSpPr>
            <a:spLocks/>
          </p:cNvSpPr>
          <p:nvPr/>
        </p:nvSpPr>
        <p:spPr bwMode="auto">
          <a:xfrm>
            <a:off x="2917105" y="71513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0" name="Title 1"/>
          <p:cNvSpPr>
            <a:spLocks/>
          </p:cNvSpPr>
          <p:nvPr/>
        </p:nvSpPr>
        <p:spPr bwMode="auto">
          <a:xfrm>
            <a:off x="2917106" y="155545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1" name="Title 5"/>
          <p:cNvSpPr txBox="1">
            <a:spLocks/>
          </p:cNvSpPr>
          <p:nvPr/>
        </p:nvSpPr>
        <p:spPr bwMode="auto">
          <a:xfrm>
            <a:off x="3059832" y="3140968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8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INTREGRA LOS 4 PILARES</a:t>
            </a:r>
            <a:endParaRPr lang="es-PR" altLang="es-PR" sz="28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62548" y="6021288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33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14" y="2204864"/>
            <a:ext cx="306925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1"/>
          <p:cNvSpPr>
            <a:spLocks/>
          </p:cNvSpPr>
          <p:nvPr/>
        </p:nvSpPr>
        <p:spPr bwMode="auto">
          <a:xfrm>
            <a:off x="3014915" y="2268364"/>
            <a:ext cx="281707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LOCOMOCIÓN</a:t>
            </a:r>
          </a:p>
        </p:txBody>
      </p:sp>
      <p:sp>
        <p:nvSpPr>
          <p:cNvPr id="35" name="Text Box 2"/>
          <p:cNvSpPr txBox="1">
            <a:spLocks noChangeArrowheads="1"/>
          </p:cNvSpPr>
          <p:nvPr/>
        </p:nvSpPr>
        <p:spPr bwMode="auto">
          <a:xfrm>
            <a:off x="946969" y="3880942"/>
            <a:ext cx="6914072" cy="48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800" b="1" dirty="0">
                <a:solidFill>
                  <a:srgbClr val="68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 1</a:t>
            </a:r>
            <a:r>
              <a:rPr lang="es-PR" altLang="es-P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Principal destreza </a:t>
            </a:r>
            <a:r>
              <a:rPr lang="es-PR" altLang="es-PR" sz="2800" dirty="0" err="1">
                <a:latin typeface="Arial" panose="020B0604020202020204" pitchFamily="34" charset="0"/>
                <a:cs typeface="Arial" panose="020B0604020202020204" pitchFamily="34" charset="0"/>
              </a:rPr>
              <a:t>biomotora</a:t>
            </a:r>
            <a:endParaRPr lang="es-PR" altLang="es-P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7" y="3861048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946969" y="4674771"/>
            <a:ext cx="7576113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68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 2</a:t>
            </a:r>
            <a:r>
              <a:rPr lang="es-PR" altLang="es-PR" sz="2800" b="1" dirty="0">
                <a:latin typeface="Arial" panose="020B0604020202020204" pitchFamily="34" charset="0"/>
                <a:cs typeface="Arial" panose="020B0604020202020204" pitchFamily="34" charset="0"/>
              </a:rPr>
              <a:t>: Con cada paso, el centro de masa</a:t>
            </a:r>
          </a:p>
          <a:p>
            <a:pPr algn="l">
              <a:lnSpc>
                <a:spcPct val="80000"/>
              </a:lnSpc>
            </a:pP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PR" altLang="es-PR" sz="28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 mueve horizontalmente y verticalmente</a:t>
            </a:r>
          </a:p>
          <a:p>
            <a:pPr algn="l">
              <a:lnSpc>
                <a:spcPct val="80000"/>
              </a:lnSpc>
            </a:pP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800" i="1" dirty="0">
                <a:solidFill>
                  <a:srgbClr val="680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niveles de cambio</a:t>
            </a: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5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7" y="4615190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3163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/>
          </p:cNvSpPr>
          <p:nvPr/>
        </p:nvSpPr>
        <p:spPr bwMode="auto">
          <a:xfrm>
            <a:off x="2917105" y="83862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5" name="Title 1"/>
          <p:cNvSpPr>
            <a:spLocks/>
          </p:cNvSpPr>
          <p:nvPr/>
        </p:nvSpPr>
        <p:spPr bwMode="auto">
          <a:xfrm>
            <a:off x="2917106" y="167894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6" name="Title 5"/>
          <p:cNvSpPr txBox="1">
            <a:spLocks/>
          </p:cNvSpPr>
          <p:nvPr/>
        </p:nvSpPr>
        <p:spPr bwMode="auto">
          <a:xfrm>
            <a:off x="3059832" y="3286894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8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INTREGRA LOS 4 PILARES</a:t>
            </a:r>
            <a:endParaRPr lang="es-PR" altLang="es-PR" sz="28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1288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18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914" y="2328354"/>
            <a:ext cx="306925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>
            <a:spLocks/>
          </p:cNvSpPr>
          <p:nvPr/>
        </p:nvSpPr>
        <p:spPr bwMode="auto">
          <a:xfrm>
            <a:off x="3014915" y="2391854"/>
            <a:ext cx="281707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LOCOMOCIÓN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946969" y="4089729"/>
            <a:ext cx="781496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800" b="1" dirty="0">
                <a:solidFill>
                  <a:srgbClr val="68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 3</a:t>
            </a:r>
            <a:r>
              <a:rPr lang="es-PR" altLang="es-P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La locomoción involucra los</a:t>
            </a:r>
          </a:p>
          <a:p>
            <a:pPr algn="l">
              <a:lnSpc>
                <a:spcPct val="90000"/>
              </a:lnSpc>
            </a:pP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movimientos contralaterales de empujar y</a:t>
            </a:r>
          </a:p>
          <a:p>
            <a:pPr algn="l">
              <a:lnSpc>
                <a:spcPct val="90000"/>
              </a:lnSpc>
            </a:pP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halar que se manifiesta en la región superior</a:t>
            </a:r>
          </a:p>
          <a:p>
            <a:pPr algn="l">
              <a:lnSpc>
                <a:spcPct val="90000"/>
              </a:lnSpc>
            </a:pP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del cuerpo (</a:t>
            </a:r>
            <a:r>
              <a:rPr lang="es-PR" altLang="es-PR" sz="2800" i="1" dirty="0">
                <a:solidFill>
                  <a:srgbClr val="680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empujar y halar</a:t>
            </a: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57" y="4069835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2" y="870136"/>
            <a:ext cx="2662961" cy="2990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1643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76672"/>
            <a:ext cx="2462472" cy="2897026"/>
          </a:xfrm>
          <a:prstGeom prst="rect">
            <a:avLst/>
          </a:prstGeom>
        </p:spPr>
      </p:pic>
      <p:sp>
        <p:nvSpPr>
          <p:cNvPr id="30" name="Title 1"/>
          <p:cNvSpPr>
            <a:spLocks/>
          </p:cNvSpPr>
          <p:nvPr/>
        </p:nvSpPr>
        <p:spPr bwMode="auto">
          <a:xfrm>
            <a:off x="2787289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1" name="Title 1"/>
          <p:cNvSpPr>
            <a:spLocks/>
          </p:cNvSpPr>
          <p:nvPr/>
        </p:nvSpPr>
        <p:spPr bwMode="auto">
          <a:xfrm>
            <a:off x="2787290" y="153301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32" name="Title 5"/>
          <p:cNvSpPr txBox="1">
            <a:spLocks/>
          </p:cNvSpPr>
          <p:nvPr/>
        </p:nvSpPr>
        <p:spPr bwMode="auto">
          <a:xfrm>
            <a:off x="2858008" y="2998862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8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INTREGRA LOS 4 PILARES</a:t>
            </a:r>
            <a:endParaRPr lang="es-PR" altLang="es-PR" sz="28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34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98" y="2130946"/>
            <a:ext cx="306925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itle 1"/>
          <p:cNvSpPr>
            <a:spLocks/>
          </p:cNvSpPr>
          <p:nvPr/>
        </p:nvSpPr>
        <p:spPr bwMode="auto">
          <a:xfrm>
            <a:off x="2885099" y="2194446"/>
            <a:ext cx="281707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LOCOMOCIÓN</a:t>
            </a:r>
          </a:p>
        </p:txBody>
      </p: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889161" y="3572384"/>
            <a:ext cx="7813357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800" b="1" dirty="0">
                <a:solidFill>
                  <a:srgbClr val="6800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PILAR 4</a:t>
            </a:r>
            <a:r>
              <a:rPr lang="es-PR" altLang="es-PR" sz="2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Los movimientos contralaterales</a:t>
            </a:r>
          </a:p>
          <a:p>
            <a:pPr algn="l">
              <a:lnSpc>
                <a:spcPct val="90000"/>
              </a:lnSpc>
            </a:pP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entre la región superior e inferior del</a:t>
            </a:r>
          </a:p>
          <a:p>
            <a:pPr algn="l">
              <a:lnSpc>
                <a:spcPct val="90000"/>
              </a:lnSpc>
            </a:pP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cuerpo, genera el componente</a:t>
            </a:r>
          </a:p>
          <a:p>
            <a:pPr algn="l">
              <a:lnSpc>
                <a:spcPct val="90000"/>
              </a:lnSpc>
            </a:pP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rotacional (</a:t>
            </a:r>
            <a:r>
              <a:rPr lang="es-PR" altLang="es-PR" sz="2800" i="1" dirty="0">
                <a:solidFill>
                  <a:srgbClr val="68006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rotación</a:t>
            </a:r>
            <a:r>
              <a:rPr lang="es-PR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) de la locomoción lineal,</a:t>
            </a:r>
          </a:p>
          <a:p>
            <a:pPr algn="l">
              <a:lnSpc>
                <a:spcPct val="90000"/>
              </a:lnSpc>
            </a:pPr>
            <a:r>
              <a:rPr lang="en-US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altLang="es-PR" sz="2800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 fundamental para un </a:t>
            </a:r>
            <a:r>
              <a:rPr lang="en-US" altLang="es-PR" sz="2800" dirty="0" err="1">
                <a:latin typeface="Arial" panose="020B0604020202020204" pitchFamily="34" charset="0"/>
                <a:cs typeface="Arial" panose="020B0604020202020204" pitchFamily="34" charset="0"/>
              </a:rPr>
              <a:t>movimiento</a:t>
            </a:r>
            <a:endParaRPr lang="en-US" altLang="es-P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es-PR" sz="2800" dirty="0" err="1">
                <a:latin typeface="Arial" panose="020B0604020202020204" pitchFamily="34" charset="0"/>
                <a:cs typeface="Arial" panose="020B0604020202020204" pitchFamily="34" charset="0"/>
              </a:rPr>
              <a:t>hacia</a:t>
            </a:r>
            <a:r>
              <a:rPr lang="en-US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800" dirty="0" err="1">
                <a:latin typeface="Arial" panose="020B0604020202020204" pitchFamily="34" charset="0"/>
                <a:cs typeface="Arial" panose="020B0604020202020204" pitchFamily="34" charset="0"/>
              </a:rPr>
              <a:t>alfrente</a:t>
            </a:r>
            <a:r>
              <a:rPr lang="en-US" altLang="es-PR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800" dirty="0" err="1">
                <a:latin typeface="Arial" panose="020B0604020202020204" pitchFamily="34" charset="0"/>
                <a:cs typeface="Arial" panose="020B0604020202020204" pitchFamily="34" charset="0"/>
              </a:rPr>
              <a:t>eficiente</a:t>
            </a:r>
            <a:endParaRPr lang="es-PR" altLang="es-P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" descr="PntBlue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9" y="3501008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8592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8" name="breez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0"/>
            <a:ext cx="2001085" cy="3413616"/>
          </a:xfrm>
          <a:prstGeom prst="rect">
            <a:avLst/>
          </a:prstGeom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2684653" y="936621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684654" y="2088749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PILARES: #2 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80" y="2954556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2899389" y="3018056"/>
            <a:ext cx="41044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NIVELES DE CAMBIO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62548" y="4014847"/>
            <a:ext cx="8213908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000"/>
              </a:lnSpc>
            </a:pPr>
            <a:r>
              <a:rPr lang="es-ES" altLang="es-PR" sz="3800" dirty="0">
                <a:solidFill>
                  <a:srgbClr val="000000"/>
                </a:solidFill>
                <a:latin typeface="Arial" panose="020B0604020202020204" pitchFamily="34" charset="0"/>
              </a:rPr>
              <a:t>Se refiere a los niveles de cambio en el</a:t>
            </a:r>
          </a:p>
          <a:p>
            <a:pPr algn="ctr" eaLnBrk="0" hangingPunct="0">
              <a:lnSpc>
                <a:spcPts val="5000"/>
              </a:lnSpc>
            </a:pPr>
            <a:r>
              <a:rPr lang="es-ES" altLang="es-PR" sz="38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centro de masa</a:t>
            </a:r>
            <a:r>
              <a:rPr lang="es-ES" altLang="es-PR" sz="3800" dirty="0">
                <a:solidFill>
                  <a:srgbClr val="000000"/>
                </a:solidFill>
                <a:latin typeface="Arial" panose="020B0604020202020204" pitchFamily="34" charset="0"/>
              </a:rPr>
              <a:t> del individuo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772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2684653" y="62068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684654" y="148478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80" y="2016741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2899389" y="2080241"/>
            <a:ext cx="41044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NIVELES DE CAMBIO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0360" y="2808829"/>
            <a:ext cx="7469728" cy="1172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Los niveles de cambio se caracterizan por -</a:t>
            </a:r>
          </a:p>
          <a:p>
            <a:pPr algn="l">
              <a:lnSpc>
                <a:spcPct val="90000"/>
              </a:lnSpc>
            </a:pPr>
            <a:r>
              <a:rPr lang="en-US" altLang="es-PR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Movimientos</a:t>
            </a:r>
            <a:r>
              <a:rPr lang="en-US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altLang="es-PR" sz="26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bajan</a:t>
            </a:r>
            <a:r>
              <a:rPr lang="en-US" altLang="es-PR" sz="26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altLang="es-PR" sz="2600" b="1" i="1" dirty="0" err="1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suben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centro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masa</a:t>
            </a:r>
            <a:r>
              <a:rPr lang="en-US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altLang="es-PR" sz="2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nivel</a:t>
            </a:r>
            <a:r>
              <a:rPr lang="en-US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 de: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0882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393129" y="4581128"/>
            <a:ext cx="7056958" cy="4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l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as </a:t>
            </a: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extremidades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inferiores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, o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5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" y="4621613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1390253" y="5085184"/>
            <a:ext cx="7491882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una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combinación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movimientos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 el </a:t>
            </a: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tronco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 y </a:t>
            </a: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extremidades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inferiores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7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125669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93129" y="4077072"/>
            <a:ext cx="7164463" cy="4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e</a:t>
            </a:r>
            <a:r>
              <a:rPr lang="en-US" altLang="es-PR" sz="2900" b="1" dirty="0">
                <a:solidFill>
                  <a:srgbClr val="000000"/>
                </a:solidFill>
                <a:latin typeface="Calibri" pitchFamily="34" charset="0"/>
              </a:rPr>
              <a:t>l </a:t>
            </a:r>
            <a:r>
              <a:rPr lang="en-US" altLang="es-PR" sz="2900" b="1" dirty="0" err="1">
                <a:solidFill>
                  <a:srgbClr val="000000"/>
                </a:solidFill>
                <a:latin typeface="Calibri" pitchFamily="34" charset="0"/>
              </a:rPr>
              <a:t>tronco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9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" y="4117557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12" y="544738"/>
            <a:ext cx="2117218" cy="21535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10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2629073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629074" y="1673279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49252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2843809" y="2412752"/>
            <a:ext cx="41044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NIVELES DE CAMBIO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0360" y="3238901"/>
            <a:ext cx="7469728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Importancia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3890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93129" y="3787064"/>
            <a:ext cx="7410915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Necesario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para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realizar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diversas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tareas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no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locomotoras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, tales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como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9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" y="3827549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1840161" y="5552248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Levantarse del suelo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6" name="Picture 35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98" y="5585586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831827" y="4651160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Recogiendo objetos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0" name="Picture 39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68449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1831827" y="5083208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Tomando posiciones bajas con el cuerpo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2" name="Picture 41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116546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37" y="439253"/>
            <a:ext cx="961611" cy="2764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21" y="928947"/>
            <a:ext cx="1028390" cy="22304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009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1" name="wind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2773089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773090" y="1700808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512" y="2493268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2937521" y="2556768"/>
            <a:ext cx="41044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NIVELES DE CAMBIO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0360" y="3408616"/>
            <a:ext cx="7469728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xtremidad inferior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861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93129" y="3896064"/>
            <a:ext cx="7715375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Se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evidencian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niveles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cambio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al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flexionar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el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tobillo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rodilla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y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cadera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como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ocurre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al: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9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" y="3936549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 Box 32"/>
          <p:cNvSpPr txBox="1">
            <a:spLocks noChangeArrowheads="1"/>
          </p:cNvSpPr>
          <p:nvPr/>
        </p:nvSpPr>
        <p:spPr bwMode="auto">
          <a:xfrm>
            <a:off x="1840161" y="5624256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dirty="0">
                <a:solidFill>
                  <a:srgbClr val="000000"/>
                </a:solidFill>
                <a:latin typeface="Arial" charset="0"/>
              </a:rPr>
              <a:t>S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ubir o bajar objetos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6" name="Picture 35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98" y="5657594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831827" y="4760160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Realizar sentadillas (</a:t>
            </a:r>
            <a:r>
              <a:rPr lang="es-ES" altLang="es-PR" sz="2200" b="1" dirty="0" err="1">
                <a:solidFill>
                  <a:srgbClr val="000000"/>
                </a:solidFill>
                <a:latin typeface="Arial" charset="0"/>
              </a:rPr>
              <a:t>squats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0" name="Picture 39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9349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1831827" y="5192208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Ejecutar zancadas (</a:t>
            </a:r>
            <a:r>
              <a:rPr lang="es-ES" altLang="es-PR" sz="2200" b="1" dirty="0" err="1">
                <a:solidFill>
                  <a:srgbClr val="000000"/>
                </a:solidFill>
                <a:latin typeface="Arial" charset="0"/>
              </a:rPr>
              <a:t>lunges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)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2" name="Picture 41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225546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15" y="476672"/>
            <a:ext cx="558800" cy="289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908" y="981224"/>
            <a:ext cx="1866900" cy="2311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56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1" name="wind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80360" y="3320000"/>
            <a:ext cx="7469728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xtremidad inferior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000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393129" y="3807448"/>
            <a:ext cx="7499351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Método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principal para la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producción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fuerza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9" name="Picture 29" descr="Bullet_Round_Diamond_Maggenta_0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" y="3847933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1831827" y="4328112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dirty="0">
                <a:solidFill>
                  <a:srgbClr val="000000"/>
                </a:solidFill>
                <a:latin typeface="Arial" charset="0"/>
              </a:rPr>
              <a:t>Me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canismo de extensión triple, a nivel del: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0" name="Picture 39" descr="Bullets_Arrow-Thin_Green_Right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6145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35"/>
          <p:cNvSpPr txBox="1">
            <a:spLocks noChangeArrowheads="1"/>
          </p:cNvSpPr>
          <p:nvPr/>
        </p:nvSpPr>
        <p:spPr bwMode="auto">
          <a:xfrm>
            <a:off x="1979735" y="4760160"/>
            <a:ext cx="651465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Calibri" pitchFamily="34" charset="0"/>
              </a:rPr>
              <a:t>Tobillo</a:t>
            </a:r>
            <a:endParaRPr lang="en-US" altLang="es-PR" sz="2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0" name="Picture 36" descr="Bullet_Square_Belved_Red1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4863348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1987244" y="5148170"/>
            <a:ext cx="5033028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Calibri" pitchFamily="34" charset="0"/>
              </a:rPr>
              <a:t>Rodilla</a:t>
            </a:r>
            <a:endParaRPr lang="en-US" altLang="es-PR" sz="2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3" name="Picture 36" descr="Bullet_Square_Belved_Red1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82" y="5251358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5"/>
          <p:cNvSpPr txBox="1">
            <a:spLocks noChangeArrowheads="1"/>
          </p:cNvSpPr>
          <p:nvPr/>
        </p:nvSpPr>
        <p:spPr bwMode="auto">
          <a:xfrm>
            <a:off x="1979735" y="5552248"/>
            <a:ext cx="651465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Calibri" pitchFamily="34" charset="0"/>
              </a:rPr>
              <a:t>Cadera</a:t>
            </a:r>
            <a:endParaRPr lang="en-US" altLang="es-PR" sz="2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5" name="Picture 36" descr="Bullet_Square_Belved_Red1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274" y="5655436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51" y="692696"/>
            <a:ext cx="1384300" cy="248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69" y="763252"/>
            <a:ext cx="2171700" cy="2590800"/>
          </a:xfrm>
          <a:prstGeom prst="rect">
            <a:avLst/>
          </a:prstGeom>
        </p:spPr>
      </p:pic>
      <p:sp>
        <p:nvSpPr>
          <p:cNvPr id="31" name="Title 1"/>
          <p:cNvSpPr>
            <a:spLocks/>
          </p:cNvSpPr>
          <p:nvPr/>
        </p:nvSpPr>
        <p:spPr bwMode="auto">
          <a:xfrm>
            <a:off x="2989113" y="65570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2" name="Title 1"/>
          <p:cNvSpPr>
            <a:spLocks/>
          </p:cNvSpPr>
          <p:nvPr/>
        </p:nvSpPr>
        <p:spPr bwMode="auto">
          <a:xfrm>
            <a:off x="2989114" y="144779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3" name="Picture 23" descr="CURVHEAD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536" y="1951848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itle 1"/>
          <p:cNvSpPr>
            <a:spLocks/>
          </p:cNvSpPr>
          <p:nvPr/>
        </p:nvSpPr>
        <p:spPr bwMode="auto">
          <a:xfrm>
            <a:off x="3153545" y="2023856"/>
            <a:ext cx="41044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NIVELES DE CAMBIO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4081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12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/>
          </p:cNvSpPr>
          <p:nvPr/>
        </p:nvSpPr>
        <p:spPr bwMode="auto">
          <a:xfrm>
            <a:off x="2704788" y="871728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6" name="Title 1"/>
          <p:cNvSpPr>
            <a:spLocks/>
          </p:cNvSpPr>
          <p:nvPr/>
        </p:nvSpPr>
        <p:spPr bwMode="auto">
          <a:xfrm>
            <a:off x="2704789" y="184348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7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11" y="2565276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>
            <a:spLocks/>
          </p:cNvSpPr>
          <p:nvPr/>
        </p:nvSpPr>
        <p:spPr bwMode="auto">
          <a:xfrm>
            <a:off x="2869220" y="2663131"/>
            <a:ext cx="41044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NIVELES DE CAMBIO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80360" y="3573016"/>
            <a:ext cx="7469728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El tronco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1393129" y="4060464"/>
            <a:ext cx="7499351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Ayuda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a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desplazar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el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centro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de masa </a:t>
            </a: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verticalmente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 al: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5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" y="4100949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1831827" y="4976184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Flexionar la columna vertebral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7" name="Picture 46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009522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 Box 32"/>
          <p:cNvSpPr txBox="1">
            <a:spLocks noChangeArrowheads="1"/>
          </p:cNvSpPr>
          <p:nvPr/>
        </p:nvSpPr>
        <p:spPr bwMode="auto">
          <a:xfrm>
            <a:off x="1831827" y="5408232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Extender la columna vertebral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9" name="Picture 48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44157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2129632" cy="27222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785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10" name="wind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/>
          </p:cNvSpPr>
          <p:nvPr/>
        </p:nvSpPr>
        <p:spPr bwMode="auto">
          <a:xfrm>
            <a:off x="2701081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6" name="Title 1"/>
          <p:cNvSpPr>
            <a:spLocks/>
          </p:cNvSpPr>
          <p:nvPr/>
        </p:nvSpPr>
        <p:spPr bwMode="auto">
          <a:xfrm>
            <a:off x="2701082" y="155679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7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504" y="2133228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>
            <a:spLocks/>
          </p:cNvSpPr>
          <p:nvPr/>
        </p:nvSpPr>
        <p:spPr bwMode="auto">
          <a:xfrm>
            <a:off x="2865513" y="2231083"/>
            <a:ext cx="41044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NIVELES DE CAMBIO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08352" y="3039014"/>
            <a:ext cx="8128144" cy="1117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Niveles de cambio funcionales –</a:t>
            </a:r>
          </a:p>
          <a:p>
            <a:pPr algn="l">
              <a:lnSpc>
                <a:spcPct val="90000"/>
              </a:lnSpc>
            </a:pPr>
            <a:r>
              <a:rPr lang="es-PR" altLang="es-PR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EJEMPLOS: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Voleo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bajo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tenis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de campo, un “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suplex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lucha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olímpica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gatear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luego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caida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PR" altLang="es-P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3901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1393129" y="4221088"/>
            <a:ext cx="7499351" cy="4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Requisitos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5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" y="4261573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1831827" y="4741752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dirty="0">
                <a:solidFill>
                  <a:srgbClr val="000000"/>
                </a:solidFill>
                <a:latin typeface="Arial" charset="0"/>
              </a:rPr>
              <a:t>C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ombinación de: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7" name="Picture 46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7509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2089793" y="5138784"/>
            <a:ext cx="651465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Calibri" pitchFamily="34" charset="0"/>
              </a:rPr>
              <a:t>Flexión del tronco</a:t>
            </a:r>
            <a:endParaRPr lang="en-US" altLang="es-PR" sz="2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7" name="Picture 36" descr="Bullet_Square_Belved_Red1_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32" y="5241972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097302" y="5526794"/>
            <a:ext cx="5033028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Calibri" pitchFamily="34" charset="0"/>
              </a:rPr>
              <a:t>Flexión de la extremidad inferior</a:t>
            </a:r>
            <a:endParaRPr lang="en-US" altLang="es-PR" sz="2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9" name="Picture 36" descr="Bullet_Square_Belved_Red1_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40" y="5629982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1" y="583598"/>
            <a:ext cx="2032000" cy="231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35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11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520" y="1009091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35496" y="3356992"/>
            <a:ext cx="9144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http://www.saludmed.com/articulos/Fisiologia_del_Ejercicio/Entrena-Funcional_Poblacion-Atletas.pdf</a:t>
            </a:r>
            <a:endParaRPr lang="es-PR" altLang="es-PR" sz="4000" b="1" dirty="0">
              <a:solidFill>
                <a:srgbClr val="D2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5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/>
          </p:cNvSpPr>
          <p:nvPr/>
        </p:nvSpPr>
        <p:spPr bwMode="auto">
          <a:xfrm>
            <a:off x="2627784" y="692696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6" name="Title 1"/>
          <p:cNvSpPr>
            <a:spLocks/>
          </p:cNvSpPr>
          <p:nvPr/>
        </p:nvSpPr>
        <p:spPr bwMode="auto">
          <a:xfrm>
            <a:off x="2627785" y="1628800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7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207" y="2421260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>
            <a:spLocks/>
          </p:cNvSpPr>
          <p:nvPr/>
        </p:nvSpPr>
        <p:spPr bwMode="auto">
          <a:xfrm>
            <a:off x="2792216" y="2519115"/>
            <a:ext cx="41044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NIVELES DE CAMBIO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08352" y="3399054"/>
            <a:ext cx="7695848" cy="770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Descenso del nivel de cambio –</a:t>
            </a:r>
          </a:p>
          <a:p>
            <a:pPr algn="l">
              <a:lnSpc>
                <a:spcPct val="90000"/>
              </a:lnSpc>
            </a:pPr>
            <a:r>
              <a:rPr lang="es-PR" altLang="es-PR" sz="2300" b="1" i="1" dirty="0">
                <a:latin typeface="Arial" panose="020B0604020202020204" pitchFamily="34" charset="0"/>
                <a:cs typeface="Arial" panose="020B0604020202020204" pitchFamily="34" charset="0"/>
              </a:rPr>
              <a:t>IMPLICACIÓN: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Flexión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 Total del </a:t>
            </a:r>
            <a:r>
              <a:rPr lang="en-US" altLang="es-PR" sz="2300" i="1" dirty="0" err="1">
                <a:latin typeface="Arial" panose="020B0604020202020204" pitchFamily="34" charset="0"/>
                <a:cs typeface="Arial" panose="020B0604020202020204" pitchFamily="34" charset="0"/>
              </a:rPr>
              <a:t>Cuerpo</a:t>
            </a:r>
            <a:r>
              <a:rPr lang="en-US" altLang="es-PR" sz="23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PR" altLang="es-P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9905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1393129" y="4221088"/>
            <a:ext cx="7499351" cy="4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Causa: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5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" y="4261573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1831827" y="4741752"/>
            <a:ext cx="3604269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dirty="0">
                <a:solidFill>
                  <a:srgbClr val="000000"/>
                </a:solidFill>
                <a:latin typeface="Arial" charset="0"/>
              </a:rPr>
              <a:t>La fuerza de gravedad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: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7" name="Picture 46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7509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5"/>
          <p:cNvSpPr txBox="1">
            <a:spLocks noChangeArrowheads="1"/>
          </p:cNvSpPr>
          <p:nvPr/>
        </p:nvSpPr>
        <p:spPr bwMode="auto">
          <a:xfrm>
            <a:off x="1873769" y="5157192"/>
            <a:ext cx="6514655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000"/>
              </a:lnSpc>
            </a:pPr>
            <a:r>
              <a:rPr lang="es-ES" altLang="es-PR" sz="2200" b="1" i="1" dirty="0">
                <a:solidFill>
                  <a:srgbClr val="000000"/>
                </a:solidFill>
                <a:latin typeface="Calibri" pitchFamily="34" charset="0"/>
              </a:rPr>
              <a:t>Esto significa </a:t>
            </a:r>
            <a:r>
              <a:rPr lang="es-ES" altLang="es-PR" sz="2200" i="1" dirty="0">
                <a:solidFill>
                  <a:srgbClr val="000000"/>
                </a:solidFill>
                <a:latin typeface="Calibri" pitchFamily="34" charset="0"/>
              </a:rPr>
              <a:t>que es la gravedad, no la cadena </a:t>
            </a:r>
            <a:r>
              <a:rPr lang="es-ES" altLang="es-PR" sz="2200" i="1" dirty="0" err="1">
                <a:solidFill>
                  <a:srgbClr val="000000"/>
                </a:solidFill>
                <a:latin typeface="Calibri" pitchFamily="34" charset="0"/>
              </a:rPr>
              <a:t>flexora</a:t>
            </a:r>
            <a:r>
              <a:rPr lang="es-ES" altLang="es-PR" sz="2200" i="1" dirty="0">
                <a:solidFill>
                  <a:srgbClr val="000000"/>
                </a:solidFill>
                <a:latin typeface="Calibri" pitchFamily="34" charset="0"/>
              </a:rPr>
              <a:t> de los músculos esqueléticos, la responsable del descenso del nivel de cambio</a:t>
            </a:r>
            <a:endParaRPr lang="en-US" altLang="es-PR" sz="2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8" y="620688"/>
            <a:ext cx="2050798" cy="25769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47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chimes.wav"/>
          </p:stSnd>
        </p:sndAc>
      </p:transition>
    </mc:Choice>
    <mc:Fallback xmlns="">
      <p:transition spd="slow">
        <p:blinds dir="vert"/>
        <p:sndAc>
          <p:stSnd>
            <p:snd r:embed="rId10" name="chimes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>
            <a:spLocks/>
          </p:cNvSpPr>
          <p:nvPr/>
        </p:nvSpPr>
        <p:spPr bwMode="auto">
          <a:xfrm>
            <a:off x="2411760" y="584721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36" name="Title 1"/>
          <p:cNvSpPr>
            <a:spLocks/>
          </p:cNvSpPr>
          <p:nvPr/>
        </p:nvSpPr>
        <p:spPr bwMode="auto">
          <a:xfrm>
            <a:off x="2411761" y="1412776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8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8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7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183" y="1916832"/>
            <a:ext cx="4464496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>
            <a:spLocks/>
          </p:cNvSpPr>
          <p:nvPr/>
        </p:nvSpPr>
        <p:spPr bwMode="auto">
          <a:xfrm>
            <a:off x="2576192" y="2014687"/>
            <a:ext cx="410445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NIVELES DE CAMBIO</a:t>
            </a: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462548" y="6092973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908352" y="2636912"/>
            <a:ext cx="7695848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PR" altLang="es-PR" sz="2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Cadena Extensora</a:t>
            </a: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 del Sistema Muscular:</a:t>
            </a:r>
            <a:endParaRPr lang="es-PR" altLang="es-PR" sz="2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1393129" y="3141340"/>
            <a:ext cx="7499351" cy="46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900" dirty="0" err="1">
                <a:solidFill>
                  <a:srgbClr val="000000"/>
                </a:solidFill>
                <a:latin typeface="Calibri" pitchFamily="34" charset="0"/>
              </a:rPr>
              <a:t>Función</a:t>
            </a:r>
            <a:r>
              <a:rPr lang="en-US" altLang="es-PR" sz="2900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5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483" y="3181825"/>
            <a:ext cx="408837" cy="40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1831827" y="3662004"/>
            <a:ext cx="6699076" cy="70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dirty="0">
                <a:solidFill>
                  <a:srgbClr val="000000"/>
                </a:solidFill>
                <a:latin typeface="Arial" charset="0"/>
              </a:rPr>
              <a:t>Controla la velocidad y el grado de flexión en función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: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47" name="Picture 46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695342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124645" y="4365476"/>
            <a:ext cx="3023419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dirty="0">
                <a:solidFill>
                  <a:srgbClr val="000000"/>
                </a:solidFill>
                <a:latin typeface="Calibri" pitchFamily="34" charset="0"/>
              </a:rPr>
              <a:t>Implicación:</a:t>
            </a:r>
            <a:endParaRPr lang="en-US" altLang="es-PR" sz="2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" name="Picture 17" descr="Bullet_Square_Belved_Red1_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183" y="4468664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2377058" y="4805501"/>
            <a:ext cx="5867350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s-ES" altLang="es-PR" sz="2200" i="1" dirty="0">
                <a:solidFill>
                  <a:srgbClr val="000000"/>
                </a:solidFill>
                <a:latin typeface="Calibri" pitchFamily="34" charset="0"/>
              </a:rPr>
              <a:t>Las Lesiones de cambio de nivel:</a:t>
            </a:r>
            <a:endParaRPr lang="en-US" altLang="es-PR" sz="2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19" descr="Bullet_Round_Sphere_Violete_0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083" y="4872176"/>
            <a:ext cx="2349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2411983" y="5159514"/>
            <a:ext cx="648049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000"/>
              </a:lnSpc>
            </a:pPr>
            <a:r>
              <a:rPr lang="es-ES" altLang="es-PR" sz="2100" dirty="0">
                <a:solidFill>
                  <a:srgbClr val="000000"/>
                </a:solidFill>
                <a:latin typeface="Times New Roman" pitchFamily="18" charset="0"/>
              </a:rPr>
              <a:t>Ocurren comúnmente en las estructuras posteriores al cuerpo (</a:t>
            </a:r>
            <a:r>
              <a:rPr lang="es-ES" altLang="es-PR" sz="2100" dirty="0" err="1">
                <a:solidFill>
                  <a:srgbClr val="000000"/>
                </a:solidFill>
                <a:latin typeface="Times New Roman" pitchFamily="18" charset="0"/>
              </a:rPr>
              <a:t>Ej</a:t>
            </a:r>
            <a:r>
              <a:rPr lang="es-ES" altLang="es-PR" sz="2100" dirty="0">
                <a:solidFill>
                  <a:srgbClr val="000000"/>
                </a:solidFill>
                <a:latin typeface="Times New Roman" pitchFamily="18" charset="0"/>
              </a:rPr>
              <a:t>: tendón de Aquiles, músculos </a:t>
            </a:r>
            <a:r>
              <a:rPr lang="es-ES" altLang="es-PR" sz="2100" dirty="0" err="1">
                <a:solidFill>
                  <a:srgbClr val="000000"/>
                </a:solidFill>
                <a:latin typeface="Times New Roman" pitchFamily="18" charset="0"/>
              </a:rPr>
              <a:t>isquiotibiales</a:t>
            </a:r>
            <a:r>
              <a:rPr lang="es-ES" altLang="es-PR" sz="2100" dirty="0">
                <a:solidFill>
                  <a:srgbClr val="000000"/>
                </a:solidFill>
                <a:latin typeface="Times New Roman" pitchFamily="18" charset="0"/>
              </a:rPr>
              <a:t> [de la corva], espalda baja)</a:t>
            </a:r>
            <a:endParaRPr lang="en-US" altLang="es-PR" sz="21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60" y="737941"/>
            <a:ext cx="1143973" cy="1894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499086"/>
      </p:ext>
    </p:extLst>
  </p:cSld>
  <p:clrMapOvr>
    <a:masterClrMapping/>
  </p:clrMapOvr>
  <p:transition spd="slow">
    <p:randomBar dir="vert"/>
    <p:sndAc>
      <p:stSnd>
        <p:snd r:embed="rId4" name="chimes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8" y="770434"/>
            <a:ext cx="2357671" cy="1895960"/>
          </a:xfrm>
          <a:prstGeom prst="rect">
            <a:avLst/>
          </a:prstGeom>
        </p:spPr>
      </p:pic>
      <p:sp>
        <p:nvSpPr>
          <p:cNvPr id="12" name="Title 1"/>
          <p:cNvSpPr>
            <a:spLocks/>
          </p:cNvSpPr>
          <p:nvPr/>
        </p:nvSpPr>
        <p:spPr bwMode="auto">
          <a:xfrm>
            <a:off x="2917105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917106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PILARES: #3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7204"/>
            <a:ext cx="525658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3203849" y="1980704"/>
            <a:ext cx="482453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EMPUJANDO Y HALANDO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84252" y="2666394"/>
            <a:ext cx="7920880" cy="3426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200"/>
              </a:lnSpc>
            </a:pPr>
            <a:r>
              <a:rPr lang="es-ES" altLang="es-PR" sz="4400" dirty="0">
                <a:solidFill>
                  <a:srgbClr val="000000"/>
                </a:solidFill>
                <a:latin typeface="Arial" panose="020B0604020202020204" pitchFamily="34" charset="0"/>
              </a:rPr>
              <a:t>Estos movimientos involucran la extremidad superior y puede desplazar el centro de masa combinado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92973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36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2808456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808457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83" y="1917204"/>
            <a:ext cx="525658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3095200" y="1980704"/>
            <a:ext cx="482453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EMPUJANDO Y HALANDO</a:t>
            </a: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539552" y="3274858"/>
            <a:ext cx="7920880" cy="27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200"/>
              </a:lnSpc>
            </a:pPr>
            <a:r>
              <a:rPr lang="es-ES" altLang="es-PR" sz="4400" dirty="0">
                <a:solidFill>
                  <a:srgbClr val="000000"/>
                </a:solidFill>
                <a:latin typeface="Arial" panose="020B0604020202020204" pitchFamily="34" charset="0"/>
              </a:rPr>
              <a:t>Cualquier movimiento que</a:t>
            </a:r>
          </a:p>
          <a:p>
            <a:pPr algn="ctr" eaLnBrk="0" hangingPunct="0">
              <a:lnSpc>
                <a:spcPts val="5200"/>
              </a:lnSpc>
            </a:pPr>
            <a:r>
              <a:rPr lang="es-ES" altLang="es-PR" sz="4400" dirty="0">
                <a:solidFill>
                  <a:srgbClr val="000000"/>
                </a:solidFill>
                <a:latin typeface="Arial" panose="020B0604020202020204" pitchFamily="34" charset="0"/>
              </a:rPr>
              <a:t>trae los codos o manos hacia adentro o hacia la línea principal del cuerpo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92973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2836529" y="2852936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HALAR:</a:t>
            </a:r>
            <a:endParaRPr lang="es-PR" altLang="es-PR" sz="3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97917"/>
            <a:ext cx="2295817" cy="2711934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1010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2845097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845098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17204"/>
            <a:ext cx="525658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3131841" y="1980704"/>
            <a:ext cx="482453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EMPUJANDO Y HALANDO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2836529" y="2852936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HALAR:</a:t>
            </a:r>
            <a:endParaRPr lang="es-PR" altLang="es-PR" sz="3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980361" y="3590826"/>
            <a:ext cx="78034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Halar, atrae cosas hacia nosotros, con el fin de: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403474" y="4077072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Sostener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, o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1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9" y="4130265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403474" y="4581128"/>
            <a:ext cx="194439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Cargar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3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9" y="4653136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980361" y="5175002"/>
            <a:ext cx="780347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Halar, ocurre durante la etapa inicial de aceleración encargada lanzar un objeto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Picture 34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5" y="435713"/>
            <a:ext cx="2493195" cy="2241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163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9" name="breez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2917105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917106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7204"/>
            <a:ext cx="525658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3203849" y="1980704"/>
            <a:ext cx="482453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EMPUJANDO Y HALANDO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2908537" y="2852936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EMPUJAR:</a:t>
            </a:r>
            <a:endParaRPr lang="es-PR" altLang="es-PR" sz="3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39552" y="3274858"/>
            <a:ext cx="7920880" cy="275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5200"/>
              </a:lnSpc>
            </a:pPr>
            <a:r>
              <a:rPr lang="es-ES" altLang="es-PR" sz="4000" dirty="0">
                <a:solidFill>
                  <a:srgbClr val="000000"/>
                </a:solidFill>
                <a:latin typeface="Arial" panose="020B0604020202020204" pitchFamily="34" charset="0"/>
              </a:rPr>
              <a:t>Cualquier movimiento que trae los codos o las manos hacia afuera, o fuera de la línea principal del cuerpo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" y="476672"/>
            <a:ext cx="3038646" cy="2964533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41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/>
          </p:cNvSpPr>
          <p:nvPr/>
        </p:nvSpPr>
        <p:spPr bwMode="auto">
          <a:xfrm>
            <a:off x="2989113" y="619349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3" name="Title 1"/>
          <p:cNvSpPr>
            <a:spLocks/>
          </p:cNvSpPr>
          <p:nvPr/>
        </p:nvSpPr>
        <p:spPr bwMode="auto">
          <a:xfrm>
            <a:off x="2989114" y="1411437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4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17204"/>
            <a:ext cx="525658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itle 1"/>
          <p:cNvSpPr>
            <a:spLocks/>
          </p:cNvSpPr>
          <p:nvPr/>
        </p:nvSpPr>
        <p:spPr bwMode="auto">
          <a:xfrm>
            <a:off x="3275857" y="1980704"/>
            <a:ext cx="482453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EMPUJANDO Y HALANDO</a:t>
            </a: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2980545" y="2710830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EMPUJAR:</a:t>
            </a:r>
            <a:endParaRPr lang="es-PR" altLang="es-PR" sz="3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80361" y="3302794"/>
            <a:ext cx="78034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Empujar, involucra actividades, tales como: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1403474" y="3789040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Empujar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fuera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un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oponente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9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9" y="3842233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403474" y="4293096"/>
            <a:ext cx="6912942" cy="836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Empujarse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fuera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del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suelo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, para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levantarse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luego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una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caida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1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9" y="4365104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980361" y="5175002"/>
            <a:ext cx="7803470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Empujar, ocurre durante la etapa tardía de la aceleración y seguimiento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follow-through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916" y="298142"/>
            <a:ext cx="3530772" cy="3458716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834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9" name="wind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980361" y="4314540"/>
            <a:ext cx="200018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Reflejos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673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980361" y="5176819"/>
            <a:ext cx="459975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biomecánico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900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72071"/>
            <a:ext cx="2514600" cy="2997200"/>
          </a:xfrm>
          <a:prstGeom prst="rect">
            <a:avLst/>
          </a:prstGeom>
        </p:spPr>
      </p:pic>
      <p:sp>
        <p:nvSpPr>
          <p:cNvPr id="18" name="Title 1"/>
          <p:cNvSpPr>
            <a:spLocks/>
          </p:cNvSpPr>
          <p:nvPr/>
        </p:nvSpPr>
        <p:spPr bwMode="auto">
          <a:xfrm>
            <a:off x="2839415" y="909291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4" name="Title 1"/>
          <p:cNvSpPr>
            <a:spLocks/>
          </p:cNvSpPr>
          <p:nvPr/>
        </p:nvSpPr>
        <p:spPr bwMode="auto">
          <a:xfrm>
            <a:off x="2839416" y="1917403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25" name="Picture 23" descr="CURVHEA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142" y="2423170"/>
            <a:ext cx="525658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>
            <a:spLocks/>
          </p:cNvSpPr>
          <p:nvPr/>
        </p:nvSpPr>
        <p:spPr bwMode="auto">
          <a:xfrm>
            <a:off x="3126159" y="2486670"/>
            <a:ext cx="4824536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EMPUJANDO Y HALANDO</a:t>
            </a:r>
          </a:p>
        </p:txBody>
      </p:sp>
      <p:sp>
        <p:nvSpPr>
          <p:cNvPr id="27" name="Title 5"/>
          <p:cNvSpPr txBox="1">
            <a:spLocks/>
          </p:cNvSpPr>
          <p:nvPr/>
        </p:nvSpPr>
        <p:spPr bwMode="auto">
          <a:xfrm>
            <a:off x="2830847" y="3430910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FORMAN PARTE DE:</a:t>
            </a:r>
            <a:endParaRPr lang="es-PR" altLang="es-PR" sz="3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0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himes.wav"/>
          </p:stSnd>
        </p:sndAc>
      </p:transition>
    </mc:Choice>
    <mc:Fallback xmlns="">
      <p:transition spd="slow">
        <p:checker/>
        <p:sndAc>
          <p:stSnd>
            <p:snd r:embed="rId8" name="chimes.wav"/>
          </p:stSnd>
        </p:sndAc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7105" y="62072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917106" y="1462384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PILARES: #4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38820"/>
            <a:ext cx="252028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3131840" y="2102320"/>
            <a:ext cx="216024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ROTACIÓN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2548" y="6020965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15),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80361" y="3368874"/>
            <a:ext cx="78034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106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403474" y="3853176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mayoría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de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los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movimientos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el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deporte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: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9" y="3908313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 bwMode="auto">
          <a:xfrm>
            <a:off x="2945178" y="2926854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3200" i="1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POTENCIA</a:t>
            </a: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ROTATORIA:</a:t>
            </a:r>
            <a:endParaRPr lang="es-PR" altLang="es-PR" sz="3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1831827" y="4389414"/>
            <a:ext cx="713562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Son explosivos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2" name="Picture 21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422752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831827" y="4821462"/>
            <a:ext cx="446836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Involucran el </a:t>
            </a:r>
            <a:r>
              <a:rPr lang="es-ES" altLang="es-PR" sz="2200" dirty="0">
                <a:solidFill>
                  <a:srgbClr val="000000"/>
                </a:solidFill>
                <a:latin typeface="Arial" charset="0"/>
              </a:rPr>
              <a:t>pl</a:t>
            </a: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ano transversal: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4" name="Picture 23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854800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1835696" y="5219850"/>
            <a:ext cx="7131756" cy="72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300" i="1" dirty="0">
                <a:solidFill>
                  <a:srgbClr val="000000"/>
                </a:solidFill>
                <a:latin typeface="Calibri" pitchFamily="34" charset="0"/>
              </a:rPr>
              <a:t>Aquel plano de movimiento donde se lleva a cabo la rotación</a:t>
            </a:r>
            <a:endParaRPr lang="en-US" altLang="es-PR" sz="23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4" y="403941"/>
            <a:ext cx="3048000" cy="3048000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8505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10" name="breez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557065" y="62072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557066" y="1412776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67224"/>
            <a:ext cx="252028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2771800" y="1930724"/>
            <a:ext cx="216024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ROTACIÓN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62548" y="6093296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15),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80361" y="3181178"/>
            <a:ext cx="7803470" cy="1003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 de la zona media del cuerpo (</a:t>
            </a:r>
            <a:r>
              <a:rPr lang="es-PR" altLang="es-PR" sz="2600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pPr algn="l">
              <a:lnSpc>
                <a:spcPct val="80000"/>
              </a:lnSpc>
            </a:pPr>
            <a:r>
              <a:rPr lang="en-US" altLang="es-P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Complejo</a:t>
            </a:r>
            <a:r>
              <a:rPr lang="en-US" altLang="es-P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Lumbo</a:t>
            </a:r>
            <a:r>
              <a:rPr lang="en-US" altLang="es-P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-Abdominal o </a:t>
            </a:r>
            <a:r>
              <a:rPr lang="en-US" altLang="es-PR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s-P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úsculos</a:t>
            </a:r>
            <a:r>
              <a:rPr lang="en-US" altLang="es-P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Estabilizadores</a:t>
            </a:r>
            <a:r>
              <a:rPr lang="en-US" altLang="es-P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PR" sz="2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Tronco</a:t>
            </a:r>
            <a:r>
              <a:rPr lang="en-US" altLang="es-P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 y la Pelvis</a:t>
            </a:r>
            <a:endParaRPr lang="es-PR" altLang="es-P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6336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403474" y="4177408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La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mayoría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de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éstos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músculos</a:t>
            </a:r>
            <a:r>
              <a:rPr lang="en-US" altLang="es-PR" sz="2700" dirty="0">
                <a:solidFill>
                  <a:srgbClr val="000000"/>
                </a:solidFill>
                <a:latin typeface="Calibri" pitchFamily="34" charset="0"/>
              </a:rPr>
              <a:t> son </a:t>
            </a: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diagonales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5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829" y="4232545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5"/>
          <p:cNvSpPr txBox="1">
            <a:spLocks/>
          </p:cNvSpPr>
          <p:nvPr/>
        </p:nvSpPr>
        <p:spPr bwMode="auto">
          <a:xfrm>
            <a:off x="2585138" y="2659312"/>
            <a:ext cx="5803286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3200" i="1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POTENCIA</a:t>
            </a:r>
            <a:r>
              <a:rPr lang="es-PR" altLang="es-PR" sz="3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 ROTATORIA:</a:t>
            </a:r>
            <a:endParaRPr lang="es-PR" altLang="es-PR" sz="3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>
            <a:off x="1831827" y="4681464"/>
            <a:ext cx="6916637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dirty="0">
                <a:solidFill>
                  <a:srgbClr val="000000"/>
                </a:solidFill>
                <a:latin typeface="Arial" charset="0"/>
              </a:rPr>
              <a:t>93%:</a:t>
            </a:r>
            <a:endParaRPr lang="en-US" altLang="es-PR" sz="2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4" name="Picture 23" descr="Bullets_Arrow-Thin_Green_Right_0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14802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6"/>
          <p:cNvSpPr txBox="1">
            <a:spLocks noChangeArrowheads="1"/>
          </p:cNvSpPr>
          <p:nvPr/>
        </p:nvSpPr>
        <p:spPr bwMode="auto">
          <a:xfrm>
            <a:off x="2123728" y="5661606"/>
            <a:ext cx="1944216" cy="4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300" i="1" dirty="0">
                <a:solidFill>
                  <a:srgbClr val="000000"/>
                </a:solidFill>
                <a:latin typeface="Calibri" pitchFamily="34" charset="0"/>
              </a:rPr>
              <a:t>ROTACIÓN</a:t>
            </a:r>
            <a:endParaRPr lang="en-US" altLang="es-PR" sz="23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2089793" y="4969496"/>
            <a:ext cx="6514655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dirty="0">
                <a:solidFill>
                  <a:srgbClr val="000000"/>
                </a:solidFill>
                <a:latin typeface="Calibri" pitchFamily="34" charset="0"/>
              </a:rPr>
              <a:t>s</a:t>
            </a:r>
            <a:r>
              <a:rPr lang="es-ES" altLang="es-PR" sz="2200" b="1" dirty="0">
                <a:solidFill>
                  <a:srgbClr val="000000"/>
                </a:solidFill>
                <a:latin typeface="Calibri" pitchFamily="34" charset="0"/>
              </a:rPr>
              <a:t>e orientan diagonalmente u horizontalmente</a:t>
            </a:r>
            <a:endParaRPr lang="en-US" altLang="es-PR" sz="2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9" name="Picture 36" descr="Bullet_Square_Belved_Red1_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332" y="5072684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097302" y="5329536"/>
            <a:ext cx="5931082" cy="39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dirty="0">
                <a:solidFill>
                  <a:srgbClr val="000000"/>
                </a:solidFill>
                <a:latin typeface="Calibri" pitchFamily="34" charset="0"/>
              </a:rPr>
              <a:t>T</a:t>
            </a:r>
            <a:r>
              <a:rPr lang="es-ES" altLang="es-PR" sz="2200" b="1" dirty="0">
                <a:solidFill>
                  <a:srgbClr val="000000"/>
                </a:solidFill>
                <a:latin typeface="Calibri" pitchFamily="34" charset="0"/>
              </a:rPr>
              <a:t>ienen como una de sus </a:t>
            </a:r>
            <a:r>
              <a:rPr lang="es-ES" altLang="es-PR" sz="2200" b="1" dirty="0" err="1">
                <a:solidFill>
                  <a:srgbClr val="000000"/>
                </a:solidFill>
                <a:latin typeface="Calibri" pitchFamily="34" charset="0"/>
              </a:rPr>
              <a:t>prIncipales</a:t>
            </a:r>
            <a:r>
              <a:rPr lang="es-ES" altLang="es-PR" sz="2200" b="1" dirty="0">
                <a:solidFill>
                  <a:srgbClr val="000000"/>
                </a:solidFill>
                <a:latin typeface="Calibri" pitchFamily="34" charset="0"/>
              </a:rPr>
              <a:t> funciones la:</a:t>
            </a:r>
            <a:endParaRPr lang="en-US" altLang="es-PR" sz="2200" b="1" i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27" name="Picture 36" descr="Bullet_Square_Belved_Red1_0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840" y="5432724"/>
            <a:ext cx="184150" cy="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68" y="549683"/>
            <a:ext cx="1943206" cy="25218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414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11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339753" y="1124744"/>
            <a:ext cx="4418134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86" y="764704"/>
            <a:ext cx="2134594" cy="2072336"/>
          </a:xfrm>
          <a:prstGeom prst="rect">
            <a:avLst/>
          </a:prstGeom>
        </p:spPr>
      </p:pic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92228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2228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620320" y="2469523"/>
            <a:ext cx="574869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Ponencia</a:t>
            </a:r>
          </a:p>
        </p:txBody>
      </p:sp>
      <p:pic>
        <p:nvPicPr>
          <p:cNvPr id="50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63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 Box 9"/>
          <p:cNvSpPr txBox="1">
            <a:spLocks noChangeArrowheads="1"/>
          </p:cNvSpPr>
          <p:nvPr/>
        </p:nvSpPr>
        <p:spPr bwMode="auto">
          <a:xfrm>
            <a:off x="620320" y="2948205"/>
            <a:ext cx="812814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Material educativo: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Recursos y publicaciones</a:t>
            </a:r>
          </a:p>
        </p:txBody>
      </p:sp>
      <p:pic>
        <p:nvPicPr>
          <p:cNvPr id="52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303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 Box 11"/>
          <p:cNvSpPr txBox="1">
            <a:spLocks noChangeArrowheads="1"/>
          </p:cNvSpPr>
          <p:nvPr/>
        </p:nvSpPr>
        <p:spPr bwMode="auto">
          <a:xfrm>
            <a:off x="620320" y="3468151"/>
            <a:ext cx="495360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Consideraciones preliminares</a:t>
            </a:r>
          </a:p>
        </p:txBody>
      </p:sp>
      <p:pic>
        <p:nvPicPr>
          <p:cNvPr id="54" name="Picture 12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34451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 Box 2"/>
          <p:cNvSpPr txBox="1">
            <a:spLocks noChangeArrowheads="1"/>
          </p:cNvSpPr>
          <p:nvPr/>
        </p:nvSpPr>
        <p:spPr bwMode="auto">
          <a:xfrm>
            <a:off x="620319" y="3938507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Trasfondo histórico: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Origen y desarrollo</a:t>
            </a:r>
          </a:p>
        </p:txBody>
      </p:sp>
      <p:pic>
        <p:nvPicPr>
          <p:cNvPr id="56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3850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620320" y="4485747"/>
            <a:ext cx="6771405" cy="732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Escenarios: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ontextos donde se aplica el</a:t>
            </a:r>
          </a:p>
          <a:p>
            <a:pPr algn="l">
              <a:lnSpc>
                <a:spcPct val="80000"/>
              </a:lnSpc>
            </a:pP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		 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funcional</a:t>
            </a:r>
          </a:p>
        </p:txBody>
      </p:sp>
      <p:pic>
        <p:nvPicPr>
          <p:cNvPr id="58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4256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620319" y="5162643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Conceptos fundamentales: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Terminología básica</a:t>
            </a:r>
          </a:p>
        </p:txBody>
      </p:sp>
      <p:pic>
        <p:nvPicPr>
          <p:cNvPr id="60" name="Picture 3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6264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709883"/>
            <a:ext cx="776687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arco conceptual: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Integrado-Funcional</a:t>
            </a: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6669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84931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aracterísticas y Principios: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 Funcional</a:t>
            </a: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6712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22870"/>
            <a:ext cx="1778961" cy="13939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9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/>
          </p:cNvSpPr>
          <p:nvPr/>
        </p:nvSpPr>
        <p:spPr bwMode="auto">
          <a:xfrm>
            <a:off x="323528" y="692696"/>
            <a:ext cx="84249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3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CRÉDITOS DE ILUSTRACIONES:</a:t>
            </a:r>
          </a:p>
        </p:txBody>
      </p:sp>
      <p:sp>
        <p:nvSpPr>
          <p:cNvPr id="6" name="Title 1"/>
          <p:cNvSpPr>
            <a:spLocks/>
          </p:cNvSpPr>
          <p:nvPr/>
        </p:nvSpPr>
        <p:spPr bwMode="auto">
          <a:xfrm>
            <a:off x="338158" y="1484784"/>
            <a:ext cx="848231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(2016).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Adobe Stock 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https://stock.adobe.com/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 San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CA: Adobe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(1996). 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Corel Mega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Gallery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Ontario,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Corel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Corporation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Lemaire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S. B. (2003).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Clipart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®: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Specialized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Exercise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Quebec,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Physigraphe</a:t>
            </a: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endParaRPr lang="es-PR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(1997).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Super</a:t>
            </a:r>
            <a:r>
              <a:rPr lang="es-PR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Anatomy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Cleveland, OH: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LifeART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TechPool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PR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Studios</a:t>
            </a:r>
            <a:r>
              <a:rPr lang="es-PR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Inc.</a:t>
            </a:r>
          </a:p>
          <a:p>
            <a:pPr>
              <a:lnSpc>
                <a:spcPts val="2500"/>
              </a:lnSpc>
            </a:pPr>
            <a:endParaRPr lang="en-US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Nova Development and its licensors (1995-2006). </a:t>
            </a:r>
            <a:r>
              <a:rPr lang="en-US" altLang="es-PR" sz="2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Art Explosion 800,000 Premium-Quality Graphics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Calabasas, CA: Nova Development</a:t>
            </a:r>
          </a:p>
          <a:p>
            <a:pPr>
              <a:lnSpc>
                <a:spcPts val="2500"/>
              </a:lnSpc>
            </a:pPr>
            <a:endParaRPr lang="en-US" altLang="es-PR" sz="2000" b="0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</a:pP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Búsqueda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000" b="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“Google images”</a:t>
            </a:r>
          </a:p>
          <a:p>
            <a:pPr>
              <a:lnSpc>
                <a:spcPts val="2500"/>
              </a:lnSpc>
            </a:pPr>
            <a:endParaRPr lang="es-PR" altLang="es-PR" sz="2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730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6" name="chimes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3923928" y="2492896"/>
            <a:ext cx="49922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7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72330" y="2420044"/>
            <a:ext cx="88201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lnSpc>
                <a:spcPct val="140000"/>
              </a:lnSpc>
            </a:pPr>
            <a:r>
              <a:rPr lang="es-PR" altLang="es-PR" sz="8100" b="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¿PREGUNTAS?</a:t>
            </a:r>
            <a:endParaRPr lang="es-PR" altLang="es-PR" sz="8100" b="0" i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2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4" name="Picture 3" descr="PntBlu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U</a:t>
            </a:r>
            <a:r>
              <a:rPr lang="en-US" altLang="es-PR" sz="2800" b="1" i="1" dirty="0">
                <a:latin typeface="Calibri" panose="020F0502020204030204" pitchFamily="34" charset="0"/>
              </a:rPr>
              <a:t>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292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1"/>
          <p:cNvSpPr>
            <a:spLocks/>
          </p:cNvSpPr>
          <p:nvPr/>
        </p:nvSpPr>
        <p:spPr bwMode="auto">
          <a:xfrm>
            <a:off x="2513926" y="764704"/>
            <a:ext cx="4434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BOSQUEJO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620319" y="1412776"/>
            <a:ext cx="812814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Pilares: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Entrenamiento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Integrado-Funcional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620320" y="5698981"/>
            <a:ext cx="18165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Preguntas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Picture 5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65579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Text Box 9"/>
          <p:cNvSpPr txBox="1">
            <a:spLocks noChangeArrowheads="1"/>
          </p:cNvSpPr>
          <p:nvPr/>
        </p:nvSpPr>
        <p:spPr bwMode="auto">
          <a:xfrm>
            <a:off x="620319" y="6174029"/>
            <a:ext cx="836972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latin typeface="Arial" panose="020B0604020202020204" pitchFamily="34" charset="0"/>
                <a:cs typeface="Arial" panose="020B0604020202020204" pitchFamily="34" charset="0"/>
              </a:rPr>
              <a:t>Cómo contactar al deponente: </a:t>
            </a:r>
            <a:r>
              <a:rPr lang="es-PR" altLang="es-PR" sz="2600" i="1" dirty="0">
                <a:latin typeface="Arial" panose="020B0604020202020204" pitchFamily="34" charset="0"/>
                <a:cs typeface="Arial" panose="020B0604020202020204" pitchFamily="34" charset="0"/>
              </a:rPr>
              <a:t>Correo/Teléfono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56219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45497"/>
            <a:ext cx="2352166" cy="6664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75" y="703146"/>
            <a:ext cx="1440557" cy="7500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17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00" y="836712"/>
            <a:ext cx="8405164" cy="4894757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79388" y="6021288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</a:t>
            </a:r>
            <a:r>
              <a:rPr lang="en-US" altLang="es-PR" sz="1200" b="0" dirty="0" err="1">
                <a:latin typeface="Times New Roman" pitchFamily="18" charset="0"/>
              </a:rPr>
              <a:t>Adaptado</a:t>
            </a:r>
            <a:r>
              <a:rPr lang="en-US" altLang="es-PR" sz="1200" b="0" dirty="0">
                <a:latin typeface="Times New Roman" pitchFamily="18" charset="0"/>
              </a:rPr>
              <a:t> de: "Functional training circuits",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: C. </a:t>
            </a:r>
            <a:r>
              <a:rPr lang="en-US" altLang="es-PR" sz="1200" b="0" dirty="0" err="1">
                <a:latin typeface="Times New Roman" pitchFamily="18" charset="0"/>
              </a:rPr>
              <a:t>Vives</a:t>
            </a:r>
            <a:r>
              <a:rPr lang="en-US" altLang="es-PR" sz="1200" b="0" dirty="0">
                <a:latin typeface="Times New Roman" pitchFamily="18" charset="0"/>
              </a:rPr>
              <a:t>. . </a:t>
            </a:r>
            <a:r>
              <a:rPr lang="en-US" altLang="es-PR" sz="1200" b="0" dirty="0" err="1">
                <a:latin typeface="Times New Roman" pitchFamily="18" charset="0"/>
              </a:rPr>
              <a:t>En</a:t>
            </a:r>
            <a:r>
              <a:rPr lang="en-US" altLang="es-PR" sz="1200" b="0" dirty="0">
                <a:latin typeface="Times New Roman" pitchFamily="18" charset="0"/>
              </a:rPr>
              <a:t> </a:t>
            </a:r>
            <a:r>
              <a:rPr lang="en-US" altLang="es-PR" sz="1200" i="1" dirty="0">
                <a:latin typeface="Times New Roman" pitchFamily="18" charset="0"/>
              </a:rPr>
              <a:t>National Strength and Conditioning Association. </a:t>
            </a:r>
            <a:r>
              <a:rPr lang="en-US" altLang="es-PR" sz="1200" i="1" dirty="0" err="1">
                <a:latin typeface="Times New Roman" pitchFamily="18" charset="0"/>
              </a:rPr>
              <a:t>Clínica</a:t>
            </a:r>
            <a:r>
              <a:rPr lang="en-US" altLang="es-PR" sz="1200" i="1" dirty="0">
                <a:latin typeface="Times New Roman" pitchFamily="18" charset="0"/>
              </a:rPr>
              <a:t> </a:t>
            </a:r>
            <a:r>
              <a:rPr lang="en-US" altLang="es-PR" sz="1200" i="1" dirty="0" err="1">
                <a:latin typeface="Times New Roman" pitchFamily="18" charset="0"/>
              </a:rPr>
              <a:t>Caribeña</a:t>
            </a:r>
            <a:r>
              <a:rPr lang="en-US" altLang="es-PR" sz="1200" i="1" dirty="0">
                <a:latin typeface="Times New Roman" pitchFamily="18" charset="0"/>
              </a:rPr>
              <a:t> NSCA 2009</a:t>
            </a:r>
            <a:r>
              <a:rPr lang="en-US" altLang="es-PR" sz="1200" b="0" dirty="0">
                <a:latin typeface="Times New Roman" pitchFamily="18" charset="0"/>
              </a:rPr>
              <a:t> </a:t>
            </a:r>
            <a:r>
              <a:rPr lang="es-PR" altLang="es-PR" sz="1200" b="0" dirty="0">
                <a:latin typeface="Times New Roman" pitchFamily="18" charset="0"/>
              </a:rPr>
              <a:t>(28 y 29 de marzo de 2009). San Juan, Puerto Rico.</a:t>
            </a:r>
            <a:r>
              <a:rPr lang="en-US" altLang="es-PR" sz="1200" b="0" dirty="0">
                <a:latin typeface="Times New Roman" pitchFamily="18" charset="0"/>
              </a:rPr>
              <a:t>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NSCA, 2009,.</a:t>
            </a:r>
            <a:endParaRPr lang="en-US" altLang="es-PR" sz="1200" i="1" dirty="0"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003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/>
          </p:cNvSpPr>
          <p:nvPr/>
        </p:nvSpPr>
        <p:spPr bwMode="auto">
          <a:xfrm>
            <a:off x="2620313" y="970982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8" name="Title 1"/>
          <p:cNvSpPr>
            <a:spLocks/>
          </p:cNvSpPr>
          <p:nvPr/>
        </p:nvSpPr>
        <p:spPr bwMode="auto">
          <a:xfrm>
            <a:off x="2620314" y="1916832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PILARES: #1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9" name="Picture 23" descr="CURVHEA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40" y="2637284"/>
            <a:ext cx="306925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1"/>
          <p:cNvSpPr>
            <a:spLocks/>
          </p:cNvSpPr>
          <p:nvPr/>
        </p:nvSpPr>
        <p:spPr bwMode="auto">
          <a:xfrm>
            <a:off x="2763041" y="2700784"/>
            <a:ext cx="281707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LOCOMOCIÓN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836345" y="4278724"/>
            <a:ext cx="704802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Características de la locomoción:</a:t>
            </a:r>
            <a:endParaRPr lang="es-PR" altLang="es-PR" sz="2600" b="1" i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 descr="PntBlu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6091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259458" y="4764970"/>
            <a:ext cx="770503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Estabilidad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en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una</a:t>
            </a:r>
            <a:r>
              <a:rPr lang="en-US" altLang="es-PR" sz="2700" b="1" dirty="0">
                <a:solidFill>
                  <a:srgbClr val="000000"/>
                </a:solidFill>
                <a:latin typeface="Calibri" pitchFamily="34" charset="0"/>
              </a:rPr>
              <a:t> sola </a:t>
            </a:r>
            <a:r>
              <a:rPr lang="en-US" altLang="es-PR" sz="2700" b="1" dirty="0" err="1">
                <a:solidFill>
                  <a:srgbClr val="000000"/>
                </a:solidFill>
                <a:latin typeface="Calibri" pitchFamily="34" charset="0"/>
              </a:rPr>
              <a:t>pierna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8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818163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259458" y="5341034"/>
            <a:ext cx="1944390" cy="464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900"/>
              </a:lnSpc>
            </a:pPr>
            <a:r>
              <a:rPr lang="en-US" altLang="es-PR" sz="2700" dirty="0" err="1">
                <a:solidFill>
                  <a:srgbClr val="000000"/>
                </a:solidFill>
                <a:latin typeface="Calibri" pitchFamily="34" charset="0"/>
              </a:rPr>
              <a:t>Rotación</a:t>
            </a:r>
            <a:endParaRPr lang="en-US" altLang="es-PR" sz="2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" name="Picture 29" descr="Bullet_Round_Diamond_Maggenta_0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5413042"/>
            <a:ext cx="383260" cy="37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2548" y="6021288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Tomado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13),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16348"/>
            <a:ext cx="2115324" cy="3478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610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2" y="516783"/>
            <a:ext cx="1924297" cy="2800098"/>
          </a:xfrm>
          <a:prstGeom prst="rect">
            <a:avLst/>
          </a:prstGeom>
        </p:spPr>
      </p:pic>
      <p:sp>
        <p:nvSpPr>
          <p:cNvPr id="21" name="Title 1"/>
          <p:cNvSpPr>
            <a:spLocks/>
          </p:cNvSpPr>
          <p:nvPr/>
        </p:nvSpPr>
        <p:spPr bwMode="auto">
          <a:xfrm>
            <a:off x="2599959" y="64312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22" name="Title 1"/>
          <p:cNvSpPr>
            <a:spLocks/>
          </p:cNvSpPr>
          <p:nvPr/>
        </p:nvSpPr>
        <p:spPr bwMode="auto">
          <a:xfrm>
            <a:off x="2599960" y="148344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5" name="Title 5"/>
          <p:cNvSpPr txBox="1">
            <a:spLocks/>
          </p:cNvSpPr>
          <p:nvPr/>
        </p:nvSpPr>
        <p:spPr bwMode="auto">
          <a:xfrm>
            <a:off x="2595756" y="3070870"/>
            <a:ext cx="6267610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2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LOCOMOCIÓN EN UNA SOLA PIERNA: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s-PR" sz="2200" i="1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Los 7 </a:t>
            </a:r>
            <a:r>
              <a:rPr lang="en-US" altLang="es-PR" sz="2200" i="1" dirty="0" err="1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Fotogramas</a:t>
            </a:r>
            <a:endParaRPr lang="es-PR" altLang="es-PR" sz="22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539552" y="3695904"/>
            <a:ext cx="7920880" cy="210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4000"/>
              </a:lnSpc>
            </a:pPr>
            <a:r>
              <a:rPr lang="es-ES" altLang="es-PR" sz="3200" dirty="0">
                <a:solidFill>
                  <a:srgbClr val="000000"/>
                </a:solidFill>
                <a:latin typeface="Arial" panose="020B0604020202020204" pitchFamily="34" charset="0"/>
              </a:rPr>
              <a:t>La locomoción ocurre en una sola pierna a la vez, creando una estructura que transfiere fuerzas desde el suelo hacia el resto del cuerpo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462548" y="6021288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(pp. 13-14),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28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040" y="2060848"/>
            <a:ext cx="306925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1"/>
          <p:cNvSpPr>
            <a:spLocks/>
          </p:cNvSpPr>
          <p:nvPr/>
        </p:nvSpPr>
        <p:spPr bwMode="auto">
          <a:xfrm>
            <a:off x="2763041" y="2124348"/>
            <a:ext cx="281707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LOCOMOCIÓN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7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/>
          </p:cNvSpPr>
          <p:nvPr/>
        </p:nvSpPr>
        <p:spPr bwMode="auto">
          <a:xfrm>
            <a:off x="2845097" y="643124"/>
            <a:ext cx="6119391" cy="828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ENTRENAMIENTO FÍSICO-DEPORTIVO:</a:t>
            </a:r>
            <a:br>
              <a:rPr lang="es-PR" altLang="es-PR" sz="2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2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INTEGRADO-FUNCIONAL</a:t>
            </a:r>
          </a:p>
        </p:txBody>
      </p:sp>
      <p:sp>
        <p:nvSpPr>
          <p:cNvPr id="12" name="Title 1"/>
          <p:cNvSpPr>
            <a:spLocks/>
          </p:cNvSpPr>
          <p:nvPr/>
        </p:nvSpPr>
        <p:spPr bwMode="auto">
          <a:xfrm>
            <a:off x="2845098" y="1483445"/>
            <a:ext cx="5903118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5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PILARES</a:t>
            </a:r>
            <a:endParaRPr lang="es-PR" altLang="es-PR" sz="25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611560" y="3284984"/>
            <a:ext cx="8035782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ts val="3400"/>
              </a:lnSpc>
            </a:pPr>
            <a:r>
              <a:rPr lang="es-ES" altLang="es-PR" sz="2600" dirty="0">
                <a:solidFill>
                  <a:srgbClr val="000000"/>
                </a:solidFill>
                <a:latin typeface="Arial" panose="020B0604020202020204" pitchFamily="34" charset="0"/>
              </a:rPr>
              <a:t>La rotación representa el componente principal de la locomoción, la cual es necesaria para cancelar fuerzas rotacionales entre la región superior e inferior del cuerpo, esto mantiene el </a:t>
            </a:r>
            <a:r>
              <a:rPr lang="es-ES" altLang="es-PR" sz="2600" i="1" dirty="0">
                <a:solidFill>
                  <a:srgbClr val="C00000"/>
                </a:solidFill>
                <a:latin typeface="Arial" panose="020B0604020202020204" pitchFamily="34" charset="0"/>
              </a:rPr>
              <a:t>alineamiento</a:t>
            </a:r>
            <a:r>
              <a:rPr lang="es-ES" altLang="es-PR" sz="2600" dirty="0">
                <a:solidFill>
                  <a:srgbClr val="000000"/>
                </a:solidFill>
                <a:latin typeface="Arial" panose="020B0604020202020204" pitchFamily="34" charset="0"/>
              </a:rPr>
              <a:t> y </a:t>
            </a:r>
            <a:r>
              <a:rPr lang="es-ES" altLang="es-PR" sz="2600" i="1" dirty="0">
                <a:solidFill>
                  <a:srgbClr val="C00000"/>
                </a:solidFill>
                <a:latin typeface="Arial" panose="020B0604020202020204" pitchFamily="34" charset="0"/>
              </a:rPr>
              <a:t>balance del cuerpo</a:t>
            </a:r>
            <a:r>
              <a:rPr lang="es-ES" altLang="es-PR" sz="2600" dirty="0">
                <a:solidFill>
                  <a:srgbClr val="000000"/>
                </a:solidFill>
                <a:latin typeface="Arial" panose="020B0604020202020204" pitchFamily="34" charset="0"/>
              </a:rPr>
              <a:t>, necesario para correr eficientemente</a:t>
            </a:r>
          </a:p>
        </p:txBody>
      </p:sp>
      <p:sp>
        <p:nvSpPr>
          <p:cNvPr id="23" name="Title 5"/>
          <p:cNvSpPr txBox="1">
            <a:spLocks/>
          </p:cNvSpPr>
          <p:nvPr/>
        </p:nvSpPr>
        <p:spPr bwMode="auto">
          <a:xfrm>
            <a:off x="2944930" y="2852936"/>
            <a:ext cx="5976664" cy="43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s-PR" altLang="es-PR" sz="2800" dirty="0">
                <a:solidFill>
                  <a:srgbClr val="9E0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ahoma" panose="020B0604030504040204" pitchFamily="34" charset="0"/>
              </a:rPr>
              <a:t>ROTACIÓN:</a:t>
            </a:r>
            <a:endParaRPr lang="es-PR" altLang="es-PR" sz="2800" i="1" dirty="0">
              <a:solidFill>
                <a:srgbClr val="9E004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462548" y="6021288"/>
            <a:ext cx="8357924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i="1" dirty="0">
                <a:latin typeface="Times New Roman" pitchFamily="18" charset="0"/>
              </a:rPr>
              <a:t>NOTA</a:t>
            </a:r>
            <a:r>
              <a:rPr lang="es-ES" altLang="es-PR" sz="1200" dirty="0">
                <a:latin typeface="Times New Roman" pitchFamily="18" charset="0"/>
              </a:rPr>
              <a:t>.</a:t>
            </a:r>
            <a:r>
              <a:rPr lang="es-ES" altLang="es-PR" sz="1200" b="0" dirty="0">
                <a:latin typeface="Times New Roman" pitchFamily="18" charset="0"/>
              </a:rPr>
              <a:t> Reproducido de:</a:t>
            </a: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Functional Training: Exercises and Programming for Training &amp; Performance</a:t>
            </a:r>
            <a:r>
              <a:rPr lang="en-US" altLang="es-PR" sz="1200" b="0" dirty="0">
                <a:latin typeface="Times New Roman" pitchFamily="18" charset="0"/>
              </a:rPr>
              <a:t>. (p. 14),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J. C</a:t>
            </a:r>
            <a:r>
              <a:rPr lang="en-US" altLang="es-PR" sz="1200" b="0" dirty="0">
                <a:latin typeface="Times New Roman" pitchFamily="18" charset="0"/>
              </a:rPr>
              <a:t>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Santana</a:t>
            </a:r>
            <a:r>
              <a:rPr lang="en-US" altLang="es-PR" sz="1200" b="0" dirty="0">
                <a:latin typeface="Times New Roman" pitchFamily="18" charset="0"/>
              </a:rPr>
              <a:t>, 2016, 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Champaign, IL: Human Kinetics</a:t>
            </a:r>
            <a:r>
              <a:rPr lang="en-US" altLang="es-PR" sz="1200" b="0" dirty="0">
                <a:latin typeface="Times New Roman" pitchFamily="18" charset="0"/>
              </a:rPr>
              <a:t>. Copyright 2016 </a:t>
            </a:r>
            <a:r>
              <a:rPr lang="en-US" altLang="es-PR" sz="1200" b="0" dirty="0" err="1">
                <a:latin typeface="Times New Roman" pitchFamily="18" charset="0"/>
              </a:rPr>
              <a:t>por</a:t>
            </a:r>
            <a:r>
              <a:rPr lang="en-US" altLang="es-PR" sz="1200" b="0" dirty="0">
                <a:latin typeface="Times New Roman" pitchFamily="18" charset="0"/>
              </a:rPr>
              <a:t> Juan Carlos Santana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2" y="1125447"/>
            <a:ext cx="2609091" cy="1607200"/>
          </a:xfrm>
          <a:prstGeom prst="rect">
            <a:avLst/>
          </a:prstGeom>
        </p:spPr>
      </p:pic>
      <p:pic>
        <p:nvPicPr>
          <p:cNvPr id="25" name="Picture 23" descr="CURVHEA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906" y="2060848"/>
            <a:ext cx="3069254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itle 1"/>
          <p:cNvSpPr>
            <a:spLocks/>
          </p:cNvSpPr>
          <p:nvPr/>
        </p:nvSpPr>
        <p:spPr bwMode="auto">
          <a:xfrm>
            <a:off x="2942907" y="2124348"/>
            <a:ext cx="2817071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5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LOCOMOCIÓN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2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45955</TotalTime>
  <Words>2297</Words>
  <Application>Microsoft Office PowerPoint</Application>
  <PresentationFormat>On-screen Show (4:3)</PresentationFormat>
  <Paragraphs>273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Pilares del Entrenamiento Funcional</dc:title>
  <dc:creator>Valued Acer Customer</dc:creator>
  <cp:lastModifiedBy>Edgar Lopategui Corsino</cp:lastModifiedBy>
  <cp:revision>5019</cp:revision>
  <cp:lastPrinted>2016-09-29T16:33:06Z</cp:lastPrinted>
  <dcterms:created xsi:type="dcterms:W3CDTF">2012-03-25T21:01:47Z</dcterms:created>
  <dcterms:modified xsi:type="dcterms:W3CDTF">2022-04-12T20:21:17Z</dcterms:modified>
</cp:coreProperties>
</file>