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56" r:id="rId2"/>
    <p:sldId id="853" r:id="rId3"/>
    <p:sldId id="869" r:id="rId4"/>
    <p:sldId id="870" r:id="rId5"/>
    <p:sldId id="871" r:id="rId6"/>
    <p:sldId id="872" r:id="rId7"/>
    <p:sldId id="873" r:id="rId8"/>
    <p:sldId id="874" r:id="rId9"/>
  </p:sldIdLst>
  <p:sldSz cx="9144000" cy="6858000" type="screen4x3"/>
  <p:notesSz cx="6985000" cy="9283700"/>
  <p:custDataLst>
    <p:tags r:id="rId12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3C3C62"/>
    <a:srgbClr val="FFCC00"/>
    <a:srgbClr val="00CC00"/>
    <a:srgbClr val="00FF00"/>
    <a:srgbClr val="6600C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09" autoAdjust="0"/>
    <p:restoredTop sz="94660"/>
  </p:normalViewPr>
  <p:slideViewPr>
    <p:cSldViewPr>
      <p:cViewPr varScale="1">
        <p:scale>
          <a:sx n="70" d="100"/>
          <a:sy n="70" d="100"/>
        </p:scale>
        <p:origin x="132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7BFC16-B6F7-4EA2-9887-6336F533FE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B4A09D-CF4D-475E-9CC4-638E8EFF97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5D27F38-12F3-4A91-9509-EF62ECC7BB26}" type="datetimeFigureOut">
              <a:rPr lang="en-US"/>
              <a:pPr>
                <a:defRPr/>
              </a:pPr>
              <a:t>4/4/2022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AE8BEB-971E-4504-827A-C57C330589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BD8423-3158-47E3-BC37-5679AFA550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fld id="{A752B482-3F6A-4D41-A4D2-E3A93175457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7138CFE-55E1-45DC-9815-6963A2E18B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8D107E-FDC2-40EA-9DB2-A6DDD899803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DD7A394-8E7D-4304-B455-8FEC300AB30B}" type="datetimeFigureOut">
              <a:rPr lang="es-PR"/>
              <a:pPr>
                <a:defRPr/>
              </a:pPr>
              <a:t>04/04/2022</a:t>
            </a:fld>
            <a:endParaRPr lang="es-P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CC2229B-9336-4D71-894C-2EBC0BF396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s-PR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BF7DCBE-BD0C-4127-862B-D358BC677D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s-PR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4E3732-C377-44E2-A2C9-661E714B4E7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7F31A1-5E78-4C04-9BEE-4D2207CA6E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fld id="{63D1DE4E-BBC6-468D-A2E6-6121E3998B10}" type="slidenum">
              <a:rPr lang="es-PR" altLang="en-US"/>
              <a:pPr/>
              <a:t>‹#›</a:t>
            </a:fld>
            <a:endParaRPr lang="es-P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78191DD6-BC93-4696-93A9-D4E52EE092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05A6AD91-345C-4B41-A37B-4ABCCCC2FB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A17A1331-589A-4297-B65C-9BAB1872A8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F19E8E2F-1FDB-48CF-8859-77E093270E74}" type="slidenum">
              <a:rPr lang="es-PR" altLang="en-US">
                <a:latin typeface="Calibri" panose="020F0502020204030204" pitchFamily="34" charset="0"/>
              </a:rPr>
              <a:pPr algn="r"/>
              <a:t>1</a:t>
            </a:fld>
            <a:endParaRPr lang="es-PR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ludmed.com/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creativecommons.org/licenses/by-nc-nd/3.0/pr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77BFD0-9B69-4D55-811C-AD629E7B9FBA}"/>
              </a:ext>
            </a:extLst>
          </p:cNvPr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rgbClr val="48487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EF018D-53AE-43D2-AF9E-11C7FE69F243}"/>
              </a:ext>
            </a:extLst>
          </p:cNvPr>
          <p:cNvSpPr/>
          <p:nvPr userDrawn="1"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7390D4-6AEE-4E0E-92A1-79DBB6CB04E8}"/>
              </a:ext>
            </a:extLst>
          </p:cNvPr>
          <p:cNvSpPr/>
          <p:nvPr userDrawn="1"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rgbClr val="8383BC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61D41747-770B-45BA-ACAF-0E3FCE77E1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6300788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1825EE7F-A21E-4046-B071-2DE47E8FC2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93863" y="6173788"/>
            <a:ext cx="74168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s-PR" altLang="en-US" sz="1200">
                <a:latin typeface="Arial" panose="020B0604020202020204" pitchFamily="34" charset="0"/>
              </a:rPr>
              <a:t>Saludmed 2014, por </a:t>
            </a:r>
            <a:r>
              <a:rPr lang="es-PR" altLang="en-US" sz="1200" b="1" i="1">
                <a:latin typeface="Arial" panose="020B0604020202020204" pitchFamily="34" charset="0"/>
                <a:hlinkClick r:id="rId3"/>
              </a:rPr>
              <a:t>Edgar Lopategui Corsino</a:t>
            </a:r>
            <a:r>
              <a:rPr lang="es-PR" altLang="en-US" sz="1200">
                <a:latin typeface="Arial" panose="020B0604020202020204" pitchFamily="34" charset="0"/>
              </a:rPr>
              <a:t>, se encuentra bajo una licencia </a:t>
            </a:r>
            <a:r>
              <a:rPr lang="es-PR" altLang="en-US" sz="1200" i="1">
                <a:latin typeface="Arial" panose="020B0604020202020204" pitchFamily="34" charset="0"/>
                <a:hlinkClick r:id="rId4"/>
              </a:rPr>
              <a:t>"Creative Commons"</a:t>
            </a:r>
            <a:r>
              <a:rPr lang="es-PR" altLang="en-US" sz="1200">
                <a:latin typeface="Arial" panose="020B0604020202020204" pitchFamily="34" charset="0"/>
              </a:rPr>
              <a:t>, </a:t>
            </a:r>
          </a:p>
          <a:p>
            <a:r>
              <a:rPr lang="es-PR" altLang="en-US" sz="1200">
                <a:latin typeface="Arial" panose="020B0604020202020204" pitchFamily="34" charset="0"/>
              </a:rPr>
              <a:t>de tipo: </a:t>
            </a:r>
            <a:r>
              <a:rPr lang="es-PR" altLang="en-US" sz="1200" b="1" i="1">
                <a:latin typeface="Arial" panose="020B0604020202020204" pitchFamily="34" charset="0"/>
                <a:hlinkClick r:id="rId4"/>
              </a:rPr>
              <a:t>Reconocimiento-NoComercial-Sin Obras Derivadas 3.0.  Licencia de Puerto Rico</a:t>
            </a:r>
            <a:r>
              <a:rPr lang="es-PR" altLang="en-US" sz="1200">
                <a:latin typeface="Arial" panose="020B0604020202020204" pitchFamily="34" charset="0"/>
              </a:rPr>
              <a:t>.  </a:t>
            </a:r>
          </a:p>
          <a:p>
            <a:r>
              <a:rPr lang="es-PR" altLang="en-US" sz="1200">
                <a:latin typeface="Arial" panose="020B0604020202020204" pitchFamily="34" charset="0"/>
              </a:rPr>
              <a:t>Basado en las páginas publicadas para el sitio Web: </a:t>
            </a:r>
            <a:r>
              <a:rPr lang="es-PR" altLang="en-US" sz="1200" b="1" i="1">
                <a:latin typeface="Arial" panose="020B0604020202020204" pitchFamily="34" charset="0"/>
                <a:hlinkClick r:id="rId3"/>
              </a:rPr>
              <a:t>www.saludmed.com</a:t>
            </a:r>
            <a:r>
              <a:rPr lang="es-PR" altLang="en-US" sz="1200">
                <a:latin typeface="Arial" panose="020B0604020202020204" pitchFamily="34" charset="0"/>
              </a:rPr>
              <a:t>.</a:t>
            </a:r>
            <a:endParaRPr lang="es-PR" altLang="en-US" sz="1800">
              <a:latin typeface="Arial" panose="020B0604020202020204" pitchFamily="34" charset="0"/>
            </a:endParaRPr>
          </a:p>
        </p:txBody>
      </p:sp>
      <p:pic>
        <p:nvPicPr>
          <p:cNvPr id="11" name="Picture 136">
            <a:extLst>
              <a:ext uri="{FF2B5EF4-FFF2-40B4-BE49-F238E27FC236}">
                <a16:creationId xmlns:a16="http://schemas.microsoft.com/office/drawing/2014/main" id="{5D33D716-656A-4DC7-9202-D44DF84C02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975" y="4221163"/>
            <a:ext cx="820738" cy="19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7">
            <a:extLst>
              <a:ext uri="{FF2B5EF4-FFF2-40B4-BE49-F238E27FC236}">
                <a16:creationId xmlns:a16="http://schemas.microsoft.com/office/drawing/2014/main" id="{79DB474E-A941-491F-96A7-CC79B39B38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221163"/>
            <a:ext cx="1150937" cy="138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C1195BA-2083-44FD-9827-6CADCD60335C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FF8881-A7B1-4F98-9D1D-9090B0627D60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3933825"/>
            <a:ext cx="3733800" cy="192088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055A2C-BB01-4A78-8C8B-23BFB46257F9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5011BF-791B-4458-A2F5-922D3FA51DC0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64013"/>
            <a:ext cx="1966913" cy="19050"/>
          </a:xfrm>
          <a:prstGeom prst="rect">
            <a:avLst/>
          </a:prstGeom>
          <a:solidFill>
            <a:schemeClr val="accent2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6B1184-6E15-4DFE-B29A-925B8A7AE9D9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98938"/>
            <a:ext cx="1966913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 useBgFill="1">
        <p:nvSpPr>
          <p:cNvPr id="18" name="Rounded Rectangle 26">
            <a:extLst>
              <a:ext uri="{FF2B5EF4-FFF2-40B4-BE49-F238E27FC236}">
                <a16:creationId xmlns:a16="http://schemas.microsoft.com/office/drawing/2014/main" id="{D5984C09-75F3-46F2-83E3-D258E6BF36A1}"/>
              </a:ext>
            </a:extLst>
          </p:cNvPr>
          <p:cNvSpPr/>
          <p:nvPr userDrawn="1"/>
        </p:nvSpPr>
        <p:spPr bwMode="white">
          <a:xfrm>
            <a:off x="5410200" y="3962400"/>
            <a:ext cx="3065463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19" name="Rounded Rectangle 40">
            <a:extLst>
              <a:ext uri="{FF2B5EF4-FFF2-40B4-BE49-F238E27FC236}">
                <a16:creationId xmlns:a16="http://schemas.microsoft.com/office/drawing/2014/main" id="{EF44D23B-7BFC-47DD-A643-81205CE02DB5}"/>
              </a:ext>
            </a:extLst>
          </p:cNvPr>
          <p:cNvSpPr/>
          <p:nvPr userDrawn="1"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2E9D11-B213-4DB5-8FD2-E3D68DC0D55F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6413500" y="3644900"/>
            <a:ext cx="2730500" cy="247650"/>
          </a:xfrm>
          <a:prstGeom prst="rect">
            <a:avLst/>
          </a:prstGeom>
          <a:solidFill>
            <a:srgbClr val="8383B5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21" name="Picture 158">
            <a:extLst>
              <a:ext uri="{FF2B5EF4-FFF2-40B4-BE49-F238E27FC236}">
                <a16:creationId xmlns:a16="http://schemas.microsoft.com/office/drawing/2014/main" id="{CD16521F-05C2-4603-9247-45C75734CD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4292600"/>
            <a:ext cx="1238250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Slide Number Placeholder 28">
            <a:extLst>
              <a:ext uri="{FF2B5EF4-FFF2-40B4-BE49-F238E27FC236}">
                <a16:creationId xmlns:a16="http://schemas.microsoft.com/office/drawing/2014/main" id="{1A52A4EF-02ED-44D3-9164-81A8DEAB74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0D31C0-3C6F-4458-9C17-F4AFEFD8C41F}" type="slidenum">
              <a:rPr lang="es-PR" altLang="en-US"/>
              <a:pPr/>
              <a:t>‹#›</a:t>
            </a:fld>
            <a:endParaRPr lang="es-PR" altLang="en-US"/>
          </a:p>
        </p:txBody>
      </p:sp>
      <p:sp>
        <p:nvSpPr>
          <p:cNvPr id="23" name="Date Placeholder 27">
            <a:extLst>
              <a:ext uri="{FF2B5EF4-FFF2-40B4-BE49-F238E27FC236}">
                <a16:creationId xmlns:a16="http://schemas.microsoft.com/office/drawing/2014/main" id="{EAFDB770-D1C8-4CD3-A81A-58DA1F87981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F6291-045A-4325-B990-0D18182F34C7}" type="datetimeFigureOut">
              <a:rPr lang="es-PR"/>
              <a:pPr>
                <a:defRPr/>
              </a:pPr>
              <a:t>04/04/2022</a:t>
            </a:fld>
            <a:endParaRPr lang="es-PR"/>
          </a:p>
        </p:txBody>
      </p:sp>
      <p:sp>
        <p:nvSpPr>
          <p:cNvPr id="24" name="Footer Placeholder 16">
            <a:extLst>
              <a:ext uri="{FF2B5EF4-FFF2-40B4-BE49-F238E27FC236}">
                <a16:creationId xmlns:a16="http://schemas.microsoft.com/office/drawing/2014/main" id="{8C4EF08D-BC73-4C5C-BC6B-C48D9086544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497036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02930D33-F213-42F1-A4AD-8392C98D0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B8F72-CF25-4261-A953-565FCC937410}" type="datetimeFigureOut">
              <a:rPr lang="es-PR"/>
              <a:pPr>
                <a:defRPr/>
              </a:pPr>
              <a:t>04/04/2022</a:t>
            </a:fld>
            <a:endParaRPr lang="es-P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36152349-571F-4D3A-93D8-B3F302592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18F6F6C8-CAA9-49C4-9EA1-974CECDC8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AFD52-1ADD-4374-9350-BA5B336378FA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383208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A72FF401-3D5B-41D6-BCC3-D3736C9F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AF39E-CF6A-4247-9AF0-DCAEBA29846E}" type="datetimeFigureOut">
              <a:rPr lang="es-PR"/>
              <a:pPr>
                <a:defRPr/>
              </a:pPr>
              <a:t>04/04/2022</a:t>
            </a:fld>
            <a:endParaRPr lang="es-P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8C12DB38-D0CD-4484-9F6C-F682DB2ED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02B556EE-C35C-43ED-997D-BA15AC885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5D693-3508-4572-9FBB-3D57B49C6179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2286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5CD05454-1624-40F8-83EC-68C5D4AED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F4D36-758A-4B6B-98AF-390605600513}" type="datetimeFigureOut">
              <a:rPr lang="es-PR"/>
              <a:pPr>
                <a:defRPr/>
              </a:pPr>
              <a:t>04/04/2022</a:t>
            </a:fld>
            <a:endParaRPr lang="es-P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570861B0-6E96-49F2-BF4D-DA883200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6A4AC315-93A8-43E8-BBBE-ED3B77265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DFEF8-0837-44F1-B82F-7328E89B2820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335723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6CDFC812-5DDF-452A-8A59-E81C1FED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3906D-2E58-475A-A53D-C4C7A2AB7AA7}" type="datetimeFigureOut">
              <a:rPr lang="es-PR"/>
              <a:pPr>
                <a:defRPr/>
              </a:pPr>
              <a:t>04/04/2022</a:t>
            </a:fld>
            <a:endParaRPr lang="es-P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BB2A151-F721-4D86-A43E-35D20F0E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9C496977-3587-45FD-9E9A-A00E907EE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4E4F7-6C4F-428F-9CBC-0100100E2B40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1516887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4C1EF1F8-C968-4332-9D73-D7B8997F4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C3B6F-21B4-4156-BE21-EB9ACD43198C}" type="datetimeFigureOut">
              <a:rPr lang="es-PR"/>
              <a:pPr>
                <a:defRPr/>
              </a:pPr>
              <a:t>04/04/2022</a:t>
            </a:fld>
            <a:endParaRPr lang="es-PR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DCDDA39-58E3-45C2-8D72-E9BF5705D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1F7F4588-28E0-447F-A47E-9627B3E3B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D9066-4C71-4E1A-A851-18AB02934A3C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1286309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2D8E6F-A208-4886-905E-6C88BEAFD03D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42B13A-6B59-49FC-B170-86AD7CC6F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2513A2-B18E-4EC8-AF25-691FB0864966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787ABC-44E8-4ED1-A935-4FB0604A7AF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2154D8-940F-4949-A36E-58C314C15C4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 useBgFill="1">
        <p:nvSpPr>
          <p:cNvPr id="12" name="Rounded Rectangle 32">
            <a:extLst>
              <a:ext uri="{FF2B5EF4-FFF2-40B4-BE49-F238E27FC236}">
                <a16:creationId xmlns:a16="http://schemas.microsoft.com/office/drawing/2014/main" id="{D9005732-66A9-4C81-819C-57EB244DF5F4}"/>
              </a:ext>
            </a:extLst>
          </p:cNvPr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13" name="Rounded Rectangle 33">
            <a:extLst>
              <a:ext uri="{FF2B5EF4-FFF2-40B4-BE49-F238E27FC236}">
                <a16:creationId xmlns:a16="http://schemas.microsoft.com/office/drawing/2014/main" id="{C99778EC-3C7F-4428-8988-26BFE3A7140C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7F56A6-AACC-4D72-96E4-962DD8B8C682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9E138A-B54C-4320-BA57-08935E6E92E0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F19B67-446B-452F-B900-26287AB9B19F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793C6E-3CD5-40A0-9A34-FFEEB3F708E6}"/>
              </a:ext>
            </a:extLst>
          </p:cNvPr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9D824E-227B-4AC5-8A75-C7C038DB1D65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1B1942C-2D0F-4864-8D88-FECC0548E928}"/>
              </a:ext>
            </a:extLst>
          </p:cNvPr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20" name="Picture 21">
            <a:extLst>
              <a:ext uri="{FF2B5EF4-FFF2-40B4-BE49-F238E27FC236}">
                <a16:creationId xmlns:a16="http://schemas.microsoft.com/office/drawing/2014/main" id="{96985C2C-6B60-4E4E-BC6A-D889D2043A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Date Placeholder 25">
            <a:extLst>
              <a:ext uri="{FF2B5EF4-FFF2-40B4-BE49-F238E27FC236}">
                <a16:creationId xmlns:a16="http://schemas.microsoft.com/office/drawing/2014/main" id="{C341D161-5F0F-48DE-A965-326F2E45B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5BF6AFD-9091-4475-BA35-89C44A825170}" type="datetimeFigureOut">
              <a:rPr lang="es-PR"/>
              <a:pPr>
                <a:defRPr/>
              </a:pPr>
              <a:t>04/04/2022</a:t>
            </a:fld>
            <a:endParaRPr lang="es-PR"/>
          </a:p>
        </p:txBody>
      </p:sp>
      <p:sp>
        <p:nvSpPr>
          <p:cNvPr id="22" name="Footer Placeholder 27">
            <a:extLst>
              <a:ext uri="{FF2B5EF4-FFF2-40B4-BE49-F238E27FC236}">
                <a16:creationId xmlns:a16="http://schemas.microsoft.com/office/drawing/2014/main" id="{6C0FE106-A8DB-4773-9673-C1E038D86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23" name="Slide Number Placeholder 26">
            <a:extLst>
              <a:ext uri="{FF2B5EF4-FFF2-40B4-BE49-F238E27FC236}">
                <a16:creationId xmlns:a16="http://schemas.microsoft.com/office/drawing/2014/main" id="{3EF712EF-0B4A-4503-A5DC-ADB0A821C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6BCA0-BF24-4E7B-A53E-ED89223A76A8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1179470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023FE6-47C9-4125-987E-A801A9943C02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2F875C-095E-48D7-930C-15A8FEA05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B72473-CD56-4521-B61C-6B4CCC685624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EFDB42-F216-44D2-8964-341E0D92A78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895A9E-8930-42E4-B178-5309CDBD9F6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 useBgFill="1">
        <p:nvSpPr>
          <p:cNvPr id="8" name="Rounded Rectangle 32">
            <a:extLst>
              <a:ext uri="{FF2B5EF4-FFF2-40B4-BE49-F238E27FC236}">
                <a16:creationId xmlns:a16="http://schemas.microsoft.com/office/drawing/2014/main" id="{D5FB4376-BF0F-447F-9DEE-694A2070E5CA}"/>
              </a:ext>
            </a:extLst>
          </p:cNvPr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9" name="Rounded Rectangle 33">
            <a:extLst>
              <a:ext uri="{FF2B5EF4-FFF2-40B4-BE49-F238E27FC236}">
                <a16:creationId xmlns:a16="http://schemas.microsoft.com/office/drawing/2014/main" id="{435DCD70-4CC7-4558-9B5D-5FA445EBF307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B2122F-95F7-47E9-BA9F-1E7FD7BFDBAC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F54BEF-0F78-4445-AA3B-BE9A7662DDB4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B82D36-19D7-4612-910C-6AB2CA469873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259EF5-B0D6-404D-A874-D149BCE33DE0}"/>
              </a:ext>
            </a:extLst>
          </p:cNvPr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674381-D687-4518-BFA8-2E29ED0778A0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AC43F6-13FE-4DE4-91B8-840DCDD61A26}"/>
              </a:ext>
            </a:extLst>
          </p:cNvPr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16" name="Picture 21">
            <a:extLst>
              <a:ext uri="{FF2B5EF4-FFF2-40B4-BE49-F238E27FC236}">
                <a16:creationId xmlns:a16="http://schemas.microsoft.com/office/drawing/2014/main" id="{0CABF51F-3474-4757-9EB6-853FC0428E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85E891A9-BE6E-46BC-9382-8D1F610FFF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88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16911-2F6A-4735-AED0-BE4AF6833262}" type="datetimeFigureOut">
              <a:rPr lang="es-PR"/>
              <a:pPr>
                <a:defRPr/>
              </a:pPr>
              <a:t>04/04/2022</a:t>
            </a:fld>
            <a:endParaRPr lang="es-PR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9AC72958-73CB-4ED3-84D1-88BA89861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B0ED05D1-F87C-4A6B-AC18-44F11C396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88D95-F857-4F2D-B7B2-6A18BB971404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2648552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89B5AAC6-5264-4EF7-AA64-A84467F3E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1389D-4624-486F-9279-B4465C3F9438}" type="datetimeFigureOut">
              <a:rPr lang="es-PR"/>
              <a:pPr>
                <a:defRPr/>
              </a:pPr>
              <a:t>04/04/2022</a:t>
            </a:fld>
            <a:endParaRPr lang="es-P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717625-6CCD-43E7-8EA9-80E821838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988C8186-95DB-4B10-A842-E5E4D6CD6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BDC66-1E13-4D33-B5F3-150064E02586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3905332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483D6CD7-E4CC-44E2-99C2-44E01EFF7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B8635-8D88-470C-B1A2-CCBABBEDCFA3}" type="datetimeFigureOut">
              <a:rPr lang="es-PR"/>
              <a:pPr>
                <a:defRPr/>
              </a:pPr>
              <a:t>04/04/2022</a:t>
            </a:fld>
            <a:endParaRPr lang="es-PR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8F3C2E2-53DA-4955-A214-C966B7DDE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BB2031D8-F589-444E-ABA6-703EC1BCF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5B5D4-9446-4D3A-A6BE-46577381C44C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3088356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A33C1618-42D8-433D-84D6-F799AF093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F0E00-8163-4C11-AC9F-D2DF9979287A}" type="datetimeFigureOut">
              <a:rPr lang="es-PR"/>
              <a:pPr>
                <a:defRPr/>
              </a:pPr>
              <a:t>04/04/2022</a:t>
            </a:fld>
            <a:endParaRPr lang="es-PR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42C88C44-20C7-4055-86AC-12AFF264B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C8CFE7F1-A3CF-425C-B936-CD0D33E22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96F0E-B69B-4E36-BA72-4A52AA3ED96C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1077831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76B7D9A3-AC6B-4BFE-8DB6-6A4C03F944F0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641C588-18C2-47EE-8BB2-CDCBD1ED8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6896668-807A-4529-AC0E-8525808B57CF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276FCFF-0096-48DE-AE32-C133E090B18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F27CC87-B97A-48FE-9FAD-B572D0AB19CE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 useBgFill="1">
        <p:nvSpPr>
          <p:cNvPr id="33" name="Rounded Rectangle 32">
            <a:extLst>
              <a:ext uri="{FF2B5EF4-FFF2-40B4-BE49-F238E27FC236}">
                <a16:creationId xmlns:a16="http://schemas.microsoft.com/office/drawing/2014/main" id="{C29BA9DA-DA58-4BC8-B5B4-13682E93789F}"/>
              </a:ext>
            </a:extLst>
          </p:cNvPr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34" name="Rounded Rectangle 33">
            <a:extLst>
              <a:ext uri="{FF2B5EF4-FFF2-40B4-BE49-F238E27FC236}">
                <a16:creationId xmlns:a16="http://schemas.microsoft.com/office/drawing/2014/main" id="{7AED0024-F82A-4633-B327-F28F24D1AD3C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E69F95F-E6CF-437F-A436-10028D3DCB05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4CF06AA-7BFC-4F57-BC20-92A7144A85FE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06EDA38-902F-4E7D-9234-03A21033AB02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78BB54A-6043-4D64-9028-AB0841D21C80}"/>
              </a:ext>
            </a:extLst>
          </p:cNvPr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5F51AF4-286C-4257-B39C-A7FECAFBE16E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8CFAB99-0726-4DAE-B673-A8DAF1A84BA3}"/>
              </a:ext>
            </a:extLst>
          </p:cNvPr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39" name="Title Placeholder 21">
            <a:extLst>
              <a:ext uri="{FF2B5EF4-FFF2-40B4-BE49-F238E27FC236}">
                <a16:creationId xmlns:a16="http://schemas.microsoft.com/office/drawing/2014/main" id="{015EF497-277F-4CD4-BD33-26E0DA9A0E5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40" name="Text Placeholder 12">
            <a:extLst>
              <a:ext uri="{FF2B5EF4-FFF2-40B4-BE49-F238E27FC236}">
                <a16:creationId xmlns:a16="http://schemas.microsoft.com/office/drawing/2014/main" id="{D52873B1-AF07-4E27-9368-E7BAB52F49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944C4ACA-9B3D-4490-A36F-F45B452D3A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1C091401-116B-4A81-B932-8F57CD97DAB8}" type="datetimeFigureOut">
              <a:rPr lang="es-PR"/>
              <a:pPr>
                <a:defRPr/>
              </a:pPr>
              <a:t>04/04/2022</a:t>
            </a:fld>
            <a:endParaRPr lang="es-P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8A8572-0045-4BEB-8E06-164430AD3D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pic>
        <p:nvPicPr>
          <p:cNvPr id="1058" name="Picture 34">
            <a:extLst>
              <a:ext uri="{FF2B5EF4-FFF2-40B4-BE49-F238E27FC236}">
                <a16:creationId xmlns:a16="http://schemas.microsoft.com/office/drawing/2014/main" id="{9F6FA78E-73D1-429F-8A8D-FD88190F69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4763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EC417EF9-F7EC-4247-B6DA-EB1A41631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B3A48C59-5CA5-4DC9-9443-686497EB1F71}" type="slidenum">
              <a:rPr lang="es-PR" altLang="en-US"/>
              <a:pPr/>
              <a:t>‹#›</a:t>
            </a:fld>
            <a:endParaRPr lang="es-PR" altLang="en-US"/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8872656A-6980-452C-95F1-FC41CF45287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69875"/>
          </a:xfrm>
          <a:prstGeom prst="rect">
            <a:avLst/>
          </a:prstGeom>
          <a:solidFill>
            <a:srgbClr val="E6E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>
                <a:latin typeface="Arial" panose="020B0604020202020204" pitchFamily="34" charset="0"/>
              </a:rPr>
              <a:t>Copyright © 2014 Edgar Lopategui Corsino | Saludmed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6" r:id="rId5"/>
    <p:sldLayoutId id="2147483697" r:id="rId6"/>
    <p:sldLayoutId id="2147483691" r:id="rId7"/>
    <p:sldLayoutId id="2147483690" r:id="rId8"/>
    <p:sldLayoutId id="2147483689" r:id="rId9"/>
    <p:sldLayoutId id="2147483688" r:id="rId10"/>
    <p:sldLayoutId id="214748368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ueveemprendedor.ppt" TargetMode="External"/><Relationship Id="rId3" Type="http://schemas.openxmlformats.org/officeDocument/2006/relationships/notesSlide" Target="../notesSlides/notesSlide1.xml"/><Relationship Id="rId7" Type="http://schemas.openxmlformats.org/officeDocument/2006/relationships/hyperlink" Target="http://www.saludmed.com/articulos/Emprendedorismo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176FA0C-3172-4873-A8B8-EB6AA6090804}"/>
              </a:ext>
            </a:extLst>
          </p:cNvPr>
          <p:cNvSpPr>
            <a:spLocks/>
          </p:cNvSpPr>
          <p:nvPr/>
        </p:nvSpPr>
        <p:spPr bwMode="auto">
          <a:xfrm>
            <a:off x="323850" y="3900488"/>
            <a:ext cx="47625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3500" algn="ctr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ctr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 algn="ctr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 algn="ctr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 algn="ctr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s-PR" altLang="en-US" sz="2400" b="1">
                <a:solidFill>
                  <a:srgbClr val="4848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Edgar Lopategui Corsino</a:t>
            </a:r>
          </a:p>
          <a:p>
            <a:pPr algn="l">
              <a:lnSpc>
                <a:spcPct val="90000"/>
              </a:lnSpc>
            </a:pPr>
            <a:r>
              <a:rPr lang="es-PR" altLang="en-US" sz="2400" b="1" i="1">
                <a:solidFill>
                  <a:srgbClr val="4848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M.A., Fisiología del Ejercicio</a:t>
            </a:r>
          </a:p>
        </p:txBody>
      </p:sp>
      <p:pic>
        <p:nvPicPr>
          <p:cNvPr id="5130" name="Picture 10">
            <a:extLst>
              <a:ext uri="{FF2B5EF4-FFF2-40B4-BE49-F238E27FC236}">
                <a16:creationId xmlns:a16="http://schemas.microsoft.com/office/drawing/2014/main" id="{4A6200D6-BCCE-4908-9A71-7E4D8F1C3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159375"/>
            <a:ext cx="287337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7" name="Rectangle 17">
            <a:extLst>
              <a:ext uri="{FF2B5EF4-FFF2-40B4-BE49-F238E27FC236}">
                <a16:creationId xmlns:a16="http://schemas.microsoft.com/office/drawing/2014/main" id="{AF2BD130-471D-48E5-B847-01671E35C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4725988"/>
            <a:ext cx="475297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s-PR" altLang="en-US" sz="1800" b="1">
                <a:solidFill>
                  <a:srgbClr val="484876"/>
                </a:solidFill>
              </a:rPr>
              <a:t>Web:        </a:t>
            </a:r>
            <a:r>
              <a:rPr lang="es-PR" altLang="en-US" sz="1800" b="1" i="1">
                <a:solidFill>
                  <a:srgbClr val="484876"/>
                </a:solidFill>
              </a:rPr>
              <a:t>http://www.saludmed.com/</a:t>
            </a:r>
            <a:endParaRPr lang="es-PR" altLang="en-US" sz="2800" i="1">
              <a:solidFill>
                <a:srgbClr val="484876"/>
              </a:solidFill>
            </a:endParaRPr>
          </a:p>
        </p:txBody>
      </p:sp>
      <p:pic>
        <p:nvPicPr>
          <p:cNvPr id="5138" name="Picture 18">
            <a:extLst>
              <a:ext uri="{FF2B5EF4-FFF2-40B4-BE49-F238E27FC236}">
                <a16:creationId xmlns:a16="http://schemas.microsoft.com/office/drawing/2014/main" id="{6FB623C2-22E7-4D95-A9DF-A4E507933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24400"/>
            <a:ext cx="287337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0" name="Rectangle 20">
            <a:extLst>
              <a:ext uri="{FF2B5EF4-FFF2-40B4-BE49-F238E27FC236}">
                <a16:creationId xmlns:a16="http://schemas.microsoft.com/office/drawing/2014/main" id="{BC4B3CA2-BA48-4D97-8730-673BFF1FF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5159375"/>
            <a:ext cx="410368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s-PR" altLang="en-US" sz="1800" b="1">
                <a:solidFill>
                  <a:srgbClr val="484876"/>
                </a:solidFill>
              </a:rPr>
              <a:t>E-Mail:</a:t>
            </a:r>
            <a:r>
              <a:rPr lang="es-PR" altLang="en-US" sz="1800" b="1" i="1">
                <a:solidFill>
                  <a:srgbClr val="484876"/>
                </a:solidFill>
              </a:rPr>
              <a:t>     elopateg@intermetro.edu</a:t>
            </a:r>
          </a:p>
        </p:txBody>
      </p:sp>
      <p:pic>
        <p:nvPicPr>
          <p:cNvPr id="5143" name="Picture 23">
            <a:extLst>
              <a:ext uri="{FF2B5EF4-FFF2-40B4-BE49-F238E27FC236}">
                <a16:creationId xmlns:a16="http://schemas.microsoft.com/office/drawing/2014/main" id="{D92F1067-9ABB-45C3-A00B-FC5D4F5C4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88000"/>
            <a:ext cx="287337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7" name="Rectangle 27">
            <a:extLst>
              <a:ext uri="{FF2B5EF4-FFF2-40B4-BE49-F238E27FC236}">
                <a16:creationId xmlns:a16="http://schemas.microsoft.com/office/drawing/2014/main" id="{6014A9FC-92C4-465A-B22B-E97E159E4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662613"/>
            <a:ext cx="82804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s-PR" altLang="en-US" sz="1700" b="1">
                <a:solidFill>
                  <a:srgbClr val="484876"/>
                </a:solidFill>
              </a:rPr>
              <a:t>Artículo:   </a:t>
            </a:r>
            <a:r>
              <a:rPr lang="es-PR" altLang="en-US" sz="1700" b="1" i="1">
                <a:solidFill>
                  <a:srgbClr val="484876"/>
                </a:solidFill>
                <a:hlinkClick r:id="rId7"/>
              </a:rPr>
              <a:t>http://www.saludmed.com/articulos/Emprendedorismo/</a:t>
            </a:r>
            <a:br>
              <a:rPr lang="es-PR" altLang="en-US" sz="1700" b="1" i="1">
                <a:solidFill>
                  <a:srgbClr val="484876"/>
                </a:solidFill>
                <a:hlinkClick r:id="rId7"/>
              </a:rPr>
            </a:br>
            <a:r>
              <a:rPr lang="es-PR" altLang="en-US" sz="1700" b="1" i="1">
                <a:solidFill>
                  <a:srgbClr val="484876"/>
                </a:solidFill>
              </a:rPr>
              <a:t>                 </a:t>
            </a:r>
            <a:r>
              <a:rPr lang="es-PR" altLang="en-US" sz="1700" b="1" i="1">
                <a:solidFill>
                  <a:srgbClr val="484876"/>
                </a:solidFill>
                <a:hlinkClick r:id="rId8" action="ppaction://hlinkpres?slideindex=1&amp;slidetitle="/>
              </a:rPr>
              <a:t>ejercicioaprendizaje</a:t>
            </a:r>
            <a:r>
              <a:rPr lang="es-PR" altLang="en-US" sz="1700" b="1" i="1">
                <a:hlinkClick r:id="rId8" action="ppaction://hlinkpres?slideindex=1&amp;slidetitle="/>
              </a:rPr>
              <a:t>.html</a:t>
            </a:r>
            <a:endParaRPr lang="es-PR" altLang="en-US" sz="1700" b="1" i="1">
              <a:solidFill>
                <a:srgbClr val="484876"/>
              </a:solidFill>
            </a:endParaRPr>
          </a:p>
        </p:txBody>
      </p:sp>
      <p:pic>
        <p:nvPicPr>
          <p:cNvPr id="5182" name="Picture 62">
            <a:extLst>
              <a:ext uri="{FF2B5EF4-FFF2-40B4-BE49-F238E27FC236}">
                <a16:creationId xmlns:a16="http://schemas.microsoft.com/office/drawing/2014/main" id="{9E3D1C82-E0A7-40E9-9CE3-B580DBB46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376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dissolve/>
    <p:sndAc>
      <p:stSnd>
        <p:snd r:embed="rId4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3302" name="Picture 6">
            <a:extLst>
              <a:ext uri="{FF2B5EF4-FFF2-40B4-BE49-F238E27FC236}">
                <a16:creationId xmlns:a16="http://schemas.microsoft.com/office/drawing/2014/main" id="{B5CB15DD-A84C-468F-B770-5BFCD98E3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93763"/>
            <a:ext cx="8378825" cy="548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newsflash/>
    <p:sndAc>
      <p:stSnd>
        <p:snd r:embed="rId2" name="wind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2995" name="Picture 3">
            <a:extLst>
              <a:ext uri="{FF2B5EF4-FFF2-40B4-BE49-F238E27FC236}">
                <a16:creationId xmlns:a16="http://schemas.microsoft.com/office/drawing/2014/main" id="{D73FFE0B-F9EA-450E-AB0B-7E4789605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8629650" cy="556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newsflash/>
    <p:sndAc>
      <p:stSnd>
        <p:snd r:embed="rId2" name="wind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4018" name="Picture 2">
            <a:extLst>
              <a:ext uri="{FF2B5EF4-FFF2-40B4-BE49-F238E27FC236}">
                <a16:creationId xmlns:a16="http://schemas.microsoft.com/office/drawing/2014/main" id="{4576457A-522F-4743-B387-F86214F98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85813"/>
            <a:ext cx="8208962" cy="568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newsflash/>
    <p:sndAc>
      <p:stSnd>
        <p:snd r:embed="rId2" name="wind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42" name="Picture 2">
            <a:extLst>
              <a:ext uri="{FF2B5EF4-FFF2-40B4-BE49-F238E27FC236}">
                <a16:creationId xmlns:a16="http://schemas.microsoft.com/office/drawing/2014/main" id="{42163B33-0897-4C2E-B765-0CF5026BD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965200"/>
            <a:ext cx="8810625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newsflash/>
    <p:sndAc>
      <p:stSnd>
        <p:snd r:embed="rId2" name="wind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01167617-1CFE-49A6-BE2E-97953B471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357563"/>
            <a:ext cx="8640762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n-US" altLang="en-US" sz="1800"/>
              <a:t>Keeley, T. J. H., &amp; Fox, K. R. (2009). The impact of physical activity and fitness on academic achievement and cognitive performance in children. </a:t>
            </a:r>
            <a:r>
              <a:rPr lang="en-US" altLang="en-US" sz="1800" b="1" i="1"/>
              <a:t>International Review of Sport and Exercise Psychology, 2</a:t>
            </a:r>
            <a:r>
              <a:rPr lang="en-US" altLang="en-US" sz="1800"/>
              <a:t>(2), 198-214. </a:t>
            </a:r>
            <a:endParaRPr lang="en-US" altLang="en-US" sz="1800" b="1" i="1"/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0524F385-F9DD-4800-B992-552521AE4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508500"/>
            <a:ext cx="87137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n-US" altLang="en-US" sz="1800"/>
              <a:t>Hillman, C. H., Erickson, K. I., &amp; Kramer, A. F. (2008). Be smart, exercise your heart: exercise effects on brain and cognition. Nature Reviews. </a:t>
            </a:r>
            <a:r>
              <a:rPr lang="en-US" altLang="en-US" sz="1800" b="1" i="1"/>
              <a:t>Neuroscience, 9</a:t>
            </a:r>
            <a:r>
              <a:rPr lang="en-US" altLang="en-US" sz="1800"/>
              <a:t>(1), 58-65. </a:t>
            </a:r>
            <a:endParaRPr lang="en-US" altLang="en-US" sz="1800" b="1" i="1"/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D709E912-BD84-4057-A9A0-DFF4662A6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492375"/>
            <a:ext cx="8713787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n-US" altLang="en-US" sz="1800"/>
              <a:t>Sattelmair, J., &amp; Ratey, J. J. (2009). Physically active play and cognition: An academic matter? </a:t>
            </a:r>
            <a:r>
              <a:rPr lang="en-US" altLang="en-US" sz="1800" b="1" i="1"/>
              <a:t>American Journal of Play, 1</a:t>
            </a:r>
            <a:r>
              <a:rPr lang="en-US" altLang="en-US" sz="1800"/>
              <a:t>(3), 365-374.</a:t>
            </a:r>
            <a:r>
              <a:rPr lang="en-US" altLang="en-US" sz="1800">
                <a:latin typeface="Times New Roman" panose="02020603050405020304" pitchFamily="18" charset="0"/>
              </a:rPr>
              <a:t> </a:t>
            </a:r>
            <a:endParaRPr lang="en-US" altLang="en-US" sz="1800" b="1" i="1">
              <a:latin typeface="Times New Roman" panose="02020603050405020304" pitchFamily="18" charset="0"/>
            </a:endParaRP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41ECC574-7A5B-4D17-B5B3-74976CC52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589588"/>
            <a:ext cx="87137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n-US" altLang="en-US" sz="1800"/>
              <a:t>Kramer, A. F., Colcombe, S. J., McAuley, E., Scalf, P. E., Erickson, K. I. (2006). Fitness, aging and neurocognitive function. </a:t>
            </a:r>
            <a:r>
              <a:rPr lang="en-US" altLang="en-US" sz="1800" b="1" i="1"/>
              <a:t>Neurobiology of Aging, 26</a:t>
            </a:r>
            <a:r>
              <a:rPr lang="en-US" altLang="en-US" sz="1800"/>
              <a:t>(Suppl 1), 124-127. Recuperado de</a:t>
            </a:r>
            <a:endParaRPr lang="en-US" altLang="en-US" sz="1800" b="1" i="1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843F2693-CCAD-40B9-BCCA-BFFFF7BE1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412875"/>
            <a:ext cx="89646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n-US" altLang="en-US" sz="1800"/>
              <a:t>Etnier, J. L. (2014). Research . . . How Fun Is That? Interesting Questions Relative to the Effects of Exercise on Cognitive Performance. </a:t>
            </a:r>
            <a:r>
              <a:rPr lang="en-US" altLang="en-US" sz="1800" b="1" i="1"/>
              <a:t>Kinesiology Review, 3</a:t>
            </a:r>
            <a:r>
              <a:rPr lang="en-US" altLang="en-US" sz="1800"/>
              <a:t>(3), 151-160. </a:t>
            </a:r>
            <a:endParaRPr lang="en-US" altLang="en-US" sz="1800" b="1" i="1">
              <a:latin typeface="Times New Roman" panose="02020603050405020304" pitchFamily="18" charset="0"/>
            </a:endParaRPr>
          </a:p>
        </p:txBody>
      </p:sp>
      <p:pic>
        <p:nvPicPr>
          <p:cNvPr id="1496074" name="Picture 10">
            <a:extLst>
              <a:ext uri="{FF2B5EF4-FFF2-40B4-BE49-F238E27FC236}">
                <a16:creationId xmlns:a16="http://schemas.microsoft.com/office/drawing/2014/main" id="{25B187FB-803C-4299-A5CB-18811F51A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765175"/>
            <a:ext cx="6165850" cy="5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newsflash/>
    <p:sndAc>
      <p:stSnd>
        <p:snd r:embed="rId2" name="wind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7092" name="Picture 4">
            <a:extLst>
              <a:ext uri="{FF2B5EF4-FFF2-40B4-BE49-F238E27FC236}">
                <a16:creationId xmlns:a16="http://schemas.microsoft.com/office/drawing/2014/main" id="{2300BDC0-39F1-4DCB-87F3-D74EABC2F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754063"/>
            <a:ext cx="8562975" cy="584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newsflash/>
    <p:sndAc>
      <p:stSnd>
        <p:snd r:embed="rId2" name="wind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8118" name="Picture 6">
            <a:extLst>
              <a:ext uri="{FF2B5EF4-FFF2-40B4-BE49-F238E27FC236}">
                <a16:creationId xmlns:a16="http://schemas.microsoft.com/office/drawing/2014/main" id="{430BDA89-E26A-46F4-BEBA-E7BD3E271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808038"/>
            <a:ext cx="903605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newsflash/>
    <p:sndAc>
      <p:stSnd>
        <p:snd r:embed="rId2" name="wind.wav"/>
      </p:stSnd>
    </p:sndAc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0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INCLUDEPPT" val="True"/>
  <p:tag name="REALTIMEBACKUP" val="False"/>
  <p:tag name="CHARTSCALE" val="True"/>
  <p:tag name="FIBINCLUDEOTHER" val="True"/>
  <p:tag name="PRRESPONSE3" val="8"/>
  <p:tag name="PRRESPONSE7" val="4"/>
  <p:tag name="SHOWFLASHWARNING" val="True"/>
  <p:tag name="SHOWBARVISIBLE" val="True"/>
  <p:tag name="ANSWERNOWSTYLE" val="-1"/>
  <p:tag name="RESPTABLESTYLE" val="-1"/>
  <p:tag name="BACKUPSESSIONS" val="True"/>
  <p:tag name="AUTOUPDATEALIASES" val="True"/>
  <p:tag name="SKIPREMAININGRACESLIDES" val="True"/>
  <p:tag name="BUBBLESIZEVISIBLE" val="True"/>
  <p:tag name="CUSTOMCELLBACKCOLOR1" val="-657956"/>
  <p:tag name="DISPLAYNAME" val="True"/>
  <p:tag name="AUTOSIZEGRID" val="True"/>
  <p:tag name="RESETCHARTS" val="True"/>
  <p:tag name="CORRECTPOINTVALUE" val="1"/>
  <p:tag name="AUTOADJUSTPARTRANGE" val="True"/>
  <p:tag name="FIBDISPLAYKEYWORDS" val="True"/>
  <p:tag name="PRRESPONSE5" val="6"/>
  <p:tag name="PRRESPONSE10" val="1"/>
  <p:tag name="USESECONDARYMONITOR" val="True"/>
  <p:tag name="COUNTDOWNSTYLE" val="-1"/>
  <p:tag name="ALLOWDUPLICATES" val="False"/>
  <p:tag name="STDCHART" val="1"/>
  <p:tag name="MAXRESPONDERS" val="20"/>
  <p:tag name="CUSTOMGRIDBACKCOLOR" val="-2830136"/>
  <p:tag name="DISPLAYDEVICENUMBER" val="True"/>
  <p:tag name="POLLINGCYCLE" val="2"/>
  <p:tag name="ALLOWUSERFEEDBACK" val="True"/>
  <p:tag name="ADVANCEDSETTINGSVIEW" val="False"/>
  <p:tag name="PRRESPONSE2" val="9"/>
  <p:tag name="PRRESPONSE9" val="2"/>
  <p:tag name="SAVECSVWITHSESSION" val="True"/>
  <p:tag name="COUNTDOWNSECONDS" val="10"/>
  <p:tag name="REVIEWONLY" val="False"/>
  <p:tag name="BUBBLENAMEVISIBLE" val="True"/>
  <p:tag name="CUSTOMCELLBACKCOLOR3" val="-268652"/>
  <p:tag name="GRIDPOSITION" val="1"/>
  <p:tag name="INCORRECTPOINTVALUE" val="0"/>
  <p:tag name="FIBNUMRESULTS" val="5"/>
  <p:tag name="PRRESPONSE8" val="3"/>
  <p:tag name="CSVFORMAT" val="0"/>
  <p:tag name="CHARTVALUEFORMAT" val="0%"/>
  <p:tag name="PARTICIPANTSINLEADERBOARD" val="20"/>
  <p:tag name="USESCHEMECOLORS" val="True"/>
  <p:tag name="INCLUDENONRESPONDERS" val="False"/>
  <p:tag name="FIBDISPLAYRESULTS" val="True"/>
  <p:tag name="ALWAYSOPENPOLL" val="False"/>
  <p:tag name="RESPCOUNTERFORMAT" val="0"/>
  <p:tag name="RACEANIMATIONSPEED" val="3"/>
  <p:tag name="GRIDOPACITY" val="90"/>
  <p:tag name="REALTIMEBACKUPPATH" val="(None)"/>
  <p:tag name="PRRESPONSE6" val="5"/>
  <p:tag name="NUMRESPONSES" val="1"/>
  <p:tag name="DEFAULTNUMTEAMS" val="5"/>
  <p:tag name="MULTIRESPDIVISOR" val="1"/>
  <p:tag name="TPVERSION" val="2008"/>
  <p:tag name="RACEENDPOINTS" val="100"/>
  <p:tag name="CHARTCOLORS" val="0"/>
  <p:tag name="POWERPOINTVERSION" val="14.0"/>
  <p:tag name="CUSTOMCELLBACKCOLOR2" val="-13395457"/>
  <p:tag name="PRRESPONSE4" val="7"/>
  <p:tag name="GRIDROTATIONINTERVAL" val="2"/>
  <p:tag name="AUTOADVANCE" val="False"/>
  <p:tag name="ANSWERNOWTEXT" val="Answer Now"/>
  <p:tag name="BUBBLEGROUPING" val="3"/>
  <p:tag name="PRRESPONSE1" val="10"/>
  <p:tag name="ZEROBASED" val="False"/>
  <p:tag name="DELIMITERS" val="3.1"/>
  <p:tag name="TPFULLVERSION" val="4.2.4.10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33996</TotalTime>
  <Words>261</Words>
  <Application>Microsoft Office PowerPoint</Application>
  <PresentationFormat>On-screen Show (4:3)</PresentationFormat>
  <Paragraphs>11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Georgia</vt:lpstr>
      <vt:lpstr>Arial</vt:lpstr>
      <vt:lpstr>Trebuchet MS</vt:lpstr>
      <vt:lpstr>Wingdings 2</vt:lpstr>
      <vt:lpstr>Calibri</vt:lpstr>
      <vt:lpstr>Times New Roman</vt:lpstr>
      <vt:lpstr>Urban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Laboratorio: Potencia Vertical</dc:title>
  <dc:creator>Valued Acer Customer</dc:creator>
  <cp:lastModifiedBy>Edgar Lopategui Corsino</cp:lastModifiedBy>
  <cp:revision>3423</cp:revision>
  <cp:lastPrinted>2012-03-26T19:37:01Z</cp:lastPrinted>
  <dcterms:created xsi:type="dcterms:W3CDTF">2012-03-25T21:01:47Z</dcterms:created>
  <dcterms:modified xsi:type="dcterms:W3CDTF">2022-04-04T10:48:00Z</dcterms:modified>
</cp:coreProperties>
</file>